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3" r:id="rId1"/>
    <p:sldMasterId id="2147483727" r:id="rId2"/>
  </p:sldMasterIdLst>
  <p:notesMasterIdLst>
    <p:notesMasterId r:id="rId31"/>
  </p:notesMasterIdLst>
  <p:handoutMasterIdLst>
    <p:handoutMasterId r:id="rId32"/>
  </p:handoutMasterIdLst>
  <p:sldIdLst>
    <p:sldId id="256" r:id="rId3"/>
    <p:sldId id="612" r:id="rId4"/>
    <p:sldId id="615" r:id="rId5"/>
    <p:sldId id="579" r:id="rId6"/>
    <p:sldId id="614" r:id="rId7"/>
    <p:sldId id="558" r:id="rId8"/>
    <p:sldId id="557" r:id="rId9"/>
    <p:sldId id="604" r:id="rId10"/>
    <p:sldId id="561" r:id="rId11"/>
    <p:sldId id="611" r:id="rId12"/>
    <p:sldId id="564" r:id="rId13"/>
    <p:sldId id="565" r:id="rId14"/>
    <p:sldId id="573" r:id="rId15"/>
    <p:sldId id="567" r:id="rId16"/>
    <p:sldId id="574" r:id="rId17"/>
    <p:sldId id="562" r:id="rId18"/>
    <p:sldId id="570" r:id="rId19"/>
    <p:sldId id="568" r:id="rId20"/>
    <p:sldId id="577" r:id="rId21"/>
    <p:sldId id="572" r:id="rId22"/>
    <p:sldId id="270" r:id="rId23"/>
    <p:sldId id="605" r:id="rId24"/>
    <p:sldId id="599" r:id="rId25"/>
    <p:sldId id="606" r:id="rId26"/>
    <p:sldId id="607" r:id="rId27"/>
    <p:sldId id="556" r:id="rId28"/>
    <p:sldId id="555" r:id="rId29"/>
    <p:sldId id="560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0AD"/>
    <a:srgbClr val="0F5698"/>
    <a:srgbClr val="0A57A0"/>
    <a:srgbClr val="0C4E99"/>
    <a:srgbClr val="282EF7"/>
    <a:srgbClr val="A9D18E"/>
    <a:srgbClr val="7030A0"/>
    <a:srgbClr val="5B9BD5"/>
    <a:srgbClr val="ED7D31"/>
    <a:srgbClr val="00B0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67" autoAdjust="0"/>
    <p:restoredTop sz="86408" autoAdjust="0"/>
  </p:normalViewPr>
  <p:slideViewPr>
    <p:cSldViewPr snapToGrid="0">
      <p:cViewPr varScale="1">
        <p:scale>
          <a:sx n="78" d="100"/>
          <a:sy n="78" d="100"/>
        </p:scale>
        <p:origin x="176" y="7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3" d="100"/>
          <a:sy n="93" d="100"/>
        </p:scale>
        <p:origin x="3312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1A63E832-5A11-574D-899D-4D1D29FA35B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0465F61-F722-A64B-8AFC-D5D434B20D0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BBAE15-9E45-8346-985F-75EAE60B0F2D}" type="datetimeFigureOut">
              <a:rPr kumimoji="1" lang="zh-CN" altLang="en-US" smtClean="0"/>
              <a:t>2024/9/8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33694BA-03BC-0F42-9072-B4E36C898C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622A90-4362-2448-AC4B-B95170A322C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FA967-0020-DB4A-B6F0-34BDD33C6C0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275194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EBF390-134F-49D3-8292-8C71185B1909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071B9D-3929-4E11-B99B-7818DAAC1F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5670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71B9D-3929-4E11-B99B-7818DAAC1F5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61327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71B9D-3929-4E11-B99B-7818DAAC1F5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43589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71B9D-3929-4E11-B99B-7818DAAC1F5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72049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71B9D-3929-4E11-B99B-7818DAAC1F5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41554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71B9D-3929-4E11-B99B-7818DAAC1F5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51144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71B9D-3929-4E11-B99B-7818DAAC1F5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53152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71B9D-3929-4E11-B99B-7818DAAC1F5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11879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71B9D-3929-4E11-B99B-7818DAAC1F5B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35063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71B9D-3929-4E11-B99B-7818DAAC1F5B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32852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71B9D-3929-4E11-B99B-7818DAAC1F5B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578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 b="0" i="0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owever</a:t>
            </a:r>
            <a:r>
              <a:rPr lang="en" altLang="zh-CN" b="0" i="0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, the astrophysical models have yet to adequately reproduce the observed solar abundances of those elements beyond iron(referred to as ultra-iron elements). It is widely believed that these ultra-iron elements were primarily synthesized via the slow neutron capture process(s-process) and the fast neutron capture process(r-process). The fundamental s-process component is thought to originate from thermally pulsing low-mass AGB stars, with reaction pathways closed after the stable nuclides. About half of the heavy elements(up to bismuth) were produced via the s-process. The r-process is thought to occur in the explosive burning of core-collapse supernova and/or neutron-star mergers. Although the r-process site remains a mystery, experts believe that more than half of the ultra-iron elements(up to thorium and uranium) were produced via the r-process.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71B9D-3929-4E11-B99B-7818DAAC1F5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7571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Zirconium titanium Germanium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71B9D-3929-4E11-B99B-7818DAAC1F5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5105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71B9D-3929-4E11-B99B-7818DAAC1F5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6217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71B9D-3929-4E11-B99B-7818DAAC1F5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14184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altLang="zh-CN" sz="1800" dirty="0">
                <a:effectLst/>
                <a:latin typeface="LMRoman10"/>
              </a:rPr>
              <a:t>The aim was to obtain a detection efficiency as high and as constant as possible in the energy range of interest for these neutrons from 1 keV to a few MeV. This constant efficiency is crucial since the information on the initial energy of the neutron will be lost during the moderation process. For neutron-emitters with unknown neutron energy spectrum the same efficiency will be used regardless of neutron energy. </a:t>
            </a:r>
            <a:endParaRPr lang="en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71B9D-3929-4E11-B99B-7818DAAC1F5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89762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71B9D-3929-4E11-B99B-7818DAAC1F5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9347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71B9D-3929-4E11-B99B-7818DAAC1F5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01148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71B9D-3929-4E11-B99B-7818DAAC1F5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4662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5A5F4-6044-49C1-B23B-0D7435FEC9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8755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5A5F4-6044-49C1-B23B-0D7435FEC9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3248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5A5F4-6044-49C1-B23B-0D7435FEC9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2953966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9E54EC7-6D30-4B48-933A-48A0FBA506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1" y="1707190"/>
            <a:ext cx="9154161" cy="515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6800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4085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245A5F4-6044-49C1-B23B-0D7435FEC950}" type="slidenum">
              <a:rPr lang="zh-CN" altLang="en-US" smtClean="0"/>
              <a:pPr/>
              <a:t>‹#›</a:t>
            </a:fld>
            <a:endParaRPr lang="zh-CN" altLang="en-US"/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33E18CBE-ABD1-46BA-9322-A0831B52A42C}"/>
              </a:ext>
            </a:extLst>
          </p:cNvPr>
          <p:cNvCxnSpPr/>
          <p:nvPr userDrawn="1"/>
        </p:nvCxnSpPr>
        <p:spPr>
          <a:xfrm>
            <a:off x="0" y="856648"/>
            <a:ext cx="9144000" cy="0"/>
          </a:xfrm>
          <a:prstGeom prst="line">
            <a:avLst/>
          </a:prstGeom>
          <a:ln>
            <a:solidFill>
              <a:srgbClr val="1DB5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BEE68B6C-FABD-4CC7-9804-E24B3C462E91}"/>
              </a:ext>
            </a:extLst>
          </p:cNvPr>
          <p:cNvCxnSpPr/>
          <p:nvPr userDrawn="1"/>
        </p:nvCxnSpPr>
        <p:spPr>
          <a:xfrm>
            <a:off x="0" y="797382"/>
            <a:ext cx="9144000" cy="0"/>
          </a:xfrm>
          <a:prstGeom prst="line">
            <a:avLst/>
          </a:prstGeom>
          <a:ln w="38100">
            <a:solidFill>
              <a:srgbClr val="1DB5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17113CBD-4451-4F8F-92A9-49AEA0BB6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15" y="212594"/>
            <a:ext cx="7886700" cy="432256"/>
          </a:xfrm>
        </p:spPr>
        <p:txBody>
          <a:bodyPr>
            <a:noAutofit/>
          </a:bodyPr>
          <a:lstStyle>
            <a:lvl1pPr>
              <a:defRPr sz="3200" b="1">
                <a:solidFill>
                  <a:srgbClr val="FF0000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0191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4085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245A5F4-6044-49C1-B23B-0D7435FEC950}" type="slidenum">
              <a:rPr lang="zh-CN" altLang="en-US" smtClean="0"/>
              <a:pPr/>
              <a:t>‹#›</a:t>
            </a:fld>
            <a:endParaRPr lang="zh-CN" altLang="en-US"/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33E18CBE-ABD1-46BA-9322-A0831B52A42C}"/>
              </a:ext>
            </a:extLst>
          </p:cNvPr>
          <p:cNvCxnSpPr/>
          <p:nvPr userDrawn="1"/>
        </p:nvCxnSpPr>
        <p:spPr>
          <a:xfrm>
            <a:off x="0" y="856648"/>
            <a:ext cx="9144000" cy="0"/>
          </a:xfrm>
          <a:prstGeom prst="line">
            <a:avLst/>
          </a:prstGeom>
          <a:ln>
            <a:solidFill>
              <a:srgbClr val="1DB5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BEE68B6C-FABD-4CC7-9804-E24B3C462E91}"/>
              </a:ext>
            </a:extLst>
          </p:cNvPr>
          <p:cNvCxnSpPr/>
          <p:nvPr userDrawn="1"/>
        </p:nvCxnSpPr>
        <p:spPr>
          <a:xfrm>
            <a:off x="0" y="797382"/>
            <a:ext cx="9144000" cy="0"/>
          </a:xfrm>
          <a:prstGeom prst="line">
            <a:avLst/>
          </a:prstGeom>
          <a:ln w="38100">
            <a:solidFill>
              <a:srgbClr val="1DB5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17113CBD-4451-4F8F-92A9-49AEA0BB6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15" y="212594"/>
            <a:ext cx="7886700" cy="432256"/>
          </a:xfrm>
        </p:spPr>
        <p:txBody>
          <a:bodyPr>
            <a:noAutofit/>
          </a:bodyPr>
          <a:lstStyle>
            <a:lvl1pPr>
              <a:defRPr sz="3200" b="1">
                <a:solidFill>
                  <a:srgbClr val="FF0000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9491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T3iVJKZahgsKVHP1RLQNb1ZRqI4SXnL94Jlmn0G.jpg" descr="4T3iVJKZahgsKVHP1RLQNb1ZRqI4SXnL94Jlmn0G.jpg">
            <a:extLst>
              <a:ext uri="{FF2B5EF4-FFF2-40B4-BE49-F238E27FC236}">
                <a16:creationId xmlns:a16="http://schemas.microsoft.com/office/drawing/2014/main" id="{FF91BA4F-C518-F24B-89EB-F752CEA3C4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812" b="7812"/>
          <a:stretch>
            <a:fillRect/>
          </a:stretch>
        </p:blipFill>
        <p:spPr>
          <a:xfrm>
            <a:off x="14990" y="172949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95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976D21-C2A3-4D54-B021-35AFD16F0C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D4BC7F4-4900-4926-8125-30BCA3C07B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AC3B37-4F79-447F-8CC4-C2AE838DD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DD68D-C819-46AE-B83B-6654651651D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6E51AF-CA48-412C-A485-14EAEE81C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4FF642-972A-4867-9192-BED99CC79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80791-B236-4431-8D1D-801CCD2B85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832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2D6958-A3E3-44DD-9E1F-62717A262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3C54BD8-1375-48EC-8F51-B3596150EF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83566C8-2D03-4676-9422-136351E41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DD68D-C819-46AE-B83B-6654651651D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B38DC2-5906-46E5-A7F8-5B9187A87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4FA4FE7-76CA-418D-B9E2-51567D497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80791-B236-4431-8D1D-801CCD2B85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5657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C71A09-8C9E-408D-9C40-BEB29C1D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C75B573-293C-47F6-92A9-75A7A4B07E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67107D-E1EC-49D0-9332-D6BFEEE74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DD68D-C819-46AE-B83B-6654651651D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EF36E21-C20D-4631-B1F8-48088514F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CF159F-7540-48B0-9134-16E4362F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80791-B236-4431-8D1D-801CCD2B85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966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2FA22E-5E62-4058-80A0-3785570FD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8DE069D-03E3-4B10-B044-A38CBAAD16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FCB610A-6B25-48CB-A313-5F69F1191E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36BA2DF-412F-4E65-B019-351523D5F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DD68D-C819-46AE-B83B-6654651651D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DEBBCE4-863D-4126-8C8D-1EF486AC0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A578A5-A956-48D1-9C5A-D75073CF1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80791-B236-4431-8D1D-801CCD2B85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359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5A5F4-6044-49C1-B23B-0D7435FEC9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2287646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C2760B-7C9C-4E38-AB6C-5798639C6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121E935-5DEC-484A-9AFA-63218C7FB7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29BD5C2-2964-4777-82A3-FBD29531A3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E193033-ADE3-49BD-8282-5C16273441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2FEAB08-02DC-450B-B532-05E324DC90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5F6060A-A9D1-40B6-82D5-7A0A244CD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DD68D-C819-46AE-B83B-6654651651D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1C6CE31-3CC2-4E91-A9DD-D6B2D7182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8E0DFA1-5AAA-4025-9AE7-C18C8F412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80791-B236-4431-8D1D-801CCD2B85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2289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86624C-7827-4CAB-BBF1-2B201A409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45549C3-5C16-432E-A0C7-7A9A11D6B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DD68D-C819-46AE-B83B-6654651651D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B4E60DB-0294-46A0-8BEB-B73D85045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E54A20A-42B1-4C77-8F3E-C8EB46893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80791-B236-4431-8D1D-801CCD2B85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8221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FD0733C-591E-486C-9EFD-D0E650CF4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DD68D-C819-46AE-B83B-6654651651D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5D569D7-30BD-420C-BC6D-A56FDD10D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BB51D73-0479-4A49-8C9E-319ACD729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80791-B236-4431-8D1D-801CCD2B85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660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4E517A-49D1-419B-B841-95788E81F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7CE6887-B698-4A85-B3B0-1A1989F90A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B7575D-6CDA-4C78-940B-105DEF4E16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0FC795-BF9A-4FAB-89A5-AA99006CE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DD68D-C819-46AE-B83B-6654651651D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593ABDC-5262-4E3E-94EE-6B9B5B121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D524D1D-0BC2-471B-BE35-B05D3E761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80791-B236-4431-8D1D-801CCD2B85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905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F38CC3-36A4-4A4A-AC53-B359E255A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8F1BAD1-C730-4FF7-88FA-FFBC7BC0AB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9A69D1A-A972-49AC-A352-BB9F947ED3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5D19E8E-3ACE-49FA-88DD-6BBEE5ABF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DD68D-C819-46AE-B83B-6654651651D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8889D81-D387-4338-8EB5-75AB29FCE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648C578-DDDF-4510-BF45-EC234C5F8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80791-B236-4431-8D1D-801CCD2B85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8570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74137D-7993-4D95-B511-76D00B49C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3CE9076-C63A-4FA2-B6B6-4450CA5A5A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D4CC4F-DBE9-451F-BA08-C92CC0B81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DD68D-C819-46AE-B83B-6654651651D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EB445F-5A43-499F-94D3-38E302E91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7A9804B-C8A6-49E3-81F0-47C950A03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80791-B236-4431-8D1D-801CCD2B85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7670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AD1F44E-BA3B-4BEF-902A-4FA3D79C06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E239A02-1818-49A1-B3D7-E147CD22FB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9A462B-4E93-4DFA-9F8A-0178C2024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DD68D-C819-46AE-B83B-6654651651D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829452C-7F44-4368-B4EB-54EDFAA36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348B758-2DF4-45D4-A7FD-32BAAFF32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80791-B236-4431-8D1D-801CCD2B85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313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5A5F4-6044-49C1-B23B-0D7435FEC9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4845754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5A5F4-6044-49C1-B23B-0D7435FEC9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420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5A5F4-6044-49C1-B23B-0D7435FEC9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9278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5A5F4-6044-49C1-B23B-0D7435FEC9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59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5A5F4-6044-49C1-B23B-0D7435FEC9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0243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5A5F4-6044-49C1-B23B-0D7435FEC9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2472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5A5F4-6044-49C1-B23B-0D7435FEC9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27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45A5F4-6044-49C1-B23B-0D7435FEC9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2864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7" r:id="rId13"/>
    <p:sldLayoutId id="2147483718" r:id="rId14"/>
    <p:sldLayoutId id="2147483672" r:id="rId15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86BBB1-3E01-4D8C-B20E-1D193F53F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CF8EB0C-D3AB-4346-9FE8-9F3714B045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5BEF351-70BB-4ADC-BA61-03DC6C5497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85CDD68D-C819-46AE-B83B-6654651651D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2024/9/8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BF1AB3-B83D-4CDC-82BD-22149A800E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23122C2-9B34-4156-881C-3A0E8D5F7F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60580791-B236-4431-8D1D-801CCD2B85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838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6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11" Type="http://schemas.openxmlformats.org/officeDocument/2006/relationships/image" Target="../media/image320.png"/><Relationship Id="rId5" Type="http://schemas.openxmlformats.org/officeDocument/2006/relationships/image" Target="../media/image311.png"/><Relationship Id="rId10" Type="http://schemas.openxmlformats.org/officeDocument/2006/relationships/image" Target="../media/image6.png"/><Relationship Id="rId4" Type="http://schemas.openxmlformats.org/officeDocument/2006/relationships/image" Target="../media/image38.jpg"/><Relationship Id="rId9" Type="http://schemas.openxmlformats.org/officeDocument/2006/relationships/image" Target="../media/image2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0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6.png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0.png"/><Relationship Id="rId5" Type="http://schemas.openxmlformats.org/officeDocument/2006/relationships/image" Target="../media/image51.jp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64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67.png"/><Relationship Id="rId4" Type="http://schemas.openxmlformats.org/officeDocument/2006/relationships/image" Target="../media/image5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tif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0.png"/><Relationship Id="rId5" Type="http://schemas.openxmlformats.org/officeDocument/2006/relationships/image" Target="../media/image130.png"/><Relationship Id="rId4" Type="http://schemas.openxmlformats.org/officeDocument/2006/relationships/image" Target="../media/image1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5.pn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66.png"/><Relationship Id="rId7" Type="http://schemas.openxmlformats.org/officeDocument/2006/relationships/image" Target="../media/image19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9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1.png"/><Relationship Id="rId7" Type="http://schemas.openxmlformats.org/officeDocument/2006/relationships/image" Target="../media/image1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3.jpeg"/><Relationship Id="rId5" Type="http://schemas.openxmlformats.org/officeDocument/2006/relationships/image" Target="../media/image10.png"/><Relationship Id="rId4" Type="http://schemas.openxmlformats.org/officeDocument/2006/relationships/image" Target="../media/image72.png"/><Relationship Id="rId9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1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1.png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77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6.png"/><Relationship Id="rId7" Type="http://schemas.openxmlformats.org/officeDocument/2006/relationships/image" Target="../media/image171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50.PNG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50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14098759-77C2-48F7-92F5-D80902887B6F}"/>
              </a:ext>
            </a:extLst>
          </p:cNvPr>
          <p:cNvSpPr/>
          <p:nvPr/>
        </p:nvSpPr>
        <p:spPr>
          <a:xfrm>
            <a:off x="0" y="0"/>
            <a:ext cx="9144001" cy="1938992"/>
          </a:xfrm>
          <a:prstGeom prst="rect">
            <a:avLst/>
          </a:prstGeom>
          <a:gradFill flip="none" rotWithShape="1">
            <a:gsLst>
              <a:gs pos="13000">
                <a:srgbClr val="0060AD"/>
              </a:gs>
              <a:gs pos="99000">
                <a:srgbClr val="0F569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D660ACA2-A0BB-4377-8EEC-F4880FD0C57B}"/>
                  </a:ext>
                </a:extLst>
              </p:cNvPr>
              <p:cNvSpPr txBox="1"/>
              <p:nvPr/>
            </p:nvSpPr>
            <p:spPr>
              <a:xfrm>
                <a:off x="508251" y="1949710"/>
                <a:ext cx="8280400" cy="19389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4000" b="1" dirty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20000"/>
                        </a:prstClr>
                      </a:outerShdw>
                    </a:effectLst>
                    <a:latin typeface="Times New Roman" panose="02020603050405020304" pitchFamily="18" charset="0"/>
                    <a:ea typeface="华文行楷" panose="02010800040101010101" pitchFamily="2" charset="-122"/>
                    <a:cs typeface="Times New Roman" panose="02020603050405020304" pitchFamily="18" charset="0"/>
                  </a:rPr>
                  <a:t>Conceptual design of a novel gaseous scintillation neutron detector for </a:t>
                </a:r>
                <a14:m>
                  <m:oMath xmlns:m="http://schemas.openxmlformats.org/officeDocument/2006/math">
                    <m:r>
                      <a:rPr lang="en-US" altLang="zh-CN" sz="4000" b="1" i="0" smtClean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2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l-GR" altLang="zh-CN" sz="4000" b="1" i="1" smtClean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2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𝜶</m:t>
                    </m:r>
                    <m:r>
                      <a:rPr lang="en-US" altLang="zh-CN" sz="4000" b="1" i="1" smtClean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2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altLang="zh-CN" sz="4000" b="1" i="1" smtClean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2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𝒏</m:t>
                    </m:r>
                    <m:r>
                      <a:rPr lang="en-US" altLang="zh-CN" sz="4000" b="1" i="1" smtClean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2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zh-CN" sz="4000" b="1" dirty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20000"/>
                        </a:prstClr>
                      </a:outerShdw>
                    </a:effectLst>
                    <a:latin typeface="Times New Roman" panose="02020603050405020304" pitchFamily="18" charset="0"/>
                    <a:ea typeface="华文行楷" panose="02010800040101010101" pitchFamily="2" charset="-122"/>
                    <a:cs typeface="Times New Roman" panose="02020603050405020304" pitchFamily="18" charset="0"/>
                  </a:rPr>
                  <a:t> cross-section measurement</a:t>
                </a: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D660ACA2-A0BB-4377-8EEC-F4880FD0C5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251" y="1949710"/>
                <a:ext cx="8280400" cy="1938992"/>
              </a:xfrm>
              <a:prstGeom prst="rect">
                <a:avLst/>
              </a:prstGeom>
              <a:blipFill>
                <a:blip r:embed="rId3"/>
                <a:stretch>
                  <a:fillRect l="-2141" t="-6494" r="-4128" b="-149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>
            <a:extLst>
              <a:ext uri="{FF2B5EF4-FFF2-40B4-BE49-F238E27FC236}">
                <a16:creationId xmlns:a16="http://schemas.microsoft.com/office/drawing/2014/main" id="{CCD66B4F-D998-4C2A-BD7A-06CFF79E9E4A}"/>
              </a:ext>
            </a:extLst>
          </p:cNvPr>
          <p:cNvSpPr txBox="1"/>
          <p:nvPr/>
        </p:nvSpPr>
        <p:spPr>
          <a:xfrm>
            <a:off x="267203" y="4444138"/>
            <a:ext cx="8762496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 err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Jianqi</a:t>
            </a:r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Chen(</a:t>
            </a:r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陈建琪</a:t>
            </a:r>
            <a:r>
              <a:rPr lang="en-US" altLang="zh-CN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)</a:t>
            </a:r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，</a:t>
            </a:r>
            <a:r>
              <a:rPr lang="en-US" altLang="zh-CN" dirty="0" err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Junsheng</a:t>
            </a:r>
            <a:r>
              <a:rPr lang="en-US" altLang="zh-CN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Jing(</a:t>
            </a:r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景俊升</a:t>
            </a:r>
            <a:r>
              <a:rPr lang="en-US" altLang="zh-CN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)</a:t>
            </a:r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，</a:t>
            </a:r>
            <a:r>
              <a:rPr lang="en-US" altLang="zh-CN" dirty="0" err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Yongce</a:t>
            </a:r>
            <a:r>
              <a:rPr lang="en-US" altLang="zh-CN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Gong(</a:t>
            </a:r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贡庸策</a:t>
            </a:r>
            <a:r>
              <a:rPr lang="en-US" altLang="zh-CN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)</a:t>
            </a:r>
          </a:p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Great Bay University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E77295E-1F70-4881-A663-E11699166CDB}"/>
              </a:ext>
            </a:extLst>
          </p:cNvPr>
          <p:cNvSpPr txBox="1"/>
          <p:nvPr/>
        </p:nvSpPr>
        <p:spPr>
          <a:xfrm>
            <a:off x="2286000" y="5353516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0030101010101" pitchFamily="2" charset="-122"/>
                <a:cs typeface="Times New Roman" panose="02020603050405020304" pitchFamily="18" charset="0"/>
              </a:rPr>
              <a:t>chenjianqi@gbu.edu.cn</a:t>
            </a:r>
          </a:p>
          <a:p>
            <a:pPr algn="ctr"/>
            <a:r>
              <a:rPr lang="en-US" altLang="zh-CN" sz="1800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0030101010101" pitchFamily="2" charset="-122"/>
                <a:cs typeface="Times New Roman" panose="02020603050405020304" pitchFamily="18" charset="0"/>
              </a:rPr>
              <a:t>2024/9/8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5F6B9B3-58A8-8C4A-89D7-7A5584A10D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7680" y="182637"/>
            <a:ext cx="3107717" cy="61733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488887C-6BEB-D44B-BEAB-A329907165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2751" y="-57770"/>
            <a:ext cx="2784929" cy="118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175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48CC97C-6403-490C-A8EF-F2903D188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5A5F4-6044-49C1-B23B-0D7435FEC950}" type="slidenum">
              <a:rPr lang="zh-CN" altLang="en-US" smtClean="0"/>
              <a:pPr/>
              <a:t>10</a:t>
            </a:fld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9BEC0E5C-74EF-4EE2-9E6E-C74F2084F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choose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zh-CN" altLang="en-US" dirty="0"/>
              <a:t>？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77ACD94C-FB63-B249-AC0B-CA2E240D6B20}"/>
              </a:ext>
            </a:extLst>
          </p:cNvPr>
          <p:cNvSpPr txBox="1"/>
          <p:nvPr/>
        </p:nvSpPr>
        <p:spPr>
          <a:xfrm>
            <a:off x="482399" y="1015200"/>
            <a:ext cx="4157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Excitation function of H and D</a:t>
            </a:r>
            <a:endParaRPr lang="zh-CN" altLang="en-US" b="1" dirty="0">
              <a:solidFill>
                <a:srgbClr val="1E85B6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CCD12AB4-FB53-430C-8D86-27C6368DCAF5}"/>
                  </a:ext>
                </a:extLst>
              </p:cNvPr>
              <p:cNvSpPr txBox="1"/>
              <p:nvPr/>
            </p:nvSpPr>
            <p:spPr>
              <a:xfrm>
                <a:off x="6192984" y="1096076"/>
                <a:ext cx="2714130" cy="50783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b="0" i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• D has a wider flatness region than H for excitation function curve of elastic scatter.</a:t>
                </a:r>
              </a:p>
              <a:p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b="0" i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• The (n, gamma) cross-section of D is 2-3 orders of magnitude lower than that of H, greatly reducing neutron absorption.</a:t>
                </a:r>
              </a:p>
              <a:p>
                <a:endParaRPr lang="en-US" altLang="zh-CN" b="0" i="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b="0" i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•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When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 MeV, it can open the (n, 2n)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channel of D, which can significantly increase neutron number to compensate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loss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falling elastic scatter cross section.</a:t>
                </a:r>
                <a:endParaRPr lang="en-US" altLang="zh-CN" b="0" i="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CCD12AB4-FB53-430C-8D86-27C6368DCA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2984" y="1096076"/>
                <a:ext cx="2714130" cy="5078313"/>
              </a:xfrm>
              <a:prstGeom prst="rect">
                <a:avLst/>
              </a:prstGeom>
              <a:blipFill>
                <a:blip r:embed="rId3"/>
                <a:stretch>
                  <a:fillRect l="-1860" t="-499" r="-2791" b="-99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6" name="表格 45">
            <a:extLst>
              <a:ext uri="{FF2B5EF4-FFF2-40B4-BE49-F238E27FC236}">
                <a16:creationId xmlns:a16="http://schemas.microsoft.com/office/drawing/2014/main" id="{2D4C3C14-8224-41B4-81D3-83520B3F41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5636548"/>
              </p:ext>
            </p:extLst>
          </p:nvPr>
        </p:nvGraphicFramePr>
        <p:xfrm>
          <a:off x="4705914" y="6538913"/>
          <a:ext cx="1451442" cy="274320"/>
        </p:xfrm>
        <a:graphic>
          <a:graphicData uri="http://schemas.openxmlformats.org/drawingml/2006/table">
            <a:tbl>
              <a:tblPr/>
              <a:tblGrid>
                <a:gridCol w="1451442">
                  <a:extLst>
                    <a:ext uri="{9D8B030D-6E8A-4147-A177-3AD203B41FA5}">
                      <a16:colId xmlns:a16="http://schemas.microsoft.com/office/drawing/2014/main" val="330563827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" sz="12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ENDF/B-VIII</a:t>
                      </a:r>
                      <a:r>
                        <a:rPr lang="en" sz="12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en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R="619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5824040"/>
                  </a:ext>
                </a:extLst>
              </a:tr>
            </a:tbl>
          </a:graphicData>
        </a:graphic>
      </p:graphicFrame>
      <p:pic>
        <p:nvPicPr>
          <p:cNvPr id="11" name="图片 10">
            <a:extLst>
              <a:ext uri="{FF2B5EF4-FFF2-40B4-BE49-F238E27FC236}">
                <a16:creationId xmlns:a16="http://schemas.microsoft.com/office/drawing/2014/main" id="{38C5794E-C34C-44DB-8959-09DC20308A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79" b="12353"/>
          <a:stretch/>
        </p:blipFill>
        <p:spPr>
          <a:xfrm>
            <a:off x="8352222" y="9609"/>
            <a:ext cx="779669" cy="77324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0AB08EF-1144-40F0-92B9-314786C5B8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125" y="1494481"/>
            <a:ext cx="5847039" cy="504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6139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C957666C-C2DD-CA43-A0A1-89204E592F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58" y="1181409"/>
            <a:ext cx="4306425" cy="379271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1525261-346E-8D4F-BD08-9AE622000F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283" y="1295327"/>
            <a:ext cx="4346766" cy="3710119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48CC97C-6403-490C-A8EF-F2903D188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5A5F4-6044-49C1-B23B-0D7435FEC950}" type="slidenum">
              <a:rPr lang="zh-CN" altLang="en-US" smtClean="0"/>
              <a:pPr/>
              <a:t>11</a:t>
            </a:fld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9BEC0E5C-74EF-4EE2-9E6E-C74F2084F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Optimal configuration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DFBE30DA-9F5C-8843-86C2-0C871153C5D6}"/>
                  </a:ext>
                </a:extLst>
              </p:cNvPr>
              <p:cNvSpPr txBox="1"/>
              <p:nvPr/>
            </p:nvSpPr>
            <p:spPr>
              <a:xfrm>
                <a:off x="681264" y="5713197"/>
                <a:ext cx="7882037" cy="10038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b="0" i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•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average detection efficiency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av</m:t>
                        </m:r>
                      </m:sub>
                    </m:sSub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max</m:t>
                            </m:r>
                          </m:sub>
                        </m:sSub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𝑁</m:t>
                            </m:r>
                            <m:r>
                              <m:rPr>
                                <m:sty m:val="p"/>
                              </m:r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um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i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i</m:t>
                            </m:r>
                          </m:sub>
                        </m:sSub>
                        <m:r>
                          <m:rPr>
                            <m:brk m:alnAt="7"/>
                          </m:rP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≤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max</m:t>
                            </m:r>
                          </m:sub>
                        </m:sSub>
                      </m:sub>
                      <m:sup/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altLang="zh-CN" b="0" i="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b="0" i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•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flatness factor</a:t>
                </a:r>
                <a:r>
                  <a:rPr lang="en-US" altLang="zh-CN" b="0" i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F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max</m:t>
                            </m:r>
                          </m:sub>
                        </m:sSub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  <m:r>
                          <m:rPr>
                            <m:sty m:val="p"/>
                          </m:r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ax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𝑀𝑖𝑛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DFBE30DA-9F5C-8843-86C2-0C871153C5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264" y="5713197"/>
                <a:ext cx="7882037" cy="1003801"/>
              </a:xfrm>
              <a:prstGeom prst="rect">
                <a:avLst/>
              </a:prstGeom>
              <a:blipFill>
                <a:blip r:embed="rId5"/>
                <a:stretch>
                  <a:fillRect l="-696" t="-38182" b="-109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>
            <a:extLst>
              <a:ext uri="{FF2B5EF4-FFF2-40B4-BE49-F238E27FC236}">
                <a16:creationId xmlns:a16="http://schemas.microsoft.com/office/drawing/2014/main" id="{74001BD2-DE4A-8C47-AF2E-C58B04BA554F}"/>
              </a:ext>
            </a:extLst>
          </p:cNvPr>
          <p:cNvSpPr txBox="1"/>
          <p:nvPr/>
        </p:nvSpPr>
        <p:spPr>
          <a:xfrm>
            <a:off x="588940" y="5000372"/>
            <a:ext cx="66031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" panose="02020603050405020304" pitchFamily="18" charset="0"/>
                <a:cs typeface="Times" panose="02020603050405020304" pitchFamily="18" charset="0"/>
              </a:rPr>
              <a:t>    Software: MCNPX,  Emission angle: isotropic distribution</a:t>
            </a:r>
            <a:endParaRPr lang="zh-CN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78AFF26-0ADC-1F43-B028-5C43FDA77334}"/>
                  </a:ext>
                </a:extLst>
              </p:cNvPr>
              <p:cNvSpPr txBox="1"/>
              <p:nvPr/>
            </p:nvSpPr>
            <p:spPr>
              <a:xfrm>
                <a:off x="482732" y="1016316"/>
                <a:ext cx="340780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solidFill>
                              <a:srgbClr val="1E85B6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rgbClr val="1E85B6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𝑬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1E85B6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𝒎𝒂𝒙</m:t>
                        </m:r>
                      </m:sub>
                    </m:sSub>
                    <m:r>
                      <a:rPr lang="en" altLang="zh-CN" b="1" i="1" smtClean="0">
                        <a:solidFill>
                          <a:srgbClr val="1E85B6"/>
                        </a:solidFill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CN" b="1" i="1" smtClean="0">
                        <a:solidFill>
                          <a:srgbClr val="1E85B6"/>
                        </a:solidFill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altLang="zh-CN" b="1" i="1" smtClean="0">
                        <a:solidFill>
                          <a:srgbClr val="1E85B6"/>
                        </a:solidFill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zh-CN" b="1" i="1" smtClean="0">
                        <a:solidFill>
                          <a:srgbClr val="1E85B6"/>
                        </a:solidFill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𝑴𝒆𝑽</m:t>
                    </m:r>
                  </m:oMath>
                </a14:m>
                <a:endParaRPr lang="zh-CN" altLang="en-US" b="1" dirty="0">
                  <a:solidFill>
                    <a:srgbClr val="1E85B6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78AFF26-0ADC-1F43-B028-5C43FDA773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732" y="1016316"/>
                <a:ext cx="3407806" cy="369332"/>
              </a:xfrm>
              <a:prstGeom prst="rect">
                <a:avLst/>
              </a:prstGeom>
              <a:blipFill>
                <a:blip r:embed="rId8"/>
                <a:stretch>
                  <a:fillRect l="-741" t="-3448" b="-206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5B1C3D35-FFCD-7945-BC66-F81232C88F37}"/>
                  </a:ext>
                </a:extLst>
              </p:cNvPr>
              <p:cNvSpPr txBox="1"/>
              <p:nvPr/>
            </p:nvSpPr>
            <p:spPr>
              <a:xfrm>
                <a:off x="4572000" y="1016316"/>
                <a:ext cx="340780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solidFill>
                              <a:srgbClr val="1E85B6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rgbClr val="1E85B6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𝑬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1E85B6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𝒎𝒂𝒙</m:t>
                        </m:r>
                      </m:sub>
                    </m:sSub>
                    <m:r>
                      <a:rPr lang="en-US" altLang="zh-CN" b="1" i="1" smtClean="0">
                        <a:solidFill>
                          <a:srgbClr val="1E85B6"/>
                        </a:solidFill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CN" b="1" i="1" smtClean="0">
                        <a:solidFill>
                          <a:srgbClr val="1E85B6"/>
                        </a:solidFill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𝟏𝟎</m:t>
                    </m:r>
                    <m:r>
                      <a:rPr lang="en-US" altLang="zh-CN" b="1" i="1" smtClean="0">
                        <a:solidFill>
                          <a:srgbClr val="1E85B6"/>
                        </a:solidFill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zh-CN" b="1" i="1" smtClean="0">
                        <a:solidFill>
                          <a:srgbClr val="1E85B6"/>
                        </a:solidFill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𝑴𝒆</m:t>
                    </m:r>
                  </m:oMath>
                </a14:m>
                <a:r>
                  <a:rPr lang="en-US" altLang="zh-CN" b="1" dirty="0">
                    <a:solidFill>
                      <a:srgbClr val="1E85B6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V</a:t>
                </a:r>
                <a:endParaRPr lang="zh-CN" altLang="en-US" b="1" dirty="0">
                  <a:solidFill>
                    <a:srgbClr val="1E85B6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5B1C3D35-FFCD-7945-BC66-F81232C88F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1016316"/>
                <a:ext cx="3407806" cy="369332"/>
              </a:xfrm>
              <a:prstGeom prst="rect">
                <a:avLst/>
              </a:prstGeom>
              <a:blipFill>
                <a:blip r:embed="rId9"/>
                <a:stretch>
                  <a:fillRect l="-1115" t="-10345" b="-241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>
            <a:extLst>
              <a:ext uri="{FF2B5EF4-FFF2-40B4-BE49-F238E27FC236}">
                <a16:creationId xmlns:a16="http://schemas.microsoft.com/office/drawing/2014/main" id="{BC310A64-FACB-D245-81AD-1EAF14163355}"/>
              </a:ext>
            </a:extLst>
          </p:cNvPr>
          <p:cNvSpPr txBox="1"/>
          <p:nvPr/>
        </p:nvSpPr>
        <p:spPr>
          <a:xfrm>
            <a:off x="5050475" y="6434095"/>
            <a:ext cx="31087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PingFangSC-Regular" panose="020B0400000000000000" pitchFamily="34" charset="-122"/>
                <a:cs typeface="Times New Roman" panose="02020603050405020304" pitchFamily="18" charset="0"/>
              </a:rPr>
              <a:t>[</a:t>
            </a:r>
            <a:r>
              <a:rPr lang="en" altLang="zh-CN" sz="1200" dirty="0">
                <a:effectLst/>
                <a:latin typeface="Times" pitchFamily="2" charset="0"/>
              </a:rPr>
              <a:t>The BRIKEN collaboration, </a:t>
            </a:r>
            <a:r>
              <a:rPr lang="en" altLang="zh-CN" sz="1200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PingFangSC-Regular" panose="020B0400000000000000" pitchFamily="34" charset="-122"/>
                <a:cs typeface="Times New Roman" panose="02020603050405020304" pitchFamily="18" charset="0"/>
              </a:rPr>
              <a:t>Jinst</a:t>
            </a:r>
            <a:r>
              <a:rPr lang="en" altLang="zh-CN" sz="12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PingFangSC-Regular" panose="020B0400000000000000" pitchFamily="34" charset="-122"/>
                <a:cs typeface="Times New Roman" panose="02020603050405020304" pitchFamily="18" charset="0"/>
              </a:rPr>
              <a:t>, 2017, 12]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F16D6CC7-2159-6046-95E3-EB7912A924EC}"/>
              </a:ext>
            </a:extLst>
          </p:cNvPr>
          <p:cNvSpPr txBox="1"/>
          <p:nvPr/>
        </p:nvSpPr>
        <p:spPr>
          <a:xfrm>
            <a:off x="7303246" y="4697124"/>
            <a:ext cx="16254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[Courtesy</a:t>
            </a:r>
            <a:r>
              <a:rPr lang="zh-CN" altLang="en-US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Junsheng</a:t>
            </a:r>
            <a:r>
              <a:rPr lang="en-US" altLang="zh-CN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E34E9A00-3E1E-6B45-9582-E2D7F6ABBD72}"/>
              </a:ext>
            </a:extLst>
          </p:cNvPr>
          <p:cNvSpPr txBox="1"/>
          <p:nvPr/>
        </p:nvSpPr>
        <p:spPr>
          <a:xfrm>
            <a:off x="2971680" y="4645629"/>
            <a:ext cx="16254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[Courtesy</a:t>
            </a:r>
            <a:r>
              <a:rPr lang="zh-CN" altLang="en-US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Junsheng</a:t>
            </a:r>
            <a:r>
              <a:rPr lang="en-US" altLang="zh-CN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5C2EC77-075C-4971-9B66-55AC5F0E413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79" b="12353"/>
          <a:stretch/>
        </p:blipFill>
        <p:spPr>
          <a:xfrm>
            <a:off x="8352222" y="9609"/>
            <a:ext cx="779669" cy="7732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B1BFB4D-A6FF-4C17-9922-18EC4F55DFC1}"/>
                  </a:ext>
                </a:extLst>
              </p:cNvPr>
              <p:cNvSpPr txBox="1"/>
              <p:nvPr/>
            </p:nvSpPr>
            <p:spPr>
              <a:xfrm>
                <a:off x="588940" y="5386445"/>
                <a:ext cx="660319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0.01, 0.1, 1.0, 2.0, 3.0, 4.0, 5.0, 6.0, 7.0, 8.0, 9.0, 10.0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𝑀𝑒𝑉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B1BFB4D-A6FF-4C17-9922-18EC4F55DF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940" y="5386445"/>
                <a:ext cx="6603196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 5">
            <a:extLst>
              <a:ext uri="{FF2B5EF4-FFF2-40B4-BE49-F238E27FC236}">
                <a16:creationId xmlns:a16="http://schemas.microsoft.com/office/drawing/2014/main" id="{DB2FB441-8B82-A242-B4F2-889CA5ABF295}"/>
              </a:ext>
            </a:extLst>
          </p:cNvPr>
          <p:cNvSpPr/>
          <p:nvPr/>
        </p:nvSpPr>
        <p:spPr>
          <a:xfrm>
            <a:off x="482732" y="2207623"/>
            <a:ext cx="198532" cy="16067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8896064E-3171-FA47-83CF-80695265822D}"/>
              </a:ext>
            </a:extLst>
          </p:cNvPr>
          <p:cNvSpPr/>
          <p:nvPr/>
        </p:nvSpPr>
        <p:spPr>
          <a:xfrm>
            <a:off x="4888423" y="2207622"/>
            <a:ext cx="198532" cy="16067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F1A2651-2607-2B4B-8727-8A4980B2ED23}"/>
              </a:ext>
            </a:extLst>
          </p:cNvPr>
          <p:cNvSpPr txBox="1"/>
          <p:nvPr/>
        </p:nvSpPr>
        <p:spPr>
          <a:xfrm rot="16200000">
            <a:off x="-383213" y="2592283"/>
            <a:ext cx="18306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Outer radius (cm)</a:t>
            </a:r>
            <a:endParaRPr kumimoji="1"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38C8FA16-2962-304E-A0A5-A9C4E1CF884E}"/>
              </a:ext>
            </a:extLst>
          </p:cNvPr>
          <p:cNvSpPr txBox="1"/>
          <p:nvPr/>
        </p:nvSpPr>
        <p:spPr>
          <a:xfrm rot="16200000">
            <a:off x="3942134" y="2580276"/>
            <a:ext cx="18306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Outer radius (cm)</a:t>
            </a:r>
            <a:endParaRPr kumimoji="1"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059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48CC97C-6403-490C-A8EF-F2903D188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5A5F4-6044-49C1-B23B-0D7435FEC950}" type="slidenum">
              <a:rPr lang="zh-CN" altLang="en-US" smtClean="0"/>
              <a:pPr/>
              <a:t>12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标题 2">
                <a:extLst>
                  <a:ext uri="{FF2B5EF4-FFF2-40B4-BE49-F238E27FC236}">
                    <a16:creationId xmlns:a16="http://schemas.microsoft.com/office/drawing/2014/main" id="{9BEC0E5C-74EF-4EE2-9E6E-C74F2084F72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Detection efficiency @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𝑫</m:t>
                            </m:r>
                          </m:e>
                          <m:sub>
                            <m:r>
                              <a:rPr lang="en-US" altLang="zh-CN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altLang="zh-CN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th</m:t>
                        </m:r>
                      </m:sub>
                    </m:sSub>
                    <m:r>
                      <a:rPr lang="en-US" altLang="zh-CN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CN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𝟕𝟎</m:t>
                    </m:r>
                    <m:r>
                      <a:rPr lang="zh-CN" altLang="en-US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cm</m:t>
                    </m:r>
                  </m:oMath>
                </a14:m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标题 2">
                <a:extLst>
                  <a:ext uri="{FF2B5EF4-FFF2-40B4-BE49-F238E27FC236}">
                    <a16:creationId xmlns:a16="http://schemas.microsoft.com/office/drawing/2014/main" id="{9BEC0E5C-74EF-4EE2-9E6E-C74F2084F7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929" t="-40000" b="-542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23D27591-C06F-4236-A489-0CCC144F20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2316" y="1589988"/>
            <a:ext cx="4175382" cy="34794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4D034154-C741-AD4F-A0A7-B0189A062753}"/>
                  </a:ext>
                </a:extLst>
              </p:cNvPr>
              <p:cNvSpPr txBox="1"/>
              <p:nvPr/>
            </p:nvSpPr>
            <p:spPr>
              <a:xfrm>
                <a:off x="630981" y="5832107"/>
                <a:ext cx="7882037" cy="6699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b="0" i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•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optimal configuration</a:t>
                </a:r>
                <a:r>
                  <a:rPr lang="zh-CN" altLang="en-US" b="0" i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" altLang="zh-CN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in</m:t>
                        </m:r>
                      </m:sub>
                    </m:sSub>
                    <m:r>
                      <a:rPr lang="en" altLang="zh-CN" b="0" i="1" smtClean="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CN" b="0" i="0" smtClean="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20</m:t>
                    </m:r>
                    <m:r>
                      <a:rPr lang="zh-CN" altLang="en-US" b="0" i="0" smtClean="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cm</m:t>
                    </m:r>
                  </m:oMath>
                </a14:m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out</m:t>
                        </m:r>
                      </m:sub>
                    </m:sSub>
                    <m:r>
                      <a:rPr lang="en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CN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16</m:t>
                    </m:r>
                    <m:r>
                      <a:rPr lang="en-US" altLang="zh-CN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zh-CN" altLang="en-US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cm</m:t>
                    </m:r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ch</m:t>
                        </m:r>
                      </m:sub>
                    </m:sSub>
                    <m:r>
                      <a:rPr lang="en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CN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8</m:t>
                    </m:r>
                    <m:r>
                      <a:rPr lang="zh-CN" altLang="en-US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cm</m:t>
                    </m:r>
                  </m:oMath>
                </a14:m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，</a:t>
                </a:r>
                <a:r>
                  <a:rPr lang="en-US" altLang="zh-CN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thickness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3.2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cm</a:t>
                </a: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4D034154-C741-AD4F-A0A7-B0189A0627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981" y="5832107"/>
                <a:ext cx="7882037" cy="669992"/>
              </a:xfrm>
              <a:prstGeom prst="rect">
                <a:avLst/>
              </a:prstGeom>
              <a:blipFill>
                <a:blip r:embed="rId4"/>
                <a:stretch>
                  <a:fillRect l="-697" t="-7273" b="-1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椭圆 8">
            <a:extLst>
              <a:ext uri="{FF2B5EF4-FFF2-40B4-BE49-F238E27FC236}">
                <a16:creationId xmlns:a16="http://schemas.microsoft.com/office/drawing/2014/main" id="{0C96DFFD-69FB-5B4B-88DE-03011236A525}"/>
              </a:ext>
            </a:extLst>
          </p:cNvPr>
          <p:cNvSpPr/>
          <p:nvPr/>
        </p:nvSpPr>
        <p:spPr>
          <a:xfrm>
            <a:off x="1165390" y="2054267"/>
            <a:ext cx="2690912" cy="2663134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E62DEBD1-2018-0A4A-8931-A0D242DA9F53}"/>
              </a:ext>
            </a:extLst>
          </p:cNvPr>
          <p:cNvSpPr/>
          <p:nvPr/>
        </p:nvSpPr>
        <p:spPr>
          <a:xfrm>
            <a:off x="2452292" y="3306677"/>
            <a:ext cx="117106" cy="11710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19F89C91-15A4-8E4E-8A42-F4D2AD145647}"/>
              </a:ext>
            </a:extLst>
          </p:cNvPr>
          <p:cNvGrpSpPr/>
          <p:nvPr/>
        </p:nvGrpSpPr>
        <p:grpSpPr>
          <a:xfrm>
            <a:off x="1069618" y="1485447"/>
            <a:ext cx="3714389" cy="3788348"/>
            <a:chOff x="1069618" y="1485447"/>
            <a:chExt cx="3714389" cy="3788348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E2F67C10-723D-9F4F-AB07-C1A546BAFABE}"/>
                </a:ext>
              </a:extLst>
            </p:cNvPr>
            <p:cNvGrpSpPr/>
            <p:nvPr/>
          </p:nvGrpSpPr>
          <p:grpSpPr>
            <a:xfrm>
              <a:off x="1069618" y="1485447"/>
              <a:ext cx="3714389" cy="3788348"/>
              <a:chOff x="2777079" y="1322599"/>
              <a:chExt cx="4578634" cy="4718507"/>
            </a:xfrm>
          </p:grpSpPr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BC449EDC-2157-154D-8855-419702518E40}"/>
                  </a:ext>
                </a:extLst>
              </p:cNvPr>
              <p:cNvSpPr txBox="1"/>
              <p:nvPr/>
            </p:nvSpPr>
            <p:spPr>
              <a:xfrm>
                <a:off x="6299851" y="3016426"/>
                <a:ext cx="1055862" cy="306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00" dirty="0"/>
                  <a:t>CF</a:t>
                </a:r>
                <a:r>
                  <a:rPr lang="en-US" altLang="zh-CN" sz="1000" baseline="-25000" dirty="0"/>
                  <a:t>4</a:t>
                </a:r>
                <a:r>
                  <a:rPr lang="en-US" altLang="zh-CN" sz="1000" dirty="0"/>
                  <a:t>+</a:t>
                </a:r>
                <a:r>
                  <a:rPr lang="en-US" altLang="zh-CN" sz="1000" baseline="30000" dirty="0"/>
                  <a:t>3</a:t>
                </a:r>
                <a:r>
                  <a:rPr lang="en-US" altLang="zh-CN" sz="1000" dirty="0"/>
                  <a:t>He</a:t>
                </a:r>
                <a:endParaRPr lang="zh-CN" altLang="en-US" sz="1000" baseline="-25000" dirty="0"/>
              </a:p>
            </p:txBody>
          </p:sp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0C130B15-176E-374F-A398-766D4AB96F2C}"/>
                  </a:ext>
                </a:extLst>
              </p:cNvPr>
              <p:cNvSpPr/>
              <p:nvPr/>
            </p:nvSpPr>
            <p:spPr>
              <a:xfrm>
                <a:off x="4467415" y="1673258"/>
                <a:ext cx="162407" cy="35173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41D63091-C406-C74E-A92C-D13B58BB3A42}"/>
                  </a:ext>
                </a:extLst>
              </p:cNvPr>
              <p:cNvSpPr txBox="1"/>
              <p:nvPr/>
            </p:nvSpPr>
            <p:spPr>
              <a:xfrm rot="16200000">
                <a:off x="4181194" y="1577367"/>
                <a:ext cx="72498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00" dirty="0">
                    <a:solidFill>
                      <a:schemeClr val="bg1"/>
                    </a:solidFill>
                  </a:rPr>
                  <a:t>PMT</a:t>
                </a:r>
                <a:endParaRPr lang="zh-CN" altLang="en-US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EC291797-A5CF-4341-B4E6-C6C78A81A565}"/>
                  </a:ext>
                </a:extLst>
              </p:cNvPr>
              <p:cNvSpPr/>
              <p:nvPr/>
            </p:nvSpPr>
            <p:spPr>
              <a:xfrm>
                <a:off x="3068357" y="2204305"/>
                <a:ext cx="2970573" cy="297057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DB66AEAF-D84B-914D-AF08-C87BA79B199C}"/>
                  </a:ext>
                </a:extLst>
              </p:cNvPr>
              <p:cNvSpPr/>
              <p:nvPr/>
            </p:nvSpPr>
            <p:spPr>
              <a:xfrm>
                <a:off x="3908810" y="3046085"/>
                <a:ext cx="1289667" cy="1289667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EA270624-AC5B-9F40-A245-B8EC0E68D1E9}"/>
                  </a:ext>
                </a:extLst>
              </p:cNvPr>
              <p:cNvSpPr/>
              <p:nvPr/>
            </p:nvSpPr>
            <p:spPr>
              <a:xfrm>
                <a:off x="2777079" y="3555916"/>
                <a:ext cx="3646400" cy="27953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D0A974AD-5838-E045-B147-432A980DBEA6}"/>
                  </a:ext>
                </a:extLst>
              </p:cNvPr>
              <p:cNvSpPr/>
              <p:nvPr/>
            </p:nvSpPr>
            <p:spPr>
              <a:xfrm rot="2700000">
                <a:off x="5738417" y="2191968"/>
                <a:ext cx="162407" cy="35173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F1227A31-B692-8748-89A0-FECC8B88EDDD}"/>
                  </a:ext>
                </a:extLst>
              </p:cNvPr>
              <p:cNvSpPr/>
              <p:nvPr/>
            </p:nvSpPr>
            <p:spPr>
              <a:xfrm rot="18900000">
                <a:off x="3168928" y="2210214"/>
                <a:ext cx="162407" cy="35173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800" dirty="0"/>
              </a:p>
            </p:txBody>
          </p: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CFE2880A-BBD9-504F-B991-E9A7DF76E223}"/>
                  </a:ext>
                </a:extLst>
              </p:cNvPr>
              <p:cNvSpPr/>
              <p:nvPr/>
            </p:nvSpPr>
            <p:spPr>
              <a:xfrm>
                <a:off x="4467415" y="5358834"/>
                <a:ext cx="162407" cy="35173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C342FD38-6DD2-0E40-8FF3-6C453E85E846}"/>
                  </a:ext>
                </a:extLst>
              </p:cNvPr>
              <p:cNvSpPr/>
              <p:nvPr/>
            </p:nvSpPr>
            <p:spPr>
              <a:xfrm rot="2700000">
                <a:off x="3225413" y="4861194"/>
                <a:ext cx="162407" cy="35173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5E0A7FB1-4D9A-FD41-87CE-558C0AC60BFC}"/>
                  </a:ext>
                </a:extLst>
              </p:cNvPr>
              <p:cNvSpPr/>
              <p:nvPr/>
            </p:nvSpPr>
            <p:spPr>
              <a:xfrm rot="18900000">
                <a:off x="5738416" y="4839215"/>
                <a:ext cx="162407" cy="35173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188CFED4-9353-574B-9DC0-3FE057628F02}"/>
                  </a:ext>
                </a:extLst>
              </p:cNvPr>
              <p:cNvSpPr txBox="1"/>
              <p:nvPr/>
            </p:nvSpPr>
            <p:spPr>
              <a:xfrm rot="18900000">
                <a:off x="5570900" y="2143402"/>
                <a:ext cx="72498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00" dirty="0">
                    <a:solidFill>
                      <a:schemeClr val="bg1"/>
                    </a:solidFill>
                  </a:rPr>
                  <a:t>PMT</a:t>
                </a:r>
                <a:endParaRPr lang="zh-CN" altLang="en-US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F95823CE-0910-6148-B5AE-B58E07FD683D}"/>
                  </a:ext>
                </a:extLst>
              </p:cNvPr>
              <p:cNvSpPr txBox="1"/>
              <p:nvPr/>
            </p:nvSpPr>
            <p:spPr>
              <a:xfrm rot="13502362">
                <a:off x="2791611" y="2177021"/>
                <a:ext cx="72498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00" dirty="0">
                    <a:solidFill>
                      <a:schemeClr val="bg1"/>
                    </a:solidFill>
                  </a:rPr>
                  <a:t>PMT</a:t>
                </a:r>
                <a:endParaRPr lang="zh-CN" altLang="en-US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DC988AD8-DEB4-694F-8009-D9A21E17E158}"/>
                  </a:ext>
                </a:extLst>
              </p:cNvPr>
              <p:cNvSpPr txBox="1"/>
              <p:nvPr/>
            </p:nvSpPr>
            <p:spPr>
              <a:xfrm rot="18900000">
                <a:off x="5714550" y="2295541"/>
                <a:ext cx="724980" cy="2548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00" dirty="0">
                    <a:solidFill>
                      <a:schemeClr val="bg1"/>
                    </a:solidFill>
                  </a:rPr>
                  <a:t>PMT</a:t>
                </a:r>
                <a:endParaRPr lang="zh-CN" altLang="en-US" sz="1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256F5A2E-C8D6-304E-82F0-86C1BD0671AE}"/>
                  </a:ext>
                </a:extLst>
              </p:cNvPr>
              <p:cNvSpPr txBox="1"/>
              <p:nvPr/>
            </p:nvSpPr>
            <p:spPr>
              <a:xfrm rot="2679481">
                <a:off x="5570899" y="5029102"/>
                <a:ext cx="72498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00" dirty="0">
                    <a:solidFill>
                      <a:schemeClr val="bg1"/>
                    </a:solidFill>
                  </a:rPr>
                  <a:t>PMT</a:t>
                </a:r>
                <a:endParaRPr lang="zh-CN" altLang="en-US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BF9AC6EA-457B-1D4D-93F4-91E99F3362FD}"/>
                  </a:ext>
                </a:extLst>
              </p:cNvPr>
              <p:cNvSpPr txBox="1"/>
              <p:nvPr/>
            </p:nvSpPr>
            <p:spPr>
              <a:xfrm rot="5400000">
                <a:off x="4118496" y="5507489"/>
                <a:ext cx="724980" cy="342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00" dirty="0">
                    <a:solidFill>
                      <a:schemeClr val="bg1"/>
                    </a:solidFill>
                  </a:rPr>
                  <a:t>PMT</a:t>
                </a:r>
                <a:endParaRPr lang="zh-CN" altLang="en-US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5B61A40D-78A4-B64A-9882-FE0658AD9D48}"/>
                  </a:ext>
                </a:extLst>
              </p:cNvPr>
              <p:cNvSpPr txBox="1"/>
              <p:nvPr/>
            </p:nvSpPr>
            <p:spPr>
              <a:xfrm rot="18900000">
                <a:off x="3094841" y="4778622"/>
                <a:ext cx="72498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00" dirty="0">
                    <a:solidFill>
                      <a:schemeClr val="bg1"/>
                    </a:solidFill>
                  </a:rPr>
                  <a:t>TMP</a:t>
                </a:r>
                <a:endParaRPr lang="zh-CN" altLang="en-US" sz="80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29" name="直接箭头连接符 90">
                <a:extLst>
                  <a:ext uri="{FF2B5EF4-FFF2-40B4-BE49-F238E27FC236}">
                    <a16:creationId xmlns:a16="http://schemas.microsoft.com/office/drawing/2014/main" id="{24049301-719E-154F-BF8E-EE6A5BA780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51937" y="3684676"/>
                <a:ext cx="959338" cy="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headEnd type="triangle" w="sm" len="me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652C790C-C74A-9D40-ADD0-593BA3455BEF}"/>
                  </a:ext>
                </a:extLst>
              </p:cNvPr>
              <p:cNvSpPr txBox="1"/>
              <p:nvPr/>
            </p:nvSpPr>
            <p:spPr>
              <a:xfrm>
                <a:off x="4438845" y="2502998"/>
                <a:ext cx="146025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00" dirty="0"/>
                  <a:t>D</a:t>
                </a:r>
                <a:r>
                  <a:rPr lang="en-US" altLang="zh-CN" sz="1000" baseline="-25000" dirty="0"/>
                  <a:t>2</a:t>
                </a:r>
                <a:r>
                  <a:rPr lang="en-US" altLang="zh-CN" sz="1000" dirty="0"/>
                  <a:t>O</a:t>
                </a:r>
                <a:endParaRPr lang="zh-CN" altLang="en-US" sz="1000" dirty="0"/>
              </a:p>
            </p:txBody>
          </p:sp>
          <p:cxnSp>
            <p:nvCxnSpPr>
              <p:cNvPr id="34" name="直接箭头连接符 95">
                <a:extLst>
                  <a:ext uri="{FF2B5EF4-FFF2-40B4-BE49-F238E27FC236}">
                    <a16:creationId xmlns:a16="http://schemas.microsoft.com/office/drawing/2014/main" id="{4D343C2A-96C0-A848-AFF9-0EBC5C073C13}"/>
                  </a:ext>
                </a:extLst>
              </p:cNvPr>
              <p:cNvCxnSpPr>
                <a:cxnSpLocks/>
                <a:stCxn id="11" idx="1"/>
              </p:cNvCxnSpPr>
              <p:nvPr/>
            </p:nvCxnSpPr>
            <p:spPr>
              <a:xfrm flipH="1">
                <a:off x="6038936" y="3169765"/>
                <a:ext cx="260914" cy="42233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5" name="直接箭头连接符 90">
              <a:extLst>
                <a:ext uri="{FF2B5EF4-FFF2-40B4-BE49-F238E27FC236}">
                  <a16:creationId xmlns:a16="http://schemas.microsoft.com/office/drawing/2014/main" id="{A3E4B072-CA6C-3843-8D03-D932710BD8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10585" y="3110401"/>
              <a:ext cx="558000" cy="55800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triangle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箭头连接符 90">
              <a:extLst>
                <a:ext uri="{FF2B5EF4-FFF2-40B4-BE49-F238E27FC236}">
                  <a16:creationId xmlns:a16="http://schemas.microsoft.com/office/drawing/2014/main" id="{A364B745-379E-5742-B3A5-62EEDD9D666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14511" y="3103529"/>
              <a:ext cx="558000" cy="556718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9" name="直接箭头连接符 90">
            <a:extLst>
              <a:ext uri="{FF2B5EF4-FFF2-40B4-BE49-F238E27FC236}">
                <a16:creationId xmlns:a16="http://schemas.microsoft.com/office/drawing/2014/main" id="{1D19583D-7154-2940-931B-F61B8F67324A}"/>
              </a:ext>
            </a:extLst>
          </p:cNvPr>
          <p:cNvCxnSpPr>
            <a:cxnSpLocks/>
          </p:cNvCxnSpPr>
          <p:nvPr/>
        </p:nvCxnSpPr>
        <p:spPr>
          <a:xfrm flipH="1">
            <a:off x="2502765" y="3002389"/>
            <a:ext cx="8080" cy="770958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sm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椭圆 55">
            <a:extLst>
              <a:ext uri="{FF2B5EF4-FFF2-40B4-BE49-F238E27FC236}">
                <a16:creationId xmlns:a16="http://schemas.microsoft.com/office/drawing/2014/main" id="{578725FA-7524-CD41-AB69-57187DBF9300}"/>
              </a:ext>
            </a:extLst>
          </p:cNvPr>
          <p:cNvSpPr/>
          <p:nvPr/>
        </p:nvSpPr>
        <p:spPr>
          <a:xfrm>
            <a:off x="2449415" y="3327316"/>
            <a:ext cx="117106" cy="11710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文本框 59">
                <a:extLst>
                  <a:ext uri="{FF2B5EF4-FFF2-40B4-BE49-F238E27FC236}">
                    <a16:creationId xmlns:a16="http://schemas.microsoft.com/office/drawing/2014/main" id="{73DE2E60-4B83-D94E-A5F0-BFBA386B20FC}"/>
                  </a:ext>
                </a:extLst>
              </p:cNvPr>
              <p:cNvSpPr txBox="1"/>
              <p:nvPr/>
            </p:nvSpPr>
            <p:spPr>
              <a:xfrm>
                <a:off x="630981" y="5097575"/>
                <a:ext cx="660319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• </a:t>
                </a:r>
                <a14:m>
                  <m:oMath xmlns:m="http://schemas.openxmlformats.org/officeDocument/2006/math">
                    <m:r>
                      <a:rPr lang="zh-CN" altLang="en-US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0.01, 0.1, 1.0, 2.0, 3.0, 4.0, 5.0, 6.0, 7.0, 8.0, 9.0, 10.0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𝑀𝑒𝑉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0" name="文本框 59">
                <a:extLst>
                  <a:ext uri="{FF2B5EF4-FFF2-40B4-BE49-F238E27FC236}">
                    <a16:creationId xmlns:a16="http://schemas.microsoft.com/office/drawing/2014/main" id="{73DE2E60-4B83-D94E-A5F0-BFBA386B20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981" y="5097575"/>
                <a:ext cx="6603196" cy="369332"/>
              </a:xfrm>
              <a:prstGeom prst="rect">
                <a:avLst/>
              </a:prstGeom>
              <a:blipFill>
                <a:blip r:embed="rId6"/>
                <a:stretch>
                  <a:fillRect l="-768" t="-6667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文本框 60">
            <a:extLst>
              <a:ext uri="{FF2B5EF4-FFF2-40B4-BE49-F238E27FC236}">
                <a16:creationId xmlns:a16="http://schemas.microsoft.com/office/drawing/2014/main" id="{E3DAE3DD-FDD5-8744-8474-2BD4FC46D4FB}"/>
              </a:ext>
            </a:extLst>
          </p:cNvPr>
          <p:cNvSpPr txBox="1"/>
          <p:nvPr/>
        </p:nvSpPr>
        <p:spPr>
          <a:xfrm>
            <a:off x="630981" y="5492038"/>
            <a:ext cx="66031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Neutron emitted </a:t>
            </a:r>
            <a:r>
              <a:rPr lang="en-US" altLang="zh-CN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isotropically</a:t>
            </a:r>
            <a:endParaRPr lang="zh-CN" altLang="en-US" dirty="0"/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443EBC40-AB46-F84F-8E85-E6F2D325E759}"/>
              </a:ext>
            </a:extLst>
          </p:cNvPr>
          <p:cNvSpPr txBox="1"/>
          <p:nvPr/>
        </p:nvSpPr>
        <p:spPr>
          <a:xfrm>
            <a:off x="482732" y="1016316"/>
            <a:ext cx="3407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configuration</a:t>
            </a:r>
            <a:endParaRPr lang="zh-CN" altLang="en-US" b="1" dirty="0">
              <a:solidFill>
                <a:srgbClr val="1E85B6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B457791E-5D60-C447-B9CB-3B740DAE03A6}"/>
              </a:ext>
            </a:extLst>
          </p:cNvPr>
          <p:cNvSpPr txBox="1"/>
          <p:nvPr/>
        </p:nvSpPr>
        <p:spPr>
          <a:xfrm>
            <a:off x="4572000" y="1016316"/>
            <a:ext cx="3407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Efficiency vs</a:t>
            </a:r>
            <a:r>
              <a:rPr lang="zh-CN" altLang="en-US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neutron</a:t>
            </a:r>
            <a:r>
              <a:rPr lang="zh-CN" altLang="en-US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energy</a:t>
            </a:r>
            <a:endParaRPr lang="zh-CN" altLang="en-US" b="1" dirty="0">
              <a:solidFill>
                <a:srgbClr val="1E85B6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CAB3C214-0005-8843-BBA8-A66A312CBF43}"/>
              </a:ext>
            </a:extLst>
          </p:cNvPr>
          <p:cNvSpPr txBox="1"/>
          <p:nvPr/>
        </p:nvSpPr>
        <p:spPr>
          <a:xfrm>
            <a:off x="2596553" y="3142067"/>
            <a:ext cx="11846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/>
              <a:t>SOURCE</a:t>
            </a:r>
            <a:endParaRPr lang="zh-CN" altLang="en-US" sz="1000" dirty="0"/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35F03C30-6EE1-AA43-BE9D-BC55DA00BB49}"/>
              </a:ext>
            </a:extLst>
          </p:cNvPr>
          <p:cNvSpPr txBox="1"/>
          <p:nvPr/>
        </p:nvSpPr>
        <p:spPr>
          <a:xfrm>
            <a:off x="7374204" y="5035291"/>
            <a:ext cx="16254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[Courtesy</a:t>
            </a:r>
            <a:r>
              <a:rPr lang="zh-CN" altLang="en-US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Junsheng</a:t>
            </a:r>
            <a:r>
              <a:rPr lang="en-US" altLang="zh-CN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图片 40">
            <a:extLst>
              <a:ext uri="{FF2B5EF4-FFF2-40B4-BE49-F238E27FC236}">
                <a16:creationId xmlns:a16="http://schemas.microsoft.com/office/drawing/2014/main" id="{58DF1085-6B85-49EA-8974-7C105E5C946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79" b="12353"/>
          <a:stretch/>
        </p:blipFill>
        <p:spPr>
          <a:xfrm>
            <a:off x="8352222" y="9609"/>
            <a:ext cx="779669" cy="77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890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48CC97C-6403-490C-A8EF-F2903D188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5A5F4-6044-49C1-B23B-0D7435FEC950}" type="slidenum">
              <a:rPr lang="zh-CN" altLang="en-US" smtClean="0"/>
              <a:pPr/>
              <a:t>13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标题 2">
                <a:extLst>
                  <a:ext uri="{FF2B5EF4-FFF2-40B4-BE49-F238E27FC236}">
                    <a16:creationId xmlns:a16="http://schemas.microsoft.com/office/drawing/2014/main" id="{9BEC0E5C-74EF-4EE2-9E6E-C74F2084F72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Detection efficiency</a:t>
                </a:r>
                <a:r>
                  <a:rPr lang="en-US" altLang="zh-CN" dirty="0"/>
                  <a:t>@</a:t>
                </a:r>
                <a14:m>
                  <m:oMath xmlns:m="http://schemas.openxmlformats.org/officeDocument/2006/math"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𝟖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𝒄𝒎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𝑩𝒆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𝟕𝟎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𝒄𝒎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𝑫</m:t>
                    </m:r>
                    <m:r>
                      <a:rPr lang="en-US" altLang="zh-CN" sz="1600" b="1" i="1" baseline="-25000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𝑶</m:t>
                    </m:r>
                  </m:oMath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3" name="标题 2">
                <a:extLst>
                  <a:ext uri="{FF2B5EF4-FFF2-40B4-BE49-F238E27FC236}">
                    <a16:creationId xmlns:a16="http://schemas.microsoft.com/office/drawing/2014/main" id="{9BEC0E5C-74EF-4EE2-9E6E-C74F2084F7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929" t="-42857" b="-542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23D27591-C06F-4236-A489-0CCC144F20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78937"/>
            <a:ext cx="4351936" cy="36266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ADA32FC-15A4-4A51-9BCF-151E207E78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8161" y="1292351"/>
            <a:ext cx="4815839" cy="40132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329AD390-3D9C-1045-8172-B60650942FCF}"/>
              </a:ext>
            </a:extLst>
          </p:cNvPr>
          <p:cNvSpPr txBox="1"/>
          <p:nvPr/>
        </p:nvSpPr>
        <p:spPr>
          <a:xfrm>
            <a:off x="630981" y="5618056"/>
            <a:ext cx="78820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adding 0.8 cm Be, efficiency curve lift a bit, but the valley around 5 MeV still exists.</a:t>
            </a:r>
            <a:endParaRPr lang="en-US" altLang="zh-CN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A5B2BD1-6C90-BC4F-8728-D38624DDDFCC}"/>
              </a:ext>
            </a:extLst>
          </p:cNvPr>
          <p:cNvSpPr txBox="1"/>
          <p:nvPr/>
        </p:nvSpPr>
        <p:spPr>
          <a:xfrm>
            <a:off x="482732" y="1016316"/>
            <a:ext cx="3407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b="1" baseline="30000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9</a:t>
            </a:r>
            <a:r>
              <a:rPr lang="en-US" altLang="zh-CN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Be excitation function</a:t>
            </a:r>
            <a:endParaRPr lang="zh-CN" altLang="en-US" b="1" dirty="0">
              <a:solidFill>
                <a:srgbClr val="1E85B6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5F68297-1E03-4644-A757-3E09E168E732}"/>
              </a:ext>
            </a:extLst>
          </p:cNvPr>
          <p:cNvSpPr txBox="1"/>
          <p:nvPr/>
        </p:nvSpPr>
        <p:spPr>
          <a:xfrm>
            <a:off x="4572000" y="1016316"/>
            <a:ext cx="3407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Efficiency</a:t>
            </a:r>
            <a:r>
              <a:rPr lang="zh-CN" altLang="en-US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vs</a:t>
            </a:r>
            <a:r>
              <a:rPr lang="zh-CN" altLang="en-US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Neutron</a:t>
            </a:r>
            <a:r>
              <a:rPr lang="zh-CN" altLang="en-US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energy</a:t>
            </a:r>
            <a:endParaRPr lang="zh-CN" altLang="en-US" b="1" dirty="0">
              <a:solidFill>
                <a:srgbClr val="1E85B6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227CCB5F-8CB7-DF48-9257-8B5B1745829A}"/>
              </a:ext>
            </a:extLst>
          </p:cNvPr>
          <p:cNvSpPr txBox="1"/>
          <p:nvPr/>
        </p:nvSpPr>
        <p:spPr>
          <a:xfrm>
            <a:off x="1910007" y="5224892"/>
            <a:ext cx="33101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[ENDF</a:t>
            </a:r>
            <a:r>
              <a:rPr lang="en-US" altLang="zh-CN" sz="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zh-CN" altLang="en-US" sz="1200" dirty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4B6A965-1827-1F40-9BCD-6327CE60009C}"/>
              </a:ext>
            </a:extLst>
          </p:cNvPr>
          <p:cNvSpPr txBox="1"/>
          <p:nvPr/>
        </p:nvSpPr>
        <p:spPr>
          <a:xfrm>
            <a:off x="7404237" y="5274268"/>
            <a:ext cx="16254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[Courtesy</a:t>
            </a:r>
            <a:r>
              <a:rPr lang="zh-CN" altLang="en-US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Junsheng</a:t>
            </a:r>
            <a:r>
              <a:rPr lang="en-US" altLang="zh-CN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145AAAD6-3C5F-4125-A37B-76D5C1C949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79" b="12353"/>
          <a:stretch/>
        </p:blipFill>
        <p:spPr>
          <a:xfrm>
            <a:off x="8352222" y="9609"/>
            <a:ext cx="779669" cy="77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5047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48CC97C-6403-490C-A8EF-F2903D188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5A5F4-6044-49C1-B23B-0D7435FEC950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标题 2">
                <a:extLst>
                  <a:ext uri="{FF2B5EF4-FFF2-40B4-BE49-F238E27FC236}">
                    <a16:creationId xmlns:a16="http://schemas.microsoft.com/office/drawing/2014/main" id="{9BEC0E5C-74EF-4EE2-9E6E-C74F2084F72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Detection efficiency</a:t>
                </a:r>
                <a:r>
                  <a:rPr lang="en-US" altLang="zh-CN" dirty="0"/>
                  <a:t>@</a:t>
                </a:r>
                <a14:m>
                  <m:oMath xmlns:m="http://schemas.openxmlformats.org/officeDocument/2006/math">
                    <m:r>
                      <a:rPr lang="en-US" altLang="zh-CN" sz="1600" b="1" i="0" smtClean="0">
                        <a:latin typeface="Cambria Math" panose="02040503050406030204" pitchFamily="18" charset="0"/>
                      </a:rPr>
                      <m:t>𝟔</m:t>
                    </m:r>
                    <m:r>
                      <a:rPr lang="zh-CN" altLang="en-US" sz="16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1600" i="1">
                        <a:latin typeface="Cambria Math" panose="02040503050406030204" pitchFamily="18" charset="0"/>
                      </a:rPr>
                      <m:t>𝒄𝒎</m:t>
                    </m:r>
                    <m:r>
                      <a:rPr lang="zh-CN" altLang="en-US" sz="16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1600" b="1" i="1" baseline="30000" smtClean="0">
                        <a:latin typeface="Cambria Math" panose="02040503050406030204" pitchFamily="18" charset="0"/>
                      </a:rPr>
                      <m:t>𝟏𝟏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𝟖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𝒄𝒎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𝑩𝒆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𝟕𝟎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𝒄𝒎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𝑫</m:t>
                    </m:r>
                    <m:r>
                      <a:rPr lang="en-US" altLang="zh-CN" sz="1600" b="1" i="1" baseline="-25000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𝑶</m:t>
                    </m:r>
                  </m:oMath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3" name="标题 2">
                <a:extLst>
                  <a:ext uri="{FF2B5EF4-FFF2-40B4-BE49-F238E27FC236}">
                    <a16:creationId xmlns:a16="http://schemas.microsoft.com/office/drawing/2014/main" id="{9BEC0E5C-74EF-4EE2-9E6E-C74F2084F7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929" t="-42857" b="-542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23D27591-C06F-4236-A489-0CCC144F20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78937"/>
            <a:ext cx="4351935" cy="36266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ADA32FC-15A4-4A51-9BCF-151E207E78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8161" y="1292351"/>
            <a:ext cx="4815839" cy="4013199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3A75A0EA-0289-0342-9ECD-FA2CD53507A7}"/>
              </a:ext>
            </a:extLst>
          </p:cNvPr>
          <p:cNvSpPr txBox="1"/>
          <p:nvPr/>
        </p:nvSpPr>
        <p:spPr>
          <a:xfrm>
            <a:off x="482732" y="1016316"/>
            <a:ext cx="3407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b="1" baseline="30000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11</a:t>
            </a:r>
            <a:r>
              <a:rPr lang="en-US" altLang="zh-CN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 excitation function</a:t>
            </a:r>
            <a:endParaRPr lang="zh-CN" altLang="en-US" b="1" dirty="0">
              <a:solidFill>
                <a:srgbClr val="1E85B6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8F30143-66ED-BE41-905A-2FF00228D65A}"/>
              </a:ext>
            </a:extLst>
          </p:cNvPr>
          <p:cNvSpPr txBox="1"/>
          <p:nvPr/>
        </p:nvSpPr>
        <p:spPr>
          <a:xfrm>
            <a:off x="4572000" y="1016316"/>
            <a:ext cx="3407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Efficiency</a:t>
            </a:r>
            <a:r>
              <a:rPr lang="zh-CN" altLang="en-US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vs</a:t>
            </a:r>
            <a:r>
              <a:rPr lang="zh-CN" altLang="en-US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Neutron</a:t>
            </a:r>
            <a:r>
              <a:rPr lang="zh-CN" altLang="en-US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energy</a:t>
            </a:r>
            <a:endParaRPr lang="zh-CN" altLang="en-US" b="1" dirty="0">
              <a:solidFill>
                <a:srgbClr val="1E85B6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437A8D8-606E-484C-87B6-729653BF3356}"/>
              </a:ext>
            </a:extLst>
          </p:cNvPr>
          <p:cNvSpPr txBox="1"/>
          <p:nvPr/>
        </p:nvSpPr>
        <p:spPr>
          <a:xfrm>
            <a:off x="321186" y="5598839"/>
            <a:ext cx="84208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A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fter adding </a:t>
            </a:r>
            <a:r>
              <a:rPr lang="en-US" altLang="zh-CN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zh-CN" alt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cm </a:t>
            </a:r>
            <a:r>
              <a:rPr lang="en-US" altLang="zh-CN" b="0" i="0" baseline="30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altLang="zh-CN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efficiency drops to 75%</a:t>
            </a:r>
            <a:r>
              <a:rPr lang="zh-CN" alt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flatness has significant improvement, reaching to </a:t>
            </a:r>
            <a:r>
              <a:rPr lang="en-US" altLang="zh-CN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1.02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D76D657-32A5-294B-BEF5-A4A8B9D51744}"/>
              </a:ext>
            </a:extLst>
          </p:cNvPr>
          <p:cNvSpPr txBox="1"/>
          <p:nvPr/>
        </p:nvSpPr>
        <p:spPr>
          <a:xfrm>
            <a:off x="1910007" y="5224892"/>
            <a:ext cx="33101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[ENDF</a:t>
            </a:r>
            <a:r>
              <a:rPr lang="en-US" altLang="zh-CN" sz="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zh-CN" altLang="en-US" sz="1200" dirty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21A8667-63EF-5A4D-BD4A-B655B98530B7}"/>
              </a:ext>
            </a:extLst>
          </p:cNvPr>
          <p:cNvSpPr txBox="1"/>
          <p:nvPr/>
        </p:nvSpPr>
        <p:spPr>
          <a:xfrm>
            <a:off x="7346484" y="5282974"/>
            <a:ext cx="16254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[Courtesy</a:t>
            </a:r>
            <a:r>
              <a:rPr lang="zh-CN" altLang="en-US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Junsheng</a:t>
            </a:r>
            <a:r>
              <a:rPr lang="en-US" altLang="zh-CN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FC327D84-7C84-444B-8F65-ED7549FD48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79" b="12353"/>
          <a:stretch/>
        </p:blipFill>
        <p:spPr>
          <a:xfrm>
            <a:off x="8352222" y="9609"/>
            <a:ext cx="779669" cy="77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7679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>
            <a:extLst>
              <a:ext uri="{FF2B5EF4-FFF2-40B4-BE49-F238E27FC236}">
                <a16:creationId xmlns:a16="http://schemas.microsoft.com/office/drawing/2014/main" id="{9E177140-F22B-8A4D-93E2-5B18788F3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0589" y="1246918"/>
            <a:ext cx="5594750" cy="4662292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48CC97C-6403-490C-A8EF-F2903D188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5A5F4-6044-49C1-B23B-0D7435FEC950}" type="slidenum">
              <a:rPr lang="zh-CN" altLang="en-US" smtClean="0"/>
              <a:pPr/>
              <a:t>15</a:t>
            </a:fld>
            <a:endParaRPr lang="zh-CN" altLang="en-US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E14B7009-E489-4BD6-991D-9E71EAF678B3}"/>
              </a:ext>
            </a:extLst>
          </p:cNvPr>
          <p:cNvSpPr/>
          <p:nvPr/>
        </p:nvSpPr>
        <p:spPr>
          <a:xfrm>
            <a:off x="707776" y="1538553"/>
            <a:ext cx="319781" cy="180718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>
                  <a:alpha val="66000"/>
                </a:schemeClr>
              </a:solidFill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5A590507-EC2D-4F53-AEF1-52EB3DC9CDD9}"/>
              </a:ext>
            </a:extLst>
          </p:cNvPr>
          <p:cNvSpPr/>
          <p:nvPr/>
        </p:nvSpPr>
        <p:spPr>
          <a:xfrm>
            <a:off x="704896" y="1821693"/>
            <a:ext cx="319781" cy="180718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>
                  <a:alpha val="66000"/>
                </a:schemeClr>
              </a:solidFill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A019FD50-C6EB-4406-8F4B-A9B57E6EB727}"/>
              </a:ext>
            </a:extLst>
          </p:cNvPr>
          <p:cNvSpPr/>
          <p:nvPr/>
        </p:nvSpPr>
        <p:spPr>
          <a:xfrm>
            <a:off x="697924" y="2104833"/>
            <a:ext cx="319781" cy="18071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>
                  <a:alpha val="66000"/>
                </a:schemeClr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B41A3E34-F061-493B-BE69-BA53F7D9D9E9}"/>
              </a:ext>
            </a:extLst>
          </p:cNvPr>
          <p:cNvSpPr/>
          <p:nvPr/>
        </p:nvSpPr>
        <p:spPr>
          <a:xfrm>
            <a:off x="709982" y="2387973"/>
            <a:ext cx="319781" cy="180718"/>
          </a:xfrm>
          <a:prstGeom prst="rect">
            <a:avLst/>
          </a:prstGeom>
          <a:solidFill>
            <a:srgbClr val="A9D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>
                  <a:alpha val="66000"/>
                </a:schemeClr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E6A03C9F-2D0C-40C1-92F7-78563B1D8481}"/>
              </a:ext>
            </a:extLst>
          </p:cNvPr>
          <p:cNvSpPr txBox="1"/>
          <p:nvPr/>
        </p:nvSpPr>
        <p:spPr>
          <a:xfrm>
            <a:off x="1154052" y="1452361"/>
            <a:ext cx="7734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9F16A0AD-0207-4ADE-9325-D80C9F3F81DC}"/>
              </a:ext>
            </a:extLst>
          </p:cNvPr>
          <p:cNvSpPr txBox="1"/>
          <p:nvPr/>
        </p:nvSpPr>
        <p:spPr>
          <a:xfrm>
            <a:off x="1151172" y="1730111"/>
            <a:ext cx="1035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F4D316F7-0EF3-40C8-A508-1E7105376428}"/>
              </a:ext>
            </a:extLst>
          </p:cNvPr>
          <p:cNvSpPr txBox="1"/>
          <p:nvPr/>
        </p:nvSpPr>
        <p:spPr>
          <a:xfrm>
            <a:off x="1174457" y="2044039"/>
            <a:ext cx="12158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 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650BAF6F-9387-4BAF-99AB-EFB96CB072FD}"/>
              </a:ext>
            </a:extLst>
          </p:cNvPr>
          <p:cNvSpPr txBox="1"/>
          <p:nvPr/>
        </p:nvSpPr>
        <p:spPr>
          <a:xfrm>
            <a:off x="1164085" y="2351816"/>
            <a:ext cx="13191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0C2760F9-B6FB-F942-B02F-1436CF473F30}"/>
              </a:ext>
            </a:extLst>
          </p:cNvPr>
          <p:cNvGrpSpPr/>
          <p:nvPr/>
        </p:nvGrpSpPr>
        <p:grpSpPr>
          <a:xfrm>
            <a:off x="556491" y="2929227"/>
            <a:ext cx="1804929" cy="1960442"/>
            <a:chOff x="6413281" y="3291753"/>
            <a:chExt cx="1804929" cy="1960442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5627C010-B670-4295-AD5B-F33EDFB5BA95}"/>
                </a:ext>
              </a:extLst>
            </p:cNvPr>
            <p:cNvSpPr/>
            <p:nvPr/>
          </p:nvSpPr>
          <p:spPr>
            <a:xfrm>
              <a:off x="7260587" y="3291753"/>
              <a:ext cx="78862" cy="1707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5A44FC1C-D115-44CD-A222-834BD721C84E}"/>
                </a:ext>
              </a:extLst>
            </p:cNvPr>
            <p:cNvSpPr/>
            <p:nvPr/>
          </p:nvSpPr>
          <p:spPr>
            <a:xfrm>
              <a:off x="6497115" y="3465506"/>
              <a:ext cx="1610686" cy="1610683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7C06A185-2266-4732-B944-BF0001F5F60F}"/>
                </a:ext>
              </a:extLst>
            </p:cNvPr>
            <p:cNvSpPr/>
            <p:nvPr/>
          </p:nvSpPr>
          <p:spPr>
            <a:xfrm>
              <a:off x="6581230" y="3549619"/>
              <a:ext cx="1442457" cy="1442454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418F2E4E-B696-481C-A936-B8D3A162E09A}"/>
                </a:ext>
              </a:extLst>
            </p:cNvPr>
            <p:cNvSpPr/>
            <p:nvPr/>
          </p:nvSpPr>
          <p:spPr>
            <a:xfrm>
              <a:off x="6989339" y="3958372"/>
              <a:ext cx="626240" cy="626239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7AFD56F3-CEB4-4D89-95BE-920C866D4635}"/>
                </a:ext>
              </a:extLst>
            </p:cNvPr>
            <p:cNvSpPr/>
            <p:nvPr/>
          </p:nvSpPr>
          <p:spPr>
            <a:xfrm rot="2700000">
              <a:off x="7877764" y="3543630"/>
              <a:ext cx="78862" cy="1707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9DE07058-267D-41DA-845C-C41E58B84A45}"/>
                </a:ext>
              </a:extLst>
            </p:cNvPr>
            <p:cNvSpPr/>
            <p:nvPr/>
          </p:nvSpPr>
          <p:spPr>
            <a:xfrm rot="18900000">
              <a:off x="6630065" y="3552489"/>
              <a:ext cx="78862" cy="1707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 dirty="0"/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023BD642-B820-4368-B69E-732BB40FC2AA}"/>
                </a:ext>
              </a:extLst>
            </p:cNvPr>
            <p:cNvSpPr/>
            <p:nvPr/>
          </p:nvSpPr>
          <p:spPr>
            <a:xfrm>
              <a:off x="7260587" y="5081401"/>
              <a:ext cx="78862" cy="1707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914564CC-65AE-4B5E-9B7A-E554B4C48CA2}"/>
                </a:ext>
              </a:extLst>
            </p:cNvPr>
            <p:cNvSpPr/>
            <p:nvPr/>
          </p:nvSpPr>
          <p:spPr>
            <a:xfrm rot="2700000">
              <a:off x="6657493" y="4839757"/>
              <a:ext cx="78862" cy="1707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32964813-F079-4876-9BAF-EBAF549B1A68}"/>
                </a:ext>
              </a:extLst>
            </p:cNvPr>
            <p:cNvSpPr/>
            <p:nvPr/>
          </p:nvSpPr>
          <p:spPr>
            <a:xfrm rot="18900000">
              <a:off x="7877762" y="4829084"/>
              <a:ext cx="78862" cy="1707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D6891FD2-D80A-4BDE-8F53-D34C27ECBEE9}"/>
                </a:ext>
              </a:extLst>
            </p:cNvPr>
            <p:cNvSpPr txBox="1"/>
            <p:nvPr/>
          </p:nvSpPr>
          <p:spPr>
            <a:xfrm rot="18900000">
              <a:off x="7866173" y="3593924"/>
              <a:ext cx="352037" cy="123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>
                  <a:solidFill>
                    <a:schemeClr val="bg1"/>
                  </a:solidFill>
                </a:rPr>
                <a:t>PMT</a:t>
              </a:r>
              <a:endParaRPr lang="zh-CN" alt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0ED86E86-E396-4B6A-BF5D-6472BFD803E1}"/>
                </a:ext>
              </a:extLst>
            </p:cNvPr>
            <p:cNvSpPr/>
            <p:nvPr/>
          </p:nvSpPr>
          <p:spPr>
            <a:xfrm>
              <a:off x="7045264" y="4017516"/>
              <a:ext cx="506660" cy="506659"/>
            </a:xfrm>
            <a:prstGeom prst="ellipse">
              <a:avLst/>
            </a:prstGeom>
            <a:solidFill>
              <a:srgbClr val="A9D1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06282C2C-6D99-4B53-B261-EAF0F7D173E0}"/>
                </a:ext>
              </a:extLst>
            </p:cNvPr>
            <p:cNvSpPr/>
            <p:nvPr/>
          </p:nvSpPr>
          <p:spPr>
            <a:xfrm>
              <a:off x="7095704" y="4066010"/>
              <a:ext cx="405780" cy="4057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1731F033-1C23-4B0F-8453-5B7BF82BFBB9}"/>
                </a:ext>
              </a:extLst>
            </p:cNvPr>
            <p:cNvSpPr/>
            <p:nvPr/>
          </p:nvSpPr>
          <p:spPr>
            <a:xfrm>
              <a:off x="6413281" y="4197567"/>
              <a:ext cx="1770626" cy="135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764722F3-6BA6-4CA0-84F4-37EF5C6F4198}"/>
                </a:ext>
              </a:extLst>
            </p:cNvPr>
            <p:cNvSpPr/>
            <p:nvPr/>
          </p:nvSpPr>
          <p:spPr>
            <a:xfrm>
              <a:off x="7280523" y="4240136"/>
              <a:ext cx="54396" cy="5439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2FA847E6-8E09-4186-8C29-FB59703BC83A}"/>
                  </a:ext>
                </a:extLst>
              </p:cNvPr>
              <p:cNvSpPr txBox="1"/>
              <p:nvPr/>
            </p:nvSpPr>
            <p:spPr>
              <a:xfrm>
                <a:off x="320060" y="4997837"/>
                <a:ext cx="3307564" cy="19732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Neutron energy: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{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0.1, 1, 10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}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MeV</a:t>
                </a:r>
              </a:p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Neutron emission angle: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zh-CN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30</m:t>
                            </m:r>
                          </m:e>
                          <m:sup>
                            <m:r>
                              <a:rPr lang="en-US" altLang="zh-CN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°</m:t>
                            </m:r>
                          </m:sup>
                        </m:s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60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°</m:t>
                            </m:r>
                          </m:sup>
                        </m:s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90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°</m:t>
                            </m:r>
                          </m:sup>
                        </m:s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120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°</m:t>
                            </m:r>
                          </m:sup>
                        </m:s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150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°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angle with respect to different materials</a:t>
                </a:r>
              </a:p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Run number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：</a:t>
                </a:r>
                <a:r>
                  <a:rPr lang="en-US" altLang="zh-CN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sup>
                    </m:sSup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zh-CN" alt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2FA847E6-8E09-4186-8C29-FB59703BC8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60" y="4997837"/>
                <a:ext cx="3307564" cy="1973297"/>
              </a:xfrm>
              <a:prstGeom prst="rect">
                <a:avLst/>
              </a:prstGeom>
              <a:blipFill>
                <a:blip r:embed="rId3"/>
                <a:stretch>
                  <a:fillRect l="-1661" t="-1852" r="-11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矩形 45">
            <a:extLst>
              <a:ext uri="{FF2B5EF4-FFF2-40B4-BE49-F238E27FC236}">
                <a16:creationId xmlns:a16="http://schemas.microsoft.com/office/drawing/2014/main" id="{57097716-664A-0B41-8448-0442082B18A7}"/>
              </a:ext>
            </a:extLst>
          </p:cNvPr>
          <p:cNvSpPr/>
          <p:nvPr/>
        </p:nvSpPr>
        <p:spPr>
          <a:xfrm>
            <a:off x="3901943" y="1890742"/>
            <a:ext cx="63075" cy="3240000"/>
          </a:xfrm>
          <a:prstGeom prst="rect">
            <a:avLst/>
          </a:prstGeom>
          <a:solidFill>
            <a:srgbClr val="ED7D3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>
                  <a:alpha val="66000"/>
                </a:schemeClr>
              </a:solidFill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61B765AD-F64B-1F45-BF5C-1D74D4CBF820}"/>
              </a:ext>
            </a:extLst>
          </p:cNvPr>
          <p:cNvSpPr/>
          <p:nvPr/>
        </p:nvSpPr>
        <p:spPr>
          <a:xfrm>
            <a:off x="3966287" y="1892647"/>
            <a:ext cx="295276" cy="3240000"/>
          </a:xfrm>
          <a:prstGeom prst="rect">
            <a:avLst/>
          </a:prstGeom>
          <a:solidFill>
            <a:srgbClr val="5B9BD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>
                  <a:alpha val="66000"/>
                </a:schemeClr>
              </a:solidFill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50A3C852-32E1-3B49-9C48-F0FC0B4A7DF1}"/>
              </a:ext>
            </a:extLst>
          </p:cNvPr>
          <p:cNvSpPr/>
          <p:nvPr/>
        </p:nvSpPr>
        <p:spPr>
          <a:xfrm>
            <a:off x="4456180" y="1893131"/>
            <a:ext cx="3371543" cy="3240000"/>
          </a:xfrm>
          <a:prstGeom prst="rect">
            <a:avLst/>
          </a:prstGeom>
          <a:solidFill>
            <a:srgbClr val="A9D18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A9D18E"/>
              </a:solidFill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344AE8FD-D5F2-F641-8F9B-16047CABD37E}"/>
              </a:ext>
            </a:extLst>
          </p:cNvPr>
          <p:cNvSpPr/>
          <p:nvPr/>
        </p:nvSpPr>
        <p:spPr>
          <a:xfrm>
            <a:off x="4260293" y="1890235"/>
            <a:ext cx="198438" cy="3240000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>
                  <a:alpha val="66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文本框 49">
                <a:extLst>
                  <a:ext uri="{FF2B5EF4-FFF2-40B4-BE49-F238E27FC236}">
                    <a16:creationId xmlns:a16="http://schemas.microsoft.com/office/drawing/2014/main" id="{3BBB2725-77F3-4A41-90F3-A16E13C0EAAD}"/>
                  </a:ext>
                </a:extLst>
              </p:cNvPr>
              <p:cNvSpPr txBox="1"/>
              <p:nvPr/>
            </p:nvSpPr>
            <p:spPr>
              <a:xfrm>
                <a:off x="3475484" y="6033185"/>
                <a:ext cx="5332933" cy="652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•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Efficiency independency angle region: [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16</m:t>
                        </m:r>
                      </m:e>
                      <m:sup>
                        <m:r>
                          <a:rPr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16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 </a:t>
                </a:r>
              </a:p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•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Flatness region independent with neutron energy</a:t>
                </a:r>
              </a:p>
            </p:txBody>
          </p:sp>
        </mc:Choice>
        <mc:Fallback xmlns="">
          <p:sp>
            <p:nvSpPr>
              <p:cNvPr id="50" name="文本框 49">
                <a:extLst>
                  <a:ext uri="{FF2B5EF4-FFF2-40B4-BE49-F238E27FC236}">
                    <a16:creationId xmlns:a16="http://schemas.microsoft.com/office/drawing/2014/main" id="{3BBB2725-77F3-4A41-90F3-A16E13C0EA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5484" y="6033185"/>
                <a:ext cx="5332933" cy="652551"/>
              </a:xfrm>
              <a:prstGeom prst="rect">
                <a:avLst/>
              </a:prstGeom>
              <a:blipFill>
                <a:blip r:embed="rId4"/>
                <a:stretch>
                  <a:fillRect l="-914" t="-4673" b="-140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矩形 50">
            <a:extLst>
              <a:ext uri="{FF2B5EF4-FFF2-40B4-BE49-F238E27FC236}">
                <a16:creationId xmlns:a16="http://schemas.microsoft.com/office/drawing/2014/main" id="{64665F3F-1399-9E43-BE07-7365356D69AF}"/>
              </a:ext>
            </a:extLst>
          </p:cNvPr>
          <p:cNvSpPr/>
          <p:nvPr/>
        </p:nvSpPr>
        <p:spPr>
          <a:xfrm>
            <a:off x="7830162" y="1885662"/>
            <a:ext cx="210921" cy="3240000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>
                  <a:alpha val="66000"/>
                </a:schemeClr>
              </a:solidFill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1C7D56D6-1240-0E4F-A9CD-765765822568}"/>
              </a:ext>
            </a:extLst>
          </p:cNvPr>
          <p:cNvSpPr/>
          <p:nvPr/>
        </p:nvSpPr>
        <p:spPr>
          <a:xfrm>
            <a:off x="8038239" y="1886932"/>
            <a:ext cx="277163" cy="3240000"/>
          </a:xfrm>
          <a:prstGeom prst="rect">
            <a:avLst/>
          </a:prstGeom>
          <a:solidFill>
            <a:srgbClr val="5B9BD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>
                  <a:alpha val="66000"/>
                </a:schemeClr>
              </a:solidFill>
            </a:endParaRP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F8F9D7B2-54F2-2647-9AFA-1C72C0746CDC}"/>
              </a:ext>
            </a:extLst>
          </p:cNvPr>
          <p:cNvSpPr/>
          <p:nvPr/>
        </p:nvSpPr>
        <p:spPr>
          <a:xfrm>
            <a:off x="8305877" y="1897346"/>
            <a:ext cx="80963" cy="3240000"/>
          </a:xfrm>
          <a:prstGeom prst="rect">
            <a:avLst/>
          </a:prstGeom>
          <a:solidFill>
            <a:srgbClr val="ED7D3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>
                  <a:alpha val="66000"/>
                </a:schemeClr>
              </a:solidFill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9774604B-E069-AF4E-9D75-AEEEA6D0F94F}"/>
              </a:ext>
            </a:extLst>
          </p:cNvPr>
          <p:cNvSpPr txBox="1"/>
          <p:nvPr/>
        </p:nvSpPr>
        <p:spPr>
          <a:xfrm>
            <a:off x="482732" y="1016316"/>
            <a:ext cx="3407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Optimal</a:t>
            </a:r>
            <a:r>
              <a:rPr lang="zh-CN" altLang="en-US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configuration</a:t>
            </a:r>
            <a:endParaRPr lang="zh-CN" altLang="en-US" b="1" dirty="0">
              <a:solidFill>
                <a:srgbClr val="1E85B6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1D130196-C763-0D44-8C76-BAF801D56454}"/>
              </a:ext>
            </a:extLst>
          </p:cNvPr>
          <p:cNvSpPr txBox="1"/>
          <p:nvPr/>
        </p:nvSpPr>
        <p:spPr>
          <a:xfrm>
            <a:off x="3537985" y="1013131"/>
            <a:ext cx="4767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Efficiency</a:t>
            </a:r>
            <a:r>
              <a:rPr lang="zh-CN" altLang="en-US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vs Neutron</a:t>
            </a:r>
            <a:r>
              <a:rPr lang="zh-CN" altLang="en-US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Emission Angle</a:t>
            </a:r>
            <a:endParaRPr lang="zh-CN" altLang="en-US" b="1" dirty="0">
              <a:solidFill>
                <a:srgbClr val="1E85B6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D05DDF96-287D-7A46-A939-EB0E0F50C3F6}"/>
              </a:ext>
            </a:extLst>
          </p:cNvPr>
          <p:cNvSpPr txBox="1"/>
          <p:nvPr/>
        </p:nvSpPr>
        <p:spPr>
          <a:xfrm>
            <a:off x="7346484" y="5646895"/>
            <a:ext cx="16254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[Courtesy</a:t>
            </a:r>
            <a:r>
              <a:rPr lang="zh-CN" altLang="en-US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Junsheng</a:t>
            </a:r>
            <a:r>
              <a:rPr lang="en-US" altLang="zh-CN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4FB09D2F-0723-8A42-A826-D3A1B504A23C}"/>
              </a:ext>
            </a:extLst>
          </p:cNvPr>
          <p:cNvSpPr txBox="1"/>
          <p:nvPr/>
        </p:nvSpPr>
        <p:spPr>
          <a:xfrm rot="16200000">
            <a:off x="1150772" y="2812031"/>
            <a:ext cx="5820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 dirty="0">
                <a:solidFill>
                  <a:schemeClr val="bg1"/>
                </a:solidFill>
              </a:rPr>
              <a:t>PMT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944CD7D5-2307-C24D-8379-FB0BF1C3EB9A}"/>
              </a:ext>
            </a:extLst>
          </p:cNvPr>
          <p:cNvSpPr txBox="1"/>
          <p:nvPr/>
        </p:nvSpPr>
        <p:spPr>
          <a:xfrm rot="3222328">
            <a:off x="593355" y="3254946"/>
            <a:ext cx="5820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 dirty="0">
                <a:solidFill>
                  <a:schemeClr val="bg1"/>
                </a:solidFill>
              </a:rPr>
              <a:t>PMT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1C3A54D1-9AAB-CB45-9394-F01EC6B1F4E5}"/>
              </a:ext>
            </a:extLst>
          </p:cNvPr>
          <p:cNvSpPr txBox="1"/>
          <p:nvPr/>
        </p:nvSpPr>
        <p:spPr>
          <a:xfrm rot="18835719">
            <a:off x="1826611" y="3092870"/>
            <a:ext cx="5820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 dirty="0">
                <a:solidFill>
                  <a:schemeClr val="bg1"/>
                </a:solidFill>
              </a:rPr>
              <a:t>PMT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7CAFEFEE-133D-3246-98B2-C54D2D1A17A4}"/>
              </a:ext>
            </a:extLst>
          </p:cNvPr>
          <p:cNvSpPr txBox="1"/>
          <p:nvPr/>
        </p:nvSpPr>
        <p:spPr>
          <a:xfrm rot="2810478">
            <a:off x="1840411" y="4502563"/>
            <a:ext cx="5820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 dirty="0">
                <a:solidFill>
                  <a:schemeClr val="bg1"/>
                </a:solidFill>
              </a:rPr>
              <a:t>PMT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E032E0B7-644E-3E48-A802-4F4F13BD7702}"/>
              </a:ext>
            </a:extLst>
          </p:cNvPr>
          <p:cNvSpPr txBox="1"/>
          <p:nvPr/>
        </p:nvSpPr>
        <p:spPr>
          <a:xfrm rot="18957558">
            <a:off x="632303" y="4372745"/>
            <a:ext cx="5820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 dirty="0">
                <a:solidFill>
                  <a:schemeClr val="bg1"/>
                </a:solidFill>
              </a:rPr>
              <a:t>PMT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743C5503-D36E-A640-A8F2-60CEE43D7E44}"/>
              </a:ext>
            </a:extLst>
          </p:cNvPr>
          <p:cNvSpPr txBox="1"/>
          <p:nvPr/>
        </p:nvSpPr>
        <p:spPr>
          <a:xfrm rot="5400000">
            <a:off x="1151086" y="4782705"/>
            <a:ext cx="5820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 dirty="0">
                <a:solidFill>
                  <a:schemeClr val="bg1"/>
                </a:solidFill>
              </a:rPr>
              <a:t>PMT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F870AC35-3413-6146-926F-E2F0667AAF20}"/>
              </a:ext>
            </a:extLst>
          </p:cNvPr>
          <p:cNvSpPr txBox="1"/>
          <p:nvPr/>
        </p:nvSpPr>
        <p:spPr>
          <a:xfrm>
            <a:off x="1586051" y="3772369"/>
            <a:ext cx="11846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/>
              <a:t>SOURCE</a:t>
            </a:r>
            <a:endParaRPr lang="zh-CN" altLang="en-US" sz="1000" dirty="0"/>
          </a:p>
        </p:txBody>
      </p:sp>
      <p:cxnSp>
        <p:nvCxnSpPr>
          <p:cNvPr id="62" name="直接箭头连接符 90">
            <a:extLst>
              <a:ext uri="{FF2B5EF4-FFF2-40B4-BE49-F238E27FC236}">
                <a16:creationId xmlns:a16="http://schemas.microsoft.com/office/drawing/2014/main" id="{B946DE77-5298-D74E-A497-A67470A6F94B}"/>
              </a:ext>
            </a:extLst>
          </p:cNvPr>
          <p:cNvCxnSpPr>
            <a:cxnSpLocks/>
          </p:cNvCxnSpPr>
          <p:nvPr/>
        </p:nvCxnSpPr>
        <p:spPr>
          <a:xfrm flipH="1" flipV="1">
            <a:off x="1352619" y="3748092"/>
            <a:ext cx="199992" cy="312632"/>
          </a:xfrm>
          <a:prstGeom prst="straightConnector1">
            <a:avLst/>
          </a:prstGeom>
          <a:ln w="127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箭头连接符 90">
            <a:extLst>
              <a:ext uri="{FF2B5EF4-FFF2-40B4-BE49-F238E27FC236}">
                <a16:creationId xmlns:a16="http://schemas.microsoft.com/office/drawing/2014/main" id="{46EDC665-AEFB-9A42-9BB9-55EC98AACCB0}"/>
              </a:ext>
            </a:extLst>
          </p:cNvPr>
          <p:cNvCxnSpPr>
            <a:cxnSpLocks/>
          </p:cNvCxnSpPr>
          <p:nvPr/>
        </p:nvCxnSpPr>
        <p:spPr>
          <a:xfrm rot="3600000" flipH="1" flipV="1">
            <a:off x="1350934" y="3738547"/>
            <a:ext cx="199992" cy="312632"/>
          </a:xfrm>
          <a:prstGeom prst="straightConnector1">
            <a:avLst/>
          </a:prstGeom>
          <a:ln w="127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箭头连接符 90">
            <a:extLst>
              <a:ext uri="{FF2B5EF4-FFF2-40B4-BE49-F238E27FC236}">
                <a16:creationId xmlns:a16="http://schemas.microsoft.com/office/drawing/2014/main" id="{BBF35702-B5DC-B64D-9AA1-CED08F6E0B49}"/>
              </a:ext>
            </a:extLst>
          </p:cNvPr>
          <p:cNvCxnSpPr>
            <a:cxnSpLocks/>
          </p:cNvCxnSpPr>
          <p:nvPr/>
        </p:nvCxnSpPr>
        <p:spPr>
          <a:xfrm rot="7200000" flipH="1" flipV="1">
            <a:off x="1351871" y="3749280"/>
            <a:ext cx="199992" cy="312632"/>
          </a:xfrm>
          <a:prstGeom prst="straightConnector1">
            <a:avLst/>
          </a:prstGeom>
          <a:ln w="127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标题 2">
            <a:extLst>
              <a:ext uri="{FF2B5EF4-FFF2-40B4-BE49-F238E27FC236}">
                <a16:creationId xmlns:a16="http://schemas.microsoft.com/office/drawing/2014/main" id="{9BEC0E5C-74EF-4EE2-9E6E-C74F2084F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Efficiency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angular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dependency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" name="图片 60">
            <a:extLst>
              <a:ext uri="{FF2B5EF4-FFF2-40B4-BE49-F238E27FC236}">
                <a16:creationId xmlns:a16="http://schemas.microsoft.com/office/drawing/2014/main" id="{A63D3915-7A14-4E47-A0DE-BAC0667262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79" b="12353"/>
          <a:stretch/>
        </p:blipFill>
        <p:spPr>
          <a:xfrm>
            <a:off x="8352222" y="9609"/>
            <a:ext cx="779669" cy="77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0433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48EAF08-C9CF-4CF5-9009-C9726889E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5A5F4-6044-49C1-B23B-0D7435FEC950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272515" y="1161616"/>
            <a:ext cx="42341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      </a:t>
            </a:r>
            <a:endParaRPr lang="en-US" altLang="zh-CN" dirty="0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5904C7C0-C8D7-4E47-99D1-F2517BC80B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90750" y="1743075"/>
            <a:ext cx="4762500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AutoShape 4" descr="Strategies for Developing Your Ability to Make Wise Judgments - Discernment: Sharpening Your Discernment: The Key to Wise Judgment">
            <a:extLst>
              <a:ext uri="{FF2B5EF4-FFF2-40B4-BE49-F238E27FC236}">
                <a16:creationId xmlns:a16="http://schemas.microsoft.com/office/drawing/2014/main" id="{94E435E3-85E1-4AFD-B7A8-A0CE8F65B9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858838"/>
            <a:ext cx="9144000" cy="514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F2B3274-BCA4-4893-917F-59047FC9C9B9}"/>
              </a:ext>
            </a:extLst>
          </p:cNvPr>
          <p:cNvSpPr txBox="1"/>
          <p:nvPr/>
        </p:nvSpPr>
        <p:spPr>
          <a:xfrm>
            <a:off x="482400" y="1015200"/>
            <a:ext cx="3407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Efficiency</a:t>
            </a:r>
            <a:r>
              <a:rPr lang="zh-CN" altLang="en-US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vs Neutron</a:t>
            </a:r>
            <a:r>
              <a:rPr lang="zh-CN" altLang="en-US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Energy</a:t>
            </a:r>
            <a:endParaRPr lang="zh-CN" altLang="en-US" b="1" dirty="0">
              <a:solidFill>
                <a:srgbClr val="1E85B6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BF8AD557-952C-4BE8-B9E9-965688546B13}"/>
              </a:ext>
            </a:extLst>
          </p:cNvPr>
          <p:cNvSpPr txBox="1"/>
          <p:nvPr/>
        </p:nvSpPr>
        <p:spPr>
          <a:xfrm>
            <a:off x="4838400" y="1015200"/>
            <a:ext cx="4085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Efficiency vs</a:t>
            </a:r>
            <a:r>
              <a:rPr lang="zh-CN" altLang="en-US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neutron emission angle</a:t>
            </a:r>
            <a:endParaRPr lang="zh-CN" altLang="en-US" b="1" dirty="0">
              <a:solidFill>
                <a:srgbClr val="1E85B6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793D645-99A3-4094-8747-D44926634F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63" y="1408880"/>
            <a:ext cx="3911526" cy="325960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32D00F4-A319-47FF-9F09-2A3D1469D8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996" y="1530948"/>
            <a:ext cx="3765044" cy="3137536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7B462178-D234-B548-97B3-7DB910E3E582}"/>
              </a:ext>
            </a:extLst>
          </p:cNvPr>
          <p:cNvSpPr txBox="1"/>
          <p:nvPr/>
        </p:nvSpPr>
        <p:spPr>
          <a:xfrm>
            <a:off x="562028" y="4957720"/>
            <a:ext cx="78820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“CF</a:t>
            </a:r>
            <a:r>
              <a:rPr lang="en-US" altLang="zh-CN" b="0" i="0" baseline="-25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b="0" i="0" baseline="30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He” gas scintillation detector(6</a:t>
            </a:r>
            <a:r>
              <a:rPr lang="zh-CN" alt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cm </a:t>
            </a:r>
            <a:r>
              <a:rPr lang="en-US" altLang="zh-CN" b="0" i="0" baseline="30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altLang="zh-CN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B+0.2 cm</a:t>
            </a:r>
            <a:r>
              <a:rPr lang="zh-CN" alt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Be+70</a:t>
            </a:r>
            <a:r>
              <a:rPr lang="zh-CN" alt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cm+2.8</a:t>
            </a:r>
            <a:r>
              <a:rPr lang="zh-CN" alt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zh-CN" alt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baseline="30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He) has a better flatness of 1.02, and detection efficiency as high as 75%.</a:t>
            </a:r>
          </a:p>
          <a:p>
            <a:endParaRPr lang="en-US" altLang="zh-CN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“CF</a:t>
            </a:r>
            <a:r>
              <a:rPr lang="en-US" altLang="zh-CN" b="0" i="0" baseline="-25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b="0" i="0" baseline="30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He” gas scintillation detector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 a wider</a:t>
            </a:r>
            <a:r>
              <a:rPr lang="en-US" altLang="zh-CN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sensitive angular region. 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548DCD5-A74A-034E-A832-120C199F6D1A}"/>
              </a:ext>
            </a:extLst>
          </p:cNvPr>
          <p:cNvSpPr txBox="1"/>
          <p:nvPr/>
        </p:nvSpPr>
        <p:spPr>
          <a:xfrm>
            <a:off x="7182063" y="4622436"/>
            <a:ext cx="16254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[Courtesy</a:t>
            </a:r>
            <a:r>
              <a:rPr lang="zh-CN" altLang="en-US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Junsheng</a:t>
            </a:r>
            <a:r>
              <a:rPr lang="en-US" altLang="zh-CN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2113948-6A23-714D-BE7E-0B8DBB56A9CB}"/>
              </a:ext>
            </a:extLst>
          </p:cNvPr>
          <p:cNvSpPr txBox="1"/>
          <p:nvPr/>
        </p:nvSpPr>
        <p:spPr>
          <a:xfrm>
            <a:off x="2940113" y="4628973"/>
            <a:ext cx="16254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[Courtesy</a:t>
            </a:r>
            <a:r>
              <a:rPr lang="zh-CN" altLang="en-US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：景俊升</a:t>
            </a:r>
            <a:r>
              <a:rPr lang="en-US" altLang="zh-CN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5864E68D-5AC2-4A26-B1FD-2D02BEA736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79" b="12353"/>
          <a:stretch/>
        </p:blipFill>
        <p:spPr>
          <a:xfrm>
            <a:off x="8352222" y="9609"/>
            <a:ext cx="779669" cy="773243"/>
          </a:xfrm>
          <a:prstGeom prst="rect">
            <a:avLst/>
          </a:prstGeo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1B523F09-49E8-448E-B9AD-92B62D392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14" y="212594"/>
            <a:ext cx="9143999" cy="432256"/>
          </a:xfrm>
        </p:spPr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Performance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6725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48CC97C-6403-490C-A8EF-F2903D188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5A5F4-6044-49C1-B23B-0D7435FEC950}" type="slidenum">
              <a:rPr lang="zh-CN" altLang="en-US" smtClean="0"/>
              <a:pPr/>
              <a:t>17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标题 2">
                <a:extLst>
                  <a:ext uri="{FF2B5EF4-FFF2-40B4-BE49-F238E27FC236}">
                    <a16:creationId xmlns:a16="http://schemas.microsoft.com/office/drawing/2014/main" id="{9BEC0E5C-74EF-4EE2-9E6E-C74F2084F72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Alternative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configuration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1-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zh-CN" sz="1600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𝟏𝟏</m:t>
                        </m:r>
                      </m:sup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sPre>
                    <m:r>
                      <a:rPr lang="en-US" altLang="zh-CN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Pre>
                      <m:sPre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m:rPr>
                            <m:sty m:val="p"/>
                          </m:rPr>
                          <a:rPr lang="en-US" altLang="zh-CN" sz="1600" i="1" smtClean="0">
                            <a:latin typeface="Cambria Math" panose="02040503050406030204" pitchFamily="18" charset="0"/>
                          </a:rPr>
                          <m:t>nat</m:t>
                        </m:r>
                      </m:sup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𝑪</m:t>
                        </m:r>
                        <m:r>
                          <m:rPr>
                            <m:sty m:val="p"/>
                          </m:rPr>
                          <a:rPr lang="en-US" altLang="zh-CN" sz="1600" i="1">
                            <a:latin typeface="Cambria Math" panose="02040503050406030204" pitchFamily="18" charset="0"/>
                          </a:rPr>
                          <m:t>u</m:t>
                        </m:r>
                      </m:e>
                    </m:sPre>
                  </m:oMath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3" name="标题 2">
                <a:extLst>
                  <a:ext uri="{FF2B5EF4-FFF2-40B4-BE49-F238E27FC236}">
                    <a16:creationId xmlns:a16="http://schemas.microsoft.com/office/drawing/2014/main" id="{9BEC0E5C-74EF-4EE2-9E6E-C74F2084F7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929" t="-40000" b="-542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23D27591-C06F-4236-A489-0CCC144F20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15693"/>
            <a:ext cx="4351935" cy="362661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A064175-E350-0B4E-A834-08B0CE760B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378" y="1275347"/>
            <a:ext cx="4836244" cy="403020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FAF541A3-B536-5349-8AF8-551D765A8691}"/>
              </a:ext>
            </a:extLst>
          </p:cNvPr>
          <p:cNvSpPr txBox="1"/>
          <p:nvPr/>
        </p:nvSpPr>
        <p:spPr>
          <a:xfrm>
            <a:off x="482732" y="1016316"/>
            <a:ext cx="3407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b="1" baseline="30000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63</a:t>
            </a:r>
            <a:r>
              <a:rPr lang="en-US" altLang="zh-CN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Cu excitation</a:t>
            </a:r>
            <a:r>
              <a:rPr lang="zh-CN" altLang="en-US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function</a:t>
            </a:r>
            <a:endParaRPr lang="zh-CN" altLang="en-US" b="1" dirty="0">
              <a:solidFill>
                <a:srgbClr val="1E85B6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127142C-DF06-3346-9E0A-3C5FFE88C047}"/>
              </a:ext>
            </a:extLst>
          </p:cNvPr>
          <p:cNvSpPr txBox="1"/>
          <p:nvPr/>
        </p:nvSpPr>
        <p:spPr>
          <a:xfrm>
            <a:off x="4781110" y="1016316"/>
            <a:ext cx="3407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Efficiency vs Neutron</a:t>
            </a:r>
            <a:r>
              <a:rPr lang="zh-CN" altLang="en-US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Energy</a:t>
            </a:r>
            <a:endParaRPr lang="zh-CN" altLang="en-US" b="1" dirty="0">
              <a:solidFill>
                <a:srgbClr val="1E85B6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E735B63A-D72D-4E4E-8FEE-E152E2A4AC50}"/>
                  </a:ext>
                </a:extLst>
              </p:cNvPr>
              <p:cNvSpPr txBox="1"/>
              <p:nvPr/>
            </p:nvSpPr>
            <p:spPr>
              <a:xfrm>
                <a:off x="482732" y="5535595"/>
                <a:ext cx="8018331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b="0" i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•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b="0" i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fter substituting 10 cm </a:t>
                </a:r>
                <a:r>
                  <a:rPr lang="en-US" altLang="zh-CN" b="0" i="0" baseline="30000" dirty="0" err="1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nat</a:t>
                </a:r>
                <a:r>
                  <a:rPr lang="en-US" altLang="zh-CN" b="0" i="0" dirty="0" err="1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</a:t>
                </a:r>
                <a:r>
                  <a:rPr lang="en-US" altLang="zh-CN" b="0" i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by 6 cm </a:t>
                </a:r>
                <a:r>
                  <a:rPr lang="en-US" altLang="zh-CN" b="0" i="0" baseline="300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11</a:t>
                </a:r>
                <a:r>
                  <a:rPr lang="en-US" altLang="zh-CN" b="0" i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B, detection efficiency drops to 50%, and flatness curve get worse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CN" b="0" i="1" smtClean="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&lt;1 </m:t>
                    </m:r>
                    <m:r>
                      <a:rPr lang="en-US" altLang="zh-CN" b="0" i="1" smtClean="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𝑀𝑒𝑉</m:t>
                    </m:r>
                    <m:r>
                      <a:rPr lang="en-US" altLang="zh-CN" b="0" i="0" smtClean="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altLang="zh-CN" b="0" i="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E735B63A-D72D-4E4E-8FEE-E152E2A4AC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732" y="5535595"/>
                <a:ext cx="8018331" cy="646331"/>
              </a:xfrm>
              <a:prstGeom prst="rect">
                <a:avLst/>
              </a:prstGeom>
              <a:blipFill>
                <a:blip r:embed="rId6"/>
                <a:stretch>
                  <a:fillRect l="-608" t="-4717" b="-141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本框 11">
            <a:extLst>
              <a:ext uri="{FF2B5EF4-FFF2-40B4-BE49-F238E27FC236}">
                <a16:creationId xmlns:a16="http://schemas.microsoft.com/office/drawing/2014/main" id="{C1A0DFAD-0CBD-3F42-9FB6-5AEA5E716EC0}"/>
              </a:ext>
            </a:extLst>
          </p:cNvPr>
          <p:cNvSpPr txBox="1"/>
          <p:nvPr/>
        </p:nvSpPr>
        <p:spPr>
          <a:xfrm>
            <a:off x="2062662" y="4962503"/>
            <a:ext cx="33101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[ENDF</a:t>
            </a:r>
            <a:r>
              <a:rPr lang="en-US" altLang="zh-CN" sz="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zh-CN" altLang="en-US" sz="1200" dirty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89BE0F4-DCA3-CE42-B414-48F1176E048B}"/>
              </a:ext>
            </a:extLst>
          </p:cNvPr>
          <p:cNvSpPr txBox="1"/>
          <p:nvPr/>
        </p:nvSpPr>
        <p:spPr>
          <a:xfrm>
            <a:off x="7509160" y="5274724"/>
            <a:ext cx="16254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[Courtesy</a:t>
            </a:r>
            <a:r>
              <a:rPr lang="zh-CN" altLang="en-US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Junsheng</a:t>
            </a:r>
            <a:r>
              <a:rPr lang="en-US" altLang="zh-CN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5CC12B9-7767-4F2A-9F9B-25DEBD36BB9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79" b="12353"/>
          <a:stretch/>
        </p:blipFill>
        <p:spPr>
          <a:xfrm>
            <a:off x="8352222" y="9609"/>
            <a:ext cx="779669" cy="77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1539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48CC97C-6403-490C-A8EF-F2903D188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5A5F4-6044-49C1-B23B-0D7435FEC950}" type="slidenum">
              <a:rPr lang="zh-CN" altLang="en-US" smtClean="0"/>
              <a:pPr/>
              <a:t>18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标题 2">
                <a:extLst>
                  <a:ext uri="{FF2B5EF4-FFF2-40B4-BE49-F238E27FC236}">
                    <a16:creationId xmlns:a16="http://schemas.microsoft.com/office/drawing/2014/main" id="{9BEC0E5C-74EF-4EE2-9E6E-C74F2084F72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Alternative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configuration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dirty="0"/>
                  <a:t>-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𝟏𝟏</m:t>
                        </m:r>
                      </m:sup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sPre>
                    <m:r>
                      <a:rPr lang="en-US" altLang="zh-CN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Pre>
                      <m:sPre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m:rPr>
                            <m:sty m:val="p"/>
                          </m:rPr>
                          <a:rPr lang="en-US" altLang="zh-CN" sz="1600" i="1">
                            <a:latin typeface="Cambria Math" panose="02040503050406030204" pitchFamily="18" charset="0"/>
                          </a:rPr>
                          <m:t>nat</m:t>
                        </m:r>
                      </m:sup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𝑪</m:t>
                        </m:r>
                        <m:r>
                          <m:rPr>
                            <m:sty m:val="p"/>
                          </m:rPr>
                          <a:rPr lang="en-US" altLang="zh-CN" sz="1600" i="1">
                            <a:latin typeface="Cambria Math" panose="02040503050406030204" pitchFamily="18" charset="0"/>
                          </a:rPr>
                          <m:t>u</m:t>
                        </m:r>
                      </m:e>
                    </m:sPre>
                    <m:r>
                      <a:rPr lang="en-US" altLang="zh-CN" sz="1600" b="1" i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16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𝐃</m:t>
                    </m:r>
                    <m:r>
                      <a:rPr lang="en-US" altLang="zh-CN" sz="1600" b="1" i="0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>
                      <a:rPr lang="en-US" altLang="zh-CN" sz="16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𝐎</m:t>
                    </m:r>
                    <m:r>
                      <a:rPr lang="en-US" altLang="zh-CN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𝑪</m:t>
                    </m:r>
                  </m:oMath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3" name="标题 2">
                <a:extLst>
                  <a:ext uri="{FF2B5EF4-FFF2-40B4-BE49-F238E27FC236}">
                    <a16:creationId xmlns:a16="http://schemas.microsoft.com/office/drawing/2014/main" id="{9BEC0E5C-74EF-4EE2-9E6E-C74F2084F7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929" t="-42857" b="-542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23D27591-C06F-4236-A489-0CCC144F20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78937"/>
            <a:ext cx="4351935" cy="362661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4FF2414-7E62-4A46-AF11-B799970F42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891" y="1350214"/>
            <a:ext cx="4666808" cy="3889007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B4134FF1-D473-F240-986F-183307FF6383}"/>
              </a:ext>
            </a:extLst>
          </p:cNvPr>
          <p:cNvSpPr txBox="1"/>
          <p:nvPr/>
        </p:nvSpPr>
        <p:spPr>
          <a:xfrm>
            <a:off x="482732" y="1016316"/>
            <a:ext cx="3407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 excitation function</a:t>
            </a:r>
            <a:endParaRPr lang="zh-CN" altLang="en-US" b="1" dirty="0">
              <a:solidFill>
                <a:srgbClr val="1E85B6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9FF4D23-D919-8F4A-B57D-D0E62D07598D}"/>
              </a:ext>
            </a:extLst>
          </p:cNvPr>
          <p:cNvSpPr txBox="1"/>
          <p:nvPr/>
        </p:nvSpPr>
        <p:spPr>
          <a:xfrm>
            <a:off x="4781110" y="1016316"/>
            <a:ext cx="3407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Efficiency</a:t>
            </a:r>
            <a:r>
              <a:rPr lang="zh-CN" altLang="en-US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vs</a:t>
            </a:r>
            <a:r>
              <a:rPr lang="zh-CN" altLang="en-US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Neutron</a:t>
            </a:r>
            <a:r>
              <a:rPr lang="zh-CN" altLang="en-US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energy</a:t>
            </a:r>
            <a:endParaRPr lang="zh-CN" altLang="en-US" b="1" dirty="0">
              <a:solidFill>
                <a:srgbClr val="1E85B6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29CC5439-E8C5-C849-BC1D-55C71757E6E7}"/>
                  </a:ext>
                </a:extLst>
              </p:cNvPr>
              <p:cNvSpPr txBox="1"/>
              <p:nvPr/>
            </p:nvSpPr>
            <p:spPr>
              <a:xfrm>
                <a:off x="482732" y="5391278"/>
                <a:ext cx="7882037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b="0" i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•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Besides replacing </a:t>
                </a:r>
                <a:r>
                  <a:rPr lang="en-US" altLang="zh-CN" b="0" i="0" baseline="300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11</a:t>
                </a:r>
                <a:r>
                  <a:rPr lang="en-US" altLang="zh-CN" b="0" i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 by </a:t>
                </a:r>
                <a:r>
                  <a:rPr lang="en-US" altLang="zh-CN" b="0" i="0" baseline="30000" dirty="0" err="1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nat</a:t>
                </a:r>
                <a:r>
                  <a:rPr lang="en-US" altLang="zh-CN" b="0" i="0" dirty="0" err="1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</a:t>
                </a:r>
                <a:r>
                  <a:rPr lang="en-US" altLang="zh-CN" b="0" i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also substitute D</a:t>
                </a:r>
                <a:r>
                  <a:rPr lang="en-US" altLang="zh-CN" b="0" i="0" baseline="-250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b="0" i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 by C(Graphite), detection efficiency drops to 30% and flatness curve still is bad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CN" b="0" i="1" smtClean="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&lt;1 </m:t>
                    </m:r>
                    <m:r>
                      <a:rPr lang="en-US" altLang="zh-CN" b="0" i="1" smtClean="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𝑀𝑒𝑉</m:t>
                    </m:r>
                  </m:oMath>
                </a14:m>
                <a:r>
                  <a:rPr lang="en-US" altLang="zh-CN" b="0" i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29CC5439-E8C5-C849-BC1D-55C71757E6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732" y="5391278"/>
                <a:ext cx="7882037" cy="646331"/>
              </a:xfrm>
              <a:prstGeom prst="rect">
                <a:avLst/>
              </a:prstGeom>
              <a:blipFill>
                <a:blip r:embed="rId5"/>
                <a:stretch>
                  <a:fillRect l="-619" t="-4717" b="-141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0">
            <a:extLst>
              <a:ext uri="{FF2B5EF4-FFF2-40B4-BE49-F238E27FC236}">
                <a16:creationId xmlns:a16="http://schemas.microsoft.com/office/drawing/2014/main" id="{7C81FDE4-F818-8746-8DC7-3F3D95436887}"/>
              </a:ext>
            </a:extLst>
          </p:cNvPr>
          <p:cNvSpPr txBox="1"/>
          <p:nvPr/>
        </p:nvSpPr>
        <p:spPr>
          <a:xfrm>
            <a:off x="7211660" y="5167049"/>
            <a:ext cx="16254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[Courtesy</a:t>
            </a:r>
            <a:r>
              <a:rPr lang="zh-CN" altLang="en-US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Junsheng</a:t>
            </a:r>
            <a:r>
              <a:rPr lang="en-US" altLang="zh-CN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E072BE88-E102-48A2-A5FE-30B1F5CD970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79" b="12353"/>
          <a:stretch/>
        </p:blipFill>
        <p:spPr>
          <a:xfrm>
            <a:off x="8352222" y="9609"/>
            <a:ext cx="779669" cy="77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8448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48CC97C-6403-490C-A8EF-F2903D188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5A5F4-6044-49C1-B23B-0D7435FEC950}" type="slidenum">
              <a:rPr lang="zh-CN" altLang="en-US" smtClean="0"/>
              <a:pPr/>
              <a:t>19</a:t>
            </a:fld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72AB207-3DD2-4A4E-9FDC-B90D32E616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0359" y="1384296"/>
            <a:ext cx="4345149" cy="362095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5500B9D-FF97-F549-A964-B2D00266C0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923" y="1408952"/>
            <a:ext cx="4315562" cy="359630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0F0C538D-94E4-0F4D-8992-470E46E742B6}"/>
              </a:ext>
            </a:extLst>
          </p:cNvPr>
          <p:cNvSpPr txBox="1"/>
          <p:nvPr/>
        </p:nvSpPr>
        <p:spPr>
          <a:xfrm>
            <a:off x="482732" y="1016316"/>
            <a:ext cx="3407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Efficiency</a:t>
            </a:r>
            <a:r>
              <a:rPr lang="zh-CN" altLang="en-US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vs</a:t>
            </a:r>
            <a:r>
              <a:rPr lang="zh-CN" altLang="en-US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Neutron energy</a:t>
            </a:r>
            <a:r>
              <a:rPr lang="zh-CN" altLang="en-US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0DB85C4-EB88-E649-B765-A6F2126A8F0E}"/>
              </a:ext>
            </a:extLst>
          </p:cNvPr>
          <p:cNvSpPr txBox="1"/>
          <p:nvPr/>
        </p:nvSpPr>
        <p:spPr>
          <a:xfrm>
            <a:off x="4781110" y="1016316"/>
            <a:ext cx="4315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Efficiency vs</a:t>
            </a:r>
            <a:r>
              <a:rPr lang="zh-CN" altLang="en-US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Neutron emission angle </a:t>
            </a:r>
            <a:endParaRPr lang="zh-CN" altLang="en-US" b="1" dirty="0">
              <a:solidFill>
                <a:srgbClr val="1E85B6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66ECD26-BE85-7846-9AC5-4D305882466E}"/>
              </a:ext>
            </a:extLst>
          </p:cNvPr>
          <p:cNvSpPr txBox="1"/>
          <p:nvPr/>
        </p:nvSpPr>
        <p:spPr>
          <a:xfrm>
            <a:off x="3527803" y="4947301"/>
            <a:ext cx="16254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[Courtesy</a:t>
            </a:r>
            <a:r>
              <a:rPr lang="zh-CN" altLang="en-US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Junsheng</a:t>
            </a:r>
            <a:r>
              <a:rPr lang="en-US" altLang="zh-CN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E5A55A9-158A-7D4D-9FB9-A8977A9A5305}"/>
              </a:ext>
            </a:extLst>
          </p:cNvPr>
          <p:cNvSpPr txBox="1"/>
          <p:nvPr/>
        </p:nvSpPr>
        <p:spPr>
          <a:xfrm>
            <a:off x="7346484" y="4947302"/>
            <a:ext cx="16254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[Courtesy</a:t>
            </a:r>
            <a:r>
              <a:rPr lang="zh-CN" altLang="en-US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Junsheng</a:t>
            </a:r>
            <a:r>
              <a:rPr lang="en-US" altLang="zh-CN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表格 4">
                <a:extLst>
                  <a:ext uri="{FF2B5EF4-FFF2-40B4-BE49-F238E27FC236}">
                    <a16:creationId xmlns:a16="http://schemas.microsoft.com/office/drawing/2014/main" id="{4A1539F4-1A23-6045-97BC-8EF83AA64AB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00048678"/>
                  </p:ext>
                </p:extLst>
              </p:nvPr>
            </p:nvGraphicFramePr>
            <p:xfrm>
              <a:off x="482732" y="5449048"/>
              <a:ext cx="8031680" cy="12598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40547">
                      <a:extLst>
                        <a:ext uri="{9D8B030D-6E8A-4147-A177-3AD203B41FA5}">
                          <a16:colId xmlns:a16="http://schemas.microsoft.com/office/drawing/2014/main" val="1808398633"/>
                        </a:ext>
                      </a:extLst>
                    </a:gridCol>
                    <a:gridCol w="1072125">
                      <a:extLst>
                        <a:ext uri="{9D8B030D-6E8A-4147-A177-3AD203B41FA5}">
                          <a16:colId xmlns:a16="http://schemas.microsoft.com/office/drawing/2014/main" val="554646"/>
                        </a:ext>
                      </a:extLst>
                    </a:gridCol>
                    <a:gridCol w="1606336">
                      <a:extLst>
                        <a:ext uri="{9D8B030D-6E8A-4147-A177-3AD203B41FA5}">
                          <a16:colId xmlns:a16="http://schemas.microsoft.com/office/drawing/2014/main" val="4063665001"/>
                        </a:ext>
                      </a:extLst>
                    </a:gridCol>
                    <a:gridCol w="1606336">
                      <a:extLst>
                        <a:ext uri="{9D8B030D-6E8A-4147-A177-3AD203B41FA5}">
                          <a16:colId xmlns:a16="http://schemas.microsoft.com/office/drawing/2014/main" val="100765320"/>
                        </a:ext>
                      </a:extLst>
                    </a:gridCol>
                    <a:gridCol w="1606336">
                      <a:extLst>
                        <a:ext uri="{9D8B030D-6E8A-4147-A177-3AD203B41FA5}">
                          <a16:colId xmlns:a16="http://schemas.microsoft.com/office/drawing/2014/main" val="385388497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/>
                            <a:t>Detector/Performance</a:t>
                          </a:r>
                          <a:endParaRPr lang="zh-CN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 err="1"/>
                            <a:t>HeBGB</a:t>
                          </a:r>
                          <a:endParaRPr lang="zh-CN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aseline="30000" dirty="0"/>
                            <a:t>11</a:t>
                          </a:r>
                          <a:r>
                            <a:rPr lang="en-US" altLang="zh-CN" sz="1400" dirty="0"/>
                            <a:t>B+B+D</a:t>
                          </a:r>
                          <a:r>
                            <a:rPr lang="en-US" altLang="zh-CN" sz="1400" baseline="-25000" dirty="0"/>
                            <a:t>2</a:t>
                          </a:r>
                          <a:r>
                            <a:rPr lang="en-US" altLang="zh-CN" sz="1400" dirty="0"/>
                            <a:t>O</a:t>
                          </a:r>
                          <a:endParaRPr lang="zh-CN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aseline="30000" dirty="0"/>
                            <a:t>nat</a:t>
                          </a:r>
                          <a:r>
                            <a:rPr lang="en-US" altLang="zh-CN" sz="1400" dirty="0"/>
                            <a:t>Cu+B+D</a:t>
                          </a:r>
                          <a:r>
                            <a:rPr lang="en-US" altLang="zh-CN" sz="1400" baseline="-25000" dirty="0"/>
                            <a:t>2</a:t>
                          </a:r>
                          <a:r>
                            <a:rPr lang="en-US" altLang="zh-CN" sz="1400" dirty="0"/>
                            <a:t>O</a:t>
                          </a:r>
                          <a:endParaRPr lang="zh-CN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aseline="30000" dirty="0" err="1"/>
                            <a:t>nat</a:t>
                          </a:r>
                          <a:r>
                            <a:rPr lang="en-US" altLang="zh-CN" sz="1400" dirty="0" err="1"/>
                            <a:t>Cu+B+C</a:t>
                          </a:r>
                          <a:endParaRPr lang="zh-CN" alt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1533991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/>
                            <a:t>Efficiency deviation </a:t>
                          </a:r>
                          <a:endParaRPr lang="zh-CN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10%</a:t>
                          </a:r>
                          <a:endParaRPr lang="zh-CN" altLang="en-US" sz="1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&lt;2%</a:t>
                          </a:r>
                          <a:endParaRPr lang="zh-CN" altLang="en-US" sz="1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1" dirty="0"/>
                            <a:t>10%(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&gt;</m:t>
                              </m:r>
                              <m:r>
                                <a:rPr lang="en-US" altLang="zh-CN" sz="1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altLang="zh-CN" sz="1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𝑴𝒆𝑽</m:t>
                              </m:r>
                            </m:oMath>
                          </a14:m>
                          <a:r>
                            <a:rPr lang="en-US" altLang="zh-CN" sz="1400" b="1" dirty="0"/>
                            <a:t>)</a:t>
                          </a:r>
                          <a:endParaRPr lang="zh-CN" altLang="en-US" sz="1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1" dirty="0"/>
                            <a:t>10%(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&gt;</m:t>
                              </m:r>
                              <m:r>
                                <a:rPr lang="en-US" altLang="zh-CN" sz="1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altLang="zh-CN" sz="1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𝑴𝒆𝑽</m:t>
                              </m:r>
                            </m:oMath>
                          </a14:m>
                          <a:r>
                            <a:rPr lang="en-US" altLang="zh-CN" sz="1400" b="1" dirty="0"/>
                            <a:t>)</a:t>
                          </a:r>
                          <a:endParaRPr lang="zh-CN" altLang="en-US" sz="140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3704362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/>
                            <a:t>Efficiency angle independence region</a:t>
                          </a:r>
                          <a:endParaRPr lang="zh-CN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1" dirty="0"/>
                            <a:t>[16,164]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endParaRPr lang="zh-CN" altLang="en-US" sz="1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1" dirty="0"/>
                            <a:t>[30,150]</a:t>
                          </a:r>
                          <a:r>
                            <a:rPr lang="en-US" altLang="zh-CN" sz="1400" b="1" dirty="0">
                              <a:ea typeface="Cambria Math" panose="020405030504060302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endParaRPr lang="zh-CN" altLang="en-US" sz="1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1" dirty="0"/>
                            <a:t>[30,150]</a:t>
                          </a:r>
                          <a:r>
                            <a:rPr lang="en-US" altLang="zh-CN" sz="1400" b="1" dirty="0">
                              <a:ea typeface="Cambria Math" panose="020405030504060302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endParaRPr lang="zh-CN" altLang="en-US" sz="140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6238194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表格 4">
                <a:extLst>
                  <a:ext uri="{FF2B5EF4-FFF2-40B4-BE49-F238E27FC236}">
                    <a16:creationId xmlns:a16="http://schemas.microsoft.com/office/drawing/2014/main" id="{4A1539F4-1A23-6045-97BC-8EF83AA64AB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00048678"/>
                  </p:ext>
                </p:extLst>
              </p:nvPr>
            </p:nvGraphicFramePr>
            <p:xfrm>
              <a:off x="482732" y="5449048"/>
              <a:ext cx="8031680" cy="12598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40547">
                      <a:extLst>
                        <a:ext uri="{9D8B030D-6E8A-4147-A177-3AD203B41FA5}">
                          <a16:colId xmlns:a16="http://schemas.microsoft.com/office/drawing/2014/main" val="1808398633"/>
                        </a:ext>
                      </a:extLst>
                    </a:gridCol>
                    <a:gridCol w="1072125">
                      <a:extLst>
                        <a:ext uri="{9D8B030D-6E8A-4147-A177-3AD203B41FA5}">
                          <a16:colId xmlns:a16="http://schemas.microsoft.com/office/drawing/2014/main" val="554646"/>
                        </a:ext>
                      </a:extLst>
                    </a:gridCol>
                    <a:gridCol w="1606336">
                      <a:extLst>
                        <a:ext uri="{9D8B030D-6E8A-4147-A177-3AD203B41FA5}">
                          <a16:colId xmlns:a16="http://schemas.microsoft.com/office/drawing/2014/main" val="4063665001"/>
                        </a:ext>
                      </a:extLst>
                    </a:gridCol>
                    <a:gridCol w="1606336">
                      <a:extLst>
                        <a:ext uri="{9D8B030D-6E8A-4147-A177-3AD203B41FA5}">
                          <a16:colId xmlns:a16="http://schemas.microsoft.com/office/drawing/2014/main" val="100765320"/>
                        </a:ext>
                      </a:extLst>
                    </a:gridCol>
                    <a:gridCol w="1606336">
                      <a:extLst>
                        <a:ext uri="{9D8B030D-6E8A-4147-A177-3AD203B41FA5}">
                          <a16:colId xmlns:a16="http://schemas.microsoft.com/office/drawing/2014/main" val="385388497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/>
                            <a:t>Detector/Performance</a:t>
                          </a:r>
                          <a:endParaRPr lang="zh-CN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 err="1"/>
                            <a:t>HeBGB</a:t>
                          </a:r>
                          <a:endParaRPr lang="zh-CN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aseline="30000" dirty="0"/>
                            <a:t>11</a:t>
                          </a:r>
                          <a:r>
                            <a:rPr lang="en-US" altLang="zh-CN" sz="1400" dirty="0"/>
                            <a:t>B+B+D</a:t>
                          </a:r>
                          <a:r>
                            <a:rPr lang="en-US" altLang="zh-CN" sz="1400" baseline="-25000" dirty="0"/>
                            <a:t>2</a:t>
                          </a:r>
                          <a:r>
                            <a:rPr lang="en-US" altLang="zh-CN" sz="1400" dirty="0"/>
                            <a:t>O</a:t>
                          </a:r>
                          <a:endParaRPr lang="zh-CN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aseline="30000" dirty="0"/>
                            <a:t>nat</a:t>
                          </a:r>
                          <a:r>
                            <a:rPr lang="en-US" altLang="zh-CN" sz="1400" dirty="0"/>
                            <a:t>Cu+B+D</a:t>
                          </a:r>
                          <a:r>
                            <a:rPr lang="en-US" altLang="zh-CN" sz="1400" baseline="-25000" dirty="0"/>
                            <a:t>2</a:t>
                          </a:r>
                          <a:r>
                            <a:rPr lang="en-US" altLang="zh-CN" sz="1400" dirty="0"/>
                            <a:t>O</a:t>
                          </a:r>
                          <a:endParaRPr lang="zh-CN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aseline="30000" dirty="0" err="1"/>
                            <a:t>nat</a:t>
                          </a:r>
                          <a:r>
                            <a:rPr lang="en-US" altLang="zh-CN" sz="1400" dirty="0" err="1"/>
                            <a:t>Cu+B+C</a:t>
                          </a:r>
                          <a:endParaRPr lang="zh-CN" alt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1533991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/>
                            <a:t>Efficiency deviation </a:t>
                          </a:r>
                          <a:endParaRPr lang="zh-CN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10%</a:t>
                          </a:r>
                          <a:endParaRPr lang="zh-CN" altLang="en-US" sz="1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&lt;2%</a:t>
                          </a:r>
                          <a:endParaRPr lang="zh-CN" altLang="en-US" sz="1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301141" t="-101639" r="-101901" b="-1573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399621" t="-101639" r="-1515" b="-1573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7043629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/>
                            <a:t>Efficiency angle independence region</a:t>
                          </a:r>
                          <a:endParaRPr lang="zh-CN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200000" t="-143023" r="-201136" b="-116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301141" t="-143023" r="-101901" b="-116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399621" t="-143023" r="-1515" b="-116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62381949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2" name="图片 11">
            <a:extLst>
              <a:ext uri="{FF2B5EF4-FFF2-40B4-BE49-F238E27FC236}">
                <a16:creationId xmlns:a16="http://schemas.microsoft.com/office/drawing/2014/main" id="{3C27B3FA-B912-49EB-92F0-B33725132EA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79" b="12353"/>
          <a:stretch/>
        </p:blipFill>
        <p:spPr>
          <a:xfrm>
            <a:off x="8352222" y="9609"/>
            <a:ext cx="779669" cy="773243"/>
          </a:xfrm>
          <a:prstGeom prst="rect">
            <a:avLst/>
          </a:prstGeo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9BEC0E5C-74EF-4EE2-9E6E-C74F2084F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15" y="212594"/>
            <a:ext cx="8859376" cy="432256"/>
          </a:xfrm>
        </p:spPr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Performance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001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48EAF08-C9CF-4CF5-9009-C9726889E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5A5F4-6044-49C1-B23B-0D7435FEC950}" type="slidenum">
              <a:rPr lang="zh-CN" altLang="en-US" smtClean="0"/>
              <a:pPr/>
              <a:t>2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1B523F09-49E8-448E-B9AD-92B62D392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  <a:r>
              <a:rPr lang="zh-CN" altLang="en-US" dirty="0"/>
              <a:t> </a:t>
            </a:r>
          </a:p>
        </p:txBody>
      </p:sp>
      <p:sp>
        <p:nvSpPr>
          <p:cNvPr id="4" name="矩形 3"/>
          <p:cNvSpPr/>
          <p:nvPr/>
        </p:nvSpPr>
        <p:spPr>
          <a:xfrm>
            <a:off x="272515" y="1161616"/>
            <a:ext cx="42341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      </a:t>
            </a:r>
            <a:endParaRPr lang="en-US" altLang="zh-CN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E1C218B-8A71-4C52-A7BB-0A3D531605F3}"/>
              </a:ext>
            </a:extLst>
          </p:cNvPr>
          <p:cNvSpPr txBox="1"/>
          <p:nvPr/>
        </p:nvSpPr>
        <p:spPr>
          <a:xfrm>
            <a:off x="485128" y="1174859"/>
            <a:ext cx="5061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How did elements heavier than iron form?</a:t>
            </a:r>
            <a:r>
              <a:rPr lang="en" altLang="zh-CN" b="0" i="0" dirty="0">
                <a:solidFill>
                  <a:srgbClr val="212529"/>
                </a:solidFill>
                <a:effectLst/>
                <a:latin typeface="Helvetica" pitchFamily="2" charset="0"/>
              </a:rPr>
              <a:t> </a:t>
            </a:r>
            <a:endParaRPr lang="zh-CN" altLang="en-US" b="1" dirty="0">
              <a:solidFill>
                <a:srgbClr val="1E85B6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7CC759A-2DC6-48BB-B3CF-D283FA652C83}"/>
              </a:ext>
            </a:extLst>
          </p:cNvPr>
          <p:cNvSpPr txBox="1"/>
          <p:nvPr/>
        </p:nvSpPr>
        <p:spPr>
          <a:xfrm>
            <a:off x="465690" y="1550763"/>
            <a:ext cx="5349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1800" dirty="0">
                <a:effectLst/>
                <a:latin typeface="TimesNewRomanPSMT-Identity-H"/>
              </a:rPr>
              <a:t>One</a:t>
            </a:r>
            <a:r>
              <a:rPr lang="en" altLang="zh-CN" dirty="0">
                <a:latin typeface="TimesNewRomanPSMT-Identity-H"/>
              </a:rPr>
              <a:t> </a:t>
            </a:r>
            <a:r>
              <a:rPr lang="en-US" altLang="zh-CN" dirty="0">
                <a:latin typeface="TimesNewRomanPSMT-Identity-H"/>
              </a:rPr>
              <a:t>of</a:t>
            </a:r>
            <a:r>
              <a:rPr lang="en" altLang="zh-CN" dirty="0">
                <a:latin typeface="TimesNewRomanPSMT-Identity-H"/>
              </a:rPr>
              <a:t> </a:t>
            </a:r>
            <a:r>
              <a:rPr lang="en" altLang="zh-CN" sz="1800" dirty="0">
                <a:effectLst/>
                <a:latin typeface="TimesNewRomanPSMT-Identity-H"/>
              </a:rPr>
              <a:t>greatest unanswered questions of physics </a:t>
            </a:r>
            <a:endParaRPr lang="en" altLang="zh-CN" dirty="0">
              <a:effectLst/>
            </a:endParaRPr>
          </a:p>
          <a:p>
            <a:endParaRPr lang="zh-CN" altLang="en-US" b="1" dirty="0">
              <a:solidFill>
                <a:srgbClr val="1E85B6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E3E636F7-8992-4E82-AB44-620577D435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79" b="12353"/>
          <a:stretch/>
        </p:blipFill>
        <p:spPr>
          <a:xfrm>
            <a:off x="8352222" y="9609"/>
            <a:ext cx="779669" cy="77324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284204C-E4D0-834A-9545-717E1B39A3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2" b="4209"/>
          <a:stretch/>
        </p:blipFill>
        <p:spPr>
          <a:xfrm>
            <a:off x="706152" y="1939910"/>
            <a:ext cx="3659767" cy="3257018"/>
          </a:xfrm>
          <a:prstGeom prst="rect">
            <a:avLst/>
          </a:prstGeom>
        </p:spPr>
      </p:pic>
      <p:pic>
        <p:nvPicPr>
          <p:cNvPr id="20" name="图像" descr="图像">
            <a:extLst>
              <a:ext uri="{FF2B5EF4-FFF2-40B4-BE49-F238E27FC236}">
                <a16:creationId xmlns:a16="http://schemas.microsoft.com/office/drawing/2014/main" id="{F07C89F3-63EC-2646-95F5-86C894FB7D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0302" y="2011132"/>
            <a:ext cx="4413853" cy="2883824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[科学通报, 2022, 67(28):10.]">
            <a:extLst>
              <a:ext uri="{FF2B5EF4-FFF2-40B4-BE49-F238E27FC236}">
                <a16:creationId xmlns:a16="http://schemas.microsoft.com/office/drawing/2014/main" id="{368F706F-3761-F74A-85C2-5A0E347B436A}"/>
              </a:ext>
            </a:extLst>
          </p:cNvPr>
          <p:cNvSpPr txBox="1"/>
          <p:nvPr/>
        </p:nvSpPr>
        <p:spPr>
          <a:xfrm>
            <a:off x="5815552" y="4932947"/>
            <a:ext cx="2834507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科学通报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2022, 67(28):10.] 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2EAA424-2A38-C245-B222-EE16441DAB3B}"/>
              </a:ext>
            </a:extLst>
          </p:cNvPr>
          <p:cNvSpPr txBox="1"/>
          <p:nvPr/>
        </p:nvSpPr>
        <p:spPr>
          <a:xfrm>
            <a:off x="4547937" y="49329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1381A767-A7EA-1943-8FEC-AECB5CD2E7AD}"/>
                  </a:ext>
                </a:extLst>
              </p:cNvPr>
              <p:cNvSpPr txBox="1"/>
              <p:nvPr/>
            </p:nvSpPr>
            <p:spPr>
              <a:xfrm>
                <a:off x="597669" y="5553182"/>
                <a:ext cx="8546331" cy="9571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b="0" i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• </a:t>
                </a:r>
                <a:r>
                  <a:rPr lang="en-US" altLang="zh-CN" dirty="0"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Neutron capture reaction is the main path of producing ultra iron elements</a:t>
                </a:r>
              </a:p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rPr>
                      <m:t>•</m:t>
                    </m:r>
                    <m:r>
                      <a:rPr lang="en-US" altLang="zh-CN" dirty="0">
                        <a:latin typeface="Cambria Math" panose="02040503050406030204" pitchFamily="18" charset="0"/>
                        <a:ea typeface="+mj-ea"/>
                      </a:rPr>
                      <m:t> </m:t>
                    </m:r>
                    <m:sPre>
                      <m:sPrePr>
                        <m:ctrlPr>
                          <a:rPr lang="en-US" altLang="zh-CN" i="1">
                            <a:latin typeface="Cambria Math" panose="02040503050406030204" pitchFamily="18" charset="0"/>
                            <a:ea typeface="+mj-ea"/>
                          </a:rPr>
                        </m:ctrlPr>
                      </m:sPrePr>
                      <m:sub/>
                      <m:sup>
                        <m:r>
                          <a:rPr lang="en-US" altLang="zh-CN">
                            <a:latin typeface="Cambria Math" panose="02040503050406030204" pitchFamily="18" charset="0"/>
                            <a:ea typeface="+mj-ea"/>
                          </a:rPr>
                          <m:t>23</m:t>
                        </m:r>
                      </m:sup>
                      <m:e>
                        <m:r>
                          <a:rPr lang="en-US" altLang="zh-CN">
                            <a:latin typeface="Cambria Math" panose="02040503050406030204" pitchFamily="18" charset="0"/>
                            <a:ea typeface="+mj-ea"/>
                          </a:rPr>
                          <m:t>𝑁𝑒</m:t>
                        </m:r>
                      </m:e>
                    </m:sPre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+mj-ea"/>
                          </a:rPr>
                        </m:ctrlPr>
                      </m:dPr>
                      <m:e>
                        <m:r>
                          <a:rPr lang="en-US" altLang="zh-CN">
                            <a:latin typeface="Cambria Math" panose="02040503050406030204" pitchFamily="18" charset="0"/>
                            <a:ea typeface="+mj-ea"/>
                          </a:rPr>
                          <m:t>𝛼</m:t>
                        </m:r>
                        <m:r>
                          <a:rPr lang="en-US" altLang="zh-CN">
                            <a:latin typeface="Cambria Math" panose="02040503050406030204" pitchFamily="18" charset="0"/>
                            <a:ea typeface="+mj-ea"/>
                          </a:rPr>
                          <m:t>,</m:t>
                        </m:r>
                        <m:r>
                          <a:rPr lang="en-US" altLang="zh-CN">
                            <a:latin typeface="Cambria Math" panose="02040503050406030204" pitchFamily="18" charset="0"/>
                            <a:ea typeface="+mj-ea"/>
                          </a:rPr>
                          <m:t>𝑛</m:t>
                        </m:r>
                      </m:e>
                    </m:d>
                    <m:sPre>
                      <m:sPrePr>
                        <m:ctrlPr>
                          <a:rPr lang="en-US" altLang="zh-CN" i="1">
                            <a:latin typeface="Cambria Math" panose="02040503050406030204" pitchFamily="18" charset="0"/>
                            <a:ea typeface="+mj-ea"/>
                          </a:rPr>
                        </m:ctrlPr>
                      </m:sPrePr>
                      <m:sub/>
                      <m:sup>
                        <m:r>
                          <a:rPr lang="en-US" altLang="zh-CN">
                            <a:latin typeface="Cambria Math" panose="02040503050406030204" pitchFamily="18" charset="0"/>
                            <a:ea typeface="+mj-ea"/>
                          </a:rPr>
                          <m:t>25</m:t>
                        </m:r>
                      </m:sup>
                      <m:e>
                        <m:r>
                          <a:rPr lang="en-US" altLang="zh-CN">
                            <a:latin typeface="Cambria Math" panose="02040503050406030204" pitchFamily="18" charset="0"/>
                            <a:ea typeface="+mj-ea"/>
                          </a:rPr>
                          <m:t>𝑀𝑔</m:t>
                        </m:r>
                      </m:e>
                    </m:sPre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zh-CN" i="1">
                            <a:latin typeface="Cambria Math" panose="02040503050406030204" pitchFamily="18" charset="0"/>
                            <a:ea typeface="+mj-ea"/>
                          </a:rPr>
                        </m:ctrlPr>
                      </m:sPrePr>
                      <m:sub/>
                      <m:sup>
                        <m:r>
                          <a:rPr lang="en-US" altLang="zh-CN">
                            <a:latin typeface="Cambria Math" panose="02040503050406030204" pitchFamily="18" charset="0"/>
                            <a:ea typeface="+mj-ea"/>
                          </a:rPr>
                          <m:t>13</m:t>
                        </m:r>
                      </m:sup>
                      <m:e>
                        <m:r>
                          <a:rPr lang="en-US" altLang="zh-CN">
                            <a:latin typeface="Cambria Math" panose="02040503050406030204" pitchFamily="18" charset="0"/>
                            <a:ea typeface="+mj-ea"/>
                          </a:rPr>
                          <m:t>𝑪</m:t>
                        </m:r>
                      </m:e>
                    </m:sPre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+mj-ea"/>
                          </a:rPr>
                        </m:ctrlPr>
                      </m:dPr>
                      <m:e>
                        <m:r>
                          <a:rPr lang="en-US" altLang="zh-CN">
                            <a:latin typeface="Cambria Math" panose="02040503050406030204" pitchFamily="18" charset="0"/>
                            <a:ea typeface="+mj-ea"/>
                          </a:rPr>
                          <m:t>𝛼</m:t>
                        </m:r>
                        <m:r>
                          <a:rPr lang="en-US" altLang="zh-CN">
                            <a:latin typeface="Cambria Math" panose="02040503050406030204" pitchFamily="18" charset="0"/>
                            <a:ea typeface="+mj-ea"/>
                          </a:rPr>
                          <m:t>,</m:t>
                        </m:r>
                        <m:r>
                          <a:rPr lang="en-US" altLang="zh-CN">
                            <a:latin typeface="Cambria Math" panose="02040503050406030204" pitchFamily="18" charset="0"/>
                            <a:ea typeface="+mj-ea"/>
                          </a:rPr>
                          <m:t>𝑛</m:t>
                        </m:r>
                      </m:e>
                    </m:d>
                    <m:sPre>
                      <m:sPrePr>
                        <m:ctrlPr>
                          <a:rPr lang="en-US" altLang="zh-CN" i="1">
                            <a:latin typeface="Cambria Math" panose="02040503050406030204" pitchFamily="18" charset="0"/>
                            <a:ea typeface="+mj-ea"/>
                          </a:rPr>
                        </m:ctrlPr>
                      </m:sPrePr>
                      <m:sub/>
                      <m:sup>
                        <m:r>
                          <a:rPr lang="en-US" altLang="zh-CN">
                            <a:latin typeface="Cambria Math" panose="02040503050406030204" pitchFamily="18" charset="0"/>
                            <a:ea typeface="+mj-ea"/>
                          </a:rPr>
                          <m:t>16</m:t>
                        </m:r>
                      </m:sup>
                      <m:e>
                        <m:r>
                          <a:rPr lang="en-US" altLang="zh-CN">
                            <a:latin typeface="Cambria Math" panose="02040503050406030204" pitchFamily="18" charset="0"/>
                            <a:ea typeface="+mj-ea"/>
                          </a:rPr>
                          <m:t>𝑂</m:t>
                        </m:r>
                      </m:e>
                    </m:sPre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, two main neutron source reaction</a:t>
                </a:r>
              </a:p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dirty="0" smtClean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rPr>
                      <m:t>•</m:t>
                    </m:r>
                    <m:r>
                      <a:rPr lang="en-US" altLang="zh-CN" dirty="0">
                        <a:latin typeface="Cambria Math" panose="02040503050406030204" pitchFamily="18" charset="0"/>
                        <a:ea typeface="+mj-ea"/>
                      </a:rPr>
                      <m:t> 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cs is also important for evaluating dark matter and neutrino detector backgrounds</a:t>
                </a: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1381A767-A7EA-1943-8FEC-AECB5CD2E7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669" y="5553182"/>
                <a:ext cx="8546331" cy="957185"/>
              </a:xfrm>
              <a:prstGeom prst="rect">
                <a:avLst/>
              </a:prstGeom>
              <a:blipFill>
                <a:blip r:embed="rId6"/>
                <a:stretch>
                  <a:fillRect l="-594" t="-3947" b="-78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文本框 23">
            <a:extLst>
              <a:ext uri="{FF2B5EF4-FFF2-40B4-BE49-F238E27FC236}">
                <a16:creationId xmlns:a16="http://schemas.microsoft.com/office/drawing/2014/main" id="{A2FCF52F-0EC4-664C-A98C-7EC2A37E3311}"/>
              </a:ext>
            </a:extLst>
          </p:cNvPr>
          <p:cNvSpPr txBox="1"/>
          <p:nvPr/>
        </p:nvSpPr>
        <p:spPr>
          <a:xfrm>
            <a:off x="848606" y="5258515"/>
            <a:ext cx="45840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https://cosmicopia.gsfc.nasa.gov/nucleo.html</a:t>
            </a:r>
          </a:p>
        </p:txBody>
      </p:sp>
    </p:spTree>
    <p:extLst>
      <p:ext uri="{BB962C8B-B14F-4D97-AF65-F5344CB8AC3E}">
        <p14:creationId xmlns:p14="http://schemas.microsoft.com/office/powerpoint/2010/main" val="20278757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48CC97C-6403-490C-A8EF-F2903D188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5A5F4-6044-49C1-B23B-0D7435FEC950}" type="slidenum">
              <a:rPr lang="zh-CN" altLang="en-US" smtClean="0"/>
              <a:pPr/>
              <a:t>20</a:t>
            </a:fld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9BEC0E5C-74EF-4EE2-9E6E-C74F2084F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841C660D-9EFA-0849-A051-E07AC60161F4}"/>
                  </a:ext>
                </a:extLst>
              </p:cNvPr>
              <p:cNvSpPr txBox="1"/>
              <p:nvPr/>
            </p:nvSpPr>
            <p:spPr>
              <a:xfrm>
                <a:off x="470185" y="1126251"/>
                <a:ext cx="7882037" cy="56385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b="0" i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• Merits</a:t>
                </a:r>
              </a:p>
              <a:p>
                <a:endParaRPr lang="en-US" altLang="zh-CN" b="0" i="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• </a:t>
                </a:r>
                <a:r>
                  <a:rPr lang="en-US" altLang="zh-CN" b="0" i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high detection efficiency of </a:t>
                </a:r>
                <a:r>
                  <a:rPr lang="en-US" altLang="zh-CN" b="0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75%</a:t>
                </a:r>
                <a:r>
                  <a:rPr lang="en-US" altLang="zh-CN" b="0" i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less sensitivity to neutron energy and emission angle.</a:t>
                </a:r>
              </a:p>
              <a:p>
                <a:endParaRPr lang="en-US" altLang="zh-CN" b="0" i="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• less sensitivity to neutron energy, flatness: </a:t>
                </a:r>
                <a:r>
                  <a:rPr lang="en-US" altLang="zh-CN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1.02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altLang="zh-CN" b="0" i="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b="0" i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• less sensitivity to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neutron emission angle: </a:t>
                </a:r>
                <a:r>
                  <a:rPr lang="en-US" altLang="zh-CN" b="0" i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independency region</a:t>
                </a:r>
                <a:r>
                  <a:rPr lang="en-US" altLang="zh-CN" b="0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:[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16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en-US" altLang="zh-CN" b="0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164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en-US" altLang="zh-CN" b="0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   </a:t>
                </a:r>
              </a:p>
              <a:p>
                <a:r>
                  <a:rPr lang="en-US" altLang="zh-CN" b="0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</a:t>
                </a:r>
                <a:r>
                  <a:rPr lang="en-US" altLang="zh-CN" b="0" i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 respect to the incident beam.</a:t>
                </a:r>
              </a:p>
              <a:p>
                <a:endParaRPr lang="en-US" altLang="zh-CN" b="0" i="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b="0" i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• Demerit</a:t>
                </a:r>
              </a:p>
              <a:p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b="0" i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•</a:t>
                </a:r>
                <a:r>
                  <a:rPr lang="zh-CN" altLang="en-US" b="0" i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b="0" i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Volume is big and Cost is high(6 cm</a:t>
                </a:r>
                <a:r>
                  <a:rPr lang="en-US" altLang="zh-CN" b="0" i="0" baseline="300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11</a:t>
                </a:r>
                <a:r>
                  <a:rPr lang="en-US" altLang="zh-CN" b="0" i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 + 0.2 cm Be +70 cm D</a:t>
                </a:r>
                <a:r>
                  <a:rPr lang="en-US" altLang="zh-CN" b="0" i="0" baseline="-250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b="0" i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O) </a:t>
                </a:r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•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Two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alternative configurations(</a:t>
                </a:r>
                <a:r>
                  <a:rPr lang="en-US" altLang="zh-CN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nat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Cu+Be+D</a:t>
                </a:r>
                <a:r>
                  <a:rPr lang="en-US" altLang="zh-CN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 and </a:t>
                </a:r>
                <a:r>
                  <a:rPr lang="en-US" altLang="zh-CN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nat</a:t>
                </a:r>
                <a:r>
                  <a:rPr lang="en-US" altLang="zh-CN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Cu+Be+C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have relative low detection efficiency and a bad flatness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MeV.</a:t>
                </a:r>
              </a:p>
              <a:p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b="0" i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• Not consider the contribution of light generation probability and light collection efficiency yet, more simulation and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experimental </a:t>
                </a:r>
                <a:r>
                  <a:rPr lang="en-US" altLang="zh-CN" b="0" i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work need to do. </a:t>
                </a:r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841C660D-9EFA-0849-A051-E07AC60161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185" y="1126251"/>
                <a:ext cx="7882037" cy="5638531"/>
              </a:xfrm>
              <a:prstGeom prst="rect">
                <a:avLst/>
              </a:prstGeom>
              <a:blipFill>
                <a:blip r:embed="rId2"/>
                <a:stretch>
                  <a:fillRect l="-619" t="-649" r="-8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CEB68D32-98A7-42F6-898C-2879BFF540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79" b="12353"/>
          <a:stretch/>
        </p:blipFill>
        <p:spPr>
          <a:xfrm>
            <a:off x="8352222" y="9609"/>
            <a:ext cx="779669" cy="77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9268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4T3iVJKZahgsKVHP1RLQNb1ZRqI4SXnL94Jlmn0G.jpg" descr="4T3iVJKZahgsKVHP1RLQNb1ZRqI4SXnL94Jlmn0G.jpg">
            <a:extLst>
              <a:ext uri="{FF2B5EF4-FFF2-40B4-BE49-F238E27FC236}">
                <a16:creationId xmlns:a16="http://schemas.microsoft.com/office/drawing/2014/main" id="{0733D158-59E0-3C49-90C8-768AE666C1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0" t="7812" r="20094" b="5663"/>
          <a:stretch/>
        </p:blipFill>
        <p:spPr>
          <a:xfrm>
            <a:off x="-67148" y="0"/>
            <a:ext cx="9211148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4EA35BB-A1BF-4C0A-B5A4-C49983D6532C}"/>
              </a:ext>
            </a:extLst>
          </p:cNvPr>
          <p:cNvSpPr txBox="1"/>
          <p:nvPr/>
        </p:nvSpPr>
        <p:spPr>
          <a:xfrm>
            <a:off x="1169583" y="2992766"/>
            <a:ext cx="673768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Thank you!</a:t>
            </a:r>
          </a:p>
          <a:p>
            <a:pPr algn="ctr"/>
            <a:r>
              <a:rPr lang="en-US" altLang="zh-CN" sz="4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Welcome to visit GBU!</a:t>
            </a:r>
          </a:p>
        </p:txBody>
      </p:sp>
      <p:pic>
        <p:nvPicPr>
          <p:cNvPr id="9" name="SPS-LOGO-定稿方案-03.png" descr="SPS-LOGO-定稿方案-03.png">
            <a:extLst>
              <a:ext uri="{FF2B5EF4-FFF2-40B4-BE49-F238E27FC236}">
                <a16:creationId xmlns:a16="http://schemas.microsoft.com/office/drawing/2014/main" id="{2A8F71D4-09F0-AE49-AC15-7BF824CD4F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8707" y="409073"/>
            <a:ext cx="4516421" cy="24876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374336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48CC97C-6403-490C-A8EF-F2903D188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5A5F4-6044-49C1-B23B-0D7435FEC950}" type="slidenum">
              <a:rPr lang="zh-CN" altLang="en-US" smtClean="0"/>
              <a:pPr/>
              <a:t>22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9BEC0E5C-74EF-4EE2-9E6E-C74F2084F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Toy Model</a:t>
            </a:r>
            <a:endParaRPr lang="zh-CN" altLang="en-US" dirty="0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003F5898-6569-4B0B-93B6-23984AF18582}"/>
              </a:ext>
            </a:extLst>
          </p:cNvPr>
          <p:cNvGrpSpPr/>
          <p:nvPr/>
        </p:nvGrpSpPr>
        <p:grpSpPr>
          <a:xfrm>
            <a:off x="685883" y="1778372"/>
            <a:ext cx="2889580" cy="2390810"/>
            <a:chOff x="500469" y="1419681"/>
            <a:chExt cx="4172811" cy="3452542"/>
          </a:xfrm>
        </p:grpSpPr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BD0C6DBC-D836-4DB1-9383-D8F165C7B762}"/>
                </a:ext>
              </a:extLst>
            </p:cNvPr>
            <p:cNvSpPr txBox="1"/>
            <p:nvPr/>
          </p:nvSpPr>
          <p:spPr>
            <a:xfrm>
              <a:off x="3617417" y="2101403"/>
              <a:ext cx="10558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baseline="30000" dirty="0"/>
                <a:t>3</a:t>
              </a:r>
              <a:r>
                <a:rPr lang="en-US" altLang="zh-CN" sz="1000" dirty="0"/>
                <a:t>He</a:t>
              </a:r>
              <a:endParaRPr lang="zh-CN" altLang="en-US" sz="1000" baseline="-25000" dirty="0"/>
            </a:p>
          </p:txBody>
        </p: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97D44168-72B9-43A7-BB18-D996F379FDA6}"/>
                </a:ext>
              </a:extLst>
            </p:cNvPr>
            <p:cNvGrpSpPr/>
            <p:nvPr/>
          </p:nvGrpSpPr>
          <p:grpSpPr>
            <a:xfrm>
              <a:off x="500469" y="1419681"/>
              <a:ext cx="3544396" cy="3452542"/>
              <a:chOff x="500469" y="1419681"/>
              <a:chExt cx="3544396" cy="3452542"/>
            </a:xfrm>
          </p:grpSpPr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1D5D158A-8F07-43CF-810A-B455E31EC45D}"/>
                  </a:ext>
                </a:extLst>
              </p:cNvPr>
              <p:cNvSpPr txBox="1"/>
              <p:nvPr/>
            </p:nvSpPr>
            <p:spPr>
              <a:xfrm rot="16200000">
                <a:off x="3501092" y="1674449"/>
                <a:ext cx="72498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00" dirty="0">
                    <a:solidFill>
                      <a:schemeClr val="bg1"/>
                    </a:solidFill>
                  </a:rPr>
                  <a:t>PM</a:t>
                </a:r>
                <a:endParaRPr lang="zh-CN" altLang="en-US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0EC1EDE9-A507-406A-93DB-1DAC17308A9A}"/>
                  </a:ext>
                </a:extLst>
              </p:cNvPr>
              <p:cNvSpPr/>
              <p:nvPr/>
            </p:nvSpPr>
            <p:spPr>
              <a:xfrm>
                <a:off x="500469" y="1555206"/>
                <a:ext cx="3317019" cy="3317017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63F3FDB8-2677-43DD-844D-3CD14E2729AA}"/>
                  </a:ext>
                </a:extLst>
              </p:cNvPr>
              <p:cNvSpPr/>
              <p:nvPr/>
            </p:nvSpPr>
            <p:spPr>
              <a:xfrm>
                <a:off x="673692" y="1728429"/>
                <a:ext cx="2970573" cy="297057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8022F3DC-C4F1-464F-97AF-C169780334A7}"/>
                  </a:ext>
                </a:extLst>
              </p:cNvPr>
              <p:cNvSpPr/>
              <p:nvPr/>
            </p:nvSpPr>
            <p:spPr>
              <a:xfrm>
                <a:off x="1514145" y="2570209"/>
                <a:ext cx="1289667" cy="1289667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39722FA8-0A72-4F75-A596-0D0C3CC7ED1F}"/>
                  </a:ext>
                </a:extLst>
              </p:cNvPr>
              <p:cNvSpPr txBox="1"/>
              <p:nvPr/>
            </p:nvSpPr>
            <p:spPr>
              <a:xfrm rot="18900000">
                <a:off x="3319885" y="1819665"/>
                <a:ext cx="724980" cy="2548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00" dirty="0">
                    <a:solidFill>
                      <a:schemeClr val="bg1"/>
                    </a:solidFill>
                  </a:rPr>
                  <a:t>PMT</a:t>
                </a:r>
                <a:endParaRPr lang="zh-CN" altLang="en-US" sz="100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27" name="直接箭头连接符 26">
                <a:extLst>
                  <a:ext uri="{FF2B5EF4-FFF2-40B4-BE49-F238E27FC236}">
                    <a16:creationId xmlns:a16="http://schemas.microsoft.com/office/drawing/2014/main" id="{61F11D68-3224-4EF3-9DBE-BC5A4305993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215008" y="3322334"/>
                <a:ext cx="183635" cy="13102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9B7AF89F-8085-4BF1-82D8-555874D6BC8D}"/>
                  </a:ext>
                </a:extLst>
              </p:cNvPr>
              <p:cNvSpPr txBox="1"/>
              <p:nvPr/>
            </p:nvSpPr>
            <p:spPr>
              <a:xfrm>
                <a:off x="2347650" y="3401888"/>
                <a:ext cx="1123650" cy="2548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00" dirty="0"/>
                  <a:t>Neutron Source</a:t>
                </a:r>
                <a:endParaRPr lang="zh-CN" altLang="en-US" sz="1000" dirty="0"/>
              </a:p>
            </p:txBody>
          </p:sp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5759F647-4AC1-4F36-95FB-39977D83C50C}"/>
                  </a:ext>
                </a:extLst>
              </p:cNvPr>
              <p:cNvSpPr txBox="1"/>
              <p:nvPr/>
            </p:nvSpPr>
            <p:spPr>
              <a:xfrm>
                <a:off x="2044180" y="2027122"/>
                <a:ext cx="146025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00" dirty="0"/>
                  <a:t>Polyethylene</a:t>
                </a:r>
                <a:endParaRPr lang="zh-CN" altLang="en-US" sz="1000" dirty="0"/>
              </a:p>
            </p:txBody>
          </p:sp>
          <p:cxnSp>
            <p:nvCxnSpPr>
              <p:cNvPr id="30" name="直接箭头连接符 29">
                <a:extLst>
                  <a:ext uri="{FF2B5EF4-FFF2-40B4-BE49-F238E27FC236}">
                    <a16:creationId xmlns:a16="http://schemas.microsoft.com/office/drawing/2014/main" id="{3ABC9531-528A-493D-A60F-FD6F18D9DA4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97615" y="2236616"/>
                <a:ext cx="260915" cy="72464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1E28E290-25C1-4D33-98F1-66F128B27E7A}"/>
                  </a:ext>
                </a:extLst>
              </p:cNvPr>
              <p:cNvSpPr/>
              <p:nvPr/>
            </p:nvSpPr>
            <p:spPr>
              <a:xfrm>
                <a:off x="2152605" y="3207026"/>
                <a:ext cx="73110" cy="7311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32" name="直接箭头连接符 31">
                <a:extLst>
                  <a:ext uri="{FF2B5EF4-FFF2-40B4-BE49-F238E27FC236}">
                    <a16:creationId xmlns:a16="http://schemas.microsoft.com/office/drawing/2014/main" id="{E5D24B1F-C10D-437E-872B-8EFB9B945B6C}"/>
                  </a:ext>
                </a:extLst>
              </p:cNvPr>
              <p:cNvCxnSpPr>
                <a:cxnSpLocks/>
                <a:stCxn id="25" idx="6"/>
              </p:cNvCxnSpPr>
              <p:nvPr/>
            </p:nvCxnSpPr>
            <p:spPr>
              <a:xfrm flipH="1" flipV="1">
                <a:off x="2774114" y="3213653"/>
                <a:ext cx="29698" cy="139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箭头连接符 32">
                <a:extLst>
                  <a:ext uri="{FF2B5EF4-FFF2-40B4-BE49-F238E27FC236}">
                    <a16:creationId xmlns:a16="http://schemas.microsoft.com/office/drawing/2014/main" id="{44FF6BB2-CD20-432F-88AC-6CFB98E6CF9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15008" y="3233531"/>
                <a:ext cx="618502" cy="408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sysDot"/>
                <a:headEnd type="triangle"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箭头连接符 33">
                <a:extLst>
                  <a:ext uri="{FF2B5EF4-FFF2-40B4-BE49-F238E27FC236}">
                    <a16:creationId xmlns:a16="http://schemas.microsoft.com/office/drawing/2014/main" id="{C28A3C14-E8CE-4D03-8026-146FA782E3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03812" y="3234921"/>
                <a:ext cx="854718" cy="269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sysDot"/>
                <a:headEnd type="triangle"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箭头连接符 34">
                <a:extLst>
                  <a:ext uri="{FF2B5EF4-FFF2-40B4-BE49-F238E27FC236}">
                    <a16:creationId xmlns:a16="http://schemas.microsoft.com/office/drawing/2014/main" id="{B0864731-6865-4A30-B44F-58E104CCCD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64758" y="3241035"/>
                <a:ext cx="188656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sysDot"/>
                <a:headEnd type="triangle"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6561588D-078C-4956-8407-98303E155578}"/>
                  </a:ext>
                </a:extLst>
              </p:cNvPr>
              <p:cNvSpPr txBox="1"/>
              <p:nvPr/>
            </p:nvSpPr>
            <p:spPr>
              <a:xfrm>
                <a:off x="2310268" y="3025591"/>
                <a:ext cx="45761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00" dirty="0"/>
                  <a:t>5 cm</a:t>
                </a:r>
                <a:endParaRPr lang="zh-CN" altLang="en-US" sz="800" dirty="0"/>
              </a:p>
            </p:txBody>
          </p:sp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F970BE60-6A45-4761-9642-1E55B39CF784}"/>
                  </a:ext>
                </a:extLst>
              </p:cNvPr>
              <p:cNvSpPr txBox="1"/>
              <p:nvPr/>
            </p:nvSpPr>
            <p:spPr>
              <a:xfrm>
                <a:off x="3047435" y="3020760"/>
                <a:ext cx="45761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00" dirty="0"/>
                  <a:t>5 cm</a:t>
                </a:r>
                <a:endParaRPr lang="zh-CN" altLang="en-US" sz="800" dirty="0"/>
              </a:p>
            </p:txBody>
          </p:sp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1D29F377-15B1-4E31-A81A-07A3AEFCFA80}"/>
                  </a:ext>
                </a:extLst>
              </p:cNvPr>
              <p:cNvSpPr txBox="1"/>
              <p:nvPr/>
            </p:nvSpPr>
            <p:spPr>
              <a:xfrm>
                <a:off x="3563308" y="3023557"/>
                <a:ext cx="45761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00" dirty="0"/>
                  <a:t>2 cm</a:t>
                </a:r>
                <a:endParaRPr lang="zh-CN" altLang="en-US" sz="800" dirty="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643DD7EC-48F6-4213-8239-60B4A19F9148}"/>
                  </a:ext>
                </a:extLst>
              </p:cNvPr>
              <p:cNvSpPr txBox="1"/>
              <p:nvPr/>
            </p:nvSpPr>
            <p:spPr>
              <a:xfrm>
                <a:off x="426293" y="4609478"/>
                <a:ext cx="4046615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altLang="zh-CN" sz="1400" i="1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CN" sz="1400" b="0" i="1" smtClean="0">
                          <a:latin typeface="Cambria Math" panose="020405030504060302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1400" b="0" i="1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m:t>{10</m:t>
                          </m:r>
                        </m:e>
                        <m:sup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m:t>−4</m:t>
                          </m:r>
                        </m:sup>
                      </m:sSup>
                      <m:r>
                        <a:rPr lang="en-US" altLang="zh-CN" sz="1400" b="0" i="1" smtClean="0">
                          <a:latin typeface="Cambria Math" panose="020405030504060302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altLang="zh-CN" sz="1400" b="0" i="1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m:t> 10</m:t>
                          </m:r>
                        </m:e>
                        <m:sup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m:t>−3</m:t>
                          </m:r>
                        </m:sup>
                      </m:sSup>
                      <m:r>
                        <a:rPr lang="en-US" altLang="zh-CN" sz="1400" b="0" i="1" smtClean="0">
                          <a:latin typeface="Cambria Math" panose="020405030504060302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altLang="zh-CN" sz="1400" b="0" i="1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m:t> 10</m:t>
                          </m:r>
                        </m:e>
                        <m:sup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m:t>−2</m:t>
                          </m:r>
                        </m:sup>
                      </m:sSup>
                      <m:r>
                        <a:rPr lang="en-US" altLang="zh-CN" sz="1400" b="0" i="1" smtClean="0">
                          <a:latin typeface="Cambria Math" panose="020405030504060302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en-US" altLang="zh-CN" sz="1400" i="1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1400" i="1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sz="1400" i="1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altLang="zh-CN" sz="1400" b="0" i="1" smtClean="0">
                          <a:latin typeface="Cambria Math" panose="020405030504060302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m:t>, 1, 2, 3, 4, 5, 10 } </m:t>
                      </m:r>
                      <m:r>
                        <a:rPr lang="en-US" altLang="zh-CN" sz="1400" b="0" i="1" smtClean="0">
                          <a:latin typeface="Cambria Math" panose="020405030504060302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m:t>𝑀𝑒𝑉</m:t>
                      </m:r>
                    </m:oMath>
                  </m:oMathPara>
                </a14:m>
                <a:endParaRPr lang="zh-CN" altLang="en-US" sz="1400" dirty="0"/>
              </a:p>
            </p:txBody>
          </p:sp>
        </mc:Choice>
        <mc:Fallback xmlns="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643DD7EC-48F6-4213-8239-60B4A19F91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293" y="4609478"/>
                <a:ext cx="4046615" cy="307777"/>
              </a:xfrm>
              <a:prstGeom prst="rect">
                <a:avLst/>
              </a:prstGeom>
              <a:blipFill>
                <a:blip r:embed="rId4"/>
                <a:stretch>
                  <a:fillRect b="-98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文本框 39">
            <a:extLst>
              <a:ext uri="{FF2B5EF4-FFF2-40B4-BE49-F238E27FC236}">
                <a16:creationId xmlns:a16="http://schemas.microsoft.com/office/drawing/2014/main" id="{A29AA675-CC7B-4E45-97E1-22C29BDA8126}"/>
              </a:ext>
            </a:extLst>
          </p:cNvPr>
          <p:cNvSpPr txBox="1"/>
          <p:nvPr/>
        </p:nvSpPr>
        <p:spPr>
          <a:xfrm>
            <a:off x="482862" y="4895988"/>
            <a:ext cx="51330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Direction: isotropic emission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8DFC6692-2520-4DBA-8879-0A1E9744B4D7}"/>
              </a:ext>
            </a:extLst>
          </p:cNvPr>
          <p:cNvSpPr txBox="1"/>
          <p:nvPr/>
        </p:nvSpPr>
        <p:spPr>
          <a:xfrm>
            <a:off x="482862" y="5182498"/>
            <a:ext cx="51330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Run</a:t>
            </a:r>
            <a:r>
              <a:rPr lang="zh-CN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number: 200000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3717BF53-AC08-4FA8-84A1-6D4C8A162916}"/>
              </a:ext>
            </a:extLst>
          </p:cNvPr>
          <p:cNvSpPr txBox="1"/>
          <p:nvPr/>
        </p:nvSpPr>
        <p:spPr>
          <a:xfrm>
            <a:off x="485128" y="1174859"/>
            <a:ext cx="4234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Geometry</a:t>
            </a:r>
            <a:endParaRPr lang="zh-CN" altLang="en-US" b="1" dirty="0">
              <a:solidFill>
                <a:srgbClr val="1E85B6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7E2D84AE-88EE-4D04-95D2-74FD152EB6D2}"/>
                  </a:ext>
                </a:extLst>
              </p:cNvPr>
              <p:cNvSpPr txBox="1"/>
              <p:nvPr/>
            </p:nvSpPr>
            <p:spPr>
              <a:xfrm>
                <a:off x="930734" y="4134016"/>
                <a:ext cx="2131737" cy="5650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400" i="1">
                              <a:latin typeface="Cambria Math" panose="02040503050406030204" pitchFamily="18" charset="0"/>
                            </a:rPr>
                            <m:t>det</m:t>
                          </m:r>
                        </m:sub>
                      </m:sSub>
                      <m:r>
                        <a:rPr lang="en-US" altLang="zh-CN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𝑖𝑛𝑐</m:t>
                              </m:r>
                            </m:sub>
                          </m:sSub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)∙</m:t>
                          </m:r>
                          <m:r>
                            <a:rPr lang="zh-CN" altLang="en-US" sz="14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altLang="zh-CN" sz="1400" b="0" i="1" smtClean="0">
                          <a:latin typeface="Cambria Math" panose="02040503050406030204" pitchFamily="18" charset="0"/>
                        </a:rPr>
                        <m:t>𝑑𝐸</m:t>
                      </m:r>
                    </m:oMath>
                  </m:oMathPara>
                </a14:m>
                <a:endParaRPr lang="zh-CN" altLang="en-US" sz="1400" dirty="0"/>
              </a:p>
            </p:txBody>
          </p:sp>
        </mc:Choice>
        <mc:Fallback xmlns="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7E2D84AE-88EE-4D04-95D2-74FD152EB6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734" y="4134016"/>
                <a:ext cx="2131737" cy="56509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0FCD07C8-2936-4D9E-AF3D-B7486A1A752D}"/>
                  </a:ext>
                </a:extLst>
              </p:cNvPr>
              <p:cNvSpPr txBox="1"/>
              <p:nvPr/>
            </p:nvSpPr>
            <p:spPr>
              <a:xfrm>
                <a:off x="430851" y="5587188"/>
                <a:ext cx="596994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b="0" i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• Leaking neutron increase with the increasing neutron energy.</a:t>
                </a:r>
              </a:p>
              <a:p>
                <a:endParaRPr lang="en-US" altLang="zh-CN" b="0" i="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•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W</m:t>
                    </m:r>
                    <m:r>
                      <m:rPr>
                        <m:sty m:val="p"/>
                      </m:rPr>
                      <a:rPr lang="en-US" altLang="zh-CN" b="0" i="0" smtClean="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hen</m:t>
                    </m:r>
                    <m:r>
                      <a:rPr lang="en-US" altLang="zh-CN" b="0" i="0" smtClean="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n</m:t>
                        </m:r>
                      </m:sub>
                    </m:sSub>
                    <m:r>
                      <a:rPr lang="en-US" altLang="zh-CN" b="0" i="1" smtClean="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&gt;1</m:t>
                    </m:r>
                    <m:r>
                      <a:rPr lang="en-US" altLang="zh-CN" b="0" i="1" smtClean="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𝑀𝑒𝑉</m:t>
                    </m:r>
                    <m:r>
                      <a:rPr lang="en-US" altLang="zh-CN" b="0" i="0" smtClean="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detection efficiency drops apparently.</a:t>
                </a:r>
                <a:endParaRPr lang="en-US" altLang="zh-CN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0FCD07C8-2936-4D9E-AF3D-B7486A1A75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851" y="5587188"/>
                <a:ext cx="5969949" cy="923330"/>
              </a:xfrm>
              <a:prstGeom prst="rect">
                <a:avLst/>
              </a:prstGeom>
              <a:blipFill>
                <a:blip r:embed="rId6"/>
                <a:stretch>
                  <a:fillRect l="-919" t="-3974" b="-993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图片 46">
            <a:extLst>
              <a:ext uri="{FF2B5EF4-FFF2-40B4-BE49-F238E27FC236}">
                <a16:creationId xmlns:a16="http://schemas.microsoft.com/office/drawing/2014/main" id="{8EA5067C-BE04-401E-89F2-52908A9C2F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9375" y="1992173"/>
            <a:ext cx="4197996" cy="3148497"/>
          </a:xfrm>
          <a:prstGeom prst="rect">
            <a:avLst/>
          </a:prstGeom>
        </p:spPr>
      </p:pic>
      <p:sp>
        <p:nvSpPr>
          <p:cNvPr id="48" name="文本框 47">
            <a:extLst>
              <a:ext uri="{FF2B5EF4-FFF2-40B4-BE49-F238E27FC236}">
                <a16:creationId xmlns:a16="http://schemas.microsoft.com/office/drawing/2014/main" id="{24AED649-D996-4840-9C47-278FCFF8A9BC}"/>
              </a:ext>
            </a:extLst>
          </p:cNvPr>
          <p:cNvSpPr txBox="1"/>
          <p:nvPr/>
        </p:nvSpPr>
        <p:spPr>
          <a:xfrm>
            <a:off x="4442845" y="1235482"/>
            <a:ext cx="3211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 Detection efficiency</a:t>
            </a:r>
            <a:r>
              <a:rPr lang="en-US" altLang="zh-CN" b="1" dirty="0">
                <a:solidFill>
                  <a:srgbClr val="1E85B6"/>
                </a:solidFill>
                <a:latin typeface="+mn-ea"/>
                <a:sym typeface="Wingdings" panose="05000000000000000000" pitchFamily="2" charset="2"/>
              </a:rPr>
              <a:t> </a:t>
            </a:r>
            <a:endParaRPr lang="en-US" altLang="zh-CN" b="1" baseline="30000" dirty="0">
              <a:solidFill>
                <a:srgbClr val="1E85B6"/>
              </a:solidFill>
              <a:latin typeface="+mn-ea"/>
            </a:endParaRPr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id="{C5B47FBF-2230-4CEE-BEBA-D58E6761D7B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79" b="12353"/>
          <a:stretch/>
        </p:blipFill>
        <p:spPr>
          <a:xfrm>
            <a:off x="8352222" y="9609"/>
            <a:ext cx="779669" cy="77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3559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48CC97C-6403-490C-A8EF-F2903D188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5A5F4-6044-49C1-B23B-0D7435FEC950}" type="slidenum">
              <a:rPr lang="zh-CN" altLang="en-US" smtClean="0"/>
              <a:pPr/>
              <a:t>23</a:t>
            </a:fld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9BEC0E5C-74EF-4EE2-9E6E-C74F2084F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Next work plan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63E2325-2F2E-4110-BCF2-E5DCAE84D4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850" y="-6773"/>
            <a:ext cx="3656849" cy="882225"/>
          </a:xfrm>
          <a:prstGeom prst="rect">
            <a:avLst/>
          </a:prstGeom>
        </p:spPr>
      </p:pic>
      <p:pic>
        <p:nvPicPr>
          <p:cNvPr id="1026" name="Picture 2" descr="Photo of the NIST Lyman alpha neutron detector">
            <a:extLst>
              <a:ext uri="{FF2B5EF4-FFF2-40B4-BE49-F238E27FC236}">
                <a16:creationId xmlns:a16="http://schemas.microsoft.com/office/drawing/2014/main" id="{9140D82F-65C0-4295-8A9A-7EDF4C958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65" y="1361660"/>
            <a:ext cx="2810476" cy="454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634522B2-6B97-4F3D-909C-1E0C088BB597}"/>
              </a:ext>
            </a:extLst>
          </p:cNvPr>
          <p:cNvSpPr txBox="1"/>
          <p:nvPr/>
        </p:nvSpPr>
        <p:spPr>
          <a:xfrm>
            <a:off x="611257" y="6217851"/>
            <a:ext cx="32695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[J. Res. Nat. Inst. Standards Tech. 113, 69 (2008)]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BE57867-2A09-4E4E-93EC-5F0C78B9F3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3020" y="1361661"/>
            <a:ext cx="3339766" cy="2322146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CEECB413-F365-48C4-9A20-F93F7352A431}"/>
              </a:ext>
            </a:extLst>
          </p:cNvPr>
          <p:cNvSpPr txBox="1"/>
          <p:nvPr/>
        </p:nvSpPr>
        <p:spPr>
          <a:xfrm>
            <a:off x="4753300" y="3644174"/>
            <a:ext cx="38626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Light Yield : 1000 photon/MeV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BC25E489-3181-4758-8D93-A070E3E4D927}"/>
              </a:ext>
            </a:extLst>
          </p:cNvPr>
          <p:cNvSpPr txBox="1"/>
          <p:nvPr/>
        </p:nvSpPr>
        <p:spPr>
          <a:xfrm>
            <a:off x="5438771" y="3925786"/>
            <a:ext cx="32695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zh-CN" altLang="en-US" sz="12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祁辉荣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COUSP2024 CONFERENCE]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F8F7920-C1B9-490B-88B2-CDEAFC9923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2911" y="4202785"/>
            <a:ext cx="3059984" cy="2372949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203A2EEB-1560-4948-B8B3-DEDB9966B841}"/>
              </a:ext>
            </a:extLst>
          </p:cNvPr>
          <p:cNvSpPr txBox="1"/>
          <p:nvPr/>
        </p:nvSpPr>
        <p:spPr>
          <a:xfrm>
            <a:off x="6351679" y="6513966"/>
            <a:ext cx="18075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[William Master Thesis]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329B576A-A597-4D60-A71D-350D598C1B85}"/>
              </a:ext>
            </a:extLst>
          </p:cNvPr>
          <p:cNvSpPr txBox="1"/>
          <p:nvPr/>
        </p:nvSpPr>
        <p:spPr>
          <a:xfrm>
            <a:off x="2634299" y="3598007"/>
            <a:ext cx="1581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0" i="0" dirty="0">
                <a:solidFill>
                  <a:srgbClr val="242021"/>
                </a:solidFill>
                <a:effectLst/>
                <a:latin typeface="TimesNewRomanPSMT"/>
              </a:rPr>
              <a:t>4 atm </a:t>
            </a:r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1-2 atm CF</a:t>
            </a:r>
            <a:r>
              <a:rPr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zh-CN" alt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1716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48CC97C-6403-490C-A8EF-F2903D188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5A5F4-6044-49C1-B23B-0D7435FEC950}" type="slidenum">
              <a:rPr lang="zh-CN" altLang="en-US" smtClean="0"/>
              <a:pPr/>
              <a:t>24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9BEC0E5C-74EF-4EE2-9E6E-C74F2084F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Toy Model</a:t>
            </a:r>
            <a:endParaRPr lang="zh-CN" altLang="en-US" dirty="0"/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3717BF53-AC08-4FA8-84A1-6D4C8A162916}"/>
              </a:ext>
            </a:extLst>
          </p:cNvPr>
          <p:cNvSpPr txBox="1"/>
          <p:nvPr/>
        </p:nvSpPr>
        <p:spPr>
          <a:xfrm>
            <a:off x="485128" y="1174859"/>
            <a:ext cx="4234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Geometry</a:t>
            </a:r>
            <a:endParaRPr lang="zh-CN" altLang="en-US" b="1" dirty="0">
              <a:solidFill>
                <a:srgbClr val="1E85B6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id="{4FB62F63-249A-471A-B89A-F10E83E80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198" y="1826116"/>
            <a:ext cx="5341780" cy="26708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D0D381BA-0BBB-40E4-8B24-A941F8CE7B22}"/>
                  </a:ext>
                </a:extLst>
              </p:cNvPr>
              <p:cNvSpPr txBox="1"/>
              <p:nvPr/>
            </p:nvSpPr>
            <p:spPr>
              <a:xfrm>
                <a:off x="590021" y="4778932"/>
                <a:ext cx="5245491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b="0" i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•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n</m:t>
                        </m:r>
                      </m:sub>
                    </m:sSub>
                    <m:r>
                      <a:rPr lang="en-US" altLang="zh-CN" b="0" i="1" smtClean="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&lt;1</m:t>
                    </m:r>
                    <m:r>
                      <a:rPr lang="en-US" altLang="zh-CN" b="0" i="1" smtClean="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𝑀𝑒𝑉</m:t>
                    </m:r>
                    <m:r>
                      <a:rPr lang="en-US" altLang="zh-CN" b="0" i="0" smtClean="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incident neutron spectrum small difference in thermal neutron region.</a:t>
                </a:r>
              </a:p>
              <a:p>
                <a:r>
                  <a:rPr lang="en-US" altLang="zh-CN" b="0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•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n</m:t>
                        </m:r>
                      </m:sub>
                    </m:sSub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&gt;1</m:t>
                    </m:r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𝑀𝑒𝑉</m:t>
                    </m:r>
                    <m:r>
                      <a:rPr lang="en-US" altLang="zh-CN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</m:oMath>
                </a14:m>
                <a:r>
                  <a:rPr lang="en-US" altLang="zh-CN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great difference.</a:t>
                </a:r>
              </a:p>
            </p:txBody>
          </p:sp>
        </mc:Choice>
        <mc:Fallback xmlns=""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D0D381BA-0BBB-40E4-8B24-A941F8CE7B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021" y="4778932"/>
                <a:ext cx="5245491" cy="923330"/>
              </a:xfrm>
              <a:prstGeom prst="rect">
                <a:avLst/>
              </a:prstGeom>
              <a:blipFill>
                <a:blip r:embed="rId7"/>
                <a:stretch>
                  <a:fillRect l="-1047" t="-3974" b="-993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>
            <a:extLst>
              <a:ext uri="{FF2B5EF4-FFF2-40B4-BE49-F238E27FC236}">
                <a16:creationId xmlns:a16="http://schemas.microsoft.com/office/drawing/2014/main" id="{6FC2322F-FE48-44F4-9B5D-8BA3638105B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79" b="12353"/>
          <a:stretch/>
        </p:blipFill>
        <p:spPr>
          <a:xfrm>
            <a:off x="8352222" y="9609"/>
            <a:ext cx="779669" cy="77324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59287DC-C265-4A34-B789-A5478FC66E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77348" y="1994262"/>
            <a:ext cx="3303619" cy="286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3797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48CC97C-6403-490C-A8EF-F2903D188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5A5F4-6044-49C1-B23B-0D7435FEC950}" type="slidenum">
              <a:rPr lang="zh-CN" altLang="en-US" smtClean="0"/>
              <a:pPr/>
              <a:t>25</a:t>
            </a:fld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9BEC0E5C-74EF-4EE2-9E6E-C74F2084F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746" y="232582"/>
            <a:ext cx="7886700" cy="432256"/>
          </a:xfrm>
        </p:spPr>
        <p:txBody>
          <a:bodyPr/>
          <a:lstStyle/>
          <a:p>
            <a:r>
              <a:rPr lang="en-US" altLang="zh-CN" dirty="0"/>
              <a:t>Background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55342A5-87E6-4BC0-9541-7FC0EF205D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82" y="1546402"/>
            <a:ext cx="2254410" cy="1690807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62FB4C63-C77B-4A91-9C54-746F1BD4F183}"/>
              </a:ext>
            </a:extLst>
          </p:cNvPr>
          <p:cNvSpPr txBox="1"/>
          <p:nvPr/>
        </p:nvSpPr>
        <p:spPr>
          <a:xfrm>
            <a:off x="338690" y="3261272"/>
            <a:ext cx="25126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[Matsuda Sayuri’s doctoral thesis (2018, Tohoku University)]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B08554A-EC15-44BC-B34E-04445F304FCB}"/>
              </a:ext>
            </a:extLst>
          </p:cNvPr>
          <p:cNvSpPr txBox="1"/>
          <p:nvPr/>
        </p:nvSpPr>
        <p:spPr>
          <a:xfrm>
            <a:off x="428482" y="3722937"/>
            <a:ext cx="20422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tons of </a:t>
            </a:r>
            <a:r>
              <a:rPr lang="en-US" altLang="zh-CN" sz="12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US" altLang="zh-CN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in detector</a:t>
            </a:r>
            <a:endParaRPr lang="zh-CN" altLang="en-US" sz="1200" dirty="0">
              <a:solidFill>
                <a:srgbClr val="FF0000"/>
              </a:solidFill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894114BE-4130-485C-9F60-BFF91E717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690" y="4074338"/>
            <a:ext cx="2446622" cy="1927641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3D4CAE77-9C47-4512-9B84-19A7E016DB9B}"/>
              </a:ext>
            </a:extLst>
          </p:cNvPr>
          <p:cNvSpPr txBox="1"/>
          <p:nvPr/>
        </p:nvSpPr>
        <p:spPr>
          <a:xfrm>
            <a:off x="180181" y="6076381"/>
            <a:ext cx="26051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[Juergen </a:t>
            </a:r>
            <a:r>
              <a:rPr lang="en-US" altLang="zh-CN" sz="1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Reichenbacher</a:t>
            </a:r>
            <a:r>
              <a:rPr lang="en-US" altLang="zh-CN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(SDSM&amp;T)]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6A1C2382-14BF-40D5-824F-6E79E32458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0084" y="1457733"/>
            <a:ext cx="2760710" cy="180353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971E255-EDD2-4111-A239-055E74FD00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1558" y="4158442"/>
            <a:ext cx="2856943" cy="2059101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B27B9B64-E848-431B-9E7D-846EFA4EB65C}"/>
              </a:ext>
            </a:extLst>
          </p:cNvPr>
          <p:cNvSpPr txBox="1"/>
          <p:nvPr/>
        </p:nvSpPr>
        <p:spPr>
          <a:xfrm>
            <a:off x="2993607" y="6208528"/>
            <a:ext cx="33650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PHYSICAL REVIEW LETTERS 125, 062501 (2020)]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9F898803-E256-4662-A533-1D9ED1857BAA}"/>
              </a:ext>
            </a:extLst>
          </p:cNvPr>
          <p:cNvSpPr txBox="1"/>
          <p:nvPr/>
        </p:nvSpPr>
        <p:spPr>
          <a:xfrm>
            <a:off x="3080084" y="3254186"/>
            <a:ext cx="250256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zh-CN" altLang="en-US" sz="12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科学通报</a:t>
            </a:r>
            <a:r>
              <a:rPr lang="en-US" altLang="zh-CN" sz="12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2022, 67(28):10.]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A64BB22F-7A27-46B5-863A-3A8BC5E5B58B}"/>
              </a:ext>
            </a:extLst>
          </p:cNvPr>
          <p:cNvSpPr txBox="1"/>
          <p:nvPr/>
        </p:nvSpPr>
        <p:spPr>
          <a:xfrm>
            <a:off x="3233937" y="3614077"/>
            <a:ext cx="27414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✓ 5.0 MeV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以下，测量结果符合的较好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✓ </a:t>
            </a:r>
            <a:r>
              <a:rPr lang="en-US" altLang="zh-CN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5.0</a:t>
            </a:r>
            <a:r>
              <a:rPr lang="zh-CN" alt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MeV</a:t>
            </a:r>
            <a:r>
              <a:rPr lang="zh-CN" alt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以上，测量结果有明显偏差</a:t>
            </a:r>
          </a:p>
        </p:txBody>
      </p:sp>
      <p:pic>
        <p:nvPicPr>
          <p:cNvPr id="1026" name="Picture 2" descr="Fuel for world’s largest fusion reactor ITER is set for test run">
            <a:extLst>
              <a:ext uri="{FF2B5EF4-FFF2-40B4-BE49-F238E27FC236}">
                <a16:creationId xmlns:a16="http://schemas.microsoft.com/office/drawing/2014/main" id="{77EE3736-B3FB-46B1-81D2-F2D12B7CE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731" y="1511708"/>
            <a:ext cx="2057399" cy="165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83DEE27A-6E30-4136-817A-8B43228DB02E}"/>
              </a:ext>
            </a:extLst>
          </p:cNvPr>
          <p:cNvSpPr txBox="1"/>
          <p:nvPr/>
        </p:nvSpPr>
        <p:spPr>
          <a:xfrm>
            <a:off x="6015400" y="3254186"/>
            <a:ext cx="250256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[ITER</a:t>
            </a:r>
            <a:r>
              <a:rPr lang="zh-CN" altLang="en-US" sz="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，来源于</a:t>
            </a:r>
            <a:r>
              <a:rPr lang="zh-CN" altLang="en-US" sz="12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网络</a:t>
            </a:r>
            <a:r>
              <a:rPr lang="en-US" altLang="zh-CN" sz="12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F5BEA375-CFF3-4218-B4DA-634052ABE2CB}"/>
              </a:ext>
            </a:extLst>
          </p:cNvPr>
          <p:cNvSpPr txBox="1"/>
          <p:nvPr/>
        </p:nvSpPr>
        <p:spPr>
          <a:xfrm>
            <a:off x="6006796" y="3536156"/>
            <a:ext cx="30176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D + T → </a:t>
            </a:r>
            <a:r>
              <a:rPr lang="en-US" altLang="zh-CN" sz="1200" b="0" i="0" baseline="30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 (3.52 MeV) + n (14.1 MeV)</a:t>
            </a:r>
          </a:p>
          <a:p>
            <a:r>
              <a:rPr lang="en-US" altLang="zh-CN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D + </a:t>
            </a:r>
            <a:r>
              <a:rPr lang="en-US" altLang="zh-CN" sz="1200" b="0" i="0" baseline="30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 → </a:t>
            </a:r>
            <a:r>
              <a:rPr lang="en-US" altLang="zh-CN" sz="1200" b="0" i="0" baseline="30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 (3.66 MeV) + p (14.7 MeV)</a:t>
            </a:r>
          </a:p>
          <a:p>
            <a:r>
              <a:rPr lang="en-US" altLang="zh-CN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P + </a:t>
            </a:r>
            <a:r>
              <a:rPr lang="en-US" altLang="zh-CN" sz="1200" b="0" i="0" baseline="30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altLang="zh-CN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 → 3 </a:t>
            </a:r>
            <a:r>
              <a:rPr lang="en-US" altLang="zh-CN" sz="1200" b="0" i="0" baseline="30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 (8.68 MeV)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411CDCB8-6F23-45DB-9B5B-34EBAC2BD059}"/>
                  </a:ext>
                </a:extLst>
              </p:cNvPr>
              <p:cNvSpPr txBox="1"/>
              <p:nvPr/>
            </p:nvSpPr>
            <p:spPr>
              <a:xfrm>
                <a:off x="3384867" y="2783064"/>
                <a:ext cx="2630532" cy="4782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alpha</m:t>
                        </m:r>
                      </m:sub>
                    </m:sSub>
                  </m:oMath>
                </a14:m>
                <a:r>
                  <a:rPr lang="en-US" altLang="zh-CN" sz="1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~1 MeV (around the Gamow peak)</a:t>
                </a:r>
                <a:endParaRPr lang="zh-CN" altLang="en-US" sz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411CDCB8-6F23-45DB-9B5B-34EBAC2BD0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4867" y="2783064"/>
                <a:ext cx="2630532" cy="478208"/>
              </a:xfrm>
              <a:prstGeom prst="rect">
                <a:avLst/>
              </a:prstGeom>
              <a:blipFill>
                <a:blip r:embed="rId7"/>
                <a:stretch>
                  <a:fillRect t="-1282" b="-102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436DB6DB-F14F-4305-85E2-29E92BA2767E}"/>
              </a:ext>
            </a:extLst>
          </p:cNvPr>
          <p:cNvCxnSpPr/>
          <p:nvPr/>
        </p:nvCxnSpPr>
        <p:spPr>
          <a:xfrm>
            <a:off x="2934917" y="1028093"/>
            <a:ext cx="0" cy="537270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CE11B9B6-B456-4E5A-A3F8-2B0B6F374988}"/>
              </a:ext>
            </a:extLst>
          </p:cNvPr>
          <p:cNvCxnSpPr/>
          <p:nvPr/>
        </p:nvCxnSpPr>
        <p:spPr>
          <a:xfrm>
            <a:off x="6015400" y="1036583"/>
            <a:ext cx="0" cy="537270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文本框 42">
            <a:extLst>
              <a:ext uri="{FF2B5EF4-FFF2-40B4-BE49-F238E27FC236}">
                <a16:creationId xmlns:a16="http://schemas.microsoft.com/office/drawing/2014/main" id="{E8C086C3-26CF-446F-B187-CD4B6D431D1D}"/>
              </a:ext>
            </a:extLst>
          </p:cNvPr>
          <p:cNvSpPr txBox="1"/>
          <p:nvPr/>
        </p:nvSpPr>
        <p:spPr>
          <a:xfrm>
            <a:off x="108377" y="938491"/>
            <a:ext cx="2972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WIMP &amp; Geo-neutrinos</a:t>
            </a:r>
            <a:r>
              <a:rPr lang="zh-CN" altLang="en-US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detector background</a:t>
            </a:r>
            <a:endParaRPr lang="zh-CN" altLang="en-US" b="1" dirty="0">
              <a:solidFill>
                <a:srgbClr val="1E85B6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C81EAB8B-1677-4FB7-BFF0-F2747BDD6716}"/>
              </a:ext>
            </a:extLst>
          </p:cNvPr>
          <p:cNvSpPr txBox="1"/>
          <p:nvPr/>
        </p:nvSpPr>
        <p:spPr>
          <a:xfrm>
            <a:off x="3204577" y="959209"/>
            <a:ext cx="2668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Nuclear astrophysics</a:t>
            </a:r>
            <a:endParaRPr lang="zh-CN" altLang="en-US" b="1" dirty="0">
              <a:solidFill>
                <a:srgbClr val="1E85B6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zh-CN" altLang="en-US" b="1" dirty="0">
              <a:solidFill>
                <a:srgbClr val="1E85B6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F0D560E8-A62A-4B46-966B-47987A39DBE0}"/>
              </a:ext>
            </a:extLst>
          </p:cNvPr>
          <p:cNvSpPr txBox="1"/>
          <p:nvPr/>
        </p:nvSpPr>
        <p:spPr>
          <a:xfrm>
            <a:off x="6089709" y="940564"/>
            <a:ext cx="2668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Nuclear technique</a:t>
            </a:r>
            <a:endParaRPr lang="zh-CN" altLang="en-US" b="1" dirty="0">
              <a:solidFill>
                <a:srgbClr val="1E85B6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31FFFB5-1619-9F44-A453-4F1D99F265D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66" b="6306"/>
          <a:stretch/>
        </p:blipFill>
        <p:spPr>
          <a:xfrm>
            <a:off x="6483487" y="4145663"/>
            <a:ext cx="1811898" cy="1790726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FE21A539-0417-424A-9A08-4F15F14F99E1}"/>
              </a:ext>
            </a:extLst>
          </p:cNvPr>
          <p:cNvSpPr txBox="1"/>
          <p:nvPr/>
        </p:nvSpPr>
        <p:spPr>
          <a:xfrm>
            <a:off x="6083284" y="6193333"/>
            <a:ext cx="28646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[Mark Gilbert, IAEA technical meeting on (alpha,</a:t>
            </a:r>
            <a:r>
              <a:rPr lang="zh-CN" altLang="en-US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n) nuclear data]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3BA1E742-C9FD-CF42-8489-D66A5856C02A}"/>
              </a:ext>
            </a:extLst>
          </p:cNvPr>
          <p:cNvSpPr txBox="1"/>
          <p:nvPr/>
        </p:nvSpPr>
        <p:spPr>
          <a:xfrm>
            <a:off x="6055378" y="5955523"/>
            <a:ext cx="281610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altLang="zh-CN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US" altLang="zh-CN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(n, alpha)</a:t>
            </a:r>
            <a:r>
              <a:rPr lang="en-US" altLang="zh-CN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反应堆中常见的反应</a:t>
            </a:r>
            <a:endParaRPr lang="zh-CN" altLang="en-US" sz="1200" dirty="0"/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01F67C77-F365-47A5-AD28-8E6B0BFBAAF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79" b="12353"/>
          <a:stretch/>
        </p:blipFill>
        <p:spPr>
          <a:xfrm>
            <a:off x="8352222" y="9609"/>
            <a:ext cx="779669" cy="77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3264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48EAF08-C9CF-4CF5-9009-C9726889E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5A5F4-6044-49C1-B23B-0D7435FEC950}" type="slidenum">
              <a:rPr lang="zh-CN" altLang="en-US" smtClean="0"/>
              <a:pPr/>
              <a:t>26</a:t>
            </a:fld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272515" y="1161616"/>
            <a:ext cx="42341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      </a:t>
            </a:r>
            <a:endParaRPr lang="en-US" altLang="zh-CN" dirty="0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5904C7C0-C8D7-4E47-99D1-F2517BC80B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90750" y="1743075"/>
            <a:ext cx="4762500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AutoShape 4" descr="Strategies for Developing Your Ability to Make Wise Judgments - Discernment: Sharpening Your Discernment: The Key to Wise Judgment">
            <a:extLst>
              <a:ext uri="{FF2B5EF4-FFF2-40B4-BE49-F238E27FC236}">
                <a16:creationId xmlns:a16="http://schemas.microsoft.com/office/drawing/2014/main" id="{94E435E3-85E1-4AFD-B7A8-A0CE8F65B9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858838"/>
            <a:ext cx="9144000" cy="514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F2B3274-BCA4-4893-917F-59047FC9C9B9}"/>
              </a:ext>
            </a:extLst>
          </p:cNvPr>
          <p:cNvSpPr txBox="1"/>
          <p:nvPr/>
        </p:nvSpPr>
        <p:spPr>
          <a:xfrm>
            <a:off x="485128" y="1015200"/>
            <a:ext cx="4766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Polyethylene + </a:t>
            </a:r>
            <a:r>
              <a:rPr lang="en-US" altLang="zh-CN" b="1" baseline="30000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en-US" altLang="zh-CN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He tubes</a:t>
            </a:r>
            <a:endParaRPr lang="zh-CN" altLang="en-US" b="1" dirty="0">
              <a:solidFill>
                <a:srgbClr val="1E85B6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BF8AD557-952C-4BE8-B9E9-965688546B13}"/>
              </a:ext>
            </a:extLst>
          </p:cNvPr>
          <p:cNvSpPr txBox="1"/>
          <p:nvPr/>
        </p:nvSpPr>
        <p:spPr>
          <a:xfrm>
            <a:off x="583527" y="3751605"/>
            <a:ext cx="5072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Detectors used for direct measurement</a:t>
            </a:r>
            <a:endParaRPr lang="zh-CN" altLang="en-US" b="1" dirty="0">
              <a:solidFill>
                <a:srgbClr val="1E85B6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E89E102-3D75-41A1-9BF5-646D91BDC4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769"/>
          <a:stretch/>
        </p:blipFill>
        <p:spPr>
          <a:xfrm>
            <a:off x="1017545" y="1413148"/>
            <a:ext cx="2342974" cy="2139458"/>
          </a:xfrm>
          <a:prstGeom prst="rect">
            <a:avLst/>
          </a:prstGeom>
        </p:spPr>
      </p:pic>
      <p:graphicFrame>
        <p:nvGraphicFramePr>
          <p:cNvPr id="17" name="表格 17">
            <a:extLst>
              <a:ext uri="{FF2B5EF4-FFF2-40B4-BE49-F238E27FC236}">
                <a16:creationId xmlns:a16="http://schemas.microsoft.com/office/drawing/2014/main" id="{87980C6D-4145-4023-A3EF-50B6E4D1CC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5058487"/>
              </p:ext>
            </p:extLst>
          </p:nvPr>
        </p:nvGraphicFramePr>
        <p:xfrm>
          <a:off x="1017545" y="4211585"/>
          <a:ext cx="7234418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7209">
                  <a:extLst>
                    <a:ext uri="{9D8B030D-6E8A-4147-A177-3AD203B41FA5}">
                      <a16:colId xmlns:a16="http://schemas.microsoft.com/office/drawing/2014/main" val="2065899041"/>
                    </a:ext>
                  </a:extLst>
                </a:gridCol>
                <a:gridCol w="3617209">
                  <a:extLst>
                    <a:ext uri="{9D8B030D-6E8A-4147-A177-3AD203B41FA5}">
                      <a16:colId xmlns:a16="http://schemas.microsoft.com/office/drawing/2014/main" val="12683870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Reference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Detector  configuration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74773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Sekharan</a:t>
                      </a:r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(1967)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5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Paraffin + BF</a:t>
                      </a:r>
                      <a:r>
                        <a:rPr lang="en-US" altLang="zh-CN" sz="1350" kern="1200" baseline="-250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altLang="zh-CN" sz="135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counters</a:t>
                      </a:r>
                      <a:endParaRPr lang="zh-CN" altLang="en-US" sz="135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41747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Davids</a:t>
                      </a:r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(1968)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5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Stilbene crystal + scintillation</a:t>
                      </a:r>
                      <a:r>
                        <a:rPr lang="zh-CN" altLang="en-US" sz="135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35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counter</a:t>
                      </a:r>
                      <a:endParaRPr lang="zh-CN" altLang="en-US" sz="135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0456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Brune</a:t>
                      </a:r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and Kellogg(1993)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5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Polyethylene + </a:t>
                      </a:r>
                      <a:r>
                        <a:rPr lang="en-US" altLang="zh-CN" sz="1350" kern="1200" baseline="300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altLang="zh-CN" sz="135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He</a:t>
                      </a:r>
                      <a:r>
                        <a:rPr lang="zh-CN" altLang="en-US" sz="135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35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counters</a:t>
                      </a:r>
                      <a:endParaRPr lang="zh-CN" altLang="en-US" sz="135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3832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Heil(2008)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5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BaF</a:t>
                      </a:r>
                      <a:r>
                        <a:rPr lang="en-US" altLang="zh-CN" sz="1350" kern="1200" baseline="-250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CN" altLang="en-US" sz="135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35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crystal+</a:t>
                      </a:r>
                      <a:r>
                        <a:rPr lang="zh-CN" altLang="en-US" sz="135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35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scintillation counter</a:t>
                      </a:r>
                      <a:endParaRPr lang="zh-CN" altLang="en-US" sz="135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84415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Droleff</a:t>
                      </a:r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(1993)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5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Polyethylene + </a:t>
                      </a:r>
                      <a:r>
                        <a:rPr lang="en-US" altLang="zh-CN" sz="1350" kern="1200" baseline="300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altLang="zh-CN" sz="135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He</a:t>
                      </a:r>
                      <a:r>
                        <a:rPr lang="zh-CN" altLang="en-US" sz="135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35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counters</a:t>
                      </a:r>
                      <a:endParaRPr lang="zh-CN" altLang="en-US" sz="135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1217385"/>
                  </a:ext>
                </a:extLst>
              </a:tr>
            </a:tbl>
          </a:graphicData>
        </a:graphic>
      </p:graphicFrame>
      <p:pic>
        <p:nvPicPr>
          <p:cNvPr id="18" name="图片 17">
            <a:extLst>
              <a:ext uri="{FF2B5EF4-FFF2-40B4-BE49-F238E27FC236}">
                <a16:creationId xmlns:a16="http://schemas.microsoft.com/office/drawing/2014/main" id="{52845704-A2FA-44FF-8146-111398EE21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082" r="1519"/>
          <a:stretch/>
        </p:blipFill>
        <p:spPr>
          <a:xfrm>
            <a:off x="4572000" y="1459085"/>
            <a:ext cx="2167095" cy="2078219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45958507-30F0-4B10-BA45-C9E13D2C58C3}"/>
              </a:ext>
            </a:extLst>
          </p:cNvPr>
          <p:cNvSpPr txBox="1"/>
          <p:nvPr/>
        </p:nvSpPr>
        <p:spPr>
          <a:xfrm>
            <a:off x="4161721" y="6514717"/>
            <a:ext cx="45810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zh-CN" altLang="en-US" sz="1200" b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陈涵博士论文，</a:t>
            </a:r>
            <a:r>
              <a:rPr lang="en-US" altLang="zh-CN" sz="1200" baseline="300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US" altLang="zh-CN" sz="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C(alpha, n)</a:t>
            </a:r>
            <a:r>
              <a:rPr lang="en-US" altLang="zh-CN" sz="1200" baseline="300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US" altLang="zh-CN" sz="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zh-CN" altLang="en-US" sz="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深地实验的相关技术研究</a:t>
            </a:r>
            <a:r>
              <a:rPr lang="en-US" altLang="zh-CN" sz="1200" b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F5BDBE4-130C-4121-AA02-4098D905E1EA}"/>
              </a:ext>
            </a:extLst>
          </p:cNvPr>
          <p:cNvSpPr txBox="1"/>
          <p:nvPr/>
        </p:nvSpPr>
        <p:spPr>
          <a:xfrm>
            <a:off x="4506666" y="3577398"/>
            <a:ext cx="45810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[Nuclear Science and Techniques 33.4 (2022): 41.]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标题 2">
                <a:extLst>
                  <a:ext uri="{FF2B5EF4-FFF2-40B4-BE49-F238E27FC236}">
                    <a16:creationId xmlns:a16="http://schemas.microsoft.com/office/drawing/2014/main" id="{1B523F09-49E8-448E-B9AD-92B62D39280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zh-CN" altLang="en-US" b="1" i="1" smtClean="0">
                        <a:latin typeface="Cambria Math" panose="02040503050406030204" pitchFamily="18" charset="0"/>
                      </a:rPr>
                      <m:t>𝜶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/>
                  <a:t> CS measurement method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标题 2">
                <a:extLst>
                  <a:ext uri="{FF2B5EF4-FFF2-40B4-BE49-F238E27FC236}">
                    <a16:creationId xmlns:a16="http://schemas.microsoft.com/office/drawing/2014/main" id="{1B523F09-49E8-448E-B9AD-92B62D3928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t="-39437" b="-591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>
            <a:extLst>
              <a:ext uri="{FF2B5EF4-FFF2-40B4-BE49-F238E27FC236}">
                <a16:creationId xmlns:a16="http://schemas.microsoft.com/office/drawing/2014/main" id="{4F95EF62-3704-48E3-A1B9-1C0AA7794C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79" b="12353"/>
          <a:stretch/>
        </p:blipFill>
        <p:spPr>
          <a:xfrm>
            <a:off x="8352222" y="9609"/>
            <a:ext cx="779669" cy="77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1159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48EAF08-C9CF-4CF5-9009-C9726889E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5A5F4-6044-49C1-B23B-0D7435FEC950}" type="slidenum">
              <a:rPr lang="zh-CN" altLang="en-US" smtClean="0"/>
              <a:pPr/>
              <a:t>27</a:t>
            </a:fld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272515" y="1161616"/>
            <a:ext cx="42341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      </a:t>
            </a:r>
            <a:endParaRPr lang="en-US" altLang="zh-CN" dirty="0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5904C7C0-C8D7-4E47-99D1-F2517BC80B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90750" y="1743075"/>
            <a:ext cx="4762500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AutoShape 4" descr="Strategies for Developing Your Ability to Make Wise Judgments - Discernment: Sharpening Your Discernment: The Key to Wise Judgment">
            <a:extLst>
              <a:ext uri="{FF2B5EF4-FFF2-40B4-BE49-F238E27FC236}">
                <a16:creationId xmlns:a16="http://schemas.microsoft.com/office/drawing/2014/main" id="{94E435E3-85E1-4AFD-B7A8-A0CE8F65B9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864894"/>
            <a:ext cx="9144000" cy="514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276312E-91F5-490B-A5E2-1431476173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79" b="12353"/>
          <a:stretch/>
        </p:blipFill>
        <p:spPr>
          <a:xfrm>
            <a:off x="8352222" y="9609"/>
            <a:ext cx="779669" cy="77324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6D8BE9C-D82C-4D64-8C91-277F45189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257" y="1056538"/>
            <a:ext cx="8871485" cy="504710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D64410CC-F81C-4565-A1AE-C39B3F6E9750}"/>
              </a:ext>
            </a:extLst>
          </p:cNvPr>
          <p:cNvSpPr txBox="1"/>
          <p:nvPr/>
        </p:nvSpPr>
        <p:spPr>
          <a:xfrm>
            <a:off x="4506666" y="6070336"/>
            <a:ext cx="43648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[Zach 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Misel</a:t>
            </a:r>
            <a:r>
              <a:rPr lang="en-US" altLang="zh-CN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IAEA technical meeting on (</a:t>
            </a:r>
            <a:r>
              <a:rPr lang="en-US" altLang="zh-CN" sz="1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alpha,n</a:t>
            </a:r>
            <a:r>
              <a:rPr lang="en-US" altLang="zh-CN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nuclear data]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标题 2">
                <a:extLst>
                  <a:ext uri="{FF2B5EF4-FFF2-40B4-BE49-F238E27FC236}">
                    <a16:creationId xmlns:a16="http://schemas.microsoft.com/office/drawing/2014/main" id="{1B523F09-49E8-448E-B9AD-92B62D39280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Status of 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zh-CN" altLang="en-US" b="1" i="1" smtClean="0">
                        <a:latin typeface="Cambria Math" panose="02040503050406030204" pitchFamily="18" charset="0"/>
                      </a:rPr>
                      <m:t>𝜶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/>
                  <a:t> cs measurement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标题 2">
                <a:extLst>
                  <a:ext uri="{FF2B5EF4-FFF2-40B4-BE49-F238E27FC236}">
                    <a16:creationId xmlns:a16="http://schemas.microsoft.com/office/drawing/2014/main" id="{1B523F09-49E8-448E-B9AD-92B62D3928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5"/>
                <a:stretch>
                  <a:fillRect l="-2011" t="-39437" b="-591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74922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48EAF08-C9CF-4CF5-9009-C9726889E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5A5F4-6044-49C1-B23B-0D7435FEC950}" type="slidenum">
              <a:rPr lang="zh-CN" altLang="en-US" smtClean="0"/>
              <a:pPr/>
              <a:t>28</a:t>
            </a:fld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1B523F09-49E8-448E-B9AD-92B62D392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HeBGB</a:t>
            </a:r>
            <a:r>
              <a:rPr lang="en-US" altLang="zh-CN" dirty="0"/>
              <a:t> detector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272515" y="1161616"/>
            <a:ext cx="42341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      </a:t>
            </a:r>
            <a:endParaRPr lang="en-US" altLang="zh-CN" dirty="0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5904C7C0-C8D7-4E47-99D1-F2517BC80B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20362" y="1429269"/>
            <a:ext cx="4762500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AutoShape 4" descr="Strategies for Developing Your Ability to Make Wise Judgments - Discernment: Sharpening Your Discernment: The Key to Wise Judgment">
            <a:extLst>
              <a:ext uri="{FF2B5EF4-FFF2-40B4-BE49-F238E27FC236}">
                <a16:creationId xmlns:a16="http://schemas.microsoft.com/office/drawing/2014/main" id="{94E435E3-85E1-4AFD-B7A8-A0CE8F65B9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858838"/>
            <a:ext cx="9144000" cy="514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F2B3274-BCA4-4893-917F-59047FC9C9B9}"/>
              </a:ext>
            </a:extLst>
          </p:cNvPr>
          <p:cNvSpPr txBox="1"/>
          <p:nvPr/>
        </p:nvSpPr>
        <p:spPr>
          <a:xfrm>
            <a:off x="482400" y="1015200"/>
            <a:ext cx="4465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b="1" dirty="0" err="1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HeBGB</a:t>
            </a:r>
            <a:r>
              <a:rPr lang="zh-CN" altLang="en-US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detector</a:t>
            </a:r>
            <a:r>
              <a:rPr lang="zh-CN" altLang="en-US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configuration</a:t>
            </a:r>
            <a:endParaRPr lang="zh-CN" altLang="en-US" b="1" dirty="0">
              <a:solidFill>
                <a:srgbClr val="1E85B6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EEF2E18-4FB8-D548-A4E0-F74716BA1C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13" r="2058"/>
          <a:stretch/>
        </p:blipFill>
        <p:spPr>
          <a:xfrm>
            <a:off x="549766" y="4730001"/>
            <a:ext cx="7597067" cy="9634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069FD90-C165-4845-98C3-A606B89D5F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03" t="1" b="7491"/>
          <a:stretch/>
        </p:blipFill>
        <p:spPr>
          <a:xfrm>
            <a:off x="692150" y="1436738"/>
            <a:ext cx="3378200" cy="2849264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6FB6C0FC-B828-AE4C-9C90-58A8B40FF289}"/>
              </a:ext>
            </a:extLst>
          </p:cNvPr>
          <p:cNvSpPr txBox="1"/>
          <p:nvPr/>
        </p:nvSpPr>
        <p:spPr>
          <a:xfrm>
            <a:off x="845594" y="4235830"/>
            <a:ext cx="38798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" altLang="zh-CN" sz="1400" b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Journal of Instrumentation 17.05 (2022): P05004]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191022C7-8FB5-CD4D-8973-3C1B1750574B}"/>
              </a:ext>
            </a:extLst>
          </p:cNvPr>
          <p:cNvSpPr/>
          <p:nvPr/>
        </p:nvSpPr>
        <p:spPr>
          <a:xfrm>
            <a:off x="562148" y="1618511"/>
            <a:ext cx="330106" cy="2760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EF7199BC-7FBE-6E41-86BD-63BEB06524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41063"/>
            <a:ext cx="3378200" cy="2235200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DE4E2645-AF8E-0244-8814-789F24DCAA3A}"/>
              </a:ext>
            </a:extLst>
          </p:cNvPr>
          <p:cNvSpPr txBox="1"/>
          <p:nvPr/>
        </p:nvSpPr>
        <p:spPr>
          <a:xfrm>
            <a:off x="4878890" y="4180812"/>
            <a:ext cx="37621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" altLang="zh-CN" sz="1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Zach Meisel</a:t>
            </a:r>
            <a:r>
              <a:rPr lang="en" altLang="zh-CN" sz="1400" dirty="0">
                <a:solidFill>
                  <a:srgbClr val="7C7C7C"/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,</a:t>
            </a:r>
            <a:r>
              <a:rPr lang="en-US" altLang="zh-CN" sz="1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IAEA technical meeting on (alpha, n) nuclear data</a:t>
            </a:r>
            <a:r>
              <a:rPr lang="en-US" altLang="zh-CN" sz="1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B45D77C0-C106-FD4D-A129-094E47906ACF}"/>
              </a:ext>
            </a:extLst>
          </p:cNvPr>
          <p:cNvSpPr txBox="1"/>
          <p:nvPr/>
        </p:nvSpPr>
        <p:spPr>
          <a:xfrm>
            <a:off x="865088" y="1467559"/>
            <a:ext cx="15662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 BF</a:t>
            </a:r>
            <a:r>
              <a:rPr lang="en-US" altLang="zh-CN" sz="1400" b="1" baseline="-250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1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detectors</a:t>
            </a:r>
          </a:p>
          <a:p>
            <a:r>
              <a:rPr lang="en-US" altLang="zh-CN" sz="1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 </a:t>
            </a:r>
            <a:r>
              <a:rPr lang="en-US" altLang="zh-CN" sz="1400" b="1" baseline="300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1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detectors</a:t>
            </a:r>
            <a:endParaRPr lang="zh-CN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DEA44D08-669E-E640-B127-0A29263208FF}"/>
              </a:ext>
            </a:extLst>
          </p:cNvPr>
          <p:cNvSpPr/>
          <p:nvPr/>
        </p:nvSpPr>
        <p:spPr>
          <a:xfrm>
            <a:off x="759401" y="1569222"/>
            <a:ext cx="152216" cy="152216"/>
          </a:xfrm>
          <a:prstGeom prst="ellipse">
            <a:avLst/>
          </a:prstGeom>
          <a:solidFill>
            <a:srgbClr val="282E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rgbClr val="282EF7"/>
              </a:solidFill>
              <a:highlight>
                <a:srgbClr val="FFFF00"/>
              </a:highlight>
            </a:endParaRPr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C79EB535-F2EE-1748-8631-0F11CC2EB133}"/>
              </a:ext>
            </a:extLst>
          </p:cNvPr>
          <p:cNvSpPr/>
          <p:nvPr/>
        </p:nvSpPr>
        <p:spPr>
          <a:xfrm>
            <a:off x="759401" y="1773695"/>
            <a:ext cx="152216" cy="152216"/>
          </a:xfrm>
          <a:prstGeom prst="ellipse">
            <a:avLst/>
          </a:prstGeom>
          <a:solidFill>
            <a:srgbClr val="00B0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2"/>
              </a:solidFill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2C968D24-1B88-5A4D-AC12-BB8DF4693AA6}"/>
              </a:ext>
            </a:extLst>
          </p:cNvPr>
          <p:cNvSpPr/>
          <p:nvPr/>
        </p:nvSpPr>
        <p:spPr>
          <a:xfrm>
            <a:off x="4494284" y="3937180"/>
            <a:ext cx="3652549" cy="993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0294C281-06AC-445A-B535-1F70D4D3B5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79" b="12353"/>
          <a:stretch/>
        </p:blipFill>
        <p:spPr>
          <a:xfrm>
            <a:off x="8352222" y="15665"/>
            <a:ext cx="779669" cy="77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467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48CC97C-6403-490C-A8EF-F2903D188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5A5F4-6044-49C1-B23B-0D7435FEC950}" type="slidenum">
              <a:rPr lang="zh-CN" altLang="en-US" smtClean="0"/>
              <a:pPr/>
              <a:t>3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标题 2">
                <a:extLst>
                  <a:ext uri="{FF2B5EF4-FFF2-40B4-BE49-F238E27FC236}">
                    <a16:creationId xmlns:a16="http://schemas.microsoft.com/office/drawing/2014/main" id="{9BEC0E5C-74EF-4EE2-9E6E-C74F2084F72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72514" y="212594"/>
                <a:ext cx="8293969" cy="432256"/>
              </a:xfrm>
            </p:spPr>
            <p:txBody>
              <a:bodyPr/>
              <a:lstStyle/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Challenge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 </a:t>
                </a:r>
                <a14:m>
                  <m:oMath xmlns:m="http://schemas.openxmlformats.org/officeDocument/2006/math">
                    <m:r>
                      <a:rPr lang="en-US" altLang="zh-CN" smtClean="0">
                        <a:latin typeface="Cambria Math" panose="02040503050406030204" pitchFamily="18" charset="0"/>
                        <a:cs typeface="Times" panose="02020603050405020304" pitchFamily="18" charset="0"/>
                      </a:rPr>
                      <m:t>(</m:t>
                    </m:r>
                    <m:r>
                      <a:rPr lang="el-GR" altLang="zh-CN">
                        <a:latin typeface="Cambria Math" panose="02040503050406030204" pitchFamily="18" charset="0"/>
                        <a:cs typeface="Times" panose="02020603050405020304" pitchFamily="18" charset="0"/>
                      </a:rPr>
                      <m:t>𝜶</m:t>
                    </m:r>
                    <m:r>
                      <a:rPr lang="en-US" altLang="zh-CN">
                        <a:latin typeface="Cambria Math" panose="02040503050406030204" pitchFamily="18" charset="0"/>
                        <a:cs typeface="Times" panose="02020603050405020304" pitchFamily="18" charset="0"/>
                      </a:rPr>
                      <m:t>,</m:t>
                    </m:r>
                    <m:r>
                      <a:rPr lang="en-US" altLang="zh-CN">
                        <a:latin typeface="Cambria Math" panose="02040503050406030204" pitchFamily="18" charset="0"/>
                        <a:cs typeface="Times" panose="02020603050405020304" pitchFamily="18" charset="0"/>
                      </a:rPr>
                      <m:t>𝒏</m:t>
                    </m:r>
                    <m:r>
                      <a:rPr lang="en-US" altLang="zh-CN">
                        <a:latin typeface="Cambria Math" panose="02040503050406030204" pitchFamily="18" charset="0"/>
                        <a:cs typeface="Times" panose="02020603050405020304" pitchFamily="18" charset="0"/>
                      </a:rPr>
                      <m:t>)</m:t>
                    </m:r>
                  </m:oMath>
                </a14:m>
                <a:r>
                  <a:rPr lang="en-US" altLang="zh-CN" dirty="0"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cs at high neutron energy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标题 2">
                <a:extLst>
                  <a:ext uri="{FF2B5EF4-FFF2-40B4-BE49-F238E27FC236}">
                    <a16:creationId xmlns:a16="http://schemas.microsoft.com/office/drawing/2014/main" id="{9BEC0E5C-74EF-4EE2-9E6E-C74F2084F7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72514" y="212594"/>
                <a:ext cx="8293969" cy="432256"/>
              </a:xfrm>
              <a:blipFill>
                <a:blip r:embed="rId3"/>
                <a:stretch>
                  <a:fillRect l="-1835" t="-42857" b="-514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图片 16">
            <a:extLst>
              <a:ext uri="{FF2B5EF4-FFF2-40B4-BE49-F238E27FC236}">
                <a16:creationId xmlns:a16="http://schemas.microsoft.com/office/drawing/2014/main" id="{0B194E27-ACFB-49E5-8315-35347E1F2B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79" b="12353"/>
          <a:stretch/>
        </p:blipFill>
        <p:spPr>
          <a:xfrm>
            <a:off x="8352222" y="9609"/>
            <a:ext cx="779669" cy="77324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D5BDEC4-1EA3-A14D-9913-B9D49B0C2A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1833" y="1311719"/>
            <a:ext cx="5875330" cy="4234561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1E9861F0-0594-7E45-801B-F65EF44B3A73}"/>
              </a:ext>
            </a:extLst>
          </p:cNvPr>
          <p:cNvSpPr txBox="1"/>
          <p:nvPr/>
        </p:nvSpPr>
        <p:spPr>
          <a:xfrm>
            <a:off x="4202955" y="5464800"/>
            <a:ext cx="42889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PHYSICAL REVIEW LETTERS 125, 062501 (2020)]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BC313648-32ED-D244-B903-8AAFE3C1F9BE}"/>
                  </a:ext>
                </a:extLst>
              </p:cNvPr>
              <p:cNvSpPr txBox="1"/>
              <p:nvPr/>
            </p:nvSpPr>
            <p:spPr>
              <a:xfrm>
                <a:off x="481036" y="5743314"/>
                <a:ext cx="8181927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b="0" i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•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&gt;5 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𝑀𝑒𝑉</m:t>
                    </m:r>
                    <m:r>
                      <a:rPr lang="en-US" altLang="zh-CN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cross section measurements by different group differ greatly.</a:t>
                </a:r>
              </a:p>
              <a:p>
                <a:r>
                  <a:rPr lang="en-US" altLang="zh-CN" b="0" i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• In addition</a:t>
                </a:r>
                <a:r>
                  <a:rPr lang="en-US" altLang="zh-CN" b="0" i="0" baseline="300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13</a:t>
                </a:r>
                <a:r>
                  <a:rPr lang="en-US" altLang="zh-CN" b="0" i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b="0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</m:oMath>
                </a14:m>
                <a:r>
                  <a:rPr lang="en-US" altLang="zh-CN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96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Zr</a:t>
                </a:r>
                <a:r>
                  <a:rPr lang="en-US" altLang="zh-CN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</m:oMath>
                </a14:m>
                <a:r>
                  <a:rPr lang="en-US" altLang="zh-CN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48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</a:t>
                </a:r>
                <a:r>
                  <a:rPr lang="en-US" altLang="zh-CN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</m:oMath>
                </a14:m>
                <a:r>
                  <a:rPr lang="en-US" altLang="zh-CN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50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</a:t>
                </a:r>
                <a:r>
                  <a:rPr lang="en-US" altLang="zh-CN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:r>
                  <a:rPr lang="en-US" altLang="zh-CN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76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 (alpha, n) cross section are also needed.</a:t>
                </a: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BC313648-32ED-D244-B903-8AAFE3C1F9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036" y="5743314"/>
                <a:ext cx="8181927" cy="646331"/>
              </a:xfrm>
              <a:prstGeom prst="rect">
                <a:avLst/>
              </a:prstGeom>
              <a:blipFill>
                <a:blip r:embed="rId6"/>
                <a:stretch>
                  <a:fillRect l="-619" t="-3846" b="-134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本框 9">
            <a:extLst>
              <a:ext uri="{FF2B5EF4-FFF2-40B4-BE49-F238E27FC236}">
                <a16:creationId xmlns:a16="http://schemas.microsoft.com/office/drawing/2014/main" id="{63B91207-7059-4F2F-81C1-C56ED429143D}"/>
              </a:ext>
            </a:extLst>
          </p:cNvPr>
          <p:cNvSpPr txBox="1"/>
          <p:nvPr/>
        </p:nvSpPr>
        <p:spPr>
          <a:xfrm>
            <a:off x="485128" y="1015200"/>
            <a:ext cx="4953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Status of </a:t>
            </a:r>
            <a:r>
              <a:rPr lang="en-US" altLang="zh-CN" b="1" baseline="30000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13</a:t>
            </a:r>
            <a:r>
              <a:rPr lang="en-US" altLang="zh-CN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C(alpha, n)</a:t>
            </a:r>
            <a:r>
              <a:rPr lang="en-US" altLang="zh-CN" b="1" baseline="30000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16</a:t>
            </a:r>
            <a:r>
              <a:rPr lang="en-US" altLang="zh-CN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O cs measurement</a:t>
            </a:r>
            <a:endParaRPr lang="zh-CN" altLang="en-US" b="1" dirty="0">
              <a:solidFill>
                <a:srgbClr val="1E85B6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058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48EAF08-C9CF-4CF5-9009-C9726889E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5A5F4-6044-49C1-B23B-0D7435FEC950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272515" y="1161616"/>
            <a:ext cx="42341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      </a:t>
            </a:r>
            <a:endParaRPr lang="en-US" altLang="zh-CN" dirty="0"/>
          </a:p>
        </p:txBody>
      </p:sp>
      <p:sp>
        <p:nvSpPr>
          <p:cNvPr id="10" name="AutoShape 4" descr="Strategies for Developing Your Ability to Make Wise Judgments - Discernment: Sharpening Your Discernment: The Key to Wise Judgment">
            <a:extLst>
              <a:ext uri="{FF2B5EF4-FFF2-40B4-BE49-F238E27FC236}">
                <a16:creationId xmlns:a16="http://schemas.microsoft.com/office/drawing/2014/main" id="{94E435E3-85E1-4AFD-B7A8-A0CE8F65B9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864894"/>
            <a:ext cx="9144000" cy="514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276312E-91F5-490B-A5E2-1431476173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79" b="12353"/>
          <a:stretch/>
        </p:blipFill>
        <p:spPr>
          <a:xfrm>
            <a:off x="8352222" y="9609"/>
            <a:ext cx="779669" cy="7732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标题 2">
                <a:extLst>
                  <a:ext uri="{FF2B5EF4-FFF2-40B4-BE49-F238E27FC236}">
                    <a16:creationId xmlns:a16="http://schemas.microsoft.com/office/drawing/2014/main" id="{1B523F09-49E8-448E-B9AD-92B62D39280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72515" y="212594"/>
                <a:ext cx="8726254" cy="432256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altLang="zh-CN" b="1">
                        <a:latin typeface="Cambria Math" panose="02040503050406030204" pitchFamily="18" charset="0"/>
                        <a:cs typeface="Times" panose="02020603050405020304" pitchFamily="18" charset="0"/>
                      </a:rPr>
                      <m:t>(</m:t>
                    </m:r>
                    <m:r>
                      <a:rPr lang="el-GR" altLang="zh-CN" b="1" i="1">
                        <a:latin typeface="Cambria Math" panose="02040503050406030204" pitchFamily="18" charset="0"/>
                        <a:cs typeface="Times" panose="02020603050405020304" pitchFamily="18" charset="0"/>
                      </a:rPr>
                      <m:t>𝜶</m:t>
                    </m:r>
                    <m:r>
                      <a:rPr lang="en-US" altLang="zh-CN" b="1">
                        <a:latin typeface="Cambria Math" panose="02040503050406030204" pitchFamily="18" charset="0"/>
                        <a:cs typeface="Times" panose="02020603050405020304" pitchFamily="18" charset="0"/>
                      </a:rPr>
                      <m:t>,</m:t>
                    </m:r>
                    <m:r>
                      <a:rPr lang="en-US" altLang="zh-CN" b="1" i="1">
                        <a:latin typeface="Cambria Math" panose="02040503050406030204" pitchFamily="18" charset="0"/>
                        <a:cs typeface="Times" panose="02020603050405020304" pitchFamily="18" charset="0"/>
                      </a:rPr>
                      <m:t>𝒏</m:t>
                    </m:r>
                    <m:r>
                      <a:rPr lang="en-US" altLang="zh-CN" b="1">
                        <a:latin typeface="Cambria Math" panose="02040503050406030204" pitchFamily="18" charset="0"/>
                        <a:cs typeface="Times" panose="02020603050405020304" pitchFamily="18" charset="0"/>
                      </a:rPr>
                      <m:t>)</m:t>
                    </m:r>
                  </m:oMath>
                </a14:m>
                <a:r>
                  <a:rPr lang="en-US" altLang="zh-CN" dirty="0">
                    <a:latin typeface="Times" panose="02020603050405020304" pitchFamily="18" charset="0"/>
                    <a:cs typeface="Times" panose="02020603050405020304" pitchFamily="18" charset="0"/>
                  </a:rPr>
                  <a:t> cs </a:t>
                </a:r>
                <a:r>
                  <a:rPr lang="en-US" altLang="zh-CN" dirty="0" err="1">
                    <a:latin typeface="Times" panose="02020603050405020304" pitchFamily="18" charset="0"/>
                    <a:cs typeface="Times" panose="02020603050405020304" pitchFamily="18" charset="0"/>
                  </a:rPr>
                  <a:t>meas</a:t>
                </a:r>
                <a:r>
                  <a:rPr lang="en-US" altLang="zh-CN" dirty="0">
                    <a:latin typeface="Times" panose="02020603050405020304" pitchFamily="18" charset="0"/>
                    <a:cs typeface="Times" panose="02020603050405020304" pitchFamily="18" charset="0"/>
                  </a:rPr>
                  <a:t> by direct counting method</a:t>
                </a:r>
                <a:endParaRPr lang="zh-CN" altLang="en-US" dirty="0"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标题 2">
                <a:extLst>
                  <a:ext uri="{FF2B5EF4-FFF2-40B4-BE49-F238E27FC236}">
                    <a16:creationId xmlns:a16="http://schemas.microsoft.com/office/drawing/2014/main" id="{1B523F09-49E8-448E-B9AD-92B62D3928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72515" y="212594"/>
                <a:ext cx="8726254" cy="432256"/>
              </a:xfrm>
              <a:blipFill>
                <a:blip r:embed="rId4"/>
                <a:stretch>
                  <a:fillRect l="-1163" t="-37143" b="-6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文本框 24">
            <a:extLst>
              <a:ext uri="{FF2B5EF4-FFF2-40B4-BE49-F238E27FC236}">
                <a16:creationId xmlns:a16="http://schemas.microsoft.com/office/drawing/2014/main" id="{3D7AAA3B-E0B8-453C-B26D-AFDAF6031533}"/>
              </a:ext>
            </a:extLst>
          </p:cNvPr>
          <p:cNvSpPr txBox="1"/>
          <p:nvPr/>
        </p:nvSpPr>
        <p:spPr>
          <a:xfrm>
            <a:off x="3017331" y="1193610"/>
            <a:ext cx="325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Neutron detector array</a:t>
            </a:r>
          </a:p>
          <a:p>
            <a:r>
              <a:rPr lang="en-US" altLang="zh-CN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 (Sichuan University &amp; IMP)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1ECF8D09-AA01-4FB4-B812-02A750068C22}"/>
              </a:ext>
            </a:extLst>
          </p:cNvPr>
          <p:cNvSpPr txBox="1"/>
          <p:nvPr/>
        </p:nvSpPr>
        <p:spPr>
          <a:xfrm>
            <a:off x="521795" y="1178051"/>
            <a:ext cx="2438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b="1" dirty="0" err="1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HeBGB</a:t>
            </a:r>
            <a:endParaRPr lang="en-US" altLang="zh-CN" b="1" dirty="0">
              <a:solidFill>
                <a:srgbClr val="1E85B6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 (Ohio University)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0884B57C-C131-4F9C-982E-B84E0F10C50F}"/>
              </a:ext>
            </a:extLst>
          </p:cNvPr>
          <p:cNvSpPr txBox="1"/>
          <p:nvPr/>
        </p:nvSpPr>
        <p:spPr>
          <a:xfrm>
            <a:off x="521795" y="5127717"/>
            <a:ext cx="81819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Polyethylene moderated </a:t>
            </a:r>
            <a:r>
              <a:rPr lang="en-US" altLang="zh-CN" b="0" i="0" baseline="30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 tube array detectors are widely used for (alpha, n) cross section measurement. </a:t>
            </a: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BC506B0D-B37A-CB42-B5A4-B9536F6F74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9082" r="1519"/>
          <a:stretch/>
        </p:blipFill>
        <p:spPr>
          <a:xfrm>
            <a:off x="3423118" y="2193755"/>
            <a:ext cx="2167095" cy="2078219"/>
          </a:xfrm>
          <a:prstGeom prst="rect">
            <a:avLst/>
          </a:prstGeom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id="{FC680D1A-CF4D-D24D-8642-9AC2AC1DB50F}"/>
              </a:ext>
            </a:extLst>
          </p:cNvPr>
          <p:cNvSpPr txBox="1"/>
          <p:nvPr/>
        </p:nvSpPr>
        <p:spPr>
          <a:xfrm>
            <a:off x="3469360" y="4428977"/>
            <a:ext cx="24620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[Nuclear Science and Techniques 33.4 (2022): 41.]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E10DF00D-6E6D-0440-94BB-4F0F64DC7761}"/>
              </a:ext>
            </a:extLst>
          </p:cNvPr>
          <p:cNvGrpSpPr/>
          <p:nvPr/>
        </p:nvGrpSpPr>
        <p:grpSpPr>
          <a:xfrm>
            <a:off x="246718" y="2310884"/>
            <a:ext cx="2708584" cy="2191132"/>
            <a:chOff x="438614" y="1764755"/>
            <a:chExt cx="2708584" cy="2191132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986AE1CF-73F1-A14D-AC2E-25A7574E0E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03" t="1" b="7491"/>
            <a:stretch/>
          </p:blipFill>
          <p:spPr>
            <a:xfrm>
              <a:off x="549305" y="1764755"/>
              <a:ext cx="2597893" cy="2191132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D02671EF-6647-1F45-99AC-65B0C947387F}"/>
                </a:ext>
              </a:extLst>
            </p:cNvPr>
            <p:cNvSpPr/>
            <p:nvPr/>
          </p:nvSpPr>
          <p:spPr>
            <a:xfrm>
              <a:off x="438614" y="1905731"/>
              <a:ext cx="276790" cy="2646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n>
                  <a:solidFill>
                    <a:schemeClr val="bg1"/>
                  </a:solidFill>
                </a:ln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D31C0E88-8949-9244-9567-434521BA1919}"/>
              </a:ext>
            </a:extLst>
          </p:cNvPr>
          <p:cNvGrpSpPr/>
          <p:nvPr/>
        </p:nvGrpSpPr>
        <p:grpSpPr>
          <a:xfrm>
            <a:off x="264743" y="2044426"/>
            <a:ext cx="1697189" cy="523220"/>
            <a:chOff x="749973" y="1579073"/>
            <a:chExt cx="1697189" cy="523220"/>
          </a:xfrm>
        </p:grpSpPr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7D3DD3E5-1812-E54F-989F-C39931BDF297}"/>
                </a:ext>
              </a:extLst>
            </p:cNvPr>
            <p:cNvSpPr/>
            <p:nvPr/>
          </p:nvSpPr>
          <p:spPr>
            <a:xfrm>
              <a:off x="759993" y="1652294"/>
              <a:ext cx="152216" cy="152216"/>
            </a:xfrm>
            <a:prstGeom prst="ellipse">
              <a:avLst/>
            </a:prstGeom>
            <a:solidFill>
              <a:srgbClr val="282EF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rgbClr val="282EF7"/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733ED2E2-EE5F-CF4A-B9FB-D8A44F99FC82}"/>
                </a:ext>
              </a:extLst>
            </p:cNvPr>
            <p:cNvSpPr/>
            <p:nvPr/>
          </p:nvSpPr>
          <p:spPr>
            <a:xfrm>
              <a:off x="749973" y="1869378"/>
              <a:ext cx="152216" cy="152216"/>
            </a:xfrm>
            <a:prstGeom prst="ellipse">
              <a:avLst/>
            </a:prstGeom>
            <a:solidFill>
              <a:srgbClr val="00B0F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2"/>
                </a:solidFill>
              </a:endParaRPr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7F3503B3-3F85-5140-A1A4-1EFEC7D91E04}"/>
                </a:ext>
              </a:extLst>
            </p:cNvPr>
            <p:cNvSpPr txBox="1"/>
            <p:nvPr/>
          </p:nvSpPr>
          <p:spPr>
            <a:xfrm>
              <a:off x="880919" y="1579073"/>
              <a:ext cx="156624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b="1" dirty="0">
                  <a:solidFill>
                    <a:srgbClr val="22222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18 BF</a:t>
              </a:r>
              <a:r>
                <a:rPr lang="en-US" altLang="zh-CN" sz="1400" b="1" baseline="-25000" dirty="0">
                  <a:solidFill>
                    <a:srgbClr val="22222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altLang="zh-CN" sz="1400" b="1" dirty="0">
                  <a:solidFill>
                    <a:srgbClr val="22222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detectors</a:t>
              </a:r>
            </a:p>
            <a:p>
              <a:r>
                <a:rPr lang="en-US" altLang="zh-CN" sz="1400" b="1" dirty="0">
                  <a:solidFill>
                    <a:srgbClr val="22222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16 </a:t>
              </a:r>
              <a:r>
                <a:rPr lang="en-US" altLang="zh-CN" sz="1400" b="1" baseline="30000" dirty="0">
                  <a:solidFill>
                    <a:srgbClr val="22222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altLang="zh-CN" sz="1400" b="1" dirty="0">
                  <a:solidFill>
                    <a:srgbClr val="22222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 detectors</a:t>
              </a:r>
              <a:endParaRPr lang="zh-CN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文本框 40">
            <a:extLst>
              <a:ext uri="{FF2B5EF4-FFF2-40B4-BE49-F238E27FC236}">
                <a16:creationId xmlns:a16="http://schemas.microsoft.com/office/drawing/2014/main" id="{BE594B27-3B2F-7D4E-8094-4BA03A6B722A}"/>
              </a:ext>
            </a:extLst>
          </p:cNvPr>
          <p:cNvSpPr txBox="1"/>
          <p:nvPr/>
        </p:nvSpPr>
        <p:spPr>
          <a:xfrm>
            <a:off x="557452" y="4446008"/>
            <a:ext cx="25085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" altLang="zh-CN" sz="1200" b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Journal of Instrumentation 17.05 (2022): P05004]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9B8E0A7D-3891-724B-AB22-E80C55E96A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621" y="2283740"/>
            <a:ext cx="2786323" cy="1839096"/>
          </a:xfrm>
          <a:prstGeom prst="rect">
            <a:avLst/>
          </a:prstGeom>
        </p:spPr>
      </p:pic>
      <p:sp>
        <p:nvSpPr>
          <p:cNvPr id="43" name="文本框 42">
            <a:extLst>
              <a:ext uri="{FF2B5EF4-FFF2-40B4-BE49-F238E27FC236}">
                <a16:creationId xmlns:a16="http://schemas.microsoft.com/office/drawing/2014/main" id="{CCB39947-B790-E84D-915F-373961D4793B}"/>
              </a:ext>
            </a:extLst>
          </p:cNvPr>
          <p:cNvSpPr txBox="1"/>
          <p:nvPr/>
        </p:nvSpPr>
        <p:spPr>
          <a:xfrm>
            <a:off x="6268453" y="1227408"/>
            <a:ext cx="2943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LERDA</a:t>
            </a:r>
          </a:p>
          <a:p>
            <a:r>
              <a:rPr lang="en-US" altLang="zh-CN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 (IMP &amp; CIAE)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2AE4A6DE-384F-0942-BF1A-37B137AD16BC}"/>
              </a:ext>
            </a:extLst>
          </p:cNvPr>
          <p:cNvSpPr txBox="1"/>
          <p:nvPr/>
        </p:nvSpPr>
        <p:spPr>
          <a:xfrm>
            <a:off x="6042064" y="4422283"/>
            <a:ext cx="28554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[Nuclear Inst. and Methods in Physics Research, A 1003 (2021) 165323.]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25481AAC-1DF0-2C4B-AC00-0095C9893D8B}"/>
              </a:ext>
            </a:extLst>
          </p:cNvPr>
          <p:cNvSpPr txBox="1"/>
          <p:nvPr/>
        </p:nvSpPr>
        <p:spPr>
          <a:xfrm>
            <a:off x="1012512" y="5763598"/>
            <a:ext cx="6727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altLang="zh-CN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high detection efficiency for thermal neutron</a:t>
            </a:r>
          </a:p>
          <a:p>
            <a:r>
              <a:rPr lang="en-US" altLang="zh-CN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en-US" altLang="zh-CN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good n/gamma</a:t>
            </a:r>
            <a:r>
              <a:rPr lang="zh-CN" altLang="en-US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discrimination</a:t>
            </a:r>
          </a:p>
          <a:p>
            <a:r>
              <a:rPr lang="en-US" altLang="zh-CN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en-US" altLang="zh-CN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low</a:t>
            </a:r>
            <a:r>
              <a:rPr lang="zh-CN" altLang="en-US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price</a:t>
            </a:r>
            <a:r>
              <a:rPr lang="zh-CN" altLang="en-US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of</a:t>
            </a:r>
            <a:r>
              <a:rPr lang="zh-CN" altLang="en-US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polyethylene and easy to be designed in</a:t>
            </a:r>
            <a:r>
              <a:rPr lang="zh-CN" altLang="en-US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different shape</a:t>
            </a:r>
          </a:p>
        </p:txBody>
      </p:sp>
    </p:spTree>
    <p:extLst>
      <p:ext uri="{BB962C8B-B14F-4D97-AF65-F5344CB8AC3E}">
        <p14:creationId xmlns:p14="http://schemas.microsoft.com/office/powerpoint/2010/main" val="38480825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48EAF08-C9CF-4CF5-9009-C9726889E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5A5F4-6044-49C1-B23B-0D7435FEC950}" type="slidenum">
              <a:rPr lang="zh-CN" altLang="en-US" smtClean="0"/>
              <a:pPr/>
              <a:t>5</a:t>
            </a:fld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272515" y="1161616"/>
            <a:ext cx="42341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      </a:t>
            </a:r>
            <a:endParaRPr lang="en-US" altLang="zh-CN" dirty="0"/>
          </a:p>
        </p:txBody>
      </p:sp>
      <p:sp>
        <p:nvSpPr>
          <p:cNvPr id="10" name="AutoShape 4" descr="Strategies for Developing Your Ability to Make Wise Judgments - Discernment: Sharpening Your Discernment: The Key to Wise Judgment">
            <a:extLst>
              <a:ext uri="{FF2B5EF4-FFF2-40B4-BE49-F238E27FC236}">
                <a16:creationId xmlns:a16="http://schemas.microsoft.com/office/drawing/2014/main" id="{94E435E3-85E1-4AFD-B7A8-A0CE8F65B9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864894"/>
            <a:ext cx="9144000" cy="514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276312E-91F5-490B-A5E2-1431476173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79" b="12353"/>
          <a:stretch/>
        </p:blipFill>
        <p:spPr>
          <a:xfrm>
            <a:off x="8352222" y="9609"/>
            <a:ext cx="779669" cy="773243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D64410CC-F81C-4565-A1AE-C39B3F6E9750}"/>
              </a:ext>
            </a:extLst>
          </p:cNvPr>
          <p:cNvSpPr txBox="1"/>
          <p:nvPr/>
        </p:nvSpPr>
        <p:spPr>
          <a:xfrm>
            <a:off x="626887" y="3160341"/>
            <a:ext cx="22041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[NIM-A, 1969,72(2):161-166] 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1B523F09-49E8-448E-B9AD-92B62D392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15" y="212594"/>
            <a:ext cx="8726254" cy="432256"/>
          </a:xfrm>
        </p:spPr>
        <p:txBody>
          <a:bodyPr/>
          <a:lstStyle/>
          <a:p>
            <a:r>
              <a:rPr lang="en-US" altLang="zh-CN" dirty="0">
                <a:latin typeface="Times" panose="02020603050405020304" pitchFamily="18" charset="0"/>
                <a:cs typeface="Times" panose="02020603050405020304" pitchFamily="18" charset="0"/>
              </a:rPr>
              <a:t>“Polyethylene+</a:t>
            </a:r>
            <a:r>
              <a:rPr lang="en-US" altLang="zh-CN" baseline="30000" dirty="0">
                <a:latin typeface="Times" panose="02020603050405020304" pitchFamily="18" charset="0"/>
                <a:cs typeface="Times" panose="02020603050405020304" pitchFamily="18" charset="0"/>
              </a:rPr>
              <a:t>3</a:t>
            </a:r>
            <a:r>
              <a:rPr lang="en-US" altLang="zh-CN" dirty="0">
                <a:latin typeface="Times" panose="02020603050405020304" pitchFamily="18" charset="0"/>
                <a:cs typeface="Times" panose="02020603050405020304" pitchFamily="18" charset="0"/>
              </a:rPr>
              <a:t>He” tube detector application</a:t>
            </a:r>
            <a:endParaRPr lang="zh-CN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4F4BE313-9BA5-4708-B047-682D55647903}"/>
              </a:ext>
            </a:extLst>
          </p:cNvPr>
          <p:cNvGrpSpPr/>
          <p:nvPr/>
        </p:nvGrpSpPr>
        <p:grpSpPr>
          <a:xfrm>
            <a:off x="130672" y="1153439"/>
            <a:ext cx="9035690" cy="4376347"/>
            <a:chOff x="130672" y="1145488"/>
            <a:chExt cx="9035690" cy="4376347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96CA2CE0-2E65-4266-AC26-0B08E32DD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2717" y="4129989"/>
              <a:ext cx="2946052" cy="122406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BDF5ED47-4733-42BC-9A11-69B21ED46E70}"/>
                    </a:ext>
                  </a:extLst>
                </p:cNvPr>
                <p:cNvSpPr txBox="1"/>
                <p:nvPr/>
              </p:nvSpPr>
              <p:spPr>
                <a:xfrm>
                  <a:off x="5969780" y="3436712"/>
                  <a:ext cx="319658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Wingdings" pitchFamily="2" charset="2"/>
                    <a:buChar char="Ø"/>
                  </a:pPr>
                  <a14:m>
                    <m:oMath xmlns:m="http://schemas.openxmlformats.org/officeDocument/2006/math">
                      <m:r>
                        <a:rPr lang="en-US" altLang="zh-CN" b="1" i="1" smtClean="0">
                          <a:solidFill>
                            <a:srgbClr val="1E85B6"/>
                          </a:solidFill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zh-CN" altLang="en-US" b="1" i="1" smtClean="0">
                          <a:solidFill>
                            <a:srgbClr val="1E85B6"/>
                          </a:solidFill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𝜸</m:t>
                      </m:r>
                      <m:r>
                        <a:rPr lang="en-US" altLang="zh-CN" b="1" i="1" smtClean="0">
                          <a:solidFill>
                            <a:srgbClr val="1E85B6"/>
                          </a:solidFill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, </m:t>
                      </m:r>
                      <m:r>
                        <a:rPr lang="en-US" altLang="zh-CN" b="1" i="1" smtClean="0">
                          <a:solidFill>
                            <a:srgbClr val="1E85B6"/>
                          </a:solidFill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𝒏</m:t>
                      </m:r>
                      <m:r>
                        <a:rPr lang="en-US" altLang="zh-CN" b="1" i="1" smtClean="0">
                          <a:solidFill>
                            <a:srgbClr val="1E85B6"/>
                          </a:solidFill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lang="en-US" altLang="zh-CN" b="1" dirty="0">
                      <a:solidFill>
                        <a:srgbClr val="1E85B6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 cs measurement</a:t>
                  </a:r>
                  <a:endParaRPr lang="zh-CN" altLang="en-US" b="1" dirty="0">
                    <a:solidFill>
                      <a:srgbClr val="1E85B6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BDF5ED47-4733-42BC-9A11-69B21ED46E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9780" y="3436712"/>
                  <a:ext cx="3196582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791" t="-6667" b="-2333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F50F25A-634D-447B-BD33-643B1E758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58709" y="3961544"/>
              <a:ext cx="1826581" cy="156029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27DA4408-3E1B-409C-9D17-E2667517A912}"/>
                    </a:ext>
                  </a:extLst>
                </p:cNvPr>
                <p:cNvSpPr txBox="1"/>
                <p:nvPr/>
              </p:nvSpPr>
              <p:spPr>
                <a:xfrm>
                  <a:off x="2973709" y="3455876"/>
                  <a:ext cx="292898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Wingdings" pitchFamily="2" charset="2"/>
                    <a:buChar char="Ø"/>
                  </a:pPr>
                  <a14:m>
                    <m:oMath xmlns:m="http://schemas.openxmlformats.org/officeDocument/2006/math">
                      <m:r>
                        <a:rPr lang="en-US" altLang="zh-CN" b="1" i="1" smtClean="0">
                          <a:solidFill>
                            <a:srgbClr val="1E85B6"/>
                          </a:solidFill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altLang="zh-CN" b="1" i="1" smtClean="0">
                          <a:solidFill>
                            <a:srgbClr val="1E85B6"/>
                          </a:solidFill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𝒏</m:t>
                      </m:r>
                      <m:r>
                        <a:rPr lang="en-US" altLang="zh-CN" b="1" i="1" smtClean="0">
                          <a:solidFill>
                            <a:srgbClr val="1E85B6"/>
                          </a:solidFill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, </m:t>
                      </m:r>
                      <m:r>
                        <a:rPr lang="en-US" altLang="zh-CN" b="1" i="1" smtClean="0">
                          <a:solidFill>
                            <a:srgbClr val="1E85B6"/>
                          </a:solidFill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altLang="zh-CN" b="1" i="1" smtClean="0">
                          <a:solidFill>
                            <a:srgbClr val="1E85B6"/>
                          </a:solidFill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𝒏</m:t>
                      </m:r>
                      <m:r>
                        <a:rPr lang="en-US" altLang="zh-CN" b="1" i="1" smtClean="0">
                          <a:solidFill>
                            <a:srgbClr val="1E85B6"/>
                          </a:solidFill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lang="en-US" altLang="zh-CN" b="1" dirty="0">
                      <a:solidFill>
                        <a:srgbClr val="1E85B6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 cs measurement</a:t>
                  </a:r>
                  <a:endParaRPr lang="zh-CN" altLang="en-US" b="1" dirty="0">
                    <a:solidFill>
                      <a:srgbClr val="1E85B6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27DA4408-3E1B-409C-9D17-E2667517A9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73709" y="3455876"/>
                  <a:ext cx="2928985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1732" t="-6667" b="-2333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01DC06F7-ACC2-420A-9DF9-E445FF10676E}"/>
                    </a:ext>
                  </a:extLst>
                </p:cNvPr>
                <p:cNvSpPr txBox="1"/>
                <p:nvPr/>
              </p:nvSpPr>
              <p:spPr>
                <a:xfrm>
                  <a:off x="197791" y="3454180"/>
                  <a:ext cx="319658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Wingdings" pitchFamily="2" charset="2"/>
                    <a:buChar char="Ø"/>
                  </a:pPr>
                  <a14:m>
                    <m:oMath xmlns:m="http://schemas.openxmlformats.org/officeDocument/2006/math">
                      <m:r>
                        <a:rPr lang="en-US" altLang="zh-CN" b="1" i="1" smtClean="0">
                          <a:solidFill>
                            <a:srgbClr val="1E85B6"/>
                          </a:solidFill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altLang="zh-CN" b="1" i="1" smtClean="0">
                          <a:solidFill>
                            <a:srgbClr val="1E85B6"/>
                          </a:solidFill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𝒏</m:t>
                      </m:r>
                      <m:r>
                        <a:rPr lang="en-US" altLang="zh-CN" b="1" i="1" smtClean="0">
                          <a:solidFill>
                            <a:srgbClr val="1E85B6"/>
                          </a:solidFill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altLang="zh-CN" b="1" i="1" smtClean="0">
                              <a:solidFill>
                                <a:srgbClr val="1E85B6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1" i="1" smtClean="0">
                              <a:solidFill>
                                <a:srgbClr val="1E85B6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𝒏</m:t>
                          </m:r>
                        </m:e>
                        <m:sup>
                          <m:r>
                            <a:rPr lang="en-US" altLang="zh-CN" b="1" i="1" smtClean="0">
                              <a:solidFill>
                                <a:srgbClr val="1E85B6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CN" b="1" i="1" smtClean="0">
                          <a:solidFill>
                            <a:srgbClr val="1E85B6"/>
                          </a:solidFill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lang="en-US" altLang="zh-CN" b="1" dirty="0">
                      <a:solidFill>
                        <a:srgbClr val="1E85B6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 cs measurement</a:t>
                  </a:r>
                  <a:endParaRPr lang="zh-CN" altLang="en-US" b="1" dirty="0">
                    <a:solidFill>
                      <a:srgbClr val="1E85B6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01DC06F7-ACC2-420A-9DF9-E445FF1067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791" y="3454180"/>
                  <a:ext cx="3196582" cy="369332"/>
                </a:xfrm>
                <a:prstGeom prst="rect">
                  <a:avLst/>
                </a:prstGeom>
                <a:blipFill>
                  <a:blip r:embed="rId8"/>
                  <a:stretch>
                    <a:fillRect l="-1186" t="-6667" b="-2333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92C067A-4D23-41AC-A45D-7A87ED870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34938" y="3961544"/>
              <a:ext cx="2722287" cy="1560291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F5421C88-C787-4742-A48B-46BBA18EA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48218" y="1750992"/>
              <a:ext cx="2574758" cy="1310187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020680BB-32EC-4447-BD8A-9A350A377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245098" y="1579937"/>
              <a:ext cx="2090907" cy="1572453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0A7FD98A-C4CD-49B6-9D19-5206A5951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898903" y="1563205"/>
              <a:ext cx="3099866" cy="17081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3D7AAA3B-E0B8-453C-B26D-AFDAF6031533}"/>
                    </a:ext>
                  </a:extLst>
                </p:cNvPr>
                <p:cNvSpPr txBox="1"/>
                <p:nvPr/>
              </p:nvSpPr>
              <p:spPr>
                <a:xfrm>
                  <a:off x="5947418" y="1159061"/>
                  <a:ext cx="319658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Wingdings" pitchFamily="2" charset="2"/>
                    <a:buChar char="Ø"/>
                  </a:pPr>
                  <a14:m>
                    <m:oMath xmlns:m="http://schemas.openxmlformats.org/officeDocument/2006/math">
                      <m:r>
                        <a:rPr lang="zh-CN" altLang="en-US" b="1" i="1" smtClean="0">
                          <a:solidFill>
                            <a:srgbClr val="1E85B6"/>
                          </a:solidFill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𝜷</m:t>
                      </m:r>
                    </m:oMath>
                  </a14:m>
                  <a:r>
                    <a:rPr lang="zh-CN" altLang="en-US" b="1" dirty="0">
                      <a:solidFill>
                        <a:srgbClr val="1E85B6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b="1" dirty="0">
                      <a:solidFill>
                        <a:srgbClr val="1E85B6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delayed neutron</a:t>
                  </a:r>
                </a:p>
              </p:txBody>
            </p:sp>
          </mc:Choice>
          <mc:Fallback xmlns="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3D7AAA3B-E0B8-453C-B26D-AFDAF60315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47418" y="1159061"/>
                  <a:ext cx="3196582" cy="369332"/>
                </a:xfrm>
                <a:prstGeom prst="rect">
                  <a:avLst/>
                </a:prstGeom>
                <a:blipFill>
                  <a:blip r:embed="rId13"/>
                  <a:stretch>
                    <a:fillRect l="-1190" t="-6667" b="-2333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1ECF8D09-AA01-4FB4-B812-02A750068C22}"/>
                </a:ext>
              </a:extLst>
            </p:cNvPr>
            <p:cNvSpPr txBox="1"/>
            <p:nvPr/>
          </p:nvSpPr>
          <p:spPr>
            <a:xfrm>
              <a:off x="2973709" y="1161315"/>
              <a:ext cx="3196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itchFamily="2" charset="2"/>
                <a:buChar char="Ø"/>
              </a:pPr>
              <a:r>
                <a:rPr lang="en-US" altLang="zh-CN" b="1" dirty="0">
                  <a:solidFill>
                    <a:srgbClr val="1E85B6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Fission study</a:t>
              </a: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6C0E7EDB-CBF5-41A7-9017-DB67B001CE15}"/>
                </a:ext>
              </a:extLst>
            </p:cNvPr>
            <p:cNvSpPr txBox="1"/>
            <p:nvPr/>
          </p:nvSpPr>
          <p:spPr>
            <a:xfrm>
              <a:off x="130672" y="1145488"/>
              <a:ext cx="3196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itchFamily="2" charset="2"/>
                <a:buChar char="Ø"/>
              </a:pPr>
              <a:r>
                <a:rPr lang="en-US" altLang="zh-CN" b="1" dirty="0">
                  <a:solidFill>
                    <a:srgbClr val="1E85B6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Neutron flux monitor</a:t>
              </a:r>
            </a:p>
          </p:txBody>
        </p:sp>
      </p:grpSp>
      <p:sp>
        <p:nvSpPr>
          <p:cNvPr id="29" name="文本框 28">
            <a:extLst>
              <a:ext uri="{FF2B5EF4-FFF2-40B4-BE49-F238E27FC236}">
                <a16:creationId xmlns:a16="http://schemas.microsoft.com/office/drawing/2014/main" id="{0884B57C-C131-4F9C-982E-B84E0F10C50F}"/>
              </a:ext>
            </a:extLst>
          </p:cNvPr>
          <p:cNvSpPr txBox="1"/>
          <p:nvPr/>
        </p:nvSpPr>
        <p:spPr>
          <a:xfrm>
            <a:off x="415702" y="5934551"/>
            <a:ext cx="81819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zh-CN" alt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Polyethylene </a:t>
            </a:r>
            <a:r>
              <a:rPr lang="en-US" altLang="zh-CN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b="0" i="0" baseline="30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 tubes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array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detectors are widely used in nuclear physics field.</a:t>
            </a:r>
            <a:endParaRPr lang="en-US" altLang="zh-CN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578F1235-329F-4557-9C3C-09974F83FC2D}"/>
              </a:ext>
            </a:extLst>
          </p:cNvPr>
          <p:cNvSpPr txBox="1"/>
          <p:nvPr/>
        </p:nvSpPr>
        <p:spPr>
          <a:xfrm>
            <a:off x="3245098" y="3169320"/>
            <a:ext cx="22041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[NIM-A, 2014,99-105] 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6B22ECCD-8154-4A17-868D-E1F539236EEA}"/>
              </a:ext>
            </a:extLst>
          </p:cNvPr>
          <p:cNvSpPr txBox="1"/>
          <p:nvPr/>
        </p:nvSpPr>
        <p:spPr>
          <a:xfrm>
            <a:off x="6368082" y="3185132"/>
            <a:ext cx="22041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[NIM-A, 422.1-3, 1999: 43-46] 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F5BF8DB6-C02C-4809-AD24-508C98BD8CD2}"/>
              </a:ext>
            </a:extLst>
          </p:cNvPr>
          <p:cNvSpPr txBox="1"/>
          <p:nvPr/>
        </p:nvSpPr>
        <p:spPr>
          <a:xfrm>
            <a:off x="452822" y="5479693"/>
            <a:ext cx="27922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[Physical Review C 83.6(2011):064617] 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CA58FA5F-1AAB-4909-BC50-A87DAB6AD43F}"/>
              </a:ext>
            </a:extLst>
          </p:cNvPr>
          <p:cNvSpPr txBox="1"/>
          <p:nvPr/>
        </p:nvSpPr>
        <p:spPr>
          <a:xfrm>
            <a:off x="3278476" y="5479022"/>
            <a:ext cx="27922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强激光与粒子束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,2017,29(12):149-154] 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6E874736-7B85-446F-83C5-354A83D299EF}"/>
              </a:ext>
            </a:extLst>
          </p:cNvPr>
          <p:cNvSpPr txBox="1"/>
          <p:nvPr/>
        </p:nvSpPr>
        <p:spPr>
          <a:xfrm>
            <a:off x="6211238" y="5478032"/>
            <a:ext cx="27922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核技术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,2020,43(11):9] 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934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48CC97C-6403-490C-A8EF-F2903D188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5A5F4-6044-49C1-B23B-0D7435FEC950}" type="slidenum">
              <a:rPr lang="zh-CN" altLang="en-US" smtClean="0"/>
              <a:pPr/>
              <a:t>6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D083128-2A3D-4630-A0A4-3B7E1D907F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226" b="17681"/>
          <a:stretch/>
        </p:blipFill>
        <p:spPr>
          <a:xfrm>
            <a:off x="2957404" y="1516311"/>
            <a:ext cx="1773558" cy="2090615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63B91207-7059-4F2F-81C1-C56ED429143D}"/>
              </a:ext>
            </a:extLst>
          </p:cNvPr>
          <p:cNvSpPr txBox="1"/>
          <p:nvPr/>
        </p:nvSpPr>
        <p:spPr>
          <a:xfrm>
            <a:off x="485129" y="1015200"/>
            <a:ext cx="3100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BRIKEN</a:t>
            </a:r>
            <a:r>
              <a:rPr lang="zh-CN" altLang="en-US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Configuration</a:t>
            </a:r>
            <a:endParaRPr lang="zh-CN" altLang="en-US" b="1" dirty="0">
              <a:solidFill>
                <a:srgbClr val="1E85B6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DAC4987-FAC4-4A15-8ACB-A45A029F6C73}"/>
              </a:ext>
            </a:extLst>
          </p:cNvPr>
          <p:cNvSpPr txBox="1"/>
          <p:nvPr/>
        </p:nvSpPr>
        <p:spPr>
          <a:xfrm>
            <a:off x="485127" y="4004291"/>
            <a:ext cx="4766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Detection efficiency vs Neutron</a:t>
            </a:r>
            <a:r>
              <a:rPr lang="zh-CN" altLang="en-US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energy</a:t>
            </a:r>
            <a:endParaRPr lang="zh-CN" altLang="en-US" b="1" dirty="0">
              <a:solidFill>
                <a:srgbClr val="1E85B6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DD09D000-983B-4F82-B6D1-0C2B3F98BA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196" y="4478387"/>
            <a:ext cx="2923692" cy="1949128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33A6AE1-AFF0-1C44-91DB-3755A19EE0DE}"/>
              </a:ext>
            </a:extLst>
          </p:cNvPr>
          <p:cNvSpPr txBox="1"/>
          <p:nvPr/>
        </p:nvSpPr>
        <p:spPr>
          <a:xfrm>
            <a:off x="1314084" y="6439812"/>
            <a:ext cx="31087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PingFangSC-Regular" panose="020B0400000000000000" pitchFamily="34" charset="-122"/>
                <a:cs typeface="Times New Roman" panose="02020603050405020304" pitchFamily="18" charset="0"/>
              </a:rPr>
              <a:t>[</a:t>
            </a:r>
            <a:r>
              <a:rPr lang="en" altLang="zh-CN" sz="1200" dirty="0">
                <a:effectLst/>
                <a:latin typeface="Times" pitchFamily="2" charset="0"/>
              </a:rPr>
              <a:t>The BRIKEN collaboration, </a:t>
            </a:r>
            <a:r>
              <a:rPr lang="en" altLang="zh-CN" sz="1200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PingFangSC-Regular" panose="020B0400000000000000" pitchFamily="34" charset="-122"/>
                <a:cs typeface="Times New Roman" panose="02020603050405020304" pitchFamily="18" charset="0"/>
              </a:rPr>
              <a:t>Jinst</a:t>
            </a:r>
            <a:r>
              <a:rPr lang="en" altLang="zh-CN" sz="12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PingFangSC-Regular" panose="020B0400000000000000" pitchFamily="34" charset="-122"/>
                <a:cs typeface="Times New Roman" panose="02020603050405020304" pitchFamily="18" charset="0"/>
              </a:rPr>
              <a:t>, 2017, 12]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F367E4B-3ECA-5942-8C23-9E4413C08D06}"/>
              </a:ext>
            </a:extLst>
          </p:cNvPr>
          <p:cNvSpPr txBox="1"/>
          <p:nvPr/>
        </p:nvSpPr>
        <p:spPr>
          <a:xfrm>
            <a:off x="2747042" y="1550456"/>
            <a:ext cx="19011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Compact</a:t>
            </a:r>
            <a:r>
              <a:rPr lang="zh-CN" altLang="en-US" sz="12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2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mode(166 tubes)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CD2CAF91-F215-0D44-B368-BA7166ABC32D}"/>
                  </a:ext>
                </a:extLst>
              </p:cNvPr>
              <p:cNvSpPr txBox="1"/>
              <p:nvPr/>
            </p:nvSpPr>
            <p:spPr>
              <a:xfrm>
                <a:off x="2935020" y="3482813"/>
                <a:ext cx="1901123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b="1" baseline="30000" dirty="0"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3</a:t>
                </a:r>
                <a:r>
                  <a:rPr lang="en-US" altLang="zh-CN" b="1" dirty="0"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He</a:t>
                </a:r>
                <a:r>
                  <a:rPr lang="zh-CN" altLang="en-US" b="1" dirty="0"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Volume</a:t>
                </a:r>
                <a:r>
                  <a:rPr lang="zh-CN" altLang="en-US" b="1" dirty="0"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：</a:t>
                </a:r>
                <a:endParaRPr lang="en-US" altLang="zh-CN" b="1" baseline="300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  <a:p>
                <a:r>
                  <a:rPr lang="en-US" altLang="zh-CN" b="1" dirty="0"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</m:oMath>
                </a14:m>
                <a:r>
                  <a:rPr lang="en-US" altLang="zh-CN" b="1" dirty="0"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120 L)@1</a:t>
                </a:r>
                <a:r>
                  <a:rPr lang="zh-CN" altLang="en-US" b="1" dirty="0"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atm</a:t>
                </a:r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CD2CAF91-F215-0D44-B368-BA7166ABC3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5020" y="3482813"/>
                <a:ext cx="1901123" cy="646331"/>
              </a:xfrm>
              <a:prstGeom prst="rect">
                <a:avLst/>
              </a:prstGeom>
              <a:blipFill>
                <a:blip r:embed="rId5"/>
                <a:stretch>
                  <a:fillRect l="-1987" t="-5882" b="-156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标题 2">
            <a:extLst>
              <a:ext uri="{FF2B5EF4-FFF2-40B4-BE49-F238E27FC236}">
                <a16:creationId xmlns:a16="http://schemas.microsoft.com/office/drawing/2014/main" id="{9BEC0E5C-74EF-4EE2-9E6E-C74F2084F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15" y="212594"/>
            <a:ext cx="8342096" cy="432256"/>
          </a:xfrm>
        </p:spPr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Performance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“polyethylene+ </a:t>
            </a:r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detector</a:t>
            </a:r>
            <a:endParaRPr lang="zh-CN" altLang="en-US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0B194E27-ACFB-49E5-8315-35347E1F2B1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79" b="12353"/>
          <a:stretch/>
        </p:blipFill>
        <p:spPr>
          <a:xfrm>
            <a:off x="8352222" y="9609"/>
            <a:ext cx="779669" cy="77324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DC35528-23BC-C746-9AD5-49E387175D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1868" b="14129"/>
          <a:stretch/>
        </p:blipFill>
        <p:spPr>
          <a:xfrm>
            <a:off x="549376" y="1389962"/>
            <a:ext cx="2197667" cy="2180837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78E633A5-4006-474C-A061-318CA15224A4}"/>
              </a:ext>
            </a:extLst>
          </p:cNvPr>
          <p:cNvSpPr txBox="1"/>
          <p:nvPr/>
        </p:nvSpPr>
        <p:spPr>
          <a:xfrm>
            <a:off x="4941324" y="1550456"/>
            <a:ext cx="393016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High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detection efficiency</a:t>
            </a:r>
          </a:p>
          <a:p>
            <a:endParaRPr lang="en-US" altLang="zh-CN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Efficiency is less sensitivity to neuron energy</a:t>
            </a:r>
          </a:p>
          <a:p>
            <a:endParaRPr lang="en-US" altLang="zh-CN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Efficiency is less sensitivity to neuron 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emission angle</a:t>
            </a:r>
            <a:endParaRPr lang="en-US" altLang="zh-CN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5DB71502-7757-E644-8AE5-5E1C60988729}"/>
              </a:ext>
            </a:extLst>
          </p:cNvPr>
          <p:cNvSpPr txBox="1"/>
          <p:nvPr/>
        </p:nvSpPr>
        <p:spPr>
          <a:xfrm>
            <a:off x="4678992" y="1011246"/>
            <a:ext cx="3100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Expected features</a:t>
            </a:r>
            <a:endParaRPr lang="zh-CN" altLang="en-US" b="1" dirty="0">
              <a:solidFill>
                <a:srgbClr val="1E85B6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FF87A12-030A-F542-8B0D-AD26FC488AE5}"/>
              </a:ext>
            </a:extLst>
          </p:cNvPr>
          <p:cNvSpPr txBox="1"/>
          <p:nvPr/>
        </p:nvSpPr>
        <p:spPr>
          <a:xfrm>
            <a:off x="4730962" y="4056673"/>
            <a:ext cx="3100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Real Performance</a:t>
            </a:r>
            <a:endParaRPr lang="zh-CN" altLang="en-US" b="1" dirty="0">
              <a:solidFill>
                <a:srgbClr val="1E85B6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BA4A8A77-BEDF-C847-A7C7-F476B3011BDF}"/>
                  </a:ext>
                </a:extLst>
              </p:cNvPr>
              <p:cNvSpPr txBox="1"/>
              <p:nvPr/>
            </p:nvSpPr>
            <p:spPr>
              <a:xfrm>
                <a:off x="4935114" y="4482969"/>
                <a:ext cx="3930162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b="0" i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• High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detection efficiency</a:t>
                </a:r>
              </a:p>
              <a:p>
                <a:endParaRPr lang="en-US" altLang="zh-CN" b="0" i="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b="0" i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• Efficiency heavily depends on neuron energy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altLang="zh-CN" b="0" i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&gt;1 MeV</a:t>
                </a: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BA4A8A77-BEDF-C847-A7C7-F476B3011B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5114" y="4482969"/>
                <a:ext cx="3930162" cy="1200329"/>
              </a:xfrm>
              <a:prstGeom prst="rect">
                <a:avLst/>
              </a:prstGeom>
              <a:blipFill>
                <a:blip r:embed="rId7"/>
                <a:stretch>
                  <a:fillRect l="-1290" t="-2083" b="-62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600236AD-FD8C-B64C-8F6F-4FA87A5C7781}"/>
                  </a:ext>
                </a:extLst>
              </p:cNvPr>
              <p:cNvSpPr txBox="1"/>
              <p:nvPr/>
            </p:nvSpPr>
            <p:spPr>
              <a:xfrm>
                <a:off x="7649932" y="4557586"/>
                <a:ext cx="205184" cy="2976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" altLang="zh-CN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√</m:t>
                      </m:r>
                    </m:oMath>
                  </m:oMathPara>
                </a14:m>
                <a:endParaRPr kumimoji="1"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600236AD-FD8C-B64C-8F6F-4FA87A5C77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9932" y="4557586"/>
                <a:ext cx="205184" cy="297646"/>
              </a:xfrm>
              <a:prstGeom prst="rect">
                <a:avLst/>
              </a:prstGeom>
              <a:blipFill>
                <a:blip r:embed="rId8"/>
                <a:stretch>
                  <a:fillRect l="-41176" t="-12500" r="-41176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23385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A900D2-A507-4243-970F-96D849BCD5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594" y="1467011"/>
            <a:ext cx="3653854" cy="3087764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48EAF08-C9CF-4CF5-9009-C9726889E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5A5F4-6044-49C1-B23B-0D7435FEC950}" type="slidenum">
              <a:rPr lang="zh-CN" altLang="en-US" smtClean="0"/>
              <a:pPr/>
              <a:t>7</a:t>
            </a:fld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1B523F09-49E8-448E-B9AD-92B62D392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15" y="212594"/>
            <a:ext cx="8598970" cy="432256"/>
          </a:xfrm>
        </p:spPr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Response to energy and emission angle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72515" y="1161616"/>
            <a:ext cx="42341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      </a:t>
            </a:r>
            <a:endParaRPr lang="en-US" altLang="zh-CN" dirty="0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5904C7C0-C8D7-4E47-99D1-F2517BC80B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90750" y="1743075"/>
            <a:ext cx="4762500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AutoShape 4" descr="Strategies for Developing Your Ability to Make Wise Judgments - Discernment: Sharpening Your Discernment: The Key to Wise Judgment">
            <a:extLst>
              <a:ext uri="{FF2B5EF4-FFF2-40B4-BE49-F238E27FC236}">
                <a16:creationId xmlns:a16="http://schemas.microsoft.com/office/drawing/2014/main" id="{94E435E3-85E1-4AFD-B7A8-A0CE8F65B9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858838"/>
            <a:ext cx="9144000" cy="514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F2B3274-BCA4-4893-917F-59047FC9C9B9}"/>
              </a:ext>
            </a:extLst>
          </p:cNvPr>
          <p:cNvSpPr txBox="1"/>
          <p:nvPr/>
        </p:nvSpPr>
        <p:spPr>
          <a:xfrm>
            <a:off x="482400" y="1015200"/>
            <a:ext cx="3407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Efficiency</a:t>
            </a:r>
            <a:r>
              <a:rPr lang="zh-CN" altLang="en-US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vs</a:t>
            </a:r>
            <a:r>
              <a:rPr lang="zh-CN" altLang="en-US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Neutron</a:t>
            </a:r>
            <a:r>
              <a:rPr lang="zh-CN" altLang="en-US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energy</a:t>
            </a:r>
            <a:endParaRPr lang="zh-CN" altLang="en-US" b="1" dirty="0">
              <a:solidFill>
                <a:srgbClr val="1E85B6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BF8AD557-952C-4BE8-B9E9-965688546B13}"/>
              </a:ext>
            </a:extLst>
          </p:cNvPr>
          <p:cNvSpPr txBox="1"/>
          <p:nvPr/>
        </p:nvSpPr>
        <p:spPr>
          <a:xfrm>
            <a:off x="4838267" y="1015200"/>
            <a:ext cx="4234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Efficiency vs</a:t>
            </a:r>
            <a:r>
              <a:rPr lang="zh-CN" altLang="en-US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Neutron</a:t>
            </a:r>
            <a:r>
              <a:rPr lang="zh-CN" altLang="en-US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emission</a:t>
            </a:r>
            <a:r>
              <a:rPr lang="zh-CN" altLang="en-US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angle</a:t>
            </a:r>
            <a:endParaRPr lang="zh-CN" altLang="en-US" b="1" dirty="0">
              <a:solidFill>
                <a:srgbClr val="1E85B6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94BB9E4-3D93-438B-AC54-297826CDCC7F}"/>
              </a:ext>
            </a:extLst>
          </p:cNvPr>
          <p:cNvSpPr txBox="1"/>
          <p:nvPr/>
        </p:nvSpPr>
        <p:spPr>
          <a:xfrm>
            <a:off x="938007" y="4701993"/>
            <a:ext cx="33101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[Journal of Instrumentation 17.05 (2022): P05004.]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D7163FFD-74E5-4773-B549-9E833C8521FF}"/>
              </a:ext>
            </a:extLst>
          </p:cNvPr>
          <p:cNvSpPr txBox="1"/>
          <p:nvPr/>
        </p:nvSpPr>
        <p:spPr>
          <a:xfrm>
            <a:off x="5134853" y="4697322"/>
            <a:ext cx="33101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[NIM-A </a:t>
            </a:r>
            <a:r>
              <a:rPr lang="en-US" altLang="zh-CN" sz="1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745 (2014): 99-105.]</a:t>
            </a:r>
            <a:endParaRPr lang="zh-CN" altLang="en-US" sz="1200" dirty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D50096FF-54E2-49B6-AD7C-4E1BADB1E7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20" y="1459003"/>
            <a:ext cx="3824363" cy="31869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553494CB-7B67-774D-86C2-22B28A0ED6DC}"/>
                  </a:ext>
                </a:extLst>
              </p:cNvPr>
              <p:cNvSpPr txBox="1"/>
              <p:nvPr/>
            </p:nvSpPr>
            <p:spPr>
              <a:xfrm>
                <a:off x="511853" y="5096925"/>
                <a:ext cx="8181927" cy="1477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b="0" i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•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&gt;1 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𝑀𝑒𝑉</m:t>
                    </m:r>
                    <m:r>
                      <a:rPr lang="en-US" altLang="zh-CN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detection efficiency falls clearly except </a:t>
                </a:r>
                <a:r>
                  <a:rPr lang="en-US" altLang="zh-CN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b="0" i="0" dirty="0" err="1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eBGB</a:t>
                </a:r>
                <a:r>
                  <a:rPr lang="en-US" altLang="zh-CN" b="0" i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detector(flatness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</m:oMath>
                </a14:m>
                <a:r>
                  <a:rPr lang="en-US" altLang="zh-CN" b="0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1.17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but </a:t>
                </a:r>
                <a:r>
                  <a:rPr lang="en-US" altLang="zh-CN" b="0" i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 a rather low detection efficiency </a:t>
                </a:r>
                <a:r>
                  <a:rPr lang="en-US" altLang="zh-CN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7%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</a:p>
              <a:p>
                <a:endParaRPr lang="en-US" altLang="zh-CN" b="0" i="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b="0" i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• Efficiency is also s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ensitive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neutron emission angle, and sensitive region varies with neutron energy.</a:t>
                </a:r>
                <a:endParaRPr lang="en-US" altLang="zh-CN" b="0" i="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553494CB-7B67-774D-86C2-22B28A0ED6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853" y="5096925"/>
                <a:ext cx="8181927" cy="1477328"/>
              </a:xfrm>
              <a:prstGeom prst="rect">
                <a:avLst/>
              </a:prstGeom>
              <a:blipFill>
                <a:blip r:embed="rId5"/>
                <a:stretch>
                  <a:fillRect l="-620" t="-1709" r="-930" b="-59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8">
            <a:extLst>
              <a:ext uri="{FF2B5EF4-FFF2-40B4-BE49-F238E27FC236}">
                <a16:creationId xmlns:a16="http://schemas.microsoft.com/office/drawing/2014/main" id="{4EE83176-509B-5440-A29E-94A1F019E947}"/>
              </a:ext>
            </a:extLst>
          </p:cNvPr>
          <p:cNvSpPr/>
          <p:nvPr/>
        </p:nvSpPr>
        <p:spPr>
          <a:xfrm>
            <a:off x="4659086" y="4543889"/>
            <a:ext cx="3907971" cy="911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bg1"/>
              </a:solidFill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D26B2398-B780-4C98-A285-0BF1AC75BD5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79" b="12353"/>
          <a:stretch/>
        </p:blipFill>
        <p:spPr>
          <a:xfrm>
            <a:off x="8352222" y="9609"/>
            <a:ext cx="779669" cy="77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591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48EAF08-C9CF-4CF5-9009-C9726889E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5A5F4-6044-49C1-B23B-0D7435FEC950}" type="slidenum">
              <a:rPr lang="zh-CN" altLang="en-US" smtClean="0"/>
              <a:pPr/>
              <a:t>8</a:t>
            </a:fld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272515" y="1161616"/>
            <a:ext cx="42341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      </a:t>
            </a:r>
            <a:endParaRPr lang="en-US" altLang="zh-CN" dirty="0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5904C7C0-C8D7-4E47-99D1-F2517BC80B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90750" y="1743075"/>
            <a:ext cx="4762500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AutoShape 4" descr="Strategies for Developing Your Ability to Make Wise Judgments - Discernment: Sharpening Your Discernment: The Key to Wise Judgment">
            <a:extLst>
              <a:ext uri="{FF2B5EF4-FFF2-40B4-BE49-F238E27FC236}">
                <a16:creationId xmlns:a16="http://schemas.microsoft.com/office/drawing/2014/main" id="{94E435E3-85E1-4AFD-B7A8-A0CE8F65B9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858838"/>
            <a:ext cx="9144000" cy="514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F2B3274-BCA4-4893-917F-59047FC9C9B9}"/>
              </a:ext>
            </a:extLst>
          </p:cNvPr>
          <p:cNvSpPr txBox="1"/>
          <p:nvPr/>
        </p:nvSpPr>
        <p:spPr>
          <a:xfrm>
            <a:off x="486847" y="1054785"/>
            <a:ext cx="4049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Low</a:t>
            </a:r>
            <a:r>
              <a:rPr lang="zh-CN" altLang="en-US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efficiency reason</a:t>
            </a:r>
            <a:endParaRPr lang="zh-CN" altLang="en-US" b="1" dirty="0">
              <a:solidFill>
                <a:srgbClr val="1E85B6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1B523F09-49E8-448E-B9AD-92B62D392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Efficiency analysis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55AA2C86-F02D-43B1-8FE2-B2BE2E982743}"/>
                  </a:ext>
                </a:extLst>
              </p:cNvPr>
              <p:cNvSpPr txBox="1"/>
              <p:nvPr/>
            </p:nvSpPr>
            <p:spPr>
              <a:xfrm>
                <a:off x="481036" y="1391242"/>
                <a:ext cx="8181927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b="0" i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• A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substantial fraction of thermal neutrons are absorbed by </a:t>
                </a:r>
                <a:r>
                  <a:rPr lang="en-US" altLang="zh-CN" b="0" i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polyethylene. </a:t>
                </a:r>
              </a:p>
              <a:p>
                <a:r>
                  <a:rPr lang="en-US" altLang="zh-CN" b="0" i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• </a:t>
                </a:r>
                <a:r>
                  <a:rPr lang="en-US" altLang="zh-CN" b="0" i="0" baseline="300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b="0" i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 tube can’t achieve full coverage of 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l-GR" altLang="zh-CN" b="0" i="1" smtClean="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zh-CN" altLang="en-US" b="0" i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，</a:t>
                </a:r>
                <a:r>
                  <a:rPr lang="en-US" altLang="zh-CN" b="0" i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partial neutrons may emitted through the </a:t>
                </a:r>
                <a:r>
                  <a:rPr lang="en-US" altLang="zh-CN" b="0" i="0" baseline="300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b="0" i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 tubes gap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altLang="zh-CN" b="0" i="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55AA2C86-F02D-43B1-8FE2-B2BE2E9827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036" y="1391242"/>
                <a:ext cx="8181927" cy="923330"/>
              </a:xfrm>
              <a:prstGeom prst="rect">
                <a:avLst/>
              </a:prstGeom>
              <a:blipFill>
                <a:blip r:embed="rId3"/>
                <a:stretch>
                  <a:fillRect l="-619" t="-2703" b="-94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文本框 20">
            <a:extLst>
              <a:ext uri="{FF2B5EF4-FFF2-40B4-BE49-F238E27FC236}">
                <a16:creationId xmlns:a16="http://schemas.microsoft.com/office/drawing/2014/main" id="{E1906DEE-0698-42EB-BCA0-D75112E2BB1D}"/>
              </a:ext>
            </a:extLst>
          </p:cNvPr>
          <p:cNvSpPr txBox="1"/>
          <p:nvPr/>
        </p:nvSpPr>
        <p:spPr>
          <a:xfrm>
            <a:off x="501683" y="3154042"/>
            <a:ext cx="4106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Angle dependency reason</a:t>
            </a:r>
            <a:endParaRPr lang="zh-CN" altLang="en-US" b="1" dirty="0">
              <a:solidFill>
                <a:srgbClr val="1E85B6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10C192D7-0583-4B03-B070-E4C350132E33}"/>
              </a:ext>
            </a:extLst>
          </p:cNvPr>
          <p:cNvSpPr txBox="1"/>
          <p:nvPr/>
        </p:nvSpPr>
        <p:spPr>
          <a:xfrm>
            <a:off x="901165" y="5543644"/>
            <a:ext cx="6629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New detector with less sensitivity to neutron energy and angular distribution is required!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箭头: 下 10">
            <a:extLst>
              <a:ext uri="{FF2B5EF4-FFF2-40B4-BE49-F238E27FC236}">
                <a16:creationId xmlns:a16="http://schemas.microsoft.com/office/drawing/2014/main" id="{A4CA8296-0F4C-40B8-9A21-032473A65D94}"/>
              </a:ext>
            </a:extLst>
          </p:cNvPr>
          <p:cNvSpPr/>
          <p:nvPr/>
        </p:nvSpPr>
        <p:spPr>
          <a:xfrm>
            <a:off x="3912012" y="4181780"/>
            <a:ext cx="607706" cy="12502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C4417A6C-402F-480B-A2B8-659565EF78EC}"/>
              </a:ext>
            </a:extLst>
          </p:cNvPr>
          <p:cNvSpPr txBox="1"/>
          <p:nvPr/>
        </p:nvSpPr>
        <p:spPr>
          <a:xfrm>
            <a:off x="470502" y="2370418"/>
            <a:ext cx="4049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Energy</a:t>
            </a:r>
            <a:r>
              <a:rPr lang="zh-CN" altLang="en-US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dependency reason</a:t>
            </a:r>
            <a:endParaRPr lang="zh-CN" altLang="en-US" b="1" dirty="0">
              <a:solidFill>
                <a:srgbClr val="1E85B6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3DD7C9C8-A635-4C2C-9720-AAD6C0D0C0AC}"/>
              </a:ext>
            </a:extLst>
          </p:cNvPr>
          <p:cNvSpPr txBox="1"/>
          <p:nvPr/>
        </p:nvSpPr>
        <p:spPr>
          <a:xfrm>
            <a:off x="501683" y="2743291"/>
            <a:ext cx="81819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Elastic cross section varies with the neutron energy in the interest region of energy.</a:t>
            </a:r>
            <a:endParaRPr lang="en-US" altLang="zh-CN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9E775495-15BA-4726-A29C-403C12AA226F}"/>
                  </a:ext>
                </a:extLst>
              </p:cNvPr>
              <p:cNvSpPr txBox="1"/>
              <p:nvPr/>
            </p:nvSpPr>
            <p:spPr>
              <a:xfrm>
                <a:off x="501683" y="3545311"/>
                <a:ext cx="8181927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b="0" i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• </a:t>
                </a:r>
                <a:r>
                  <a:rPr lang="en-US" altLang="zh-CN" b="0" i="0" baseline="300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b="0" i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 tube can’t achieve full coverage of 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l-GR" altLang="zh-CN" b="0" i="1" smtClean="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zh-CN" altLang="en-US" b="0" i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，</a:t>
                </a:r>
                <a:r>
                  <a:rPr lang="en-US" altLang="zh-CN" b="0" i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partial neutron emitted through the </a:t>
                </a:r>
                <a:r>
                  <a:rPr lang="en-US" altLang="zh-CN" b="0" i="0" baseline="300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b="0" i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 tube gap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altLang="zh-CN" b="0" i="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9E775495-15BA-4726-A29C-403C12AA2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683" y="3545311"/>
                <a:ext cx="8181927" cy="646331"/>
              </a:xfrm>
              <a:prstGeom prst="rect">
                <a:avLst/>
              </a:prstGeom>
              <a:blipFill>
                <a:blip r:embed="rId4"/>
                <a:stretch>
                  <a:fillRect l="-620" t="-5769" r="-155" b="-115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图片 16">
            <a:extLst>
              <a:ext uri="{FF2B5EF4-FFF2-40B4-BE49-F238E27FC236}">
                <a16:creationId xmlns:a16="http://schemas.microsoft.com/office/drawing/2014/main" id="{57206269-BDE9-4571-9878-63212CC504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79" b="12353"/>
          <a:stretch/>
        </p:blipFill>
        <p:spPr>
          <a:xfrm>
            <a:off x="8352222" y="9609"/>
            <a:ext cx="779669" cy="77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597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0" name="表格 99">
            <a:extLst>
              <a:ext uri="{FF2B5EF4-FFF2-40B4-BE49-F238E27FC236}">
                <a16:creationId xmlns:a16="http://schemas.microsoft.com/office/drawing/2014/main" id="{90040BC7-5E11-4C77-8F7C-7224593A28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2029076"/>
              </p:ext>
            </p:extLst>
          </p:nvPr>
        </p:nvGraphicFramePr>
        <p:xfrm>
          <a:off x="5326168" y="6233053"/>
          <a:ext cx="3785949" cy="457200"/>
        </p:xfrm>
        <a:graphic>
          <a:graphicData uri="http://schemas.openxmlformats.org/drawingml/2006/table">
            <a:tbl>
              <a:tblPr/>
              <a:tblGrid>
                <a:gridCol w="3785949">
                  <a:extLst>
                    <a:ext uri="{9D8B030D-6E8A-4147-A177-3AD203B41FA5}">
                      <a16:colId xmlns:a16="http://schemas.microsoft.com/office/drawing/2014/main" val="330563827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" sz="12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[William PhD thesis neutron to hidden neutron oscillation  in ultracold neutron beam]</a:t>
                      </a:r>
                      <a:endParaRPr lang="en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R="619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5824040"/>
                  </a:ext>
                </a:extLst>
              </a:tr>
            </a:tbl>
          </a:graphicData>
        </a:graphic>
      </p:graphicFrame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48CC97C-6403-490C-A8EF-F2903D188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5A5F4-6044-49C1-B23B-0D7435FEC950}" type="slidenum">
              <a:rPr lang="zh-CN" altLang="en-US" smtClean="0"/>
              <a:pPr/>
              <a:t>9</a:t>
            </a:fld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9BEC0E5C-74EF-4EE2-9E6E-C74F2084F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Inspiration of new detector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4EE4F075-6BDA-43FD-A2B6-A42A86A17239}"/>
              </a:ext>
            </a:extLst>
          </p:cNvPr>
          <p:cNvGrpSpPr/>
          <p:nvPr/>
        </p:nvGrpSpPr>
        <p:grpSpPr>
          <a:xfrm>
            <a:off x="266300" y="1479663"/>
            <a:ext cx="4709108" cy="3898673"/>
            <a:chOff x="1656348" y="1322599"/>
            <a:chExt cx="5699365" cy="4718507"/>
          </a:xfrm>
        </p:grpSpPr>
        <p:sp>
          <p:nvSpPr>
            <p:cNvPr id="75" name="椭圆 74">
              <a:extLst>
                <a:ext uri="{FF2B5EF4-FFF2-40B4-BE49-F238E27FC236}">
                  <a16:creationId xmlns:a16="http://schemas.microsoft.com/office/drawing/2014/main" id="{3D929700-8478-40A3-8626-D6FCBAFC3BDF}"/>
                </a:ext>
              </a:extLst>
            </p:cNvPr>
            <p:cNvSpPr/>
            <p:nvPr/>
          </p:nvSpPr>
          <p:spPr>
            <a:xfrm>
              <a:off x="2895134" y="2031082"/>
              <a:ext cx="3317019" cy="331701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448D80CB-1776-43AF-A9D8-775094F1A4BC}"/>
                </a:ext>
              </a:extLst>
            </p:cNvPr>
            <p:cNvGrpSpPr/>
            <p:nvPr/>
          </p:nvGrpSpPr>
          <p:grpSpPr>
            <a:xfrm>
              <a:off x="1656348" y="1322599"/>
              <a:ext cx="5699365" cy="4718507"/>
              <a:chOff x="1656348" y="1322599"/>
              <a:chExt cx="5699365" cy="4718507"/>
            </a:xfrm>
          </p:grpSpPr>
          <p:sp>
            <p:nvSpPr>
              <p:cNvPr id="72" name="文本框 71">
                <a:extLst>
                  <a:ext uri="{FF2B5EF4-FFF2-40B4-BE49-F238E27FC236}">
                    <a16:creationId xmlns:a16="http://schemas.microsoft.com/office/drawing/2014/main" id="{1BDA6534-E10F-4BAD-9215-2F5B17AD412C}"/>
                  </a:ext>
                </a:extLst>
              </p:cNvPr>
              <p:cNvSpPr txBox="1"/>
              <p:nvPr/>
            </p:nvSpPr>
            <p:spPr>
              <a:xfrm>
                <a:off x="6299850" y="3016426"/>
                <a:ext cx="1055863" cy="246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00" dirty="0"/>
                  <a:t>CF</a:t>
                </a:r>
                <a:r>
                  <a:rPr lang="en-US" altLang="zh-CN" sz="1000" baseline="-25000" dirty="0"/>
                  <a:t>4</a:t>
                </a:r>
                <a:r>
                  <a:rPr lang="en-US" altLang="zh-CN" sz="1000" dirty="0"/>
                  <a:t>+</a:t>
                </a:r>
                <a:r>
                  <a:rPr lang="en-US" altLang="zh-CN" sz="1000" baseline="30000" dirty="0"/>
                  <a:t>3</a:t>
                </a:r>
                <a:r>
                  <a:rPr lang="en-US" altLang="zh-CN" sz="1000" dirty="0"/>
                  <a:t>He/BF</a:t>
                </a:r>
                <a:r>
                  <a:rPr lang="en-US" altLang="zh-CN" sz="1000" baseline="-25000" dirty="0"/>
                  <a:t>3</a:t>
                </a:r>
                <a:endParaRPr lang="zh-CN" altLang="en-US" sz="1000" baseline="-25000" dirty="0"/>
              </a:p>
            </p:txBody>
          </p:sp>
          <p:sp>
            <p:nvSpPr>
              <p:cNvPr id="73" name="矩形 72">
                <a:extLst>
                  <a:ext uri="{FF2B5EF4-FFF2-40B4-BE49-F238E27FC236}">
                    <a16:creationId xmlns:a16="http://schemas.microsoft.com/office/drawing/2014/main" id="{66AE86D0-19FD-47AE-875F-213614238C2F}"/>
                  </a:ext>
                </a:extLst>
              </p:cNvPr>
              <p:cNvSpPr/>
              <p:nvPr/>
            </p:nvSpPr>
            <p:spPr>
              <a:xfrm>
                <a:off x="4467415" y="1673258"/>
                <a:ext cx="162407" cy="35173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文本框 73">
                <a:extLst>
                  <a:ext uri="{FF2B5EF4-FFF2-40B4-BE49-F238E27FC236}">
                    <a16:creationId xmlns:a16="http://schemas.microsoft.com/office/drawing/2014/main" id="{9C3E015D-F5A9-450D-BADD-6F63BE199301}"/>
                  </a:ext>
                </a:extLst>
              </p:cNvPr>
              <p:cNvSpPr txBox="1"/>
              <p:nvPr/>
            </p:nvSpPr>
            <p:spPr>
              <a:xfrm rot="16200000">
                <a:off x="4181194" y="1577367"/>
                <a:ext cx="72498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00" dirty="0">
                    <a:solidFill>
                      <a:schemeClr val="bg1"/>
                    </a:solidFill>
                  </a:rPr>
                  <a:t>PMT</a:t>
                </a:r>
                <a:endParaRPr lang="zh-CN" altLang="en-US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6" name="椭圆 75">
                <a:extLst>
                  <a:ext uri="{FF2B5EF4-FFF2-40B4-BE49-F238E27FC236}">
                    <a16:creationId xmlns:a16="http://schemas.microsoft.com/office/drawing/2014/main" id="{5EC50561-530D-4A53-A95B-EB51CEC8D3CB}"/>
                  </a:ext>
                </a:extLst>
              </p:cNvPr>
              <p:cNvSpPr/>
              <p:nvPr/>
            </p:nvSpPr>
            <p:spPr>
              <a:xfrm>
                <a:off x="3068357" y="2204305"/>
                <a:ext cx="2970573" cy="297057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椭圆 76">
                <a:extLst>
                  <a:ext uri="{FF2B5EF4-FFF2-40B4-BE49-F238E27FC236}">
                    <a16:creationId xmlns:a16="http://schemas.microsoft.com/office/drawing/2014/main" id="{7429F681-ED1B-4418-9E13-05D4A45BB89E}"/>
                  </a:ext>
                </a:extLst>
              </p:cNvPr>
              <p:cNvSpPr/>
              <p:nvPr/>
            </p:nvSpPr>
            <p:spPr>
              <a:xfrm>
                <a:off x="3908810" y="3046085"/>
                <a:ext cx="1289667" cy="1289667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矩形 77">
                <a:extLst>
                  <a:ext uri="{FF2B5EF4-FFF2-40B4-BE49-F238E27FC236}">
                    <a16:creationId xmlns:a16="http://schemas.microsoft.com/office/drawing/2014/main" id="{93FF05DA-F9FF-49AB-B8C5-F2AA7D658E83}"/>
                  </a:ext>
                </a:extLst>
              </p:cNvPr>
              <p:cNvSpPr/>
              <p:nvPr/>
            </p:nvSpPr>
            <p:spPr>
              <a:xfrm>
                <a:off x="2777079" y="3555916"/>
                <a:ext cx="3646400" cy="27953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矩形 78">
                <a:extLst>
                  <a:ext uri="{FF2B5EF4-FFF2-40B4-BE49-F238E27FC236}">
                    <a16:creationId xmlns:a16="http://schemas.microsoft.com/office/drawing/2014/main" id="{5AF2E2D6-3D0B-4E07-BDD0-1F6786F21F86}"/>
                  </a:ext>
                </a:extLst>
              </p:cNvPr>
              <p:cNvSpPr/>
              <p:nvPr/>
            </p:nvSpPr>
            <p:spPr>
              <a:xfrm>
                <a:off x="4504148" y="3549824"/>
                <a:ext cx="88942" cy="279533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0" name="矩形 79">
                <a:extLst>
                  <a:ext uri="{FF2B5EF4-FFF2-40B4-BE49-F238E27FC236}">
                    <a16:creationId xmlns:a16="http://schemas.microsoft.com/office/drawing/2014/main" id="{C303C5B1-DF06-4F87-93B9-DD91760CEBA0}"/>
                  </a:ext>
                </a:extLst>
              </p:cNvPr>
              <p:cNvSpPr/>
              <p:nvPr/>
            </p:nvSpPr>
            <p:spPr>
              <a:xfrm rot="2700000">
                <a:off x="5738417" y="2191968"/>
                <a:ext cx="162407" cy="35173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矩形 80">
                <a:extLst>
                  <a:ext uri="{FF2B5EF4-FFF2-40B4-BE49-F238E27FC236}">
                    <a16:creationId xmlns:a16="http://schemas.microsoft.com/office/drawing/2014/main" id="{A6A2ABDD-9DE9-4094-AE55-2D52512FD986}"/>
                  </a:ext>
                </a:extLst>
              </p:cNvPr>
              <p:cNvSpPr/>
              <p:nvPr/>
            </p:nvSpPr>
            <p:spPr>
              <a:xfrm rot="18900000">
                <a:off x="3168928" y="2210214"/>
                <a:ext cx="162407" cy="35173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800" dirty="0"/>
              </a:p>
            </p:txBody>
          </p:sp>
          <p:sp>
            <p:nvSpPr>
              <p:cNvPr id="82" name="矩形 81">
                <a:extLst>
                  <a:ext uri="{FF2B5EF4-FFF2-40B4-BE49-F238E27FC236}">
                    <a16:creationId xmlns:a16="http://schemas.microsoft.com/office/drawing/2014/main" id="{69A37093-7EDB-45AB-8895-D3B426E86644}"/>
                  </a:ext>
                </a:extLst>
              </p:cNvPr>
              <p:cNvSpPr/>
              <p:nvPr/>
            </p:nvSpPr>
            <p:spPr>
              <a:xfrm>
                <a:off x="4467415" y="5358834"/>
                <a:ext cx="162407" cy="35173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矩形 82">
                <a:extLst>
                  <a:ext uri="{FF2B5EF4-FFF2-40B4-BE49-F238E27FC236}">
                    <a16:creationId xmlns:a16="http://schemas.microsoft.com/office/drawing/2014/main" id="{719E644C-95A5-455D-AB33-C338B9BAAD8D}"/>
                  </a:ext>
                </a:extLst>
              </p:cNvPr>
              <p:cNvSpPr/>
              <p:nvPr/>
            </p:nvSpPr>
            <p:spPr>
              <a:xfrm rot="2700000">
                <a:off x="3225413" y="4861194"/>
                <a:ext cx="162407" cy="35173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矩形 83">
                <a:extLst>
                  <a:ext uri="{FF2B5EF4-FFF2-40B4-BE49-F238E27FC236}">
                    <a16:creationId xmlns:a16="http://schemas.microsoft.com/office/drawing/2014/main" id="{7476C749-C400-4B2F-8DDA-9A782434D9BC}"/>
                  </a:ext>
                </a:extLst>
              </p:cNvPr>
              <p:cNvSpPr/>
              <p:nvPr/>
            </p:nvSpPr>
            <p:spPr>
              <a:xfrm rot="18900000">
                <a:off x="5738416" y="4839215"/>
                <a:ext cx="162407" cy="35173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文本框 84">
                <a:extLst>
                  <a:ext uri="{FF2B5EF4-FFF2-40B4-BE49-F238E27FC236}">
                    <a16:creationId xmlns:a16="http://schemas.microsoft.com/office/drawing/2014/main" id="{BF3D9037-F0AE-4B80-BDF3-72E6F82569BD}"/>
                  </a:ext>
                </a:extLst>
              </p:cNvPr>
              <p:cNvSpPr txBox="1"/>
              <p:nvPr/>
            </p:nvSpPr>
            <p:spPr>
              <a:xfrm rot="18900000">
                <a:off x="5570900" y="2143402"/>
                <a:ext cx="72498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00" dirty="0">
                    <a:solidFill>
                      <a:schemeClr val="bg1"/>
                    </a:solidFill>
                  </a:rPr>
                  <a:t>PMT</a:t>
                </a:r>
                <a:endParaRPr lang="zh-CN" altLang="en-US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6" name="文本框 85">
                <a:extLst>
                  <a:ext uri="{FF2B5EF4-FFF2-40B4-BE49-F238E27FC236}">
                    <a16:creationId xmlns:a16="http://schemas.microsoft.com/office/drawing/2014/main" id="{47A325CE-35BF-4885-BC53-58BE40CA4C45}"/>
                  </a:ext>
                </a:extLst>
              </p:cNvPr>
              <p:cNvSpPr txBox="1"/>
              <p:nvPr/>
            </p:nvSpPr>
            <p:spPr>
              <a:xfrm rot="13502362">
                <a:off x="2791611" y="2177021"/>
                <a:ext cx="72498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00" dirty="0">
                    <a:solidFill>
                      <a:schemeClr val="bg1"/>
                    </a:solidFill>
                  </a:rPr>
                  <a:t>PMT</a:t>
                </a:r>
                <a:endParaRPr lang="zh-CN" altLang="en-US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7" name="文本框 86">
                <a:extLst>
                  <a:ext uri="{FF2B5EF4-FFF2-40B4-BE49-F238E27FC236}">
                    <a16:creationId xmlns:a16="http://schemas.microsoft.com/office/drawing/2014/main" id="{7B3B2D50-7739-45B0-A4D8-2B1002B0A040}"/>
                  </a:ext>
                </a:extLst>
              </p:cNvPr>
              <p:cNvSpPr txBox="1"/>
              <p:nvPr/>
            </p:nvSpPr>
            <p:spPr>
              <a:xfrm rot="18900000">
                <a:off x="5714550" y="2295541"/>
                <a:ext cx="724980" cy="2548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00" dirty="0">
                    <a:solidFill>
                      <a:schemeClr val="bg1"/>
                    </a:solidFill>
                  </a:rPr>
                  <a:t>PMT</a:t>
                </a:r>
                <a:endParaRPr lang="zh-CN" altLang="en-US" sz="1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8" name="文本框 87">
                <a:extLst>
                  <a:ext uri="{FF2B5EF4-FFF2-40B4-BE49-F238E27FC236}">
                    <a16:creationId xmlns:a16="http://schemas.microsoft.com/office/drawing/2014/main" id="{9958DA39-3864-4D8C-8A98-3E1E3EF37BBF}"/>
                  </a:ext>
                </a:extLst>
              </p:cNvPr>
              <p:cNvSpPr txBox="1"/>
              <p:nvPr/>
            </p:nvSpPr>
            <p:spPr>
              <a:xfrm rot="2679481">
                <a:off x="5570899" y="5029102"/>
                <a:ext cx="72498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00" dirty="0">
                    <a:solidFill>
                      <a:schemeClr val="bg1"/>
                    </a:solidFill>
                  </a:rPr>
                  <a:t>PMT</a:t>
                </a:r>
                <a:endParaRPr lang="zh-CN" altLang="en-US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9" name="文本框 88">
                <a:extLst>
                  <a:ext uri="{FF2B5EF4-FFF2-40B4-BE49-F238E27FC236}">
                    <a16:creationId xmlns:a16="http://schemas.microsoft.com/office/drawing/2014/main" id="{A17C756D-5E49-4A27-A05B-A0E71DE9EF5D}"/>
                  </a:ext>
                </a:extLst>
              </p:cNvPr>
              <p:cNvSpPr txBox="1"/>
              <p:nvPr/>
            </p:nvSpPr>
            <p:spPr>
              <a:xfrm rot="5400000">
                <a:off x="4118496" y="5507489"/>
                <a:ext cx="724980" cy="342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00" dirty="0">
                    <a:solidFill>
                      <a:schemeClr val="bg1"/>
                    </a:solidFill>
                  </a:rPr>
                  <a:t>PMT</a:t>
                </a:r>
                <a:endParaRPr lang="zh-CN" altLang="en-US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0" name="文本框 89">
                <a:extLst>
                  <a:ext uri="{FF2B5EF4-FFF2-40B4-BE49-F238E27FC236}">
                    <a16:creationId xmlns:a16="http://schemas.microsoft.com/office/drawing/2014/main" id="{DE5A3E6F-3739-4599-90F4-B88F8938B80C}"/>
                  </a:ext>
                </a:extLst>
              </p:cNvPr>
              <p:cNvSpPr txBox="1"/>
              <p:nvPr/>
            </p:nvSpPr>
            <p:spPr>
              <a:xfrm rot="18900000">
                <a:off x="3094841" y="4778622"/>
                <a:ext cx="72498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00" dirty="0">
                    <a:solidFill>
                      <a:schemeClr val="bg1"/>
                    </a:solidFill>
                  </a:rPr>
                  <a:t>TMP</a:t>
                </a:r>
                <a:endParaRPr lang="zh-CN" altLang="en-US" sz="80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91" name="直接箭头连接符 90">
                <a:extLst>
                  <a:ext uri="{FF2B5EF4-FFF2-40B4-BE49-F238E27FC236}">
                    <a16:creationId xmlns:a16="http://schemas.microsoft.com/office/drawing/2014/main" id="{3CBE8FB5-30C9-48C5-A335-7B29153E23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75910" y="3749386"/>
                <a:ext cx="905283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" name="文本框 91">
                <a:extLst>
                  <a:ext uri="{FF2B5EF4-FFF2-40B4-BE49-F238E27FC236}">
                    <a16:creationId xmlns:a16="http://schemas.microsoft.com/office/drawing/2014/main" id="{13F7DD01-A792-4F88-BA7F-9B04FC441515}"/>
                  </a:ext>
                </a:extLst>
              </p:cNvPr>
              <p:cNvSpPr txBox="1"/>
              <p:nvPr/>
            </p:nvSpPr>
            <p:spPr>
              <a:xfrm>
                <a:off x="1656348" y="3464779"/>
                <a:ext cx="189613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00" dirty="0"/>
                  <a:t>Alpha beam</a:t>
                </a:r>
                <a:endParaRPr lang="zh-CN" altLang="en-US" sz="1000" dirty="0"/>
              </a:p>
            </p:txBody>
          </p:sp>
          <p:cxnSp>
            <p:nvCxnSpPr>
              <p:cNvPr id="93" name="直接箭头连接符 92">
                <a:extLst>
                  <a:ext uri="{FF2B5EF4-FFF2-40B4-BE49-F238E27FC236}">
                    <a16:creationId xmlns:a16="http://schemas.microsoft.com/office/drawing/2014/main" id="{4022A785-D165-4764-85F9-3585D068CE5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600278" y="3749387"/>
                <a:ext cx="201478" cy="93603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文本框 93">
                <a:extLst>
                  <a:ext uri="{FF2B5EF4-FFF2-40B4-BE49-F238E27FC236}">
                    <a16:creationId xmlns:a16="http://schemas.microsoft.com/office/drawing/2014/main" id="{AD1A8BA1-1656-43E3-9D42-25B379943748}"/>
                  </a:ext>
                </a:extLst>
              </p:cNvPr>
              <p:cNvSpPr txBox="1"/>
              <p:nvPr/>
            </p:nvSpPr>
            <p:spPr>
              <a:xfrm>
                <a:off x="4606954" y="3820301"/>
                <a:ext cx="1123650" cy="2548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00" dirty="0"/>
                  <a:t>Sample</a:t>
                </a:r>
                <a:endParaRPr lang="zh-CN" altLang="en-US" sz="1000" dirty="0"/>
              </a:p>
            </p:txBody>
          </p:sp>
          <p:sp>
            <p:nvSpPr>
              <p:cNvPr id="95" name="文本框 94">
                <a:extLst>
                  <a:ext uri="{FF2B5EF4-FFF2-40B4-BE49-F238E27FC236}">
                    <a16:creationId xmlns:a16="http://schemas.microsoft.com/office/drawing/2014/main" id="{C2FD07A6-4218-45BB-82D1-E8D2E51E0D9B}"/>
                  </a:ext>
                </a:extLst>
              </p:cNvPr>
              <p:cNvSpPr txBox="1"/>
              <p:nvPr/>
            </p:nvSpPr>
            <p:spPr>
              <a:xfrm>
                <a:off x="4438845" y="2502998"/>
                <a:ext cx="146025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00" dirty="0"/>
                  <a:t>D</a:t>
                </a:r>
                <a:r>
                  <a:rPr lang="en-US" altLang="zh-CN" sz="1000" baseline="-25000" dirty="0"/>
                  <a:t>2</a:t>
                </a:r>
                <a:r>
                  <a:rPr lang="en-US" altLang="zh-CN" sz="1000" dirty="0"/>
                  <a:t>O</a:t>
                </a:r>
                <a:endParaRPr lang="zh-CN" altLang="en-US" sz="1000" dirty="0"/>
              </a:p>
            </p:txBody>
          </p:sp>
          <p:cxnSp>
            <p:nvCxnSpPr>
              <p:cNvPr id="96" name="直接箭头连接符 95">
                <a:extLst>
                  <a:ext uri="{FF2B5EF4-FFF2-40B4-BE49-F238E27FC236}">
                    <a16:creationId xmlns:a16="http://schemas.microsoft.com/office/drawing/2014/main" id="{0A33AF08-F5B8-4452-81FB-9AA1F4B2F330}"/>
                  </a:ext>
                </a:extLst>
              </p:cNvPr>
              <p:cNvCxnSpPr>
                <a:cxnSpLocks/>
                <a:stCxn id="72" idx="1"/>
              </p:cNvCxnSpPr>
              <p:nvPr/>
            </p:nvCxnSpPr>
            <p:spPr>
              <a:xfrm flipH="1">
                <a:off x="6038936" y="3139536"/>
                <a:ext cx="260915" cy="72463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7" name="图片 96">
            <a:extLst>
              <a:ext uri="{FF2B5EF4-FFF2-40B4-BE49-F238E27FC236}">
                <a16:creationId xmlns:a16="http://schemas.microsoft.com/office/drawing/2014/main" id="{067C8A3D-E36C-4F28-BDD0-13AD86A84B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244" y="3955987"/>
            <a:ext cx="2648160" cy="2245680"/>
          </a:xfrm>
          <a:prstGeom prst="rect">
            <a:avLst/>
          </a:prstGeom>
        </p:spPr>
      </p:pic>
      <p:sp>
        <p:nvSpPr>
          <p:cNvPr id="98" name="矩形 97">
            <a:extLst>
              <a:ext uri="{FF2B5EF4-FFF2-40B4-BE49-F238E27FC236}">
                <a16:creationId xmlns:a16="http://schemas.microsoft.com/office/drawing/2014/main" id="{8F5A5FA4-B819-44A7-91F2-646BCC7BA3D9}"/>
              </a:ext>
            </a:extLst>
          </p:cNvPr>
          <p:cNvSpPr/>
          <p:nvPr/>
        </p:nvSpPr>
        <p:spPr>
          <a:xfrm>
            <a:off x="7238835" y="5418157"/>
            <a:ext cx="18407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Decay time 15 ns,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10</a:t>
            </a:r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cps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文本框 98">
            <a:extLst>
              <a:ext uri="{FF2B5EF4-FFF2-40B4-BE49-F238E27FC236}">
                <a16:creationId xmlns:a16="http://schemas.microsoft.com/office/drawing/2014/main" id="{766DA445-F1A7-485E-8655-155D2BB6DBE6}"/>
              </a:ext>
            </a:extLst>
          </p:cNvPr>
          <p:cNvSpPr txBox="1"/>
          <p:nvPr/>
        </p:nvSpPr>
        <p:spPr>
          <a:xfrm>
            <a:off x="479228" y="5413340"/>
            <a:ext cx="49717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­"/>
            </a:pP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Using heavy water to slow down fast neutron</a:t>
            </a:r>
          </a:p>
          <a:p>
            <a:pPr marL="285750" indent="-285750">
              <a:buFont typeface="Wingdings 2" panose="05020102010507070707" pitchFamily="18" charset="2"/>
              <a:buChar char="­"/>
            </a:pPr>
            <a:r>
              <a:rPr lang="en-GB" altLang="zh-CN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 + </a:t>
            </a:r>
            <a:r>
              <a:rPr lang="en-GB" altLang="zh-CN" sz="1800" baseline="30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GB" altLang="zh-CN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He </a:t>
            </a:r>
            <a:r>
              <a:rPr lang="en-GB" altLang="zh-CN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Symbol" panose="05050102010706020507" pitchFamily="18" charset="2"/>
              </a:rPr>
              <a:t> p + t (Q = 0.764 MeV)</a:t>
            </a:r>
            <a:r>
              <a:rPr lang="en-GB" altLang="zh-CN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en-US" altLang="zh-CN" b="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Wingdings 2" panose="05020102010507070707" pitchFamily="18" charset="2"/>
              <a:buChar char="­"/>
            </a:pP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 and t ionize and excite CF</a:t>
            </a:r>
            <a:r>
              <a:rPr lang="en-US" altLang="zh-CN" baseline="-25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emit light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lang="en-US" altLang="zh-CN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Wingdings 2" panose="05020102010507070707" pitchFamily="18" charset="2"/>
              <a:buChar char="­"/>
            </a:pP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Emitted light are detected by surrounding </a:t>
            </a:r>
            <a:r>
              <a:rPr lang="en-US" altLang="zh-CN" b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PMT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</a:t>
            </a:r>
            <a:endParaRPr lang="en-US" altLang="zh-CN" b="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2F4A43C1-EB04-4594-965A-B3C761FFC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2749" y="1229347"/>
            <a:ext cx="2864145" cy="2168116"/>
          </a:xfrm>
          <a:prstGeom prst="rect">
            <a:avLst/>
          </a:prstGeom>
        </p:spPr>
      </p:pic>
      <p:graphicFrame>
        <p:nvGraphicFramePr>
          <p:cNvPr id="101" name="表格 100">
            <a:extLst>
              <a:ext uri="{FF2B5EF4-FFF2-40B4-BE49-F238E27FC236}">
                <a16:creationId xmlns:a16="http://schemas.microsoft.com/office/drawing/2014/main" id="{208E6EDD-7359-4222-A12D-89DF5FA07E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3846058"/>
              </p:ext>
            </p:extLst>
          </p:nvPr>
        </p:nvGraphicFramePr>
        <p:xfrm>
          <a:off x="4975408" y="3480440"/>
          <a:ext cx="3985432" cy="457200"/>
        </p:xfrm>
        <a:graphic>
          <a:graphicData uri="http://schemas.openxmlformats.org/drawingml/2006/table">
            <a:tbl>
              <a:tblPr/>
              <a:tblGrid>
                <a:gridCol w="3985432">
                  <a:extLst>
                    <a:ext uri="{9D8B030D-6E8A-4147-A177-3AD203B41FA5}">
                      <a16:colId xmlns:a16="http://schemas.microsoft.com/office/drawing/2014/main" val="330563827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" sz="12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zh-CN" alt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陈建琪</a:t>
                      </a:r>
                      <a:r>
                        <a:rPr lang="en-US" altLang="zh-CN" sz="12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alt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博士论文</a:t>
                      </a:r>
                      <a:r>
                        <a:rPr lang="en-US" altLang="zh-CN" sz="12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alt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基于直接中子法测量</a:t>
                      </a:r>
                      <a:r>
                        <a:rPr lang="en-US" altLang="zh-CN" sz="1200" b="0" u="none" strike="noStrike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r>
                        <a:rPr lang="en-US" altLang="zh-CN" sz="12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Nb(n,2n)</a:t>
                      </a:r>
                      <a:r>
                        <a:rPr lang="en-US" altLang="zh-CN" sz="1200" b="0" u="none" strike="noStrike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92g+m</a:t>
                      </a:r>
                      <a:r>
                        <a:rPr lang="en-US" altLang="zh-CN" sz="12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Nb</a:t>
                      </a:r>
                      <a:r>
                        <a:rPr lang="zh-CN" alt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反应截面的实验研究</a:t>
                      </a:r>
                      <a:r>
                        <a:rPr lang="en" sz="12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en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R="619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5824040"/>
                  </a:ext>
                </a:extLst>
              </a:tr>
            </a:tbl>
          </a:graphicData>
        </a:graphic>
      </p:graphicFrame>
      <p:sp>
        <p:nvSpPr>
          <p:cNvPr id="14" name="箭头: 下 13">
            <a:extLst>
              <a:ext uri="{FF2B5EF4-FFF2-40B4-BE49-F238E27FC236}">
                <a16:creationId xmlns:a16="http://schemas.microsoft.com/office/drawing/2014/main" id="{6365EDD7-4FB7-4250-A9F7-AC562D1E1CA6}"/>
              </a:ext>
            </a:extLst>
          </p:cNvPr>
          <p:cNvSpPr/>
          <p:nvPr/>
        </p:nvSpPr>
        <p:spPr>
          <a:xfrm rot="13714536">
            <a:off x="4819800" y="2178059"/>
            <a:ext cx="238297" cy="5724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箭头: 下 101">
            <a:extLst>
              <a:ext uri="{FF2B5EF4-FFF2-40B4-BE49-F238E27FC236}">
                <a16:creationId xmlns:a16="http://schemas.microsoft.com/office/drawing/2014/main" id="{63F90C85-6228-452D-9104-18E93B15E0EE}"/>
              </a:ext>
            </a:extLst>
          </p:cNvPr>
          <p:cNvSpPr/>
          <p:nvPr/>
        </p:nvSpPr>
        <p:spPr>
          <a:xfrm rot="18049087">
            <a:off x="4827876" y="4095955"/>
            <a:ext cx="238297" cy="5724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77ACD94C-FB63-B249-AC0B-CA2E240D6B20}"/>
              </a:ext>
            </a:extLst>
          </p:cNvPr>
          <p:cNvSpPr txBox="1"/>
          <p:nvPr/>
        </p:nvSpPr>
        <p:spPr>
          <a:xfrm>
            <a:off x="482398" y="1170157"/>
            <a:ext cx="4750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zh-CN" altLang="en-US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b="1" baseline="30000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en-US" altLang="zh-CN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He+CF</a:t>
            </a:r>
            <a:r>
              <a:rPr lang="en-US" altLang="zh-CN" b="1" baseline="-25000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</a:t>
            </a:r>
            <a:r>
              <a:rPr lang="zh-CN" altLang="en-US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en-US" altLang="zh-CN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detector</a:t>
            </a:r>
            <a:r>
              <a:rPr lang="zh-CN" altLang="en-US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configuration</a:t>
            </a:r>
            <a:r>
              <a:rPr lang="zh-CN" altLang="en-US" b="1" dirty="0">
                <a:solidFill>
                  <a:srgbClr val="1E85B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id="{C6E36240-1ADA-4282-ABE2-11972252B9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79" b="12353"/>
          <a:stretch/>
        </p:blipFill>
        <p:spPr>
          <a:xfrm>
            <a:off x="8352222" y="9609"/>
            <a:ext cx="779669" cy="7732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819E0B2A-401A-4570-9EFD-2478B9FB9B5F}"/>
                  </a:ext>
                </a:extLst>
              </p:cNvPr>
              <p:cNvSpPr txBox="1"/>
              <p:nvPr/>
            </p:nvSpPr>
            <p:spPr>
              <a:xfrm>
                <a:off x="1294142" y="5099118"/>
                <a:ext cx="2392898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𝑡𝑜𝑡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𝑐𝑎𝑝𝑡</m:t>
                          </m:r>
                        </m:sub>
                      </m:sSub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𝑙𝑢𝑚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𝑐𝑜𝑙𝑙</m:t>
                          </m:r>
                        </m:sub>
                      </m:sSub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819E0B2A-401A-4570-9EFD-2478B9FB9B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4142" y="5099118"/>
                <a:ext cx="2392898" cy="298415"/>
              </a:xfrm>
              <a:prstGeom prst="rect">
                <a:avLst/>
              </a:prstGeom>
              <a:blipFill>
                <a:blip r:embed="rId5"/>
                <a:stretch>
                  <a:fillRect l="-526" b="-291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61091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9050">
          <a:solidFill>
            <a:schemeClr val="tx1"/>
          </a:solidFill>
          <a:headEnd type="triangle" w="sm" len="med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7664</TotalTime>
  <Words>2331</Words>
  <Application>Microsoft Macintosh PowerPoint</Application>
  <PresentationFormat>全屏显示(4:3)</PresentationFormat>
  <Paragraphs>361</Paragraphs>
  <Slides>28</Slides>
  <Notes>18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28</vt:i4>
      </vt:variant>
    </vt:vector>
  </HeadingPairs>
  <TitlesOfParts>
    <vt:vector size="47" baseType="lpstr">
      <vt:lpstr>等线</vt:lpstr>
      <vt:lpstr>等线 Light</vt:lpstr>
      <vt:lpstr>宋体</vt:lpstr>
      <vt:lpstr>微软雅黑</vt:lpstr>
      <vt:lpstr>LMRoman10</vt:lpstr>
      <vt:lpstr>TimesNewRomanPSMT</vt:lpstr>
      <vt:lpstr>TimesNewRomanPSMT-Identity-H</vt:lpstr>
      <vt:lpstr>Arial</vt:lpstr>
      <vt:lpstr>Calibri</vt:lpstr>
      <vt:lpstr>Calibri Light</vt:lpstr>
      <vt:lpstr>Cambria Math</vt:lpstr>
      <vt:lpstr>Consolas</vt:lpstr>
      <vt:lpstr>Helvetica</vt:lpstr>
      <vt:lpstr>Times</vt:lpstr>
      <vt:lpstr>Times New Roman</vt:lpstr>
      <vt:lpstr>Wingdings</vt:lpstr>
      <vt:lpstr>Wingdings 2</vt:lpstr>
      <vt:lpstr>Office 主题</vt:lpstr>
      <vt:lpstr>Office 主题​​</vt:lpstr>
      <vt:lpstr>PowerPoint 演示文稿</vt:lpstr>
      <vt:lpstr>Background </vt:lpstr>
      <vt:lpstr>Challenge of (α,n) cs at high neutron energy</vt:lpstr>
      <vt:lpstr>(α,n) cs meas by direct counting method</vt:lpstr>
      <vt:lpstr>“Polyethylene+3He” tube detector application</vt:lpstr>
      <vt:lpstr>Performance of “polyethylene+ 3He”detector</vt:lpstr>
      <vt:lpstr>Response to energy and emission angle</vt:lpstr>
      <vt:lpstr>Efficiency analysis</vt:lpstr>
      <vt:lpstr>Inspiration of new detector design</vt:lpstr>
      <vt:lpstr>Why choose D2O？</vt:lpstr>
      <vt:lpstr>Optimal configuration</vt:lpstr>
      <vt:lpstr>Detection efficiency @〖D_2 O〗_th=70 cm</vt:lpstr>
      <vt:lpstr>Detection efficiency@0.8 cm Be+70 cm D2O</vt:lpstr>
      <vt:lpstr>Detection efficiency@6 cm 11B+0.8 cm Be+70 cm D2O</vt:lpstr>
      <vt:lpstr>Efficiency angular dependency</vt:lpstr>
      <vt:lpstr>Performance comparison</vt:lpstr>
      <vt:lpstr>Alternative configuration 1-(_^11)B→(_^nat)Cu</vt:lpstr>
      <vt:lpstr>Alternative configuration 2-(_^11)B→(_^nat)Cu+D2O→C</vt:lpstr>
      <vt:lpstr>Performance comparison</vt:lpstr>
      <vt:lpstr>Summary</vt:lpstr>
      <vt:lpstr>PowerPoint 演示文稿</vt:lpstr>
      <vt:lpstr>Toy Model</vt:lpstr>
      <vt:lpstr>Next work plan</vt:lpstr>
      <vt:lpstr>Toy Model</vt:lpstr>
      <vt:lpstr>Background</vt:lpstr>
      <vt:lpstr>(α, n) CS measurement method</vt:lpstr>
      <vt:lpstr>Status of (α,n) cs measurement</vt:lpstr>
      <vt:lpstr>HeBGB detector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yebing</dc:creator>
  <cp:lastModifiedBy>Microsoft Office User</cp:lastModifiedBy>
  <cp:revision>515</cp:revision>
  <dcterms:created xsi:type="dcterms:W3CDTF">2022-02-18T02:38:35Z</dcterms:created>
  <dcterms:modified xsi:type="dcterms:W3CDTF">2024-09-08T05:33:38Z</dcterms:modified>
</cp:coreProperties>
</file>