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21" r:id="rId1"/>
  </p:sldMasterIdLst>
  <p:notesMasterIdLst>
    <p:notesMasterId r:id="rId25"/>
  </p:notesMasterIdLst>
  <p:handoutMasterIdLst>
    <p:handoutMasterId r:id="rId26"/>
  </p:handoutMasterIdLst>
  <p:sldIdLst>
    <p:sldId id="602" r:id="rId2"/>
    <p:sldId id="601" r:id="rId3"/>
    <p:sldId id="657" r:id="rId4"/>
    <p:sldId id="647" r:id="rId5"/>
    <p:sldId id="658" r:id="rId6"/>
    <p:sldId id="659" r:id="rId7"/>
    <p:sldId id="660" r:id="rId8"/>
    <p:sldId id="639" r:id="rId9"/>
    <p:sldId id="605" r:id="rId10"/>
    <p:sldId id="631" r:id="rId11"/>
    <p:sldId id="607" r:id="rId12"/>
    <p:sldId id="628" r:id="rId13"/>
    <p:sldId id="661" r:id="rId14"/>
    <p:sldId id="634" r:id="rId15"/>
    <p:sldId id="662" r:id="rId16"/>
    <p:sldId id="625" r:id="rId17"/>
    <p:sldId id="663" r:id="rId18"/>
    <p:sldId id="664" r:id="rId19"/>
    <p:sldId id="666" r:id="rId20"/>
    <p:sldId id="668" r:id="rId21"/>
    <p:sldId id="632" r:id="rId22"/>
    <p:sldId id="624" r:id="rId23"/>
    <p:sldId id="652" r:id="rId24"/>
  </p:sldIdLst>
  <p:sldSz cx="9144000" cy="6858000" type="screen4x3"/>
  <p:notesSz cx="7099300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A5FBC"/>
    <a:srgbClr val="0000FF"/>
    <a:srgbClr val="8064A2"/>
    <a:srgbClr val="000000"/>
    <a:srgbClr val="E9EBF2"/>
    <a:srgbClr val="F4F5F8"/>
    <a:srgbClr val="F1F3F7"/>
    <a:srgbClr val="F9FAFC"/>
    <a:srgbClr val="E1E4ED"/>
    <a:srgbClr val="FF94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1369" autoAdjust="0"/>
  </p:normalViewPr>
  <p:slideViewPr>
    <p:cSldViewPr snapToGrid="0">
      <p:cViewPr varScale="1">
        <p:scale>
          <a:sx n="95" d="100"/>
          <a:sy n="95" d="100"/>
        </p:scale>
        <p:origin x="1577" y="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3274" y="5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2590\Desktop\10Ban&#23454;&#39564;\&#38774;&#23548;&#30005;&#24615;&#27979;&#35797;\&#30913;&#30005;v.s.%20&#30005;&#2796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77038789602681"/>
          <c:y val="0.15295523998840324"/>
          <c:w val="0.73361259199806705"/>
          <c:h val="0.6553663397901333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法拉第筒电流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Sheet1!$A$7:$A$16</c:f>
              <c:numCache>
                <c:formatCode>General</c:formatCode>
                <c:ptCount val="10"/>
                <c:pt idx="0">
                  <c:v>13.25</c:v>
                </c:pt>
                <c:pt idx="1">
                  <c:v>13.91</c:v>
                </c:pt>
                <c:pt idx="2">
                  <c:v>14.34</c:v>
                </c:pt>
                <c:pt idx="3">
                  <c:v>14.62</c:v>
                </c:pt>
                <c:pt idx="4">
                  <c:v>14.95</c:v>
                </c:pt>
                <c:pt idx="5">
                  <c:v>15.3</c:v>
                </c:pt>
                <c:pt idx="6">
                  <c:v>15.61</c:v>
                </c:pt>
                <c:pt idx="7">
                  <c:v>15.9</c:v>
                </c:pt>
                <c:pt idx="8">
                  <c:v>16.190000000000001</c:v>
                </c:pt>
              </c:numCache>
            </c:numRef>
          </c:xVal>
          <c:yVal>
            <c:numRef>
              <c:f>Sheet1!$B$7:$B$16</c:f>
              <c:numCache>
                <c:formatCode>General</c:formatCode>
                <c:ptCount val="10"/>
                <c:pt idx="0">
                  <c:v>-6.1904761904761898E-3</c:v>
                </c:pt>
                <c:pt idx="1">
                  <c:v>1.238095238095238E-3</c:v>
                </c:pt>
                <c:pt idx="2">
                  <c:v>2.1047619047619048E-2</c:v>
                </c:pt>
                <c:pt idx="3">
                  <c:v>2.5999999999999999E-2</c:v>
                </c:pt>
                <c:pt idx="4">
                  <c:v>2.5999999999999999E-2</c:v>
                </c:pt>
                <c:pt idx="5">
                  <c:v>2.5999999999999999E-2</c:v>
                </c:pt>
                <c:pt idx="6">
                  <c:v>2.4761904761904759E-2</c:v>
                </c:pt>
                <c:pt idx="7">
                  <c:v>1.114285714285714E-2</c:v>
                </c:pt>
                <c:pt idx="8">
                  <c:v>-1.238095238095238E-3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70A-4499-BE0B-19B5326E4409}"/>
            </c:ext>
          </c:extLst>
        </c:ser>
        <c:ser>
          <c:idx val="1"/>
          <c:order val="1"/>
          <c:tx>
            <c:strRef>
              <c:f>Sheet1!$H$6</c:f>
              <c:strCache>
                <c:ptCount val="1"/>
                <c:pt idx="0">
                  <c:v>准直孔电流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Sheet1!$G$7:$G$24</c:f>
              <c:numCache>
                <c:formatCode>General</c:formatCode>
                <c:ptCount val="18"/>
                <c:pt idx="0">
                  <c:v>14.1</c:v>
                </c:pt>
                <c:pt idx="1">
                  <c:v>14.47</c:v>
                </c:pt>
                <c:pt idx="2">
                  <c:v>14.62</c:v>
                </c:pt>
                <c:pt idx="3">
                  <c:v>14.7</c:v>
                </c:pt>
                <c:pt idx="4">
                  <c:v>14.76</c:v>
                </c:pt>
                <c:pt idx="5">
                  <c:v>14.77</c:v>
                </c:pt>
                <c:pt idx="6">
                  <c:v>14.84</c:v>
                </c:pt>
                <c:pt idx="7">
                  <c:v>14.92</c:v>
                </c:pt>
                <c:pt idx="8">
                  <c:v>15</c:v>
                </c:pt>
                <c:pt idx="9">
                  <c:v>15</c:v>
                </c:pt>
                <c:pt idx="10">
                  <c:v>15.05</c:v>
                </c:pt>
                <c:pt idx="11">
                  <c:v>15.07</c:v>
                </c:pt>
                <c:pt idx="12">
                  <c:v>15.09</c:v>
                </c:pt>
                <c:pt idx="13">
                  <c:v>15.18</c:v>
                </c:pt>
                <c:pt idx="14">
                  <c:v>15.27</c:v>
                </c:pt>
                <c:pt idx="15">
                  <c:v>15.35</c:v>
                </c:pt>
                <c:pt idx="16">
                  <c:v>15.42</c:v>
                </c:pt>
                <c:pt idx="17">
                  <c:v>15.72</c:v>
                </c:pt>
              </c:numCache>
            </c:numRef>
          </c:xVal>
          <c:yVal>
            <c:numRef>
              <c:f>Sheet1!$H$7:$H$24</c:f>
              <c:numCache>
                <c:formatCode>General</c:formatCode>
                <c:ptCount val="18"/>
                <c:pt idx="0">
                  <c:v>3.7999999999999999E-2</c:v>
                </c:pt>
                <c:pt idx="1">
                  <c:v>2.4E-2</c:v>
                </c:pt>
                <c:pt idx="2">
                  <c:v>0.01</c:v>
                </c:pt>
                <c:pt idx="3">
                  <c:v>5.0000000000000001E-3</c:v>
                </c:pt>
                <c:pt idx="4">
                  <c:v>2E-3</c:v>
                </c:pt>
                <c:pt idx="5">
                  <c:v>1E-3</c:v>
                </c:pt>
                <c:pt idx="6">
                  <c:v>-1E-3</c:v>
                </c:pt>
                <c:pt idx="7">
                  <c:v>-2E-3</c:v>
                </c:pt>
                <c:pt idx="8">
                  <c:v>-2E-3</c:v>
                </c:pt>
                <c:pt idx="9">
                  <c:v>-2E-3</c:v>
                </c:pt>
                <c:pt idx="10">
                  <c:v>-2E-3</c:v>
                </c:pt>
                <c:pt idx="11">
                  <c:v>-2E-3</c:v>
                </c:pt>
                <c:pt idx="12">
                  <c:v>-2E-3</c:v>
                </c:pt>
                <c:pt idx="13">
                  <c:v>1E-3</c:v>
                </c:pt>
                <c:pt idx="14">
                  <c:v>5.0000000000000001E-3</c:v>
                </c:pt>
                <c:pt idx="15">
                  <c:v>1.0999999999999999E-2</c:v>
                </c:pt>
                <c:pt idx="16">
                  <c:v>1.7000000000000001E-2</c:v>
                </c:pt>
                <c:pt idx="17">
                  <c:v>0.04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70A-4499-BE0B-19B5326E4409}"/>
            </c:ext>
          </c:extLst>
        </c:ser>
        <c:ser>
          <c:idx val="2"/>
          <c:order val="2"/>
          <c:tx>
            <c:strRef>
              <c:f>Sheet1!$K$6</c:f>
              <c:strCache>
                <c:ptCount val="1"/>
                <c:pt idx="0">
                  <c:v>靶电流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6">
                  <a:alpha val="95000"/>
                </a:schemeClr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Sheet1!$J$7:$J$18</c:f>
              <c:numCache>
                <c:formatCode>General</c:formatCode>
                <c:ptCount val="12"/>
                <c:pt idx="0">
                  <c:v>14.64</c:v>
                </c:pt>
                <c:pt idx="1">
                  <c:v>14.71</c:v>
                </c:pt>
                <c:pt idx="2">
                  <c:v>14.78</c:v>
                </c:pt>
                <c:pt idx="3">
                  <c:v>14.86</c:v>
                </c:pt>
                <c:pt idx="4">
                  <c:v>14.94</c:v>
                </c:pt>
                <c:pt idx="5">
                  <c:v>14.95</c:v>
                </c:pt>
                <c:pt idx="6">
                  <c:v>15.02</c:v>
                </c:pt>
                <c:pt idx="7">
                  <c:v>15.1</c:v>
                </c:pt>
                <c:pt idx="8">
                  <c:v>15.2</c:v>
                </c:pt>
                <c:pt idx="9">
                  <c:v>15.28</c:v>
                </c:pt>
                <c:pt idx="10">
                  <c:v>15.36</c:v>
                </c:pt>
                <c:pt idx="11">
                  <c:v>15.43</c:v>
                </c:pt>
              </c:numCache>
            </c:numRef>
          </c:xVal>
          <c:yVal>
            <c:numRef>
              <c:f>Sheet1!$K$7:$K$18</c:f>
              <c:numCache>
                <c:formatCode>General</c:formatCode>
                <c:ptCount val="12"/>
                <c:pt idx="0">
                  <c:v>1.4E-2</c:v>
                </c:pt>
                <c:pt idx="1">
                  <c:v>1.7999999999999999E-2</c:v>
                </c:pt>
                <c:pt idx="2">
                  <c:v>2.1000000000000001E-2</c:v>
                </c:pt>
                <c:pt idx="3">
                  <c:v>2.3E-2</c:v>
                </c:pt>
                <c:pt idx="4">
                  <c:v>2.5000000000000001E-2</c:v>
                </c:pt>
                <c:pt idx="5">
                  <c:v>2.5000000000000001E-2</c:v>
                </c:pt>
                <c:pt idx="6">
                  <c:v>2.5000000000000001E-2</c:v>
                </c:pt>
                <c:pt idx="7">
                  <c:v>2.4E-2</c:v>
                </c:pt>
                <c:pt idx="8">
                  <c:v>2.1999999999999999E-2</c:v>
                </c:pt>
                <c:pt idx="9">
                  <c:v>1.9E-2</c:v>
                </c:pt>
                <c:pt idx="10">
                  <c:v>1.4999999999999999E-2</c:v>
                </c:pt>
                <c:pt idx="11">
                  <c:v>0.01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70A-4499-BE0B-19B5326E4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4378264"/>
        <c:axId val="664385808"/>
      </c:scatterChart>
      <c:valAx>
        <c:axId val="664378264"/>
        <c:scaling>
          <c:orientation val="minMax"/>
          <c:max val="16.5"/>
          <c:min val="13.2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64385808"/>
        <c:crosses val="autoZero"/>
        <c:crossBetween val="midCat"/>
      </c:valAx>
      <c:valAx>
        <c:axId val="66438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64378264"/>
        <c:crosses val="autoZero"/>
        <c:crossBetween val="midCat"/>
      </c:valAx>
      <c:spPr>
        <a:solidFill>
          <a:schemeClr val="bg1"/>
        </a:solidFill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548826294465389"/>
          <c:y val="3.3997952528059108E-2"/>
          <c:w val="0.76057737691334437"/>
          <c:h val="0.121749326179203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BC16F-C934-4554-8683-B501147A5132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983E1-9BB2-4CBA-8597-9C7345C2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86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D23F6F5-56CA-4498-8350-922DFA1B79CD}" type="datetimeFigureOut">
              <a:rPr lang="zh-CN" altLang="en-US" smtClean="0"/>
              <a:pPr/>
              <a:t>2024/9/27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ADE2F6B-9008-4E7F-9750-B87C7F89B7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68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497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b="0" i="0" dirty="0">
              <a:solidFill>
                <a:srgbClr val="24292F"/>
              </a:solidFill>
              <a:effectLst/>
              <a:latin typeface="-apple-system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6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664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0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407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987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352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866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902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337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118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122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94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50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399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471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553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716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64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033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E2F6B-9008-4E7F-9750-B87C7F89B711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9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DBFE9-9076-0449-A245-0065AB24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555" y="758312"/>
            <a:ext cx="6610886" cy="2456376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E00BCA3-AF05-D245-A979-6CE5F1D4CCF9}"/>
              </a:ext>
            </a:extLst>
          </p:cNvPr>
          <p:cNvGrpSpPr/>
          <p:nvPr userDrawn="1"/>
        </p:nvGrpSpPr>
        <p:grpSpPr>
          <a:xfrm>
            <a:off x="5788373" y="178315"/>
            <a:ext cx="3355627" cy="519461"/>
            <a:chOff x="4844143" y="4562562"/>
            <a:chExt cx="3355627" cy="519461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D961647-958C-754B-A260-E86EC089A2D0}"/>
                </a:ext>
              </a:extLst>
            </p:cNvPr>
            <p:cNvSpPr/>
            <p:nvPr userDrawn="1"/>
          </p:nvSpPr>
          <p:spPr>
            <a:xfrm>
              <a:off x="4844143" y="4562562"/>
              <a:ext cx="3355627" cy="519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D3F11E0-E7A7-DA44-B90A-98DF2341AB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7075" y="4623098"/>
              <a:ext cx="3199166" cy="458925"/>
            </a:xfrm>
            <a:prstGeom prst="rect">
              <a:avLst/>
            </a:prstGeom>
          </p:spPr>
        </p:pic>
      </p:grp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958CE82-CD74-9F49-AB8E-F27EE3234C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93142" y="3429000"/>
            <a:ext cx="4557713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rgbClr val="FFFF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</p:txBody>
      </p:sp>
      <p:sp>
        <p:nvSpPr>
          <p:cNvPr id="10" name="文本占位符 7">
            <a:extLst>
              <a:ext uri="{FF2B5EF4-FFF2-40B4-BE49-F238E27FC236}">
                <a16:creationId xmlns:a16="http://schemas.microsoft.com/office/drawing/2014/main" id="{7B0483E7-DA0C-8C48-90DC-4D829EF67A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93141" y="4424403"/>
            <a:ext cx="4557713" cy="6619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FFFF99">
                    <a:alpha val="81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3464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DBFE9-9076-0449-A245-0065AB24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29" y="99090"/>
            <a:ext cx="5574247" cy="677910"/>
          </a:xfrm>
          <a:prstGeom prst="rect">
            <a:avLst/>
          </a:prstGeom>
        </p:spPr>
        <p:txBody>
          <a:bodyPr anchor="ctr"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846BAAC-ED98-1B4D-9B2F-0D101B0E2F1E}"/>
              </a:ext>
            </a:extLst>
          </p:cNvPr>
          <p:cNvSpPr/>
          <p:nvPr userDrawn="1"/>
        </p:nvSpPr>
        <p:spPr>
          <a:xfrm>
            <a:off x="-9939" y="99091"/>
            <a:ext cx="65968" cy="6779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46D6A27-0A37-0047-870A-5DFDCFDCB7FD}"/>
              </a:ext>
            </a:extLst>
          </p:cNvPr>
          <p:cNvSpPr txBox="1"/>
          <p:nvPr userDrawn="1"/>
        </p:nvSpPr>
        <p:spPr>
          <a:xfrm>
            <a:off x="8575439" y="6458130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EA36ECE-AFFE-DB4D-BCBE-AA58225F2204}" type="slidenum">
              <a:rPr kumimoji="1" lang="zh-CN" altLang="en-US" sz="1800" b="1" smtClean="0">
                <a:solidFill>
                  <a:srgbClr val="FFFF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‹#›</a:t>
            </a:fld>
            <a:endParaRPr kumimoji="1" lang="zh-CN" altLang="en-US" sz="1800" b="1" dirty="0">
              <a:solidFill>
                <a:srgbClr val="FFFF9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C8ADCAB4-3F26-9C7C-58B0-09CA7606EE25}"/>
              </a:ext>
            </a:extLst>
          </p:cNvPr>
          <p:cNvGrpSpPr/>
          <p:nvPr userDrawn="1"/>
        </p:nvGrpSpPr>
        <p:grpSpPr>
          <a:xfrm>
            <a:off x="5788373" y="178315"/>
            <a:ext cx="3355627" cy="519461"/>
            <a:chOff x="4844143" y="4562562"/>
            <a:chExt cx="3355627" cy="519461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A985E2C-CD52-1458-4236-C0044BFC0B03}"/>
                </a:ext>
              </a:extLst>
            </p:cNvPr>
            <p:cNvSpPr/>
            <p:nvPr userDrawn="1"/>
          </p:nvSpPr>
          <p:spPr>
            <a:xfrm>
              <a:off x="4844143" y="4562562"/>
              <a:ext cx="3355627" cy="519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4B01C9C-35D6-64CC-DF87-B983B0597B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7075" y="4623098"/>
              <a:ext cx="3199166" cy="458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07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E67932B-C083-ACD0-16C2-D6E1281F0AF8}"/>
              </a:ext>
            </a:extLst>
          </p:cNvPr>
          <p:cNvSpPr txBox="1"/>
          <p:nvPr userDrawn="1"/>
        </p:nvSpPr>
        <p:spPr>
          <a:xfrm>
            <a:off x="10879" y="6458130"/>
            <a:ext cx="42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800" b="1" dirty="0">
                <a:solidFill>
                  <a:srgbClr val="FFFF99"/>
                </a:solidFill>
              </a:rPr>
              <a:t>OMEG2024, Sep. 7</a:t>
            </a:r>
            <a:r>
              <a:rPr lang="en-US" altLang="zh-CN" sz="1800" b="1" baseline="30000" dirty="0">
                <a:solidFill>
                  <a:srgbClr val="FFFF99"/>
                </a:solidFill>
              </a:rPr>
              <a:t>th</a:t>
            </a:r>
            <a:r>
              <a:rPr lang="en-US" altLang="zh-CN" sz="1800" b="1" dirty="0">
                <a:solidFill>
                  <a:srgbClr val="FFFF99"/>
                </a:solidFill>
              </a:rPr>
              <a:t>-12</a:t>
            </a:r>
            <a:r>
              <a:rPr lang="en-US" altLang="zh-CN" sz="1800" b="1" baseline="30000" dirty="0">
                <a:solidFill>
                  <a:srgbClr val="FFFF99"/>
                </a:solidFill>
              </a:rPr>
              <a:t>th</a:t>
            </a:r>
            <a:r>
              <a:rPr lang="en-US" altLang="zh-CN" sz="1800" b="1" baseline="0" dirty="0">
                <a:solidFill>
                  <a:srgbClr val="FFFF99"/>
                </a:solidFill>
              </a:rPr>
              <a:t>, Chengdu</a:t>
            </a:r>
            <a:endParaRPr lang="zh-CN" altLang="en-US" sz="18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4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6" r:id="rId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rgbClr val="FFFF99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6.tif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gif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image" Target="../media/image37.jpe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45.png"/><Relationship Id="rId5" Type="http://schemas.openxmlformats.org/officeDocument/2006/relationships/image" Target="../media/image40.jpeg"/><Relationship Id="rId15" Type="http://schemas.openxmlformats.org/officeDocument/2006/relationships/image" Target="../media/image49.png"/><Relationship Id="rId10" Type="http://schemas.openxmlformats.org/officeDocument/2006/relationships/image" Target="../media/image44.jpeg"/><Relationship Id="rId4" Type="http://schemas.openxmlformats.org/officeDocument/2006/relationships/image" Target="../media/image39.jpe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2B6DBE8-C5CF-174C-8515-ACAA908E5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" y="1258219"/>
            <a:ext cx="9133952" cy="2456376"/>
          </a:xfrm>
        </p:spPr>
        <p:txBody>
          <a:bodyPr/>
          <a:lstStyle/>
          <a:p>
            <a:r>
              <a:rPr lang="en-US" altLang="zh-CN" dirty="0"/>
              <a:t>Measurements of stellar neutron source reactions at JUNA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D3C3CB2-8A15-7943-B80B-267A039F7B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8554" y="3838469"/>
            <a:ext cx="7666892" cy="914400"/>
          </a:xfrm>
        </p:spPr>
        <p:txBody>
          <a:bodyPr/>
          <a:lstStyle/>
          <a:p>
            <a:r>
              <a:rPr lang="en-US" altLang="zh-CN" sz="2400" dirty="0"/>
              <a:t>Bingshui Gao </a:t>
            </a:r>
          </a:p>
          <a:p>
            <a:r>
              <a:rPr lang="en-US" altLang="zh-CN" sz="1600" dirty="0"/>
              <a:t>(JUNA Collaboration)</a:t>
            </a:r>
            <a:endParaRPr lang="zh-CN" altLang="en-US" sz="1600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570E51-3970-624A-B61A-407F410CE2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8554" y="4731715"/>
            <a:ext cx="7666892" cy="661947"/>
          </a:xfrm>
        </p:spPr>
        <p:txBody>
          <a:bodyPr/>
          <a:lstStyle/>
          <a:p>
            <a:r>
              <a:rPr lang="en-US" altLang="zh-CN" sz="2000" dirty="0">
                <a:solidFill>
                  <a:schemeClr val="bg1">
                    <a:lumMod val="95000"/>
                    <a:alpha val="81000"/>
                  </a:schemeClr>
                </a:solidFill>
                <a:latin typeface="+mn-lt"/>
              </a:rPr>
              <a:t>Institute of Modern Physics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F5E9AF5-36E9-42D9-D232-876A19966F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8" b="5825"/>
          <a:stretch/>
        </p:blipFill>
        <p:spPr>
          <a:xfrm>
            <a:off x="7095212" y="5557359"/>
            <a:ext cx="1997030" cy="5891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30EAA7D9-BA8C-6A4F-F3C8-A287C242A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6" t="11870" r="20419" b="12361"/>
          <a:stretch/>
        </p:blipFill>
        <p:spPr bwMode="auto">
          <a:xfrm>
            <a:off x="7666331" y="4836487"/>
            <a:ext cx="704274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224263B-2705-EB44-1F51-D218883B5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7320" r="9641" b="5147"/>
          <a:stretch/>
        </p:blipFill>
        <p:spPr bwMode="auto">
          <a:xfrm>
            <a:off x="6985613" y="4836488"/>
            <a:ext cx="680718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8FA3DC-BA1E-7EE8-1219-16D07307C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0605" y="4836486"/>
            <a:ext cx="721637" cy="69271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78F45E0-27CC-D24F-B50E-4F9BFCF801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29" y="6174682"/>
            <a:ext cx="2277913" cy="61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92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FB5FBAE9-0C2A-384D-A008-B01686841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</a:rPr>
              <a:t>Our underground lab</a:t>
            </a:r>
            <a:endParaRPr lang="zh-CN" altLang="en-US" dirty="0">
              <a:latin typeface="+mj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05D8726-A2C3-4438-A2BD-0EF5EC1F70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4" y="805909"/>
            <a:ext cx="3920823" cy="595823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523B6D6-EF89-471A-B777-879253142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27425" r="45663" b="5492"/>
          <a:stretch/>
        </p:blipFill>
        <p:spPr bwMode="auto">
          <a:xfrm>
            <a:off x="4463823" y="3270327"/>
            <a:ext cx="4641218" cy="3587673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2234EE5-9968-4802-AED3-F1346840F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3823" y="918665"/>
            <a:ext cx="2098389" cy="2308324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nder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JUNA</a:t>
            </a:r>
            <a:r>
              <a:rPr lang="en-US" altLang="zh-CN" sz="2400" dirty="0">
                <a:solidFill>
                  <a:srgbClr val="FFC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J</a:t>
            </a:r>
            <a:r>
              <a:rPr lang="en-US" altLang="zh-CN" sz="2400" dirty="0">
                <a:solidFill>
                  <a:srgbClr val="FFC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inping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ground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laboratory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uclear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strophysics)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42F48B5-742D-47EF-8F20-45ECC63C59C0}"/>
              </a:ext>
            </a:extLst>
          </p:cNvPr>
          <p:cNvSpPr/>
          <p:nvPr/>
        </p:nvSpPr>
        <p:spPr>
          <a:xfrm>
            <a:off x="7058128" y="5180058"/>
            <a:ext cx="966931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ECR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Source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3CA56F-6A93-482B-B3A0-AE4E1DE000E7}"/>
              </a:ext>
            </a:extLst>
          </p:cNvPr>
          <p:cNvSpPr/>
          <p:nvPr/>
        </p:nvSpPr>
        <p:spPr>
          <a:xfrm>
            <a:off x="5315982" y="5592737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Dipole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0D20617-5CA8-40E1-9825-6C9BD3029253}"/>
              </a:ext>
            </a:extLst>
          </p:cNvPr>
          <p:cNvSpPr/>
          <p:nvPr/>
        </p:nvSpPr>
        <p:spPr>
          <a:xfrm>
            <a:off x="7636058" y="6048937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Target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Detectors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A36F4B4-F97F-407F-A359-70A260CD05D0}"/>
              </a:ext>
            </a:extLst>
          </p:cNvPr>
          <p:cNvGrpSpPr/>
          <p:nvPr/>
        </p:nvGrpSpPr>
        <p:grpSpPr>
          <a:xfrm>
            <a:off x="6562212" y="960063"/>
            <a:ext cx="2581788" cy="2239788"/>
            <a:chOff x="5199546" y="1367295"/>
            <a:chExt cx="3944454" cy="2720313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1B39553-4AFE-429C-A5E8-FED9AB67E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9546" y="1367295"/>
              <a:ext cx="3944454" cy="2720313"/>
            </a:xfrm>
            <a:prstGeom prst="rect">
              <a:avLst/>
            </a:prstGeom>
          </p:spPr>
        </p:pic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483DDD04-8206-4BD6-9541-4DA8359E52B1}"/>
                </a:ext>
              </a:extLst>
            </p:cNvPr>
            <p:cNvSpPr/>
            <p:nvPr/>
          </p:nvSpPr>
          <p:spPr>
            <a:xfrm>
              <a:off x="6621399" y="2820576"/>
              <a:ext cx="678105" cy="638064"/>
            </a:xfrm>
            <a:custGeom>
              <a:avLst/>
              <a:gdLst>
                <a:gd name="connsiteX0" fmla="*/ 86582 w 678105"/>
                <a:gd name="connsiteY0" fmla="*/ 460787 h 638064"/>
                <a:gd name="connsiteX1" fmla="*/ 73485 w 678105"/>
                <a:gd name="connsiteY1" fmla="*/ 394112 h 638064"/>
                <a:gd name="connsiteX2" fmla="*/ 77057 w 678105"/>
                <a:gd name="connsiteY2" fmla="*/ 316721 h 638064"/>
                <a:gd name="connsiteX3" fmla="*/ 72295 w 678105"/>
                <a:gd name="connsiteY3" fmla="*/ 259571 h 638064"/>
                <a:gd name="connsiteX4" fmla="*/ 61579 w 678105"/>
                <a:gd name="connsiteY4" fmla="*/ 232187 h 638064"/>
                <a:gd name="connsiteX5" fmla="*/ 72295 w 678105"/>
                <a:gd name="connsiteY5" fmla="*/ 215518 h 638064"/>
                <a:gd name="connsiteX6" fmla="*/ 53245 w 678105"/>
                <a:gd name="connsiteY6" fmla="*/ 171465 h 638064"/>
                <a:gd name="connsiteX7" fmla="*/ 30623 w 678105"/>
                <a:gd name="connsiteY7" fmla="*/ 132174 h 638064"/>
                <a:gd name="connsiteX8" fmla="*/ 857 w 678105"/>
                <a:gd name="connsiteY8" fmla="*/ 101218 h 638064"/>
                <a:gd name="connsiteX9" fmla="*/ 9192 w 678105"/>
                <a:gd name="connsiteY9" fmla="*/ 84549 h 638064"/>
                <a:gd name="connsiteX10" fmla="*/ 21098 w 678105"/>
                <a:gd name="connsiteY10" fmla="*/ 58355 h 638064"/>
                <a:gd name="connsiteX11" fmla="*/ 6810 w 678105"/>
                <a:gd name="connsiteY11" fmla="*/ 34543 h 638064"/>
                <a:gd name="connsiteX12" fmla="*/ 16335 w 678105"/>
                <a:gd name="connsiteY12" fmla="*/ 15493 h 638064"/>
                <a:gd name="connsiteX13" fmla="*/ 35385 w 678105"/>
                <a:gd name="connsiteY13" fmla="*/ 15 h 638064"/>
                <a:gd name="connsiteX14" fmla="*/ 68723 w 678105"/>
                <a:gd name="connsiteY14" fmla="*/ 14302 h 638064"/>
                <a:gd name="connsiteX15" fmla="*/ 87773 w 678105"/>
                <a:gd name="connsiteY15" fmla="*/ 77405 h 638064"/>
                <a:gd name="connsiteX16" fmla="*/ 137779 w 678105"/>
                <a:gd name="connsiteY16" fmla="*/ 120268 h 638064"/>
                <a:gd name="connsiteX17" fmla="*/ 154448 w 678105"/>
                <a:gd name="connsiteY17" fmla="*/ 110743 h 638064"/>
                <a:gd name="connsiteX18" fmla="*/ 166354 w 678105"/>
                <a:gd name="connsiteY18" fmla="*/ 133365 h 638064"/>
                <a:gd name="connsiteX19" fmla="*/ 225885 w 678105"/>
                <a:gd name="connsiteY19" fmla="*/ 136937 h 638064"/>
                <a:gd name="connsiteX20" fmla="*/ 227076 w 678105"/>
                <a:gd name="connsiteY20" fmla="*/ 122649 h 638064"/>
                <a:gd name="connsiteX21" fmla="*/ 229457 w 678105"/>
                <a:gd name="connsiteY21" fmla="*/ 94074 h 638064"/>
                <a:gd name="connsiteX22" fmla="*/ 294942 w 678105"/>
                <a:gd name="connsiteY22" fmla="*/ 108362 h 638064"/>
                <a:gd name="connsiteX23" fmla="*/ 308039 w 678105"/>
                <a:gd name="connsiteY23" fmla="*/ 83358 h 638064"/>
                <a:gd name="connsiteX24" fmla="*/ 300895 w 678105"/>
                <a:gd name="connsiteY24" fmla="*/ 48830 h 638064"/>
                <a:gd name="connsiteX25" fmla="*/ 344948 w 678105"/>
                <a:gd name="connsiteY25" fmla="*/ 28590 h 638064"/>
                <a:gd name="connsiteX26" fmla="*/ 360426 w 678105"/>
                <a:gd name="connsiteY26" fmla="*/ 65499 h 638064"/>
                <a:gd name="connsiteX27" fmla="*/ 411623 w 678105"/>
                <a:gd name="connsiteY27" fmla="*/ 77405 h 638064"/>
                <a:gd name="connsiteX28" fmla="*/ 419957 w 678105"/>
                <a:gd name="connsiteY28" fmla="*/ 130983 h 638064"/>
                <a:gd name="connsiteX29" fmla="*/ 456867 w 678105"/>
                <a:gd name="connsiteY29" fmla="*/ 163130 h 638064"/>
                <a:gd name="connsiteX30" fmla="*/ 491395 w 678105"/>
                <a:gd name="connsiteY30" fmla="*/ 150033 h 638064"/>
                <a:gd name="connsiteX31" fmla="*/ 530685 w 678105"/>
                <a:gd name="connsiteY31" fmla="*/ 148843 h 638064"/>
                <a:gd name="connsiteX32" fmla="*/ 548545 w 678105"/>
                <a:gd name="connsiteY32" fmla="*/ 163130 h 638064"/>
                <a:gd name="connsiteX33" fmla="*/ 578310 w 678105"/>
                <a:gd name="connsiteY33" fmla="*/ 157177 h 638064"/>
                <a:gd name="connsiteX34" fmla="*/ 594979 w 678105"/>
                <a:gd name="connsiteY34" fmla="*/ 177418 h 638064"/>
                <a:gd name="connsiteX35" fmla="*/ 630698 w 678105"/>
                <a:gd name="connsiteY35" fmla="*/ 191705 h 638064"/>
                <a:gd name="connsiteX36" fmla="*/ 644985 w 678105"/>
                <a:gd name="connsiteY36" fmla="*/ 202421 h 638064"/>
                <a:gd name="connsiteX37" fmla="*/ 669989 w 678105"/>
                <a:gd name="connsiteY37" fmla="*/ 194087 h 638064"/>
                <a:gd name="connsiteX38" fmla="*/ 662845 w 678105"/>
                <a:gd name="connsiteY38" fmla="*/ 220280 h 638064"/>
                <a:gd name="connsiteX39" fmla="*/ 677132 w 678105"/>
                <a:gd name="connsiteY39" fmla="*/ 240521 h 638064"/>
                <a:gd name="connsiteX40" fmla="*/ 630698 w 678105"/>
                <a:gd name="connsiteY40" fmla="*/ 302433 h 638064"/>
                <a:gd name="connsiteX41" fmla="*/ 610457 w 678105"/>
                <a:gd name="connsiteY41" fmla="*/ 311958 h 638064"/>
                <a:gd name="connsiteX42" fmla="*/ 574739 w 678105"/>
                <a:gd name="connsiteY42" fmla="*/ 363155 h 638064"/>
                <a:gd name="connsiteX43" fmla="*/ 560451 w 678105"/>
                <a:gd name="connsiteY43" fmla="*/ 340533 h 638064"/>
                <a:gd name="connsiteX44" fmla="*/ 531876 w 678105"/>
                <a:gd name="connsiteY44" fmla="*/ 347677 h 638064"/>
                <a:gd name="connsiteX45" fmla="*/ 500920 w 678105"/>
                <a:gd name="connsiteY45" fmla="*/ 331008 h 638064"/>
                <a:gd name="connsiteX46" fmla="*/ 490204 w 678105"/>
                <a:gd name="connsiteY46" fmla="*/ 352440 h 638064"/>
                <a:gd name="connsiteX47" fmla="*/ 497348 w 678105"/>
                <a:gd name="connsiteY47" fmla="*/ 367918 h 638064"/>
                <a:gd name="connsiteX48" fmla="*/ 478298 w 678105"/>
                <a:gd name="connsiteY48" fmla="*/ 390540 h 638064"/>
                <a:gd name="connsiteX49" fmla="*/ 497348 w 678105"/>
                <a:gd name="connsiteY49" fmla="*/ 420305 h 638064"/>
                <a:gd name="connsiteX50" fmla="*/ 502110 w 678105"/>
                <a:gd name="connsiteY50" fmla="*/ 439355 h 638064"/>
                <a:gd name="connsiteX51" fmla="*/ 535448 w 678105"/>
                <a:gd name="connsiteY51" fmla="*/ 460787 h 638064"/>
                <a:gd name="connsiteX52" fmla="*/ 534257 w 678105"/>
                <a:gd name="connsiteY52" fmla="*/ 471502 h 638064"/>
                <a:gd name="connsiteX53" fmla="*/ 499729 w 678105"/>
                <a:gd name="connsiteY53" fmla="*/ 469121 h 638064"/>
                <a:gd name="connsiteX54" fmla="*/ 490204 w 678105"/>
                <a:gd name="connsiteY54" fmla="*/ 486980 h 638064"/>
                <a:gd name="connsiteX55" fmla="*/ 515207 w 678105"/>
                <a:gd name="connsiteY55" fmla="*/ 501268 h 638064"/>
                <a:gd name="connsiteX56" fmla="*/ 530685 w 678105"/>
                <a:gd name="connsiteY56" fmla="*/ 514365 h 638064"/>
                <a:gd name="connsiteX57" fmla="*/ 502110 w 678105"/>
                <a:gd name="connsiteY57" fmla="*/ 531033 h 638064"/>
                <a:gd name="connsiteX58" fmla="*/ 475917 w 678105"/>
                <a:gd name="connsiteY58" fmla="*/ 527462 h 638064"/>
                <a:gd name="connsiteX59" fmla="*/ 460439 w 678105"/>
                <a:gd name="connsiteY59" fmla="*/ 520318 h 638064"/>
                <a:gd name="connsiteX60" fmla="*/ 450914 w 678105"/>
                <a:gd name="connsiteY60" fmla="*/ 501268 h 638064"/>
                <a:gd name="connsiteX61" fmla="*/ 431864 w 678105"/>
                <a:gd name="connsiteY61" fmla="*/ 515555 h 638064"/>
                <a:gd name="connsiteX62" fmla="*/ 412814 w 678105"/>
                <a:gd name="connsiteY62" fmla="*/ 516746 h 638064"/>
                <a:gd name="connsiteX63" fmla="*/ 405670 w 678105"/>
                <a:gd name="connsiteY63" fmla="*/ 506030 h 638064"/>
                <a:gd name="connsiteX64" fmla="*/ 412814 w 678105"/>
                <a:gd name="connsiteY64" fmla="*/ 485790 h 638064"/>
                <a:gd name="connsiteX65" fmla="*/ 399717 w 678105"/>
                <a:gd name="connsiteY65" fmla="*/ 476265 h 638064"/>
                <a:gd name="connsiteX66" fmla="*/ 411623 w 678105"/>
                <a:gd name="connsiteY66" fmla="*/ 457215 h 638064"/>
                <a:gd name="connsiteX67" fmla="*/ 369951 w 678105"/>
                <a:gd name="connsiteY67" fmla="*/ 458405 h 638064"/>
                <a:gd name="connsiteX68" fmla="*/ 373523 w 678105"/>
                <a:gd name="connsiteY68" fmla="*/ 476265 h 638064"/>
                <a:gd name="connsiteX69" fmla="*/ 368760 w 678105"/>
                <a:gd name="connsiteY69" fmla="*/ 486980 h 638064"/>
                <a:gd name="connsiteX70" fmla="*/ 344948 w 678105"/>
                <a:gd name="connsiteY70" fmla="*/ 488171 h 638064"/>
                <a:gd name="connsiteX71" fmla="*/ 353282 w 678105"/>
                <a:gd name="connsiteY71" fmla="*/ 497696 h 638064"/>
                <a:gd name="connsiteX72" fmla="*/ 328279 w 678105"/>
                <a:gd name="connsiteY72" fmla="*/ 533415 h 638064"/>
                <a:gd name="connsiteX73" fmla="*/ 309229 w 678105"/>
                <a:gd name="connsiteY73" fmla="*/ 546512 h 638064"/>
                <a:gd name="connsiteX74" fmla="*/ 304467 w 678105"/>
                <a:gd name="connsiteY74" fmla="*/ 575087 h 638064"/>
                <a:gd name="connsiteX75" fmla="*/ 311610 w 678105"/>
                <a:gd name="connsiteY75" fmla="*/ 600090 h 638064"/>
                <a:gd name="connsiteX76" fmla="*/ 288989 w 678105"/>
                <a:gd name="connsiteY76" fmla="*/ 629855 h 638064"/>
                <a:gd name="connsiteX77" fmla="*/ 281845 w 678105"/>
                <a:gd name="connsiteY77" fmla="*/ 616758 h 638064"/>
                <a:gd name="connsiteX78" fmla="*/ 250889 w 678105"/>
                <a:gd name="connsiteY78" fmla="*/ 636999 h 638064"/>
                <a:gd name="connsiteX79" fmla="*/ 217551 w 678105"/>
                <a:gd name="connsiteY79" fmla="*/ 633427 h 638064"/>
                <a:gd name="connsiteX80" fmla="*/ 171117 w 678105"/>
                <a:gd name="connsiteY80" fmla="*/ 617949 h 638064"/>
                <a:gd name="connsiteX81" fmla="*/ 171117 w 678105"/>
                <a:gd name="connsiteY81" fmla="*/ 502458 h 638064"/>
                <a:gd name="connsiteX82" fmla="*/ 155639 w 678105"/>
                <a:gd name="connsiteY82" fmla="*/ 497696 h 638064"/>
                <a:gd name="connsiteX83" fmla="*/ 86582 w 678105"/>
                <a:gd name="connsiteY83" fmla="*/ 460787 h 63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678105" h="638064">
                  <a:moveTo>
                    <a:pt x="86582" y="460787"/>
                  </a:moveTo>
                  <a:cubicBezTo>
                    <a:pt x="72890" y="443523"/>
                    <a:pt x="75072" y="418123"/>
                    <a:pt x="73485" y="394112"/>
                  </a:cubicBezTo>
                  <a:cubicBezTo>
                    <a:pt x="71897" y="370101"/>
                    <a:pt x="77255" y="339144"/>
                    <a:pt x="77057" y="316721"/>
                  </a:cubicBezTo>
                  <a:cubicBezTo>
                    <a:pt x="76859" y="294298"/>
                    <a:pt x="74875" y="273660"/>
                    <a:pt x="72295" y="259571"/>
                  </a:cubicBezTo>
                  <a:cubicBezTo>
                    <a:pt x="69715" y="245482"/>
                    <a:pt x="61579" y="239529"/>
                    <a:pt x="61579" y="232187"/>
                  </a:cubicBezTo>
                  <a:cubicBezTo>
                    <a:pt x="61579" y="224845"/>
                    <a:pt x="73684" y="225638"/>
                    <a:pt x="72295" y="215518"/>
                  </a:cubicBezTo>
                  <a:cubicBezTo>
                    <a:pt x="70906" y="205398"/>
                    <a:pt x="60190" y="185356"/>
                    <a:pt x="53245" y="171465"/>
                  </a:cubicBezTo>
                  <a:cubicBezTo>
                    <a:pt x="46300" y="157574"/>
                    <a:pt x="39354" y="143882"/>
                    <a:pt x="30623" y="132174"/>
                  </a:cubicBezTo>
                  <a:cubicBezTo>
                    <a:pt x="21892" y="120466"/>
                    <a:pt x="4429" y="109155"/>
                    <a:pt x="857" y="101218"/>
                  </a:cubicBezTo>
                  <a:cubicBezTo>
                    <a:pt x="-2715" y="93281"/>
                    <a:pt x="5818" y="91693"/>
                    <a:pt x="9192" y="84549"/>
                  </a:cubicBezTo>
                  <a:cubicBezTo>
                    <a:pt x="12565" y="77405"/>
                    <a:pt x="21495" y="66689"/>
                    <a:pt x="21098" y="58355"/>
                  </a:cubicBezTo>
                  <a:cubicBezTo>
                    <a:pt x="20701" y="50021"/>
                    <a:pt x="7604" y="41687"/>
                    <a:pt x="6810" y="34543"/>
                  </a:cubicBezTo>
                  <a:cubicBezTo>
                    <a:pt x="6016" y="27399"/>
                    <a:pt x="11572" y="21248"/>
                    <a:pt x="16335" y="15493"/>
                  </a:cubicBezTo>
                  <a:cubicBezTo>
                    <a:pt x="21097" y="9738"/>
                    <a:pt x="26654" y="213"/>
                    <a:pt x="35385" y="15"/>
                  </a:cubicBezTo>
                  <a:cubicBezTo>
                    <a:pt x="44116" y="-183"/>
                    <a:pt x="59992" y="1404"/>
                    <a:pt x="68723" y="14302"/>
                  </a:cubicBezTo>
                  <a:cubicBezTo>
                    <a:pt x="77454" y="27200"/>
                    <a:pt x="76264" y="59744"/>
                    <a:pt x="87773" y="77405"/>
                  </a:cubicBezTo>
                  <a:cubicBezTo>
                    <a:pt x="99282" y="95066"/>
                    <a:pt x="126667" y="114712"/>
                    <a:pt x="137779" y="120268"/>
                  </a:cubicBezTo>
                  <a:cubicBezTo>
                    <a:pt x="148892" y="125824"/>
                    <a:pt x="149686" y="108560"/>
                    <a:pt x="154448" y="110743"/>
                  </a:cubicBezTo>
                  <a:cubicBezTo>
                    <a:pt x="159210" y="112926"/>
                    <a:pt x="154448" y="128999"/>
                    <a:pt x="166354" y="133365"/>
                  </a:cubicBezTo>
                  <a:cubicBezTo>
                    <a:pt x="178260" y="137731"/>
                    <a:pt x="215765" y="138723"/>
                    <a:pt x="225885" y="136937"/>
                  </a:cubicBezTo>
                  <a:cubicBezTo>
                    <a:pt x="236005" y="135151"/>
                    <a:pt x="227076" y="122649"/>
                    <a:pt x="227076" y="122649"/>
                  </a:cubicBezTo>
                  <a:cubicBezTo>
                    <a:pt x="227671" y="115505"/>
                    <a:pt x="218146" y="96455"/>
                    <a:pt x="229457" y="94074"/>
                  </a:cubicBezTo>
                  <a:cubicBezTo>
                    <a:pt x="240768" y="91693"/>
                    <a:pt x="281845" y="110148"/>
                    <a:pt x="294942" y="108362"/>
                  </a:cubicBezTo>
                  <a:cubicBezTo>
                    <a:pt x="308039" y="106576"/>
                    <a:pt x="307047" y="93280"/>
                    <a:pt x="308039" y="83358"/>
                  </a:cubicBezTo>
                  <a:cubicBezTo>
                    <a:pt x="309031" y="73436"/>
                    <a:pt x="294744" y="57958"/>
                    <a:pt x="300895" y="48830"/>
                  </a:cubicBezTo>
                  <a:cubicBezTo>
                    <a:pt x="307046" y="39702"/>
                    <a:pt x="335026" y="25812"/>
                    <a:pt x="344948" y="28590"/>
                  </a:cubicBezTo>
                  <a:cubicBezTo>
                    <a:pt x="354870" y="31368"/>
                    <a:pt x="349314" y="57363"/>
                    <a:pt x="360426" y="65499"/>
                  </a:cubicBezTo>
                  <a:cubicBezTo>
                    <a:pt x="371538" y="73635"/>
                    <a:pt x="401701" y="66491"/>
                    <a:pt x="411623" y="77405"/>
                  </a:cubicBezTo>
                  <a:cubicBezTo>
                    <a:pt x="421545" y="88319"/>
                    <a:pt x="412416" y="116695"/>
                    <a:pt x="419957" y="130983"/>
                  </a:cubicBezTo>
                  <a:cubicBezTo>
                    <a:pt x="427498" y="145270"/>
                    <a:pt x="444961" y="159955"/>
                    <a:pt x="456867" y="163130"/>
                  </a:cubicBezTo>
                  <a:cubicBezTo>
                    <a:pt x="468773" y="166305"/>
                    <a:pt x="479092" y="152414"/>
                    <a:pt x="491395" y="150033"/>
                  </a:cubicBezTo>
                  <a:cubicBezTo>
                    <a:pt x="503698" y="147652"/>
                    <a:pt x="521160" y="146660"/>
                    <a:pt x="530685" y="148843"/>
                  </a:cubicBezTo>
                  <a:cubicBezTo>
                    <a:pt x="540210" y="151026"/>
                    <a:pt x="540608" y="161741"/>
                    <a:pt x="548545" y="163130"/>
                  </a:cubicBezTo>
                  <a:cubicBezTo>
                    <a:pt x="556482" y="164519"/>
                    <a:pt x="570571" y="154796"/>
                    <a:pt x="578310" y="157177"/>
                  </a:cubicBezTo>
                  <a:cubicBezTo>
                    <a:pt x="586049" y="159558"/>
                    <a:pt x="586248" y="171663"/>
                    <a:pt x="594979" y="177418"/>
                  </a:cubicBezTo>
                  <a:cubicBezTo>
                    <a:pt x="603710" y="183173"/>
                    <a:pt x="622364" y="187538"/>
                    <a:pt x="630698" y="191705"/>
                  </a:cubicBezTo>
                  <a:cubicBezTo>
                    <a:pt x="639032" y="195872"/>
                    <a:pt x="638437" y="202024"/>
                    <a:pt x="644985" y="202421"/>
                  </a:cubicBezTo>
                  <a:cubicBezTo>
                    <a:pt x="651533" y="202818"/>
                    <a:pt x="667012" y="191111"/>
                    <a:pt x="669989" y="194087"/>
                  </a:cubicBezTo>
                  <a:cubicBezTo>
                    <a:pt x="672966" y="197063"/>
                    <a:pt x="661655" y="212541"/>
                    <a:pt x="662845" y="220280"/>
                  </a:cubicBezTo>
                  <a:cubicBezTo>
                    <a:pt x="664035" y="228019"/>
                    <a:pt x="682490" y="226829"/>
                    <a:pt x="677132" y="240521"/>
                  </a:cubicBezTo>
                  <a:cubicBezTo>
                    <a:pt x="671774" y="254213"/>
                    <a:pt x="641810" y="290527"/>
                    <a:pt x="630698" y="302433"/>
                  </a:cubicBezTo>
                  <a:cubicBezTo>
                    <a:pt x="619586" y="314339"/>
                    <a:pt x="619783" y="301838"/>
                    <a:pt x="610457" y="311958"/>
                  </a:cubicBezTo>
                  <a:cubicBezTo>
                    <a:pt x="601131" y="322078"/>
                    <a:pt x="583073" y="358393"/>
                    <a:pt x="574739" y="363155"/>
                  </a:cubicBezTo>
                  <a:cubicBezTo>
                    <a:pt x="566405" y="367917"/>
                    <a:pt x="567595" y="343113"/>
                    <a:pt x="560451" y="340533"/>
                  </a:cubicBezTo>
                  <a:cubicBezTo>
                    <a:pt x="553307" y="337953"/>
                    <a:pt x="541798" y="349265"/>
                    <a:pt x="531876" y="347677"/>
                  </a:cubicBezTo>
                  <a:cubicBezTo>
                    <a:pt x="521954" y="346089"/>
                    <a:pt x="507865" y="330214"/>
                    <a:pt x="500920" y="331008"/>
                  </a:cubicBezTo>
                  <a:cubicBezTo>
                    <a:pt x="493975" y="331802"/>
                    <a:pt x="490799" y="346288"/>
                    <a:pt x="490204" y="352440"/>
                  </a:cubicBezTo>
                  <a:cubicBezTo>
                    <a:pt x="489609" y="358592"/>
                    <a:pt x="499332" y="361568"/>
                    <a:pt x="497348" y="367918"/>
                  </a:cubicBezTo>
                  <a:cubicBezTo>
                    <a:pt x="495364" y="374268"/>
                    <a:pt x="478298" y="381809"/>
                    <a:pt x="478298" y="390540"/>
                  </a:cubicBezTo>
                  <a:cubicBezTo>
                    <a:pt x="478298" y="399271"/>
                    <a:pt x="493379" y="412169"/>
                    <a:pt x="497348" y="420305"/>
                  </a:cubicBezTo>
                  <a:cubicBezTo>
                    <a:pt x="501317" y="428441"/>
                    <a:pt x="495760" y="432608"/>
                    <a:pt x="502110" y="439355"/>
                  </a:cubicBezTo>
                  <a:cubicBezTo>
                    <a:pt x="508460" y="446102"/>
                    <a:pt x="530090" y="455429"/>
                    <a:pt x="535448" y="460787"/>
                  </a:cubicBezTo>
                  <a:cubicBezTo>
                    <a:pt x="540806" y="466145"/>
                    <a:pt x="540210" y="470113"/>
                    <a:pt x="534257" y="471502"/>
                  </a:cubicBezTo>
                  <a:cubicBezTo>
                    <a:pt x="528304" y="472891"/>
                    <a:pt x="507071" y="466541"/>
                    <a:pt x="499729" y="469121"/>
                  </a:cubicBezTo>
                  <a:cubicBezTo>
                    <a:pt x="492387" y="471701"/>
                    <a:pt x="487624" y="481622"/>
                    <a:pt x="490204" y="486980"/>
                  </a:cubicBezTo>
                  <a:cubicBezTo>
                    <a:pt x="492784" y="492338"/>
                    <a:pt x="508460" y="496704"/>
                    <a:pt x="515207" y="501268"/>
                  </a:cubicBezTo>
                  <a:cubicBezTo>
                    <a:pt x="521954" y="505832"/>
                    <a:pt x="532868" y="509404"/>
                    <a:pt x="530685" y="514365"/>
                  </a:cubicBezTo>
                  <a:cubicBezTo>
                    <a:pt x="528502" y="519326"/>
                    <a:pt x="511238" y="528850"/>
                    <a:pt x="502110" y="531033"/>
                  </a:cubicBezTo>
                  <a:cubicBezTo>
                    <a:pt x="492982" y="533216"/>
                    <a:pt x="482862" y="529248"/>
                    <a:pt x="475917" y="527462"/>
                  </a:cubicBezTo>
                  <a:cubicBezTo>
                    <a:pt x="468972" y="525676"/>
                    <a:pt x="464606" y="524684"/>
                    <a:pt x="460439" y="520318"/>
                  </a:cubicBezTo>
                  <a:cubicBezTo>
                    <a:pt x="456272" y="515952"/>
                    <a:pt x="455676" y="502062"/>
                    <a:pt x="450914" y="501268"/>
                  </a:cubicBezTo>
                  <a:cubicBezTo>
                    <a:pt x="446152" y="500474"/>
                    <a:pt x="438214" y="512975"/>
                    <a:pt x="431864" y="515555"/>
                  </a:cubicBezTo>
                  <a:cubicBezTo>
                    <a:pt x="425514" y="518135"/>
                    <a:pt x="417180" y="518333"/>
                    <a:pt x="412814" y="516746"/>
                  </a:cubicBezTo>
                  <a:cubicBezTo>
                    <a:pt x="408448" y="515159"/>
                    <a:pt x="405670" y="511189"/>
                    <a:pt x="405670" y="506030"/>
                  </a:cubicBezTo>
                  <a:cubicBezTo>
                    <a:pt x="405670" y="500871"/>
                    <a:pt x="413806" y="490751"/>
                    <a:pt x="412814" y="485790"/>
                  </a:cubicBezTo>
                  <a:cubicBezTo>
                    <a:pt x="411822" y="480829"/>
                    <a:pt x="399916" y="481028"/>
                    <a:pt x="399717" y="476265"/>
                  </a:cubicBezTo>
                  <a:cubicBezTo>
                    <a:pt x="399519" y="471503"/>
                    <a:pt x="416584" y="460192"/>
                    <a:pt x="411623" y="457215"/>
                  </a:cubicBezTo>
                  <a:cubicBezTo>
                    <a:pt x="406662" y="454238"/>
                    <a:pt x="376301" y="455230"/>
                    <a:pt x="369951" y="458405"/>
                  </a:cubicBezTo>
                  <a:cubicBezTo>
                    <a:pt x="363601" y="461580"/>
                    <a:pt x="373722" y="471503"/>
                    <a:pt x="373523" y="476265"/>
                  </a:cubicBezTo>
                  <a:cubicBezTo>
                    <a:pt x="373325" y="481028"/>
                    <a:pt x="373523" y="484996"/>
                    <a:pt x="368760" y="486980"/>
                  </a:cubicBezTo>
                  <a:cubicBezTo>
                    <a:pt x="363998" y="488964"/>
                    <a:pt x="347528" y="486385"/>
                    <a:pt x="344948" y="488171"/>
                  </a:cubicBezTo>
                  <a:cubicBezTo>
                    <a:pt x="342368" y="489957"/>
                    <a:pt x="356060" y="490155"/>
                    <a:pt x="353282" y="497696"/>
                  </a:cubicBezTo>
                  <a:cubicBezTo>
                    <a:pt x="350504" y="505237"/>
                    <a:pt x="335621" y="525279"/>
                    <a:pt x="328279" y="533415"/>
                  </a:cubicBezTo>
                  <a:cubicBezTo>
                    <a:pt x="320937" y="541551"/>
                    <a:pt x="313198" y="539567"/>
                    <a:pt x="309229" y="546512"/>
                  </a:cubicBezTo>
                  <a:cubicBezTo>
                    <a:pt x="305260" y="553457"/>
                    <a:pt x="304070" y="566157"/>
                    <a:pt x="304467" y="575087"/>
                  </a:cubicBezTo>
                  <a:cubicBezTo>
                    <a:pt x="304864" y="584017"/>
                    <a:pt x="314190" y="590962"/>
                    <a:pt x="311610" y="600090"/>
                  </a:cubicBezTo>
                  <a:cubicBezTo>
                    <a:pt x="309030" y="609218"/>
                    <a:pt x="293950" y="627077"/>
                    <a:pt x="288989" y="629855"/>
                  </a:cubicBezTo>
                  <a:cubicBezTo>
                    <a:pt x="284028" y="632633"/>
                    <a:pt x="288195" y="615567"/>
                    <a:pt x="281845" y="616758"/>
                  </a:cubicBezTo>
                  <a:cubicBezTo>
                    <a:pt x="275495" y="617949"/>
                    <a:pt x="261605" y="634221"/>
                    <a:pt x="250889" y="636999"/>
                  </a:cubicBezTo>
                  <a:cubicBezTo>
                    <a:pt x="240173" y="639777"/>
                    <a:pt x="230846" y="636602"/>
                    <a:pt x="217551" y="633427"/>
                  </a:cubicBezTo>
                  <a:cubicBezTo>
                    <a:pt x="204256" y="630252"/>
                    <a:pt x="178856" y="639777"/>
                    <a:pt x="171117" y="617949"/>
                  </a:cubicBezTo>
                  <a:cubicBezTo>
                    <a:pt x="163378" y="596121"/>
                    <a:pt x="173697" y="522500"/>
                    <a:pt x="171117" y="502458"/>
                  </a:cubicBezTo>
                  <a:cubicBezTo>
                    <a:pt x="168537" y="482416"/>
                    <a:pt x="163576" y="501268"/>
                    <a:pt x="155639" y="497696"/>
                  </a:cubicBezTo>
                  <a:cubicBezTo>
                    <a:pt x="147702" y="494124"/>
                    <a:pt x="100274" y="478051"/>
                    <a:pt x="86582" y="460787"/>
                  </a:cubicBezTo>
                  <a:close/>
                </a:path>
              </a:pathLst>
            </a:custGeom>
            <a:solidFill>
              <a:srgbClr val="FF0000"/>
            </a:solidFill>
            <a:ln w="1079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31C2E52-8B72-4C63-9AB3-1BD1453119CE}"/>
                </a:ext>
              </a:extLst>
            </p:cNvPr>
            <p:cNvSpPr/>
            <p:nvPr/>
          </p:nvSpPr>
          <p:spPr>
            <a:xfrm>
              <a:off x="6621399" y="2963055"/>
              <a:ext cx="870370" cy="313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Sichuan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9F5248CB-ED0C-4489-A161-50DF5CFD10A3}"/>
              </a:ext>
            </a:extLst>
          </p:cNvPr>
          <p:cNvCxnSpPr/>
          <p:nvPr/>
        </p:nvCxnSpPr>
        <p:spPr>
          <a:xfrm>
            <a:off x="6938990" y="3679401"/>
            <a:ext cx="119138" cy="1737914"/>
          </a:xfrm>
          <a:prstGeom prst="straightConnector1">
            <a:avLst/>
          </a:prstGeom>
          <a:noFill/>
          <a:ln w="57150" cap="flat" cmpd="sng" algn="ctr">
            <a:solidFill>
              <a:srgbClr val="FFFF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32FE289E-9BB2-489E-A5FB-00B073F4EC65}"/>
              </a:ext>
            </a:extLst>
          </p:cNvPr>
          <p:cNvSpPr/>
          <p:nvPr/>
        </p:nvSpPr>
        <p:spPr>
          <a:xfrm>
            <a:off x="7022224" y="4190565"/>
            <a:ext cx="941283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2400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meters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7B73B18-6E37-4F33-9FE6-F77A32AA812D}"/>
              </a:ext>
            </a:extLst>
          </p:cNvPr>
          <p:cNvSpPr/>
          <p:nvPr/>
        </p:nvSpPr>
        <p:spPr>
          <a:xfrm>
            <a:off x="4435939" y="3241249"/>
            <a:ext cx="2274982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Construction: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Experiment:   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星形: 五角 18">
            <a:extLst>
              <a:ext uri="{FF2B5EF4-FFF2-40B4-BE49-F238E27FC236}">
                <a16:creationId xmlns:a16="http://schemas.microsoft.com/office/drawing/2014/main" id="{6DD60C21-B509-4E51-87E4-9507C00F362E}"/>
              </a:ext>
            </a:extLst>
          </p:cNvPr>
          <p:cNvSpPr/>
          <p:nvPr/>
        </p:nvSpPr>
        <p:spPr>
          <a:xfrm>
            <a:off x="7591729" y="2447032"/>
            <a:ext cx="149157" cy="126228"/>
          </a:xfrm>
          <a:prstGeom prst="star5">
            <a:avLst/>
          </a:prstGeom>
          <a:solidFill>
            <a:srgbClr val="FFFF00"/>
          </a:solidFill>
          <a:ln w="10795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D5CA2CA-14F2-4031-BAAC-7D21141501B9}"/>
              </a:ext>
            </a:extLst>
          </p:cNvPr>
          <p:cNvSpPr/>
          <p:nvPr/>
        </p:nvSpPr>
        <p:spPr>
          <a:xfrm>
            <a:off x="1856314" y="3539701"/>
            <a:ext cx="589280" cy="279400"/>
          </a:xfrm>
          <a:prstGeom prst="rect">
            <a:avLst/>
          </a:prstGeom>
          <a:solidFill>
            <a:srgbClr val="4F81BD"/>
          </a:solidFill>
          <a:ln w="1079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锦屏山</a:t>
            </a:r>
            <a:endParaRPr kumimoji="0" lang="en-US" altLang="zh-CN" sz="9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(2400m)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1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49DBA63F-9133-214C-B30E-12CA5C2D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</a:rPr>
              <a:t>Plus the Tandem at SCU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68D6E31F-7E6F-4DC7-8965-205FADA71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8" y="974001"/>
            <a:ext cx="5292090" cy="3052081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B96FCF17-846F-438C-8E28-E545504D2B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97" y="974000"/>
            <a:ext cx="4069441" cy="305208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45385183-1D80-4084-B6A8-5A9CECEFF5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" t="26167" b="14061"/>
          <a:stretch/>
        </p:blipFill>
        <p:spPr>
          <a:xfrm>
            <a:off x="3156048" y="4046219"/>
            <a:ext cx="5864423" cy="28117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CAA99A5-8456-4AE9-975E-530121B03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2" t="19833" r="25465" b="39167"/>
          <a:stretch/>
        </p:blipFill>
        <p:spPr bwMode="auto">
          <a:xfrm>
            <a:off x="24228" y="4046220"/>
            <a:ext cx="3131820" cy="281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CC22231A-6D40-4698-9B22-0A5269D4408C}"/>
              </a:ext>
            </a:extLst>
          </p:cNvPr>
          <p:cNvSpPr txBox="1"/>
          <p:nvPr/>
        </p:nvSpPr>
        <p:spPr>
          <a:xfrm>
            <a:off x="81378" y="6334671"/>
            <a:ext cx="3071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Calibri" panose="020F0502020204030204"/>
              </a:rPr>
              <a:t>Dr. 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/>
              </a:rPr>
              <a:t>W.P.Lin</a:t>
            </a:r>
            <a:r>
              <a:rPr lang="en-US" b="1" dirty="0">
                <a:solidFill>
                  <a:srgbClr val="FFFF00"/>
                </a:solidFill>
                <a:latin typeface="Calibri" panose="020F0502020204030204"/>
              </a:rPr>
              <a:t>, Sichuan University</a:t>
            </a: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8715AC60-5EF8-4D59-8B41-459191EA5C07}"/>
              </a:ext>
            </a:extLst>
          </p:cNvPr>
          <p:cNvSpPr txBox="1"/>
          <p:nvPr/>
        </p:nvSpPr>
        <p:spPr>
          <a:xfrm>
            <a:off x="2348368" y="2038375"/>
            <a:ext cx="1044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 MV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365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5">
            <a:extLst>
              <a:ext uri="{FF2B5EF4-FFF2-40B4-BE49-F238E27FC236}">
                <a16:creationId xmlns:a16="http://schemas.microsoft.com/office/drawing/2014/main" id="{D5DF874B-9028-FF47-3DA3-D30C6B95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28" y="99090"/>
            <a:ext cx="9423037" cy="677910"/>
          </a:xfrm>
        </p:spPr>
        <p:txBody>
          <a:bodyPr/>
          <a:lstStyle/>
          <a:p>
            <a:pPr algn="l"/>
            <a:r>
              <a:rPr lang="en-US" altLang="zh-CN" b="1" dirty="0">
                <a:latin typeface="+mj-lt"/>
              </a:rPr>
              <a:t>Results</a:t>
            </a:r>
            <a:endParaRPr lang="zh-CN" altLang="en-US" b="1" baseline="30000" dirty="0">
              <a:latin typeface="+mj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A415F6A-F48E-2EEF-D91B-6E35856A0194}"/>
              </a:ext>
            </a:extLst>
          </p:cNvPr>
          <p:cNvSpPr txBox="1"/>
          <p:nvPr/>
        </p:nvSpPr>
        <p:spPr>
          <a:xfrm>
            <a:off x="40257" y="828759"/>
            <a:ext cx="6143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FF00"/>
                </a:solidFill>
              </a:rPr>
              <a:t>The first consistent measurement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EAB8C91-B782-4C1B-9A2A-8FF1640C49C4}"/>
              </a:ext>
            </a:extLst>
          </p:cNvPr>
          <p:cNvGrpSpPr/>
          <p:nvPr/>
        </p:nvGrpSpPr>
        <p:grpSpPr>
          <a:xfrm>
            <a:off x="224945" y="1611800"/>
            <a:ext cx="8533084" cy="4336014"/>
            <a:chOff x="543415" y="1633185"/>
            <a:chExt cx="8533084" cy="433601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356C12D-8C23-4A5E-B8D8-6E121469F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" t="8955"/>
            <a:stretch/>
          </p:blipFill>
          <p:spPr>
            <a:xfrm>
              <a:off x="543415" y="1633185"/>
              <a:ext cx="8533084" cy="4336014"/>
            </a:xfrm>
            <a:prstGeom prst="rect">
              <a:avLst/>
            </a:prstGeom>
          </p:spPr>
        </p:pic>
        <p:sp>
          <p:nvSpPr>
            <p:cNvPr id="14" name="左右箭头 17">
              <a:extLst>
                <a:ext uri="{FF2B5EF4-FFF2-40B4-BE49-F238E27FC236}">
                  <a16:creationId xmlns:a16="http://schemas.microsoft.com/office/drawing/2014/main" id="{19A516E9-B6BF-4FD0-9F76-1C06A57DF4BE}"/>
                </a:ext>
              </a:extLst>
            </p:cNvPr>
            <p:cNvSpPr/>
            <p:nvPr/>
          </p:nvSpPr>
          <p:spPr>
            <a:xfrm>
              <a:off x="1509718" y="5181426"/>
              <a:ext cx="1057826" cy="202053"/>
            </a:xfrm>
            <a:prstGeom prst="leftRightArrow">
              <a:avLst/>
            </a:prstGeom>
            <a:solidFill>
              <a:srgbClr val="4F81BD"/>
            </a:solidFill>
            <a:ln w="10795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左右箭头 18">
              <a:extLst>
                <a:ext uri="{FF2B5EF4-FFF2-40B4-BE49-F238E27FC236}">
                  <a16:creationId xmlns:a16="http://schemas.microsoft.com/office/drawing/2014/main" id="{739316B3-06E0-4143-BE48-8DF9AF978F6A}"/>
                </a:ext>
              </a:extLst>
            </p:cNvPr>
            <p:cNvSpPr/>
            <p:nvPr/>
          </p:nvSpPr>
          <p:spPr>
            <a:xfrm>
              <a:off x="1954202" y="4816681"/>
              <a:ext cx="2372291" cy="169794"/>
            </a:xfrm>
            <a:prstGeom prst="leftRightArrow">
              <a:avLst/>
            </a:prstGeom>
            <a:solidFill>
              <a:srgbClr val="4F81BD"/>
            </a:solidFill>
            <a:ln w="10795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文本框 19">
              <a:extLst>
                <a:ext uri="{FF2B5EF4-FFF2-40B4-BE49-F238E27FC236}">
                  <a16:creationId xmlns:a16="http://schemas.microsoft.com/office/drawing/2014/main" id="{110EDFB9-1BFF-4D2F-A514-D6CC87D7676D}"/>
                </a:ext>
              </a:extLst>
            </p:cNvPr>
            <p:cNvSpPr txBox="1"/>
            <p:nvPr/>
          </p:nvSpPr>
          <p:spPr>
            <a:xfrm>
              <a:off x="1389068" y="4922192"/>
              <a:ext cx="1303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s-process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文本框 20">
              <a:extLst>
                <a:ext uri="{FF2B5EF4-FFF2-40B4-BE49-F238E27FC236}">
                  <a16:creationId xmlns:a16="http://schemas.microsoft.com/office/drawing/2014/main" id="{A03033A0-C105-4BE2-A73E-158FEA3B684D}"/>
                </a:ext>
              </a:extLst>
            </p:cNvPr>
            <p:cNvSpPr txBox="1"/>
            <p:nvPr/>
          </p:nvSpPr>
          <p:spPr>
            <a:xfrm>
              <a:off x="2614918" y="4508011"/>
              <a:ext cx="12602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i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-process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" name="文本框 1">
            <a:extLst>
              <a:ext uri="{FF2B5EF4-FFF2-40B4-BE49-F238E27FC236}">
                <a16:creationId xmlns:a16="http://schemas.microsoft.com/office/drawing/2014/main" id="{66821E5A-6AD6-41FC-93EA-51B52B2286AD}"/>
              </a:ext>
            </a:extLst>
          </p:cNvPr>
          <p:cNvSpPr txBox="1"/>
          <p:nvPr/>
        </p:nvSpPr>
        <p:spPr>
          <a:xfrm>
            <a:off x="4876335" y="4865277"/>
            <a:ext cx="3373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B.Gao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et al., PRL 129, 132701 (2022)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21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49DBA63F-9133-214C-B30E-12CA5C2D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</a:rPr>
              <a:t>Outline</a:t>
            </a:r>
            <a:endParaRPr lang="zh-CN" altLang="en-US" dirty="0">
              <a:latin typeface="+mj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C45D668-11C8-70E9-0A1D-F0AF7CD2B83E}"/>
              </a:ext>
            </a:extLst>
          </p:cNvPr>
          <p:cNvSpPr txBox="1"/>
          <p:nvPr/>
        </p:nvSpPr>
        <p:spPr>
          <a:xfrm>
            <a:off x="686232" y="1461457"/>
            <a:ext cx="78654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rgbClr val="0A5FBC"/>
                </a:solidFill>
              </a:rPr>
              <a:t>Stellar neutron source measurements at JUNA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rgbClr val="0A5FBC"/>
                </a:solidFill>
              </a:rPr>
              <a:t>Achievements of the first measurement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rgbClr val="FFFF99"/>
                </a:solidFill>
              </a:rPr>
              <a:t>Future plans and progresses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rgbClr val="0A5FBC"/>
                </a:solidFill>
              </a:rPr>
              <a:t>Outlook and Summary</a:t>
            </a:r>
            <a:endParaRPr lang="zh-CN" altLang="en-US" sz="2800" b="1" dirty="0">
              <a:solidFill>
                <a:srgbClr val="0A5F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5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5">
            <a:extLst>
              <a:ext uri="{FF2B5EF4-FFF2-40B4-BE49-F238E27FC236}">
                <a16:creationId xmlns:a16="http://schemas.microsoft.com/office/drawing/2014/main" id="{DE6420AA-1A10-18BD-133F-0920157E4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29" y="99090"/>
            <a:ext cx="5507838" cy="677910"/>
          </a:xfrm>
        </p:spPr>
        <p:txBody>
          <a:bodyPr/>
          <a:lstStyle/>
          <a:p>
            <a:pPr algn="l"/>
            <a:r>
              <a:rPr lang="en-US" altLang="zh-CN" b="1" baseline="30000" dirty="0">
                <a:latin typeface="+mj-lt"/>
              </a:rPr>
              <a:t>22</a:t>
            </a:r>
            <a:r>
              <a:rPr lang="en-US" altLang="zh-CN" b="1" dirty="0">
                <a:latin typeface="+mj-lt"/>
              </a:rPr>
              <a:t>Ne(α,n)</a:t>
            </a:r>
            <a:r>
              <a:rPr lang="en-US" altLang="zh-CN" b="1" baseline="30000" dirty="0">
                <a:latin typeface="+mj-lt"/>
              </a:rPr>
              <a:t>25</a:t>
            </a:r>
            <a:r>
              <a:rPr lang="en-US" altLang="zh-CN" b="1" dirty="0">
                <a:latin typeface="+mj-lt"/>
              </a:rPr>
              <a:t>Mg reaction</a:t>
            </a:r>
            <a:endParaRPr lang="zh-CN" altLang="en-US" b="1" baseline="30000" dirty="0">
              <a:latin typeface="+mj-lt"/>
            </a:endParaRPr>
          </a:p>
        </p:txBody>
      </p:sp>
      <p:sp>
        <p:nvSpPr>
          <p:cNvPr id="28" name="文本框 44">
            <a:extLst>
              <a:ext uri="{FF2B5EF4-FFF2-40B4-BE49-F238E27FC236}">
                <a16:creationId xmlns:a16="http://schemas.microsoft.com/office/drawing/2014/main" id="{BF0BA30C-2E0B-9B2E-3EBD-A363C7BF521B}"/>
              </a:ext>
            </a:extLst>
          </p:cNvPr>
          <p:cNvSpPr txBox="1"/>
          <p:nvPr/>
        </p:nvSpPr>
        <p:spPr>
          <a:xfrm>
            <a:off x="4554748" y="3789500"/>
            <a:ext cx="458925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He</a:t>
            </a:r>
            <a:r>
              <a:rPr lang="en-US" altLang="zh-CN" sz="2000" b="1" baseline="30000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2+</a:t>
            </a:r>
            <a:r>
              <a:rPr lang="zh-CN" altLang="en-US" sz="20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ion source</a:t>
            </a:r>
            <a:r>
              <a:rPr lang="zh-CN" altLang="en-US" sz="20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860 keV</a:t>
            </a:r>
            <a:r>
              <a:rPr lang="zh-CN" altLang="en-US" sz="20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0.5 </a:t>
            </a:r>
            <a:r>
              <a:rPr lang="en-US" altLang="zh-CN" sz="2000" b="1" dirty="0" err="1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emA</a:t>
            </a:r>
            <a:endParaRPr lang="en-US" altLang="zh-CN" sz="2000" b="1" dirty="0">
              <a:solidFill>
                <a:srgbClr val="FFFF00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000" b="1" baseline="30000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He </a:t>
            </a:r>
            <a:r>
              <a:rPr lang="fr-FR" altLang="zh-CN" sz="20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proportional counters array + Plastic scintillator moderator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000" b="1" baseline="30000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22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Ne</a:t>
            </a:r>
            <a:r>
              <a:rPr lang="zh-CN" altLang="en-US" sz="20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windowless gas target</a:t>
            </a:r>
            <a:r>
              <a:rPr lang="zh-CN" altLang="en-US" sz="20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~mbar</a:t>
            </a:r>
            <a:endParaRPr lang="zh-CN" altLang="en-US" sz="2000" dirty="0">
              <a:latin typeface="+mj-lt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27DFB0FD-7E0B-3279-5CB0-6EC9EBB22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47" y="921930"/>
            <a:ext cx="8081040" cy="24007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31CEB08-1B96-04DC-9A04-0771EF4B5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0" y="3248199"/>
            <a:ext cx="4508740" cy="360980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27E36E1-FB1E-BEEE-8B75-A2E5F765DE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403" y="8967"/>
            <a:ext cx="1362597" cy="182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19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5">
            <a:extLst>
              <a:ext uri="{FF2B5EF4-FFF2-40B4-BE49-F238E27FC236}">
                <a16:creationId xmlns:a16="http://schemas.microsoft.com/office/drawing/2014/main" id="{DE6420AA-1A10-18BD-133F-0920157E4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29" y="99090"/>
            <a:ext cx="5507838" cy="677910"/>
          </a:xfrm>
        </p:spPr>
        <p:txBody>
          <a:bodyPr/>
          <a:lstStyle/>
          <a:p>
            <a:pPr algn="l"/>
            <a:r>
              <a:rPr lang="en-US" altLang="zh-CN" b="1" baseline="30000" dirty="0">
                <a:latin typeface="+mj-lt"/>
              </a:rPr>
              <a:t>22</a:t>
            </a:r>
            <a:r>
              <a:rPr lang="en-US" altLang="zh-CN" b="1" dirty="0">
                <a:latin typeface="+mj-lt"/>
              </a:rPr>
              <a:t>Ne(α,n)</a:t>
            </a:r>
            <a:r>
              <a:rPr lang="en-US" altLang="zh-CN" b="1" baseline="30000" dirty="0">
                <a:latin typeface="+mj-lt"/>
              </a:rPr>
              <a:t>25</a:t>
            </a:r>
            <a:r>
              <a:rPr lang="en-US" altLang="zh-CN" b="1" dirty="0">
                <a:latin typeface="+mj-lt"/>
              </a:rPr>
              <a:t>Mg reaction</a:t>
            </a:r>
            <a:endParaRPr lang="zh-CN" altLang="en-US" b="1" baseline="30000" dirty="0">
              <a:latin typeface="+mj-lt"/>
            </a:endParaRPr>
          </a:p>
        </p:txBody>
      </p:sp>
      <p:sp>
        <p:nvSpPr>
          <p:cNvPr id="2" name="文本框 7">
            <a:extLst>
              <a:ext uri="{FF2B5EF4-FFF2-40B4-BE49-F238E27FC236}">
                <a16:creationId xmlns:a16="http://schemas.microsoft.com/office/drawing/2014/main" id="{03854871-513F-710A-979D-F802CD26E900}"/>
              </a:ext>
            </a:extLst>
          </p:cNvPr>
          <p:cNvSpPr txBox="1"/>
          <p:nvPr/>
        </p:nvSpPr>
        <p:spPr>
          <a:xfrm>
            <a:off x="0" y="1018467"/>
            <a:ext cx="9069974" cy="26700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Tested using </a:t>
            </a:r>
            <a:r>
              <a:rPr lang="en-US" altLang="zh-CN" sz="2400" b="1" baseline="30000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14</a:t>
            </a:r>
            <a:r>
              <a:rPr lang="en-US" altLang="zh-CN" sz="24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N(</a:t>
            </a:r>
            <a:r>
              <a:rPr lang="en-US" altLang="zh-CN" sz="2400" b="1" dirty="0" err="1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p,γ</a:t>
            </a:r>
            <a:r>
              <a:rPr lang="en-US" altLang="zh-CN" sz="24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en-US" altLang="zh-CN" sz="2400" b="1" baseline="30000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15</a:t>
            </a:r>
            <a:r>
              <a:rPr lang="en-US" altLang="zh-CN" sz="24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O reactions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Stable pressure obtained: 0.5~10 mbar for offline and 1~9 mbar for online </a:t>
            </a:r>
            <a:r>
              <a:rPr lang="en-US" altLang="zh-CN" sz="2400" b="1" dirty="0" err="1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testings</a:t>
            </a:r>
            <a:r>
              <a:rPr lang="en-US" altLang="zh-CN" sz="24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FF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Calorimeters and gas cycles are under construction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EC47BC7-6852-C557-216B-71EF57BAED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9" y="3540775"/>
            <a:ext cx="3417858" cy="256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CADB20E-8F32-B500-60AC-F6E99DC372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932" y="3732361"/>
            <a:ext cx="5451042" cy="2498235"/>
          </a:xfrm>
          <a:prstGeom prst="rect">
            <a:avLst/>
          </a:prstGeom>
          <a:noFill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2994AE-99C4-E3AF-03EB-B54A28471F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403" y="8967"/>
            <a:ext cx="1362597" cy="182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41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>
            <a:extLst>
              <a:ext uri="{FF2B5EF4-FFF2-40B4-BE49-F238E27FC236}">
                <a16:creationId xmlns:a16="http://schemas.microsoft.com/office/drawing/2014/main" id="{03D3C753-2989-9842-F44C-9234662C0EC4}"/>
              </a:ext>
            </a:extLst>
          </p:cNvPr>
          <p:cNvSpPr/>
          <p:nvPr/>
        </p:nvSpPr>
        <p:spPr>
          <a:xfrm>
            <a:off x="40257" y="777000"/>
            <a:ext cx="9103743" cy="40702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5">
            <a:extLst>
              <a:ext uri="{FF2B5EF4-FFF2-40B4-BE49-F238E27FC236}">
                <a16:creationId xmlns:a16="http://schemas.microsoft.com/office/drawing/2014/main" id="{D5DF874B-9028-FF47-3DA3-D30C6B95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29" y="99090"/>
            <a:ext cx="5541292" cy="677910"/>
          </a:xfrm>
        </p:spPr>
        <p:txBody>
          <a:bodyPr/>
          <a:lstStyle/>
          <a:p>
            <a:r>
              <a:rPr lang="en-US" altLang="zh-CN" baseline="30000" dirty="0">
                <a:latin typeface="+mj-lt"/>
              </a:rPr>
              <a:t>17</a:t>
            </a:r>
            <a:r>
              <a:rPr lang="en-US" altLang="zh-CN" dirty="0">
                <a:latin typeface="+mj-lt"/>
              </a:rPr>
              <a:t>O(α,n)</a:t>
            </a:r>
            <a:r>
              <a:rPr lang="en-US" altLang="zh-CN" baseline="30000" dirty="0">
                <a:latin typeface="+mj-lt"/>
              </a:rPr>
              <a:t>20</a:t>
            </a:r>
            <a:r>
              <a:rPr lang="en-US" altLang="zh-CN" dirty="0">
                <a:latin typeface="+mj-lt"/>
              </a:rPr>
              <a:t>Ne reaction</a:t>
            </a:r>
          </a:p>
        </p:txBody>
      </p:sp>
      <p:pic>
        <p:nvPicPr>
          <p:cNvPr id="77" name="图片 76">
            <a:extLst>
              <a:ext uri="{FF2B5EF4-FFF2-40B4-BE49-F238E27FC236}">
                <a16:creationId xmlns:a16="http://schemas.microsoft.com/office/drawing/2014/main" id="{929C4285-A38E-98B1-8B12-9D3225DCB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64" y="777000"/>
            <a:ext cx="7480297" cy="4070262"/>
          </a:xfrm>
          <a:prstGeom prst="rect">
            <a:avLst/>
          </a:prstGeom>
        </p:spPr>
      </p:pic>
      <p:sp>
        <p:nvSpPr>
          <p:cNvPr id="80" name="文本框 79">
            <a:extLst>
              <a:ext uri="{FF2B5EF4-FFF2-40B4-BE49-F238E27FC236}">
                <a16:creationId xmlns:a16="http://schemas.microsoft.com/office/drawing/2014/main" id="{1FA28DB9-0D74-BBEB-461E-9036A982C1C0}"/>
              </a:ext>
            </a:extLst>
          </p:cNvPr>
          <p:cNvSpPr txBox="1"/>
          <p:nvPr/>
        </p:nvSpPr>
        <p:spPr>
          <a:xfrm>
            <a:off x="198408" y="5024378"/>
            <a:ext cx="76803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735" indent="-16073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solidFill>
                  <a:srgbClr val="FFFF00"/>
                </a:solidFill>
              </a:rPr>
              <a:t>Unknown resonances at 401, 472keV, the 633-keV resonance also needs confirm</a:t>
            </a:r>
          </a:p>
          <a:p>
            <a:pPr marL="160735" indent="-16073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solidFill>
                  <a:srgbClr val="FFFF00"/>
                </a:solidFill>
              </a:rPr>
              <a:t>Discrepancies at higher energies (</a:t>
            </a:r>
            <a:r>
              <a:rPr kumimoji="1" lang="en-US" altLang="zh-CN" b="1" dirty="0">
                <a:solidFill>
                  <a:srgbClr val="FFFF00"/>
                </a:solidFill>
              </a:rPr>
              <a:t>above ~1MeV)</a:t>
            </a:r>
            <a:endParaRPr kumimoji="1" lang="en-US" altLang="zh-CN" sz="1800" b="1" dirty="0">
              <a:solidFill>
                <a:srgbClr val="FFFF00"/>
              </a:solidFill>
            </a:endParaRPr>
          </a:p>
          <a:p>
            <a:pPr marL="160735" indent="-16073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solidFill>
                  <a:srgbClr val="FFFF00"/>
                </a:solidFill>
              </a:rPr>
              <a:t>Nuclear structure information is valuable</a:t>
            </a:r>
            <a:endParaRPr kumimoji="1" lang="zh-CN" altLang="en-US" sz="1800" b="1" dirty="0">
              <a:solidFill>
                <a:srgbClr val="FFFF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C0ABA0-099B-53F7-A851-F6403BB2D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393" y="0"/>
            <a:ext cx="1316607" cy="19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51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5">
            <a:extLst>
              <a:ext uri="{FF2B5EF4-FFF2-40B4-BE49-F238E27FC236}">
                <a16:creationId xmlns:a16="http://schemas.microsoft.com/office/drawing/2014/main" id="{D5DF874B-9028-FF47-3DA3-D30C6B95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29" y="99090"/>
            <a:ext cx="5541292" cy="677910"/>
          </a:xfrm>
        </p:spPr>
        <p:txBody>
          <a:bodyPr/>
          <a:lstStyle/>
          <a:p>
            <a:r>
              <a:rPr lang="en-US" altLang="zh-CN" baseline="30000" dirty="0">
                <a:latin typeface="+mj-lt"/>
              </a:rPr>
              <a:t>17</a:t>
            </a:r>
            <a:r>
              <a:rPr lang="en-US" altLang="zh-CN" dirty="0">
                <a:latin typeface="+mj-lt"/>
              </a:rPr>
              <a:t>O(α,n)</a:t>
            </a:r>
            <a:r>
              <a:rPr lang="en-US" altLang="zh-CN" baseline="30000" dirty="0">
                <a:latin typeface="+mj-lt"/>
              </a:rPr>
              <a:t>20</a:t>
            </a:r>
            <a:r>
              <a:rPr lang="en-US" altLang="zh-CN" dirty="0">
                <a:latin typeface="+mj-lt"/>
              </a:rPr>
              <a:t>Ne reaction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202F377-E135-DFF2-04E8-5472A3783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077" y="4751172"/>
            <a:ext cx="2782052" cy="14601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B6E812-AE65-0A6B-2BAC-D78AC60B2D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1" t="14326" r="41724" b="40179"/>
          <a:stretch/>
        </p:blipFill>
        <p:spPr>
          <a:xfrm>
            <a:off x="6432658" y="4651585"/>
            <a:ext cx="1395857" cy="16284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1D238D9-482D-D934-0917-3BC4080176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66" y="4655655"/>
            <a:ext cx="1049545" cy="16158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EE4431-AEF1-0E30-5FC5-12D232367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74" y="4384184"/>
            <a:ext cx="2282437" cy="20672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5">
                <a:extLst>
                  <a:ext uri="{FF2B5EF4-FFF2-40B4-BE49-F238E27FC236}">
                    <a16:creationId xmlns:a16="http://schemas.microsoft.com/office/drawing/2014/main" id="{16F7323D-2C19-2347-98B2-7FBD44783C45}"/>
                  </a:ext>
                </a:extLst>
              </p:cNvPr>
              <p:cNvSpPr txBox="1"/>
              <p:nvPr/>
            </p:nvSpPr>
            <p:spPr>
              <a:xfrm>
                <a:off x="192539" y="1363085"/>
                <a:ext cx="8663913" cy="2602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 algn="just">
                  <a:lnSpc>
                    <a:spcPct val="12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b="1" dirty="0">
                    <a:solidFill>
                      <a:srgbClr val="FFFF00"/>
                    </a:solidFill>
                  </a:rPr>
                  <a:t>Detector</a:t>
                </a:r>
                <a:r>
                  <a:rPr kumimoji="1" lang="zh-CN" altLang="en-US" b="1" dirty="0">
                    <a:solidFill>
                      <a:srgbClr val="FFFF00"/>
                    </a:solidFill>
                  </a:rPr>
                  <a:t>：</a:t>
                </a:r>
                <a:r>
                  <a:rPr kumimoji="1" lang="en-US" altLang="zh-CN" b="1" dirty="0">
                    <a:solidFill>
                      <a:srgbClr val="FFFF00"/>
                    </a:solidFill>
                  </a:rPr>
                  <a:t>The same as in </a:t>
                </a:r>
                <a:r>
                  <a:rPr kumimoji="1" lang="en-US" altLang="zh-CN" b="1" baseline="30000" dirty="0">
                    <a:solidFill>
                      <a:srgbClr val="FFFF00"/>
                    </a:solidFill>
                  </a:rPr>
                  <a:t>13</a:t>
                </a:r>
                <a:r>
                  <a:rPr kumimoji="1" lang="en-US" altLang="zh-CN" b="1" dirty="0">
                    <a:solidFill>
                      <a:srgbClr val="FFFF00"/>
                    </a:solidFill>
                  </a:rPr>
                  <a:t>C(</a:t>
                </a:r>
                <a:r>
                  <a:rPr kumimoji="1" lang="en-US" altLang="zh-CN" b="1" dirty="0" err="1">
                    <a:solidFill>
                      <a:srgbClr val="FFFF00"/>
                    </a:solidFill>
                  </a:rPr>
                  <a:t>a,n</a:t>
                </a:r>
                <a:r>
                  <a:rPr kumimoji="1" lang="en-US" altLang="zh-CN" b="1" dirty="0">
                    <a:solidFill>
                      <a:srgbClr val="FFFF00"/>
                    </a:solidFill>
                  </a:rPr>
                  <a:t>)</a:t>
                </a:r>
                <a:r>
                  <a:rPr kumimoji="1" lang="en-US" altLang="zh-CN" b="1" baseline="30000" dirty="0">
                    <a:solidFill>
                      <a:srgbClr val="FFFF00"/>
                    </a:solidFill>
                  </a:rPr>
                  <a:t>16</a:t>
                </a:r>
                <a:r>
                  <a:rPr kumimoji="1" lang="en-US" altLang="zh-CN" b="1" dirty="0">
                    <a:solidFill>
                      <a:srgbClr val="FFFF00"/>
                    </a:solidFill>
                  </a:rPr>
                  <a:t>O</a:t>
                </a:r>
              </a:p>
              <a:p>
                <a:pPr marL="285750" indent="-285750" algn="just">
                  <a:lnSpc>
                    <a:spcPct val="12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b="1" dirty="0">
                    <a:solidFill>
                      <a:srgbClr val="FFFF00"/>
                    </a:solidFill>
                  </a:rPr>
                  <a:t>Target</a:t>
                </a:r>
                <a:r>
                  <a:rPr kumimoji="1" lang="zh-CN" altLang="en-US" b="1" dirty="0">
                    <a:solidFill>
                      <a:srgbClr val="FFFF00"/>
                    </a:solidFill>
                  </a:rPr>
                  <a:t>：</a:t>
                </a:r>
                <a:r>
                  <a:rPr kumimoji="1" lang="en-US" altLang="zh-CN" b="1" dirty="0">
                    <a:solidFill>
                      <a:srgbClr val="FFFF00"/>
                    </a:solidFill>
                  </a:rPr>
                  <a:t>Using the FCVA</a:t>
                </a:r>
                <a:r>
                  <a:rPr kumimoji="1" lang="zh-CN" altLang="en-US" b="1" dirty="0">
                    <a:solidFill>
                      <a:srgbClr val="FFFF00"/>
                    </a:solidFill>
                  </a:rPr>
                  <a:t>（磁过滤阴极真空弧技术）</a:t>
                </a:r>
                <a:r>
                  <a:rPr kumimoji="1" lang="en-US" altLang="zh-CN" b="1" dirty="0">
                    <a:solidFill>
                      <a:srgbClr val="FFFF00"/>
                    </a:solidFill>
                  </a:rPr>
                  <a:t>facility</a:t>
                </a:r>
                <a:r>
                  <a:rPr kumimoji="1" lang="zh-CN" altLang="en-US" b="1" dirty="0">
                    <a:solidFill>
                      <a:srgbClr val="FFFF0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FFFF00"/>
                    </a:solidFill>
                  </a:rPr>
                  <a:t>to</a:t>
                </a:r>
                <a:r>
                  <a:rPr kumimoji="1" lang="zh-CN" altLang="en-US" b="1" dirty="0">
                    <a:solidFill>
                      <a:srgbClr val="FFFF0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FFFF00"/>
                    </a:solidFill>
                  </a:rPr>
                  <a:t>make</a:t>
                </a:r>
                <a:r>
                  <a:rPr kumimoji="1" lang="zh-CN" altLang="en-US" b="1" dirty="0">
                    <a:solidFill>
                      <a:srgbClr val="FFFF0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FF00"/>
                    </a:solidFill>
                  </a:rPr>
                  <a:t>Ti</a:t>
                </a:r>
                <a:r>
                  <a:rPr lang="en-US" altLang="zh-CN" b="1" baseline="30000" dirty="0">
                    <a:solidFill>
                      <a:srgbClr val="FFFF00"/>
                    </a:solidFill>
                  </a:rPr>
                  <a:t>17</a:t>
                </a:r>
                <a:r>
                  <a:rPr lang="en-US" altLang="zh-CN" b="1" dirty="0">
                    <a:solidFill>
                      <a:srgbClr val="FFFF00"/>
                    </a:solidFill>
                  </a:rPr>
                  <a:t>O</a:t>
                </a:r>
                <a:r>
                  <a:rPr lang="en-US" altLang="zh-CN" b="1" baseline="-25000" dirty="0">
                    <a:solidFill>
                      <a:srgbClr val="FFFF00"/>
                    </a:solidFill>
                  </a:rPr>
                  <a:t>2 </a:t>
                </a:r>
                <a:r>
                  <a:rPr kumimoji="1" lang="en-US" altLang="zh-CN" b="1" dirty="0">
                    <a:solidFill>
                      <a:srgbClr val="FFFF00"/>
                    </a:solidFill>
                  </a:rPr>
                  <a:t>target.</a:t>
                </a:r>
              </a:p>
              <a:p>
                <a:pPr marL="285750" indent="-285750" algn="just">
                  <a:lnSpc>
                    <a:spcPct val="12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b="1" dirty="0">
                    <a:solidFill>
                      <a:srgbClr val="FFFF00"/>
                    </a:solidFill>
                  </a:rPr>
                  <a:t>Beam</a:t>
                </a:r>
                <a:r>
                  <a:rPr kumimoji="1" lang="zh-CN" altLang="en-US" b="1" dirty="0">
                    <a:solidFill>
                      <a:srgbClr val="FFFF00"/>
                    </a:solidFill>
                  </a:rPr>
                  <a:t>：</a:t>
                </a:r>
                <a:r>
                  <a:rPr kumimoji="1" lang="en-US" altLang="zh-CN" b="1" dirty="0">
                    <a:solidFill>
                      <a:srgbClr val="FFFF00"/>
                    </a:solidFill>
                  </a:rPr>
                  <a:t>He</a:t>
                </a:r>
                <a:r>
                  <a:rPr kumimoji="1" lang="en-US" altLang="zh-CN" b="1" baseline="30000" dirty="0">
                    <a:solidFill>
                      <a:srgbClr val="FFFF00"/>
                    </a:solidFill>
                  </a:rPr>
                  <a:t>2+</a:t>
                </a:r>
                <a:r>
                  <a:rPr kumimoji="1" lang="en-US" altLang="zh-CN" b="1" dirty="0">
                    <a:solidFill>
                      <a:srgbClr val="FFFF00"/>
                    </a:solidFill>
                  </a:rPr>
                  <a:t>, intensity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1" lang="en-US" altLang="zh-CN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kumimoji="1" lang="en-US" altLang="zh-CN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𝟐𝟓</m:t>
                    </m:r>
                    <m:r>
                      <a:rPr kumimoji="1" lang="en-US" altLang="zh-CN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𝒑𝒎𝑨</m:t>
                    </m:r>
                  </m:oMath>
                </a14:m>
                <a:r>
                  <a:rPr kumimoji="1" lang="en-US" altLang="zh-CN" b="1" dirty="0">
                    <a:solidFill>
                      <a:srgbClr val="FFFF00"/>
                    </a:solidFill>
                  </a:rPr>
                  <a:t>.</a:t>
                </a:r>
              </a:p>
              <a:p>
                <a:pPr marL="285750" indent="-285750" algn="just">
                  <a:lnSpc>
                    <a:spcPct val="12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b="1" dirty="0">
                    <a:solidFill>
                      <a:srgbClr val="FFFF00"/>
                    </a:solidFill>
                  </a:rPr>
                  <a:t>Difficulties to solve</a:t>
                </a:r>
                <a:r>
                  <a:rPr kumimoji="1" lang="zh-CN" altLang="en-US" b="1" dirty="0">
                    <a:solidFill>
                      <a:srgbClr val="FFFF00"/>
                    </a:solidFill>
                  </a:rPr>
                  <a:t>：</a:t>
                </a:r>
                <a:r>
                  <a:rPr kumimoji="1" lang="en-US" altLang="zh-CN" b="1" dirty="0">
                    <a:solidFill>
                      <a:srgbClr val="FFFF00"/>
                    </a:solidFill>
                  </a:rPr>
                  <a:t>Solve the interference of </a:t>
                </a:r>
                <a:r>
                  <a:rPr kumimoji="1" lang="en-US" altLang="zh-CN" b="1" baseline="30000" dirty="0">
                    <a:solidFill>
                      <a:srgbClr val="FFFF00"/>
                    </a:solidFill>
                  </a:rPr>
                  <a:t>13</a:t>
                </a:r>
                <a:r>
                  <a:rPr kumimoji="1" lang="en-US" altLang="zh-CN" b="1" dirty="0">
                    <a:solidFill>
                      <a:srgbClr val="FFFF00"/>
                    </a:solidFill>
                  </a:rPr>
                  <a:t>C</a:t>
                </a:r>
                <a:r>
                  <a:rPr kumimoji="1" lang="zh-CN" altLang="en-US" b="1" dirty="0">
                    <a:solidFill>
                      <a:srgbClr val="FFFF00"/>
                    </a:solidFill>
                  </a:rPr>
                  <a:t>(α,n)</a:t>
                </a:r>
                <a:r>
                  <a:rPr kumimoji="1" lang="zh-CN" altLang="en-US" b="1" baseline="30000" dirty="0">
                    <a:solidFill>
                      <a:srgbClr val="FFFF00"/>
                    </a:solidFill>
                  </a:rPr>
                  <a:t>20</a:t>
                </a:r>
                <a:r>
                  <a:rPr kumimoji="1" lang="zh-CN" altLang="en-US" b="1" dirty="0">
                    <a:solidFill>
                      <a:srgbClr val="FFFF00"/>
                    </a:solidFill>
                  </a:rPr>
                  <a:t>Ne，</a:t>
                </a:r>
                <a:r>
                  <a:rPr kumimoji="1" lang="en-US" altLang="zh-CN" b="1" dirty="0">
                    <a:solidFill>
                      <a:srgbClr val="FFFF00"/>
                    </a:solidFill>
                  </a:rPr>
                  <a:t>and reduce carbon deposition on the target surface.</a:t>
                </a:r>
              </a:p>
            </p:txBody>
          </p:sp>
        </mc:Choice>
        <mc:Fallback xmlns="">
          <p:sp>
            <p:nvSpPr>
              <p:cNvPr id="12" name="文本框 5">
                <a:extLst>
                  <a:ext uri="{FF2B5EF4-FFF2-40B4-BE49-F238E27FC236}">
                    <a16:creationId xmlns:a16="http://schemas.microsoft.com/office/drawing/2014/main" id="{16F7323D-2C19-2347-98B2-7FBD44783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39" y="1363085"/>
                <a:ext cx="8663913" cy="2602828"/>
              </a:xfrm>
              <a:prstGeom prst="rect">
                <a:avLst/>
              </a:prstGeom>
              <a:blipFill>
                <a:blip r:embed="rId7"/>
                <a:stretch>
                  <a:fillRect l="-493" t="-703" r="-563" b="-28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00AF9AC8-F36B-85DF-0EDE-550FBF95FC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393" y="0"/>
            <a:ext cx="1316607" cy="19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69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5">
            <a:extLst>
              <a:ext uri="{FF2B5EF4-FFF2-40B4-BE49-F238E27FC236}">
                <a16:creationId xmlns:a16="http://schemas.microsoft.com/office/drawing/2014/main" id="{D5DF874B-9028-FF47-3DA3-D30C6B95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29" y="99090"/>
            <a:ext cx="5541292" cy="677910"/>
          </a:xfrm>
        </p:spPr>
        <p:txBody>
          <a:bodyPr/>
          <a:lstStyle/>
          <a:p>
            <a:r>
              <a:rPr lang="en-US" altLang="zh-CN" baseline="30000" dirty="0">
                <a:latin typeface="+mj-lt"/>
              </a:rPr>
              <a:t>10,11</a:t>
            </a:r>
            <a:r>
              <a:rPr lang="en-US" altLang="zh-CN" dirty="0">
                <a:latin typeface="+mj-lt"/>
              </a:rPr>
              <a:t>B(</a:t>
            </a:r>
            <a:r>
              <a:rPr lang="en-US" altLang="zh-CN" dirty="0" err="1">
                <a:latin typeface="+mj-lt"/>
              </a:rPr>
              <a:t>a,n</a:t>
            </a:r>
            <a:r>
              <a:rPr lang="en-US" altLang="zh-CN" dirty="0">
                <a:latin typeface="+mj-lt"/>
              </a:rPr>
              <a:t>) reaction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0916CA3-DB7D-A45C-CD57-FC3C35A5B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409" y="4822334"/>
            <a:ext cx="38" cy="1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5102BAA-1E54-6EC3-038B-A3F77B19E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409" y="4822334"/>
            <a:ext cx="38" cy="1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AA7BB47-1D33-B542-717D-04D4CB96B9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48"/>
          <a:stretch/>
        </p:blipFill>
        <p:spPr>
          <a:xfrm>
            <a:off x="245519" y="2864991"/>
            <a:ext cx="4253920" cy="3523609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50D2FC08-C13C-DC76-2E0B-C5C07D1850BE}"/>
              </a:ext>
            </a:extLst>
          </p:cNvPr>
          <p:cNvCxnSpPr>
            <a:cxnSpLocks/>
          </p:cNvCxnSpPr>
          <p:nvPr/>
        </p:nvCxnSpPr>
        <p:spPr bwMode="auto">
          <a:xfrm>
            <a:off x="1474036" y="3586852"/>
            <a:ext cx="0" cy="24837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9800ED45-1307-6584-88FC-31EE1ED78528}"/>
              </a:ext>
            </a:extLst>
          </p:cNvPr>
          <p:cNvCxnSpPr>
            <a:cxnSpLocks/>
          </p:cNvCxnSpPr>
          <p:nvPr/>
        </p:nvCxnSpPr>
        <p:spPr bwMode="auto">
          <a:xfrm>
            <a:off x="1474036" y="5514607"/>
            <a:ext cx="260458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8" name="文本框 9">
            <a:extLst>
              <a:ext uri="{FF2B5EF4-FFF2-40B4-BE49-F238E27FC236}">
                <a16:creationId xmlns:a16="http://schemas.microsoft.com/office/drawing/2014/main" id="{74AD09A3-7D16-4F4B-BF05-057CB87E8F90}"/>
              </a:ext>
            </a:extLst>
          </p:cNvPr>
          <p:cNvSpPr txBox="1"/>
          <p:nvPr/>
        </p:nvSpPr>
        <p:spPr>
          <a:xfrm>
            <a:off x="1587849" y="5496375"/>
            <a:ext cx="1741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Interested region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11">
            <a:extLst>
              <a:ext uri="{FF2B5EF4-FFF2-40B4-BE49-F238E27FC236}">
                <a16:creationId xmlns:a16="http://schemas.microsoft.com/office/drawing/2014/main" id="{002B2392-D4C6-8C1F-283C-8C2296A438B0}"/>
              </a:ext>
            </a:extLst>
          </p:cNvPr>
          <p:cNvSpPr txBox="1"/>
          <p:nvPr/>
        </p:nvSpPr>
        <p:spPr>
          <a:xfrm>
            <a:off x="2175171" y="3340421"/>
            <a:ext cx="22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i="1" dirty="0">
                <a:latin typeface="Comic Sans MS" panose="030F0702030302020204" pitchFamily="66" charset="0"/>
              </a:rPr>
              <a:t>Notre Dame, Q. Liu et al.,</a:t>
            </a:r>
          </a:p>
          <a:p>
            <a:r>
              <a:rPr lang="en-US" altLang="zh-CN" sz="1200" b="1" i="1" dirty="0">
                <a:latin typeface="Comic Sans MS" panose="030F0702030302020204" pitchFamily="66" charset="0"/>
              </a:rPr>
              <a:t>PRC 101, 025808 (2020)</a:t>
            </a:r>
            <a:endParaRPr lang="zh-CN" altLang="en-US" sz="1200" b="1" i="1" dirty="0">
              <a:latin typeface="Comic Sans MS" panose="030F0702030302020204" pitchFamily="66" charset="0"/>
            </a:endParaRPr>
          </a:p>
        </p:txBody>
      </p:sp>
      <p:sp>
        <p:nvSpPr>
          <p:cNvPr id="30" name="文本框 3">
            <a:extLst>
              <a:ext uri="{FF2B5EF4-FFF2-40B4-BE49-F238E27FC236}">
                <a16:creationId xmlns:a16="http://schemas.microsoft.com/office/drawing/2014/main" id="{41C2546F-2E13-83FB-E00F-BD9F89305E4E}"/>
              </a:ext>
            </a:extLst>
          </p:cNvPr>
          <p:cNvSpPr txBox="1"/>
          <p:nvPr/>
        </p:nvSpPr>
        <p:spPr>
          <a:xfrm>
            <a:off x="1441806" y="3773772"/>
            <a:ext cx="2371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b="1" dirty="0">
                <a:latin typeface="Comic Sans MS" panose="030F0702030302020204" pitchFamily="66" charset="0"/>
                <a:ea typeface="微软雅黑" panose="020B0503020204020204" pitchFamily="34" charset="-122"/>
              </a:rPr>
              <a:t>Upper limit: Wigner limit</a:t>
            </a:r>
            <a:endParaRPr lang="zh-CN" altLang="en-US" sz="1400" b="1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31" name="文本框 17">
            <a:extLst>
              <a:ext uri="{FF2B5EF4-FFF2-40B4-BE49-F238E27FC236}">
                <a16:creationId xmlns:a16="http://schemas.microsoft.com/office/drawing/2014/main" id="{581852B9-D2F7-39FD-04FF-0E81501AA439}"/>
              </a:ext>
            </a:extLst>
          </p:cNvPr>
          <p:cNvSpPr txBox="1"/>
          <p:nvPr/>
        </p:nvSpPr>
        <p:spPr>
          <a:xfrm>
            <a:off x="1474035" y="5206830"/>
            <a:ext cx="2542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Lower limit: No resonance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24">
            <a:extLst>
              <a:ext uri="{FF2B5EF4-FFF2-40B4-BE49-F238E27FC236}">
                <a16:creationId xmlns:a16="http://schemas.microsoft.com/office/drawing/2014/main" id="{276A7BC1-21CF-9E98-9B14-A8B7C6EAD907}"/>
              </a:ext>
            </a:extLst>
          </p:cNvPr>
          <p:cNvSpPr txBox="1"/>
          <p:nvPr/>
        </p:nvSpPr>
        <p:spPr>
          <a:xfrm>
            <a:off x="4644561" y="1501727"/>
            <a:ext cx="4253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Present data cover only high energy tail of the resonance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Orders of magnitude change of reaction rate affected by this resonance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C4924506-78AB-602F-A182-21772E8F24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19" y="1131399"/>
            <a:ext cx="4253920" cy="1466604"/>
          </a:xfrm>
          <a:prstGeom prst="rect">
            <a:avLst/>
          </a:prstGeom>
        </p:spPr>
      </p:pic>
      <p:sp>
        <p:nvSpPr>
          <p:cNvPr id="34" name="椭圆 33">
            <a:extLst>
              <a:ext uri="{FF2B5EF4-FFF2-40B4-BE49-F238E27FC236}">
                <a16:creationId xmlns:a16="http://schemas.microsoft.com/office/drawing/2014/main" id="{C5EF9C92-1050-91A5-72B6-A52A206450FA}"/>
              </a:ext>
            </a:extLst>
          </p:cNvPr>
          <p:cNvSpPr/>
          <p:nvPr/>
        </p:nvSpPr>
        <p:spPr>
          <a:xfrm>
            <a:off x="485854" y="1296092"/>
            <a:ext cx="1023810" cy="9633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6" name="文本框 30">
            <a:extLst>
              <a:ext uri="{FF2B5EF4-FFF2-40B4-BE49-F238E27FC236}">
                <a16:creationId xmlns:a16="http://schemas.microsoft.com/office/drawing/2014/main" id="{46391E82-F158-81D3-0EB2-E9FAEFBE8172}"/>
              </a:ext>
            </a:extLst>
          </p:cNvPr>
          <p:cNvSpPr txBox="1"/>
          <p:nvPr/>
        </p:nvSpPr>
        <p:spPr>
          <a:xfrm>
            <a:off x="4670314" y="4467584"/>
            <a:ext cx="4253920" cy="1354217"/>
          </a:xfrm>
          <a:prstGeom prst="rect">
            <a:avLst/>
          </a:prstGeom>
          <a:solidFill>
            <a:srgbClr val="141D8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Cross section measurement at </a:t>
            </a:r>
            <a:r>
              <a:rPr lang="en-US" altLang="zh-CN" b="1" dirty="0" err="1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Ea</a:t>
            </a:r>
            <a:r>
              <a:rPr lang="en-US" altLang="zh-CN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=0.35 – 2.4MeV</a:t>
            </a:r>
            <a:r>
              <a:rPr lang="zh-CN" altLang="en-US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(JUNA + SCU)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Full Gamow window will be covered</a:t>
            </a:r>
          </a:p>
        </p:txBody>
      </p:sp>
      <p:sp>
        <p:nvSpPr>
          <p:cNvPr id="37" name="文本框 31">
            <a:extLst>
              <a:ext uri="{FF2B5EF4-FFF2-40B4-BE49-F238E27FC236}">
                <a16:creationId xmlns:a16="http://schemas.microsoft.com/office/drawing/2014/main" id="{4B24F6F0-CA8D-8BBF-96CE-F9A9EA2F8E45}"/>
              </a:ext>
            </a:extLst>
          </p:cNvPr>
          <p:cNvSpPr txBox="1"/>
          <p:nvPr/>
        </p:nvSpPr>
        <p:spPr>
          <a:xfrm>
            <a:off x="4572000" y="4081549"/>
            <a:ext cx="133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</a:t>
            </a:r>
            <a:r>
              <a:rPr lang="zh-CN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goals</a:t>
            </a:r>
            <a:r>
              <a:rPr lang="zh-CN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A6D03E1-3F3B-643A-81D5-7C72A4890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2" t="19833" r="25465" b="39167"/>
          <a:stretch/>
        </p:blipFill>
        <p:spPr bwMode="auto">
          <a:xfrm>
            <a:off x="7539417" y="0"/>
            <a:ext cx="1604583" cy="144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039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5">
            <a:extLst>
              <a:ext uri="{FF2B5EF4-FFF2-40B4-BE49-F238E27FC236}">
                <a16:creationId xmlns:a16="http://schemas.microsoft.com/office/drawing/2014/main" id="{D5DF874B-9028-FF47-3DA3-D30C6B95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29" y="99090"/>
            <a:ext cx="5541292" cy="677910"/>
          </a:xfrm>
        </p:spPr>
        <p:txBody>
          <a:bodyPr/>
          <a:lstStyle/>
          <a:p>
            <a:r>
              <a:rPr lang="en-US" altLang="zh-CN" baseline="30000" dirty="0">
                <a:latin typeface="+mj-lt"/>
              </a:rPr>
              <a:t>10,11</a:t>
            </a:r>
            <a:r>
              <a:rPr lang="en-US" altLang="zh-CN" dirty="0">
                <a:latin typeface="+mj-lt"/>
              </a:rPr>
              <a:t>B(</a:t>
            </a:r>
            <a:r>
              <a:rPr lang="en-US" altLang="zh-CN" dirty="0" err="1">
                <a:latin typeface="+mj-lt"/>
              </a:rPr>
              <a:t>a,n</a:t>
            </a:r>
            <a:r>
              <a:rPr lang="en-US" altLang="zh-CN" dirty="0">
                <a:latin typeface="+mj-lt"/>
              </a:rPr>
              <a:t>) reaction</a:t>
            </a:r>
          </a:p>
        </p:txBody>
      </p:sp>
      <p:sp>
        <p:nvSpPr>
          <p:cNvPr id="2" name="文本框 3">
            <a:extLst>
              <a:ext uri="{FF2B5EF4-FFF2-40B4-BE49-F238E27FC236}">
                <a16:creationId xmlns:a16="http://schemas.microsoft.com/office/drawing/2014/main" id="{4C586AB1-0571-30D3-442B-11071E58465C}"/>
              </a:ext>
            </a:extLst>
          </p:cNvPr>
          <p:cNvSpPr txBox="1"/>
          <p:nvPr/>
        </p:nvSpPr>
        <p:spPr>
          <a:xfrm>
            <a:off x="4705980" y="4790712"/>
            <a:ext cx="4305366" cy="923330"/>
          </a:xfrm>
          <a:prstGeom prst="rect">
            <a:avLst/>
          </a:prstGeom>
          <a:solidFill>
            <a:srgbClr val="0B008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b="1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Thick B target can correctly integrate the beam current, in despite of its semiconductor nature.</a:t>
            </a:r>
            <a:endParaRPr lang="zh-CN" altLang="en-US" b="1" dirty="0">
              <a:solidFill>
                <a:schemeClr val="bg1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351F5A1D-356D-CA21-20CB-75C5F120D4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0426741"/>
              </p:ext>
            </p:extLst>
          </p:nvPr>
        </p:nvGraphicFramePr>
        <p:xfrm>
          <a:off x="4601194" y="1189841"/>
          <a:ext cx="4180115" cy="3237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文本框 11">
            <a:extLst>
              <a:ext uri="{FF2B5EF4-FFF2-40B4-BE49-F238E27FC236}">
                <a16:creationId xmlns:a16="http://schemas.microsoft.com/office/drawing/2014/main" id="{ADFBBB14-4D32-438C-D4E8-04170F2E744C}"/>
              </a:ext>
            </a:extLst>
          </p:cNvPr>
          <p:cNvSpPr txBox="1"/>
          <p:nvPr/>
        </p:nvSpPr>
        <p:spPr>
          <a:xfrm>
            <a:off x="305181" y="708206"/>
            <a:ext cx="4638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thick target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821FBC1-8FEA-0747-D106-0E045A0DFA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2751"/>
          <a:stretch/>
        </p:blipFill>
        <p:spPr>
          <a:xfrm>
            <a:off x="305181" y="1169871"/>
            <a:ext cx="4044535" cy="32570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36D3FF9-DAF2-5CEF-C228-E37782BF62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90"/>
          <a:stretch/>
        </p:blipFill>
        <p:spPr>
          <a:xfrm>
            <a:off x="305181" y="4500982"/>
            <a:ext cx="1949573" cy="1832842"/>
          </a:xfrm>
          <a:prstGeom prst="rect">
            <a:avLst/>
          </a:prstGeom>
        </p:spPr>
      </p:pic>
      <p:sp>
        <p:nvSpPr>
          <p:cNvPr id="8" name="文本框 14">
            <a:extLst>
              <a:ext uri="{FF2B5EF4-FFF2-40B4-BE49-F238E27FC236}">
                <a16:creationId xmlns:a16="http://schemas.microsoft.com/office/drawing/2014/main" id="{1845D3E9-DE9E-B00E-EC09-BF86CDCF0D33}"/>
              </a:ext>
            </a:extLst>
          </p:cNvPr>
          <p:cNvSpPr txBox="1"/>
          <p:nvPr/>
        </p:nvSpPr>
        <p:spPr>
          <a:xfrm>
            <a:off x="387335" y="1303336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latin typeface="Comic Sans MS" panose="030F0702030302020204" pitchFamily="66" charset="0"/>
                <a:ea typeface="微软雅黑" panose="020B0503020204020204" pitchFamily="34" charset="-122"/>
              </a:rPr>
              <a:t>50kV ion source</a:t>
            </a:r>
            <a:endParaRPr lang="zh-CN" altLang="en-US" b="1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2C6F727-BF56-0567-0C44-E8DD6E0EBB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7" t="13347" r="17492" b="10449"/>
          <a:stretch/>
        </p:blipFill>
        <p:spPr>
          <a:xfrm>
            <a:off x="2383394" y="4500245"/>
            <a:ext cx="1963909" cy="1832842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5BAD05B-D4AD-486F-F7B1-EA4F38FE7F2D}"/>
              </a:ext>
            </a:extLst>
          </p:cNvPr>
          <p:cNvSpPr/>
          <p:nvPr/>
        </p:nvSpPr>
        <p:spPr>
          <a:xfrm>
            <a:off x="3531406" y="2797870"/>
            <a:ext cx="502873" cy="65122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A3497DC-8FB5-9136-B7BC-E25D44DE4C7C}"/>
              </a:ext>
            </a:extLst>
          </p:cNvPr>
          <p:cNvSpPr txBox="1"/>
          <p:nvPr/>
        </p:nvSpPr>
        <p:spPr>
          <a:xfrm>
            <a:off x="2828644" y="5161083"/>
            <a:ext cx="1251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baseline="30000" dirty="0" err="1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Nat</a:t>
            </a:r>
            <a:r>
              <a:rPr lang="en-US" altLang="zh-CN" b="1" dirty="0" err="1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B</a:t>
            </a:r>
            <a:r>
              <a:rPr lang="en-US" altLang="zh-CN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 thick target</a:t>
            </a:r>
            <a:endParaRPr lang="zh-CN" altLang="en-US" b="1" dirty="0">
              <a:solidFill>
                <a:srgbClr val="FFFF0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12" name="文本框 17">
            <a:extLst>
              <a:ext uri="{FF2B5EF4-FFF2-40B4-BE49-F238E27FC236}">
                <a16:creationId xmlns:a16="http://schemas.microsoft.com/office/drawing/2014/main" id="{9F7C61C2-260B-F5B5-9401-186CF370A71B}"/>
              </a:ext>
            </a:extLst>
          </p:cNvPr>
          <p:cNvSpPr txBox="1"/>
          <p:nvPr/>
        </p:nvSpPr>
        <p:spPr>
          <a:xfrm>
            <a:off x="5613650" y="4088391"/>
            <a:ext cx="2839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Dipole magnet current(A)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9">
            <a:extLst>
              <a:ext uri="{FF2B5EF4-FFF2-40B4-BE49-F238E27FC236}">
                <a16:creationId xmlns:a16="http://schemas.microsoft.com/office/drawing/2014/main" id="{C0623AE9-D5DC-D7B6-9431-222FE1D69EFA}"/>
              </a:ext>
            </a:extLst>
          </p:cNvPr>
          <p:cNvSpPr txBox="1"/>
          <p:nvPr/>
        </p:nvSpPr>
        <p:spPr>
          <a:xfrm rot="16200000">
            <a:off x="3725667" y="2604400"/>
            <a:ext cx="2089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Beam current (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μA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">
            <a:extLst>
              <a:ext uri="{FF2B5EF4-FFF2-40B4-BE49-F238E27FC236}">
                <a16:creationId xmlns:a16="http://schemas.microsoft.com/office/drawing/2014/main" id="{2794B43F-EBD0-A23C-0D1D-8E409D584169}"/>
              </a:ext>
            </a:extLst>
          </p:cNvPr>
          <p:cNvSpPr txBox="1"/>
          <p:nvPr/>
        </p:nvSpPr>
        <p:spPr>
          <a:xfrm>
            <a:off x="6221276" y="1553608"/>
            <a:ext cx="153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Current from target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50962C0E-0C69-2556-7ACA-4B7836F733F8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6989070" y="2138383"/>
            <a:ext cx="88977" cy="41669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>
            <a:extLst>
              <a:ext uri="{FF2B5EF4-FFF2-40B4-BE49-F238E27FC236}">
                <a16:creationId xmlns:a16="http://schemas.microsoft.com/office/drawing/2014/main" id="{F23A180C-E8D7-D7EC-DDED-67CA09131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2" t="19833" r="25465" b="39167"/>
          <a:stretch/>
        </p:blipFill>
        <p:spPr bwMode="auto">
          <a:xfrm>
            <a:off x="7539417" y="0"/>
            <a:ext cx="1604583" cy="144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49DBA63F-9133-214C-B30E-12CA5C2D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</a:rPr>
              <a:t>Outline</a:t>
            </a:r>
            <a:endParaRPr lang="zh-CN" altLang="en-US" dirty="0">
              <a:latin typeface="+mj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C45D668-11C8-70E9-0A1D-F0AF7CD2B83E}"/>
              </a:ext>
            </a:extLst>
          </p:cNvPr>
          <p:cNvSpPr txBox="1"/>
          <p:nvPr/>
        </p:nvSpPr>
        <p:spPr>
          <a:xfrm>
            <a:off x="686232" y="1461457"/>
            <a:ext cx="78654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rgbClr val="FFFF99"/>
                </a:solidFill>
              </a:rPr>
              <a:t>Stellar neutron source measurements at JUNA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rgbClr val="FFFF99"/>
                </a:solidFill>
              </a:rPr>
              <a:t>Achievements of the first measurement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rgbClr val="FFFF99"/>
                </a:solidFill>
              </a:rPr>
              <a:t>Future plans and progresses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rgbClr val="FFFF99"/>
                </a:solidFill>
              </a:rPr>
              <a:t>Outlook and Summary</a:t>
            </a:r>
            <a:endParaRPr lang="zh-CN" altLang="en-US" sz="28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49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49DBA63F-9133-214C-B30E-12CA5C2D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</a:rPr>
              <a:t>Outline</a:t>
            </a:r>
            <a:endParaRPr lang="zh-CN" altLang="en-US" dirty="0">
              <a:latin typeface="+mj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C45D668-11C8-70E9-0A1D-F0AF7CD2B83E}"/>
              </a:ext>
            </a:extLst>
          </p:cNvPr>
          <p:cNvSpPr txBox="1"/>
          <p:nvPr/>
        </p:nvSpPr>
        <p:spPr>
          <a:xfrm>
            <a:off x="686232" y="1461457"/>
            <a:ext cx="78654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rgbClr val="0A5FBC"/>
                </a:solidFill>
              </a:rPr>
              <a:t>Stellar neutron source measurements at JUNA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rgbClr val="0A5FBC"/>
                </a:solidFill>
              </a:rPr>
              <a:t>Achievements of the first measurement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rgbClr val="0A5FBC"/>
                </a:solidFill>
              </a:rPr>
              <a:t>Future plans and progresses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rgbClr val="FFFF99"/>
                </a:solidFill>
              </a:rPr>
              <a:t>Outlook and Summary</a:t>
            </a:r>
            <a:endParaRPr lang="zh-CN" altLang="en-US" sz="28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608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5">
            <a:extLst>
              <a:ext uri="{FF2B5EF4-FFF2-40B4-BE49-F238E27FC236}">
                <a16:creationId xmlns:a16="http://schemas.microsoft.com/office/drawing/2014/main" id="{D5DF874B-9028-FF47-3DA3-D30C6B95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28" y="99090"/>
            <a:ext cx="7529129" cy="677910"/>
          </a:xfrm>
        </p:spPr>
        <p:txBody>
          <a:bodyPr/>
          <a:lstStyle/>
          <a:p>
            <a:r>
              <a:rPr lang="en-US" altLang="zh-CN" dirty="0">
                <a:latin typeface="+mj-lt"/>
              </a:rPr>
              <a:t>Summary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2C2B48B-50FF-7554-DEEB-EBB71301928B}"/>
              </a:ext>
            </a:extLst>
          </p:cNvPr>
          <p:cNvSpPr txBox="1"/>
          <p:nvPr/>
        </p:nvSpPr>
        <p:spPr>
          <a:xfrm>
            <a:off x="574287" y="1329202"/>
            <a:ext cx="799542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Neutron source reactions play important roles on the stellar nucleosynthesis. Underground measurements are required to improve the accuracy of their reaction rates.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CN" sz="2000" b="1" dirty="0">
              <a:solidFill>
                <a:srgbClr val="FFFF00"/>
              </a:solidFill>
              <a:latin typeface="+mj-lt"/>
              <a:ea typeface="华文新魏" panose="02010800040101010101" pitchFamily="2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We have performed consistent measurements of the </a:t>
            </a:r>
            <a:r>
              <a:rPr lang="en-US" altLang="zh-CN" sz="2000" b="1" baseline="30000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13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C(α,n)</a:t>
            </a:r>
            <a:r>
              <a:rPr lang="en-US" altLang="zh-CN" sz="2000" b="1" baseline="30000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16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O reaction in a wide energy range of </a:t>
            </a:r>
            <a:r>
              <a:rPr lang="en-US" altLang="zh-CN" sz="2000" b="1" dirty="0" err="1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E</a:t>
            </a:r>
            <a:r>
              <a:rPr lang="en-US" altLang="zh-CN" sz="2000" b="1" baseline="-25000" dirty="0" err="1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cm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 =  0.24 – 1.9 MeV. New reaction rates for the s and </a:t>
            </a:r>
            <a:r>
              <a:rPr lang="en-US" altLang="zh-CN" sz="2000" b="1" dirty="0" err="1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i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 processes are recommended with improved uncertainties.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CN" sz="2000" b="1" dirty="0">
              <a:solidFill>
                <a:srgbClr val="FFFF00"/>
              </a:solidFill>
              <a:latin typeface="+mj-lt"/>
              <a:ea typeface="华文新魏" panose="02010800040101010101" pitchFamily="2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More measurements of the neutron source (</a:t>
            </a:r>
            <a:r>
              <a:rPr lang="en-US" altLang="zh-CN" sz="2000" b="1" dirty="0" err="1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a,n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) reactions on </a:t>
            </a:r>
            <a:r>
              <a:rPr lang="en-US" altLang="zh-CN" sz="2000" b="1" baseline="30000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22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Ne, </a:t>
            </a:r>
            <a:r>
              <a:rPr lang="en-US" altLang="zh-CN" sz="2000" b="1" baseline="30000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10,11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B, </a:t>
            </a:r>
            <a:r>
              <a:rPr lang="en-US" altLang="zh-CN" sz="2000" b="1" baseline="30000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17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O and </a:t>
            </a:r>
            <a:r>
              <a:rPr lang="en-US" altLang="zh-CN" sz="2000" b="1" baseline="30000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13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C are being planed at JUNA.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CN" sz="2000" b="1" dirty="0">
              <a:solidFill>
                <a:srgbClr val="FFFF00"/>
              </a:solidFill>
              <a:latin typeface="+mj-lt"/>
              <a:ea typeface="华文新魏" panose="02010800040101010101" pitchFamily="2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Collaborations</a:t>
            </a:r>
            <a:r>
              <a:rPr lang="zh-CN" altLang="en-US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 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are</a:t>
            </a:r>
            <a:r>
              <a:rPr lang="zh-CN" altLang="en-US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 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always</a:t>
            </a:r>
            <a:r>
              <a:rPr lang="zh-CN" altLang="en-US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 </a:t>
            </a:r>
            <a:r>
              <a:rPr lang="en-US" altLang="zh-CN" sz="2000" b="1" dirty="0">
                <a:solidFill>
                  <a:srgbClr val="FFFF00"/>
                </a:solidFill>
                <a:latin typeface="+mj-lt"/>
                <a:ea typeface="华文新魏" panose="02010800040101010101" pitchFamily="2" charset="-122"/>
              </a:rPr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4127741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23CE0E0-DA3D-CCB9-8F27-FBEDFC2DE17C}"/>
              </a:ext>
            </a:extLst>
          </p:cNvPr>
          <p:cNvSpPr/>
          <p:nvPr/>
        </p:nvSpPr>
        <p:spPr>
          <a:xfrm>
            <a:off x="250371" y="889945"/>
            <a:ext cx="8643258" cy="5583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E4A0ABA-CA0E-BF91-60B5-838B4A126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</a:rPr>
              <a:t>Collaborators</a:t>
            </a:r>
            <a:endParaRPr lang="zh-CN" altLang="en-US" dirty="0">
              <a:latin typeface="+mj-lt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E99F509-4203-6471-9420-A34C4B22F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063" y="2189461"/>
            <a:ext cx="932794" cy="93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0A1602A-8A80-B459-AFFA-B624CE84C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355" y="4912703"/>
            <a:ext cx="1143671" cy="114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1A13A3F-2D65-AD61-084D-70A80BEE61A6}"/>
              </a:ext>
            </a:extLst>
          </p:cNvPr>
          <p:cNvSpPr/>
          <p:nvPr/>
        </p:nvSpPr>
        <p:spPr>
          <a:xfrm>
            <a:off x="307975" y="966417"/>
            <a:ext cx="408093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T. Y. Jiao, Y. T. Li, H. Chen, W. P. Lin, Z. An, L. H. Ru, Z. C. Zhang, X. D. Tang, X. Y. Wang, N. T. Zhang, X. Fang, D. H. Xie, Y. H. Fan, L. Ma, X. Zhang, F. Bai, P. Wang, Y. X. Fan, G. Liu, H. X. Huang, Q. Wu, Y. B. Zhu, J. L. Chai, J. Q. Li, L. T. Sun, S. Wang, J. W. Cai, Y. Z. Li, J. Su, H. Zhang, Z. H. Li, Y. J. Li, E. T. Li, C. Chen, Y. P. Shen, G. Lian, B. Guo, X. Y. Li, L. Y. Zhang, J. J. He, Y. D. Sheng, Y. J. Chen, L. H. Wang, L. Zhang, F. Q. Cao, W. Nan, W. K. Nan, G. X. Li, N. Song, B. Q. Cui, L. H. Chen, R. G. Ma, Z. C. Zhang, S. Q. Yan, J. H. Liao, Y. B. Wang, S. Zeng, D. Nan, Q. W. Fan, N. C. Qi, W. L. Sun, X. Y. Guo, P. Zhang, Y. H. Chen, Y. Zhou, J. F. Zhou, J. R. He, C. S. Shang, M. C. Li, S. Kubono, and W. P. Liu, R. J. deBoer, M. Wiescher, M. Pignatari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6750DC6-6DEC-6351-A0E3-481C9D164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942" y="930593"/>
            <a:ext cx="1034957" cy="103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8E305D57-DBC1-80EB-D1AC-F1DDC361B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1332" b="34608"/>
          <a:stretch/>
        </p:blipFill>
        <p:spPr bwMode="auto">
          <a:xfrm>
            <a:off x="7845202" y="966417"/>
            <a:ext cx="1019557" cy="106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F73738D-9764-773B-DB29-63334E2E1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2861" y="2223075"/>
            <a:ext cx="971747" cy="932795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79623307-115B-5548-0348-93A7AD4A7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31" y="1034939"/>
            <a:ext cx="944088" cy="92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CAFD1E2C-1900-3C37-F142-0D3CCC9C4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2" t="10439" r="16002" b="11276"/>
          <a:stretch/>
        </p:blipFill>
        <p:spPr bwMode="auto">
          <a:xfrm>
            <a:off x="4401942" y="2189461"/>
            <a:ext cx="1034958" cy="93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A37BD722-882B-8D02-923A-E8C74E3BE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0" t="8830" r="9251" b="15259"/>
          <a:stretch/>
        </p:blipFill>
        <p:spPr bwMode="auto">
          <a:xfrm>
            <a:off x="7778738" y="2189461"/>
            <a:ext cx="1086021" cy="101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31241622-A72A-5F61-CE6A-3B254D411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266" y="3497543"/>
            <a:ext cx="895427" cy="89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676E3A-3EF8-DF2C-4B11-7841C0AAF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553" y="4914705"/>
            <a:ext cx="673426" cy="114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Notre Dame Fighting Irish - Wikipedia">
            <a:extLst>
              <a:ext uri="{FF2B5EF4-FFF2-40B4-BE49-F238E27FC236}">
                <a16:creationId xmlns:a16="http://schemas.microsoft.com/office/drawing/2014/main" id="{CE9C0284-7094-CD23-1FD0-54CD75F6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340" y="3516920"/>
            <a:ext cx="1013821" cy="91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Edinburgh University | Brands of the World™ | Download ...">
            <a:extLst>
              <a:ext uri="{FF2B5EF4-FFF2-40B4-BE49-F238E27FC236}">
                <a16:creationId xmlns:a16="http://schemas.microsoft.com/office/drawing/2014/main" id="{78E0F30D-97A8-7802-BB85-845E68655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173" y="3324064"/>
            <a:ext cx="1258577" cy="125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Konkoly Observatory Home Page">
            <a:extLst>
              <a:ext uri="{FF2B5EF4-FFF2-40B4-BE49-F238E27FC236}">
                <a16:creationId xmlns:a16="http://schemas.microsoft.com/office/drawing/2014/main" id="{EB128D6E-81DA-CA3D-E8CE-4B96FAAAF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83" y="4847137"/>
            <a:ext cx="1179917" cy="125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University of Hull - Wikipedia">
            <a:extLst>
              <a:ext uri="{FF2B5EF4-FFF2-40B4-BE49-F238E27FC236}">
                <a16:creationId xmlns:a16="http://schemas.microsoft.com/office/drawing/2014/main" id="{EA95C702-1703-EFB0-AF3E-89E1D70E0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441" y="3404200"/>
            <a:ext cx="932794" cy="116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0C3C7B0-BD5D-B3C9-3176-2CBE188C94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13510" y="960637"/>
            <a:ext cx="1454816" cy="93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70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282D38FF-8E60-B5EF-7A57-FAFB69B5037A}"/>
              </a:ext>
            </a:extLst>
          </p:cNvPr>
          <p:cNvSpPr txBox="1"/>
          <p:nvPr/>
        </p:nvSpPr>
        <p:spPr>
          <a:xfrm>
            <a:off x="1147825" y="2704171"/>
            <a:ext cx="6848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bg1"/>
                </a:solidFill>
              </a:rPr>
              <a:t>Thank you for your attention!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21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49DBA63F-9133-214C-B30E-12CA5C2D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</a:rPr>
              <a:t>Outline</a:t>
            </a:r>
            <a:endParaRPr lang="zh-CN" altLang="en-US" dirty="0">
              <a:latin typeface="+mj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C45D668-11C8-70E9-0A1D-F0AF7CD2B83E}"/>
              </a:ext>
            </a:extLst>
          </p:cNvPr>
          <p:cNvSpPr txBox="1"/>
          <p:nvPr/>
        </p:nvSpPr>
        <p:spPr>
          <a:xfrm>
            <a:off x="686232" y="1461457"/>
            <a:ext cx="78654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rgbClr val="FFFF99"/>
                </a:solidFill>
              </a:rPr>
              <a:t>Stellar neutron source measurements at JUNA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Achievements of the first measurement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Future plans and progresses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Outlook and Summary</a:t>
            </a:r>
            <a:endParaRPr lang="zh-CN" alt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94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49DBA63F-9133-214C-B30E-12CA5C2D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</a:rPr>
              <a:t>Stellar evolution in cosmic</a:t>
            </a:r>
            <a:endParaRPr lang="zh-CN" altLang="en-US" dirty="0">
              <a:latin typeface="+mj-lt"/>
            </a:endParaRPr>
          </a:p>
        </p:txBody>
      </p:sp>
      <p:grpSp>
        <p:nvGrpSpPr>
          <p:cNvPr id="2" name="组合 4">
            <a:extLst>
              <a:ext uri="{FF2B5EF4-FFF2-40B4-BE49-F238E27FC236}">
                <a16:creationId xmlns:a16="http://schemas.microsoft.com/office/drawing/2014/main" id="{671EF47D-51E7-DD17-F8CB-1E53F72E0E60}"/>
              </a:ext>
            </a:extLst>
          </p:cNvPr>
          <p:cNvGrpSpPr>
            <a:grpSpLocks/>
          </p:cNvGrpSpPr>
          <p:nvPr/>
        </p:nvGrpSpPr>
        <p:grpSpPr bwMode="auto">
          <a:xfrm>
            <a:off x="320405" y="870947"/>
            <a:ext cx="8507515" cy="5563305"/>
            <a:chOff x="298711" y="1055622"/>
            <a:chExt cx="8507654" cy="5563960"/>
          </a:xfrm>
        </p:grpSpPr>
        <p:pic>
          <p:nvPicPr>
            <p:cNvPr id="3" name="Picture 2" descr="http://scioly.org/wiki/images/c/c6/Star_cycle.png">
              <a:extLst>
                <a:ext uri="{FF2B5EF4-FFF2-40B4-BE49-F238E27FC236}">
                  <a16:creationId xmlns:a16="http://schemas.microsoft.com/office/drawing/2014/main" id="{2EDF68F4-C37A-DB88-3931-40C8E61540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9413"/>
            <a:stretch/>
          </p:blipFill>
          <p:spPr bwMode="auto">
            <a:xfrm>
              <a:off x="298711" y="1055622"/>
              <a:ext cx="8507654" cy="55639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本框 2">
              <a:extLst>
                <a:ext uri="{FF2B5EF4-FFF2-40B4-BE49-F238E27FC236}">
                  <a16:creationId xmlns:a16="http://schemas.microsoft.com/office/drawing/2014/main" id="{EF3EF04C-004B-4BC1-7B2D-EAD3C22181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9430" y="5437788"/>
              <a:ext cx="3966215" cy="40015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000" b="1" dirty="0">
                  <a:solidFill>
                    <a:schemeClr val="bg1"/>
                  </a:solidFill>
                  <a:latin typeface="+mn-lt"/>
                  <a:ea typeface="宋体" panose="02010600030101010101" pitchFamily="2" charset="-122"/>
                </a:rPr>
                <a:t>Nucleosynthesis (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+mn-lt"/>
                  <a:ea typeface="宋体" panose="02010600030101010101" pitchFamily="2" charset="-122"/>
                </a:rPr>
                <a:t>C,O,Si,Fe</a:t>
              </a:r>
              <a:r>
                <a:rPr lang="en-US" altLang="zh-CN" sz="2000" b="1" dirty="0">
                  <a:solidFill>
                    <a:schemeClr val="bg1"/>
                  </a:solidFill>
                  <a:latin typeface="+mn-lt"/>
                  <a:ea typeface="宋体" panose="02010600030101010101" pitchFamily="2" charset="-122"/>
                </a:rPr>
                <a:t>,…)</a:t>
              </a:r>
              <a:endParaRPr lang="zh-CN" altLang="en-US" sz="2000" b="1" dirty="0">
                <a:solidFill>
                  <a:schemeClr val="bg1"/>
                </a:solidFill>
                <a:latin typeface="+mn-lt"/>
                <a:ea typeface="宋体" panose="02010600030101010101" pitchFamily="2" charset="-122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569777D4-EC01-6959-6C51-E80234EC24B9}"/>
              </a:ext>
            </a:extLst>
          </p:cNvPr>
          <p:cNvSpPr/>
          <p:nvPr/>
        </p:nvSpPr>
        <p:spPr bwMode="auto">
          <a:xfrm>
            <a:off x="2099654" y="1442459"/>
            <a:ext cx="5178022" cy="3727341"/>
          </a:xfrm>
          <a:prstGeom prst="rect">
            <a:avLst/>
          </a:prstGeom>
          <a:noFill/>
          <a:ln w="603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0" name="任意多边形 19">
            <a:extLst>
              <a:ext uri="{FF2B5EF4-FFF2-40B4-BE49-F238E27FC236}">
                <a16:creationId xmlns:a16="http://schemas.microsoft.com/office/drawing/2014/main" id="{8713263C-03FC-53E7-E64C-2F590646CA28}"/>
              </a:ext>
            </a:extLst>
          </p:cNvPr>
          <p:cNvSpPr/>
          <p:nvPr/>
        </p:nvSpPr>
        <p:spPr>
          <a:xfrm>
            <a:off x="1040843" y="4326673"/>
            <a:ext cx="3118564" cy="1873406"/>
          </a:xfrm>
          <a:custGeom>
            <a:avLst/>
            <a:gdLst>
              <a:gd name="connsiteX0" fmla="*/ 3978861 w 3978861"/>
              <a:gd name="connsiteY0" fmla="*/ 1771650 h 2455769"/>
              <a:gd name="connsiteX1" fmla="*/ 3855036 w 3978861"/>
              <a:gd name="connsiteY1" fmla="*/ 2047875 h 2455769"/>
              <a:gd name="connsiteX2" fmla="*/ 3578811 w 3978861"/>
              <a:gd name="connsiteY2" fmla="*/ 2219325 h 2455769"/>
              <a:gd name="connsiteX3" fmla="*/ 3112086 w 3978861"/>
              <a:gd name="connsiteY3" fmla="*/ 2343150 h 2455769"/>
              <a:gd name="connsiteX4" fmla="*/ 2397711 w 3978861"/>
              <a:gd name="connsiteY4" fmla="*/ 2447925 h 2455769"/>
              <a:gd name="connsiteX5" fmla="*/ 1349961 w 3978861"/>
              <a:gd name="connsiteY5" fmla="*/ 2419350 h 2455769"/>
              <a:gd name="connsiteX6" fmla="*/ 435561 w 3978861"/>
              <a:gd name="connsiteY6" fmla="*/ 2190750 h 2455769"/>
              <a:gd name="connsiteX7" fmla="*/ 35511 w 3978861"/>
              <a:gd name="connsiteY7" fmla="*/ 1400175 h 2455769"/>
              <a:gd name="connsiteX8" fmla="*/ 45036 w 3978861"/>
              <a:gd name="connsiteY8" fmla="*/ 0 h 245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8861" h="2455769">
                <a:moveTo>
                  <a:pt x="3978861" y="1771650"/>
                </a:moveTo>
                <a:cubicBezTo>
                  <a:pt x="3950286" y="1872456"/>
                  <a:pt x="3921711" y="1973263"/>
                  <a:pt x="3855036" y="2047875"/>
                </a:cubicBezTo>
                <a:cubicBezTo>
                  <a:pt x="3788361" y="2122488"/>
                  <a:pt x="3702636" y="2170113"/>
                  <a:pt x="3578811" y="2219325"/>
                </a:cubicBezTo>
                <a:cubicBezTo>
                  <a:pt x="3454986" y="2268537"/>
                  <a:pt x="3308936" y="2305050"/>
                  <a:pt x="3112086" y="2343150"/>
                </a:cubicBezTo>
                <a:cubicBezTo>
                  <a:pt x="2915236" y="2381250"/>
                  <a:pt x="2691398" y="2435225"/>
                  <a:pt x="2397711" y="2447925"/>
                </a:cubicBezTo>
                <a:cubicBezTo>
                  <a:pt x="2104024" y="2460625"/>
                  <a:pt x="1676986" y="2462212"/>
                  <a:pt x="1349961" y="2419350"/>
                </a:cubicBezTo>
                <a:cubicBezTo>
                  <a:pt x="1022936" y="2376488"/>
                  <a:pt x="654636" y="2360612"/>
                  <a:pt x="435561" y="2190750"/>
                </a:cubicBezTo>
                <a:cubicBezTo>
                  <a:pt x="216486" y="2020888"/>
                  <a:pt x="100598" y="1765300"/>
                  <a:pt x="35511" y="1400175"/>
                </a:cubicBezTo>
                <a:cubicBezTo>
                  <a:pt x="-29576" y="1035050"/>
                  <a:pt x="7730" y="517525"/>
                  <a:pt x="45036" y="0"/>
                </a:cubicBezTo>
              </a:path>
            </a:pathLst>
          </a:custGeom>
          <a:noFill/>
          <a:ln w="101600">
            <a:solidFill>
              <a:srgbClr val="FFFF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060E613-8324-6A4F-3ADF-88EA712F5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60" y="936190"/>
            <a:ext cx="13965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+mj-lt"/>
                <a:ea typeface="宋体" panose="02010600030101010101" pitchFamily="2" charset="-122"/>
              </a:rPr>
              <a:t>Big Bang</a:t>
            </a:r>
            <a:endParaRPr lang="zh-CN" altLang="en-US" sz="1400" dirty="0">
              <a:solidFill>
                <a:schemeClr val="bg1"/>
              </a:solidFill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2" name="右箭头 21">
            <a:extLst>
              <a:ext uri="{FF2B5EF4-FFF2-40B4-BE49-F238E27FC236}">
                <a16:creationId xmlns:a16="http://schemas.microsoft.com/office/drawing/2014/main" id="{BD3A9C63-81C6-A000-243D-87BB297F9027}"/>
              </a:ext>
            </a:extLst>
          </p:cNvPr>
          <p:cNvSpPr/>
          <p:nvPr/>
        </p:nvSpPr>
        <p:spPr>
          <a:xfrm rot="5400000">
            <a:off x="697728" y="1633874"/>
            <a:ext cx="820305" cy="4953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DD96F45-06E7-729E-E196-B24CF8836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442" y="1419859"/>
            <a:ext cx="5635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0099CC"/>
                </a:solidFill>
                <a:latin typeface="+mn-lt"/>
                <a:ea typeface="宋体" panose="02010600030101010101" pitchFamily="2" charset="-122"/>
              </a:rPr>
              <a:t>H,</a:t>
            </a:r>
            <a:r>
              <a:rPr lang="zh-CN" altLang="en-US" sz="1800" b="1" dirty="0">
                <a:solidFill>
                  <a:srgbClr val="0099CC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en-US" altLang="zh-CN" sz="1800" b="1" dirty="0">
                <a:solidFill>
                  <a:srgbClr val="0099CC"/>
                </a:solidFill>
                <a:latin typeface="+mn-lt"/>
                <a:ea typeface="宋体" panose="02010600030101010101" pitchFamily="2" charset="-122"/>
              </a:rPr>
              <a:t>He,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0099CC"/>
                </a:solidFill>
                <a:latin typeface="+mn-lt"/>
                <a:ea typeface="宋体" panose="02010600030101010101" pitchFamily="2" charset="-122"/>
              </a:rPr>
              <a:t>Li</a:t>
            </a:r>
          </a:p>
        </p:txBody>
      </p:sp>
    </p:spTree>
    <p:extLst>
      <p:ext uri="{BB962C8B-B14F-4D97-AF65-F5344CB8AC3E}">
        <p14:creationId xmlns:p14="http://schemas.microsoft.com/office/powerpoint/2010/main" val="3889490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49DBA63F-9133-214C-B30E-12CA5C2D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</a:rPr>
              <a:t>Measurements at JUNA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3DE8D3B-61CF-010C-152A-E158EB6A8467}"/>
              </a:ext>
            </a:extLst>
          </p:cNvPr>
          <p:cNvSpPr txBox="1"/>
          <p:nvPr/>
        </p:nvSpPr>
        <p:spPr>
          <a:xfrm>
            <a:off x="76656" y="1081800"/>
            <a:ext cx="8676280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baseline="30000" dirty="0">
                <a:solidFill>
                  <a:srgbClr val="FFFF00"/>
                </a:solidFill>
              </a:rPr>
              <a:t>22</a:t>
            </a:r>
            <a:r>
              <a:rPr lang="en-US" altLang="zh-CN" sz="2400" b="1" dirty="0">
                <a:solidFill>
                  <a:srgbClr val="FFFF00"/>
                </a:solidFill>
              </a:rPr>
              <a:t>Ne(</a:t>
            </a:r>
            <a:r>
              <a:rPr lang="en-US" altLang="zh-CN" sz="2400" b="1" dirty="0" err="1">
                <a:solidFill>
                  <a:srgbClr val="FFFF00"/>
                </a:solidFill>
                <a:latin typeface="Symbol" panose="05050102010706020507" pitchFamily="18" charset="2"/>
              </a:rPr>
              <a:t>a</a:t>
            </a:r>
            <a:r>
              <a:rPr lang="en-US" altLang="zh-CN" sz="2400" b="1" dirty="0" err="1">
                <a:solidFill>
                  <a:srgbClr val="FFFF00"/>
                </a:solidFill>
              </a:rPr>
              <a:t>,n</a:t>
            </a:r>
            <a:r>
              <a:rPr lang="en-US" altLang="zh-CN" sz="2400" b="1" dirty="0">
                <a:solidFill>
                  <a:srgbClr val="FFFF00"/>
                </a:solidFill>
              </a:rPr>
              <a:t>)</a:t>
            </a:r>
            <a:r>
              <a:rPr lang="en-US" altLang="zh-CN" sz="2400" b="1" baseline="30000" dirty="0">
                <a:solidFill>
                  <a:srgbClr val="FFFF00"/>
                </a:solidFill>
              </a:rPr>
              <a:t>25</a:t>
            </a:r>
            <a:r>
              <a:rPr lang="en-US" altLang="zh-CN" sz="2400" b="1" dirty="0">
                <a:solidFill>
                  <a:srgbClr val="FFFF00"/>
                </a:solidFill>
              </a:rPr>
              <a:t>Mg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</a:rPr>
              <a:t>Core He-burning of massive stars (weak s-process)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</a:rPr>
              <a:t>He-shell flash of AGB stars (main s-process branching points)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</a:rPr>
              <a:t>He-burning shell heated by pre-SN shock front (n-process)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baseline="30000" dirty="0">
                <a:solidFill>
                  <a:schemeClr val="bg1"/>
                </a:solidFill>
              </a:rPr>
              <a:t>22</a:t>
            </a:r>
            <a:r>
              <a:rPr lang="en-US" altLang="zh-CN" sz="2000" b="1" dirty="0">
                <a:solidFill>
                  <a:schemeClr val="bg1"/>
                </a:solidFill>
              </a:rPr>
              <a:t>Ne(</a:t>
            </a:r>
            <a:r>
              <a:rPr lang="en-US" altLang="zh-CN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a,g</a:t>
            </a:r>
            <a:r>
              <a:rPr lang="en-US" altLang="zh-CN" sz="2000" b="1" dirty="0">
                <a:solidFill>
                  <a:schemeClr val="bg1"/>
                </a:solidFill>
              </a:rPr>
              <a:t>) also matters, it always precedes the (</a:t>
            </a:r>
            <a:r>
              <a:rPr lang="en-US" altLang="zh-CN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US" altLang="zh-CN" sz="2000" b="1" dirty="0" err="1">
                <a:solidFill>
                  <a:schemeClr val="bg1"/>
                </a:solidFill>
              </a:rPr>
              <a:t>,n</a:t>
            </a:r>
            <a:r>
              <a:rPr lang="en-US" altLang="zh-CN" sz="2000" b="1" dirty="0">
                <a:solidFill>
                  <a:schemeClr val="bg1"/>
                </a:solidFill>
              </a:rPr>
              <a:t>) channel due to its +Q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000" b="1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baseline="30000" dirty="0">
                <a:solidFill>
                  <a:srgbClr val="FFFF00"/>
                </a:solidFill>
              </a:rPr>
              <a:t>17</a:t>
            </a:r>
            <a:r>
              <a:rPr lang="en-US" altLang="zh-CN" sz="2400" b="1" dirty="0">
                <a:solidFill>
                  <a:srgbClr val="FFFF00"/>
                </a:solidFill>
              </a:rPr>
              <a:t>O(</a:t>
            </a:r>
            <a:r>
              <a:rPr lang="en-US" altLang="zh-CN" sz="2400" b="1" dirty="0" err="1">
                <a:solidFill>
                  <a:srgbClr val="FFFF00"/>
                </a:solidFill>
                <a:latin typeface="Symbol" panose="05050102010706020507" pitchFamily="18" charset="2"/>
              </a:rPr>
              <a:t>a</a:t>
            </a:r>
            <a:r>
              <a:rPr lang="en-US" altLang="zh-CN" sz="2400" b="1" dirty="0" err="1">
                <a:solidFill>
                  <a:srgbClr val="FFFF00"/>
                </a:solidFill>
              </a:rPr>
              <a:t>,n</a:t>
            </a:r>
            <a:r>
              <a:rPr lang="en-US" altLang="zh-CN" sz="2400" b="1" dirty="0">
                <a:solidFill>
                  <a:srgbClr val="FFFF00"/>
                </a:solidFill>
              </a:rPr>
              <a:t>)</a:t>
            </a:r>
            <a:r>
              <a:rPr lang="en-US" altLang="zh-CN" sz="2400" b="1" baseline="30000" dirty="0">
                <a:solidFill>
                  <a:srgbClr val="FFFF00"/>
                </a:solidFill>
              </a:rPr>
              <a:t>20</a:t>
            </a:r>
            <a:r>
              <a:rPr lang="en-US" altLang="zh-CN" sz="2400" b="1" dirty="0">
                <a:solidFill>
                  <a:srgbClr val="FFFF00"/>
                </a:solidFill>
              </a:rPr>
              <a:t>Ne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</a:rPr>
              <a:t>Core He-burning of massive stars (weak s-process, </a:t>
            </a:r>
            <a:r>
              <a:rPr lang="en-US" altLang="zh-CN" sz="2000" b="1" dirty="0" err="1">
                <a:solidFill>
                  <a:schemeClr val="bg1"/>
                </a:solidFill>
              </a:rPr>
              <a:t>i</a:t>
            </a:r>
            <a:r>
              <a:rPr lang="en-US" altLang="zh-CN" sz="2000" b="1" dirty="0">
                <a:solidFill>
                  <a:schemeClr val="bg1"/>
                </a:solidFill>
              </a:rPr>
              <a:t>-process)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baseline="30000" dirty="0">
                <a:solidFill>
                  <a:schemeClr val="bg1"/>
                </a:solidFill>
              </a:rPr>
              <a:t>17</a:t>
            </a:r>
            <a:r>
              <a:rPr lang="en-US" altLang="zh-CN" sz="2000" b="1" dirty="0">
                <a:solidFill>
                  <a:schemeClr val="bg1"/>
                </a:solidFill>
              </a:rPr>
              <a:t>O(</a:t>
            </a:r>
            <a:r>
              <a:rPr lang="en-US" altLang="zh-CN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a,g</a:t>
            </a:r>
            <a:r>
              <a:rPr lang="en-US" altLang="zh-CN" sz="2000" b="1" dirty="0">
                <a:solidFill>
                  <a:schemeClr val="bg1"/>
                </a:solidFill>
              </a:rPr>
              <a:t>) also matters: Competes against the (</a:t>
            </a:r>
            <a:r>
              <a:rPr lang="en-US" altLang="zh-CN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US" altLang="zh-CN" sz="2000" b="1" dirty="0" err="1">
                <a:solidFill>
                  <a:schemeClr val="bg1"/>
                </a:solidFill>
              </a:rPr>
              <a:t>,n</a:t>
            </a:r>
            <a:r>
              <a:rPr lang="en-US" altLang="zh-CN" sz="2000" b="1" dirty="0">
                <a:solidFill>
                  <a:schemeClr val="bg1"/>
                </a:solidFill>
              </a:rPr>
              <a:t>) channel and consumes the precious </a:t>
            </a:r>
            <a:r>
              <a:rPr lang="en-US" altLang="zh-CN" sz="2000" b="1" baseline="30000" dirty="0">
                <a:solidFill>
                  <a:schemeClr val="bg1"/>
                </a:solidFill>
              </a:rPr>
              <a:t>17</a:t>
            </a:r>
            <a:r>
              <a:rPr lang="en-US" altLang="zh-CN" sz="2000" b="1" dirty="0">
                <a:solidFill>
                  <a:schemeClr val="bg1"/>
                </a:solidFill>
              </a:rPr>
              <a:t>O</a:t>
            </a:r>
            <a:endParaRPr lang="zh-CN" altLang="en-US" sz="2000" b="1" dirty="0">
              <a:solidFill>
                <a:schemeClr val="bg1"/>
              </a:solidFill>
            </a:endParaRPr>
          </a:p>
          <a:p>
            <a:pPr algn="l"/>
            <a:endParaRPr lang="zh-CN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05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49DBA63F-9133-214C-B30E-12CA5C2D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</a:rPr>
              <a:t>Measurements at JUNA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3DE8D3B-61CF-010C-152A-E158EB6A8467}"/>
              </a:ext>
            </a:extLst>
          </p:cNvPr>
          <p:cNvSpPr txBox="1"/>
          <p:nvPr/>
        </p:nvSpPr>
        <p:spPr>
          <a:xfrm>
            <a:off x="281796" y="1081178"/>
            <a:ext cx="858040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baseline="30000" dirty="0">
                <a:solidFill>
                  <a:srgbClr val="FFFF00"/>
                </a:solidFill>
              </a:rPr>
              <a:t>13</a:t>
            </a:r>
            <a:r>
              <a:rPr lang="en-US" altLang="zh-CN" sz="2400" b="1" dirty="0">
                <a:solidFill>
                  <a:srgbClr val="FFFF00"/>
                </a:solidFill>
              </a:rPr>
              <a:t>C(</a:t>
            </a:r>
            <a:r>
              <a:rPr lang="en-US" altLang="zh-CN" sz="2400" b="1" dirty="0" err="1">
                <a:solidFill>
                  <a:srgbClr val="FFFF00"/>
                </a:solidFill>
                <a:latin typeface="Symbol" panose="05050102010706020507" pitchFamily="18" charset="2"/>
              </a:rPr>
              <a:t>a</a:t>
            </a:r>
            <a:r>
              <a:rPr lang="en-US" altLang="zh-CN" sz="2400" b="1" dirty="0" err="1">
                <a:solidFill>
                  <a:srgbClr val="FFFF00"/>
                </a:solidFill>
              </a:rPr>
              <a:t>,n</a:t>
            </a:r>
            <a:r>
              <a:rPr lang="en-US" altLang="zh-CN" sz="2400" b="1" dirty="0">
                <a:solidFill>
                  <a:srgbClr val="FFFF00"/>
                </a:solidFill>
              </a:rPr>
              <a:t>)</a:t>
            </a:r>
            <a:r>
              <a:rPr lang="en-US" altLang="zh-CN" sz="2400" b="1" baseline="30000" dirty="0">
                <a:solidFill>
                  <a:srgbClr val="FFFF00"/>
                </a:solidFill>
              </a:rPr>
              <a:t>16</a:t>
            </a:r>
            <a:r>
              <a:rPr lang="en-US" altLang="zh-CN" sz="2400" b="1" dirty="0">
                <a:solidFill>
                  <a:srgbClr val="FFFF00"/>
                </a:solidFill>
              </a:rPr>
              <a:t>O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</a:rPr>
              <a:t>He-burning shell of AGB stars (main s-process)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</a:rPr>
              <a:t>He-burning zone of … (AGB star? massive star? WD? </a:t>
            </a:r>
            <a:r>
              <a:rPr lang="en-US" altLang="zh-CN" sz="2000" b="1" dirty="0" err="1">
                <a:solidFill>
                  <a:schemeClr val="bg1"/>
                </a:solidFill>
              </a:rPr>
              <a:t>i</a:t>
            </a:r>
            <a:r>
              <a:rPr lang="en-US" altLang="zh-CN" sz="2000" b="1" dirty="0">
                <a:solidFill>
                  <a:schemeClr val="bg1"/>
                </a:solidFill>
              </a:rPr>
              <a:t>-process, sites unknown)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chemeClr val="bg1"/>
              </a:solidFill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baseline="30000" dirty="0">
                <a:solidFill>
                  <a:srgbClr val="FFFF00"/>
                </a:solidFill>
              </a:rPr>
              <a:t>10,11</a:t>
            </a:r>
            <a:r>
              <a:rPr lang="en-US" altLang="zh-CN" sz="2400" b="1" dirty="0">
                <a:solidFill>
                  <a:srgbClr val="FFFF00"/>
                </a:solidFill>
              </a:rPr>
              <a:t>B(</a:t>
            </a:r>
            <a:r>
              <a:rPr lang="en-US" altLang="zh-CN" sz="2400" b="1" dirty="0" err="1">
                <a:solidFill>
                  <a:srgbClr val="FFFF00"/>
                </a:solidFill>
                <a:latin typeface="Symbol" panose="05050102010706020507" pitchFamily="18" charset="2"/>
              </a:rPr>
              <a:t>a</a:t>
            </a:r>
            <a:r>
              <a:rPr lang="en-US" altLang="zh-CN" sz="2400" b="1" dirty="0" err="1">
                <a:solidFill>
                  <a:srgbClr val="FFFF00"/>
                </a:solidFill>
              </a:rPr>
              <a:t>,n</a:t>
            </a:r>
            <a:r>
              <a:rPr lang="en-US" altLang="zh-CN" sz="2400" b="1" dirty="0">
                <a:solidFill>
                  <a:srgbClr val="FFFF00"/>
                </a:solidFill>
              </a:rPr>
              <a:t>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</a:rPr>
              <a:t>First stars: how to create the (primary) CNO catalysts from H and He? (need to overcome the A=5 and 8 mass gap!)</a:t>
            </a:r>
          </a:p>
        </p:txBody>
      </p:sp>
    </p:spTree>
    <p:extLst>
      <p:ext uri="{BB962C8B-B14F-4D97-AF65-F5344CB8AC3E}">
        <p14:creationId xmlns:p14="http://schemas.microsoft.com/office/powerpoint/2010/main" val="1383653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49DBA63F-9133-214C-B30E-12CA5C2D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</a:rPr>
              <a:t>Outline</a:t>
            </a:r>
            <a:endParaRPr lang="zh-CN" altLang="en-US" dirty="0">
              <a:latin typeface="+mj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C45D668-11C8-70E9-0A1D-F0AF7CD2B83E}"/>
              </a:ext>
            </a:extLst>
          </p:cNvPr>
          <p:cNvSpPr txBox="1"/>
          <p:nvPr/>
        </p:nvSpPr>
        <p:spPr>
          <a:xfrm>
            <a:off x="686232" y="1461457"/>
            <a:ext cx="78654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rgbClr val="0A5FBC"/>
                </a:solidFill>
              </a:rPr>
              <a:t>Stellar neutron source measurements at JUNA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rgbClr val="FFFF99"/>
                </a:solidFill>
              </a:rPr>
              <a:t>Achievements of the first measurement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rgbClr val="0A5FBC"/>
                </a:solidFill>
              </a:rPr>
              <a:t>Future plans and progresses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altLang="zh-CN" sz="2800" b="1" dirty="0">
                <a:solidFill>
                  <a:srgbClr val="0A5FBC"/>
                </a:solidFill>
              </a:rPr>
              <a:t>Outlook and Summary</a:t>
            </a:r>
            <a:endParaRPr lang="zh-CN" altLang="en-US" sz="2800" b="1" dirty="0">
              <a:solidFill>
                <a:srgbClr val="0A5F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28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5">
            <a:extLst>
              <a:ext uri="{FF2B5EF4-FFF2-40B4-BE49-F238E27FC236}">
                <a16:creationId xmlns:a16="http://schemas.microsoft.com/office/drawing/2014/main" id="{D5DF874B-9028-FF47-3DA3-D30C6B95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29" y="99090"/>
            <a:ext cx="5541292" cy="677910"/>
          </a:xfrm>
        </p:spPr>
        <p:txBody>
          <a:bodyPr/>
          <a:lstStyle/>
          <a:p>
            <a:r>
              <a:rPr lang="en-US" altLang="zh-CN" dirty="0">
                <a:latin typeface="+mj-lt"/>
              </a:rPr>
              <a:t>AGB stars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8CDB989-70B8-5239-D76E-B7610E8B6F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19" b="1373"/>
          <a:stretch/>
        </p:blipFill>
        <p:spPr>
          <a:xfrm>
            <a:off x="55756" y="905599"/>
            <a:ext cx="9032488" cy="5439445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9EFC63BA-5A8C-9DF1-3F10-4EDD1FA9077E}"/>
              </a:ext>
            </a:extLst>
          </p:cNvPr>
          <p:cNvSpPr txBox="1"/>
          <p:nvPr/>
        </p:nvSpPr>
        <p:spPr>
          <a:xfrm>
            <a:off x="836337" y="945979"/>
            <a:ext cx="7672038" cy="717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en-US" altLang="zh-CN" sz="2000" b="1" dirty="0">
                <a:solidFill>
                  <a:prstClr val="white"/>
                </a:solidFill>
              </a:rPr>
              <a:t>Reaction rates of the neutron source reaction </a:t>
            </a:r>
            <a:r>
              <a:rPr lang="en-US" altLang="zh-CN" sz="2000" b="1" baseline="30000" dirty="0">
                <a:solidFill>
                  <a:prstClr val="white"/>
                </a:solidFill>
              </a:rPr>
              <a:t>13</a:t>
            </a:r>
            <a:r>
              <a:rPr lang="en-US" altLang="zh-CN" sz="2000" b="1" dirty="0">
                <a:solidFill>
                  <a:prstClr val="white"/>
                </a:solidFill>
              </a:rPr>
              <a:t>C(</a:t>
            </a:r>
            <a:r>
              <a:rPr lang="en-US" altLang="zh-CN" sz="2000" b="1" dirty="0" err="1">
                <a:solidFill>
                  <a:prstClr val="white"/>
                </a:solidFill>
              </a:rPr>
              <a:t>a,n</a:t>
            </a:r>
            <a:r>
              <a:rPr lang="en-US" altLang="zh-CN" sz="2000" b="1" dirty="0">
                <a:solidFill>
                  <a:prstClr val="white"/>
                </a:solidFill>
              </a:rPr>
              <a:t>)</a:t>
            </a:r>
            <a:r>
              <a:rPr lang="en-US" altLang="zh-CN" sz="2000" b="1" baseline="30000" dirty="0">
                <a:solidFill>
                  <a:prstClr val="white"/>
                </a:solidFill>
              </a:rPr>
              <a:t>16</a:t>
            </a:r>
            <a:r>
              <a:rPr lang="en-US" altLang="zh-CN" sz="2000" b="1" dirty="0">
                <a:solidFill>
                  <a:prstClr val="white"/>
                </a:solidFill>
              </a:rPr>
              <a:t>O</a:t>
            </a:r>
            <a:r>
              <a:rPr lang="zh-CN" altLang="en-US" sz="2000" b="1" dirty="0">
                <a:solidFill>
                  <a:prstClr val="white"/>
                </a:solidFill>
              </a:rPr>
              <a:t> </a:t>
            </a:r>
            <a:r>
              <a:rPr lang="en-US" altLang="zh-CN" sz="2000" b="1" dirty="0">
                <a:solidFill>
                  <a:prstClr val="white"/>
                </a:solidFill>
              </a:rPr>
              <a:t>is the main ingredient of the nucleosynthesis in AGB</a:t>
            </a:r>
            <a:r>
              <a:rPr lang="zh-CN" altLang="en-US" sz="2000" b="1" dirty="0">
                <a:solidFill>
                  <a:prstClr val="white"/>
                </a:solidFill>
              </a:rPr>
              <a:t> </a:t>
            </a:r>
            <a:r>
              <a:rPr lang="en-US" altLang="zh-CN" sz="2000" b="1" dirty="0">
                <a:solidFill>
                  <a:prstClr val="white"/>
                </a:solidFill>
              </a:rPr>
              <a:t>stars.</a:t>
            </a:r>
            <a:endParaRPr lang="zh-CN" alt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62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6BCB825B-AA38-2394-5554-97BD92F6FCE7}"/>
              </a:ext>
            </a:extLst>
          </p:cNvPr>
          <p:cNvSpPr/>
          <p:nvPr/>
        </p:nvSpPr>
        <p:spPr>
          <a:xfrm>
            <a:off x="768470" y="889945"/>
            <a:ext cx="7829118" cy="5583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49DBA63F-9133-214C-B30E-12CA5C2D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</a:rPr>
              <a:t>CEMP stars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B1E2B6C-3D4A-0EE9-3C1D-ECA4748F8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62" y="954907"/>
            <a:ext cx="6364875" cy="487242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CEE7C66-61F7-DB5E-5A5F-7BC0A8D24792}"/>
              </a:ext>
            </a:extLst>
          </p:cNvPr>
          <p:cNvSpPr txBox="1"/>
          <p:nvPr/>
        </p:nvSpPr>
        <p:spPr>
          <a:xfrm>
            <a:off x="2164525" y="930733"/>
            <a:ext cx="327045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0" i="0" dirty="0">
                <a:solidFill>
                  <a:srgbClr val="333333"/>
                </a:solidFill>
                <a:effectLst/>
              </a:rPr>
              <a:t>Hampel et al., </a:t>
            </a:r>
            <a:r>
              <a:rPr lang="en-US" altLang="zh-CN" sz="1600" b="0" i="0" dirty="0" err="1">
                <a:solidFill>
                  <a:srgbClr val="333333"/>
                </a:solidFill>
                <a:effectLst/>
              </a:rPr>
              <a:t>ApJ</a:t>
            </a:r>
            <a:r>
              <a:rPr lang="en-US" altLang="zh-CN" sz="1600" b="0" i="0" dirty="0">
                <a:solidFill>
                  <a:srgbClr val="333333"/>
                </a:solidFill>
                <a:effectLst/>
              </a:rPr>
              <a:t> 831(2016)171</a:t>
            </a:r>
            <a:endParaRPr lang="zh-CN" altLang="en-US" sz="1600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EDB411E7-662A-3325-0FFC-6004468632C6}"/>
              </a:ext>
            </a:extLst>
          </p:cNvPr>
          <p:cNvSpPr txBox="1"/>
          <p:nvPr/>
        </p:nvSpPr>
        <p:spPr>
          <a:xfrm>
            <a:off x="2416706" y="1376032"/>
            <a:ext cx="1784463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1800" b="1" dirty="0"/>
              <a:t>CEMP stars</a:t>
            </a:r>
            <a:endParaRPr lang="zh-CN" altLang="en-US" sz="1800" b="1" dirty="0"/>
          </a:p>
          <a:p>
            <a:pPr>
              <a:spcBef>
                <a:spcPts val="600"/>
              </a:spcBef>
            </a:pPr>
            <a:r>
              <a:rPr lang="en-US" altLang="zh-CN" b="1" dirty="0"/>
              <a:t>T ~ 0.2 GK</a:t>
            </a:r>
          </a:p>
          <a:p>
            <a:pPr>
              <a:spcBef>
                <a:spcPts val="600"/>
              </a:spcBef>
            </a:pPr>
            <a:r>
              <a:rPr lang="en-US" altLang="zh-CN" b="1" dirty="0" err="1"/>
              <a:t>ρ</a:t>
            </a:r>
            <a:r>
              <a:rPr lang="en-US" altLang="zh-CN" b="1" baseline="-25000" dirty="0" err="1"/>
              <a:t>n</a:t>
            </a:r>
            <a:r>
              <a:rPr lang="en-US" altLang="zh-CN" b="1" dirty="0"/>
              <a:t> ~ 10</a:t>
            </a:r>
            <a:r>
              <a:rPr lang="en-US" altLang="zh-CN" b="1" baseline="30000" dirty="0"/>
              <a:t>15</a:t>
            </a:r>
            <a:r>
              <a:rPr lang="en-US" altLang="zh-CN" b="1" dirty="0"/>
              <a:t> cm</a:t>
            </a:r>
            <a:r>
              <a:rPr lang="en-US" altLang="zh-CN" b="1" baseline="30000" dirty="0"/>
              <a:t>-3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B583DFA-D76A-35B0-2129-A59B5A9A4B04}"/>
              </a:ext>
            </a:extLst>
          </p:cNvPr>
          <p:cNvSpPr txBox="1"/>
          <p:nvPr/>
        </p:nvSpPr>
        <p:spPr>
          <a:xfrm>
            <a:off x="1112715" y="5903442"/>
            <a:ext cx="7168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baseline="30000" dirty="0">
                <a:solidFill>
                  <a:srgbClr val="0000FF"/>
                </a:solidFill>
              </a:rPr>
              <a:t>13</a:t>
            </a:r>
            <a:r>
              <a:rPr lang="en-US" altLang="zh-CN" sz="2000" b="1" dirty="0">
                <a:solidFill>
                  <a:srgbClr val="0000FF"/>
                </a:solidFill>
              </a:rPr>
              <a:t>C(α,n)</a:t>
            </a:r>
            <a:r>
              <a:rPr lang="en-US" altLang="zh-CN" sz="2000" b="1" baseline="30000" dirty="0">
                <a:solidFill>
                  <a:srgbClr val="0000FF"/>
                </a:solidFill>
              </a:rPr>
              <a:t>16</a:t>
            </a:r>
            <a:r>
              <a:rPr lang="en-US" altLang="zh-CN" sz="2000" b="1" dirty="0">
                <a:solidFill>
                  <a:srgbClr val="0000FF"/>
                </a:solidFill>
              </a:rPr>
              <a:t>O is also the neutron source for the </a:t>
            </a:r>
            <a:r>
              <a:rPr lang="en-US" altLang="zh-CN" sz="2000" b="1" dirty="0" err="1">
                <a:solidFill>
                  <a:srgbClr val="0000FF"/>
                </a:solidFill>
              </a:rPr>
              <a:t>i</a:t>
            </a:r>
            <a:r>
              <a:rPr lang="en-US" altLang="zh-CN" sz="2000" b="1" dirty="0">
                <a:solidFill>
                  <a:srgbClr val="0000FF"/>
                </a:solidFill>
              </a:rPr>
              <a:t>-process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896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omic Sans MS"/>
        <a:ea typeface="黑体"/>
        <a:cs typeface=""/>
      </a:majorFont>
      <a:minorFont>
        <a:latin typeface="Comic Sans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800" b="1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40996</TotalTime>
  <Words>1273</Words>
  <Application>Microsoft Office PowerPoint</Application>
  <PresentationFormat>全屏显示(4:3)</PresentationFormat>
  <Paragraphs>154</Paragraphs>
  <Slides>23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5" baseType="lpstr">
      <vt:lpstr>-apple-system</vt:lpstr>
      <vt:lpstr>等线</vt:lpstr>
      <vt:lpstr>宋体</vt:lpstr>
      <vt:lpstr>微软雅黑</vt:lpstr>
      <vt:lpstr>微软雅黑</vt:lpstr>
      <vt:lpstr>Arial</vt:lpstr>
      <vt:lpstr>Calibri</vt:lpstr>
      <vt:lpstr>Cambria Math</vt:lpstr>
      <vt:lpstr>Comic Sans MS</vt:lpstr>
      <vt:lpstr>Symbol</vt:lpstr>
      <vt:lpstr>Wingdings</vt:lpstr>
      <vt:lpstr>5_Office 主题</vt:lpstr>
      <vt:lpstr>Measurements of stellar neutron source reactions at JUNA</vt:lpstr>
      <vt:lpstr>Outline</vt:lpstr>
      <vt:lpstr>Outline</vt:lpstr>
      <vt:lpstr>Stellar evolution in cosmic</vt:lpstr>
      <vt:lpstr>Measurements at JUNA</vt:lpstr>
      <vt:lpstr>Measurements at JUNA</vt:lpstr>
      <vt:lpstr>Outline</vt:lpstr>
      <vt:lpstr>AGB stars</vt:lpstr>
      <vt:lpstr>CEMP stars</vt:lpstr>
      <vt:lpstr>Our underground lab</vt:lpstr>
      <vt:lpstr>Plus the Tandem at SCU</vt:lpstr>
      <vt:lpstr>Results</vt:lpstr>
      <vt:lpstr>Outline</vt:lpstr>
      <vt:lpstr>22Ne(α,n)25Mg reaction</vt:lpstr>
      <vt:lpstr>22Ne(α,n)25Mg reaction</vt:lpstr>
      <vt:lpstr>17O(α,n)20Ne reaction</vt:lpstr>
      <vt:lpstr>17O(α,n)20Ne reaction</vt:lpstr>
      <vt:lpstr>10,11B(a,n) reaction</vt:lpstr>
      <vt:lpstr>10,11B(a,n) reaction</vt:lpstr>
      <vt:lpstr>Outline</vt:lpstr>
      <vt:lpstr>Summary</vt:lpstr>
      <vt:lpstr>Collaborators</vt:lpstr>
      <vt:lpstr>PowerPoint 演示文稿</vt:lpstr>
    </vt:vector>
  </TitlesOfParts>
  <Company>home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Lgang</dc:creator>
  <cp:lastModifiedBy>gao bingshui</cp:lastModifiedBy>
  <cp:revision>1240</cp:revision>
  <cp:lastPrinted>2017-12-11T11:25:58Z</cp:lastPrinted>
  <dcterms:created xsi:type="dcterms:W3CDTF">2014-04-26T05:03:02Z</dcterms:created>
  <dcterms:modified xsi:type="dcterms:W3CDTF">2024-09-27T07:55:37Z</dcterms:modified>
</cp:coreProperties>
</file>