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2" r:id="rId11"/>
    <p:sldId id="273" r:id="rId12"/>
    <p:sldId id="265" r:id="rId13"/>
    <p:sldId id="266" r:id="rId14"/>
    <p:sldId id="271" r:id="rId15"/>
    <p:sldId id="267" r:id="rId16"/>
    <p:sldId id="276" r:id="rId17"/>
    <p:sldId id="277" r:id="rId18"/>
    <p:sldId id="278" r:id="rId19"/>
    <p:sldId id="279" r:id="rId20"/>
    <p:sldId id="269" r:id="rId21"/>
    <p:sldId id="274" r:id="rId22"/>
    <p:sldId id="275" r:id="rId2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84" y="2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6359694-4955-4929-A1E2-1C14B8DBE0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07F3BCA-BCBE-49C6-80ED-32E74F11F2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D65D185-B7D0-4101-A186-EE74E25F1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0A3CA-D844-4EED-BF1B-06977CDC5B84}" type="datetimeFigureOut">
              <a:rPr lang="ko-KR" altLang="en-US" smtClean="0"/>
              <a:t>2024-09-08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FBC889C-4CB3-4509-BE35-6BA532932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E4637B3-FDDE-4D4E-B7DF-18F9FE91F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FFD86-2E6A-402A-9C77-8BA76CD0CF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1987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F5C3D22-161F-4DA4-9DCD-C746DFCF1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A0F80F9-1219-44A5-BD28-8DF0F751B5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C174A0C-DAC5-45D7-B092-16A9F5FA4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0A3CA-D844-4EED-BF1B-06977CDC5B84}" type="datetimeFigureOut">
              <a:rPr lang="ko-KR" altLang="en-US" smtClean="0"/>
              <a:t>2024-09-08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EBCCE08-B6C2-40EA-BF96-8CBB505FA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ECBD285-01A0-4297-8C6A-6DA6768B1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FFD86-2E6A-402A-9C77-8BA76CD0CF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7201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C4DF5429-D1D0-4A76-BA29-B092C7A7C1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20626A2-1CB8-40D2-8DA1-E09974B6C3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DA85142-D96D-4478-B90E-43D6BBC19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0A3CA-D844-4EED-BF1B-06977CDC5B84}" type="datetimeFigureOut">
              <a:rPr lang="ko-KR" altLang="en-US" smtClean="0"/>
              <a:t>2024-09-08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FA87F23-7EC4-4323-B3C8-4944BD3E5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73BC4A7-7F64-4C09-8F49-415B977C6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FFD86-2E6A-402A-9C77-8BA76CD0CF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950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94D3AD1-74EE-4686-9D83-CA53EC57A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04FDCC3-DDED-472D-9CD3-11487AF6BE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E582893-0D52-408F-BB0F-761FE8E34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0A3CA-D844-4EED-BF1B-06977CDC5B84}" type="datetimeFigureOut">
              <a:rPr lang="ko-KR" altLang="en-US" smtClean="0"/>
              <a:t>2024-09-08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ED160AA-1A1D-4299-BBE6-B3E692DC0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0229C5D-C977-4A57-BDAF-2CADFFA40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FFD86-2E6A-402A-9C77-8BA76CD0CF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3440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303F83A-A944-4863-8E94-992D8F453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1FF43F8-3E39-481F-A3C8-B4A4D43A4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847959B-B84B-4B63-AB84-81A577591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0A3CA-D844-4EED-BF1B-06977CDC5B84}" type="datetimeFigureOut">
              <a:rPr lang="ko-KR" altLang="en-US" smtClean="0"/>
              <a:t>2024-09-08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766CB92-99A5-499F-837D-59E733C5D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2D8D905-F8B4-49B6-9992-E6E61F153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FFD86-2E6A-402A-9C77-8BA76CD0CF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1213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FCF95BD-67D2-44A7-A3CE-0E396AFF3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B3D073B-E102-42DE-A95C-66E6EDFB73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4D7C89D-3471-4BAA-B4CF-FC787AF160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21C0573-BCB1-46FA-830F-3983C5E90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0A3CA-D844-4EED-BF1B-06977CDC5B84}" type="datetimeFigureOut">
              <a:rPr lang="ko-KR" altLang="en-US" smtClean="0"/>
              <a:t>2024-09-08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A2C01AD-686C-4548-824A-4578C5FD4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61B2494-691A-43B4-81ED-E40A84A5C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FFD86-2E6A-402A-9C77-8BA76CD0CF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0618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E86A7D0-5A1C-41CB-842E-133B8B09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37924C5-3D73-4F7D-8065-EF0522B925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A8E00C2-1C26-4D3B-ACBF-574AC0B31D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48DC6E0-C436-4ADA-8A7D-F299C531CC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BF2CC3F-376E-4F93-9765-1E2ABB989A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BFC4B802-6D0E-4AB7-9C3A-11FC2D9F7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0A3CA-D844-4EED-BF1B-06977CDC5B84}" type="datetimeFigureOut">
              <a:rPr lang="ko-KR" altLang="en-US" smtClean="0"/>
              <a:t>2024-09-08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DCAE8594-0854-47BD-BCFB-3E298FC44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408E4F79-055F-4C80-BC84-A0948ACC3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FFD86-2E6A-402A-9C77-8BA76CD0CF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0011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8C05339-FB37-4EE3-80EC-D28F7F799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18F603F8-68F4-4CD1-B864-F83F5CEDB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0A3CA-D844-4EED-BF1B-06977CDC5B84}" type="datetimeFigureOut">
              <a:rPr lang="ko-KR" altLang="en-US" smtClean="0"/>
              <a:t>2024-09-08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D8D1C4B-D8C5-4627-83F4-3ED72E679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386AEAD-A1E9-4DFA-A7B5-CDFBD64B2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FFD86-2E6A-402A-9C77-8BA76CD0CF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7262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2A5E6561-2A1D-47BE-9560-6F843ACAF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0A3CA-D844-4EED-BF1B-06977CDC5B84}" type="datetimeFigureOut">
              <a:rPr lang="ko-KR" altLang="en-US" smtClean="0"/>
              <a:t>2024-09-08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67D9BDE5-FE35-4A0D-B4CB-429CCFBA5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AB88B99-27AF-4F59-A33E-56A79FF54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FFD86-2E6A-402A-9C77-8BA76CD0CF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8006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BADD32F-08B9-48D7-9AF7-5014E9755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8301C82-C9EE-4045-8735-7A0767200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BC46F2A-AFF4-4E88-9203-A3101F7EB9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198F33B-7164-4208-A38B-D11B0046E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0A3CA-D844-4EED-BF1B-06977CDC5B84}" type="datetimeFigureOut">
              <a:rPr lang="ko-KR" altLang="en-US" smtClean="0"/>
              <a:t>2024-09-08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E18E4A5-55BD-409F-B154-3DE6A8D85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C6CB7B6-4B49-4E55-AE84-4BD665407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FFD86-2E6A-402A-9C77-8BA76CD0CF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3938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EA21EB0-2649-4C08-93D3-DEFF62F95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17A8321-5603-4966-AD34-D49BD38DEA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EADBDA3-C6CB-4DA7-AB25-EAEC721D2F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2E7A404-AE08-4D67-B382-BCB72555E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0A3CA-D844-4EED-BF1B-06977CDC5B84}" type="datetimeFigureOut">
              <a:rPr lang="ko-KR" altLang="en-US" smtClean="0"/>
              <a:t>2024-09-08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E09C608-8858-41EA-A45F-D8A387CFF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634D4A4-2BDB-4BA3-856A-E823281ED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FFD86-2E6A-402A-9C77-8BA76CD0CF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3777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B18EDEFC-CF1C-41A7-97A2-AEFEA9D27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B9C6FCE-235B-4493-9F34-590E6F199B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8F3C49-5422-4789-836F-6B7AD4CB2E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0A3CA-D844-4EED-BF1B-06977CDC5B84}" type="datetimeFigureOut">
              <a:rPr lang="ko-KR" altLang="en-US" smtClean="0"/>
              <a:t>2024-09-08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0232037-E1C9-4DFB-90D6-5097F9A20B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A8858BB-380B-44C2-9B4A-696A068B06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FFD86-2E6A-402A-9C77-8BA76CD0CF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2893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제목 1">
                <a:extLst>
                  <a:ext uri="{FF2B5EF4-FFF2-40B4-BE49-F238E27FC236}">
                    <a16:creationId xmlns:a16="http://schemas.microsoft.com/office/drawing/2014/main" id="{65C9AFC1-9E71-4314-AC4C-3DCB6E7EA70A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1524000" y="1122363"/>
                <a:ext cx="9144000" cy="1523183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sz="4000" dirty="0"/>
                  <a:t>Radiative</a:t>
                </a:r>
                <a:r>
                  <a:rPr lang="ko-KR" altLang="en-US" sz="4000" dirty="0"/>
                  <a:t> </a:t>
                </a:r>
                <a14:m>
                  <m:oMath xmlns:m="http://schemas.openxmlformats.org/officeDocument/2006/math">
                    <m:r>
                      <a:rPr lang="ko-KR" altLang="en-US" sz="400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ko-KR" altLang="en-US" sz="4000" dirty="0"/>
                  <a:t> </a:t>
                </a:r>
                <a:r>
                  <a:rPr lang="en-US" altLang="ko-KR" sz="4000" dirty="0"/>
                  <a:t>capture</a:t>
                </a:r>
                <a:r>
                  <a:rPr lang="ko-KR" altLang="en-US" sz="4000" dirty="0"/>
                  <a:t> </a:t>
                </a:r>
                <a:r>
                  <a:rPr lang="en-US" altLang="ko-KR" sz="4000" dirty="0"/>
                  <a:t>on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ko-KR" sz="400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altLang="ko-KR" sz="4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altLang="ko-KR" sz="4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  <m:e>
                        <m:r>
                          <a:rPr lang="en-US" altLang="ko-KR" sz="4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sPre>
                  </m:oMath>
                </a14:m>
                <a:r>
                  <a:rPr lang="en-US" altLang="ko-KR" sz="4000" dirty="0"/>
                  <a:t> in cluster effective field theory</a:t>
                </a:r>
                <a:endParaRPr lang="ko-KR" altLang="en-US" sz="4000" dirty="0"/>
              </a:p>
            </p:txBody>
          </p:sp>
        </mc:Choice>
        <mc:Fallback xmlns="">
          <p:sp>
            <p:nvSpPr>
              <p:cNvPr id="2" name="제목 1">
                <a:extLst>
                  <a:ext uri="{FF2B5EF4-FFF2-40B4-BE49-F238E27FC236}">
                    <a16:creationId xmlns:a16="http://schemas.microsoft.com/office/drawing/2014/main" id="{65C9AFC1-9E71-4314-AC4C-3DCB6E7EA7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524000" y="1122363"/>
                <a:ext cx="9144000" cy="1523183"/>
              </a:xfrm>
              <a:blipFill>
                <a:blip r:embed="rId2"/>
                <a:stretch>
                  <a:fillRect r="-1867" b="-172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부제목 2">
            <a:extLst>
              <a:ext uri="{FF2B5EF4-FFF2-40B4-BE49-F238E27FC236}">
                <a16:creationId xmlns:a16="http://schemas.microsoft.com/office/drawing/2014/main" id="{AE8FB3AD-D945-4421-8A41-0245A6343D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04839"/>
            <a:ext cx="9144000" cy="2530797"/>
          </a:xfrm>
        </p:spPr>
        <p:txBody>
          <a:bodyPr>
            <a:normAutofit/>
          </a:bodyPr>
          <a:lstStyle/>
          <a:p>
            <a:r>
              <a:rPr lang="en-US" altLang="ko-KR" dirty="0"/>
              <a:t>Shung-Ichi Ando</a:t>
            </a:r>
          </a:p>
          <a:p>
            <a:endParaRPr lang="en-US" altLang="ko-KR" dirty="0"/>
          </a:p>
          <a:p>
            <a:r>
              <a:rPr lang="en-US" altLang="ko-KR" dirty="0" err="1"/>
              <a:t>Sunmoon</a:t>
            </a:r>
            <a:r>
              <a:rPr lang="en-US" altLang="ko-KR" dirty="0"/>
              <a:t> University </a:t>
            </a:r>
          </a:p>
          <a:p>
            <a:endParaRPr lang="en-US" altLang="ko-KR" dirty="0"/>
          </a:p>
          <a:p>
            <a:r>
              <a:rPr lang="en-US" altLang="ko-KR" dirty="0"/>
              <a:t>OMEG2024@Chengdu, China, September 8-11, 2024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93571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제목 1">
                <a:extLst>
                  <a:ext uri="{FF2B5EF4-FFF2-40B4-BE49-F238E27FC236}">
                    <a16:creationId xmlns:a16="http://schemas.microsoft.com/office/drawing/2014/main" id="{2C7090CC-D9DD-448F-AA7A-D07F7676F70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ko-KR" altLang="en-US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delayed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emission from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sPre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" name="제목 1">
                <a:extLst>
                  <a:ext uri="{FF2B5EF4-FFF2-40B4-BE49-F238E27FC236}">
                    <a16:creationId xmlns:a16="http://schemas.microsoft.com/office/drawing/2014/main" id="{2C7090CC-D9DD-448F-AA7A-D07F7676F7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D8FAC5AB-CA2B-4F84-AEDA-EC8D7BB476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altLang="ko-KR" dirty="0"/>
                  <a:t>Feynman diagrams</a:t>
                </a:r>
              </a:p>
              <a:p>
                <a:endParaRPr lang="en-US" altLang="ko-KR" dirty="0"/>
              </a:p>
              <a:p>
                <a:endParaRPr lang="en-US" altLang="ko-KR" dirty="0"/>
              </a:p>
              <a:p>
                <a:endParaRPr lang="en-US" altLang="ko-KR" dirty="0"/>
              </a:p>
              <a:p>
                <a:endParaRPr lang="en-US" altLang="ko-KR" dirty="0"/>
              </a:p>
              <a:p>
                <a:r>
                  <a:rPr lang="en-US" altLang="ko-KR" dirty="0"/>
                  <a:t>Two sets of experimental data, Azuma et al. and Tang et al.</a:t>
                </a:r>
              </a:p>
              <a:p>
                <a:r>
                  <a:rPr lang="en-US" altLang="ko-KR" dirty="0"/>
                  <a:t>Final p-wave and f-wave states</a:t>
                </a:r>
              </a:p>
              <a:p>
                <a:r>
                  <a:rPr lang="en-US" altLang="ko-KR" dirty="0"/>
                  <a:t>Seven parameters in total; two are fixed by ordinary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altLang="ko-KR" dirty="0"/>
                  <a:t> decay to the subthreshold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altLang="ko-KR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altLang="ko-KR" dirty="0"/>
                  <a:t> states of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sPre>
                  </m:oMath>
                </a14:m>
                <a:r>
                  <a:rPr lang="en-US" altLang="ko-KR" dirty="0"/>
                  <a:t> 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D8FAC5AB-CA2B-4F84-AEDA-EC8D7BB476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336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그림 4">
            <a:extLst>
              <a:ext uri="{FF2B5EF4-FFF2-40B4-BE49-F238E27FC236}">
                <a16:creationId xmlns:a16="http://schemas.microsoft.com/office/drawing/2014/main" id="{E315A59C-E380-4870-8D37-0A4485E01E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308" y="1301842"/>
            <a:ext cx="4862494" cy="244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068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DCA5DA5-F748-4842-ACDE-9A23FD196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endParaRPr lang="ko-KR" altLang="en-US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B9FF8161-2B5D-4D74-BB0C-19F6995168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3" y="1400969"/>
            <a:ext cx="5161383" cy="3576560"/>
          </a:xfr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BAB21559-A6CC-49B3-B476-479581BF55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583" y="1400969"/>
            <a:ext cx="5251775" cy="36391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587012B-116A-4D6E-B2CF-36A99FF5A3F7}"/>
              </a:ext>
            </a:extLst>
          </p:cNvPr>
          <p:cNvSpPr txBox="1"/>
          <p:nvPr/>
        </p:nvSpPr>
        <p:spPr>
          <a:xfrm>
            <a:off x="1065320" y="621437"/>
            <a:ext cx="22765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/>
              <a:t>Fitted results</a:t>
            </a:r>
            <a:endParaRPr lang="ko-KR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039DD7A-6679-45F9-BE52-B775C7777E27}"/>
                  </a:ext>
                </a:extLst>
              </p:cNvPr>
              <p:cNvSpPr txBox="1"/>
              <p:nvPr/>
            </p:nvSpPr>
            <p:spPr>
              <a:xfrm>
                <a:off x="1287262" y="5442012"/>
                <a:ext cx="962667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2800" dirty="0"/>
                  <a:t>  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ko-KR" alt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ko-KR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ko-KR" altLang="en-US" sz="2800" i="1" smtClean="0">
                                <a:latin typeface="Cambria Math" panose="02040503050406030204" pitchFamily="18" charset="0"/>
                              </a:rPr>
                              <m:t>𝜒</m:t>
                            </m:r>
                          </m:e>
                          <m:sup>
                            <m:r>
                              <a:rPr lang="en-US" altLang="ko-KR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ko-KR" altLang="en-US" sz="2800" dirty="0"/>
                  <a:t> </a:t>
                </a:r>
                <a:r>
                  <a:rPr lang="en-US" altLang="ko-KR" sz="2800" dirty="0"/>
                  <a:t>(</a:t>
                </a:r>
                <a14:m>
                  <m:oMath xmlns:m="http://schemas.openxmlformats.org/officeDocument/2006/math">
                    <m:r>
                      <a:rPr lang="en-US" altLang="ko-KR" sz="2800" b="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ko-KR" sz="2800" dirty="0"/>
                  <a:t>) = 4.06 (91)               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ko-KR" alt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ko-KR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ko-KR" altLang="en-US" sz="2800" i="1">
                                <a:latin typeface="Cambria Math" panose="02040503050406030204" pitchFamily="18" charset="0"/>
                              </a:rPr>
                              <m:t>𝜒</m:t>
                            </m:r>
                          </m:e>
                          <m:sup>
                            <m:r>
                              <a:rPr lang="en-US" altLang="ko-KR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ko-KR" sz="2800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ko-KR" altLang="en-US" sz="2800" dirty="0"/>
                  <a:t> </a:t>
                </a:r>
                <a:r>
                  <a:rPr lang="en-US" altLang="ko-KR" sz="2800" dirty="0"/>
                  <a:t>(</a:t>
                </a:r>
                <a14:m>
                  <m:oMath xmlns:m="http://schemas.openxmlformats.org/officeDocument/2006/math">
                    <m:r>
                      <a:rPr lang="en-US" altLang="ko-KR" sz="2800" i="1" dirty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ko-KR" sz="2800" dirty="0"/>
                  <a:t>) = 3.56 (93)  </a:t>
                </a:r>
                <a:endParaRPr lang="ko-KR" alt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039DD7A-6679-45F9-BE52-B775C7777E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262" y="5442012"/>
                <a:ext cx="9626674" cy="523220"/>
              </a:xfrm>
              <a:prstGeom prst="rect">
                <a:avLst/>
              </a:prstGeom>
              <a:blipFill>
                <a:blip r:embed="rId4"/>
                <a:stretch>
                  <a:fillRect t="-12791" r="-380" b="-3139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4581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제목 1">
                <a:extLst>
                  <a:ext uri="{FF2B5EF4-FFF2-40B4-BE49-F238E27FC236}">
                    <a16:creationId xmlns:a16="http://schemas.microsoft.com/office/drawing/2014/main" id="{A8FA6178-EC3A-44ED-9CEA-2E5AB37D16D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ko-KR" dirty="0"/>
                  <a:t>ANC of subthreshold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state of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sPre>
                  </m:oMath>
                </a14:m>
                <a:r>
                  <a:rPr lang="en-US" altLang="ko-KR" dirty="0"/>
                  <a:t> 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2" name="제목 1">
                <a:extLst>
                  <a:ext uri="{FF2B5EF4-FFF2-40B4-BE49-F238E27FC236}">
                    <a16:creationId xmlns:a16="http://schemas.microsoft.com/office/drawing/2014/main" id="{A8FA6178-EC3A-44ED-9CEA-2E5AB37D16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5885A716-6998-41F9-9310-28107BAEF4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/>
                  <a:t>A problem</a:t>
                </a:r>
              </a:p>
              <a:p>
                <a:pPr marL="0" indent="0">
                  <a:buNone/>
                </a:pPr>
                <a:r>
                  <a:rPr lang="en-US" altLang="ko-KR" dirty="0"/>
                  <a:t>  -- Effective range parameters from elastic scattering for l = 2</a:t>
                </a:r>
              </a:p>
              <a:p>
                <a:pPr marL="0" indent="0">
                  <a:buNone/>
                </a:pPr>
                <a:r>
                  <a:rPr lang="en-US" altLang="ko-KR" dirty="0"/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2.41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±0.38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𝑓𝑚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−1/2</m:t>
                        </m:r>
                      </m:sup>
                    </m:sSup>
                  </m:oMath>
                </a14:m>
                <a:r>
                  <a:rPr lang="en-US" altLang="ko-KR" dirty="0"/>
                  <a:t> </a:t>
                </a:r>
              </a:p>
              <a:p>
                <a:pPr marL="0" indent="0">
                  <a:buNone/>
                </a:pPr>
                <a:r>
                  <a:rPr lang="en-US" altLang="ko-KR" dirty="0"/>
                  <a:t>  -- Deduced from the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ko-KR" dirty="0"/>
                  <a:t>-transfer reactions,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sPre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</m:t>
                    </m:r>
                    <m:sPre>
                      <m:sPre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𝐿𝑖</m:t>
                        </m:r>
                      </m:e>
                    </m:sPre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)</m:t>
                    </m:r>
                    <m:sPre>
                      <m:sPre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sPre>
                  </m:oMath>
                </a14:m>
                <a:r>
                  <a:rPr lang="en-US" altLang="ko-KR" dirty="0"/>
                  <a:t> </a:t>
                </a:r>
              </a:p>
              <a:p>
                <a:pPr marL="0" indent="0">
                  <a:buNone/>
                </a:pPr>
                <a:r>
                  <a:rPr lang="en-US" altLang="ko-KR" dirty="0"/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11.1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±1.1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𝑓𝑚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−1/2</m:t>
                        </m:r>
                      </m:sup>
                    </m:sSup>
                  </m:oMath>
                </a14:m>
                <a:r>
                  <a:rPr lang="en-US" altLang="ko-KR" dirty="0"/>
                  <a:t> </a:t>
                </a:r>
              </a:p>
              <a:p>
                <a:pPr marL="0" indent="0">
                  <a:buNone/>
                </a:pPr>
                <a:r>
                  <a:rPr lang="en-US" altLang="ko-KR" dirty="0"/>
                  <a:t>  -- About a factor of five difference 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5885A716-6998-41F9-9310-28107BAEF4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1996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제목 1">
                <a:extLst>
                  <a:ext uri="{FF2B5EF4-FFF2-40B4-BE49-F238E27FC236}">
                    <a16:creationId xmlns:a16="http://schemas.microsoft.com/office/drawing/2014/main" id="{3620142C-255F-44E3-8B79-60DC258112B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ko-KR" sz="4000" dirty="0"/>
                  <a:t>Inverse of dressed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ko-KR" sz="40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altLang="ko-KR" sz="40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altLang="ko-KR" sz="4000" i="1"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  <m:e>
                        <m:r>
                          <a:rPr lang="en-US" altLang="ko-KR" sz="40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sPre>
                  </m:oMath>
                </a14:m>
                <a:r>
                  <a:rPr lang="en-US" altLang="ko-KR" sz="4000" dirty="0"/>
                  <a:t> propagator,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4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4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ko-KR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sz="4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sz="40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ko-KR" sz="4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sz="4000" dirty="0"/>
                  <a:t> </a:t>
                </a:r>
                <a:endParaRPr lang="ko-KR" altLang="en-US" sz="4000" dirty="0"/>
              </a:p>
            </p:txBody>
          </p:sp>
        </mc:Choice>
        <mc:Fallback xmlns="">
          <p:sp>
            <p:nvSpPr>
              <p:cNvPr id="2" name="제목 1">
                <a:extLst>
                  <a:ext uri="{FF2B5EF4-FFF2-40B4-BE49-F238E27FC236}">
                    <a16:creationId xmlns:a16="http://schemas.microsoft.com/office/drawing/2014/main" id="{3620142C-255F-44E3-8B79-60DC258112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08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E2545866-733C-41B9-96F2-15DC2ED1FD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5799720" cy="4351338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3315100-4BE1-4771-AA47-29B1D8ABA3B2}"/>
                  </a:ext>
                </a:extLst>
              </p:cNvPr>
              <p:cNvSpPr txBox="1"/>
              <p:nvPr/>
            </p:nvSpPr>
            <p:spPr>
              <a:xfrm>
                <a:off x="6829955" y="1948025"/>
                <a:ext cx="5362045" cy="35716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800" dirty="0"/>
                  <a:t>-- Two ANCs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ko-KR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8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ko-KR" sz="2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ko-KR" sz="2800" b="0" i="1" smtClean="0">
                          <a:latin typeface="Cambria Math" panose="02040503050406030204" pitchFamily="18" charset="0"/>
                        </a:rPr>
                        <m:t>=3.24</m:t>
                      </m:r>
                      <m:r>
                        <a:rPr lang="en-US" altLang="ko-K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ko-K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altLang="ko-K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ko-K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𝑓𝑚</m:t>
                          </m:r>
                        </m:e>
                        <m:sup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−1/2</m:t>
                          </m:r>
                        </m:sup>
                      </m:sSup>
                    </m:oMath>
                  </m:oMathPara>
                </a14:m>
                <a:endParaRPr lang="en-US" altLang="ko-KR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ko-KR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8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ko-KR" sz="2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ko-KR" sz="2800" b="0" i="1" smtClean="0">
                          <a:latin typeface="Cambria Math" panose="02040503050406030204" pitchFamily="18" charset="0"/>
                        </a:rPr>
                        <m:t>=22.8</m:t>
                      </m:r>
                      <m:r>
                        <a:rPr lang="en-US" altLang="ko-K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ko-K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altLang="ko-K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ko-K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𝑓𝑚</m:t>
                          </m:r>
                        </m:e>
                        <m:sup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−1/2</m:t>
                          </m:r>
                        </m:sup>
                      </m:sSup>
                    </m:oMath>
                  </m:oMathPara>
                </a14:m>
                <a:endParaRPr lang="en-US" altLang="ko-KR" sz="2800" dirty="0"/>
              </a:p>
              <a:p>
                <a:r>
                  <a:rPr lang="en-US" altLang="ko-KR" sz="2800" dirty="0"/>
                  <a:t>-- Both the lines reproduce </a:t>
                </a:r>
              </a:p>
              <a:p>
                <a:r>
                  <a:rPr lang="en-US" altLang="ko-KR" sz="2800" dirty="0"/>
                  <a:t>the phase data for l=2 well.</a:t>
                </a:r>
              </a:p>
              <a:p>
                <a:r>
                  <a:rPr lang="en-US" altLang="ko-KR" sz="2800" dirty="0"/>
                  <a:t>-- The phase shift data cannot</a:t>
                </a:r>
              </a:p>
              <a:p>
                <a:r>
                  <a:rPr lang="en-US" altLang="ko-KR" sz="2800" dirty="0"/>
                  <a:t>determine the ANC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2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b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ko-KR" altLang="en-US" sz="2800" dirty="0"/>
                  <a:t> </a:t>
                </a:r>
                <a:r>
                  <a:rPr lang="en-US" altLang="ko-KR" sz="2800" dirty="0"/>
                  <a:t>state </a:t>
                </a:r>
              </a:p>
              <a:p>
                <a:r>
                  <a:rPr lang="en-US" altLang="ko-KR" sz="2800" dirty="0"/>
                  <a:t>of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ko-KR" sz="280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  <m:e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sPre>
                  </m:oMath>
                </a14:m>
                <a:endParaRPr lang="ko-KR" alt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3315100-4BE1-4771-AA47-29B1D8ABA3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9955" y="1948025"/>
                <a:ext cx="5362045" cy="3571619"/>
              </a:xfrm>
              <a:prstGeom prst="rect">
                <a:avLst/>
              </a:prstGeom>
              <a:blipFill>
                <a:blip r:embed="rId4"/>
                <a:stretch>
                  <a:fillRect l="-2273" t="-1880" r="-1364" b="-393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1471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제목 1">
                <a:extLst>
                  <a:ext uri="{FF2B5EF4-FFF2-40B4-BE49-F238E27FC236}">
                    <a16:creationId xmlns:a16="http://schemas.microsoft.com/office/drawing/2014/main" id="{5E3FD024-855E-4F56-BD76-9CD0BC968C7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ko-KR" dirty="0"/>
                  <a:t>E2 transition of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sPre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ko-KR" alt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ko-KR" alt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)</m:t>
                    </m:r>
                    <m:sPre>
                      <m:sPre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sPre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" name="제목 1">
                <a:extLst>
                  <a:ext uri="{FF2B5EF4-FFF2-40B4-BE49-F238E27FC236}">
                    <a16:creationId xmlns:a16="http://schemas.microsoft.com/office/drawing/2014/main" id="{5E3FD024-855E-4F56-BD76-9CD0BC968C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D84BC207-D07B-4D5B-9BD7-DECB6E69BD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/>
                  <a:t>Feynman diagrams </a:t>
                </a:r>
              </a:p>
              <a:p>
                <a:pPr marL="0" indent="0">
                  <a:buNone/>
                </a:pPr>
                <a:r>
                  <a:rPr lang="en-US" altLang="ko-KR" dirty="0"/>
                  <a:t>  -- Five parameters</a:t>
                </a:r>
              </a:p>
              <a:p>
                <a:pPr marL="0" indent="0">
                  <a:buNone/>
                </a:pPr>
                <a:r>
                  <a:rPr lang="en-US" altLang="ko-KR" dirty="0"/>
                  <a:t>     ERPs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ko-KR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ko-KR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ko-KR" dirty="0"/>
                  <a:t>,</a:t>
                </a:r>
              </a:p>
              <a:p>
                <a:pPr marL="0" indent="0">
                  <a:buNone/>
                </a:pPr>
                <a:r>
                  <a:rPr lang="en-US" altLang="ko-KR" dirty="0"/>
                  <a:t>     an ANC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</m:oMath>
                </a14:m>
                <a:r>
                  <a:rPr lang="en-US" altLang="ko-KR" dirty="0"/>
                  <a:t>,</a:t>
                </a:r>
              </a:p>
              <a:p>
                <a:pPr marL="0" indent="0">
                  <a:buNone/>
                </a:pPr>
                <a:r>
                  <a:rPr lang="en-US" altLang="ko-KR" dirty="0"/>
                  <a:t>   counter term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bSup>
                  </m:oMath>
                </a14:m>
                <a:endParaRPr lang="en-US" altLang="ko-KR" dirty="0"/>
              </a:p>
              <a:p>
                <a:pPr marL="0" indent="0">
                  <a:buNone/>
                </a:pPr>
                <a:r>
                  <a:rPr lang="en-US" altLang="ko-KR" dirty="0"/>
                  <a:t>  --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</m:oMath>
                </a14:m>
                <a:r>
                  <a:rPr lang="en-US" altLang="ko-KR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altLang="ko-KR" dirty="0"/>
                  <a:t> are</a:t>
                </a:r>
              </a:p>
              <a:p>
                <a:pPr marL="0" indent="0">
                  <a:buNone/>
                </a:pPr>
                <a:r>
                  <a:rPr lang="en-US" altLang="ko-KR" dirty="0"/>
                  <a:t>   fitted to the data of</a:t>
                </a:r>
              </a:p>
              <a:p>
                <a:pPr marL="0" indent="0">
                  <a:buNone/>
                </a:pPr>
                <a:r>
                  <a:rPr lang="en-US" altLang="ko-KR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ko-KR" dirty="0"/>
                  <a:t> factor  </a:t>
                </a:r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D84BC207-D07B-4D5B-9BD7-DECB6E69BD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381" b="-182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그림 4">
            <a:extLst>
              <a:ext uri="{FF2B5EF4-FFF2-40B4-BE49-F238E27FC236}">
                <a16:creationId xmlns:a16="http://schemas.microsoft.com/office/drawing/2014/main" id="{6495FE0C-2757-43A0-BD27-C6A82D776C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765" y="2343705"/>
            <a:ext cx="6694305" cy="331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330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제목 1">
                <a:extLst>
                  <a:ext uri="{FF2B5EF4-FFF2-40B4-BE49-F238E27FC236}">
                    <a16:creationId xmlns:a16="http://schemas.microsoft.com/office/drawing/2014/main" id="{D853B968-C481-4F26-A13C-DD8CD881DCA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factor of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sPre>
                    <m:r>
                      <a:rPr lang="en-US" altLang="ko-KR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ko-KR" alt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ko-KR" altLang="en-US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)</m:t>
                    </m:r>
                    <m:sPre>
                      <m:sPre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sPre>
                  </m:oMath>
                </a14:m>
                <a:r>
                  <a:rPr lang="en-US" altLang="ko-KR" dirty="0"/>
                  <a:t>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" name="제목 1">
                <a:extLst>
                  <a:ext uri="{FF2B5EF4-FFF2-40B4-BE49-F238E27FC236}">
                    <a16:creationId xmlns:a16="http://schemas.microsoft.com/office/drawing/2014/main" id="{D853B968-C481-4F26-A13C-DD8CD881DC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3FCE0E28-98D8-4DA9-9E89-6BE06BD491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43" y="1816747"/>
            <a:ext cx="5720157" cy="4351338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5492B55-5BFE-4AD2-9FAF-A8D4A224D4E1}"/>
                  </a:ext>
                </a:extLst>
              </p:cNvPr>
              <p:cNvSpPr txBox="1"/>
              <p:nvPr/>
            </p:nvSpPr>
            <p:spPr>
              <a:xfrm>
                <a:off x="6169981" y="1656392"/>
                <a:ext cx="5731505" cy="467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800" dirty="0">
                    <a:latin typeface="Cambria Math" panose="02040503050406030204" pitchFamily="18" charset="0"/>
                  </a:rPr>
                  <a:t>-- Small  ANC</a:t>
                </a:r>
              </a:p>
              <a:p>
                <a:r>
                  <a:rPr lang="en-US" altLang="ko-KR" sz="2800" dirty="0"/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2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d>
                          <m:dPr>
                            <m:ctrlPr>
                              <a:rPr lang="en-US" altLang="ko-KR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bSup>
                    <m:r>
                      <a:rPr lang="en-US" altLang="ko-KR" sz="28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ko-KR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2800" i="1">
                            <a:latin typeface="Cambria Math" panose="02040503050406030204" pitchFamily="18" charset="0"/>
                          </a:rPr>
                          <m:t>7.15</m:t>
                        </m:r>
                      </m:e>
                      <m:sub>
                        <m:r>
                          <a:rPr lang="en-US" altLang="ko-KR" sz="2800" i="1">
                            <a:latin typeface="Cambria Math" panose="02040503050406030204" pitchFamily="18" charset="0"/>
                          </a:rPr>
                          <m:t>−0.56</m:t>
                        </m:r>
                      </m:sub>
                      <m:sup>
                        <m:r>
                          <a:rPr lang="en-US" altLang="ko-KR" sz="2800" i="1">
                            <a:latin typeface="Cambria Math" panose="02040503050406030204" pitchFamily="18" charset="0"/>
                          </a:rPr>
                          <m:t>+0.39</m:t>
                        </m:r>
                      </m:sup>
                    </m:sSubSup>
                    <m:r>
                      <a:rPr lang="en-US" altLang="ko-K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ko-K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ko-KR" alt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800" b="0" i="1" dirty="0" smtClean="0">
                            <a:latin typeface="Cambria Math" panose="02040503050406030204" pitchFamily="18" charset="0"/>
                          </a:rPr>
                          <m:t>𝑀𝑒𝑉</m:t>
                        </m:r>
                      </m:e>
                      <m:sup>
                        <m:r>
                          <a:rPr lang="en-US" altLang="ko-KR" sz="28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altLang="ko-KR" sz="2800" dirty="0"/>
              </a:p>
              <a:p>
                <a:r>
                  <a:rPr lang="en-US" altLang="ko-KR" sz="2800" dirty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  <m:r>
                      <a:rPr lang="en-US" altLang="ko-KR" sz="28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ko-KR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2800" i="1">
                            <a:latin typeface="Cambria Math" panose="02040503050406030204" pitchFamily="18" charset="0"/>
                          </a:rPr>
                          <m:t>8.8</m:t>
                        </m:r>
                      </m:e>
                      <m:sub>
                        <m:r>
                          <a:rPr lang="en-US" altLang="ko-KR" sz="2800" i="1">
                            <a:latin typeface="Cambria Math" panose="02040503050406030204" pitchFamily="18" charset="0"/>
                          </a:rPr>
                          <m:t>−3.6</m:t>
                        </m:r>
                      </m:sub>
                      <m:sup>
                        <m:r>
                          <a:rPr lang="en-US" altLang="ko-KR" sz="2800" i="1">
                            <a:latin typeface="Cambria Math" panose="02040503050406030204" pitchFamily="18" charset="0"/>
                          </a:rPr>
                          <m:t>+8.4</m:t>
                        </m:r>
                      </m:sup>
                    </m:sSubSup>
                    <m:r>
                      <a:rPr lang="en-US" altLang="ko-K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ko-K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en-US" altLang="ko-KR" sz="28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𝑀𝑒𝑉</m:t>
                        </m:r>
                      </m:e>
                      <m:sup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−1/2</m:t>
                        </m:r>
                      </m:sup>
                    </m:sSup>
                  </m:oMath>
                </a14:m>
                <a:endParaRPr lang="en-US" altLang="ko-KR" sz="2800" dirty="0"/>
              </a:p>
              <a:p>
                <a:r>
                  <a:rPr lang="ko-KR" altLang="en-US" sz="2800" dirty="0"/>
                  <a:t> 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ko-KR" alt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ko-KR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ko-KR" altLang="en-US" sz="2800" i="1" smtClean="0">
                                <a:latin typeface="Cambria Math" panose="02040503050406030204" pitchFamily="18" charset="0"/>
                              </a:rPr>
                              <m:t>𝜒</m:t>
                            </m:r>
                          </m:e>
                          <m:sup>
                            <m:r>
                              <a:rPr lang="en-US" altLang="ko-KR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altLang="ko-KR" sz="2800" b="0" i="1" smtClean="0">
                        <a:latin typeface="Cambria Math" panose="02040503050406030204" pitchFamily="18" charset="0"/>
                      </a:rPr>
                      <m:t>=1.55</m:t>
                    </m:r>
                  </m:oMath>
                </a14:m>
                <a:endParaRPr lang="en-US" altLang="ko-KR" sz="2800" dirty="0"/>
              </a:p>
              <a:p>
                <a:r>
                  <a:rPr lang="en-US" altLang="ko-KR" sz="2800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sz="28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ko-KR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2800" i="1">
                            <a:latin typeface="Cambria Math" panose="02040503050406030204" pitchFamily="18" charset="0"/>
                          </a:rPr>
                          <m:t>3.6</m:t>
                        </m:r>
                      </m:e>
                      <m:sub>
                        <m:r>
                          <a:rPr lang="en-US" altLang="ko-KR" sz="2800" i="1">
                            <a:latin typeface="Cambria Math" panose="02040503050406030204" pitchFamily="18" charset="0"/>
                          </a:rPr>
                          <m:t>−0.6</m:t>
                        </m:r>
                      </m:sub>
                      <m:sup>
                        <m:r>
                          <a:rPr lang="en-US" altLang="ko-KR" sz="2800" i="1">
                            <a:latin typeface="Cambria Math" panose="02040503050406030204" pitchFamily="18" charset="0"/>
                          </a:rPr>
                          <m:t>+0.3</m:t>
                        </m:r>
                      </m:sup>
                    </m:sSubSup>
                    <m:r>
                      <a:rPr lang="en-US" altLang="ko-K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ko-K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𝑘𝑒𝑉𝑏</m:t>
                    </m:r>
                  </m:oMath>
                </a14:m>
                <a:r>
                  <a:rPr lang="ko-KR" altLang="en-US" sz="2800" dirty="0"/>
                  <a:t> </a:t>
                </a:r>
                <a:r>
                  <a:rPr lang="en-US" altLang="ko-KR" sz="2800" dirty="0"/>
                  <a:t>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8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ko-KR" sz="2800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endParaRPr lang="en-US" altLang="ko-KR" sz="2800" dirty="0"/>
              </a:p>
              <a:p>
                <a:r>
                  <a:rPr lang="en-US" altLang="ko-KR" sz="2800" dirty="0">
                    <a:latin typeface="Cambria Math" panose="02040503050406030204" pitchFamily="18" charset="0"/>
                  </a:rPr>
                  <a:t>-- Large  ANC</a:t>
                </a:r>
                <a:endParaRPr lang="en-US" altLang="ko-KR" sz="2800" dirty="0"/>
              </a:p>
              <a:p>
                <a:r>
                  <a:rPr lang="en-US" altLang="ko-KR" sz="2800" dirty="0"/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2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d>
                          <m:dPr>
                            <m:ctrlPr>
                              <a:rPr lang="en-US" altLang="ko-KR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bSup>
                    <m:r>
                      <a:rPr lang="en-US" altLang="ko-KR" sz="28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ko-KR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2800" i="1">
                            <a:latin typeface="Cambria Math" panose="02040503050406030204" pitchFamily="18" charset="0"/>
                          </a:rPr>
                          <m:t>7.8625</m:t>
                        </m:r>
                      </m:e>
                      <m:sub>
                        <m:r>
                          <a:rPr lang="en-US" altLang="ko-KR" sz="2800" i="1">
                            <a:latin typeface="Cambria Math" panose="02040503050406030204" pitchFamily="18" charset="0"/>
                          </a:rPr>
                          <m:t>−0.0035</m:t>
                        </m:r>
                      </m:sub>
                      <m:sup>
                        <m:r>
                          <a:rPr lang="en-US" altLang="ko-KR" sz="2800" i="1">
                            <a:latin typeface="Cambria Math" panose="02040503050406030204" pitchFamily="18" charset="0"/>
                          </a:rPr>
                          <m:t>+0.0017</m:t>
                        </m:r>
                      </m:sup>
                    </m:sSubSup>
                    <m:r>
                      <a:rPr lang="en-US" altLang="ko-K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ko-K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ko-KR" alt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800" b="0" i="1" dirty="0" smtClean="0">
                            <a:latin typeface="Cambria Math" panose="02040503050406030204" pitchFamily="18" charset="0"/>
                          </a:rPr>
                          <m:t>𝑀𝑒𝑉</m:t>
                        </m:r>
                      </m:e>
                      <m:sup>
                        <m:r>
                          <a:rPr lang="en-US" altLang="ko-KR" sz="28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altLang="ko-KR" sz="2800" dirty="0"/>
              </a:p>
              <a:p>
                <a:r>
                  <a:rPr lang="en-US" altLang="ko-KR" sz="2800" dirty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  <m:r>
                      <a:rPr lang="en-US" altLang="ko-KR" sz="28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ko-KR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2800" i="1">
                            <a:latin typeface="Cambria Math" panose="02040503050406030204" pitchFamily="18" charset="0"/>
                          </a:rPr>
                          <m:t>8.43</m:t>
                        </m:r>
                      </m:e>
                      <m:sub>
                        <m:r>
                          <a:rPr lang="en-US" altLang="ko-KR" sz="2800" i="1">
                            <a:latin typeface="Cambria Math" panose="02040503050406030204" pitchFamily="18" charset="0"/>
                          </a:rPr>
                          <m:t>−0.38</m:t>
                        </m:r>
                      </m:sub>
                      <m:sup>
                        <m:r>
                          <a:rPr lang="en-US" altLang="ko-KR" sz="2800" i="1">
                            <a:latin typeface="Cambria Math" panose="02040503050406030204" pitchFamily="18" charset="0"/>
                          </a:rPr>
                          <m:t>+0.26</m:t>
                        </m:r>
                      </m:sup>
                    </m:sSubSup>
                    <m:r>
                      <a:rPr lang="en-US" altLang="ko-K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ko-K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US" altLang="ko-KR" sz="28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𝑀𝑒𝑉</m:t>
                        </m:r>
                      </m:e>
                      <m:sup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−1/2</m:t>
                        </m:r>
                      </m:sup>
                    </m:sSup>
                  </m:oMath>
                </a14:m>
                <a:endParaRPr lang="en-US" altLang="ko-KR" sz="2800" dirty="0"/>
              </a:p>
              <a:p>
                <a:r>
                  <a:rPr lang="ko-KR" altLang="en-US" sz="2800" dirty="0"/>
                  <a:t> 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ko-KR" alt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ko-KR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ko-KR" altLang="en-US" sz="2800" i="1" smtClean="0">
                                <a:latin typeface="Cambria Math" panose="02040503050406030204" pitchFamily="18" charset="0"/>
                              </a:rPr>
                              <m:t>𝜒</m:t>
                            </m:r>
                          </m:e>
                          <m:sup>
                            <m:r>
                              <a:rPr lang="en-US" altLang="ko-KR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altLang="ko-KR" sz="2800" b="0" i="1" smtClean="0">
                        <a:latin typeface="Cambria Math" panose="02040503050406030204" pitchFamily="18" charset="0"/>
                      </a:rPr>
                      <m:t>=1.25</m:t>
                    </m:r>
                  </m:oMath>
                </a14:m>
                <a:endParaRPr lang="en-US" altLang="ko-KR" sz="2800" dirty="0"/>
              </a:p>
              <a:p>
                <a:r>
                  <a:rPr lang="en-US" altLang="ko-KR" sz="2800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sz="28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ko-KR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2800" i="1">
                            <a:latin typeface="Cambria Math" panose="02040503050406030204" pitchFamily="18" charset="0"/>
                          </a:rPr>
                          <m:t>81</m:t>
                        </m:r>
                      </m:e>
                      <m:sub>
                        <m:r>
                          <a:rPr lang="en-US" altLang="ko-KR" sz="2800" i="1">
                            <a:latin typeface="Cambria Math" panose="02040503050406030204" pitchFamily="18" charset="0"/>
                          </a:rPr>
                          <m:t>−9</m:t>
                        </m:r>
                      </m:sub>
                      <m:sup>
                        <m:r>
                          <a:rPr lang="en-US" altLang="ko-KR" sz="2800" i="1">
                            <a:latin typeface="Cambria Math" panose="02040503050406030204" pitchFamily="18" charset="0"/>
                          </a:rPr>
                          <m:t>+19</m:t>
                        </m:r>
                      </m:sup>
                    </m:sSubSup>
                    <m:r>
                      <a:rPr lang="en-US" altLang="ko-K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ko-K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𝑘𝑒𝑉𝑏</m:t>
                    </m:r>
                  </m:oMath>
                </a14:m>
                <a:r>
                  <a:rPr lang="ko-KR" altLang="en-US" sz="2800" dirty="0"/>
                  <a:t> </a:t>
                </a:r>
                <a:r>
                  <a:rPr lang="en-US" altLang="ko-KR" sz="2800" dirty="0"/>
                  <a:t>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8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ko-KR" sz="2800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endParaRPr lang="en-US" altLang="ko-KR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5492B55-5BFE-4AD2-9FAF-A8D4A224D4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9981" y="1656392"/>
                <a:ext cx="5731505" cy="4672048"/>
              </a:xfrm>
              <a:prstGeom prst="rect">
                <a:avLst/>
              </a:prstGeom>
              <a:blipFill>
                <a:blip r:embed="rId4"/>
                <a:stretch>
                  <a:fillRect l="-2128" t="-1436" b="-261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5033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제목 1">
                <a:extLst>
                  <a:ext uri="{FF2B5EF4-FFF2-40B4-BE49-F238E27FC236}">
                    <a16:creationId xmlns:a16="http://schemas.microsoft.com/office/drawing/2014/main" id="{54930998-89B2-4562-8B5E-982A5F88A4A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ko-KR" sz="4000" dirty="0"/>
                  <a:t>Preliminary results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40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ko-KR" sz="4000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altLang="ko-KR" sz="4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ko-KR" altLang="en-US" sz="4000" dirty="0"/>
                  <a:t> </a:t>
                </a:r>
                <a:r>
                  <a:rPr lang="en-US" altLang="ko-KR" sz="4000" dirty="0"/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4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40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ko-KR" sz="4000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altLang="ko-KR" sz="4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ko-KR" sz="4000" i="1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</m:oMath>
                </a14:m>
                <a:r>
                  <a:rPr lang="en-US" altLang="ko-KR" sz="4000" dirty="0"/>
                  <a:t> factors</a:t>
                </a:r>
                <a:endParaRPr lang="ko-KR" altLang="en-US" sz="4000" dirty="0"/>
              </a:p>
            </p:txBody>
          </p:sp>
        </mc:Choice>
        <mc:Fallback xmlns="">
          <p:sp>
            <p:nvSpPr>
              <p:cNvPr id="2" name="제목 1">
                <a:extLst>
                  <a:ext uri="{FF2B5EF4-FFF2-40B4-BE49-F238E27FC236}">
                    <a16:creationId xmlns:a16="http://schemas.microsoft.com/office/drawing/2014/main" id="{54930998-89B2-4562-8B5E-982A5F88A4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08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28FD288-63DF-446C-BE0E-210ACF1990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8799"/>
                <a:ext cx="10515600" cy="4348163"/>
              </a:xfrm>
            </p:spPr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</m:oMath>
                </a14:m>
                <a:r>
                  <a:rPr lang="en-US" altLang="ko-KR" dirty="0"/>
                  <a:t> factors are fitted </a:t>
                </a:r>
              </a:p>
              <a:p>
                <a:pPr marL="0" indent="0">
                  <a:buNone/>
                </a:pPr>
                <a:r>
                  <a:rPr lang="en-US" altLang="ko-KR" dirty="0"/>
                  <a:t>  -- Dimensional regularization </a:t>
                </a:r>
              </a:p>
              <a:p>
                <a:pPr marL="0" indent="0">
                  <a:buNone/>
                </a:pPr>
                <a:r>
                  <a:rPr lang="en-US" altLang="ko-KR" dirty="0"/>
                  <a:t>  --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factor; two parameters,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</m:oMath>
                </a14:m>
                <a:r>
                  <a:rPr lang="en-US" altLang="ko-KR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</m:oMath>
                </a14:m>
                <a:endParaRPr lang="en-US" altLang="ko-KR" dirty="0"/>
              </a:p>
              <a:p>
                <a:pPr marL="0" indent="0">
                  <a:buNone/>
                </a:pPr>
                <a:r>
                  <a:rPr lang="en-US" altLang="ko-KR" dirty="0"/>
                  <a:t>  --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</m:oMath>
                </a14:m>
                <a:r>
                  <a:rPr lang="en-US" altLang="ko-KR" dirty="0"/>
                  <a:t> factor; two parameters,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altLang="ko-KR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</m:oMath>
                </a14:m>
                <a:r>
                  <a:rPr lang="en-US" altLang="ko-KR" dirty="0"/>
                  <a:t> </a:t>
                </a:r>
              </a:p>
              <a:p>
                <a:pPr marL="0" indent="0">
                  <a:buNone/>
                </a:pPr>
                <a:r>
                  <a:rPr lang="en-US" altLang="ko-KR" dirty="0"/>
                  <a:t>      using a set of the ERPs obtained by </a:t>
                </a:r>
                <a:r>
                  <a:rPr lang="en-US" altLang="ko-KR" dirty="0" err="1"/>
                  <a:t>Sparenberg</a:t>
                </a:r>
                <a:r>
                  <a:rPr lang="en-US" altLang="ko-KR" dirty="0"/>
                  <a:t>, Capel, Baye</a:t>
                </a:r>
              </a:p>
              <a:p>
                <a:pPr marL="0" indent="0">
                  <a:buNone/>
                </a:pPr>
                <a:r>
                  <a:rPr lang="en-US" altLang="ko-KR" dirty="0"/>
                  <a:t>  --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</m:oMath>
                </a14:m>
                <a:r>
                  <a:rPr lang="en-US" altLang="ko-KR" dirty="0"/>
                  <a:t> factors; five parameters,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</m:oMath>
                </a14:m>
                <a:r>
                  <a:rPr lang="en-US" altLang="ko-KR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b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</m:oMath>
                </a14:m>
                <a:r>
                  <a:rPr lang="en-US" altLang="ko-KR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</m:oMath>
                </a14:m>
                <a:r>
                  <a:rPr lang="en-US" altLang="ko-KR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altLang="ko-KR" dirty="0"/>
              </a:p>
              <a:p>
                <a:pPr marL="0" indent="0">
                  <a:buNone/>
                </a:pPr>
                <a:r>
                  <a:rPr lang="en-US" altLang="ko-KR" dirty="0"/>
                  <a:t>      form factors to the contact interactions are introduced </a:t>
                </a:r>
              </a:p>
              <a:p>
                <a:pPr marL="0" indent="0">
                  <a:buNone/>
                </a:pPr>
                <a:r>
                  <a:rPr lang="en-US" altLang="ko-KR" dirty="0"/>
                  <a:t>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  <m:r>
                      <a:rPr lang="en-US" altLang="ko-K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  <m:d>
                      <m:d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  <m:f>
                          <m:f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bSup>
                              <m:sSubSup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sub>
                              <m:sup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dirty="0"/>
                  <a:t>,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f>
                          <m:f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bSup>
                              <m:sSubSup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sub>
                              <m:sup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e>
                    </m:d>
                  </m:oMath>
                </a14:m>
                <a:endParaRPr lang="en-US" altLang="ko-KR" dirty="0"/>
              </a:p>
              <a:p>
                <a:pPr marL="0" indent="0">
                  <a:buNone/>
                </a:pPr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28FD288-63DF-446C-BE0E-210ACF1990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8799"/>
                <a:ext cx="10515600" cy="4348163"/>
              </a:xfrm>
              <a:blipFill>
                <a:blip r:embed="rId3"/>
                <a:stretch>
                  <a:fillRect t="-308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70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C58E220-F09A-4F35-A38F-42AA56C3C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5FE6DF61-FF42-4006-ACE3-38B4ECF1E2E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770709"/>
                <a:ext cx="10515600" cy="5406254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factor; two parameters,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</m:oMath>
                </a14:m>
                <a:r>
                  <a:rPr lang="en-US" altLang="ko-KR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</m:oMath>
                </a14:m>
                <a:endParaRPr lang="en-US" altLang="ko-KR" dirty="0"/>
              </a:p>
              <a:p>
                <a:pPr marL="0" indent="0">
                  <a:buNone/>
                </a:pPr>
                <a:r>
                  <a:rPr lang="en-US" altLang="ko-KR" dirty="0"/>
                  <a:t>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=2.67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𝑀𝑒𝑉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  <m:r>
                      <a:rPr lang="en-US" altLang="ko-KR" b="0" i="0" smtClean="0">
                        <a:latin typeface="Cambria Math" panose="02040503050406030204" pitchFamily="18" charset="0"/>
                      </a:rPr>
                      <m:t>=0.260 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𝑀𝑒𝑉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−1/2</m:t>
                        </m:r>
                      </m:sup>
                    </m:sSup>
                  </m:oMath>
                </a14:m>
                <a:endParaRPr lang="en-US" altLang="ko-KR" dirty="0"/>
              </a:p>
              <a:p>
                <a:pPr marL="0" indent="0">
                  <a:buNone/>
                </a:pPr>
                <a:r>
                  <a:rPr lang="en-US" altLang="ko-KR" dirty="0"/>
                  <a:t>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=59</m:t>
                    </m:r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𝑘𝑒𝑉𝑏</m:t>
                    </m:r>
                  </m:oMath>
                </a14:m>
                <a:r>
                  <a:rPr lang="en-US" altLang="ko-KR" dirty="0"/>
                  <a:t>,      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ko-KR" altLang="en-US" i="1">
                                <a:latin typeface="Cambria Math" panose="02040503050406030204" pitchFamily="18" charset="0"/>
                              </a:rPr>
                              <m:t>𝜒</m:t>
                            </m:r>
                          </m:e>
                          <m:sup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 1.7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26</m:t>
                    </m:r>
                  </m:oMath>
                </a14:m>
                <a:endParaRPr lang="en-US" altLang="ko-KR" dirty="0"/>
              </a:p>
              <a:p>
                <a:pPr marL="0" indent="0">
                  <a:buNone/>
                </a:pPr>
                <a:r>
                  <a:rPr lang="en-US" altLang="ko-KR" dirty="0"/>
                  <a:t>        -- The previous result is reproduced. 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</m:oMath>
                </a14:m>
                <a:r>
                  <a:rPr lang="en-US" altLang="ko-KR" dirty="0"/>
                  <a:t> factor; two parameters,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bSup>
                  </m:oMath>
                </a14:m>
                <a:r>
                  <a:rPr lang="en-US" altLang="ko-KR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</m:oMath>
                </a14:m>
                <a:endParaRPr lang="en-US" altLang="ko-KR" dirty="0"/>
              </a:p>
              <a:p>
                <a:pPr marL="0" indent="0">
                  <a:buNone/>
                </a:pPr>
                <a:r>
                  <a:rPr lang="en-US" altLang="ko-KR" dirty="0"/>
                  <a:t>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altLang="ko-K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7.84</m:t>
                    </m:r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</m:t>
                        </m:r>
                      </m:sup>
                    </m:sSup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𝑀𝑒𝑉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  <m:r>
                      <a:rPr lang="en-US" altLang="ko-KR">
                        <a:latin typeface="Cambria Math" panose="02040503050406030204" pitchFamily="18" charset="0"/>
                      </a:rPr>
                      <m:t>=0.</m:t>
                    </m:r>
                    <m:r>
                      <a:rPr lang="en-US" altLang="ko-KR" b="0" i="0" smtClean="0">
                        <a:latin typeface="Cambria Math" panose="02040503050406030204" pitchFamily="18" charset="0"/>
                      </a:rPr>
                      <m:t>0813</m:t>
                    </m:r>
                    <m:r>
                      <a:rPr lang="en-US" altLang="ko-KR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𝑀𝑒𝑉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−1/2</m:t>
                        </m:r>
                      </m:sup>
                    </m:sSup>
                  </m:oMath>
                </a14:m>
                <a:endParaRPr lang="en-US" altLang="ko-KR" dirty="0"/>
              </a:p>
              <a:p>
                <a:pPr marL="0" indent="0">
                  <a:buNone/>
                </a:pPr>
                <a:r>
                  <a:rPr lang="en-US" altLang="ko-KR" dirty="0"/>
                  <a:t>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ko-KR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58</m:t>
                        </m:r>
                      </m:e>
                      <m:sub>
                        <m: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−20</m:t>
                        </m:r>
                      </m:sub>
                      <m:sup>
                        <m: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+24</m:t>
                        </m:r>
                      </m:sup>
                    </m:sSubSup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𝑘𝑒𝑉𝑏</m:t>
                    </m:r>
                  </m:oMath>
                </a14:m>
                <a:r>
                  <a:rPr lang="en-US" altLang="ko-KR" dirty="0"/>
                  <a:t>,       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ko-KR" altLang="en-US" i="1">
                                <a:latin typeface="Cambria Math" panose="02040503050406030204" pitchFamily="18" charset="0"/>
                              </a:rPr>
                              <m:t>𝜒</m:t>
                            </m:r>
                          </m:e>
                          <m:sup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 1.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172</m:t>
                    </m:r>
                  </m:oMath>
                </a14:m>
                <a:endParaRPr lang="en-US" altLang="ko-KR" dirty="0"/>
              </a:p>
              <a:p>
                <a:pPr marL="0" indent="0">
                  <a:buNone/>
                </a:pPr>
                <a:r>
                  <a:rPr lang="en-US" altLang="ko-KR" dirty="0"/>
                  <a:t>        -- Large error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dirty="0"/>
                  <a:t> and small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ko-KR" altLang="en-US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ko-KR" dirty="0"/>
                  <a:t> values</a:t>
                </a:r>
              </a:p>
              <a:p>
                <a:pPr marL="0" indent="0">
                  <a:buNone/>
                </a:pPr>
                <a:r>
                  <a:rPr lang="en-US" altLang="ko-KR" dirty="0"/>
                  <a:t>        -- Very different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values, i.e. ANC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altLang="ko-KR" dirty="0"/>
                  <a:t> state of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sPre>
                  </m:oMath>
                </a14:m>
                <a:r>
                  <a:rPr lang="en-US" altLang="ko-KR" dirty="0"/>
                  <a:t> 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5FE6DF61-FF42-4006-ACE3-38B4ECF1E2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70709"/>
                <a:ext cx="10515600" cy="5406254"/>
              </a:xfrm>
              <a:blipFill>
                <a:blip r:embed="rId2"/>
                <a:stretch>
                  <a:fillRect t="-67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55016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810A12C-483C-403A-A554-EAB5CD553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13DC2EF9-0873-4FD2-B48A-4562101B17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627017"/>
                <a:ext cx="10515600" cy="5549946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</m:oMath>
                </a14:m>
                <a:r>
                  <a:rPr lang="en-US" altLang="ko-KR" dirty="0"/>
                  <a:t> factors; five parameters,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</m:oMath>
                </a14:m>
                <a:r>
                  <a:rPr lang="en-US" altLang="ko-KR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bSup>
                    <m:r>
                      <a:rPr lang="en-US" altLang="ko-KR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</m:oMath>
                </a14:m>
                <a:r>
                  <a:rPr lang="en-US" altLang="ko-KR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</m:oMath>
                </a14:m>
                <a:r>
                  <a:rPr lang="en-US" altLang="ko-KR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13DC2EF9-0873-4FD2-B48A-4562101B17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27017"/>
                <a:ext cx="10515600" cy="5549946"/>
              </a:xfrm>
              <a:blipFill>
                <a:blip r:embed="rId2"/>
                <a:stretch>
                  <a:fillRect t="-76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그림 4">
            <a:extLst>
              <a:ext uri="{FF2B5EF4-FFF2-40B4-BE49-F238E27FC236}">
                <a16:creationId xmlns:a16="http://schemas.microsoft.com/office/drawing/2014/main" id="{F1489879-1558-426D-ACE1-61B521E36F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45" y="1235528"/>
            <a:ext cx="9990909" cy="499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1981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25F3239-8851-4F07-A2C2-E342E96B6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C393CD7B-A5FE-4158-9A2E-1A6C441399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679269"/>
                <a:ext cx="10515600" cy="549769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</m:oMath>
                </a14:m>
                <a:r>
                  <a:rPr lang="en-US" altLang="ko-KR" dirty="0"/>
                  <a:t> factors; five parameters,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</m:oMath>
                </a14:m>
                <a:r>
                  <a:rPr lang="en-US" altLang="ko-KR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bSup>
                    <m:r>
                      <a:rPr lang="en-US" altLang="ko-KR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</m:oMath>
                </a14:m>
                <a:r>
                  <a:rPr lang="en-US" altLang="ko-KR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</m:oMath>
                </a14:m>
                <a:r>
                  <a:rPr lang="en-US" altLang="ko-KR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</m:oMath>
                </a14:m>
                <a:endParaRPr lang="en-US" altLang="ko-KR" dirty="0"/>
              </a:p>
              <a:p>
                <a:pPr marL="0" indent="0">
                  <a:buNone/>
                </a:pPr>
                <a:r>
                  <a:rPr lang="en-US" altLang="ko-KR" dirty="0"/>
                  <a:t>   -- Fitted values </a:t>
                </a:r>
              </a:p>
              <a:p>
                <a:pPr marL="0" indent="0">
                  <a:buNone/>
                </a:pPr>
                <a:r>
                  <a:rPr lang="en-US" altLang="ko-KR" dirty="0"/>
                  <a:t>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  <m:r>
                      <a:rPr lang="en-US" altLang="ko-KR" i="1">
                        <a:latin typeface="Cambria Math" panose="02040503050406030204" pitchFamily="18" charset="0"/>
                      </a:rPr>
                      <m:t>=2.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59</m:t>
                    </m:r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𝑀𝑒𝑉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bSup>
                    <m:r>
                      <a:rPr lang="en-US" altLang="ko-KR" i="1">
                        <a:latin typeface="Cambria Math" panose="02040503050406030204" pitchFamily="18" charset="0"/>
                      </a:rPr>
                      <m:t>=7.84</m:t>
                    </m:r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</m:t>
                        </m:r>
                      </m:sup>
                    </m:sSup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𝑀𝑒𝑉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altLang="ko-KR" dirty="0"/>
                  <a:t>,</a:t>
                </a:r>
              </a:p>
              <a:p>
                <a:pPr marL="0" indent="0">
                  <a:buNone/>
                </a:pPr>
                <a:r>
                  <a:rPr lang="en-US" altLang="ko-KR" dirty="0"/>
                  <a:t>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  <m:r>
                      <a:rPr lang="en-US" altLang="ko-KR">
                        <a:latin typeface="Cambria Math" panose="02040503050406030204" pitchFamily="18" charset="0"/>
                      </a:rPr>
                      <m:t>=0.</m:t>
                    </m:r>
                    <m:r>
                      <a:rPr lang="en-US" altLang="ko-KR" b="0" i="0" smtClean="0">
                        <a:latin typeface="Cambria Math" panose="02040503050406030204" pitchFamily="18" charset="0"/>
                      </a:rPr>
                      <m:t>0766</m:t>
                    </m:r>
                    <m:r>
                      <a:rPr lang="en-US" altLang="ko-KR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𝑀𝑒𝑉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−1/2</m:t>
                        </m:r>
                      </m:sup>
                    </m:sSup>
                  </m:oMath>
                </a14:m>
                <a:r>
                  <a:rPr lang="en-US" altLang="ko-KR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en-US" altLang="ko-KR" b="0" i="0" smtClean="0">
                        <a:latin typeface="Cambria Math" panose="02040503050406030204" pitchFamily="18" charset="0"/>
                      </a:rPr>
                      <m:t>=0.48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ko-KR" alt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ko-KR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=−0.88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ko-KR" dirty="0"/>
                  <a:t>,</a:t>
                </a:r>
              </a:p>
              <a:p>
                <a:pPr marL="0" indent="0">
                  <a:buNone/>
                </a:pPr>
                <a:r>
                  <a:rPr lang="en-US" altLang="ko-KR" dirty="0"/>
                  <a:t>                                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ko-KR" altLang="en-US" i="1">
                                <a:latin typeface="Cambria Math" panose="02040503050406030204" pitchFamily="18" charset="0"/>
                              </a:rPr>
                              <m:t>𝜒</m:t>
                            </m:r>
                          </m:e>
                          <m:sup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 1.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484</m:t>
                    </m:r>
                  </m:oMath>
                </a14:m>
                <a:endParaRPr lang="en-US" altLang="ko-KR" dirty="0"/>
              </a:p>
              <a:p>
                <a:pPr marL="0" indent="0">
                  <a:buNone/>
                </a:pPr>
                <a:r>
                  <a:rPr lang="en-US" altLang="ko-KR" dirty="0"/>
                  <a:t>    -- Estimate of the S factors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=0.3 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𝑀𝑒𝑉</m:t>
                    </m:r>
                  </m:oMath>
                </a14:m>
                <a:r>
                  <a:rPr lang="en-US" altLang="ko-KR" dirty="0"/>
                  <a:t> </a:t>
                </a:r>
              </a:p>
              <a:p>
                <a:pPr marL="0" indent="0">
                  <a:buNone/>
                </a:pPr>
                <a:r>
                  <a:rPr lang="en-US" altLang="ko-KR" i="1" dirty="0">
                    <a:latin typeface="Cambria Math" panose="02040503050406030204" pitchFamily="18" charset="0"/>
                  </a:rPr>
                  <a:t>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=9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</m:t>
                    </m:r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𝑘𝑒𝑉𝑏</m:t>
                    </m:r>
                  </m:oMath>
                </a14:m>
                <a:r>
                  <a:rPr lang="en-US" altLang="ko-KR" dirty="0"/>
                  <a:t>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ko-KR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altLang="ko-KR" i="1" dirty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  <m:sub>
                        <m:r>
                          <a:rPr lang="en-US" altLang="ko-KR" i="1" dirty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altLang="ko-KR" i="1" dirty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bSup>
                    <m:r>
                      <a:rPr lang="en-US" altLang="ko-KR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i="1" dirty="0">
                        <a:latin typeface="Cambria Math" panose="02040503050406030204" pitchFamily="18" charset="0"/>
                      </a:rPr>
                      <m:t>𝑘𝑒𝑉𝑏</m:t>
                    </m:r>
                  </m:oMath>
                </a14:m>
                <a:endParaRPr lang="en-US" altLang="ko-KR" dirty="0"/>
              </a:p>
              <a:p>
                <a:pPr marL="0" indent="0">
                  <a:buNone/>
                </a:pPr>
                <a:r>
                  <a:rPr lang="en-US" altLang="ko-KR" dirty="0"/>
                  <a:t>    -- Larger center value and error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ko-KR" dirty="0"/>
                  <a:t>, </a:t>
                </a:r>
              </a:p>
              <a:p>
                <a:pPr marL="0" indent="0">
                  <a:buNone/>
                </a:pPr>
                <a:r>
                  <a:rPr lang="en-US" altLang="ko-KR" dirty="0"/>
                  <a:t>    -- Agreement with in the error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C393CD7B-A5FE-4158-9A2E-1A6C441399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79269"/>
                <a:ext cx="10515600" cy="5497694"/>
              </a:xfrm>
              <a:blipFill>
                <a:blip r:embed="rId2"/>
                <a:stretch>
                  <a:fillRect t="-66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4902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27A0EB5-19EE-4FDC-BAAD-CCF5A7F39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Contents 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FF1D7D87-0F6B-4B79-AC48-39C646296C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4486275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dirty="0"/>
                  <a:t>Introduction:</a:t>
                </a:r>
              </a:p>
              <a:p>
                <a:pPr marL="0" indent="0">
                  <a:buNone/>
                </a:pPr>
                <a:r>
                  <a:rPr lang="en-US" altLang="ko-KR" dirty="0"/>
                  <a:t>      Effective field theory for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sPre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ko-KR" alt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ko-KR" alt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)</m:t>
                    </m:r>
                    <m:sPre>
                      <m:sPre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sPre>
                  </m:oMath>
                </a14:m>
                <a:r>
                  <a:rPr lang="en-US" altLang="ko-KR" dirty="0"/>
                  <a:t>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=0.3</m:t>
                    </m:r>
                  </m:oMath>
                </a14:m>
                <a:r>
                  <a:rPr lang="en-US" altLang="ko-KR" dirty="0"/>
                  <a:t> MeV</a:t>
                </a:r>
              </a:p>
              <a:p>
                <a:r>
                  <a:rPr lang="en-US" altLang="ko-KR" dirty="0"/>
                  <a:t>Elastic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ko-KR" dirty="0"/>
                  <a:t>-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ko-KR" i="1" dirty="0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sPre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scattering at low energies (</a:t>
                </a:r>
                <a:r>
                  <a:rPr lang="en-US" altLang="ko-KR" sz="2000" dirty="0"/>
                  <a:t>brief review</a:t>
                </a:r>
                <a:r>
                  <a:rPr lang="en-US" altLang="ko-KR" dirty="0"/>
                  <a:t>)</a:t>
                </a:r>
              </a:p>
              <a:p>
                <a:r>
                  <a:rPr lang="en-US" altLang="ko-KR" dirty="0"/>
                  <a:t>E1 transition of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sPre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ko-KR" alt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ko-KR" alt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)</m:t>
                    </m:r>
                    <m:sPre>
                      <m:sPre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sPre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and </a:t>
                </a:r>
              </a:p>
              <a:p>
                <a:pPr marL="0" indent="0">
                  <a:buNone/>
                </a:pPr>
                <a:r>
                  <a:rPr lang="en-US" altLang="ko-KR" dirty="0"/>
                  <a:t>     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delayed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emission from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sPre>
                  </m:oMath>
                </a14:m>
                <a:endParaRPr lang="en-US" altLang="ko-KR" dirty="0"/>
              </a:p>
              <a:p>
                <a:r>
                  <a:rPr lang="en-US" altLang="ko-KR" dirty="0"/>
                  <a:t>E2 transition of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sPre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ko-KR" alt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ko-KR" alt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)</m:t>
                    </m:r>
                    <m:sPre>
                      <m:sPre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sPre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dirty="0"/>
                  <a:t>and </a:t>
                </a:r>
              </a:p>
              <a:p>
                <a:pPr marL="0" indent="0">
                  <a:buNone/>
                </a:pPr>
                <a:r>
                  <a:rPr lang="en-US" altLang="ko-KR" dirty="0"/>
                  <a:t>      ANC of subthreshold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state of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sPre>
                  </m:oMath>
                </a14:m>
                <a:endParaRPr lang="en-US" altLang="ko-KR" dirty="0"/>
              </a:p>
              <a:p>
                <a:r>
                  <a:rPr lang="en-US" altLang="ko-KR" dirty="0"/>
                  <a:t>Summary and discussion      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FF1D7D87-0F6B-4B79-AC48-39C646296C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4486275"/>
              </a:xfrm>
              <a:blipFill>
                <a:blip r:embed="rId2"/>
                <a:stretch>
                  <a:fillRect l="-1043" t="-231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B1D0765-C64C-4699-8472-81532465D40F}"/>
              </a:ext>
            </a:extLst>
          </p:cNvPr>
          <p:cNvSpPr txBox="1"/>
          <p:nvPr/>
        </p:nvSpPr>
        <p:spPr>
          <a:xfrm>
            <a:off x="5637320" y="2974019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763234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C175666-DFD5-405D-ADD1-B7654284B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Summary and discussion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071BA60A-37E4-4B56-94D8-9520AF2633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ko-KR" dirty="0"/>
                  <a:t>Preliminary results of the S factors are reported </a:t>
                </a:r>
              </a:p>
              <a:p>
                <a:r>
                  <a:rPr lang="en-US" altLang="ko-KR" dirty="0"/>
                  <a:t>In the fit, a small error bar and a large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ko-KR" altLang="en-US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value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ko-KR" dirty="0"/>
                  <a:t>, </a:t>
                </a:r>
              </a:p>
              <a:p>
                <a:pPr marL="0" indent="0">
                  <a:buNone/>
                </a:pPr>
                <a:r>
                  <a:rPr lang="en-US" altLang="ko-KR" dirty="0"/>
                  <a:t>   and a large error bar and a small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ko-KR" altLang="en-US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value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altLang="ko-KR" dirty="0"/>
              </a:p>
              <a:p>
                <a:r>
                  <a:rPr lang="en-US" altLang="ko-KR" dirty="0"/>
                  <a:t>Inconsistent fitted values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</m:oMath>
                </a14:m>
                <a:r>
                  <a:rPr lang="en-US" altLang="ko-KR" dirty="0"/>
                  <a:t>, </a:t>
                </a:r>
              </a:p>
              <a:p>
                <a:pPr marL="0" indent="0">
                  <a:buNone/>
                </a:pPr>
                <a:r>
                  <a:rPr lang="en-US" altLang="ko-KR" dirty="0"/>
                  <a:t>   the ANC of the ground state of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sPre>
                  </m:oMath>
                </a14:m>
                <a:r>
                  <a:rPr lang="en-US" altLang="ko-KR" dirty="0"/>
                  <a:t>, the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𝐶𝑂</m:t>
                    </m:r>
                  </m:oMath>
                </a14:m>
                <a:r>
                  <a:rPr lang="en-US" altLang="ko-KR" dirty="0"/>
                  <a:t> vertex function </a:t>
                </a:r>
              </a:p>
              <a:p>
                <a:r>
                  <a:rPr lang="en-US" altLang="ko-KR" dirty="0"/>
                  <a:t>There are the other data to be included in the fit</a:t>
                </a:r>
              </a:p>
              <a:p>
                <a:r>
                  <a:rPr lang="en-US" altLang="ko-KR" dirty="0"/>
                  <a:t>New data will be taken in the near future. 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071BA60A-37E4-4B56-94D8-9520AF2633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 r="-150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92871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22FB1B0-B2D9-4827-89BB-B10E98EE1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528AE33-560B-4979-8AB0-5B09040E06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03475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제목 1">
                <a:extLst>
                  <a:ext uri="{FF2B5EF4-FFF2-40B4-BE49-F238E27FC236}">
                    <a16:creationId xmlns:a16="http://schemas.microsoft.com/office/drawing/2014/main" id="{D853B968-C481-4F26-A13C-DD8CD881DCA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factor of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sPre>
                    <m:r>
                      <a:rPr lang="en-US" altLang="ko-KR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ko-KR" alt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ko-KR" altLang="en-US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)</m:t>
                    </m:r>
                    <m:sPre>
                      <m:sPre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sPre>
                  </m:oMath>
                </a14:m>
                <a:r>
                  <a:rPr lang="en-US" altLang="ko-KR" dirty="0"/>
                  <a:t>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" name="제목 1">
                <a:extLst>
                  <a:ext uri="{FF2B5EF4-FFF2-40B4-BE49-F238E27FC236}">
                    <a16:creationId xmlns:a16="http://schemas.microsoft.com/office/drawing/2014/main" id="{D853B968-C481-4F26-A13C-DD8CD881DC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3FCE0E28-98D8-4DA9-9E89-6BE06BD491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43" y="1816747"/>
            <a:ext cx="5720157" cy="4351338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5492B55-5BFE-4AD2-9FAF-A8D4A224D4E1}"/>
                  </a:ext>
                </a:extLst>
              </p:cNvPr>
              <p:cNvSpPr txBox="1"/>
              <p:nvPr/>
            </p:nvSpPr>
            <p:spPr>
              <a:xfrm>
                <a:off x="6436311" y="2211928"/>
                <a:ext cx="4298806" cy="35609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800" dirty="0">
                    <a:latin typeface="Cambria Math" panose="02040503050406030204" pitchFamily="18" charset="0"/>
                  </a:rPr>
                  <a:t>-- Small  ANC</a:t>
                </a:r>
              </a:p>
              <a:p>
                <a:r>
                  <a:rPr lang="en-US" altLang="ko-KR" sz="2800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sz="28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ko-KR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2800" i="1">
                            <a:latin typeface="Cambria Math" panose="02040503050406030204" pitchFamily="18" charset="0"/>
                          </a:rPr>
                          <m:t>3.6</m:t>
                        </m:r>
                      </m:e>
                      <m:sub>
                        <m:r>
                          <a:rPr lang="en-US" altLang="ko-KR" sz="2800" i="1">
                            <a:latin typeface="Cambria Math" panose="02040503050406030204" pitchFamily="18" charset="0"/>
                          </a:rPr>
                          <m:t>−0.6</m:t>
                        </m:r>
                      </m:sub>
                      <m:sup>
                        <m:r>
                          <a:rPr lang="en-US" altLang="ko-KR" sz="2800" i="1">
                            <a:latin typeface="Cambria Math" panose="02040503050406030204" pitchFamily="18" charset="0"/>
                          </a:rPr>
                          <m:t>+0.3</m:t>
                        </m:r>
                      </m:sup>
                    </m:sSubSup>
                    <m:r>
                      <a:rPr lang="en-US" altLang="ko-K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ko-K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𝑘𝑒𝑉𝑏</m:t>
                    </m:r>
                  </m:oMath>
                </a14:m>
                <a:r>
                  <a:rPr lang="ko-KR" altLang="en-US" sz="2800" dirty="0"/>
                  <a:t> </a:t>
                </a:r>
                <a:r>
                  <a:rPr lang="en-US" altLang="ko-KR" sz="2800" dirty="0"/>
                  <a:t>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8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ko-KR" sz="2800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endParaRPr lang="en-US" altLang="ko-KR" sz="2800" dirty="0"/>
              </a:p>
              <a:p>
                <a:r>
                  <a:rPr lang="ko-KR" altLang="en-US" sz="2800" dirty="0"/>
                  <a:t> 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ko-KR" alt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ko-KR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ko-KR" altLang="en-US" sz="2800" i="1" smtClean="0">
                                <a:latin typeface="Cambria Math" panose="02040503050406030204" pitchFamily="18" charset="0"/>
                              </a:rPr>
                              <m:t>𝜒</m:t>
                            </m:r>
                          </m:e>
                          <m:sup>
                            <m:r>
                              <a:rPr lang="en-US" altLang="ko-KR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altLang="ko-KR" sz="2800" b="0" i="1" smtClean="0">
                        <a:latin typeface="Cambria Math" panose="02040503050406030204" pitchFamily="18" charset="0"/>
                      </a:rPr>
                      <m:t>=1.55</m:t>
                    </m:r>
                  </m:oMath>
                </a14:m>
                <a:endParaRPr lang="en-US" altLang="ko-KR" sz="2800" dirty="0"/>
              </a:p>
              <a:p>
                <a:r>
                  <a:rPr lang="en-US" altLang="ko-KR" sz="2800" dirty="0"/>
                  <a:t>  </a:t>
                </a:r>
              </a:p>
              <a:p>
                <a:r>
                  <a:rPr lang="en-US" altLang="ko-KR" sz="2800" dirty="0">
                    <a:latin typeface="Cambria Math" panose="02040503050406030204" pitchFamily="18" charset="0"/>
                  </a:rPr>
                  <a:t>-- Large  ANC</a:t>
                </a:r>
                <a:endParaRPr lang="en-US" altLang="ko-KR" sz="2800" dirty="0"/>
              </a:p>
              <a:p>
                <a:r>
                  <a:rPr lang="en-US" altLang="ko-KR" sz="2800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sz="28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ko-KR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2800" i="1">
                            <a:latin typeface="Cambria Math" panose="02040503050406030204" pitchFamily="18" charset="0"/>
                          </a:rPr>
                          <m:t>81</m:t>
                        </m:r>
                      </m:e>
                      <m:sub>
                        <m:r>
                          <a:rPr lang="en-US" altLang="ko-KR" sz="2800" i="1">
                            <a:latin typeface="Cambria Math" panose="02040503050406030204" pitchFamily="18" charset="0"/>
                          </a:rPr>
                          <m:t>−9</m:t>
                        </m:r>
                      </m:sub>
                      <m:sup>
                        <m:r>
                          <a:rPr lang="en-US" altLang="ko-KR" sz="2800" i="1">
                            <a:latin typeface="Cambria Math" panose="02040503050406030204" pitchFamily="18" charset="0"/>
                          </a:rPr>
                          <m:t>+19</m:t>
                        </m:r>
                      </m:sup>
                    </m:sSubSup>
                    <m:r>
                      <a:rPr lang="en-US" altLang="ko-K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ko-K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𝑘𝑒𝑉𝑏</m:t>
                    </m:r>
                  </m:oMath>
                </a14:m>
                <a:r>
                  <a:rPr lang="ko-KR" altLang="en-US" sz="2800" dirty="0"/>
                  <a:t> </a:t>
                </a:r>
                <a:r>
                  <a:rPr lang="en-US" altLang="ko-KR" sz="2800" dirty="0"/>
                  <a:t>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8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ko-KR" sz="2800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endParaRPr lang="en-US" altLang="ko-KR" sz="2800" dirty="0"/>
              </a:p>
              <a:p>
                <a:r>
                  <a:rPr lang="ko-KR" altLang="en-US" sz="2800" dirty="0"/>
                  <a:t> 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ko-KR" alt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ko-KR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ko-KR" altLang="en-US" sz="2800" i="1" smtClean="0">
                                <a:latin typeface="Cambria Math" panose="02040503050406030204" pitchFamily="18" charset="0"/>
                              </a:rPr>
                              <m:t>𝜒</m:t>
                            </m:r>
                          </m:e>
                          <m:sup>
                            <m:r>
                              <a:rPr lang="en-US" altLang="ko-KR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altLang="ko-KR" sz="2800" b="0" i="1" smtClean="0">
                        <a:latin typeface="Cambria Math" panose="02040503050406030204" pitchFamily="18" charset="0"/>
                      </a:rPr>
                      <m:t>=1.25</m:t>
                    </m:r>
                  </m:oMath>
                </a14:m>
                <a:endParaRPr lang="en-US" altLang="ko-KR" sz="2800" dirty="0"/>
              </a:p>
              <a:p>
                <a:r>
                  <a:rPr lang="en-US" altLang="ko-KR" sz="2800" dirty="0"/>
                  <a:t> 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5492B55-5BFE-4AD2-9FAF-A8D4A224D4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6311" y="2211928"/>
                <a:ext cx="4298806" cy="3560975"/>
              </a:xfrm>
              <a:prstGeom prst="rect">
                <a:avLst/>
              </a:prstGeom>
              <a:blipFill>
                <a:blip r:embed="rId4"/>
                <a:stretch>
                  <a:fillRect l="-2979" t="-188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8652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제목 1">
                <a:extLst>
                  <a:ext uri="{FF2B5EF4-FFF2-40B4-BE49-F238E27FC236}">
                    <a16:creationId xmlns:a16="http://schemas.microsoft.com/office/drawing/2014/main" id="{296F754A-5711-4079-802C-B5FEF6F1766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ko-KR" dirty="0"/>
                  <a:t>EFT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for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sPre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ko-KR" alt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ko-KR" alt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)</m:t>
                    </m:r>
                    <m:sPre>
                      <m:sPre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sPre>
                  </m:oMath>
                </a14:m>
                <a:r>
                  <a:rPr lang="en-US" altLang="ko-KR" dirty="0"/>
                  <a:t>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=0.3</m:t>
                    </m:r>
                  </m:oMath>
                </a14:m>
                <a:r>
                  <a:rPr lang="en-US" altLang="ko-KR" dirty="0"/>
                  <a:t> MeV </a:t>
                </a:r>
                <a:r>
                  <a:rPr lang="ko-KR" altLang="en-US" dirty="0"/>
                  <a:t> </a:t>
                </a:r>
              </a:p>
            </p:txBody>
          </p:sp>
        </mc:Choice>
        <mc:Fallback xmlns="">
          <p:sp>
            <p:nvSpPr>
              <p:cNvPr id="2" name="제목 1">
                <a:extLst>
                  <a:ext uri="{FF2B5EF4-FFF2-40B4-BE49-F238E27FC236}">
                    <a16:creationId xmlns:a16="http://schemas.microsoft.com/office/drawing/2014/main" id="{296F754A-5711-4079-802C-B5FEF6F176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2EFE26D0-9CB1-4D9F-9961-51962E9670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97981"/>
                <a:ext cx="10515600" cy="4829452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dirty="0"/>
                  <a:t>A targe energy,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=0.3</m:t>
                    </m:r>
                  </m:oMath>
                </a14:m>
                <a:r>
                  <a:rPr lang="en-US" altLang="ko-KR" dirty="0"/>
                  <a:t> MeV</a:t>
                </a:r>
              </a:p>
              <a:p>
                <a:pPr marL="0" indent="0">
                  <a:buNone/>
                </a:pPr>
                <a:r>
                  <a:rPr lang="en-US" altLang="ko-KR" dirty="0"/>
                  <a:t>   its momentum scale,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ko-KR" alt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</m:e>
                    </m:ra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=40</m:t>
                    </m:r>
                  </m:oMath>
                </a14:m>
                <a:r>
                  <a:rPr lang="en-US" altLang="ko-KR" dirty="0"/>
                  <a:t> MeV</a:t>
                </a:r>
              </a:p>
              <a:p>
                <a:pPr marL="0" indent="0">
                  <a:buNone/>
                </a:pPr>
                <a:r>
                  <a:rPr lang="en-US" altLang="ko-KR" dirty="0"/>
                  <a:t>   its length scale,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=4.8</m:t>
                    </m:r>
                  </m:oMath>
                </a14:m>
                <a:r>
                  <a:rPr lang="en-US" altLang="ko-KR" dirty="0"/>
                  <a:t> </a:t>
                </a:r>
                <a:r>
                  <a:rPr lang="en-US" altLang="ko-KR" dirty="0" err="1"/>
                  <a:t>fm</a:t>
                </a:r>
                <a:r>
                  <a:rPr lang="en-US" altLang="ko-KR" dirty="0"/>
                  <a:t> </a:t>
                </a:r>
              </a:p>
              <a:p>
                <a:r>
                  <a:rPr lang="en-US" altLang="ko-KR" dirty="0"/>
                  <a:t>A separation scale, the energy difference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ko-KR" dirty="0"/>
                  <a:t>-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ko-KR" i="1" dirty="0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sup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sPre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and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ko-KR" dirty="0"/>
                  <a:t>-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ko-KR" i="1" dirty="0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sPre>
                  </m:oMath>
                </a14:m>
                <a:r>
                  <a:rPr lang="ko-KR" altLang="en-US" dirty="0"/>
                  <a:t> </a:t>
                </a:r>
                <a:endParaRPr lang="en-US" altLang="ko-KR" dirty="0"/>
              </a:p>
              <a:p>
                <a:pPr marL="0" indent="0">
                  <a:buNone/>
                </a:pPr>
                <a:r>
                  <a:rPr lang="en-US" altLang="ko-KR" dirty="0"/>
                  <a:t>   </a:t>
                </a:r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=12.13−7.16</m:t>
                    </m:r>
                    <m:r>
                      <a:rPr lang="en-US" altLang="ko-K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=4.97</m:t>
                    </m:r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MeV</a:t>
                </a:r>
              </a:p>
              <a:p>
                <a:pPr marL="0" indent="0">
                  <a:buNone/>
                </a:pPr>
                <a:r>
                  <a:rPr lang="en-US" altLang="ko-KR" dirty="0"/>
                  <a:t>   its momentum scale,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ko-K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ko-KR" alt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m:rPr>
                            <m:sty m:val="p"/>
                          </m:rPr>
                          <a:rPr lang="el-GR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</m:ra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=160</m:t>
                    </m:r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MeV</a:t>
                </a:r>
              </a:p>
              <a:p>
                <a:r>
                  <a:rPr lang="en-US" altLang="ko-KR" dirty="0"/>
                  <a:t>The perturbative expansion parameter,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num>
                      <m:den>
                        <m:sSub>
                          <m:sSub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altLang="ko-K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</m:den>
                    </m:f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=1/4</m:t>
                    </m:r>
                  </m:oMath>
                </a14:m>
                <a:endParaRPr lang="en-US" altLang="ko-KR" dirty="0"/>
              </a:p>
              <a:p>
                <a:r>
                  <a:rPr lang="en-US" altLang="ko-KR" dirty="0"/>
                  <a:t>Construct the effective </a:t>
                </a:r>
                <a:r>
                  <a:rPr lang="en-US" altLang="ko-KR" dirty="0" err="1"/>
                  <a:t>Lagrangian</a:t>
                </a:r>
                <a:r>
                  <a:rPr lang="en-US" altLang="ko-KR" dirty="0"/>
                  <a:t> and calculate reaction amplitudes including Coulomb interaction non-</a:t>
                </a:r>
                <a:r>
                  <a:rPr lang="en-US" altLang="ko-KR" dirty="0" err="1"/>
                  <a:t>perturnatively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2EFE26D0-9CB1-4D9F-9961-51962E9670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97981"/>
                <a:ext cx="10515600" cy="4829452"/>
              </a:xfrm>
              <a:blipFill>
                <a:blip r:embed="rId3"/>
                <a:stretch>
                  <a:fillRect l="-1043" t="-214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5041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제목 1">
                <a:extLst>
                  <a:ext uri="{FF2B5EF4-FFF2-40B4-BE49-F238E27FC236}">
                    <a16:creationId xmlns:a16="http://schemas.microsoft.com/office/drawing/2014/main" id="{3F34B2C3-8254-4B61-A54B-08F5880079C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altLang="ko-KR" dirty="0"/>
                  <a:t>Elastic</a:t>
                </a:r>
                <a:r>
                  <a:rPr lang="ko-KR" altLang="en-US" dirty="0"/>
                  <a:t>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ko-KR" dirty="0"/>
                  <a:t>-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ko-KR" i="1" dirty="0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sPre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scattering at low energies  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2" name="제목 1">
                <a:extLst>
                  <a:ext uri="{FF2B5EF4-FFF2-40B4-BE49-F238E27FC236}">
                    <a16:creationId xmlns:a16="http://schemas.microsoft.com/office/drawing/2014/main" id="{3F34B2C3-8254-4B61-A54B-08F5880079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08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8C7A8579-1F74-4FAF-B386-089EC4B0EC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/>
                  <a:t>Effective </a:t>
                </a:r>
                <a:r>
                  <a:rPr lang="en-US" altLang="ko-KR" dirty="0" err="1"/>
                  <a:t>Lagrangian</a:t>
                </a:r>
                <a:endParaRPr lang="en-US" altLang="ko-KR" dirty="0"/>
              </a:p>
              <a:p>
                <a:r>
                  <a:rPr lang="en-US" altLang="ko-KR" dirty="0"/>
                  <a:t>Feynman diagrams</a:t>
                </a:r>
              </a:p>
              <a:p>
                <a:pPr marL="0" indent="0">
                  <a:buNone/>
                </a:pPr>
                <a:r>
                  <a:rPr lang="en-US" altLang="ko-KR" dirty="0"/>
                  <a:t>  -- Dressed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sPre>
                  </m:oMath>
                </a14:m>
                <a:r>
                  <a:rPr lang="en-US" altLang="ko-KR" dirty="0"/>
                  <a:t> propagators</a:t>
                </a:r>
              </a:p>
              <a:p>
                <a:pPr marL="0" indent="0">
                  <a:buNone/>
                </a:pPr>
                <a:endParaRPr lang="en-US" altLang="ko-KR" dirty="0"/>
              </a:p>
              <a:p>
                <a:pPr marL="0" indent="0">
                  <a:buNone/>
                </a:pPr>
                <a:endParaRPr lang="en-US" altLang="ko-KR" dirty="0"/>
              </a:p>
              <a:p>
                <a:pPr marL="0" indent="0">
                  <a:buNone/>
                </a:pPr>
                <a:r>
                  <a:rPr lang="en-US" altLang="ko-KR" dirty="0"/>
                  <a:t>  -- Elastic scattering amplitudes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8C7A8579-1F74-4FAF-B386-089EC4B0EC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그림 4">
            <a:extLst>
              <a:ext uri="{FF2B5EF4-FFF2-40B4-BE49-F238E27FC236}">
                <a16:creationId xmlns:a16="http://schemas.microsoft.com/office/drawing/2014/main" id="{33A03549-42B9-449E-9367-11B211DFF2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775" y="3342951"/>
            <a:ext cx="8172450" cy="1095375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9E66DE46-C2A7-4CBB-94D2-F9D3F3CC39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978" y="5118249"/>
            <a:ext cx="2713609" cy="167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776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C9A0263-3D38-480D-A61A-8F09DEBF3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1C412D74-E6CA-465A-8510-857E39CD19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76040"/>
                <a:ext cx="10515600" cy="4800924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dirty="0"/>
                  <a:t>S matrices for the elastic scattering for l=0,1,2,3,4,5,6</a:t>
                </a:r>
              </a:p>
              <a:p>
                <a:r>
                  <a:rPr lang="en-US" altLang="ko-KR" dirty="0"/>
                  <a:t>4 parameters for each bound and resonant states of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sPre>
                  </m:oMath>
                </a14:m>
                <a:endParaRPr lang="en-US" altLang="ko-KR" dirty="0"/>
              </a:p>
              <a:p>
                <a:r>
                  <a:rPr lang="en-US" altLang="ko-KR" dirty="0"/>
                  <a:t>Parameters fitted to the accurate phase shift data up to the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ko-KR" dirty="0"/>
                  <a:t>-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ko-KR" i="1" dirty="0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sup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sPre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breakup reported by </a:t>
                </a:r>
                <a:r>
                  <a:rPr lang="en-US" altLang="ko-KR" dirty="0" err="1"/>
                  <a:t>Tishchhauser</a:t>
                </a:r>
                <a:r>
                  <a:rPr lang="en-US" altLang="ko-KR" dirty="0"/>
                  <a:t> et al. (2009).</a:t>
                </a:r>
              </a:p>
              <a:p>
                <a:pPr marL="0" indent="0">
                  <a:buNone/>
                </a:pPr>
                <a:r>
                  <a:rPr lang="en-US" altLang="ko-KR" dirty="0"/>
                  <a:t>  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1C412D74-E6CA-465A-8510-857E39CD19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76040"/>
                <a:ext cx="10515600" cy="4800924"/>
              </a:xfrm>
              <a:blipFill>
                <a:blip r:embed="rId2"/>
                <a:stretch>
                  <a:fillRect l="-1043" t="-228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A1706DF-D822-4CE6-A37D-1D60A576452A}"/>
              </a:ext>
            </a:extLst>
          </p:cNvPr>
          <p:cNvSpPr txBox="1"/>
          <p:nvPr/>
        </p:nvSpPr>
        <p:spPr>
          <a:xfrm>
            <a:off x="838200" y="479394"/>
            <a:ext cx="74036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/>
              <a:t>Formalism of the elastic scattering</a:t>
            </a:r>
            <a:endParaRPr lang="ko-KR" altLang="en-US" sz="3600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9D51AE22-AE1B-46DE-AF3B-E1CBFDF2F5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791" y="3568201"/>
            <a:ext cx="4374618" cy="304948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C6DA907E-28DC-40C0-97FB-C089D6F8E0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609343"/>
            <a:ext cx="4315598" cy="300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181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E99DD7F-9C72-4E02-B033-9089BC051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endParaRPr lang="ko-KR" altLang="en-US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DD4C17E2-B6EE-4409-8853-387C37D772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5800"/>
            <a:ext cx="4633259" cy="3229775"/>
          </a:xfr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56117CDC-76A8-4711-80AF-B3B07B5E19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627" y="365125"/>
            <a:ext cx="4828640" cy="3296879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58367B76-E765-4158-857F-9046166C09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14" y="3552426"/>
            <a:ext cx="4966513" cy="3357728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24B38EDF-8E55-472E-8F29-8A4102777E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627" y="3631784"/>
            <a:ext cx="4734757" cy="327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973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79591F4-49E5-49FA-A798-A4797C914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endParaRPr lang="ko-KR" altLang="en-US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42F87119-C56A-41D0-B501-C7BA75A673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88" y="365125"/>
            <a:ext cx="4206695" cy="2981757"/>
          </a:xfrm>
        </p:spPr>
      </p:pic>
    </p:spTree>
    <p:extLst>
      <p:ext uri="{BB962C8B-B14F-4D97-AF65-F5344CB8AC3E}">
        <p14:creationId xmlns:p14="http://schemas.microsoft.com/office/powerpoint/2010/main" val="3241846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제목 1">
                <a:extLst>
                  <a:ext uri="{FF2B5EF4-FFF2-40B4-BE49-F238E27FC236}">
                    <a16:creationId xmlns:a16="http://schemas.microsoft.com/office/drawing/2014/main" id="{5E3FD024-855E-4F56-BD76-9CD0BC968C7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ko-KR" dirty="0"/>
                  <a:t>E1 transition of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sPre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ko-KR" alt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ko-KR" alt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)</m:t>
                    </m:r>
                    <m:sPre>
                      <m:sPre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sPre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" name="제목 1">
                <a:extLst>
                  <a:ext uri="{FF2B5EF4-FFF2-40B4-BE49-F238E27FC236}">
                    <a16:creationId xmlns:a16="http://schemas.microsoft.com/office/drawing/2014/main" id="{5E3FD024-855E-4F56-BD76-9CD0BC968C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D84BC207-D07B-4D5B-9BD7-DECB6E69BD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/>
                  <a:t>Feynman diagrams </a:t>
                </a:r>
              </a:p>
              <a:p>
                <a:pPr marL="0" indent="0">
                  <a:buNone/>
                </a:pPr>
                <a:r>
                  <a:rPr lang="en-US" altLang="ko-KR" dirty="0"/>
                  <a:t>  -- Five parameters</a:t>
                </a:r>
              </a:p>
              <a:p>
                <a:pPr marL="0" indent="0">
                  <a:buNone/>
                </a:pPr>
                <a:r>
                  <a:rPr lang="en-US" altLang="ko-KR" dirty="0"/>
                  <a:t>     ERPs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ko-KR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ko-KR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ko-KR" dirty="0"/>
                  <a:t>,</a:t>
                </a:r>
              </a:p>
              <a:p>
                <a:pPr marL="0" indent="0">
                  <a:buNone/>
                </a:pPr>
                <a:r>
                  <a:rPr lang="en-US" altLang="ko-KR" dirty="0"/>
                  <a:t>     an ANC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</m:oMath>
                </a14:m>
                <a:r>
                  <a:rPr lang="en-US" altLang="ko-KR" dirty="0"/>
                  <a:t>,</a:t>
                </a:r>
              </a:p>
              <a:p>
                <a:pPr marL="0" indent="0">
                  <a:buNone/>
                </a:pPr>
                <a:r>
                  <a:rPr lang="en-US" altLang="ko-KR" dirty="0"/>
                  <a:t>   counter term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</m:oMath>
                </a14:m>
                <a:endParaRPr lang="en-US" altLang="ko-KR" dirty="0"/>
              </a:p>
              <a:p>
                <a:pPr marL="0" indent="0">
                  <a:buNone/>
                </a:pPr>
                <a:r>
                  <a:rPr lang="en-US" altLang="ko-KR" dirty="0"/>
                  <a:t>  --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</m:oMath>
                </a14:m>
                <a:r>
                  <a:rPr lang="en-US" altLang="ko-KR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</m:oMath>
                </a14:m>
                <a:r>
                  <a:rPr lang="en-US" altLang="ko-KR" dirty="0"/>
                  <a:t> are</a:t>
                </a:r>
              </a:p>
              <a:p>
                <a:pPr marL="0" indent="0">
                  <a:buNone/>
                </a:pPr>
                <a:r>
                  <a:rPr lang="en-US" altLang="ko-KR" dirty="0"/>
                  <a:t>   fitted to the data of</a:t>
                </a:r>
              </a:p>
              <a:p>
                <a:pPr marL="0" indent="0">
                  <a:buNone/>
                </a:pPr>
                <a:r>
                  <a:rPr lang="en-US" altLang="ko-KR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ko-KR" dirty="0"/>
                  <a:t> factor  </a:t>
                </a:r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D84BC207-D07B-4D5B-9BD7-DECB6E69BD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381" b="-182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그림 4">
            <a:extLst>
              <a:ext uri="{FF2B5EF4-FFF2-40B4-BE49-F238E27FC236}">
                <a16:creationId xmlns:a16="http://schemas.microsoft.com/office/drawing/2014/main" id="{6495FE0C-2757-43A0-BD27-C6A82D776C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765" y="2343705"/>
            <a:ext cx="6694305" cy="331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804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제목 1">
                <a:extLst>
                  <a:ext uri="{FF2B5EF4-FFF2-40B4-BE49-F238E27FC236}">
                    <a16:creationId xmlns:a16="http://schemas.microsoft.com/office/drawing/2014/main" id="{C862B428-5DBA-460E-BB77-B1011A82491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factor of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sPre>
                    <m:r>
                      <a:rPr lang="en-US" altLang="ko-KR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ko-KR" alt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ko-KR" altLang="en-US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)</m:t>
                    </m:r>
                    <m:sPre>
                      <m:sPre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sPre>
                  </m:oMath>
                </a14:m>
                <a:r>
                  <a:rPr lang="en-US" altLang="ko-KR" dirty="0"/>
                  <a:t>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altLang="ko-KR" dirty="0"/>
                  <a:t>  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2" name="제목 1">
                <a:extLst>
                  <a:ext uri="{FF2B5EF4-FFF2-40B4-BE49-F238E27FC236}">
                    <a16:creationId xmlns:a16="http://schemas.microsoft.com/office/drawing/2014/main" id="{C862B428-5DBA-460E-BB77-B1011A8249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5515F054-22A4-4313-A74B-FE82692872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1987218"/>
            <a:ext cx="5953125" cy="4276725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E7A0571-D0D1-40DC-82A0-B036D9AB5C04}"/>
                  </a:ext>
                </a:extLst>
              </p:cNvPr>
              <p:cNvSpPr txBox="1"/>
              <p:nvPr/>
            </p:nvSpPr>
            <p:spPr>
              <a:xfrm>
                <a:off x="6809174" y="2242778"/>
                <a:ext cx="4033092" cy="2372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2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  <m:r>
                      <a:rPr lang="en-US" altLang="ko-KR" sz="2800" b="0" i="1" smtClean="0">
                        <a:latin typeface="Cambria Math" panose="02040503050406030204" pitchFamily="18" charset="0"/>
                      </a:rPr>
                      <m:t>=2.67</m:t>
                    </m:r>
                    <m:r>
                      <a:rPr lang="en-US" altLang="ko-K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ko-K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ko-KR" alt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800" b="0" i="1" dirty="0" smtClean="0">
                            <a:latin typeface="Cambria Math" panose="02040503050406030204" pitchFamily="18" charset="0"/>
                          </a:rPr>
                          <m:t>𝑀𝑒𝑉</m:t>
                        </m:r>
                      </m:e>
                      <m:sup>
                        <m:r>
                          <a:rPr lang="en-US" altLang="ko-KR" sz="28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altLang="ko-KR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(0)</m:t>
                          </m:r>
                        </m:sup>
                      </m:sSup>
                      <m:r>
                        <a:rPr lang="en-US" altLang="ko-KR" sz="2800" b="0" i="1" smtClean="0">
                          <a:latin typeface="Cambria Math" panose="02040503050406030204" pitchFamily="18" charset="0"/>
                        </a:rPr>
                        <m:t>=0.260 </m:t>
                      </m:r>
                      <m:sSup>
                        <m:sSupPr>
                          <m:ctrlP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𝑀𝑒𝑉</m:t>
                          </m:r>
                        </m:e>
                        <m:sup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−1/2</m:t>
                          </m:r>
                        </m:sup>
                      </m:sSup>
                    </m:oMath>
                  </m:oMathPara>
                </a14:m>
                <a:endParaRPr lang="en-US" altLang="ko-KR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ko-KR" alt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ko-KR" sz="2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ko-KR" altLang="en-US" sz="2800" i="1" smtClean="0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p>
                              <m: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en-US" altLang="ko-KR" sz="2800" b="0" i="1" smtClean="0">
                          <a:latin typeface="Cambria Math" panose="02040503050406030204" pitchFamily="18" charset="0"/>
                        </a:rPr>
                        <m:t>=1.73</m:t>
                      </m:r>
                    </m:oMath>
                  </m:oMathPara>
                </a14:m>
                <a:endParaRPr lang="en-US" altLang="ko-KR" sz="2800" dirty="0"/>
              </a:p>
              <a:p>
                <a:endParaRPr lang="en-US" altLang="ko-KR" sz="28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2800" b="0" i="1" smtClean="0">
                        <a:latin typeface="Cambria Math" panose="02040503050406030204" pitchFamily="18" charset="0"/>
                      </a:rPr>
                      <m:t>=59</m:t>
                    </m:r>
                    <m:r>
                      <a:rPr lang="en-US" altLang="ko-K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±2 </m:t>
                    </m:r>
                    <m:r>
                      <a:rPr lang="en-US" altLang="ko-K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𝑘𝑒𝑉𝑏</m:t>
                    </m:r>
                  </m:oMath>
                </a14:m>
                <a:r>
                  <a:rPr lang="ko-KR" altLang="en-US" sz="2800" dirty="0"/>
                  <a:t> </a:t>
                </a:r>
                <a:r>
                  <a:rPr lang="en-US" altLang="ko-KR" sz="2800" dirty="0"/>
                  <a:t>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8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ko-KR" sz="2800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endParaRPr lang="ko-KR" alt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E7A0571-D0D1-40DC-82A0-B036D9AB5C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9174" y="2242778"/>
                <a:ext cx="4033092" cy="2372444"/>
              </a:xfrm>
              <a:prstGeom prst="rect">
                <a:avLst/>
              </a:prstGeom>
              <a:blipFill>
                <a:blip r:embed="rId4"/>
                <a:stretch>
                  <a:fillRect b="-642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05380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1076</Words>
  <Application>Microsoft Office PowerPoint</Application>
  <PresentationFormat>와이드스크린</PresentationFormat>
  <Paragraphs>150</Paragraphs>
  <Slides>22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6" baseType="lpstr">
      <vt:lpstr>맑은 고딕</vt:lpstr>
      <vt:lpstr>Arial</vt:lpstr>
      <vt:lpstr>Cambria Math</vt:lpstr>
      <vt:lpstr>Office 테마</vt:lpstr>
      <vt:lpstr>Radiative α capture on (_ ^12)C in cluster effective field theory</vt:lpstr>
      <vt:lpstr>Contents </vt:lpstr>
      <vt:lpstr>EFT for (_ ^12)C(α,γ)(_ ^16)O at E_G=0.3 MeV  </vt:lpstr>
      <vt:lpstr>Elastic α-(_ ^12)C scattering at low energies  </vt:lpstr>
      <vt:lpstr> </vt:lpstr>
      <vt:lpstr> </vt:lpstr>
      <vt:lpstr> </vt:lpstr>
      <vt:lpstr>E1 transition of (_ ^12)C(α,γ)(_ ^16)O</vt:lpstr>
      <vt:lpstr>S_E1 factor of (_ ^12)C(α,γ)(_ ^16)O at E_G  </vt:lpstr>
      <vt:lpstr>β delayed α emission from (_ ^16)N</vt:lpstr>
      <vt:lpstr> </vt:lpstr>
      <vt:lpstr>ANC of subthreshold 2_1^+ state of (_ ^16)O </vt:lpstr>
      <vt:lpstr>Inverse of dressed (_ ^16)O propagator, D_2 (E) </vt:lpstr>
      <vt:lpstr>E2 transition of (_ ^12)C(α,γ)(_ ^16)O</vt:lpstr>
      <vt:lpstr>S_E2 factor of (_ ^12)C(α,γ)(_ ^16)O at E_G</vt:lpstr>
      <vt:lpstr>Preliminary results for S_E1 and S_E2^  factors</vt:lpstr>
      <vt:lpstr> </vt:lpstr>
      <vt:lpstr> </vt:lpstr>
      <vt:lpstr> </vt:lpstr>
      <vt:lpstr>Summary and discussion</vt:lpstr>
      <vt:lpstr>PowerPoint 프레젠테이션</vt:lpstr>
      <vt:lpstr>S_E2 factor of (_ ^12)C(α,γ)(_ ^16)O at E_G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Radiative α capture on (_ ^12)C in cluster effective field theory</dc:title>
  <dc:creator>Shung-Ichi Ando</dc:creator>
  <cp:lastModifiedBy>Shung-Ichi Ando</cp:lastModifiedBy>
  <cp:revision>41</cp:revision>
  <dcterms:created xsi:type="dcterms:W3CDTF">2024-08-04T11:00:54Z</dcterms:created>
  <dcterms:modified xsi:type="dcterms:W3CDTF">2024-09-08T14:01:31Z</dcterms:modified>
</cp:coreProperties>
</file>