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43" r:id="rId3"/>
    <p:sldId id="332" r:id="rId4"/>
    <p:sldId id="342" r:id="rId5"/>
    <p:sldId id="336" r:id="rId6"/>
    <p:sldId id="337" r:id="rId7"/>
    <p:sldId id="340" r:id="rId8"/>
    <p:sldId id="334" r:id="rId9"/>
    <p:sldId id="272" r:id="rId10"/>
    <p:sldId id="274" r:id="rId11"/>
    <p:sldId id="275" r:id="rId12"/>
    <p:sldId id="331" r:id="rId13"/>
    <p:sldId id="307" r:id="rId14"/>
    <p:sldId id="325" r:id="rId15"/>
    <p:sldId id="344" r:id="rId16"/>
    <p:sldId id="277" r:id="rId17"/>
    <p:sldId id="333" r:id="rId18"/>
    <p:sldId id="338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6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12.e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F47B9-53FB-4585-ACA0-15597538A8F9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2DE80-DC66-4772-8679-179E5B0E36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83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2EB0D-DF0B-45DE-9878-1C907AC345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2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P27</a:t>
            </a:r>
            <a:r>
              <a:rPr lang="zh-CN" altLang="en-US" dirty="0"/>
              <a:t>：</a:t>
            </a:r>
            <a:r>
              <a:rPr lang="en-US" altLang="zh-CN" dirty="0"/>
              <a:t>9 keV </a:t>
            </a:r>
            <a:r>
              <a:rPr lang="zh-CN" altLang="en-US" dirty="0"/>
              <a:t>误差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2EB0D-DF0B-45DE-9878-1C907AC345B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226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2EB0D-DF0B-45DE-9878-1C907AC345B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0" i="0" u="none" strike="noStrike" baseline="0" dirty="0">
                <a:latin typeface="Times-Roman"/>
              </a:rPr>
              <a:t>ME </a:t>
            </a:r>
            <a:r>
              <a:rPr lang="en-US" altLang="zh-CN" dirty="0"/>
              <a:t>Zn58: -42300(50)</a:t>
            </a:r>
            <a:r>
              <a:rPr lang="zh-CN" altLang="en-US" dirty="0"/>
              <a:t> </a:t>
            </a:r>
            <a:r>
              <a:rPr lang="en-US" altLang="zh-CN" dirty="0"/>
              <a:t>-&gt; -42280(36)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2EB0D-DF0B-45DE-9878-1C907AC345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981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effectLst/>
                <a:latin typeface="Arial" panose="020B0604020202020204" pitchFamily="34" charset="0"/>
              </a:rPr>
              <a:t>Q:3290(50)-&gt;3235(13) keV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2EB0D-DF0B-45DE-9878-1C907AC345B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48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47B71-DECF-4BF1-A675-857C2118A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E7C63E-16E0-4184-9C4B-D822CA4DC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03317E-3006-4134-A5EB-D2E569D63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08B206-57FD-4AF9-8DC6-1C7B264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0C62EC-D5A9-422C-88A1-C858C2EA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F9EE0E-6DC3-4145-AE56-D6690432F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E49859-284D-4709-8789-A663F2A1E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A6691E-DFC3-4AD7-9CB4-2E9CB6FE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DD413-E4D1-4E50-B20E-429E70D2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DF8C51-08BA-4020-99CA-25154154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7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CB4EB3-4A03-4937-AABB-361CFAF355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E2E690-60D3-4ABC-A02C-1643E8E09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CE6B87-4D35-42BA-BC52-A0DEA4E5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8805BA-1C53-444A-A510-4522499D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9B3709-2C0F-4851-8313-F1754AD5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22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98A7B-161A-4484-83F8-4AA99FAB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BE45F0-52B6-4700-897A-40B65DBF3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251855-FC07-43DD-85D1-333891CF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9196D7-4729-4F35-9599-A097C940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173F6D-D6BC-4EBA-AE1C-2CA4D155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62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A80A80-ED94-440F-BD3C-B59D66CF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8E8B5D-8F49-44C6-8503-D09340DC2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885720-AEE1-473D-BBEE-3CEFB1AA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ED28D6-4837-4744-8081-E56C1AF0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547DF9-7FD8-4BEC-9B1F-E6C0CEDB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75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CDEE6C-4DDC-4932-9DF6-15532189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C112A-1BF2-4976-A3C3-AC5649FB60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F4F3DC-DCBB-4D46-B15C-3F6F388F3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77A0BF-1BAF-4248-9715-E52E5C82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D62A0A-B880-491F-9FCD-36F1548E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E4E95E-6546-46CA-8AF1-A2A9F2E6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93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DF30C-1FD2-416C-B243-D7EF5853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5AABF7-DFFA-4880-91C8-32A40449F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4C19F0-39BE-4589-9200-A942AD57E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6052E63-5698-4D66-A90C-3DDEE46F2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4C6256-E8D9-49CD-9A0B-A42E8B854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D0A2-2B2A-4A0C-B443-68C6BC53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1A1C25-5BAE-4E33-9075-360B481A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60A0A4-6956-41DA-AE5D-C83879D0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895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24C988-31CE-457D-B801-21E38823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E462D58-3013-41A5-8A05-16B6368C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D19D6E-0F22-4071-B4C4-DE79434A2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EEFFCC-CA36-4498-BD40-CF315ABA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5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87535DF-062F-40A6-BFA3-74709907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03E677-FD10-4D9E-A691-596A35F7F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107BFE-D2FF-4D44-8386-BB519E2A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59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612CF4-FB09-4F99-85AC-9778F725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2A5D97-816F-496B-A46B-47D32DD3D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9D432C1-6233-479C-BBCD-038EAC781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038BEE-B397-40C1-A1BB-5BD7A1BBD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FAA8B7-6055-4501-B3C1-1EF3178A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F78734-AAC2-4386-88AE-FD6DC5EF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8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BF3355-2FA5-4612-B629-AB359E405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39E8E8D-0882-4F16-AC04-2EF3D38E5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FFF73E-F44F-4831-B1F7-6416CF89F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A2D400-27B9-4363-A44C-D8B12D5C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00F1D9-346B-413C-B0E5-B5812DF4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FAD936-CE5D-43EC-BD53-F702ABB8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89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ACFD6C-2FE6-4AEF-A555-DEC14E9FC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76E018-6DE9-4615-97F7-C6998A9FE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25DB5B-8E48-4874-A788-800C404F1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9FC7E-1085-4085-BC1B-BB2A9599FE12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FAC2DC-A788-4567-BC9E-8687A23B3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0BABA7-4BE2-4020-A5BD-20AC04EA1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500DD-3F7F-4318-BB54-73C45E2DBD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44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3CA60FD-42FE-4EA2-84FE-7F1A3DA93FC8}"/>
              </a:ext>
            </a:extLst>
          </p:cNvPr>
          <p:cNvSpPr/>
          <p:nvPr/>
        </p:nvSpPr>
        <p:spPr>
          <a:xfrm>
            <a:off x="528638" y="1656752"/>
            <a:ext cx="111537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Improved proton capture reaction rates in the </a:t>
            </a:r>
            <a:r>
              <a:rPr lang="en-US" altLang="zh-CN" sz="4400" b="1" dirty="0" err="1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rp</a:t>
            </a:r>
            <a:r>
              <a:rPr lang="en-US" altLang="zh-CN" sz="44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-process</a:t>
            </a:r>
          </a:p>
          <a:p>
            <a:pPr algn="ctr"/>
            <a:endParaRPr lang="en-US" altLang="zh-CN" sz="4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Suqing</a:t>
            </a: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Hou</a:t>
            </a:r>
          </a:p>
          <a:p>
            <a:pPr algn="ctr"/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Institute of Modern Physics, Chinese Academy of Sciences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8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0D023AF8-9B19-4EAD-AD4E-14949827B229}"/>
              </a:ext>
            </a:extLst>
          </p:cNvPr>
          <p:cNvGrpSpPr/>
          <p:nvPr/>
        </p:nvGrpSpPr>
        <p:grpSpPr>
          <a:xfrm>
            <a:off x="7974554" y="723804"/>
            <a:ext cx="4227077" cy="6155685"/>
            <a:chOff x="4795933" y="653911"/>
            <a:chExt cx="4261614" cy="6308783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AF8B57FA-A822-4EED-94B2-3DDC986F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5933" y="653911"/>
              <a:ext cx="4261614" cy="3313471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0020B0BD-BBB9-463F-90FA-0C2383C54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5989" y="3800812"/>
              <a:ext cx="4198129" cy="3161882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83B0B3D-8DD0-4DCC-989A-8BCB7D4A12BA}"/>
              </a:ext>
            </a:extLst>
          </p:cNvPr>
          <p:cNvGrpSpPr/>
          <p:nvPr/>
        </p:nvGrpSpPr>
        <p:grpSpPr>
          <a:xfrm>
            <a:off x="-48986" y="3788"/>
            <a:ext cx="12240986" cy="770650"/>
            <a:chOff x="-48986" y="3788"/>
            <a:chExt cx="12240986" cy="7706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F7C1CBF-E5CB-4FE1-A093-13E7E1234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788"/>
              <a:ext cx="12192000" cy="770650"/>
            </a:xfrm>
            <a:prstGeom prst="rect">
              <a:avLst/>
            </a:prstGeom>
          </p:spPr>
        </p:pic>
        <p:sp>
          <p:nvSpPr>
            <p:cNvPr id="5" name="Text Placeholder 4">
              <a:extLst>
                <a:ext uri="{FF2B5EF4-FFF2-40B4-BE49-F238E27FC236}">
                  <a16:creationId xmlns:a16="http://schemas.microsoft.com/office/drawing/2014/main" id="{F5AC414E-88B9-4934-9750-4F973BCFA2DC}"/>
                </a:ext>
              </a:extLst>
            </p:cNvPr>
            <p:cNvSpPr txBox="1"/>
            <p:nvPr/>
          </p:nvSpPr>
          <p:spPr bwMode="auto">
            <a:xfrm>
              <a:off x="-48986" y="140669"/>
              <a:ext cx="11255149" cy="49688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auto" hangingPunct="1">
                <a:lnSpc>
                  <a:spcPct val="120000"/>
                </a:lnSpc>
                <a:spcAft>
                  <a:spcPts val="0"/>
                </a:spcAft>
                <a:defRPr/>
              </a:pP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New masses of </a:t>
              </a:r>
              <a:r>
                <a:rPr lang="en-US" altLang="zh-CN" sz="4400" baseline="300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27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P &amp; </a:t>
              </a:r>
              <a:r>
                <a:rPr lang="en-US" altLang="zh-CN" sz="4400" baseline="300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27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S in  </a:t>
              </a:r>
              <a:r>
                <a:rPr lang="en-US" altLang="zh-CN" sz="4400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  <a:sym typeface="+mn-lt"/>
                </a:rPr>
                <a:t>rp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  <a:sym typeface="+mn-lt"/>
                </a:rPr>
                <a:t>-process</a:t>
              </a:r>
              <a:endParaRPr lang="en-GB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6A2E01C3-520D-4CF2-B047-4D7595AD19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5" y="875963"/>
            <a:ext cx="3895526" cy="2463227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C4FDB19-2AF5-4148-B6BE-A083BA5A8EAB}"/>
              </a:ext>
            </a:extLst>
          </p:cNvPr>
          <p:cNvGrpSpPr/>
          <p:nvPr/>
        </p:nvGrpSpPr>
        <p:grpSpPr>
          <a:xfrm>
            <a:off x="524849" y="3617058"/>
            <a:ext cx="3487312" cy="3037139"/>
            <a:chOff x="320856" y="4070287"/>
            <a:chExt cx="4266000" cy="2700388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DB1141A-6529-4FEF-9FE7-6896C42E0FB6}"/>
                </a:ext>
              </a:extLst>
            </p:cNvPr>
            <p:cNvSpPr/>
            <p:nvPr/>
          </p:nvSpPr>
          <p:spPr>
            <a:xfrm>
              <a:off x="338385" y="5046674"/>
              <a:ext cx="4248471" cy="172400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New mass of </a:t>
              </a:r>
              <a:r>
                <a:rPr lang="en-US" altLang="zh-CN" sz="2000" b="1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27</a:t>
              </a:r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</a:t>
              </a:r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result in an increase of the </a:t>
              </a:r>
              <a:r>
                <a:rPr lang="en-US" altLang="zh-CN" sz="2000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abun</a:t>
              </a:r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-dance of </a:t>
              </a:r>
              <a:r>
                <a:rPr lang="en-US" altLang="zh-CN" sz="2000" b="1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26</a:t>
              </a:r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 to 2.4 times  that using old mass. 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Sun et al. 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PLB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 802 135213 (2020)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7390AEB1-F11A-4FDD-8881-007BB66BE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0856" y="4070287"/>
              <a:ext cx="4266000" cy="97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C0EB5D2C-0BD1-4A2F-91B2-32BB402A96E5}"/>
              </a:ext>
            </a:extLst>
          </p:cNvPr>
          <p:cNvCxnSpPr/>
          <p:nvPr/>
        </p:nvCxnSpPr>
        <p:spPr>
          <a:xfrm>
            <a:off x="4217447" y="797377"/>
            <a:ext cx="0" cy="60377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BC4354B5-6D6F-4437-9818-16CE00376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8764" y="875963"/>
            <a:ext cx="3750895" cy="3849994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3B2481F8-A511-4387-8003-0F5A89801675}"/>
              </a:ext>
            </a:extLst>
          </p:cNvPr>
          <p:cNvSpPr/>
          <p:nvPr/>
        </p:nvSpPr>
        <p:spPr>
          <a:xfrm>
            <a:off x="4697968" y="5015750"/>
            <a:ext cx="3257924" cy="163121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aterial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accumulated on </a:t>
            </a:r>
            <a:r>
              <a:rPr lang="en-US" altLang="zh-CN" sz="2000" baseline="30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reduced by one order of magnitude.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Hou et al.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ApJ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950 133 (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2023)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5251671-24F4-4920-9377-52BF3838F444}"/>
              </a:ext>
            </a:extLst>
          </p:cNvPr>
          <p:cNvSpPr txBox="1"/>
          <p:nvPr/>
        </p:nvSpPr>
        <p:spPr>
          <a:xfrm>
            <a:off x="8442948" y="954899"/>
            <a:ext cx="634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FC7617C-9B00-4A34-8ABC-360CA883EB95}"/>
              </a:ext>
            </a:extLst>
          </p:cNvPr>
          <p:cNvSpPr txBox="1"/>
          <p:nvPr/>
        </p:nvSpPr>
        <p:spPr>
          <a:xfrm>
            <a:off x="8442947" y="3937003"/>
            <a:ext cx="634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old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767BA0F6-68EA-4178-9856-AA358C865E02}"/>
              </a:ext>
            </a:extLst>
          </p:cNvPr>
          <p:cNvSpPr/>
          <p:nvPr/>
        </p:nvSpPr>
        <p:spPr>
          <a:xfrm>
            <a:off x="9288387" y="1691518"/>
            <a:ext cx="371476" cy="376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00C9168-4F6C-47B8-9840-CC5FF07E55D1}"/>
              </a:ext>
            </a:extLst>
          </p:cNvPr>
          <p:cNvSpPr/>
          <p:nvPr/>
        </p:nvSpPr>
        <p:spPr>
          <a:xfrm>
            <a:off x="9288333" y="4667262"/>
            <a:ext cx="371476" cy="376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0B571D3-4FA0-4032-A953-55379042F9B1}"/>
              </a:ext>
            </a:extLst>
          </p:cNvPr>
          <p:cNvSpPr txBox="1"/>
          <p:nvPr/>
        </p:nvSpPr>
        <p:spPr>
          <a:xfrm>
            <a:off x="4868227" y="1937662"/>
            <a:ext cx="1302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baseline="300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en-US" altLang="zh-CN" sz="1400" b="0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P(p,</a:t>
            </a:r>
            <a:r>
              <a:rPr lang="el-GR" altLang="zh-CN" sz="1400" b="0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γ)</a:t>
            </a:r>
            <a:r>
              <a:rPr lang="en-US" altLang="zh-CN" sz="1400" b="0" i="0" baseline="300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en-US" altLang="zh-CN" sz="1400" b="0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14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2DD06D6-BFC3-45B5-94D1-4516208C914C}"/>
              </a:ext>
            </a:extLst>
          </p:cNvPr>
          <p:cNvSpPr txBox="1"/>
          <p:nvPr/>
        </p:nvSpPr>
        <p:spPr>
          <a:xfrm>
            <a:off x="4958484" y="3998950"/>
            <a:ext cx="1137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baseline="300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en-US" altLang="zh-CN" sz="1400" b="0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S(</a:t>
            </a:r>
            <a:r>
              <a:rPr lang="el-GR" altLang="zh-CN" sz="1400" b="0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en-US" altLang="zh-CN" sz="1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1400" b="0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l-GR" altLang="zh-CN" sz="1400" b="0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1400" b="0" i="0" baseline="300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en-US" altLang="zh-CN" sz="1400" b="0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1400" b="0" i="0" baseline="300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44FA01D3-4161-47D9-8CB4-8B521E439906}"/>
              </a:ext>
            </a:extLst>
          </p:cNvPr>
          <p:cNvSpPr/>
          <p:nvPr/>
        </p:nvSpPr>
        <p:spPr>
          <a:xfrm>
            <a:off x="3298369" y="1311729"/>
            <a:ext cx="446316" cy="3797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36C0BE4-8C5B-4DD1-B1C5-541D4F4CCF59}"/>
              </a:ext>
            </a:extLst>
          </p:cNvPr>
          <p:cNvCxnSpPr/>
          <p:nvPr/>
        </p:nvCxnSpPr>
        <p:spPr>
          <a:xfrm flipV="1">
            <a:off x="7955892" y="2067756"/>
            <a:ext cx="1397809" cy="2975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85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5B1D86A-5EB8-45F9-AF7E-87A00C170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7" y="1227624"/>
            <a:ext cx="4904903" cy="3705594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9737A5-46B7-40D2-A641-7DFC627D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798" y="1057579"/>
            <a:ext cx="5618824" cy="445957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55B698D-2551-430D-ADB3-D044F119894B}"/>
              </a:ext>
            </a:extLst>
          </p:cNvPr>
          <p:cNvGrpSpPr/>
          <p:nvPr/>
        </p:nvGrpSpPr>
        <p:grpSpPr>
          <a:xfrm>
            <a:off x="0" y="3788"/>
            <a:ext cx="12192000" cy="770650"/>
            <a:chOff x="0" y="3788"/>
            <a:chExt cx="12192000" cy="7706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50BF872-07BD-4E7E-8415-598F4F3B1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788"/>
              <a:ext cx="12192000" cy="770650"/>
            </a:xfrm>
            <a:prstGeom prst="rect">
              <a:avLst/>
            </a:prstGeom>
          </p:spPr>
        </p:pic>
        <p:sp>
          <p:nvSpPr>
            <p:cNvPr id="5" name="Text Placeholder 4">
              <a:extLst>
                <a:ext uri="{FF2B5EF4-FFF2-40B4-BE49-F238E27FC236}">
                  <a16:creationId xmlns:a16="http://schemas.microsoft.com/office/drawing/2014/main" id="{80843A1D-5A27-470E-9987-EA9842400C54}"/>
                </a:ext>
              </a:extLst>
            </p:cNvPr>
            <p:cNvSpPr txBox="1"/>
            <p:nvPr/>
          </p:nvSpPr>
          <p:spPr bwMode="auto">
            <a:xfrm>
              <a:off x="244929" y="140669"/>
              <a:ext cx="10058399" cy="49688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fontAlgn="auto" hangingPunct="1">
                <a:lnSpc>
                  <a:spcPct val="120000"/>
                </a:lnSpc>
                <a:spcAft>
                  <a:spcPts val="0"/>
                </a:spcAft>
                <a:defRPr/>
              </a:pP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New mass of </a:t>
              </a:r>
              <a:r>
                <a:rPr lang="en-US" altLang="zh-CN" sz="4400" baseline="300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43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V </a:t>
              </a:r>
              <a:endParaRPr lang="en-GB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A9AF1F52-4BCB-4C8D-9C4A-09FEA52732E9}"/>
              </a:ext>
            </a:extLst>
          </p:cNvPr>
          <p:cNvSpPr/>
          <p:nvPr/>
        </p:nvSpPr>
        <p:spPr>
          <a:xfrm>
            <a:off x="639838" y="5544428"/>
            <a:ext cx="10893577" cy="12003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400" b="1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Result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Adopting new rates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 found that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-process path can not bypasses the nucleus 43V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 is confirmed that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green reaction path is a key branch of the </a:t>
            </a:r>
            <a:r>
              <a:rPr lang="en-US" altLang="zh-CN"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process.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Hou et al.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A&amp;A  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677 A139 (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2023)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4D11E81-333E-42EF-95DE-B89EEF945329}"/>
              </a:ext>
            </a:extLst>
          </p:cNvPr>
          <p:cNvCxnSpPr/>
          <p:nvPr/>
        </p:nvCxnSpPr>
        <p:spPr>
          <a:xfrm flipV="1">
            <a:off x="1815000" y="2881632"/>
            <a:ext cx="0" cy="47295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5F2356B-C87D-4C62-BF90-931A9F237FB8}"/>
              </a:ext>
            </a:extLst>
          </p:cNvPr>
          <p:cNvCxnSpPr/>
          <p:nvPr/>
        </p:nvCxnSpPr>
        <p:spPr>
          <a:xfrm flipV="1">
            <a:off x="1819751" y="2248215"/>
            <a:ext cx="0" cy="47295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B26CCDA-A4D1-4148-B445-7390544BF5E0}"/>
              </a:ext>
            </a:extLst>
          </p:cNvPr>
          <p:cNvCxnSpPr>
            <a:cxnSpLocks/>
          </p:cNvCxnSpPr>
          <p:nvPr/>
        </p:nvCxnSpPr>
        <p:spPr>
          <a:xfrm>
            <a:off x="1909763" y="2307013"/>
            <a:ext cx="409575" cy="42368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54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8D2E4B9-A44B-49D8-B39D-551D6CDEA74E}"/>
              </a:ext>
            </a:extLst>
          </p:cNvPr>
          <p:cNvGrpSpPr/>
          <p:nvPr/>
        </p:nvGrpSpPr>
        <p:grpSpPr>
          <a:xfrm>
            <a:off x="0" y="3788"/>
            <a:ext cx="12192000" cy="770650"/>
            <a:chOff x="0" y="3788"/>
            <a:chExt cx="12192000" cy="77065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FA44E32-4611-4EEB-AD78-C8CAA9D53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788"/>
              <a:ext cx="12192000" cy="770650"/>
            </a:xfrm>
            <a:prstGeom prst="rect">
              <a:avLst/>
            </a:prstGeom>
          </p:spPr>
        </p:pic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A9A9085-1887-4C02-BBFF-22B33B154CE5}"/>
                </a:ext>
              </a:extLst>
            </p:cNvPr>
            <p:cNvSpPr txBox="1"/>
            <p:nvPr/>
          </p:nvSpPr>
          <p:spPr bwMode="auto">
            <a:xfrm>
              <a:off x="244929" y="140669"/>
              <a:ext cx="10058399" cy="49688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fontAlgn="auto" hangingPunct="1">
                <a:lnSpc>
                  <a:spcPct val="120000"/>
                </a:lnSpc>
                <a:spcAft>
                  <a:spcPts val="0"/>
                </a:spcAft>
                <a:defRPr/>
              </a:pPr>
              <a:r>
                <a:rPr lang="el-GR" altLang="zh-CN" sz="4400" baseline="300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58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Zn new mass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en-GB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347ABFD-02C8-4E86-8EE8-A169097AF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6" y="1241336"/>
            <a:ext cx="5273985" cy="38967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E85648-2140-4F9D-A8D8-7F70651A3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570" y="1117039"/>
            <a:ext cx="5928068" cy="4518134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14FE251-7C97-4B5B-AF5F-9F35CA323087}"/>
              </a:ext>
            </a:extLst>
          </p:cNvPr>
          <p:cNvCxnSpPr>
            <a:cxnSpLocks/>
          </p:cNvCxnSpPr>
          <p:nvPr/>
        </p:nvCxnSpPr>
        <p:spPr>
          <a:xfrm flipV="1">
            <a:off x="1412647" y="2067683"/>
            <a:ext cx="0" cy="506183"/>
          </a:xfrm>
          <a:prstGeom prst="straightConnector1">
            <a:avLst/>
          </a:prstGeom>
          <a:ln w="984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D9D9FC66-3BFB-4A10-B2DF-9C2F63BC582B}"/>
              </a:ext>
            </a:extLst>
          </p:cNvPr>
          <p:cNvSpPr/>
          <p:nvPr/>
        </p:nvSpPr>
        <p:spPr>
          <a:xfrm>
            <a:off x="283029" y="5604955"/>
            <a:ext cx="11625942" cy="12003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400" b="1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Result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Adopting new mass of </a:t>
            </a:r>
            <a:r>
              <a:rPr lang="en-US" altLang="zh-CN" sz="2400" baseline="30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58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Zn, </a:t>
            </a:r>
            <a:r>
              <a:rPr lang="en-US" altLang="zh-CN" sz="2400" b="1" i="0" u="none" strike="noStrik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en-US" altLang="zh-CN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altLang="zh-CN" sz="2400" b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(p,</a:t>
            </a:r>
            <a:r>
              <a:rPr lang="el-GR" altLang="zh-CN" sz="2400" b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γ) </a:t>
            </a:r>
            <a:r>
              <a:rPr lang="el-GR" altLang="zh-CN" sz="2400" b="1" i="0" u="none" strike="noStrik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altLang="zh-CN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 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rate will be increased,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leading to the abundances of nuclei with A=57-59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have an obvious variation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M. Zhang et al.  PRC  109  045802 (2024)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9146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2CA0620-2371-4B9E-854C-AF8AED7B7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8"/>
            <a:ext cx="12192000" cy="7706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6D96C8-454D-4374-85F9-124313209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442" y="1076431"/>
            <a:ext cx="7614557" cy="2126387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9A88765-72A6-47FB-84BF-18EE08330AEC}"/>
              </a:ext>
            </a:extLst>
          </p:cNvPr>
          <p:cNvSpPr txBox="1"/>
          <p:nvPr/>
        </p:nvSpPr>
        <p:spPr bwMode="auto">
          <a:xfrm>
            <a:off x="-59871" y="140669"/>
            <a:ext cx="10504035" cy="4968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Nuclear masses constrain NS </a:t>
            </a:r>
            <a:endParaRPr lang="en-GB" altLang="zh-CN" sz="44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CE284EA-99F3-46AA-A21B-78BAF5072B46}"/>
              </a:ext>
            </a:extLst>
          </p:cNvPr>
          <p:cNvSpPr txBox="1"/>
          <p:nvPr/>
        </p:nvSpPr>
        <p:spPr>
          <a:xfrm>
            <a:off x="8347133" y="3750796"/>
            <a:ext cx="3731871" cy="270189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Implications: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distance between NS and earth is increased by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6.5%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the redshift parameter (1+z ) will be reduced by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4.8%</a:t>
            </a: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Zhou et al. 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Nature Physics 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 1091 (2023</a:t>
            </a: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2E1B4B0-94C0-4FDE-9A82-1B43FB7B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96" y="3876892"/>
            <a:ext cx="4053953" cy="28638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375446-1D8F-4DD1-B9D9-44BB863FB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414" y="3702818"/>
            <a:ext cx="4151279" cy="31551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6ACF10D-216A-49C7-A901-F54DD34E1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57" y="822340"/>
            <a:ext cx="3640667" cy="29176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9EECF0A-0D1A-40B4-9F4A-EE936215D196}"/>
              </a:ext>
            </a:extLst>
          </p:cNvPr>
          <p:cNvSpPr txBox="1"/>
          <p:nvPr/>
        </p:nvSpPr>
        <p:spPr>
          <a:xfrm>
            <a:off x="5773631" y="3245974"/>
            <a:ext cx="5220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Compared to XRB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(GS 1826-24)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5597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8607D4-8C38-4D45-975F-67119B95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881" y="801652"/>
            <a:ext cx="5630091" cy="46220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BD26B4A-C38D-44AF-BAB1-4871D3E27838}"/>
              </a:ext>
            </a:extLst>
          </p:cNvPr>
          <p:cNvGrpSpPr/>
          <p:nvPr/>
        </p:nvGrpSpPr>
        <p:grpSpPr>
          <a:xfrm>
            <a:off x="0" y="3788"/>
            <a:ext cx="12192000" cy="770650"/>
            <a:chOff x="0" y="3788"/>
            <a:chExt cx="12192000" cy="77065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A102991-FB73-4E04-9A93-7D0D7C52C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788"/>
              <a:ext cx="12192000" cy="770650"/>
            </a:xfrm>
            <a:prstGeom prst="rect">
              <a:avLst/>
            </a:prstGeom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00D4AC3C-0D7A-4980-8667-6E61B71A805C}"/>
                </a:ext>
              </a:extLst>
            </p:cNvPr>
            <p:cNvSpPr txBox="1"/>
            <p:nvPr/>
          </p:nvSpPr>
          <p:spPr bwMode="auto">
            <a:xfrm>
              <a:off x="244929" y="140669"/>
              <a:ext cx="10058399" cy="49688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fontAlgn="auto" hangingPunct="1">
                <a:lnSpc>
                  <a:spcPct val="120000"/>
                </a:lnSpc>
                <a:spcAft>
                  <a:spcPts val="0"/>
                </a:spcAft>
                <a:defRPr/>
              </a:pP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  <a:sym typeface="+mn-lt"/>
                </a:rPr>
                <a:t>New mass of </a:t>
              </a:r>
              <a:r>
                <a:rPr lang="en-US" altLang="zh-CN" sz="4400" baseline="300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29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</a:rPr>
                <a:t>S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en-GB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CE93322-6859-4574-9721-4246DB38E646}"/>
              </a:ext>
            </a:extLst>
          </p:cNvPr>
          <p:cNvSpPr txBox="1"/>
          <p:nvPr/>
        </p:nvSpPr>
        <p:spPr>
          <a:xfrm>
            <a:off x="8757554" y="428675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Nova</a:t>
            </a:r>
            <a:r>
              <a:rPr lang="zh-CN" altLang="en-US" b="1" dirty="0">
                <a:solidFill>
                  <a:srgbClr val="FF0000"/>
                </a:solidFill>
              </a:rPr>
              <a:t>温区</a:t>
            </a:r>
            <a:r>
              <a:rPr lang="en-US" altLang="zh-CN" b="1" dirty="0"/>
              <a:t> </a:t>
            </a:r>
            <a:endParaRPr lang="zh-CN" altLang="en-US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2F3F014-C19E-46F3-BD9F-7367FA7AE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93" y="1042107"/>
            <a:ext cx="5457694" cy="43815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87DB6A5-0908-4535-A089-02F1FEAD6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28" y="951706"/>
            <a:ext cx="5497002" cy="442875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CD3CB53-0708-4401-9C97-97E4E6689D36}"/>
              </a:ext>
            </a:extLst>
          </p:cNvPr>
          <p:cNvSpPr/>
          <p:nvPr/>
        </p:nvSpPr>
        <p:spPr>
          <a:xfrm>
            <a:off x="623509" y="5538982"/>
            <a:ext cx="10958891" cy="12003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400" b="1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Result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We give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the uncertainty of </a:t>
            </a:r>
            <a:r>
              <a:rPr lang="en-US" altLang="zh-CN" sz="2400" b="1" baseline="30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P(p,</a:t>
            </a:r>
            <a:r>
              <a:rPr lang="el-GR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γ) 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rate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for the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time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and confirm that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statistical model works for the rate prediction in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temperature region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J.B. 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Liu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et al.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A&amp;A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687 A199 </a:t>
            </a: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2024)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3C9BB3BB-0603-4540-8759-9EB8B90B139A}"/>
              </a:ext>
            </a:extLst>
          </p:cNvPr>
          <p:cNvCxnSpPr>
            <a:cxnSpLocks/>
          </p:cNvCxnSpPr>
          <p:nvPr/>
        </p:nvCxnSpPr>
        <p:spPr>
          <a:xfrm>
            <a:off x="1398814" y="1790698"/>
            <a:ext cx="182336" cy="4320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658CB9EF-B7DE-4483-AFB5-B6854143E315}"/>
              </a:ext>
            </a:extLst>
          </p:cNvPr>
          <p:cNvSpPr txBox="1"/>
          <p:nvPr/>
        </p:nvSpPr>
        <p:spPr>
          <a:xfrm>
            <a:off x="911736" y="142136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第一激发态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4F26B5E0-A38D-41BA-9AC7-AEAE850AAC07}"/>
              </a:ext>
            </a:extLst>
          </p:cNvPr>
          <p:cNvCxnSpPr>
            <a:cxnSpLocks/>
          </p:cNvCxnSpPr>
          <p:nvPr/>
        </p:nvCxnSpPr>
        <p:spPr>
          <a:xfrm>
            <a:off x="1338943" y="2291443"/>
            <a:ext cx="506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576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71E6A9-311B-4B9D-9073-AF6715A3C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534" y="1315617"/>
            <a:ext cx="10783078" cy="5019967"/>
          </a:xfrm>
        </p:spPr>
        <p:txBody>
          <a:bodyPr>
            <a:normAutofit fontScale="92500"/>
          </a:bodyPr>
          <a:lstStyle/>
          <a:p>
            <a:pPr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b="0" i="0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As the most frequent explosion in our galaxy, it was proposed that this explosions  are powered by thermonuclear runaways on the surface of accreting neutron stars. 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b="0" i="0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Despite numerous advances in our understanding of X-ray bursts,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b="0" i="0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many challenges remain in the astrophysics theory of accreting neutron stars.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We found newly measured nuclear masses of unstable nuclei still have an important impact on </a:t>
            </a: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rp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-process nucleosynthesis.</a:t>
            </a:r>
            <a:endParaRPr lang="en-US" altLang="zh-CN" sz="2200" b="0" i="0" u="none" strike="noStrike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b="0" i="0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High precision nuclea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 masses of unstable nuclei in </a:t>
            </a: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rp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-process remain required for comprehensive understanding </a:t>
            </a:r>
            <a:r>
              <a:rPr lang="en-US" altLang="zh-CN" sz="2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rp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-process and constraints to the basic properties of neutron star.</a:t>
            </a:r>
          </a:p>
          <a:p>
            <a:pPr algn="l">
              <a:buFont typeface="Wingdings" panose="05000000000000000000" pitchFamily="2" charset="2"/>
              <a:buChar char="l"/>
            </a:pPr>
            <a:endParaRPr lang="en-US" altLang="zh-CN" sz="1800" b="0" i="0" u="none" strike="noStrike" baseline="0" dirty="0">
              <a:latin typeface="AdvOTf9433e2d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5885D75-5A78-438D-A337-2905B4241A9B}"/>
              </a:ext>
            </a:extLst>
          </p:cNvPr>
          <p:cNvGrpSpPr/>
          <p:nvPr/>
        </p:nvGrpSpPr>
        <p:grpSpPr>
          <a:xfrm>
            <a:off x="0" y="3788"/>
            <a:ext cx="12192000" cy="770650"/>
            <a:chOff x="0" y="3788"/>
            <a:chExt cx="12192000" cy="77065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D45F6A9-65EC-4ED0-A287-2E480155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788"/>
              <a:ext cx="12192000" cy="77065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B94222DF-0F91-48A0-BB5C-9C3712ACA0E8}"/>
                </a:ext>
              </a:extLst>
            </p:cNvPr>
            <p:cNvSpPr txBox="1"/>
            <p:nvPr/>
          </p:nvSpPr>
          <p:spPr bwMode="auto">
            <a:xfrm>
              <a:off x="244929" y="140669"/>
              <a:ext cx="10058399" cy="49688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fontAlgn="auto" hangingPunct="1">
                <a:lnSpc>
                  <a:spcPct val="120000"/>
                </a:lnSpc>
                <a:spcAft>
                  <a:spcPts val="0"/>
                </a:spcAft>
                <a:defRPr/>
              </a:pP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  <a:sym typeface="+mn-lt"/>
                </a:rPr>
                <a:t>Summary</a:t>
              </a:r>
              <a:endParaRPr lang="en-GB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64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CD1404-DC3F-4511-B4D1-1EDA109F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0A1D39-F36C-4A70-9213-999F95F47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0560053-4288-4566-9B53-BB00B125D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30"/>
            <a:ext cx="12192000" cy="73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6BC1EFD-C5AC-4BDD-8023-6203A13103DE}"/>
              </a:ext>
            </a:extLst>
          </p:cNvPr>
          <p:cNvSpPr txBox="1"/>
          <p:nvPr/>
        </p:nvSpPr>
        <p:spPr>
          <a:xfrm>
            <a:off x="1208315" y="1717435"/>
            <a:ext cx="9624526" cy="251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en-US" altLang="zh-CN" sz="6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 for your attentions</a:t>
            </a:r>
          </a:p>
        </p:txBody>
      </p:sp>
    </p:spTree>
    <p:extLst>
      <p:ext uri="{BB962C8B-B14F-4D97-AF65-F5344CB8AC3E}">
        <p14:creationId xmlns:p14="http://schemas.microsoft.com/office/powerpoint/2010/main" val="6339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BC8B1-5F0F-48E4-8B26-BBBE0CB3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2F390A-A94E-4287-AC73-CDF802971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20CCB6-F971-4004-8036-650779651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8" y="590555"/>
            <a:ext cx="11739811" cy="62873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A9D974-912F-41AA-826C-2646DA8D4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38" y="5582713"/>
            <a:ext cx="4814595" cy="972084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5F02336-87F8-44D4-B322-E1F7450FA349}"/>
              </a:ext>
            </a:extLst>
          </p:cNvPr>
          <p:cNvCxnSpPr>
            <a:cxnSpLocks/>
          </p:cNvCxnSpPr>
          <p:nvPr/>
        </p:nvCxnSpPr>
        <p:spPr>
          <a:xfrm flipH="1">
            <a:off x="2376488" y="2681288"/>
            <a:ext cx="428625" cy="28003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775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>
            <a:extLst>
              <a:ext uri="{FF2B5EF4-FFF2-40B4-BE49-F238E27FC236}">
                <a16:creationId xmlns:a16="http://schemas.microsoft.com/office/drawing/2014/main" id="{60FB1E2B-C303-4B02-81E4-2BB991008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340100"/>
            <a:ext cx="3946525" cy="1212850"/>
          </a:xfrm>
          <a:prstGeom prst="rect">
            <a:avLst/>
          </a:prstGeom>
          <a:solidFill>
            <a:srgbClr val="FFFF99"/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Rectangle 1027">
            <a:extLst>
              <a:ext uri="{FF2B5EF4-FFF2-40B4-BE49-F238E27FC236}">
                <a16:creationId xmlns:a16="http://schemas.microsoft.com/office/drawing/2014/main" id="{EAF0765A-FA87-4D79-9624-449FF59B2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93738"/>
            <a:ext cx="8691562" cy="1866900"/>
          </a:xfrm>
          <a:prstGeom prst="rect">
            <a:avLst/>
          </a:prstGeom>
          <a:solidFill>
            <a:srgbClr val="FFFF99"/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graphicFrame>
        <p:nvGraphicFramePr>
          <p:cNvPr id="6" name="Object 1029">
            <a:extLst>
              <a:ext uri="{FF2B5EF4-FFF2-40B4-BE49-F238E27FC236}">
                <a16:creationId xmlns:a16="http://schemas.microsoft.com/office/drawing/2014/main" id="{5B7CCCB5-822C-41E5-A3E2-8A5B5379F8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7175" y="1260475"/>
          <a:ext cx="8486775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5" name="Equation" r:id="rId3" imgW="3746500" imgH="469900" progId="Equation.3">
                  <p:embed/>
                </p:oleObj>
              </mc:Choice>
              <mc:Fallback>
                <p:oleObj name="Equation" r:id="rId3" imgW="3746500" imgH="469900" progId="Equation.3">
                  <p:embed/>
                  <p:pic>
                    <p:nvPicPr>
                      <p:cNvPr id="6" name="Object 1029">
                        <a:extLst>
                          <a:ext uri="{FF2B5EF4-FFF2-40B4-BE49-F238E27FC236}">
                            <a16:creationId xmlns:a16="http://schemas.microsoft.com/office/drawing/2014/main" id="{5B7CCCB5-822C-41E5-A3E2-8A5B5379F8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1260475"/>
                        <a:ext cx="8486775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30">
            <a:extLst>
              <a:ext uri="{FF2B5EF4-FFF2-40B4-BE49-F238E27FC236}">
                <a16:creationId xmlns:a16="http://schemas.microsoft.com/office/drawing/2014/main" id="{22B18F81-609D-4BF8-A405-E50A327EA3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7250" y="3427413"/>
          <a:ext cx="3651250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6" name="Equation" r:id="rId5" imgW="1727200" imgH="457200" progId="Equation.3">
                  <p:embed/>
                </p:oleObj>
              </mc:Choice>
              <mc:Fallback>
                <p:oleObj name="Equation" r:id="rId5" imgW="1727200" imgH="457200" progId="Equation.3">
                  <p:embed/>
                  <p:pic>
                    <p:nvPicPr>
                      <p:cNvPr id="7" name="Object 1030">
                        <a:extLst>
                          <a:ext uri="{FF2B5EF4-FFF2-40B4-BE49-F238E27FC236}">
                            <a16:creationId xmlns:a16="http://schemas.microsoft.com/office/drawing/2014/main" id="{22B18F81-609D-4BF8-A405-E50A327EA3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0" y="3427413"/>
                        <a:ext cx="3651250" cy="96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31">
            <a:extLst>
              <a:ext uri="{FF2B5EF4-FFF2-40B4-BE49-F238E27FC236}">
                <a16:creationId xmlns:a16="http://schemas.microsoft.com/office/drawing/2014/main" id="{22D55E97-353E-4DEF-AACF-E681A0BDE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741363"/>
            <a:ext cx="785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00"/>
                </a:solidFill>
              </a:rPr>
              <a:t>For the contribution of a single narrow resonance to the stellar reaction rate:</a:t>
            </a:r>
          </a:p>
        </p:txBody>
      </p:sp>
      <p:sp>
        <p:nvSpPr>
          <p:cNvPr id="9" name="Text Box 1032">
            <a:extLst>
              <a:ext uri="{FF2B5EF4-FFF2-40B4-BE49-F238E27FC236}">
                <a16:creationId xmlns:a16="http://schemas.microsoft.com/office/drawing/2014/main" id="{C0578F32-B18A-47EE-B337-D717AB0AB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2770188"/>
            <a:ext cx="6184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00"/>
                </a:solidFill>
              </a:rPr>
              <a:t>The rate is entirely determined by the </a:t>
            </a:r>
            <a:r>
              <a:rPr lang="ja-JP" altLang="en-US" sz="180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1800">
                <a:solidFill>
                  <a:srgbClr val="000000"/>
                </a:solidFill>
              </a:rPr>
              <a:t>resonance strength</a:t>
            </a:r>
            <a:r>
              <a:rPr lang="ja-JP" altLang="en-US" sz="1800">
                <a:solidFill>
                  <a:srgbClr val="000000"/>
                </a:solidFill>
                <a:latin typeface="Arial"/>
              </a:rPr>
              <a:t>”</a:t>
            </a:r>
            <a:r>
              <a:rPr lang="en-US" sz="1800">
                <a:solidFill>
                  <a:srgbClr val="000000"/>
                </a:solidFill>
                <a:latin typeface="Symbol" charset="0"/>
              </a:rPr>
              <a:t> </a:t>
            </a:r>
          </a:p>
        </p:txBody>
      </p:sp>
      <p:graphicFrame>
        <p:nvGraphicFramePr>
          <p:cNvPr id="10" name="Object 1033">
            <a:extLst>
              <a:ext uri="{FF2B5EF4-FFF2-40B4-BE49-F238E27FC236}">
                <a16:creationId xmlns:a16="http://schemas.microsoft.com/office/drawing/2014/main" id="{FF0D066D-9E8D-479A-98C5-71CAA2ADC9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8713" y="2827338"/>
          <a:ext cx="468312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7" name="Equation" r:id="rId7" imgW="228501" imgH="165028" progId="Equation.3">
                  <p:embed/>
                </p:oleObj>
              </mc:Choice>
              <mc:Fallback>
                <p:oleObj name="Equation" r:id="rId7" imgW="228501" imgH="165028" progId="Equation.3">
                  <p:embed/>
                  <p:pic>
                    <p:nvPicPr>
                      <p:cNvPr id="10" name="Object 1033">
                        <a:extLst>
                          <a:ext uri="{FF2B5EF4-FFF2-40B4-BE49-F238E27FC236}">
                            <a16:creationId xmlns:a16="http://schemas.microsoft.com/office/drawing/2014/main" id="{FF0D066D-9E8D-479A-98C5-71CAA2ADC9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8713" y="2827338"/>
                        <a:ext cx="468312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034">
            <a:extLst>
              <a:ext uri="{FF2B5EF4-FFF2-40B4-BE49-F238E27FC236}">
                <a16:creationId xmlns:a16="http://schemas.microsoft.com/office/drawing/2014/main" id="{206E6876-0170-4B06-B0B0-AB89F59CD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4659313"/>
            <a:ext cx="8299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Which in turn depends mainly on the total and partial widths of the resonance at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resonance energies. </a:t>
            </a:r>
          </a:p>
        </p:txBody>
      </p:sp>
      <p:sp>
        <p:nvSpPr>
          <p:cNvPr id="12" name="Text Box 1042">
            <a:extLst>
              <a:ext uri="{FF2B5EF4-FFF2-40B4-BE49-F238E27FC236}">
                <a16:creationId xmlns:a16="http://schemas.microsoft.com/office/drawing/2014/main" id="{565F6CCA-82DD-4370-B343-1337C9B32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25130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00"/>
                </a:solidFill>
              </a:rPr>
              <a:t>III.68</a:t>
            </a:r>
          </a:p>
        </p:txBody>
      </p:sp>
      <p:sp>
        <p:nvSpPr>
          <p:cNvPr id="13" name="Text Box 1043">
            <a:extLst>
              <a:ext uri="{FF2B5EF4-FFF2-40B4-BE49-F238E27FC236}">
                <a16:creationId xmlns:a16="http://schemas.microsoft.com/office/drawing/2014/main" id="{9B9A44A1-18DD-4EFF-91E4-FFE7D018A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50" y="4205288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00"/>
                </a:solidFill>
              </a:rPr>
              <a:t>III.68a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8F1B6A7-4D16-443C-A341-7D9B13D4356A}"/>
              </a:ext>
            </a:extLst>
          </p:cNvPr>
          <p:cNvSpPr txBox="1"/>
          <p:nvPr/>
        </p:nvSpPr>
        <p:spPr>
          <a:xfrm>
            <a:off x="230919" y="5410521"/>
            <a:ext cx="809909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A measurement of </a:t>
            </a:r>
            <a:r>
              <a:rPr lang="en-US" dirty="0" err="1">
                <a:sym typeface="Wingdings"/>
              </a:rPr>
              <a:t>E</a:t>
            </a:r>
            <a:r>
              <a:rPr lang="en-US" baseline="-25000" dirty="0" err="1">
                <a:sym typeface="Wingdings"/>
              </a:rPr>
              <a:t>r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J</a:t>
            </a:r>
            <a:r>
              <a:rPr lang="en-US" baseline="-25000" dirty="0" err="1">
                <a:sym typeface="Wingdings"/>
              </a:rPr>
              <a:t>r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aseline="-25000" dirty="0" err="1">
                <a:sym typeface="Wingdings"/>
              </a:rPr>
              <a:t>p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aseline="-25000" dirty="0" err="1">
                <a:sym typeface="Wingdings"/>
              </a:rPr>
              <a:t>g</a:t>
            </a:r>
            <a:r>
              <a:rPr lang="en-US" dirty="0">
                <a:sym typeface="Wingdings"/>
              </a:rPr>
              <a:t> completely defines rate </a:t>
            </a:r>
            <a:endParaRPr lang="en-US" dirty="0"/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5DAAF81C-2122-4BF4-B7D4-B7D2401DB8F8}"/>
              </a:ext>
            </a:extLst>
          </p:cNvPr>
          <p:cNvGrpSpPr/>
          <p:nvPr/>
        </p:nvGrpSpPr>
        <p:grpSpPr>
          <a:xfrm>
            <a:off x="246009" y="5408471"/>
            <a:ext cx="8509361" cy="786683"/>
            <a:chOff x="246009" y="5408471"/>
            <a:chExt cx="8509361" cy="786683"/>
          </a:xfrm>
        </p:grpSpPr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E9D9EFBA-0C4B-4975-BADD-C187A6CCFE21}"/>
                </a:ext>
              </a:extLst>
            </p:cNvPr>
            <p:cNvSpPr txBox="1"/>
            <p:nvPr/>
          </p:nvSpPr>
          <p:spPr>
            <a:xfrm>
              <a:off x="246009" y="5408471"/>
              <a:ext cx="8509361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Wingdings"/>
                </a:rPr>
                <a:t> A measurement of </a:t>
              </a:r>
              <a:r>
                <a:rPr lang="en-US" dirty="0" err="1">
                  <a:sym typeface="Wingdings"/>
                </a:rPr>
                <a:t>E</a:t>
              </a:r>
              <a:r>
                <a:rPr lang="en-US" baseline="-25000" dirty="0" err="1">
                  <a:sym typeface="Wingdings"/>
                </a:rPr>
                <a:t>r</a:t>
              </a:r>
              <a:r>
                <a:rPr lang="en-US" dirty="0">
                  <a:sym typeface="Wingdings"/>
                </a:rPr>
                <a:t>, </a:t>
              </a:r>
              <a:r>
                <a:rPr lang="en-US" dirty="0" err="1">
                  <a:sym typeface="Wingdings"/>
                </a:rPr>
                <a:t>J</a:t>
              </a:r>
              <a:r>
                <a:rPr lang="en-US" baseline="-25000" dirty="0" err="1">
                  <a:sym typeface="Wingdings"/>
                </a:rPr>
                <a:t>r</a:t>
              </a:r>
              <a:r>
                <a:rPr lang="en-US" dirty="0">
                  <a:sym typeface="Wingdings"/>
                </a:rPr>
                <a:t>, </a:t>
              </a:r>
              <a:r>
                <a:rPr lang="en-US" dirty="0" err="1">
                  <a:latin typeface="Symbol" charset="2"/>
                  <a:cs typeface="Symbol" charset="2"/>
                  <a:sym typeface="Wingdings"/>
                </a:rPr>
                <a:t>G</a:t>
              </a:r>
              <a:r>
                <a:rPr lang="en-US" baseline="-25000" dirty="0" err="1">
                  <a:sym typeface="Wingdings"/>
                </a:rPr>
                <a:t>p</a:t>
              </a:r>
              <a:r>
                <a:rPr lang="en-US" dirty="0">
                  <a:sym typeface="Wingdings"/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  <a:sym typeface="Wingdings"/>
                </a:rPr>
                <a:t>E</a:t>
              </a:r>
              <a:r>
                <a:rPr lang="en-US" b="1" baseline="-25000" dirty="0" err="1">
                  <a:solidFill>
                    <a:srgbClr val="FF0000"/>
                  </a:solidFill>
                  <a:sym typeface="Wingdings"/>
                </a:rPr>
                <a:t>r</a:t>
              </a:r>
              <a:r>
                <a:rPr lang="en-US" dirty="0">
                  <a:sym typeface="Wingdings"/>
                </a:rPr>
                <a:t>), </a:t>
              </a:r>
              <a:r>
                <a:rPr lang="en-US" dirty="0" err="1">
                  <a:latin typeface="Symbol" charset="2"/>
                  <a:cs typeface="Symbol" charset="2"/>
                  <a:sym typeface="Wingdings"/>
                </a:rPr>
                <a:t>G</a:t>
              </a:r>
              <a:r>
                <a:rPr lang="en-US" baseline="-25000" dirty="0" err="1">
                  <a:latin typeface="Symbol" charset="2"/>
                  <a:cs typeface="Symbol" charset="2"/>
                  <a:sym typeface="Wingdings"/>
                </a:rPr>
                <a:t>g</a:t>
              </a:r>
              <a:r>
                <a:rPr lang="en-US" dirty="0">
                  <a:sym typeface="Wingdings"/>
                </a:rPr>
                <a:t> completely defines rate </a:t>
              </a:r>
              <a:endParaRPr lang="en-US" dirty="0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D006040F-F2D7-4C58-88F4-EFEEBD915910}"/>
                </a:ext>
              </a:extLst>
            </p:cNvPr>
            <p:cNvSpPr/>
            <p:nvPr/>
          </p:nvSpPr>
          <p:spPr>
            <a:xfrm>
              <a:off x="4615039" y="5864354"/>
              <a:ext cx="45719" cy="330800"/>
            </a:xfrm>
            <a:custGeom>
              <a:avLst/>
              <a:gdLst>
                <a:gd name="connsiteX0" fmla="*/ 0 w 973161"/>
                <a:gd name="connsiteY0" fmla="*/ 0 h 329910"/>
                <a:gd name="connsiteX1" fmla="*/ 0 w 973161"/>
                <a:gd name="connsiteY1" fmla="*/ 329910 h 329910"/>
                <a:gd name="connsiteX2" fmla="*/ 973161 w 973161"/>
                <a:gd name="connsiteY2" fmla="*/ 329910 h 32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3161" h="329910">
                  <a:moveTo>
                    <a:pt x="0" y="0"/>
                  </a:moveTo>
                  <a:lnTo>
                    <a:pt x="0" y="329910"/>
                  </a:lnTo>
                  <a:lnTo>
                    <a:pt x="973161" y="329910"/>
                  </a:lnTo>
                </a:path>
              </a:pathLst>
            </a:custGeom>
            <a:ln w="571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2464CF2-A87B-4C65-9890-F4C31DC3B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705617"/>
              </p:ext>
            </p:extLst>
          </p:nvPr>
        </p:nvGraphicFramePr>
        <p:xfrm>
          <a:off x="8007074" y="2953544"/>
          <a:ext cx="4115352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543">
                  <a:extLst>
                    <a:ext uri="{9D8B030D-6E8A-4147-A177-3AD203B41FA5}">
                      <a16:colId xmlns:a16="http://schemas.microsoft.com/office/drawing/2014/main" val="544398968"/>
                    </a:ext>
                  </a:extLst>
                </a:gridCol>
                <a:gridCol w="2247809">
                  <a:extLst>
                    <a:ext uri="{9D8B030D-6E8A-4147-A177-3AD203B41FA5}">
                      <a16:colId xmlns:a16="http://schemas.microsoft.com/office/drawing/2014/main" val="2068419059"/>
                    </a:ext>
                  </a:extLst>
                </a:gridCol>
              </a:tblGrid>
              <a:tr h="597685">
                <a:tc>
                  <a:txBody>
                    <a:bodyPr/>
                    <a:lstStyle/>
                    <a:p>
                      <a:r>
                        <a:rPr lang="en-US" altLang="zh-CN" dirty="0"/>
                        <a:t>Nuclear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species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Mass excess (error)</a:t>
                      </a:r>
                    </a:p>
                    <a:p>
                      <a:pPr algn="ctr"/>
                      <a:r>
                        <a:rPr lang="en-US" altLang="zh-CN" dirty="0"/>
                        <a:t>keV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255018"/>
                  </a:ext>
                </a:extLst>
              </a:tr>
              <a:tr h="341534">
                <a:tc>
                  <a:txBody>
                    <a:bodyPr/>
                    <a:lstStyle/>
                    <a:p>
                      <a:r>
                        <a:rPr lang="en-US" altLang="zh-CN" b="1" baseline="30000" dirty="0"/>
                        <a:t>27</a:t>
                      </a:r>
                      <a:r>
                        <a:rPr lang="en-US" altLang="zh-CN" b="1" dirty="0"/>
                        <a:t>P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-659 (9)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843055"/>
                  </a:ext>
                </a:extLst>
              </a:tr>
              <a:tr h="341534">
                <a:tc>
                  <a:txBody>
                    <a:bodyPr/>
                    <a:lstStyle/>
                    <a:p>
                      <a:r>
                        <a:rPr lang="en-US" altLang="zh-CN" b="1" baseline="30000" dirty="0"/>
                        <a:t>27</a:t>
                      </a:r>
                      <a:r>
                        <a:rPr lang="en-US" altLang="zh-CN" b="1" dirty="0"/>
                        <a:t>S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17678 (77)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227753"/>
                  </a:ext>
                </a:extLst>
              </a:tr>
              <a:tr h="341534">
                <a:tc>
                  <a:txBody>
                    <a:bodyPr/>
                    <a:lstStyle/>
                    <a:p>
                      <a:r>
                        <a:rPr lang="en-US" altLang="zh-CN" b="1" baseline="30000" dirty="0"/>
                        <a:t>28</a:t>
                      </a:r>
                      <a:r>
                        <a:rPr lang="en-US" altLang="zh-CN" b="1" dirty="0"/>
                        <a:t>P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-7147.9 (1.1)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303208"/>
                  </a:ext>
                </a:extLst>
              </a:tr>
              <a:tr h="341534">
                <a:tc>
                  <a:txBody>
                    <a:bodyPr/>
                    <a:lstStyle/>
                    <a:p>
                      <a:r>
                        <a:rPr lang="en-US" altLang="zh-CN" b="1" baseline="30000" dirty="0"/>
                        <a:t>29</a:t>
                      </a:r>
                      <a:r>
                        <a:rPr lang="en-US" altLang="zh-CN" b="1" dirty="0"/>
                        <a:t>S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-3094 (13)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370940"/>
                  </a:ext>
                </a:extLst>
              </a:tr>
              <a:tr h="341534">
                <a:tc>
                  <a:txBody>
                    <a:bodyPr/>
                    <a:lstStyle/>
                    <a:p>
                      <a:r>
                        <a:rPr lang="en-US" altLang="zh-CN" b="1" baseline="30000" dirty="0"/>
                        <a:t>42</a:t>
                      </a:r>
                      <a:r>
                        <a:rPr lang="en-US" altLang="zh-CN" b="1" dirty="0"/>
                        <a:t>Ti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-25104.35 (0.27)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975209"/>
                  </a:ext>
                </a:extLst>
              </a:tr>
              <a:tr h="341534">
                <a:tc>
                  <a:txBody>
                    <a:bodyPr/>
                    <a:lstStyle/>
                    <a:p>
                      <a:r>
                        <a:rPr lang="en-US" altLang="zh-CN" b="1" baseline="30000" dirty="0"/>
                        <a:t>43</a:t>
                      </a:r>
                      <a:r>
                        <a:rPr lang="en-US" altLang="zh-CN" b="1" dirty="0"/>
                        <a:t>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-17920 (40)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05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36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>
            <a:extLst>
              <a:ext uri="{FF2B5EF4-FFF2-40B4-BE49-F238E27FC236}">
                <a16:creationId xmlns:a16="http://schemas.microsoft.com/office/drawing/2014/main" id="{F57EE692-81AB-430E-B64E-BA753509ACC1}"/>
              </a:ext>
            </a:extLst>
          </p:cNvPr>
          <p:cNvGrpSpPr/>
          <p:nvPr/>
        </p:nvGrpSpPr>
        <p:grpSpPr>
          <a:xfrm>
            <a:off x="1734952" y="1840470"/>
            <a:ext cx="6553450" cy="3524743"/>
            <a:chOff x="1734952" y="1840470"/>
            <a:chExt cx="6553450" cy="352474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9CA4E01-2DC1-48A0-9EED-5413A18B21C1}"/>
                </a:ext>
              </a:extLst>
            </p:cNvPr>
            <p:cNvGrpSpPr/>
            <p:nvPr/>
          </p:nvGrpSpPr>
          <p:grpSpPr>
            <a:xfrm>
              <a:off x="1745836" y="1840470"/>
              <a:ext cx="6407563" cy="631828"/>
              <a:chOff x="3452813" y="1821417"/>
              <a:chExt cx="6407563" cy="631828"/>
            </a:xfrm>
          </p:grpSpPr>
          <p:grpSp>
            <p:nvGrpSpPr>
              <p:cNvPr id="38" name="组合 33">
                <a:extLst>
                  <a:ext uri="{FF2B5EF4-FFF2-40B4-BE49-F238E27FC236}">
                    <a16:creationId xmlns:a16="http://schemas.microsoft.com/office/drawing/2014/main" id="{C6063BCC-560E-486E-8BD2-33E2FC7963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52813" y="1891270"/>
                <a:ext cx="893762" cy="561975"/>
                <a:chOff x="2215144" y="927951"/>
                <a:chExt cx="1244730" cy="1026951"/>
              </a:xfrm>
            </p:grpSpPr>
            <p:sp>
              <p:nvSpPr>
                <p:cNvPr id="43" name="平行四边形 42">
                  <a:extLst>
                    <a:ext uri="{FF2B5EF4-FFF2-40B4-BE49-F238E27FC236}">
                      <a16:creationId xmlns:a16="http://schemas.microsoft.com/office/drawing/2014/main" id="{23F7C086-5B22-46C2-AC91-3C24F3E277AF}"/>
                    </a:ext>
                  </a:extLst>
                </p:cNvPr>
                <p:cNvSpPr/>
                <p:nvPr/>
              </p:nvSpPr>
              <p:spPr>
                <a:xfrm>
                  <a:off x="2215144" y="983071"/>
                  <a:ext cx="1120920" cy="841288"/>
                </a:xfrm>
                <a:prstGeom prst="parallelogram">
                  <a:avLst>
                    <a:gd name="adj" fmla="val 48207"/>
                  </a:avLst>
                </a:prstGeom>
                <a:solidFill>
                  <a:schemeClr val="accent1">
                    <a:lumMod val="75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 kern="0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文本框 9">
                  <a:extLst>
                    <a:ext uri="{FF2B5EF4-FFF2-40B4-BE49-F238E27FC236}">
                      <a16:creationId xmlns:a16="http://schemas.microsoft.com/office/drawing/2014/main" id="{404AE161-5DA9-48CE-A6BA-4D22C9335763}"/>
                    </a:ext>
                  </a:extLst>
                </p:cNvPr>
                <p:cNvSpPr txBox="1"/>
                <p:nvPr/>
              </p:nvSpPr>
              <p:spPr>
                <a:xfrm>
                  <a:off x="2392015" y="927951"/>
                  <a:ext cx="1067859" cy="102695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2800" kern="0" dirty="0">
                      <a:solidFill>
                        <a:prstClr val="white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01</a:t>
                  </a:r>
                  <a:endParaRPr lang="zh-CN" altLang="en-US" sz="2800" kern="0" dirty="0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9" name="矩形 50">
                <a:extLst>
                  <a:ext uri="{FF2B5EF4-FFF2-40B4-BE49-F238E27FC236}">
                    <a16:creationId xmlns:a16="http://schemas.microsoft.com/office/drawing/2014/main" id="{AD0624E5-4C01-4D64-8955-130B4D350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1028" y="1821417"/>
                <a:ext cx="5469348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b="1" dirty="0">
                    <a:solidFill>
                      <a:schemeClr val="accent1">
                        <a:lumMod val="75000"/>
                      </a:schemeClr>
                    </a:solidFill>
                    <a:ea typeface="微软雅黑" panose="020B0503020204020204" pitchFamily="34" charset="-122"/>
                    <a:sym typeface="+mn-lt"/>
                  </a:rPr>
                  <a:t>Introduction to X-ray burst</a:t>
                </a:r>
              </a:p>
            </p:txBody>
          </p:sp>
          <p:grpSp>
            <p:nvGrpSpPr>
              <p:cNvPr id="40" name="组合 60">
                <a:extLst>
                  <a:ext uri="{FF2B5EF4-FFF2-40B4-BE49-F238E27FC236}">
                    <a16:creationId xmlns:a16="http://schemas.microsoft.com/office/drawing/2014/main" id="{E8B66E1F-9304-466D-A74F-23377B97E7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277" y="1919842"/>
                <a:ext cx="4953600" cy="457200"/>
                <a:chOff x="2992164" y="1449563"/>
                <a:chExt cx="4954796" cy="456281"/>
              </a:xfrm>
            </p:grpSpPr>
            <p:cxnSp>
              <p:nvCxnSpPr>
                <p:cNvPr id="41" name="直接连接符 61">
                  <a:extLst>
                    <a:ext uri="{FF2B5EF4-FFF2-40B4-BE49-F238E27FC236}">
                      <a16:creationId xmlns:a16="http://schemas.microsoft.com/office/drawing/2014/main" id="{55C6FEF5-1514-4535-984B-5290F722DA9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992164" y="1905844"/>
                  <a:ext cx="4954796" cy="0"/>
                </a:xfrm>
                <a:prstGeom prst="line">
                  <a:avLst/>
                </a:prstGeom>
                <a:noFill/>
                <a:ln w="12700">
                  <a:solidFill>
                    <a:srgbClr val="005BA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" name="直接连接符 62">
                  <a:extLst>
                    <a:ext uri="{FF2B5EF4-FFF2-40B4-BE49-F238E27FC236}">
                      <a16:creationId xmlns:a16="http://schemas.microsoft.com/office/drawing/2014/main" id="{720B93E0-5ED7-471E-810E-44717C9F45B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2992165" y="1449563"/>
                  <a:ext cx="232073" cy="456281"/>
                </a:xfrm>
                <a:prstGeom prst="line">
                  <a:avLst/>
                </a:prstGeom>
                <a:noFill/>
                <a:ln w="15875">
                  <a:solidFill>
                    <a:srgbClr val="005BA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CC63F54-7E0A-4CDE-A833-B0F24572FCBC}"/>
                </a:ext>
              </a:extLst>
            </p:cNvPr>
            <p:cNvGrpSpPr/>
            <p:nvPr/>
          </p:nvGrpSpPr>
          <p:grpSpPr>
            <a:xfrm>
              <a:off x="1745836" y="2793292"/>
              <a:ext cx="5874163" cy="635813"/>
              <a:chOff x="3409173" y="2580838"/>
              <a:chExt cx="5874163" cy="635813"/>
            </a:xfrm>
          </p:grpSpPr>
          <p:sp>
            <p:nvSpPr>
              <p:cNvPr id="24" name="矩形 66">
                <a:extLst>
                  <a:ext uri="{FF2B5EF4-FFF2-40B4-BE49-F238E27FC236}">
                    <a16:creationId xmlns:a16="http://schemas.microsoft.com/office/drawing/2014/main" id="{9459AC30-6DF8-4879-A704-A95C31D7D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692" y="2580838"/>
                <a:ext cx="4948644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auto" hangingPunct="1">
                  <a:lnSpc>
                    <a:spcPct val="120000"/>
                  </a:lnSpc>
                  <a:spcAft>
                    <a:spcPts val="0"/>
                  </a:spcAft>
                  <a:defRPr/>
                </a:pPr>
                <a:r>
                  <a:rPr lang="en-US" altLang="zh-CN" sz="2800" b="1" dirty="0">
                    <a:solidFill>
                      <a:schemeClr val="accent1">
                        <a:lumMod val="75000"/>
                      </a:schemeClr>
                    </a:solidFill>
                    <a:ea typeface="微软雅黑" panose="020B0503020204020204" pitchFamily="34" charset="-122"/>
                  </a:rPr>
                  <a:t>Astrophysical reaction rate</a:t>
                </a:r>
                <a:endParaRPr lang="en-GB" altLang="zh-CN" sz="2800" b="1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sym typeface="+mn-lt"/>
                </a:endParaRPr>
              </a:p>
            </p:txBody>
          </p:sp>
          <p:grpSp>
            <p:nvGrpSpPr>
              <p:cNvPr id="25" name="组合 36">
                <a:extLst>
                  <a:ext uri="{FF2B5EF4-FFF2-40B4-BE49-F238E27FC236}">
                    <a16:creationId xmlns:a16="http://schemas.microsoft.com/office/drawing/2014/main" id="{F911C851-8193-4715-979E-F93EFF9FB6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9173" y="2654676"/>
                <a:ext cx="893762" cy="561975"/>
                <a:chOff x="2215144" y="1952311"/>
                <a:chExt cx="1244730" cy="1027507"/>
              </a:xfrm>
            </p:grpSpPr>
            <p:sp>
              <p:nvSpPr>
                <p:cNvPr id="29" name="平行四边形 28">
                  <a:extLst>
                    <a:ext uri="{FF2B5EF4-FFF2-40B4-BE49-F238E27FC236}">
                      <a16:creationId xmlns:a16="http://schemas.microsoft.com/office/drawing/2014/main" id="{B071D342-860A-430A-9D74-88F0A364179B}"/>
                    </a:ext>
                  </a:extLst>
                </p:cNvPr>
                <p:cNvSpPr/>
                <p:nvPr/>
              </p:nvSpPr>
              <p:spPr>
                <a:xfrm>
                  <a:off x="2215144" y="2033583"/>
                  <a:ext cx="1120920" cy="841743"/>
                </a:xfrm>
                <a:prstGeom prst="parallelogram">
                  <a:avLst>
                    <a:gd name="adj" fmla="val 48207"/>
                  </a:avLst>
                </a:prstGeom>
                <a:solidFill>
                  <a:schemeClr val="accent1">
                    <a:lumMod val="75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 kern="0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文本框 10">
                  <a:extLst>
                    <a:ext uri="{FF2B5EF4-FFF2-40B4-BE49-F238E27FC236}">
                      <a16:creationId xmlns:a16="http://schemas.microsoft.com/office/drawing/2014/main" id="{BCC38388-B3E8-41F4-A2DD-C2F607E1511B}"/>
                    </a:ext>
                  </a:extLst>
                </p:cNvPr>
                <p:cNvSpPr txBox="1"/>
                <p:nvPr/>
              </p:nvSpPr>
              <p:spPr>
                <a:xfrm>
                  <a:off x="2392015" y="1952311"/>
                  <a:ext cx="1067859" cy="102750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2800" kern="0" dirty="0">
                      <a:solidFill>
                        <a:prstClr val="white"/>
                      </a:solidFill>
                      <a:latin typeface="+mn-lt"/>
                      <a:ea typeface="+mn-ea"/>
                      <a:cs typeface="+mn-ea"/>
                      <a:sym typeface="+mn-lt"/>
                    </a:rPr>
                    <a:t>02</a:t>
                  </a:r>
                  <a:endParaRPr lang="zh-CN" altLang="en-US" sz="2800" kern="0" dirty="0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" name="组合 54">
                <a:extLst>
                  <a:ext uri="{FF2B5EF4-FFF2-40B4-BE49-F238E27FC236}">
                    <a16:creationId xmlns:a16="http://schemas.microsoft.com/office/drawing/2014/main" id="{9C2635DF-72A9-48E1-8223-B1635C4902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0753" y="2707062"/>
                <a:ext cx="4953600" cy="459565"/>
                <a:chOff x="2981277" y="1449563"/>
                <a:chExt cx="4954796" cy="458641"/>
              </a:xfrm>
            </p:grpSpPr>
            <p:cxnSp>
              <p:nvCxnSpPr>
                <p:cNvPr id="27" name="直接连接符 55">
                  <a:extLst>
                    <a:ext uri="{FF2B5EF4-FFF2-40B4-BE49-F238E27FC236}">
                      <a16:creationId xmlns:a16="http://schemas.microsoft.com/office/drawing/2014/main" id="{BC12F621-86D3-4D0C-9FBB-5D097FBF3B4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981277" y="1908204"/>
                  <a:ext cx="4954796" cy="0"/>
                </a:xfrm>
                <a:prstGeom prst="line">
                  <a:avLst/>
                </a:prstGeom>
                <a:noFill/>
                <a:ln w="12700">
                  <a:solidFill>
                    <a:srgbClr val="005BA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直接连接符 56">
                  <a:extLst>
                    <a:ext uri="{FF2B5EF4-FFF2-40B4-BE49-F238E27FC236}">
                      <a16:creationId xmlns:a16="http://schemas.microsoft.com/office/drawing/2014/main" id="{5A8F81C2-8A93-445B-8A31-D9933A8AD67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2992165" y="1449563"/>
                  <a:ext cx="232073" cy="456281"/>
                </a:xfrm>
                <a:prstGeom prst="line">
                  <a:avLst/>
                </a:prstGeom>
                <a:noFill/>
                <a:ln w="15875">
                  <a:solidFill>
                    <a:srgbClr val="005BA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7" name="组合 36">
              <a:extLst>
                <a:ext uri="{FF2B5EF4-FFF2-40B4-BE49-F238E27FC236}">
                  <a16:creationId xmlns:a16="http://schemas.microsoft.com/office/drawing/2014/main" id="{02184722-D527-4035-95E0-90655239A4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5836" y="3830523"/>
              <a:ext cx="893762" cy="561975"/>
              <a:chOff x="2215144" y="1952311"/>
              <a:chExt cx="1244730" cy="1027507"/>
            </a:xfrm>
          </p:grpSpPr>
          <p:sp>
            <p:nvSpPr>
              <p:cNvPr id="22" name="平行四边形 21">
                <a:extLst>
                  <a:ext uri="{FF2B5EF4-FFF2-40B4-BE49-F238E27FC236}">
                    <a16:creationId xmlns:a16="http://schemas.microsoft.com/office/drawing/2014/main" id="{C959985E-4B47-48B9-9793-D1DB6D579157}"/>
                  </a:ext>
                </a:extLst>
              </p:cNvPr>
              <p:cNvSpPr/>
              <p:nvPr/>
            </p:nvSpPr>
            <p:spPr>
              <a:xfrm>
                <a:off x="2215144" y="2033583"/>
                <a:ext cx="1120920" cy="841743"/>
              </a:xfrm>
              <a:prstGeom prst="parallelogram">
                <a:avLst>
                  <a:gd name="adj" fmla="val 48207"/>
                </a:avLst>
              </a:prstGeom>
              <a:solidFill>
                <a:schemeClr val="accent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" name="文本框 10">
                <a:extLst>
                  <a:ext uri="{FF2B5EF4-FFF2-40B4-BE49-F238E27FC236}">
                    <a16:creationId xmlns:a16="http://schemas.microsoft.com/office/drawing/2014/main" id="{AF772C47-B1C5-43B9-8C60-132C9CE6E9E7}"/>
                  </a:ext>
                </a:extLst>
              </p:cNvPr>
              <p:cNvSpPr txBox="1"/>
              <p:nvPr/>
            </p:nvSpPr>
            <p:spPr>
              <a:xfrm>
                <a:off x="2392015" y="1952311"/>
                <a:ext cx="1067859" cy="102750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kern="0" dirty="0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+mn-lt"/>
                  </a:rPr>
                  <a:t>03</a:t>
                </a:r>
                <a:endParaRPr lang="zh-CN" altLang="en-US" sz="2800" kern="0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54">
              <a:extLst>
                <a:ext uri="{FF2B5EF4-FFF2-40B4-BE49-F238E27FC236}">
                  <a16:creationId xmlns:a16="http://schemas.microsoft.com/office/drawing/2014/main" id="{0CB63762-DEEE-4E50-AD2C-94FCFB23E1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8300" y="3882908"/>
              <a:ext cx="4953600" cy="457200"/>
              <a:chOff x="2992164" y="1449563"/>
              <a:chExt cx="4954796" cy="456281"/>
            </a:xfrm>
          </p:grpSpPr>
          <p:cxnSp>
            <p:nvCxnSpPr>
              <p:cNvPr id="20" name="直接连接符 55">
                <a:extLst>
                  <a:ext uri="{FF2B5EF4-FFF2-40B4-BE49-F238E27FC236}">
                    <a16:creationId xmlns:a16="http://schemas.microsoft.com/office/drawing/2014/main" id="{E2213C7B-03DB-4B30-9383-E1B1F60575A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992164" y="1905844"/>
                <a:ext cx="4954796" cy="0"/>
              </a:xfrm>
              <a:prstGeom prst="line">
                <a:avLst/>
              </a:prstGeom>
              <a:noFill/>
              <a:ln w="12700">
                <a:solidFill>
                  <a:srgbClr val="005BA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直接连接符 56">
                <a:extLst>
                  <a:ext uri="{FF2B5EF4-FFF2-40B4-BE49-F238E27FC236}">
                    <a16:creationId xmlns:a16="http://schemas.microsoft.com/office/drawing/2014/main" id="{A71A430F-F260-4582-879C-3709C3E8E9A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992165" y="1449563"/>
                <a:ext cx="232073" cy="456281"/>
              </a:xfrm>
              <a:prstGeom prst="line">
                <a:avLst/>
              </a:prstGeom>
              <a:noFill/>
              <a:ln w="15875">
                <a:solidFill>
                  <a:srgbClr val="005BA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9" name="矩形 66">
              <a:extLst>
                <a:ext uri="{FF2B5EF4-FFF2-40B4-BE49-F238E27FC236}">
                  <a16:creationId xmlns:a16="http://schemas.microsoft.com/office/drawing/2014/main" id="{A2AE5628-0C21-471C-87FA-5437F3C93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827" y="3759633"/>
              <a:ext cx="5616575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sz="2800" b="1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sym typeface="+mn-lt"/>
                </a:rPr>
                <a:t>Impact of nuclear masses </a:t>
              </a:r>
            </a:p>
          </p:txBody>
        </p:sp>
        <p:grpSp>
          <p:nvGrpSpPr>
            <p:cNvPr id="10" name="组合 36">
              <a:extLst>
                <a:ext uri="{FF2B5EF4-FFF2-40B4-BE49-F238E27FC236}">
                  <a16:creationId xmlns:a16="http://schemas.microsoft.com/office/drawing/2014/main" id="{EAA6D5A2-6DD2-4951-B713-EEF629257C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4952" y="4789158"/>
              <a:ext cx="893762" cy="576055"/>
              <a:chOff x="2215144" y="1952311"/>
              <a:chExt cx="1244730" cy="1053251"/>
            </a:xfrm>
          </p:grpSpPr>
          <p:sp>
            <p:nvSpPr>
              <p:cNvPr id="15" name="平行四边形 14">
                <a:extLst>
                  <a:ext uri="{FF2B5EF4-FFF2-40B4-BE49-F238E27FC236}">
                    <a16:creationId xmlns:a16="http://schemas.microsoft.com/office/drawing/2014/main" id="{C1EAE4C0-51C0-43D9-A34D-0E7CDEA65023}"/>
                  </a:ext>
                </a:extLst>
              </p:cNvPr>
              <p:cNvSpPr/>
              <p:nvPr/>
            </p:nvSpPr>
            <p:spPr>
              <a:xfrm>
                <a:off x="2215144" y="2033583"/>
                <a:ext cx="1120920" cy="841743"/>
              </a:xfrm>
              <a:prstGeom prst="parallelogram">
                <a:avLst>
                  <a:gd name="adj" fmla="val 48207"/>
                </a:avLst>
              </a:prstGeom>
              <a:solidFill>
                <a:schemeClr val="accent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文本框 10">
                <a:extLst>
                  <a:ext uri="{FF2B5EF4-FFF2-40B4-BE49-F238E27FC236}">
                    <a16:creationId xmlns:a16="http://schemas.microsoft.com/office/drawing/2014/main" id="{9937B5FF-90D0-486B-8926-1BB6A85DF4DA}"/>
                  </a:ext>
                </a:extLst>
              </p:cNvPr>
              <p:cNvSpPr txBox="1"/>
              <p:nvPr/>
            </p:nvSpPr>
            <p:spPr>
              <a:xfrm>
                <a:off x="2392015" y="1952311"/>
                <a:ext cx="1067859" cy="105325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kern="0" dirty="0">
                    <a:solidFill>
                      <a:prstClr val="white"/>
                    </a:solidFill>
                    <a:latin typeface="+mn-lt"/>
                    <a:ea typeface="+mn-ea"/>
                    <a:cs typeface="+mn-ea"/>
                    <a:sym typeface="+mn-lt"/>
                  </a:rPr>
                  <a:t>04</a:t>
                </a:r>
                <a:endParaRPr lang="zh-CN" altLang="en-US" sz="2800" kern="0" dirty="0">
                  <a:solidFill>
                    <a:prstClr val="white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54">
              <a:extLst>
                <a:ext uri="{FF2B5EF4-FFF2-40B4-BE49-F238E27FC236}">
                  <a16:creationId xmlns:a16="http://schemas.microsoft.com/office/drawing/2014/main" id="{EDB2228B-82DB-4942-8D8F-DB400C1658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7416" y="4841543"/>
              <a:ext cx="4953600" cy="457200"/>
              <a:chOff x="2992164" y="1449563"/>
              <a:chExt cx="4954796" cy="456281"/>
            </a:xfrm>
          </p:grpSpPr>
          <p:cxnSp>
            <p:nvCxnSpPr>
              <p:cNvPr id="13" name="直接连接符 55">
                <a:extLst>
                  <a:ext uri="{FF2B5EF4-FFF2-40B4-BE49-F238E27FC236}">
                    <a16:creationId xmlns:a16="http://schemas.microsoft.com/office/drawing/2014/main" id="{BFF15EB2-A808-4454-806F-7CF6B6E458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992164" y="1905844"/>
                <a:ext cx="4954796" cy="0"/>
              </a:xfrm>
              <a:prstGeom prst="line">
                <a:avLst/>
              </a:prstGeom>
              <a:noFill/>
              <a:ln w="12700">
                <a:solidFill>
                  <a:srgbClr val="005BA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直接连接符 56">
                <a:extLst>
                  <a:ext uri="{FF2B5EF4-FFF2-40B4-BE49-F238E27FC236}">
                    <a16:creationId xmlns:a16="http://schemas.microsoft.com/office/drawing/2014/main" id="{A1CF6CD6-03B2-4038-A99E-586BE62831F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992165" y="1449563"/>
                <a:ext cx="232073" cy="456281"/>
              </a:xfrm>
              <a:prstGeom prst="line">
                <a:avLst/>
              </a:prstGeom>
              <a:noFill/>
              <a:ln w="15875">
                <a:solidFill>
                  <a:srgbClr val="005BA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" name="矩形 66">
              <a:extLst>
                <a:ext uri="{FF2B5EF4-FFF2-40B4-BE49-F238E27FC236}">
                  <a16:creationId xmlns:a16="http://schemas.microsoft.com/office/drawing/2014/main" id="{BF85D840-8CE9-484C-9EC2-95A2A753C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0943" y="4718268"/>
              <a:ext cx="5616575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solidFill>
                    <a:schemeClr val="accent1">
                      <a:lumMod val="75000"/>
                    </a:schemeClr>
                  </a:solidFill>
                  <a:ea typeface="微软雅黑" panose="020B0503020204020204" pitchFamily="34" charset="-122"/>
                  <a:sym typeface="+mn-lt"/>
                </a:rPr>
                <a:t>Summary</a:t>
              </a:r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7E724507-0D39-448A-ADAA-0E1F38D5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8"/>
            <a:ext cx="12192000" cy="770650"/>
          </a:xfrm>
          <a:prstGeom prst="rect">
            <a:avLst/>
          </a:prstGeom>
        </p:spPr>
      </p:pic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1092FB5D-747B-4283-A2A2-B7FEDEA16AF9}"/>
              </a:ext>
            </a:extLst>
          </p:cNvPr>
          <p:cNvSpPr txBox="1"/>
          <p:nvPr/>
        </p:nvSpPr>
        <p:spPr bwMode="auto">
          <a:xfrm>
            <a:off x="2340427" y="79312"/>
            <a:ext cx="6536871" cy="4968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Outline</a:t>
            </a:r>
            <a:endParaRPr lang="en-GB" altLang="zh-CN" sz="44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79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97D8DD-B75F-45C5-8042-C419B0B46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001C83-0604-42B7-AB16-6AE6226FC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363B4B-DC61-4E8E-BD26-255AB45E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291"/>
            <a:ext cx="12192000" cy="7092292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590F382-F563-42C1-88F3-345CF678D236}"/>
              </a:ext>
            </a:extLst>
          </p:cNvPr>
          <p:cNvCxnSpPr>
            <a:cxnSpLocks/>
          </p:cNvCxnSpPr>
          <p:nvPr/>
        </p:nvCxnSpPr>
        <p:spPr>
          <a:xfrm>
            <a:off x="9110663" y="4319588"/>
            <a:ext cx="900114" cy="80010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A7EDC9F-9876-4AE5-B62F-4FB0A3D55DA1}"/>
              </a:ext>
            </a:extLst>
          </p:cNvPr>
          <p:cNvGrpSpPr/>
          <p:nvPr/>
        </p:nvGrpSpPr>
        <p:grpSpPr>
          <a:xfrm>
            <a:off x="5805488" y="-156199"/>
            <a:ext cx="6333734" cy="2048496"/>
            <a:chOff x="-14646" y="4033498"/>
            <a:chExt cx="9144004" cy="2810836"/>
          </a:xfrm>
        </p:grpSpPr>
        <p:pic>
          <p:nvPicPr>
            <p:cNvPr id="15" name="内容占位符 5">
              <a:extLst>
                <a:ext uri="{FF2B5EF4-FFF2-40B4-BE49-F238E27FC236}">
                  <a16:creationId xmlns:a16="http://schemas.microsoft.com/office/drawing/2014/main" id="{CBB68BA5-B8E9-416D-BD7B-EBDD9C12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646" y="4033498"/>
              <a:ext cx="9144004" cy="2810836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5DB425E-589D-4D59-B3D6-1F5F155783F4}"/>
                </a:ext>
              </a:extLst>
            </p:cNvPr>
            <p:cNvSpPr txBox="1"/>
            <p:nvPr/>
          </p:nvSpPr>
          <p:spPr>
            <a:xfrm>
              <a:off x="7081753" y="4033498"/>
              <a:ext cx="1758759" cy="80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FF00"/>
                  </a:solidFill>
                </a:rPr>
                <a:t>Burst</a:t>
              </a:r>
              <a:endParaRPr lang="zh-CN" altLang="en-US" sz="3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6114379-E922-43A8-8AE1-0267E4B26D8A}"/>
              </a:ext>
            </a:extLst>
          </p:cNvPr>
          <p:cNvSpPr txBox="1"/>
          <p:nvPr/>
        </p:nvSpPr>
        <p:spPr>
          <a:xfrm>
            <a:off x="10374911" y="6432312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Credit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NASA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A8358710-44CC-4EF0-AA3C-713CB27F9DE5}"/>
              </a:ext>
            </a:extLst>
          </p:cNvPr>
          <p:cNvCxnSpPr>
            <a:cxnSpLocks/>
          </p:cNvCxnSpPr>
          <p:nvPr/>
        </p:nvCxnSpPr>
        <p:spPr>
          <a:xfrm>
            <a:off x="5805488" y="1910834"/>
            <a:ext cx="2928937" cy="23468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A4EFE4D5-1DC3-4F58-ADF9-AA9FC6703C6C}"/>
              </a:ext>
            </a:extLst>
          </p:cNvPr>
          <p:cNvCxnSpPr>
            <a:cxnSpLocks/>
          </p:cNvCxnSpPr>
          <p:nvPr/>
        </p:nvCxnSpPr>
        <p:spPr>
          <a:xfrm flipH="1">
            <a:off x="9391650" y="1910834"/>
            <a:ext cx="2747572" cy="23468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内容占位符 4">
            <a:extLst>
              <a:ext uri="{FF2B5EF4-FFF2-40B4-BE49-F238E27FC236}">
                <a16:creationId xmlns:a16="http://schemas.microsoft.com/office/drawing/2014/main" id="{4FF75097-E049-4412-9F0A-FE9E3301D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2955"/>
            <a:ext cx="5211491" cy="2935045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68B6B0AC-B980-4397-9A85-8BA266DCE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699" y="4892798"/>
            <a:ext cx="20970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66FF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Neutron star</a:t>
            </a:r>
            <a:br>
              <a:rPr lang="en-US" altLang="zh-CN" sz="1600" b="1" dirty="0">
                <a:solidFill>
                  <a:srgbClr val="66FF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(H and He burn</a:t>
            </a:r>
            <a:br>
              <a: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into heavier elements)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900CB3AB-3440-4513-B01D-808A67C20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745" y="1109663"/>
            <a:ext cx="17541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66FF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Companion star</a:t>
            </a:r>
            <a:br>
              <a:rPr lang="en-US" altLang="zh-CN" sz="1600" b="1" dirty="0">
                <a:solidFill>
                  <a:srgbClr val="66FF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(H + He envelope</a:t>
            </a:r>
            <a:r>
              <a:rPr lang="en-US" altLang="zh-CN" sz="1600" b="1" dirty="0">
                <a:solidFill>
                  <a:srgbClr val="66FF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38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51F5C5E-F407-4086-BD04-5BA852E50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189" y="849962"/>
            <a:ext cx="8246866" cy="24604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00149F4-90A2-4ACA-814A-785A5E20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64" y="3586164"/>
            <a:ext cx="6548436" cy="209931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338A580-D592-43F6-B69E-12E39D47E3C3}"/>
              </a:ext>
            </a:extLst>
          </p:cNvPr>
          <p:cNvSpPr txBox="1"/>
          <p:nvPr/>
        </p:nvSpPr>
        <p:spPr>
          <a:xfrm>
            <a:off x="5538894" y="819016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Example: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4275CC6-0C33-4D2F-9CD3-23D4ED2E4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8"/>
            <a:ext cx="12192000" cy="77065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4D63E1D-9F8C-4FCD-A0F2-447C3C6A1E32}"/>
              </a:ext>
            </a:extLst>
          </p:cNvPr>
          <p:cNvSpPr txBox="1"/>
          <p:nvPr/>
        </p:nvSpPr>
        <p:spPr bwMode="auto">
          <a:xfrm>
            <a:off x="2340427" y="79312"/>
            <a:ext cx="7232198" cy="4968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Nuclear reaction network</a:t>
            </a:r>
            <a:endParaRPr lang="en-GB" altLang="zh-CN" sz="44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F81D551-7B16-49E7-B618-9DD1D4802801}"/>
              </a:ext>
            </a:extLst>
          </p:cNvPr>
          <p:cNvSpPr txBox="1"/>
          <p:nvPr/>
        </p:nvSpPr>
        <p:spPr>
          <a:xfrm>
            <a:off x="5319713" y="6070802"/>
            <a:ext cx="680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</a:rPr>
              <a:t>Described by system of coupled differential equations.  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One of the Key inputs:  reaction rate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2FF23C2-5C5C-4660-8B00-716BF1D96E41}"/>
              </a:ext>
            </a:extLst>
          </p:cNvPr>
          <p:cNvSpPr txBox="1"/>
          <p:nvPr/>
        </p:nvSpPr>
        <p:spPr>
          <a:xfrm>
            <a:off x="747712" y="1368816"/>
            <a:ext cx="3158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Different kind of particles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77613FD-20D8-4496-AD64-DBE0FB856B39}"/>
              </a:ext>
            </a:extLst>
          </p:cNvPr>
          <p:cNvCxnSpPr>
            <a:cxnSpLocks/>
          </p:cNvCxnSpPr>
          <p:nvPr/>
        </p:nvCxnSpPr>
        <p:spPr>
          <a:xfrm flipH="1">
            <a:off x="2340428" y="1768926"/>
            <a:ext cx="856994" cy="15076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5521088E-616D-4BCB-BB1C-3AC598FD5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282" y="907152"/>
            <a:ext cx="5414962" cy="58079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65038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B4D3C782-7BEC-4D91-A016-D12C576C5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8"/>
            <a:ext cx="12192000" cy="770650"/>
          </a:xfrm>
          <a:prstGeom prst="rect">
            <a:avLst/>
          </a:prstGeom>
        </p:spPr>
      </p:pic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46373594-4BC8-4900-9AC9-4DC6CE2DAE23}"/>
              </a:ext>
            </a:extLst>
          </p:cNvPr>
          <p:cNvSpPr txBox="1"/>
          <p:nvPr/>
        </p:nvSpPr>
        <p:spPr bwMode="auto">
          <a:xfrm>
            <a:off x="1862139" y="79312"/>
            <a:ext cx="7715250" cy="4968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</a:rPr>
              <a:t>Astrophysical reaction rate</a:t>
            </a:r>
            <a:endParaRPr lang="en-GB" altLang="zh-CN" sz="44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E039F7C7-550F-44C8-BB91-D0B7EA8F3464}"/>
              </a:ext>
            </a:extLst>
          </p:cNvPr>
          <p:cNvGrpSpPr/>
          <p:nvPr/>
        </p:nvGrpSpPr>
        <p:grpSpPr>
          <a:xfrm>
            <a:off x="2503621" y="1769265"/>
            <a:ext cx="9173821" cy="5053012"/>
            <a:chOff x="2179979" y="845699"/>
            <a:chExt cx="9173821" cy="505301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F98336B4-7036-4248-8421-131D6BF9D6CA}"/>
                </a:ext>
              </a:extLst>
            </p:cNvPr>
            <p:cNvGrpSpPr/>
            <p:nvPr/>
          </p:nvGrpSpPr>
          <p:grpSpPr>
            <a:xfrm>
              <a:off x="2179979" y="845699"/>
              <a:ext cx="9173821" cy="5053012"/>
              <a:chOff x="676098" y="1497484"/>
              <a:chExt cx="9173821" cy="5053012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6804F0D1-F8C9-42E3-B4CD-78531E0860C2}"/>
                  </a:ext>
                </a:extLst>
              </p:cNvPr>
              <p:cNvGrpSpPr/>
              <p:nvPr/>
            </p:nvGrpSpPr>
            <p:grpSpPr>
              <a:xfrm>
                <a:off x="1735493" y="1497484"/>
                <a:ext cx="8114426" cy="5053012"/>
                <a:chOff x="412030" y="1395413"/>
                <a:chExt cx="8540134" cy="5462587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8907BFCF-8B0E-4617-A184-B2629CF34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5864" y="1395413"/>
                  <a:ext cx="8476300" cy="5462587"/>
                </a:xfrm>
                <a:prstGeom prst="rect">
                  <a:avLst/>
                </a:prstGeom>
              </p:spPr>
            </p:pic>
            <p:cxnSp>
              <p:nvCxnSpPr>
                <p:cNvPr id="8" name="直接箭头连接符 7">
                  <a:extLst>
                    <a:ext uri="{FF2B5EF4-FFF2-40B4-BE49-F238E27FC236}">
                      <a16:creationId xmlns:a16="http://schemas.microsoft.com/office/drawing/2014/main" id="{7920C5BD-7962-4B5C-9D0B-5B6A1214E7D0}"/>
                    </a:ext>
                  </a:extLst>
                </p:cNvPr>
                <p:cNvCxnSpPr/>
                <p:nvPr/>
              </p:nvCxnSpPr>
              <p:spPr>
                <a:xfrm>
                  <a:off x="822783" y="4095357"/>
                  <a:ext cx="0" cy="2248678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>
                  <a:extLst>
                    <a:ext uri="{FF2B5EF4-FFF2-40B4-BE49-F238E27FC236}">
                      <a16:creationId xmlns:a16="http://schemas.microsoft.com/office/drawing/2014/main" id="{4E4DFA20-19E8-464F-AA5E-BBAE386A0A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2030" y="6338886"/>
                  <a:ext cx="2354498" cy="19638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5C68723D-10FA-41C7-9CA0-6F65809DB0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59198" y="3977331"/>
                <a:ext cx="1612545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2B9A98D-292D-4F4A-8BCF-79CA75C19BF2}"/>
                  </a:ext>
                </a:extLst>
              </p:cNvPr>
              <p:cNvSpPr txBox="1"/>
              <p:nvPr/>
            </p:nvSpPr>
            <p:spPr>
              <a:xfrm>
                <a:off x="676098" y="4659200"/>
                <a:ext cx="138050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dirty="0"/>
                  <a:t>  </a:t>
                </a:r>
                <a:r>
                  <a:rPr lang="en-US" altLang="zh-CN" sz="2400" b="1" dirty="0">
                    <a:highlight>
                      <a:srgbClr val="FFFF00"/>
                    </a:highlight>
                  </a:rPr>
                  <a:t>S</a:t>
                </a:r>
                <a:r>
                  <a:rPr lang="en-US" altLang="zh-CN" sz="2400" b="1" baseline="-25000" dirty="0">
                    <a:highlight>
                      <a:srgbClr val="FFFF00"/>
                    </a:highlight>
                  </a:rPr>
                  <a:t>a</a:t>
                </a:r>
                <a:r>
                  <a:rPr lang="en-US" altLang="zh-CN" sz="2400" b="1" dirty="0">
                    <a:highlight>
                      <a:srgbClr val="FFFF00"/>
                    </a:highlight>
                  </a:rPr>
                  <a:t>=Q</a:t>
                </a:r>
              </a:p>
              <a:p>
                <a:r>
                  <a:rPr lang="en-US" altLang="zh-CN" b="1" dirty="0"/>
                  <a:t>(Threshold)</a:t>
                </a:r>
                <a:endParaRPr lang="zh-CN" altLang="en-US" b="1" dirty="0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E76059D7-BE2A-4890-8092-C2D6A6F679D0}"/>
                  </a:ext>
                </a:extLst>
              </p:cNvPr>
              <p:cNvSpPr/>
              <p:nvPr/>
            </p:nvSpPr>
            <p:spPr>
              <a:xfrm>
                <a:off x="3792894" y="2799184"/>
                <a:ext cx="1884784" cy="220164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solidFill>
                  <a:srgbClr val="00B05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B1BC5DA3-856E-4490-896E-D9EDC44CF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5452" y="3369454"/>
                <a:ext cx="342901" cy="214313"/>
              </a:xfrm>
              <a:prstGeom prst="rect">
                <a:avLst/>
              </a:prstGeom>
            </p:spPr>
          </p:pic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70CC73D2-0D77-408E-AFD5-8B77783D71DE}"/>
                  </a:ext>
                </a:extLst>
              </p:cNvPr>
              <p:cNvGrpSpPr/>
              <p:nvPr/>
            </p:nvGrpSpPr>
            <p:grpSpPr>
              <a:xfrm>
                <a:off x="3639744" y="3479961"/>
                <a:ext cx="1078868" cy="2188822"/>
                <a:chOff x="1976439" y="3476611"/>
                <a:chExt cx="1381124" cy="2186002"/>
              </a:xfrm>
            </p:grpSpPr>
            <p:cxnSp>
              <p:nvCxnSpPr>
                <p:cNvPr id="30" name="直接箭头连接符 29">
                  <a:extLst>
                    <a:ext uri="{FF2B5EF4-FFF2-40B4-BE49-F238E27FC236}">
                      <a16:creationId xmlns:a16="http://schemas.microsoft.com/office/drawing/2014/main" id="{B34C0649-040C-4238-9019-BDF6C69273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439" y="3476611"/>
                  <a:ext cx="1381124" cy="2186002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C351F3D9-71E3-4B64-B398-E1825FEE3A97}"/>
                    </a:ext>
                  </a:extLst>
                </p:cNvPr>
                <p:cNvSpPr txBox="1"/>
                <p:nvPr/>
              </p:nvSpPr>
              <p:spPr>
                <a:xfrm rot="19689808">
                  <a:off x="2640327" y="4350498"/>
                  <a:ext cx="31130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b="1" i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g</a:t>
                  </a:r>
                  <a:endParaRPr lang="zh-CN" altLang="en-US" sz="2400" b="1" i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25B96E10-9EDC-4681-9DE7-845C5AE01952}"/>
                  </a:ext>
                </a:extLst>
              </p:cNvPr>
              <p:cNvSpPr/>
              <p:nvPr/>
            </p:nvSpPr>
            <p:spPr>
              <a:xfrm>
                <a:off x="2833688" y="2714625"/>
                <a:ext cx="376237" cy="3714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2C9DED49-9877-4FB5-96A5-292302CCA0EF}"/>
                  </a:ext>
                </a:extLst>
              </p:cNvPr>
              <p:cNvSpPr txBox="1"/>
              <p:nvPr/>
            </p:nvSpPr>
            <p:spPr>
              <a:xfrm>
                <a:off x="2756516" y="3019348"/>
                <a:ext cx="7448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i="1" dirty="0" err="1"/>
                  <a:t>E</a:t>
                </a:r>
                <a:r>
                  <a:rPr lang="en-US" altLang="zh-CN" sz="2400" b="1" i="1" baseline="-25000" dirty="0" err="1"/>
                  <a:t>a</a:t>
                </a:r>
                <a:endParaRPr lang="zh-CN" altLang="en-US" sz="2400" dirty="0"/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44C9A8F3-205A-4CFD-B53A-F67148CEDE1E}"/>
                </a:ext>
              </a:extLst>
            </p:cNvPr>
            <p:cNvGrpSpPr/>
            <p:nvPr/>
          </p:nvGrpSpPr>
          <p:grpSpPr>
            <a:xfrm>
              <a:off x="4283140" y="1469505"/>
              <a:ext cx="6243326" cy="3943509"/>
              <a:chOff x="4283140" y="1469505"/>
              <a:chExt cx="6243326" cy="3943509"/>
            </a:xfrm>
          </p:grpSpPr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FEBA78F-D965-4446-8824-2DB6E3EB73B3}"/>
                  </a:ext>
                </a:extLst>
              </p:cNvPr>
              <p:cNvSpPr txBox="1"/>
              <p:nvPr/>
            </p:nvSpPr>
            <p:spPr>
              <a:xfrm>
                <a:off x="8286750" y="4951349"/>
                <a:ext cx="2239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0000"/>
                    </a:solidFill>
                  </a:rPr>
                  <a:t>Direct reaction</a:t>
                </a:r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3C81F6B6-297D-4663-A1E2-7929A932D1BF}"/>
                  </a:ext>
                </a:extLst>
              </p:cNvPr>
              <p:cNvCxnSpPr/>
              <p:nvPr/>
            </p:nvCxnSpPr>
            <p:spPr>
              <a:xfrm>
                <a:off x="6096000" y="4749373"/>
                <a:ext cx="2147888" cy="46672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E71526DD-1795-4E81-A9AD-D1F7725F56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3140" y="2434314"/>
                <a:ext cx="0" cy="36426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610F8EC9-BEF9-4971-BE95-3DD3D8CE13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96776" y="1774322"/>
                <a:ext cx="1884783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F6D596C-0266-4C03-A56B-D5A1E53895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96768" y="1469505"/>
                <a:ext cx="1884783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0ADFFFD1-AE45-40D0-8254-1BB985883C19}"/>
              </a:ext>
            </a:extLst>
          </p:cNvPr>
          <p:cNvSpPr txBox="1"/>
          <p:nvPr/>
        </p:nvSpPr>
        <p:spPr>
          <a:xfrm>
            <a:off x="395632" y="2372686"/>
            <a:ext cx="3400290" cy="1292662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Resonant reaction:</a:t>
            </a:r>
          </a:p>
          <a:p>
            <a:endParaRPr lang="en-US" altLang="zh-CN" sz="1400" b="1" dirty="0"/>
          </a:p>
          <a:p>
            <a:pPr marL="514350" indent="-514350">
              <a:buAutoNum type="romanUcPeriod"/>
            </a:pPr>
            <a:r>
              <a:rPr lang="en-US" altLang="zh-CN" sz="2000" b="1" dirty="0"/>
              <a:t>form an unbound state</a:t>
            </a:r>
          </a:p>
          <a:p>
            <a:pPr marL="514350" indent="-514350">
              <a:buAutoNum type="romanUcPeriod"/>
            </a:pPr>
            <a:r>
              <a:rPr lang="en-US" altLang="zh-CN" sz="2000" b="1" dirty="0"/>
              <a:t>Decay to a bound state</a:t>
            </a:r>
            <a:endParaRPr lang="zh-CN" altLang="en-US" sz="2000" b="1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87693FD-DC14-4C2C-BE42-7F637FCF8BF6}"/>
              </a:ext>
            </a:extLst>
          </p:cNvPr>
          <p:cNvSpPr txBox="1"/>
          <p:nvPr/>
        </p:nvSpPr>
        <p:spPr>
          <a:xfrm>
            <a:off x="4012475" y="4312428"/>
            <a:ext cx="3545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i="1" dirty="0"/>
              <a:t>T</a:t>
            </a:r>
            <a:endParaRPr lang="zh-CN" altLang="en-US" sz="2400" b="1" i="1" dirty="0"/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BCE6EC0E-DBC2-4FF6-8E9B-7FC9AF1EE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765" y="4265947"/>
            <a:ext cx="181291" cy="19175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0A22AEB4-5CE8-454B-A316-F210BB016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658" y="870447"/>
            <a:ext cx="7307452" cy="776872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id="{EBE68777-81D2-4624-BF12-B7F328253846}"/>
              </a:ext>
            </a:extLst>
          </p:cNvPr>
          <p:cNvSpPr txBox="1"/>
          <p:nvPr/>
        </p:nvSpPr>
        <p:spPr>
          <a:xfrm>
            <a:off x="384211" y="966495"/>
            <a:ext cx="272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Reaction rate: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79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1A7101-94A8-412E-99EB-A6D69A2AA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73" y="271240"/>
            <a:ext cx="5800724" cy="17323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B377BB8-0C42-4992-BF9A-FFA5B80B9B15}"/>
              </a:ext>
            </a:extLst>
          </p:cNvPr>
          <p:cNvSpPr/>
          <p:nvPr/>
        </p:nvSpPr>
        <p:spPr>
          <a:xfrm>
            <a:off x="2642356" y="4881928"/>
            <a:ext cx="290980" cy="181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8D18CA8-5739-4134-AD9C-AC42885361EA}"/>
              </a:ext>
            </a:extLst>
          </p:cNvPr>
          <p:cNvGrpSpPr/>
          <p:nvPr/>
        </p:nvGrpSpPr>
        <p:grpSpPr>
          <a:xfrm>
            <a:off x="4167939" y="3414134"/>
            <a:ext cx="3693101" cy="989913"/>
            <a:chOff x="5322596" y="5516563"/>
            <a:chExt cx="3946525" cy="1212850"/>
          </a:xfrm>
        </p:grpSpPr>
        <p:sp>
          <p:nvSpPr>
            <p:cNvPr id="12" name="Rectangle 1026">
              <a:extLst>
                <a:ext uri="{FF2B5EF4-FFF2-40B4-BE49-F238E27FC236}">
                  <a16:creationId xmlns:a16="http://schemas.microsoft.com/office/drawing/2014/main" id="{803A0031-A96E-4E5F-B15C-51F695C5D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2596" y="5516563"/>
              <a:ext cx="3946525" cy="121285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graphicFrame>
          <p:nvGraphicFramePr>
            <p:cNvPr id="13" name="Object 1030">
              <a:extLst>
                <a:ext uri="{FF2B5EF4-FFF2-40B4-BE49-F238E27FC236}">
                  <a16:creationId xmlns:a16="http://schemas.microsoft.com/office/drawing/2014/main" id="{2271A5B9-0AD2-43F5-92C5-BD9551549D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9608927"/>
                </p:ext>
              </p:extLst>
            </p:nvPr>
          </p:nvGraphicFramePr>
          <p:xfrm>
            <a:off x="5582946" y="5603876"/>
            <a:ext cx="3651250" cy="966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7" name="Equation" r:id="rId4" imgW="1727200" imgH="457200" progId="Equation.3">
                    <p:embed/>
                  </p:oleObj>
                </mc:Choice>
                <mc:Fallback>
                  <p:oleObj name="Equation" r:id="rId4" imgW="1727200" imgH="457200" progId="Equation.3">
                    <p:embed/>
                    <p:pic>
                      <p:nvPicPr>
                        <p:cNvPr id="7" name="Object 1030">
                          <a:extLst>
                            <a:ext uri="{FF2B5EF4-FFF2-40B4-BE49-F238E27FC236}">
                              <a16:creationId xmlns:a16="http://schemas.microsoft.com/office/drawing/2014/main" id="{22B18F81-609D-4BF8-A405-E50A327EA36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2946" y="5603876"/>
                          <a:ext cx="3651250" cy="966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9879F57-F72C-42E0-B2D9-A945415A639E}"/>
              </a:ext>
            </a:extLst>
          </p:cNvPr>
          <p:cNvGrpSpPr/>
          <p:nvPr/>
        </p:nvGrpSpPr>
        <p:grpSpPr>
          <a:xfrm>
            <a:off x="2049317" y="1912847"/>
            <a:ext cx="6162674" cy="1432487"/>
            <a:chOff x="2063425" y="2689181"/>
            <a:chExt cx="6780245" cy="161073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C1D0535-18D2-41A8-8CA4-29A8EC2BE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3425" y="2689181"/>
              <a:ext cx="6780245" cy="1258932"/>
            </a:xfrm>
            <a:prstGeom prst="rect">
              <a:avLst/>
            </a:prstGeom>
          </p:spPr>
        </p:pic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E8683D15-10A8-484F-A434-7EED75FA03C2}"/>
                </a:ext>
              </a:extLst>
            </p:cNvPr>
            <p:cNvCxnSpPr>
              <a:cxnSpLocks/>
            </p:cNvCxnSpPr>
            <p:nvPr/>
          </p:nvCxnSpPr>
          <p:spPr>
            <a:xfrm>
              <a:off x="6174056" y="3542796"/>
              <a:ext cx="0" cy="757118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1034">
            <a:extLst>
              <a:ext uri="{FF2B5EF4-FFF2-40B4-BE49-F238E27FC236}">
                <a16:creationId xmlns:a16="http://schemas.microsoft.com/office/drawing/2014/main" id="{7F109E46-C14C-472C-B17F-4069589B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32" y="4528646"/>
            <a:ext cx="10907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</a:rPr>
              <a:t>Which in turn depends mainly on the total and partial widths of the resonance at resonance energies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5044D5BB-B513-4339-AC19-A6338951F75C}"/>
              </a:ext>
            </a:extLst>
          </p:cNvPr>
          <p:cNvSpPr txBox="1"/>
          <p:nvPr/>
        </p:nvSpPr>
        <p:spPr>
          <a:xfrm>
            <a:off x="1217091" y="5015495"/>
            <a:ext cx="902053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 A measurement of </a:t>
            </a:r>
            <a:r>
              <a:rPr lang="en-US" dirty="0" err="1">
                <a:sym typeface="Wingdings"/>
              </a:rPr>
              <a:t>E</a:t>
            </a:r>
            <a:r>
              <a:rPr lang="en-US" baseline="-25000" dirty="0" err="1">
                <a:sym typeface="Wingdings"/>
              </a:rPr>
              <a:t>r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J</a:t>
            </a:r>
            <a:r>
              <a:rPr lang="en-US" baseline="-25000" dirty="0" err="1">
                <a:sym typeface="Wingdings"/>
              </a:rPr>
              <a:t>r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aseline="-25000" dirty="0" err="1">
                <a:sym typeface="Wingdings"/>
              </a:rPr>
              <a:t>p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aseline="-25000" dirty="0" err="1">
                <a:sym typeface="Wingdings"/>
              </a:rPr>
              <a:t>g</a:t>
            </a:r>
            <a:r>
              <a:rPr lang="en-US" dirty="0">
                <a:sym typeface="Wingdings"/>
              </a:rPr>
              <a:t> completely defines rate </a:t>
            </a:r>
            <a:endParaRPr lang="en-US" dirty="0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DE9E8243-1A52-4FE0-BD95-8F7DAB6A54EB}"/>
              </a:ext>
            </a:extLst>
          </p:cNvPr>
          <p:cNvGrpSpPr/>
          <p:nvPr/>
        </p:nvGrpSpPr>
        <p:grpSpPr>
          <a:xfrm>
            <a:off x="4588715" y="5498244"/>
            <a:ext cx="7643534" cy="1044038"/>
            <a:chOff x="3381321" y="6020853"/>
            <a:chExt cx="6862753" cy="1011028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4A3FC6DA-60F2-4815-BDF0-27EAA779080E}"/>
                </a:ext>
              </a:extLst>
            </p:cNvPr>
            <p:cNvSpPr/>
            <p:nvPr/>
          </p:nvSpPr>
          <p:spPr>
            <a:xfrm>
              <a:off x="3381321" y="6020853"/>
              <a:ext cx="973161" cy="586165"/>
            </a:xfrm>
            <a:custGeom>
              <a:avLst/>
              <a:gdLst>
                <a:gd name="connsiteX0" fmla="*/ 0 w 973161"/>
                <a:gd name="connsiteY0" fmla="*/ 0 h 329910"/>
                <a:gd name="connsiteX1" fmla="*/ 0 w 973161"/>
                <a:gd name="connsiteY1" fmla="*/ 329910 h 329910"/>
                <a:gd name="connsiteX2" fmla="*/ 973161 w 973161"/>
                <a:gd name="connsiteY2" fmla="*/ 329910 h 32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3161" h="329910">
                  <a:moveTo>
                    <a:pt x="0" y="0"/>
                  </a:moveTo>
                  <a:lnTo>
                    <a:pt x="0" y="329910"/>
                  </a:lnTo>
                  <a:lnTo>
                    <a:pt x="973161" y="329910"/>
                  </a:lnTo>
                </a:path>
              </a:pathLst>
            </a:custGeom>
            <a:ln w="571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EB94CD94-474D-4B3D-B469-5117CC22510B}"/>
                </a:ext>
              </a:extLst>
            </p:cNvPr>
            <p:cNvSpPr txBox="1"/>
            <p:nvPr/>
          </p:nvSpPr>
          <p:spPr>
            <a:xfrm>
              <a:off x="4440620" y="6405985"/>
              <a:ext cx="5803454" cy="62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Exponential dependence. 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 E</a:t>
              </a:r>
              <a:r>
                <a:rPr lang="en-US" b="1" baseline="-25000" dirty="0">
                  <a:solidFill>
                    <a:srgbClr val="FF0000"/>
                  </a:solidFill>
                </a:rPr>
                <a:t>R </a:t>
              </a:r>
              <a:r>
                <a:rPr lang="en-US" b="1" dirty="0">
                  <a:solidFill>
                    <a:srgbClr val="FF0000"/>
                  </a:solidFill>
                </a:rPr>
                <a:t>= E</a:t>
              </a:r>
              <a:r>
                <a:rPr lang="en-US" b="1" baseline="-25000" dirty="0">
                  <a:solidFill>
                    <a:srgbClr val="FF0000"/>
                  </a:solidFill>
                </a:rPr>
                <a:t>x </a:t>
              </a:r>
              <a:r>
                <a:rPr lang="en-US" b="1" dirty="0">
                  <a:solidFill>
                    <a:srgbClr val="FF0000"/>
                  </a:solidFill>
                </a:rPr>
                <a:t>– Q,   Q=m</a:t>
              </a:r>
              <a:r>
                <a:rPr lang="en-US" b="1" baseline="-25000" dirty="0">
                  <a:solidFill>
                    <a:srgbClr val="FF0000"/>
                  </a:solidFill>
                </a:rPr>
                <a:t>1</a:t>
              </a:r>
              <a:r>
                <a:rPr lang="en-US" b="1" dirty="0">
                  <a:solidFill>
                    <a:srgbClr val="FF0000"/>
                  </a:solidFill>
                </a:rPr>
                <a:t>+ </a:t>
              </a:r>
              <a:r>
                <a:rPr lang="en-US" altLang="zh-CN" b="1" dirty="0">
                  <a:solidFill>
                    <a:srgbClr val="FF0000"/>
                  </a:solidFill>
                </a:rPr>
                <a:t>m</a:t>
              </a:r>
              <a:r>
                <a:rPr lang="en-US" altLang="zh-CN" b="1" baseline="-25000" dirty="0">
                  <a:solidFill>
                    <a:srgbClr val="FF0000"/>
                  </a:solidFill>
                </a:rPr>
                <a:t>2</a:t>
              </a:r>
              <a:r>
                <a:rPr lang="en-US" altLang="zh-CN" b="1" dirty="0">
                  <a:solidFill>
                    <a:srgbClr val="FF0000"/>
                  </a:solidFill>
                </a:rPr>
                <a:t>- m</a:t>
              </a:r>
              <a:r>
                <a:rPr lang="en-US" altLang="zh-CN" b="1" baseline="-25000" dirty="0">
                  <a:solidFill>
                    <a:srgbClr val="FF0000"/>
                  </a:solidFill>
                </a:rPr>
                <a:t>3</a:t>
              </a:r>
              <a:r>
                <a:rPr lang="en-US" altLang="zh-CN" b="1" dirty="0">
                  <a:solidFill>
                    <a:srgbClr val="FF0000"/>
                  </a:solidFill>
                </a:rPr>
                <a:t>- m</a:t>
              </a:r>
              <a:r>
                <a:rPr lang="en-US" altLang="zh-CN" b="1" baseline="-25000" dirty="0">
                  <a:solidFill>
                    <a:srgbClr val="FF0000"/>
                  </a:solidFill>
                </a:rPr>
                <a:t>4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17">
            <a:extLst>
              <a:ext uri="{FF2B5EF4-FFF2-40B4-BE49-F238E27FC236}">
                <a16:creationId xmlns:a16="http://schemas.microsoft.com/office/drawing/2014/main" id="{459DCCD9-549A-4A25-B6ED-2416D118A3EB}"/>
              </a:ext>
            </a:extLst>
          </p:cNvPr>
          <p:cNvSpPr txBox="1"/>
          <p:nvPr/>
        </p:nvSpPr>
        <p:spPr>
          <a:xfrm>
            <a:off x="1232181" y="5013445"/>
            <a:ext cx="655019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</a:t>
            </a:r>
            <a:r>
              <a:rPr lang="en-US" b="1" dirty="0">
                <a:sym typeface="Wingdings"/>
              </a:rPr>
              <a:t>A confirmation of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sym typeface="Wingdings"/>
              </a:rPr>
              <a:t>R</a:t>
            </a:r>
            <a:r>
              <a:rPr lang="en-US" b="1" dirty="0">
                <a:sym typeface="Wingdings"/>
              </a:rPr>
              <a:t>, J</a:t>
            </a:r>
            <a:r>
              <a:rPr lang="en-US" b="1" baseline="-25000" dirty="0">
                <a:sym typeface="Wingdings"/>
              </a:rPr>
              <a:t>R</a:t>
            </a:r>
            <a:r>
              <a:rPr lang="en-US" b="1" dirty="0">
                <a:sym typeface="Wingdings"/>
              </a:rPr>
              <a:t>, </a:t>
            </a:r>
            <a:r>
              <a:rPr lang="en-US" b="1" dirty="0" err="1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="1" baseline="-25000" dirty="0" err="1">
                <a:sym typeface="Wingdings"/>
              </a:rPr>
              <a:t>p</a:t>
            </a:r>
            <a:r>
              <a:rPr lang="en-US" b="1" dirty="0">
                <a:sym typeface="Wingdings"/>
              </a:rPr>
              <a:t>(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sym typeface="Wingdings"/>
              </a:rPr>
              <a:t>R</a:t>
            </a:r>
            <a:r>
              <a:rPr lang="en-US" b="1" dirty="0">
                <a:sym typeface="Wingdings"/>
              </a:rPr>
              <a:t>), </a:t>
            </a:r>
            <a:r>
              <a:rPr lang="en-US" b="1" dirty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="1" baseline="-25000" dirty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="1" dirty="0">
                <a:sym typeface="Wingdings"/>
              </a:rPr>
              <a:t> completely defines rate </a:t>
            </a:r>
            <a:endParaRPr lang="en-US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E0E2F5E-E4BC-4D32-923C-3682A6C52FC5}"/>
              </a:ext>
            </a:extLst>
          </p:cNvPr>
          <p:cNvSpPr txBox="1"/>
          <p:nvPr/>
        </p:nvSpPr>
        <p:spPr>
          <a:xfrm>
            <a:off x="5672593" y="1182587"/>
            <a:ext cx="4650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If the resonance is a narrow one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17E3C90C-3297-4F6F-8B9B-9F8B26005E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111354"/>
              </p:ext>
            </p:extLst>
          </p:nvPr>
        </p:nvGraphicFramePr>
        <p:xfrm>
          <a:off x="66675" y="752475"/>
          <a:ext cx="12057063" cy="633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3" name="Equation" r:id="rId3" imgW="5067000" imgH="3200400" progId="Equation.DSMT4">
                  <p:embed/>
                </p:oleObj>
              </mc:Choice>
              <mc:Fallback>
                <p:oleObj name="Equation" r:id="rId3" imgW="5067000" imgH="3200400" progId="Equation.DSMT4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CA1E877F-A176-49C1-A583-96D819AA77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752475"/>
                        <a:ext cx="12057063" cy="6330950"/>
                      </a:xfrm>
                      <a:prstGeom prst="rect">
                        <a:avLst/>
                      </a:prstGeom>
                      <a:noFill/>
                      <a:ln w="349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A0537493-D365-4126-8F33-AAC2743EB938}"/>
              </a:ext>
            </a:extLst>
          </p:cNvPr>
          <p:cNvSpPr txBox="1"/>
          <p:nvPr/>
        </p:nvSpPr>
        <p:spPr>
          <a:xfrm>
            <a:off x="67468" y="6219831"/>
            <a:ext cx="12463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</a:rPr>
              <a:t>The reverse reaction also has a tight relationship with the nuclear masses </a:t>
            </a:r>
            <a:endParaRPr lang="zh-CN" altLang="en-US" sz="2800" b="1" dirty="0">
              <a:highlight>
                <a:srgbClr val="FFFF00"/>
              </a:highligh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5FB82D7-74DE-4E05-95CA-B9DEC65BA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88"/>
            <a:ext cx="12192000" cy="77065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84A64A-E216-466F-B8CE-FA8A7A8E6E2C}"/>
              </a:ext>
            </a:extLst>
          </p:cNvPr>
          <p:cNvSpPr txBox="1"/>
          <p:nvPr/>
        </p:nvSpPr>
        <p:spPr bwMode="auto">
          <a:xfrm>
            <a:off x="1862139" y="79312"/>
            <a:ext cx="7715250" cy="4968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</a:rPr>
              <a:t>Reverse reaction rate</a:t>
            </a:r>
            <a:endParaRPr lang="en-GB" altLang="zh-CN" sz="44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85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2590684-56D0-4B51-B22A-66D6CD8CE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86" y="20994"/>
            <a:ext cx="7549727" cy="6816012"/>
          </a:xfr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5DD8159-8878-4F5A-A337-A5C085CA9F62}"/>
              </a:ext>
            </a:extLst>
          </p:cNvPr>
          <p:cNvGrpSpPr/>
          <p:nvPr/>
        </p:nvGrpSpPr>
        <p:grpSpPr>
          <a:xfrm>
            <a:off x="8947157" y="4546102"/>
            <a:ext cx="2715871" cy="1887275"/>
            <a:chOff x="9278394" y="3734527"/>
            <a:chExt cx="2715871" cy="1887275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B3068C4-6381-4353-AFA3-297092615182}"/>
                </a:ext>
              </a:extLst>
            </p:cNvPr>
            <p:cNvGrpSpPr/>
            <p:nvPr/>
          </p:nvGrpSpPr>
          <p:grpSpPr>
            <a:xfrm>
              <a:off x="9278394" y="3734527"/>
              <a:ext cx="2706777" cy="1873279"/>
              <a:chOff x="9349297" y="3589903"/>
              <a:chExt cx="2706777" cy="1873279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253ACC2-2387-439D-9663-5572818E32EE}"/>
                  </a:ext>
                </a:extLst>
              </p:cNvPr>
              <p:cNvGrpSpPr/>
              <p:nvPr/>
            </p:nvGrpSpPr>
            <p:grpSpPr>
              <a:xfrm>
                <a:off x="9349297" y="3589903"/>
                <a:ext cx="2632133" cy="1873279"/>
                <a:chOff x="5960670" y="3625936"/>
                <a:chExt cx="2526502" cy="1873279"/>
              </a:xfrm>
            </p:grpSpPr>
            <p:sp>
              <p:nvSpPr>
                <p:cNvPr id="6" name="Rectangle 4">
                  <a:extLst>
                    <a:ext uri="{FF2B5EF4-FFF2-40B4-BE49-F238E27FC236}">
                      <a16:creationId xmlns:a16="http://schemas.microsoft.com/office/drawing/2014/main" id="{741027E0-7B5B-4D13-B881-588A96E36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0670" y="3625936"/>
                  <a:ext cx="2526502" cy="187327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Rectangle 5">
                  <a:extLst>
                    <a:ext uri="{FF2B5EF4-FFF2-40B4-BE49-F238E27FC236}">
                      <a16:creationId xmlns:a16="http://schemas.microsoft.com/office/drawing/2014/main" id="{5985D9B6-5D08-48B3-A9EF-CA38D4BEF4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7443" y="3678325"/>
                  <a:ext cx="236537" cy="23653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Text Box 6">
                  <a:extLst>
                    <a:ext uri="{FF2B5EF4-FFF2-40B4-BE49-F238E27FC236}">
                      <a16:creationId xmlns:a16="http://schemas.microsoft.com/office/drawing/2014/main" id="{EDD3972E-AECB-42D6-AC81-1AA2B822B9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11443" y="3625937"/>
                  <a:ext cx="19543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57200"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rPr>
                    <a:t>Mass known &lt;10 </a:t>
                  </a:r>
                  <a:r>
                    <a:rPr lang="en-US" sz="1600" dirty="0" err="1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rPr>
                    <a:t>keV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 7">
                  <a:extLst>
                    <a:ext uri="{FF2B5EF4-FFF2-40B4-BE49-F238E27FC236}">
                      <a16:creationId xmlns:a16="http://schemas.microsoft.com/office/drawing/2014/main" id="{04E6FB93-9F61-4394-9E39-399C234541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5380" y="4041862"/>
                  <a:ext cx="236537" cy="236538"/>
                </a:xfrm>
                <a:prstGeom prst="rect">
                  <a:avLst/>
                </a:prstGeom>
                <a:solidFill>
                  <a:srgbClr val="FF9E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Text Box 8">
                  <a:extLst>
                    <a:ext uri="{FF2B5EF4-FFF2-40B4-BE49-F238E27FC236}">
                      <a16:creationId xmlns:a16="http://schemas.microsoft.com/office/drawing/2014/main" id="{30F3426C-2690-43A1-B104-3C50ADD280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19380" y="3989475"/>
                  <a:ext cx="2041521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57200"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rPr>
                    <a:t>Mass known &lt;100 keV</a:t>
                  </a:r>
                </a:p>
                <a:p>
                  <a:pPr defTabSz="457200"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Rectangle 7">
                <a:extLst>
                  <a:ext uri="{FF2B5EF4-FFF2-40B4-BE49-F238E27FC236}">
                    <a16:creationId xmlns:a16="http://schemas.microsoft.com/office/drawing/2014/main" id="{2171241B-1B62-44A6-8DBF-BDAF4BEF2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2139" y="4426630"/>
                <a:ext cx="236537" cy="23653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DC5F0DF-4F4A-4664-B8AB-CFA9F19938E1}"/>
                  </a:ext>
                </a:extLst>
              </p:cNvPr>
              <p:cNvSpPr txBox="1"/>
              <p:nvPr/>
            </p:nvSpPr>
            <p:spPr>
              <a:xfrm>
                <a:off x="9728554" y="4360233"/>
                <a:ext cx="232752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6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Mass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Calibri"/>
                  </a:rPr>
                  <a:t>unknown &amp; lifetime known</a:t>
                </a:r>
                <a:endParaRPr lang="en-US" altLang="zh-CN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58E5EAE6-C2AF-4E12-BFBE-19AE6639F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4344" y="5096876"/>
              <a:ext cx="236537" cy="23653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ADF22A6-7FEE-4A51-9698-68E213602813}"/>
                </a:ext>
              </a:extLst>
            </p:cNvPr>
            <p:cNvSpPr txBox="1"/>
            <p:nvPr/>
          </p:nvSpPr>
          <p:spPr>
            <a:xfrm>
              <a:off x="9666745" y="5037027"/>
              <a:ext cx="23275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Both Mass </a:t>
              </a:r>
              <a:r>
                <a:rPr lang="en-US" altLang="zh-CN" sz="1600" dirty="0">
                  <a:solidFill>
                    <a:prstClr val="black"/>
                  </a:solidFill>
                  <a:latin typeface="Calibri"/>
                </a:rPr>
                <a:t>and lifetime unknown</a:t>
              </a:r>
              <a:endParaRPr lang="en-US" altLang="zh-CN" sz="16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5CEC251-A288-4D19-8DE0-6829243813DF}"/>
              </a:ext>
            </a:extLst>
          </p:cNvPr>
          <p:cNvGrpSpPr/>
          <p:nvPr/>
        </p:nvGrpSpPr>
        <p:grpSpPr>
          <a:xfrm>
            <a:off x="69244" y="207468"/>
            <a:ext cx="7555128" cy="2496856"/>
            <a:chOff x="69244" y="-221166"/>
            <a:chExt cx="7555128" cy="2496856"/>
          </a:xfrm>
        </p:grpSpPr>
        <p:sp>
          <p:nvSpPr>
            <p:cNvPr id="21" name="Text Box 3075">
              <a:extLst>
                <a:ext uri="{FF2B5EF4-FFF2-40B4-BE49-F238E27FC236}">
                  <a16:creationId xmlns:a16="http://schemas.microsoft.com/office/drawing/2014/main" id="{0739F24A-903A-4776-8EB3-92B31AD58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44" y="-221166"/>
              <a:ext cx="655980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800" b="1" u="sng" dirty="0">
                  <a:ea typeface="宋体" panose="02010600030101010101" pitchFamily="2" charset="-122"/>
                </a:rPr>
                <a:t>Nuclear physics needed for </a:t>
              </a:r>
              <a:r>
                <a:rPr lang="en-US" altLang="zh-CN" sz="2800" b="1" u="sng" dirty="0" err="1">
                  <a:ea typeface="宋体" panose="02010600030101010101" pitchFamily="2" charset="-122"/>
                </a:rPr>
                <a:t>rp</a:t>
              </a:r>
              <a:r>
                <a:rPr lang="en-US" altLang="zh-CN" sz="2800" b="1" u="sng" dirty="0">
                  <a:ea typeface="宋体" panose="02010600030101010101" pitchFamily="2" charset="-122"/>
                </a:rPr>
                <a:t>-process:</a:t>
              </a:r>
            </a:p>
          </p:txBody>
        </p:sp>
        <p:sp>
          <p:nvSpPr>
            <p:cNvPr id="22" name="Text Box 3093">
              <a:extLst>
                <a:ext uri="{FF2B5EF4-FFF2-40B4-BE49-F238E27FC236}">
                  <a16:creationId xmlns:a16="http://schemas.microsoft.com/office/drawing/2014/main" id="{5181949A-3ACB-482A-B1AD-7373A3EAD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7627" y="558297"/>
              <a:ext cx="3056745" cy="1717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altLang="zh-CN" sz="2400" dirty="0">
                  <a:solidFill>
                    <a:srgbClr val="0000FF"/>
                  </a:solidFill>
                  <a:ea typeface="宋体" panose="02010600030101010101" pitchFamily="2" charset="-122"/>
                </a:rPr>
                <a:t> </a:t>
              </a:r>
              <a:r>
                <a:rPr lang="en-US" altLang="zh-CN" sz="2400" b="1" dirty="0">
                  <a:solidFill>
                    <a:srgbClr val="0000FF"/>
                  </a:solidFill>
                  <a:latin typeface="Symbol" panose="05050102010706020507" pitchFamily="18" charset="2"/>
                  <a:ea typeface="宋体" panose="02010600030101010101" pitchFamily="2" charset="-122"/>
                </a:rPr>
                <a:t>b</a:t>
              </a:r>
              <a:r>
                <a:rPr lang="en-US" altLang="zh-CN" sz="2400" b="1" dirty="0">
                  <a:solidFill>
                    <a:srgbClr val="0000FF"/>
                  </a:solidFill>
                  <a:ea typeface="宋体" panose="02010600030101010101" pitchFamily="2" charset="-122"/>
                </a:rPr>
                <a:t>-decay half-lives</a:t>
              </a:r>
            </a:p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altLang="zh-CN" sz="2400" b="1" dirty="0">
                  <a:solidFill>
                    <a:srgbClr val="FF0000"/>
                  </a:solidFill>
                  <a:ea typeface="宋体" panose="02010600030101010101" pitchFamily="2" charset="-122"/>
                </a:rPr>
                <a:t> masses</a:t>
              </a:r>
            </a:p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altLang="zh-CN" sz="2400" b="1" dirty="0">
                  <a:solidFill>
                    <a:srgbClr val="FF0000"/>
                  </a:solidFill>
                  <a:ea typeface="宋体" panose="02010600030101010101" pitchFamily="2" charset="-122"/>
                </a:rPr>
                <a:t> reaction rates</a:t>
              </a:r>
              <a:br>
                <a:rPr lang="en-US" altLang="zh-CN" sz="2400" b="1" dirty="0">
                  <a:solidFill>
                    <a:srgbClr val="FF0000"/>
                  </a:solidFill>
                  <a:ea typeface="宋体" panose="02010600030101010101" pitchFamily="2" charset="-122"/>
                </a:rPr>
              </a:br>
              <a:r>
                <a:rPr lang="en-US" altLang="zh-CN" sz="2400" b="1" dirty="0">
                  <a:solidFill>
                    <a:srgbClr val="FF0000"/>
                  </a:solidFill>
                  <a:ea typeface="宋体" panose="02010600030101010101" pitchFamily="2" charset="-122"/>
                </a:rPr>
                <a:t>  particularly 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(</a:t>
              </a:r>
              <a:r>
                <a:rPr lang="en-US" altLang="zh-C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p,</a:t>
              </a:r>
              <a:r>
                <a:rPr lang="en-US" altLang="zh-CN" sz="2400" b="1" dirty="0" err="1">
                  <a:solidFill>
                    <a:srgbClr val="FF0000"/>
                  </a:solidFill>
                  <a:latin typeface="Symbol" panose="05050102010706020507" pitchFamily="18" charset="2"/>
                  <a:ea typeface="宋体" panose="02010600030101010101" pitchFamily="2" charset="-122"/>
                </a:rPr>
                <a:t>g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)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E84706A7-A286-44C4-BC46-3A354F6F5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8" y="1100138"/>
            <a:ext cx="4206653" cy="5550394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64F2E88E-D530-4537-9165-7B68A3B1F2FC}"/>
              </a:ext>
            </a:extLst>
          </p:cNvPr>
          <p:cNvSpPr/>
          <p:nvPr/>
        </p:nvSpPr>
        <p:spPr>
          <a:xfrm>
            <a:off x="107898" y="1100139"/>
            <a:ext cx="3163940" cy="1281112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1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>
            <a:extLst>
              <a:ext uri="{FF2B5EF4-FFF2-40B4-BE49-F238E27FC236}">
                <a16:creationId xmlns:a16="http://schemas.microsoft.com/office/drawing/2014/main" id="{A697581F-E811-4BB8-9B2E-C2ADE742D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2556" y="825956"/>
            <a:ext cx="4193498" cy="3021841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EB12BF5-D321-44C2-8140-D34FC5A3D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" y="3779758"/>
            <a:ext cx="4115352" cy="298358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45E2278-67AD-494D-B37F-F7EC3926D8D5}"/>
              </a:ext>
            </a:extLst>
          </p:cNvPr>
          <p:cNvGrpSpPr/>
          <p:nvPr/>
        </p:nvGrpSpPr>
        <p:grpSpPr>
          <a:xfrm>
            <a:off x="0" y="3788"/>
            <a:ext cx="12192000" cy="770650"/>
            <a:chOff x="0" y="3788"/>
            <a:chExt cx="12192000" cy="77065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FC75965-D539-49FF-8BEE-61D696A2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788"/>
              <a:ext cx="12192000" cy="77065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ECB30621-659D-4BDA-B330-CA071AD89CC5}"/>
                </a:ext>
              </a:extLst>
            </p:cNvPr>
            <p:cNvSpPr txBox="1"/>
            <p:nvPr/>
          </p:nvSpPr>
          <p:spPr bwMode="auto">
            <a:xfrm>
              <a:off x="51106" y="140669"/>
              <a:ext cx="11221732" cy="49688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  <a:sym typeface="+mn-lt"/>
                </a:rPr>
                <a:t>Nuclear masses affect </a:t>
              </a:r>
              <a:r>
                <a:rPr lang="en-US" altLang="zh-CN" sz="4400" dirty="0" err="1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  <a:sym typeface="+mn-lt"/>
                </a:rPr>
                <a:t>rp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cs typeface="+mn-ea"/>
                  <a:sym typeface="+mn-lt"/>
                </a:rPr>
                <a:t>-process</a:t>
              </a:r>
              <a:endParaRPr lang="en-GB" altLang="zh-CN" sz="44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3" name="Text Box 5">
            <a:extLst>
              <a:ext uri="{FF2B5EF4-FFF2-40B4-BE49-F238E27FC236}">
                <a16:creationId xmlns:a16="http://schemas.microsoft.com/office/drawing/2014/main" id="{B0864A32-117D-4E70-9051-DE06BDCAE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2" y="938675"/>
            <a:ext cx="3552825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</p:spPr>
        <p:txBody>
          <a:bodyPr wrap="square">
            <a:spAutoFit/>
          </a:bodyPr>
          <a:lstStyle>
            <a:lvl1pPr marL="265430" indent="-265430">
              <a:tabLst>
                <a:tab pos="26479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tabLst>
                <a:tab pos="26479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tabLst>
                <a:tab pos="26479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tabLst>
                <a:tab pos="26479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tabLst>
                <a:tab pos="26479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479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479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479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479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Reaction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1+2-&gt;3+   Q=m</a:t>
            </a:r>
            <a:r>
              <a:rPr lang="en-US" altLang="zh-CN" sz="20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+m</a:t>
            </a:r>
            <a:r>
              <a:rPr lang="en-US" altLang="zh-CN" sz="20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-m</a:t>
            </a:r>
            <a:r>
              <a:rPr lang="en-US" altLang="zh-CN" sz="20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Nuclear masses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are sensitive to both forward and reverse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reation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rate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4232C68-D750-4DAE-AAB8-BAC1FD9D483D}"/>
              </a:ext>
            </a:extLst>
          </p:cNvPr>
          <p:cNvCxnSpPr>
            <a:cxnSpLocks/>
          </p:cNvCxnSpPr>
          <p:nvPr/>
        </p:nvCxnSpPr>
        <p:spPr>
          <a:xfrm flipH="1">
            <a:off x="10856686" y="2720796"/>
            <a:ext cx="459620" cy="14931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38">
            <a:extLst>
              <a:ext uri="{FF2B5EF4-FFF2-40B4-BE49-F238E27FC236}">
                <a16:creationId xmlns:a16="http://schemas.microsoft.com/office/drawing/2014/main" id="{1607FAA4-2CFB-4A63-91E3-A659B28FD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91" y="3883841"/>
            <a:ext cx="2891790" cy="2462832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32D404B1-6AC5-413C-A474-4E34FE2668B8}"/>
              </a:ext>
            </a:extLst>
          </p:cNvPr>
          <p:cNvSpPr txBox="1"/>
          <p:nvPr/>
        </p:nvSpPr>
        <p:spPr>
          <a:xfrm>
            <a:off x="8050738" y="6306574"/>
            <a:ext cx="399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High-precision mass data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71FC32F-8F3B-4A17-9397-35368261AD58}"/>
              </a:ext>
            </a:extLst>
          </p:cNvPr>
          <p:cNvSpPr/>
          <p:nvPr/>
        </p:nvSpPr>
        <p:spPr>
          <a:xfrm>
            <a:off x="7912556" y="3986215"/>
            <a:ext cx="4193498" cy="2754931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14A52A8-A7E8-4BD9-8730-61572DFA83B0}"/>
              </a:ext>
            </a:extLst>
          </p:cNvPr>
          <p:cNvSpPr txBox="1"/>
          <p:nvPr/>
        </p:nvSpPr>
        <p:spPr>
          <a:xfrm>
            <a:off x="4293327" y="3217742"/>
            <a:ext cx="37574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rp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-process calculations</a:t>
            </a:r>
            <a:endParaRPr lang="zh-CN" altLang="en-US" sz="2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id="{F850B550-301A-4271-B41D-48ABF3BC1C53}"/>
              </a:ext>
            </a:extLst>
          </p:cNvPr>
          <p:cNvSpPr/>
          <p:nvPr/>
        </p:nvSpPr>
        <p:spPr>
          <a:xfrm>
            <a:off x="5785653" y="2659738"/>
            <a:ext cx="290791" cy="5064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C337CFF-5579-4F82-909E-D9E5230C6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" y="798932"/>
            <a:ext cx="4115352" cy="298358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4EEA83E-8172-4DEC-9B4A-04E1D83B8403}"/>
              </a:ext>
            </a:extLst>
          </p:cNvPr>
          <p:cNvSpPr txBox="1"/>
          <p:nvPr/>
        </p:nvSpPr>
        <p:spPr>
          <a:xfrm>
            <a:off x="511818" y="3649146"/>
            <a:ext cx="3359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err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process path</a:t>
            </a:r>
            <a:endParaRPr lang="en-US" altLang="zh-CN" sz="1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0EC931-4533-4275-9ED5-E63970010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423" y="4218362"/>
            <a:ext cx="3685021" cy="2522784"/>
          </a:xfrm>
          <a:prstGeom prst="rect">
            <a:avLst/>
          </a:prstGeom>
        </p:spPr>
      </p:pic>
      <p:sp>
        <p:nvSpPr>
          <p:cNvPr id="34" name="箭头: 下 33">
            <a:extLst>
              <a:ext uri="{FF2B5EF4-FFF2-40B4-BE49-F238E27FC236}">
                <a16:creationId xmlns:a16="http://schemas.microsoft.com/office/drawing/2014/main" id="{AA781ED7-4C87-40BC-9C10-14E0C471EFE2}"/>
              </a:ext>
            </a:extLst>
          </p:cNvPr>
          <p:cNvSpPr/>
          <p:nvPr/>
        </p:nvSpPr>
        <p:spPr>
          <a:xfrm>
            <a:off x="5800058" y="3702464"/>
            <a:ext cx="290791" cy="4607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5E039CB-99A5-484B-8629-5A3FF6540D64}"/>
              </a:ext>
            </a:extLst>
          </p:cNvPr>
          <p:cNvSpPr txBox="1"/>
          <p:nvPr/>
        </p:nvSpPr>
        <p:spPr>
          <a:xfrm>
            <a:off x="7029450" y="871538"/>
            <a:ext cx="477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Symbol" panose="05050102010706020507" pitchFamily="18" charset="2"/>
                <a:ea typeface="宋体" panose="02010600030101010101" pitchFamily="2" charset="-122"/>
              </a:rPr>
              <a:t>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90897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7821</TotalTime>
  <Words>828</Words>
  <Application>Microsoft Office PowerPoint</Application>
  <PresentationFormat>宽屏</PresentationFormat>
  <Paragraphs>115</Paragraphs>
  <Slides>18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AdvOTf9433e2d</vt:lpstr>
      <vt:lpstr>Times-Roman</vt:lpstr>
      <vt:lpstr>等线</vt:lpstr>
      <vt:lpstr>等线 Light</vt:lpstr>
      <vt:lpstr>Microsoft YaHei</vt:lpstr>
      <vt:lpstr>Microsoft YaHei</vt:lpstr>
      <vt:lpstr>Arial</vt:lpstr>
      <vt:lpstr>Calibri</vt:lpstr>
      <vt:lpstr>Symbol</vt:lpstr>
      <vt:lpstr>Times New Roman</vt:lpstr>
      <vt:lpstr>Wingdings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sq hou</dc:creator>
  <cp:lastModifiedBy>sq hou</cp:lastModifiedBy>
  <cp:revision>161</cp:revision>
  <dcterms:created xsi:type="dcterms:W3CDTF">2024-09-03T12:03:21Z</dcterms:created>
  <dcterms:modified xsi:type="dcterms:W3CDTF">2024-09-09T05:23:16Z</dcterms:modified>
</cp:coreProperties>
</file>