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0" r:id="rId1"/>
    <p:sldMasterId id="2147483864" r:id="rId2"/>
    <p:sldMasterId id="2147483852" r:id="rId3"/>
  </p:sldMasterIdLst>
  <p:notesMasterIdLst>
    <p:notesMasterId r:id="rId34"/>
  </p:notesMasterIdLst>
  <p:sldIdLst>
    <p:sldId id="258" r:id="rId4"/>
    <p:sldId id="669" r:id="rId5"/>
    <p:sldId id="1601" r:id="rId6"/>
    <p:sldId id="1581" r:id="rId7"/>
    <p:sldId id="1602" r:id="rId8"/>
    <p:sldId id="1603" r:id="rId9"/>
    <p:sldId id="1583" r:id="rId10"/>
    <p:sldId id="1584" r:id="rId11"/>
    <p:sldId id="1587" r:id="rId12"/>
    <p:sldId id="459" r:id="rId13"/>
    <p:sldId id="1589" r:id="rId14"/>
    <p:sldId id="1593" r:id="rId15"/>
    <p:sldId id="1594" r:id="rId16"/>
    <p:sldId id="1596" r:id="rId17"/>
    <p:sldId id="1598" r:id="rId18"/>
    <p:sldId id="1600" r:id="rId19"/>
    <p:sldId id="587" r:id="rId20"/>
    <p:sldId id="552" r:id="rId21"/>
    <p:sldId id="569" r:id="rId22"/>
    <p:sldId id="1377" r:id="rId23"/>
    <p:sldId id="1533" r:id="rId24"/>
    <p:sldId id="1565" r:id="rId25"/>
    <p:sldId id="1591" r:id="rId26"/>
    <p:sldId id="1597" r:id="rId27"/>
    <p:sldId id="1595" r:id="rId28"/>
    <p:sldId id="327" r:id="rId29"/>
    <p:sldId id="328" r:id="rId30"/>
    <p:sldId id="1599" r:id="rId31"/>
    <p:sldId id="329" r:id="rId32"/>
    <p:sldId id="412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72"/>
    <p:restoredTop sz="89281" autoAdjust="0"/>
  </p:normalViewPr>
  <p:slideViewPr>
    <p:cSldViewPr>
      <p:cViewPr varScale="1">
        <p:scale>
          <a:sx n="109" d="100"/>
          <a:sy n="109" d="100"/>
        </p:scale>
        <p:origin x="200" y="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9E7E2-BC46-4FD8-A599-DE263D0AE454}" type="datetimeFigureOut">
              <a:rPr lang="zh-CN" altLang="en-US" smtClean="0"/>
              <a:pPr/>
              <a:t>2024/9/3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B5061-00FC-4AC8-9E80-E69BB674E09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8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89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072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075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150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B5061-00FC-4AC8-9E80-E69BB674E091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55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34082"/>
          </a:xfrm>
        </p:spPr>
        <p:txBody>
          <a:bodyPr>
            <a:normAutofit/>
          </a:bodyPr>
          <a:lstStyle>
            <a:lvl1pPr algn="l">
              <a:defRPr sz="3200"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496" y="6597352"/>
            <a:ext cx="2133600" cy="2160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411760" y="6597352"/>
            <a:ext cx="4320480" cy="2160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>
                <a:solidFill>
                  <a:prstClr val="black"/>
                </a:solidFill>
              </a:rPr>
              <a:t>Nuclear Collective Vibrations: From Labs to Stars @ CCNU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160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44016" y="678706"/>
            <a:ext cx="88924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中文版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D64056-2406-4A6D-BDE3-8263B1DE8A8E}"/>
              </a:ext>
            </a:extLst>
          </p:cNvPr>
          <p:cNvSpPr/>
          <p:nvPr/>
        </p:nvSpPr>
        <p:spPr>
          <a:xfrm>
            <a:off x="-10274" y="-20165"/>
            <a:ext cx="9169338" cy="56884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D48C3CF8-08E3-45D7-9B49-C05FD0C621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6253" y="44624"/>
            <a:ext cx="6854546" cy="551523"/>
          </a:xfrm>
          <a:prstGeom prst="rect">
            <a:avLst/>
          </a:prstGeom>
        </p:spPr>
        <p:txBody>
          <a:bodyPr lIns="36000" tIns="0" rIns="36000" bIns="0" anchor="ctr" anchorCtr="0"/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Times New Roman" pitchFamily="18" charset="0"/>
                <a:ea typeface="+mj-ea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zh-CN" altLang="en-US" dirty="0"/>
              <a:t>单击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F5AB07B-5E5C-4C7D-8C2D-5B11A19FC9CC}"/>
              </a:ext>
            </a:extLst>
          </p:cNvPr>
          <p:cNvSpPr txBox="1"/>
          <p:nvPr/>
        </p:nvSpPr>
        <p:spPr>
          <a:xfrm>
            <a:off x="1" y="6682015"/>
            <a:ext cx="2279108" cy="184666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LONG,</a:t>
            </a:r>
            <a:r>
              <a:rPr lang="zh-CN" altLang="en-US" sz="1200" dirty="0">
                <a:solidFill>
                  <a:schemeClr val="bg1"/>
                </a:solidFill>
              </a:rPr>
              <a:t> </a:t>
            </a:r>
            <a:r>
              <a:rPr lang="en-US" altLang="zh-CN" sz="1200" dirty="0">
                <a:solidFill>
                  <a:schemeClr val="bg1"/>
                </a:solidFill>
              </a:rPr>
              <a:t>Wenhui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4A60042-27FB-4DC3-AC4C-88D4355D002D}"/>
              </a:ext>
            </a:extLst>
          </p:cNvPr>
          <p:cNvSpPr txBox="1"/>
          <p:nvPr/>
        </p:nvSpPr>
        <p:spPr>
          <a:xfrm>
            <a:off x="2279109" y="6682015"/>
            <a:ext cx="4600847" cy="184666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New Magicity N=32 &amp; 34</a:t>
            </a:r>
            <a:endParaRPr lang="zh-CN" altLang="en-US" sz="12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8C35929-ED6A-44BD-BD13-2A86345BD181}"/>
              </a:ext>
            </a:extLst>
          </p:cNvPr>
          <p:cNvSpPr txBox="1"/>
          <p:nvPr/>
        </p:nvSpPr>
        <p:spPr>
          <a:xfrm>
            <a:off x="512" y="6669940"/>
            <a:ext cx="9180000" cy="215444"/>
          </a:xfrm>
          <a:prstGeom prst="rect">
            <a:avLst/>
          </a:prstGeom>
          <a:solidFill>
            <a:srgbClr val="0070C0"/>
          </a:solidFill>
          <a:effectLst>
            <a:softEdge rad="12700"/>
          </a:effectLst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zh-CN" sz="1400" b="0" i="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Sensitivities of the r-process rare-earth peak abundances to nuclear masses and β-decay rates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8F8F87E-D8AF-4441-B6EB-FB9CCFE739C5}"/>
              </a:ext>
            </a:extLst>
          </p:cNvPr>
          <p:cNvSpPr txBox="1"/>
          <p:nvPr/>
        </p:nvSpPr>
        <p:spPr>
          <a:xfrm>
            <a:off x="-396552" y="6700718"/>
            <a:ext cx="2224879" cy="184666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Yiwei</a:t>
            </a:r>
            <a:r>
              <a:rPr lang="zh-CN" alt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Hao</a:t>
            </a:r>
            <a:endParaRPr lang="zh-CN" altLang="en-US" sz="1200" dirty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54E0723-D1CB-4219-B02D-ED80306F08A8}"/>
              </a:ext>
            </a:extLst>
          </p:cNvPr>
          <p:cNvSpPr txBox="1"/>
          <p:nvPr/>
        </p:nvSpPr>
        <p:spPr>
          <a:xfrm>
            <a:off x="7674757" y="6682015"/>
            <a:ext cx="1096688" cy="184666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fld id="{85002F85-BC16-4691-99EE-2916279169D7}" type="slidenum">
              <a:rPr lang="zh-CN" altLang="en-US" sz="1200" smtClean="0">
                <a:solidFill>
                  <a:schemeClr val="bg1"/>
                </a:solidFill>
              </a:rPr>
              <a:t>‹#›</a:t>
            </a:fld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8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80550-D1BB-4666-953B-EAC0EFD89CB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Nuclear Collective Vibrations: From Labs to Stars @ CCNU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2CC2-5C41-475A-92D6-DBFA3A3F77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>
                <a:solidFill>
                  <a:prstClr val="black">
                    <a:tint val="75000"/>
                  </a:prstClr>
                </a:solidFill>
              </a:rPr>
              <a:t>Nuclear Collective Vibrations: From Labs to Stars @ CCNU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80550-D1BB-4666-953B-EAC0EFD89CB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7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hart1.pn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4664"/>
            <a:ext cx="9108504" cy="61405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9616" y="735028"/>
            <a:ext cx="8878888" cy="266429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000" b="1" kern="1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Nuclear </a:t>
            </a:r>
            <a:r>
              <a:rPr lang="en-US" altLang="zh-CN" sz="4000" b="1" kern="100" dirty="0">
                <a:solidFill>
                  <a:srgbClr val="FF0000"/>
                </a:solidFill>
                <a:effectLst/>
                <a:latin typeface="Symbol" pitchFamily="2" charset="2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 kern="1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-decay half-life </a:t>
            </a:r>
            <a:br>
              <a:rPr lang="en-US" altLang="zh-CN" sz="4000" b="1" kern="1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4000" b="1" kern="1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and its impact on r-process nucleosynthesis </a:t>
            </a:r>
            <a:endParaRPr lang="en-CN" sz="4000" b="1" kern="100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41" y="5754949"/>
            <a:ext cx="1088431" cy="1088431"/>
          </a:xfrm>
          <a:prstGeom prst="rect">
            <a:avLst/>
          </a:prstGeom>
        </p:spPr>
      </p:pic>
      <p:sp>
        <p:nvSpPr>
          <p:cNvPr id="7" name="副标题 2">
            <a:extLst>
              <a:ext uri="{FF2B5EF4-FFF2-40B4-BE49-F238E27FC236}">
                <a16:creationId xmlns:a16="http://schemas.microsoft.com/office/drawing/2014/main" id="{2ED38958-C190-73F4-39B2-A820E8BC8438}"/>
              </a:ext>
            </a:extLst>
          </p:cNvPr>
          <p:cNvSpPr txBox="1">
            <a:spLocks/>
          </p:cNvSpPr>
          <p:nvPr/>
        </p:nvSpPr>
        <p:spPr>
          <a:xfrm>
            <a:off x="3437620" y="4901937"/>
            <a:ext cx="5688632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Yifei</a:t>
            </a:r>
            <a:r>
              <a:rPr lang="en-US" altLang="zh-CN" sz="4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Niu</a:t>
            </a:r>
            <a:endParaRPr lang="en-US" altLang="zh-CN" sz="4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MOE Frontiers Science Center for Rare Isotopes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School of Nuclear Science and Technology</a:t>
            </a:r>
          </a:p>
          <a:p>
            <a:pPr>
              <a:lnSpc>
                <a:spcPct val="150000"/>
              </a:lnSpc>
            </a:pPr>
            <a:r>
              <a:rPr lang="en-US" altLang="zh-CN" sz="4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Lanzhou University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46284-FA53-5532-2D81-0A6978CDACF1}"/>
              </a:ext>
            </a:extLst>
          </p:cNvPr>
          <p:cNvSpPr txBox="1"/>
          <p:nvPr/>
        </p:nvSpPr>
        <p:spPr>
          <a:xfrm>
            <a:off x="395536" y="113710"/>
            <a:ext cx="7908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rgbClr val="0000CC"/>
                </a:solidFill>
                <a:effectLst/>
                <a:latin typeface="LiberationSerif"/>
              </a:rPr>
              <a:t>The 17th International Symposium on Origin of Matter and Evolution of Galaxies </a:t>
            </a:r>
            <a:endParaRPr lang="en-US" i="1" dirty="0">
              <a:solidFill>
                <a:srgbClr val="0000CC"/>
              </a:solidFill>
            </a:endParaRPr>
          </a:p>
          <a:p>
            <a:pPr algn="ctr"/>
            <a:r>
              <a:rPr lang="en-CN" b="1" i="1" dirty="0">
                <a:solidFill>
                  <a:srgbClr val="0000CC"/>
                </a:solidFill>
              </a:rPr>
              <a:t>Chengdu  Sep. 7-13,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Half-life Is a Hard Problem …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7" name="Picture 3" descr="E:\yfniu\Labwork\求职\华中师范大学\interview\ppt\betadecay-skyr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214422"/>
            <a:ext cx="3472543" cy="3744416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5072066" y="692696"/>
            <a:ext cx="3643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Skyrme HFB+QRPA</a:t>
            </a:r>
          </a:p>
        </p:txBody>
      </p:sp>
      <p:sp>
        <p:nvSpPr>
          <p:cNvPr id="9" name="矩形 8"/>
          <p:cNvSpPr/>
          <p:nvPr/>
        </p:nvSpPr>
        <p:spPr>
          <a:xfrm>
            <a:off x="251520" y="692696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RHB+QRPA</a:t>
            </a:r>
          </a:p>
        </p:txBody>
      </p:sp>
      <p:sp>
        <p:nvSpPr>
          <p:cNvPr id="10" name="矩形 9"/>
          <p:cNvSpPr/>
          <p:nvPr/>
        </p:nvSpPr>
        <p:spPr>
          <a:xfrm>
            <a:off x="534234" y="5601434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b="1" dirty="0"/>
              <a:t> </a:t>
            </a:r>
            <a:r>
              <a:rPr lang="en-US" altLang="zh-CN" sz="2000" b="1" dirty="0"/>
              <a:t>Half-lives are </a:t>
            </a:r>
            <a:r>
              <a:rPr lang="en-US" altLang="zh-CN" sz="2000" b="1" dirty="0">
                <a:solidFill>
                  <a:srgbClr val="FF0000"/>
                </a:solidFill>
              </a:rPr>
              <a:t>overestimated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000" b="1" dirty="0"/>
              <a:t> Due to the nuclear structure part – Gamow-Teller transition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2132" y="5072074"/>
            <a:ext cx="3187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Engel, et al., PRC 60, 014302 (1999)</a:t>
            </a:r>
            <a:endParaRPr lang="zh-CN" altLang="en-US" sz="1600" dirty="0"/>
          </a:p>
        </p:txBody>
      </p:sp>
      <p:sp>
        <p:nvSpPr>
          <p:cNvPr id="13" name="矩形 12"/>
          <p:cNvSpPr/>
          <p:nvPr/>
        </p:nvSpPr>
        <p:spPr>
          <a:xfrm>
            <a:off x="6643702" y="2500306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baseline="30000" dirty="0"/>
              <a:t>78</a:t>
            </a:r>
            <a:r>
              <a:rPr lang="en-US" altLang="zh-CN" b="1" dirty="0"/>
              <a:t>Ni</a:t>
            </a:r>
            <a:endParaRPr lang="zh-CN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12824" y="2857496"/>
            <a:ext cx="37382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500" b="1" dirty="0"/>
              <a:t>.</a:t>
            </a:r>
            <a:endParaRPr lang="zh-CN" altLang="en-US" sz="55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3" y="1514345"/>
            <a:ext cx="4613011" cy="32108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43608" y="5085184"/>
            <a:ext cx="3168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>
                <a:solidFill>
                  <a:srgbClr val="0000CC"/>
                </a:solidFill>
              </a:rPr>
              <a:t>Niksic</a:t>
            </a:r>
            <a:r>
              <a:rPr lang="en-US" altLang="zh-CN" sz="1600" dirty="0">
                <a:solidFill>
                  <a:srgbClr val="0000CC"/>
                </a:solidFill>
              </a:rPr>
              <a:t>, et al., PRC 71, 014308 (2005)</a:t>
            </a:r>
            <a:endParaRPr lang="zh-CN" altLang="en-US" sz="1600" dirty="0"/>
          </a:p>
        </p:txBody>
      </p:sp>
      <p:sp>
        <p:nvSpPr>
          <p:cNvPr id="14" name="矩形 12"/>
          <p:cNvSpPr/>
          <p:nvPr/>
        </p:nvSpPr>
        <p:spPr>
          <a:xfrm>
            <a:off x="2627663" y="2138986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baseline="30000" dirty="0"/>
              <a:t>78</a:t>
            </a:r>
            <a:r>
              <a:rPr lang="en-US" altLang="zh-CN" b="1" dirty="0"/>
              <a:t>Ni</a:t>
            </a:r>
            <a:endParaRPr lang="zh-CN" altLang="en-US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BF2EE9-42CC-20CC-E293-11A0111FD256}"/>
              </a:ext>
            </a:extLst>
          </p:cNvPr>
          <p:cNvSpPr/>
          <p:nvPr/>
        </p:nvSpPr>
        <p:spPr>
          <a:xfrm>
            <a:off x="2817774" y="2508318"/>
            <a:ext cx="360040" cy="9286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452554-3BAA-F8BC-8FBE-C8F144E03772}"/>
              </a:ext>
            </a:extLst>
          </p:cNvPr>
          <p:cNvSpPr/>
          <p:nvPr/>
        </p:nvSpPr>
        <p:spPr>
          <a:xfrm>
            <a:off x="6893735" y="2856956"/>
            <a:ext cx="360040" cy="9286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490549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19" y="116632"/>
            <a:ext cx="8843629" cy="63408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Effect of Quasiparticle Particle Vibration Coupling (QPVC)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8" name="Picture 3" descr="E:\yfniu\Labwork\求职\华中师范大学\interview\ppt\HalfLife-Sk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976" y="1777815"/>
            <a:ext cx="3168352" cy="330236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67059" y="1318988"/>
            <a:ext cx="25090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solidFill>
                  <a:srgbClr val="0000CC"/>
                </a:solidFill>
              </a:rPr>
              <a:t>doubly magic nuclei</a:t>
            </a:r>
            <a:endParaRPr lang="zh-CN" altLang="en-US" sz="2200" b="1" dirty="0">
              <a:solidFill>
                <a:srgbClr val="0000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E87C8-10A8-8F85-8589-CA2EC5284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28" y="1892577"/>
            <a:ext cx="3861559" cy="3187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BD5BF1-74E7-5FBB-925F-61809500C014}"/>
              </a:ext>
            </a:extLst>
          </p:cNvPr>
          <p:cNvSpPr txBox="1"/>
          <p:nvPr/>
        </p:nvSpPr>
        <p:spPr>
          <a:xfrm>
            <a:off x="6072321" y="1312961"/>
            <a:ext cx="14899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solidFill>
                  <a:srgbClr val="0000CC"/>
                </a:solidFill>
              </a:rPr>
              <a:t>Ni isotopes</a:t>
            </a:r>
            <a:endParaRPr lang="zh-CN" altLang="en-US" sz="2200" b="1" dirty="0">
              <a:solidFill>
                <a:srgbClr val="0000CC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311FC-C90B-9911-908C-2523C40D7A48}"/>
              </a:ext>
            </a:extLst>
          </p:cNvPr>
          <p:cNvSpPr txBox="1"/>
          <p:nvPr/>
        </p:nvSpPr>
        <p:spPr>
          <a:xfrm>
            <a:off x="914473" y="5108124"/>
            <a:ext cx="3744416" cy="734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b="1" dirty="0">
                <a:solidFill>
                  <a:srgbClr val="0000CC"/>
                </a:solidFill>
              </a:rPr>
              <a:t>(Q) PVC: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sz="1800" b="1" dirty="0"/>
              <a:t>Reduce half-lives systematically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D1678B-75B7-63E4-56B7-A31F53067EDD}"/>
              </a:ext>
            </a:extLst>
          </p:cNvPr>
          <p:cNvSpPr txBox="1"/>
          <p:nvPr/>
        </p:nvSpPr>
        <p:spPr>
          <a:xfrm>
            <a:off x="928172" y="6094904"/>
            <a:ext cx="3643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1600" i="1" dirty="0">
                <a:solidFill>
                  <a:srgbClr val="0000CC"/>
                </a:solidFill>
              </a:rPr>
              <a:t>Y.</a:t>
            </a:r>
            <a:r>
              <a:rPr lang="zh-CN" altLang="en-US" sz="1600" i="1" dirty="0">
                <a:solidFill>
                  <a:srgbClr val="0000CC"/>
                </a:solidFill>
              </a:rPr>
              <a:t> </a:t>
            </a:r>
            <a:r>
              <a:rPr lang="en-US" altLang="zh-CN" sz="1600" i="1" dirty="0">
                <a:solidFill>
                  <a:srgbClr val="0000CC"/>
                </a:solidFill>
              </a:rPr>
              <a:t>F. </a:t>
            </a:r>
            <a:r>
              <a:rPr lang="en-US" altLang="zh-CN" sz="1600" i="1" dirty="0" err="1">
                <a:solidFill>
                  <a:srgbClr val="0000CC"/>
                </a:solidFill>
              </a:rPr>
              <a:t>Niu</a:t>
            </a:r>
            <a:r>
              <a:rPr lang="en-US" altLang="zh-CN" sz="1600" i="1" dirty="0">
                <a:solidFill>
                  <a:srgbClr val="0000CC"/>
                </a:solidFill>
              </a:rPr>
              <a:t>, Z. M. </a:t>
            </a:r>
            <a:r>
              <a:rPr lang="en-US" altLang="zh-CN" sz="1600" i="1" dirty="0" err="1">
                <a:solidFill>
                  <a:srgbClr val="0000CC"/>
                </a:solidFill>
              </a:rPr>
              <a:t>Niu</a:t>
            </a:r>
            <a:r>
              <a:rPr lang="en-US" altLang="zh-CN" sz="1600" i="1" dirty="0">
                <a:solidFill>
                  <a:srgbClr val="0000CC"/>
                </a:solidFill>
              </a:rPr>
              <a:t>, G. Colo, and E. </a:t>
            </a:r>
            <a:r>
              <a:rPr lang="en-US" altLang="zh-CN" sz="1600" i="1" dirty="0" err="1">
                <a:solidFill>
                  <a:srgbClr val="0000CC"/>
                </a:solidFill>
              </a:rPr>
              <a:t>Vigezzi</a:t>
            </a:r>
            <a:r>
              <a:rPr lang="en-US" altLang="zh-CN" sz="1600" i="1" dirty="0">
                <a:solidFill>
                  <a:srgbClr val="0000CC"/>
                </a:solidFill>
              </a:rPr>
              <a:t>,</a:t>
            </a:r>
            <a:r>
              <a:rPr lang="zh-CN" altLang="en-US" sz="1600" i="1" dirty="0">
                <a:solidFill>
                  <a:srgbClr val="0000CC"/>
                </a:solidFill>
              </a:rPr>
              <a:t> </a:t>
            </a:r>
            <a:r>
              <a:rPr lang="en-US" sz="1600" b="1" i="1" dirty="0">
                <a:solidFill>
                  <a:srgbClr val="0000CC"/>
                </a:solidFill>
              </a:rPr>
              <a:t>PRL </a:t>
            </a:r>
            <a:r>
              <a:rPr lang="en-US" sz="1600" i="1" dirty="0">
                <a:solidFill>
                  <a:srgbClr val="0000CC"/>
                </a:solidFill>
              </a:rPr>
              <a:t>114, 142501 (2015)</a:t>
            </a:r>
          </a:p>
        </p:txBody>
      </p:sp>
      <p:sp>
        <p:nvSpPr>
          <p:cNvPr id="17" name="矩形 9">
            <a:extLst>
              <a:ext uri="{FF2B5EF4-FFF2-40B4-BE49-F238E27FC236}">
                <a16:creationId xmlns:a16="http://schemas.microsoft.com/office/drawing/2014/main" id="{00207E75-28B5-3E77-CC6E-6755224EAC94}"/>
              </a:ext>
            </a:extLst>
          </p:cNvPr>
          <p:cNvSpPr/>
          <p:nvPr/>
        </p:nvSpPr>
        <p:spPr>
          <a:xfrm>
            <a:off x="5296263" y="6085158"/>
            <a:ext cx="3699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00CC"/>
                </a:solidFill>
              </a:rPr>
              <a:t>Y. F. </a:t>
            </a:r>
            <a:r>
              <a:rPr lang="en-US" altLang="zh-CN" sz="1600" i="1" dirty="0" err="1">
                <a:solidFill>
                  <a:srgbClr val="0000CC"/>
                </a:solidFill>
              </a:rPr>
              <a:t>Niu</a:t>
            </a:r>
            <a:r>
              <a:rPr lang="en-US" altLang="zh-CN" sz="1600" i="1" dirty="0">
                <a:solidFill>
                  <a:srgbClr val="0000CC"/>
                </a:solidFill>
              </a:rPr>
              <a:t>,</a:t>
            </a:r>
            <a:r>
              <a:rPr lang="en-US" altLang="zh-CN" sz="1600" b="1" i="1" dirty="0">
                <a:solidFill>
                  <a:srgbClr val="0000CC"/>
                </a:solidFill>
              </a:rPr>
              <a:t> </a:t>
            </a:r>
            <a:r>
              <a:rPr lang="en-US" altLang="zh-CN" sz="1600" i="1" dirty="0">
                <a:solidFill>
                  <a:srgbClr val="0000CC"/>
                </a:solidFill>
              </a:rPr>
              <a:t>Z.</a:t>
            </a:r>
            <a:r>
              <a:rPr lang="zh-CN" altLang="en-US" sz="1600" i="1" dirty="0">
                <a:solidFill>
                  <a:srgbClr val="0000CC"/>
                </a:solidFill>
              </a:rPr>
              <a:t> </a:t>
            </a:r>
            <a:r>
              <a:rPr lang="en-US" altLang="zh-CN" sz="1600" i="1" dirty="0">
                <a:solidFill>
                  <a:srgbClr val="0000CC"/>
                </a:solidFill>
              </a:rPr>
              <a:t>M.</a:t>
            </a:r>
            <a:r>
              <a:rPr lang="zh-CN" altLang="en-US" sz="1600" i="1" dirty="0">
                <a:solidFill>
                  <a:srgbClr val="0000CC"/>
                </a:solidFill>
              </a:rPr>
              <a:t> </a:t>
            </a:r>
            <a:r>
              <a:rPr lang="en-US" altLang="zh-CN" sz="1600" i="1" dirty="0" err="1">
                <a:solidFill>
                  <a:srgbClr val="0000CC"/>
                </a:solidFill>
              </a:rPr>
              <a:t>Niu</a:t>
            </a:r>
            <a:r>
              <a:rPr lang="en-US" altLang="zh-CN" sz="1600" i="1" dirty="0">
                <a:solidFill>
                  <a:srgbClr val="0000CC"/>
                </a:solidFill>
              </a:rPr>
              <a:t>,</a:t>
            </a:r>
            <a:r>
              <a:rPr lang="zh-CN" altLang="en-US" sz="1600" i="1" dirty="0">
                <a:solidFill>
                  <a:srgbClr val="0000CC"/>
                </a:solidFill>
              </a:rPr>
              <a:t> </a:t>
            </a:r>
            <a:r>
              <a:rPr lang="en-US" altLang="zh-CN" sz="1600" i="1" dirty="0">
                <a:solidFill>
                  <a:srgbClr val="0000CC"/>
                </a:solidFill>
              </a:rPr>
              <a:t>G. Colo, and</a:t>
            </a:r>
            <a:r>
              <a:rPr lang="zh-CN" altLang="en-US" sz="1600" i="1" dirty="0">
                <a:solidFill>
                  <a:srgbClr val="0000CC"/>
                </a:solidFill>
              </a:rPr>
              <a:t> </a:t>
            </a:r>
            <a:r>
              <a:rPr lang="en-US" altLang="zh-CN" sz="1600" i="1" dirty="0">
                <a:solidFill>
                  <a:srgbClr val="0000CC"/>
                </a:solidFill>
              </a:rPr>
              <a:t>E. </a:t>
            </a:r>
            <a:r>
              <a:rPr lang="en-US" altLang="zh-CN" sz="1600" i="1" dirty="0" err="1">
                <a:solidFill>
                  <a:srgbClr val="0000CC"/>
                </a:solidFill>
              </a:rPr>
              <a:t>Vigezzi</a:t>
            </a:r>
            <a:r>
              <a:rPr lang="en-US" altLang="zh-CN" sz="1600" i="1" dirty="0">
                <a:solidFill>
                  <a:srgbClr val="0000CC"/>
                </a:solidFill>
              </a:rPr>
              <a:t>, </a:t>
            </a:r>
            <a:r>
              <a:rPr lang="en-US" altLang="zh-CN" sz="1600" b="1" i="1" dirty="0">
                <a:solidFill>
                  <a:srgbClr val="0000CC"/>
                </a:solidFill>
              </a:rPr>
              <a:t>PLB </a:t>
            </a:r>
            <a:r>
              <a:rPr lang="en-US" altLang="zh-CN" sz="1600" i="1" dirty="0">
                <a:solidFill>
                  <a:srgbClr val="0000CC"/>
                </a:solidFill>
              </a:rPr>
              <a:t>780, 325 (2018)</a:t>
            </a:r>
            <a:endParaRPr lang="zh-CN" altLang="en-US" sz="1600" i="1" dirty="0">
              <a:solidFill>
                <a:srgbClr val="0000C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03E15-19AD-71C5-BBCF-DCF89E22E91F}"/>
              </a:ext>
            </a:extLst>
          </p:cNvPr>
          <p:cNvSpPr txBox="1"/>
          <p:nvPr/>
        </p:nvSpPr>
        <p:spPr>
          <a:xfrm>
            <a:off x="125218" y="763096"/>
            <a:ext cx="59556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200" b="1" dirty="0"/>
              <a:t>QPVC:  higher-order of many-body correlations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FF04D6-9899-3A6C-34D9-1FED2A0DDBCE}"/>
              </a:ext>
            </a:extLst>
          </p:cNvPr>
          <p:cNvSpPr txBox="1"/>
          <p:nvPr/>
        </p:nvSpPr>
        <p:spPr>
          <a:xfrm>
            <a:off x="4860032" y="5417115"/>
            <a:ext cx="4572000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US" altLang="zh-CN" sz="1800" b="1" dirty="0"/>
              <a:t>Reproduce </a:t>
            </a:r>
            <a:r>
              <a:rPr lang="el-GR" altLang="zh-CN" sz="1800" b="1" dirty="0"/>
              <a:t>β</a:t>
            </a:r>
            <a:r>
              <a:rPr lang="en-US" altLang="zh-CN" sz="1800" b="1" dirty="0"/>
              <a:t>-decay half-lives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810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1020-7425-F9E6-FD20-2827E517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Relativistic PVC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7C7D9-A434-C582-523E-52A0696DF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0902C1-CA24-F9F3-51B9-D7F81B830B0C}"/>
              </a:ext>
            </a:extLst>
          </p:cNvPr>
          <p:cNvGrpSpPr/>
          <p:nvPr/>
        </p:nvGrpSpPr>
        <p:grpSpPr>
          <a:xfrm>
            <a:off x="290967" y="1998693"/>
            <a:ext cx="4120173" cy="3063999"/>
            <a:chOff x="395536" y="1556792"/>
            <a:chExt cx="5163501" cy="35283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C84D6D-7B73-3C31-7952-CA111DF3A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36" y="1556792"/>
              <a:ext cx="5163501" cy="35283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868404-9889-FE45-5D2F-9270D13D7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7184" y="1741194"/>
              <a:ext cx="1017285" cy="3273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BA3B16-1E2E-E215-918A-F79784419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808" y="3252854"/>
              <a:ext cx="369213" cy="2307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DF081C-ADF5-B139-0D37-E56440CA7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8349" y="3225485"/>
              <a:ext cx="635459" cy="28549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080933B-EA7D-72CA-4452-81758DF2F51B}"/>
              </a:ext>
            </a:extLst>
          </p:cNvPr>
          <p:cNvSpPr txBox="1"/>
          <p:nvPr/>
        </p:nvSpPr>
        <p:spPr>
          <a:xfrm>
            <a:off x="534362" y="5905667"/>
            <a:ext cx="4120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dirty="0">
                <a:solidFill>
                  <a:srgbClr val="0000CC"/>
                </a:solidFill>
              </a:rPr>
              <a:t>C. Robin and E. Litvinova, Phys. Rev. Lett. </a:t>
            </a:r>
            <a:r>
              <a:rPr lang="en-CN" sz="1600" dirty="0">
                <a:solidFill>
                  <a:srgbClr val="0000CC"/>
                </a:solidFill>
                <a:effectLst/>
              </a:rPr>
              <a:t>123, 202501 (2019) </a:t>
            </a:r>
          </a:p>
          <a:p>
            <a:endParaRPr lang="en-CN" sz="1600" dirty="0">
              <a:solidFill>
                <a:srgbClr val="0000C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1C184A-D768-3409-1D34-3178CB864B6E}"/>
              </a:ext>
            </a:extLst>
          </p:cNvPr>
          <p:cNvSpPr txBox="1"/>
          <p:nvPr/>
        </p:nvSpPr>
        <p:spPr>
          <a:xfrm>
            <a:off x="334296" y="1493553"/>
            <a:ext cx="4264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211E1E"/>
                </a:solidFill>
                <a:effectLst/>
                <a:latin typeface="AdvOT19ee2aa8.B"/>
              </a:rPr>
              <a:t>Gamow-Teller Strength in </a:t>
            </a:r>
            <a:r>
              <a:rPr lang="en-US" sz="2200" b="1" baseline="30000" dirty="0">
                <a:solidFill>
                  <a:srgbClr val="211E1E"/>
                </a:solidFill>
                <a:latin typeface="AdvOT19ee2aa8.B"/>
              </a:rPr>
              <a:t>90</a:t>
            </a:r>
            <a:r>
              <a:rPr lang="en-US" sz="2200" b="1" dirty="0">
                <a:solidFill>
                  <a:srgbClr val="211E1E"/>
                </a:solidFill>
                <a:latin typeface="AdvTT824b8cb1.B"/>
              </a:rPr>
              <a:t>Zr</a:t>
            </a:r>
            <a:endParaRPr lang="en-US" sz="2200" b="1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BAF86F-1E32-DB6B-5F64-BA60E2E9F691}"/>
              </a:ext>
            </a:extLst>
          </p:cNvPr>
          <p:cNvSpPr txBox="1"/>
          <p:nvPr/>
        </p:nvSpPr>
        <p:spPr>
          <a:xfrm>
            <a:off x="301730" y="5179792"/>
            <a:ext cx="412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PVC model + ground state correlation</a:t>
            </a:r>
            <a:endParaRPr lang="en-C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FF94BA-01A6-F5C9-AD2E-93248D7D9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738" y="4721936"/>
            <a:ext cx="3895531" cy="11630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F6FDFA-8116-2924-AAE7-0A7CFC337AC3}"/>
              </a:ext>
            </a:extLst>
          </p:cNvPr>
          <p:cNvSpPr txBox="1"/>
          <p:nvPr/>
        </p:nvSpPr>
        <p:spPr>
          <a:xfrm>
            <a:off x="5400827" y="1256641"/>
            <a:ext cx="4264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211E1E"/>
                </a:solidFill>
                <a:latin typeface="Symbol" pitchFamily="2" charset="2"/>
              </a:rPr>
              <a:t>b</a:t>
            </a:r>
            <a:r>
              <a:rPr lang="en-US" sz="2200" b="1" dirty="0">
                <a:solidFill>
                  <a:srgbClr val="211E1E"/>
                </a:solidFill>
                <a:effectLst/>
                <a:latin typeface="AdvOT19ee2aa8.B"/>
              </a:rPr>
              <a:t>-decay half-lives</a:t>
            </a:r>
            <a:endParaRPr lang="en-US" sz="2200" b="1" dirty="0"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B448B9-32E7-25E3-D7DF-8E751E49B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145" y="1681047"/>
            <a:ext cx="3196827" cy="29581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C433B5-EEF2-1911-BFDD-538E29FB6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312" y="3402795"/>
            <a:ext cx="358734" cy="2712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1F77A9-C096-F203-4729-3579AF5F27E6}"/>
              </a:ext>
            </a:extLst>
          </p:cNvPr>
          <p:cNvSpPr txBox="1"/>
          <p:nvPr/>
        </p:nvSpPr>
        <p:spPr>
          <a:xfrm>
            <a:off x="4773717" y="5961074"/>
            <a:ext cx="4120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Inclusion of charge-exchange phonons</a:t>
            </a:r>
            <a:endParaRPr lang="en-C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19CF56-7E66-0766-A6BB-813158C55BAA}"/>
              </a:ext>
            </a:extLst>
          </p:cNvPr>
          <p:cNvSpPr txBox="1"/>
          <p:nvPr/>
        </p:nvSpPr>
        <p:spPr>
          <a:xfrm>
            <a:off x="5075887" y="6299370"/>
            <a:ext cx="4120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dirty="0">
                <a:solidFill>
                  <a:srgbClr val="0000CC"/>
                </a:solidFill>
              </a:rPr>
              <a:t>C. Robin and E. Litvinova, Phys. Rev. C </a:t>
            </a:r>
            <a:r>
              <a:rPr lang="en-CN" sz="1600" dirty="0">
                <a:solidFill>
                  <a:srgbClr val="0000CC"/>
                </a:solidFill>
                <a:effectLst/>
              </a:rPr>
              <a:t>98,  051301(R) (2018) </a:t>
            </a:r>
          </a:p>
          <a:p>
            <a:endParaRPr lang="en-CN" sz="1600" dirty="0">
              <a:solidFill>
                <a:srgbClr val="0000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8AAD66-9B60-1A93-F981-B3C59D8FE730}"/>
              </a:ext>
            </a:extLst>
          </p:cNvPr>
          <p:cNvSpPr txBox="1"/>
          <p:nvPr/>
        </p:nvSpPr>
        <p:spPr>
          <a:xfrm>
            <a:off x="251520" y="803635"/>
            <a:ext cx="8335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sz="2000" b="1" dirty="0"/>
              <a:t>Based on NL3</a:t>
            </a:r>
            <a:r>
              <a:rPr lang="zh-CN" altLang="en-US" sz="2000" b="1" dirty="0"/>
              <a:t>*</a:t>
            </a:r>
            <a:r>
              <a:rPr lang="en-CN" sz="2000" b="1" dirty="0"/>
              <a:t> interaction   </a:t>
            </a:r>
            <a:r>
              <a:rPr lang="en-CN" dirty="0"/>
              <a:t>a non-linear meson-exchange relativistic interaction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63700-D33C-EDC4-7FE6-9346FBDB4AEA}"/>
              </a:ext>
            </a:extLst>
          </p:cNvPr>
          <p:cNvSpPr txBox="1"/>
          <p:nvPr/>
        </p:nvSpPr>
        <p:spPr>
          <a:xfrm>
            <a:off x="579594" y="1137375"/>
            <a:ext cx="4851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CC"/>
                </a:solidFill>
                <a:effectLst/>
                <a:latin typeface="AdvOT483a8203"/>
              </a:rPr>
              <a:t>G. </a:t>
            </a:r>
            <a:r>
              <a:rPr lang="en-US" sz="1400" i="1" dirty="0" err="1">
                <a:solidFill>
                  <a:srgbClr val="0000CC"/>
                </a:solidFill>
                <a:effectLst/>
                <a:latin typeface="AdvOT483a8203"/>
              </a:rPr>
              <a:t>Lalazissis</a:t>
            </a:r>
            <a:r>
              <a:rPr lang="en-US" sz="1400" i="1" dirty="0">
                <a:solidFill>
                  <a:srgbClr val="0000CC"/>
                </a:solidFill>
                <a:latin typeface="AdvOT483a8203"/>
              </a:rPr>
              <a:t> et al., </a:t>
            </a:r>
            <a:r>
              <a:rPr lang="en-CN" sz="1400" i="1" dirty="0">
                <a:solidFill>
                  <a:srgbClr val="0000CC"/>
                </a:solidFill>
              </a:rPr>
              <a:t>PLB 671, 36 (2009)</a:t>
            </a:r>
          </a:p>
        </p:txBody>
      </p:sp>
    </p:spTree>
    <p:extLst>
      <p:ext uri="{BB962C8B-B14F-4D97-AF65-F5344CB8AC3E}">
        <p14:creationId xmlns:p14="http://schemas.microsoft.com/office/powerpoint/2010/main" val="4227910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1F93-D012-50D5-ADBE-4A9FA7D89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Relativistic interaction: PCF-PK1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651D-1B3C-2A60-60F7-3F1BA901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EB19E-33E9-B7E8-F1C5-C902FBF5EAA5}"/>
              </a:ext>
            </a:extLst>
          </p:cNvPr>
          <p:cNvSpPr txBox="1"/>
          <p:nvPr/>
        </p:nvSpPr>
        <p:spPr>
          <a:xfrm>
            <a:off x="-10096" y="791753"/>
            <a:ext cx="9179265" cy="87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lang="en-CN" sz="2200" b="1" dirty="0"/>
              <a:t>Improved single-particle shell structure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by the inclusion of tensor coupling</a:t>
            </a:r>
            <a:endParaRPr lang="en-CN" sz="2200" b="1" dirty="0"/>
          </a:p>
          <a:p>
            <a:pPr>
              <a:lnSpc>
                <a:spcPct val="120000"/>
              </a:lnSpc>
            </a:pPr>
            <a:r>
              <a:rPr lang="en-CN" sz="2200" b="1" dirty="0"/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31EF1-BB43-C6A7-C983-D2D57D0109B2}"/>
              </a:ext>
            </a:extLst>
          </p:cNvPr>
          <p:cNvSpPr txBox="1"/>
          <p:nvPr/>
        </p:nvSpPr>
        <p:spPr>
          <a:xfrm>
            <a:off x="448103" y="4930651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000" dirty="0"/>
              <a:t>Large level density around Fermi surface due to large Landau effective mass</a:t>
            </a:r>
            <a:r>
              <a:rPr lang="zh-CN" altLang="en-US" sz="2000" dirty="0"/>
              <a:t> </a:t>
            </a:r>
            <a:endParaRPr lang="en-CN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F0A418-E5ED-0014-E4DD-EC30C90276CD}"/>
              </a:ext>
            </a:extLst>
          </p:cNvPr>
          <p:cNvSpPr txBox="1"/>
          <p:nvPr/>
        </p:nvSpPr>
        <p:spPr>
          <a:xfrm>
            <a:off x="449885" y="1412803"/>
            <a:ext cx="5233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2124"/>
                </a:solidFill>
                <a:latin typeface="Google Sans"/>
              </a:rPr>
              <a:t>E</a:t>
            </a:r>
            <a:r>
              <a:rPr lang="en-US" sz="2000" i="0" u="none" strike="noStrike" dirty="0">
                <a:solidFill>
                  <a:srgbClr val="202124"/>
                </a:solidFill>
                <a:effectLst/>
                <a:latin typeface="Google Sans"/>
              </a:rPr>
              <a:t>liminate </a:t>
            </a:r>
            <a:r>
              <a:rPr lang="en-US" altLang="zh-CN" sz="2000" i="0" u="none" strike="noStrike" dirty="0">
                <a:solidFill>
                  <a:srgbClr val="202124"/>
                </a:solidFill>
                <a:effectLst/>
                <a:latin typeface="Google Sans"/>
              </a:rPr>
              <a:t>pseudo shell structure at 58 and 92</a:t>
            </a:r>
            <a:endParaRPr lang="en-CN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E2B4E5-4FE8-7817-3712-9781B16A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87711"/>
            <a:ext cx="7772400" cy="2789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69E58-087A-3BFC-2C47-009FD8F3E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363812"/>
            <a:ext cx="5616624" cy="9787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4CA138-2289-F28C-3CBC-83B5642E6128}"/>
              </a:ext>
            </a:extLst>
          </p:cNvPr>
          <p:cNvSpPr txBox="1"/>
          <p:nvPr/>
        </p:nvSpPr>
        <p:spPr>
          <a:xfrm>
            <a:off x="6671724" y="1149982"/>
            <a:ext cx="2497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C00000"/>
                </a:solidFill>
              </a:rPr>
              <a:t>i</a:t>
            </a:r>
            <a:r>
              <a:rPr lang="en-CN" sz="1800" b="1" i="1" dirty="0">
                <a:solidFill>
                  <a:srgbClr val="C00000"/>
                </a:solidFill>
              </a:rPr>
              <a:t>mportant for </a:t>
            </a:r>
            <a:r>
              <a:rPr lang="en-CN" sz="1800" b="1" i="1" dirty="0">
                <a:solidFill>
                  <a:srgbClr val="C00000"/>
                </a:solidFill>
                <a:latin typeface="Symbol" pitchFamily="2" charset="2"/>
              </a:rPr>
              <a:t>b</a:t>
            </a:r>
            <a:r>
              <a:rPr lang="en-CN" sz="1800" b="1" i="1" dirty="0">
                <a:solidFill>
                  <a:srgbClr val="C00000"/>
                </a:solidFill>
              </a:rPr>
              <a:t>-decay half-lives!</a:t>
            </a:r>
            <a:endParaRPr lang="en-CN" i="1" dirty="0">
              <a:solidFill>
                <a:srgbClr val="C00000"/>
              </a:solidFill>
            </a:endParaRPr>
          </a:p>
        </p:txBody>
      </p:sp>
      <p:sp>
        <p:nvSpPr>
          <p:cNvPr id="14" name="文本框 44">
            <a:extLst>
              <a:ext uri="{FF2B5EF4-FFF2-40B4-BE49-F238E27FC236}">
                <a16:creationId xmlns:a16="http://schemas.microsoft.com/office/drawing/2014/main" id="{0D6595EF-25A4-BF5C-AB5C-66682F0F4861}"/>
              </a:ext>
            </a:extLst>
          </p:cNvPr>
          <p:cNvSpPr txBox="1"/>
          <p:nvPr/>
        </p:nvSpPr>
        <p:spPr>
          <a:xfrm>
            <a:off x="4714532" y="6375584"/>
            <a:ext cx="3977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i="1" dirty="0">
                <a:solidFill>
                  <a:srgbClr val="0000CC"/>
                </a:solidFill>
                <a:latin typeface="Calibri-Italic"/>
                <a:ea typeface="黑体"/>
              </a:rPr>
              <a:t>Q. Zhao</a:t>
            </a:r>
            <a:r>
              <a:rPr lang="da-DK" altLang="zh-CN" sz="1600" i="1" dirty="0">
                <a:solidFill>
                  <a:srgbClr val="0000CC"/>
                </a:solidFill>
                <a:latin typeface="Calibri-Italic"/>
                <a:ea typeface="黑体"/>
              </a:rPr>
              <a:t> et al., Phys. Rev. C 106, 034315(2022)</a:t>
            </a:r>
          </a:p>
        </p:txBody>
      </p:sp>
    </p:spTree>
    <p:extLst>
      <p:ext uri="{BB962C8B-B14F-4D97-AF65-F5344CB8AC3E}">
        <p14:creationId xmlns:p14="http://schemas.microsoft.com/office/powerpoint/2010/main" val="3611278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1F93-D012-50D5-ADBE-4A9FA7D89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Relativistic interaction: PCF-PK1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651D-1B3C-2A60-60F7-3F1BA901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EB19E-33E9-B7E8-F1C5-C902FBF5EAA5}"/>
              </a:ext>
            </a:extLst>
          </p:cNvPr>
          <p:cNvSpPr txBox="1"/>
          <p:nvPr/>
        </p:nvSpPr>
        <p:spPr>
          <a:xfrm>
            <a:off x="467544" y="908720"/>
            <a:ext cx="741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N" sz="2200" b="1" dirty="0"/>
              <a:t>Inclusion of exchange terms by Fierz transformation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61181-A012-2C05-C1DE-D04DFDF22F86}"/>
              </a:ext>
            </a:extLst>
          </p:cNvPr>
          <p:cNvSpPr txBox="1"/>
          <p:nvPr/>
        </p:nvSpPr>
        <p:spPr>
          <a:xfrm>
            <a:off x="1014214" y="1391022"/>
            <a:ext cx="686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i="1" dirty="0">
                <a:solidFill>
                  <a:srgbClr val="C00000"/>
                </a:solidFill>
              </a:rPr>
              <a:t>Exchange (Fock) term is essential for the full self-consitency of QRPA!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ABB24-074C-7425-BCB6-D88922DD0BFC}"/>
              </a:ext>
            </a:extLst>
          </p:cNvPr>
          <p:cNvSpPr txBox="1"/>
          <p:nvPr/>
        </p:nvSpPr>
        <p:spPr>
          <a:xfrm>
            <a:off x="1240405" y="5717442"/>
            <a:ext cx="5749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PCF-PK1: </a:t>
            </a:r>
          </a:p>
          <a:p>
            <a:r>
              <a:rPr lang="en-CN" dirty="0"/>
              <a:t>Without free parameter g’, the exp. data can be reproduced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F3AE88-0FC2-A0C0-C15C-298E6DC1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77" y="1906370"/>
            <a:ext cx="6366346" cy="3811072"/>
          </a:xfrm>
          <a:prstGeom prst="rect">
            <a:avLst/>
          </a:prstGeom>
        </p:spPr>
      </p:pic>
      <p:sp>
        <p:nvSpPr>
          <p:cNvPr id="9" name="文本框 44">
            <a:extLst>
              <a:ext uri="{FF2B5EF4-FFF2-40B4-BE49-F238E27FC236}">
                <a16:creationId xmlns:a16="http://schemas.microsoft.com/office/drawing/2014/main" id="{8613CCBA-534C-FAA4-FE45-503A247F6C76}"/>
              </a:ext>
            </a:extLst>
          </p:cNvPr>
          <p:cNvSpPr txBox="1"/>
          <p:nvPr/>
        </p:nvSpPr>
        <p:spPr>
          <a:xfrm>
            <a:off x="4482125" y="6383337"/>
            <a:ext cx="3977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i="1" dirty="0">
                <a:solidFill>
                  <a:srgbClr val="0000CC"/>
                </a:solidFill>
                <a:latin typeface="Calibri-Italic"/>
                <a:ea typeface="黑体"/>
              </a:rPr>
              <a:t>Q. Zhao</a:t>
            </a:r>
            <a:r>
              <a:rPr lang="da-DK" altLang="zh-CN" sz="1600" i="1" dirty="0">
                <a:solidFill>
                  <a:srgbClr val="0000CC"/>
                </a:solidFill>
                <a:latin typeface="Calibri-Italic"/>
                <a:ea typeface="黑体"/>
              </a:rPr>
              <a:t> et al., Phys. Rev. C 106, 034315(2022)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3791E-0619-F88E-1078-42379F092CD5}"/>
              </a:ext>
            </a:extLst>
          </p:cNvPr>
          <p:cNvSpPr txBox="1"/>
          <p:nvPr/>
        </p:nvSpPr>
        <p:spPr>
          <a:xfrm>
            <a:off x="7165408" y="2333255"/>
            <a:ext cx="19430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DD-ME2: </a:t>
            </a:r>
          </a:p>
          <a:p>
            <a:r>
              <a:rPr lang="en-CN" dirty="0"/>
              <a:t>RH+RPA</a:t>
            </a:r>
          </a:p>
          <a:p>
            <a:endParaRPr lang="en-CN" dirty="0"/>
          </a:p>
          <a:p>
            <a:r>
              <a:rPr lang="en-CN" dirty="0"/>
              <a:t>PKO2:</a:t>
            </a:r>
          </a:p>
          <a:p>
            <a:r>
              <a:rPr lang="en-CN" dirty="0"/>
              <a:t>RHF+RPA</a:t>
            </a:r>
          </a:p>
          <a:p>
            <a:endParaRPr lang="en-CN" dirty="0"/>
          </a:p>
          <a:p>
            <a:r>
              <a:rPr lang="en-CN" dirty="0"/>
              <a:t>PCF-PK1:</a:t>
            </a:r>
          </a:p>
          <a:p>
            <a:r>
              <a:rPr lang="en-CN" dirty="0"/>
              <a:t>Localized RHF+RPA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B17922-35EF-329D-D591-7A28B8E7ACAC}"/>
              </a:ext>
            </a:extLst>
          </p:cNvPr>
          <p:cNvSpPr txBox="1"/>
          <p:nvPr/>
        </p:nvSpPr>
        <p:spPr>
          <a:xfrm>
            <a:off x="7238476" y="1656995"/>
            <a:ext cx="1905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00CC"/>
                </a:solidFill>
                <a:ea typeface="Microsoft YaHei" panose="020B0503020204020204" pitchFamily="34" charset="-122"/>
              </a:rPr>
              <a:t>Liang et </a:t>
            </a:r>
            <a:r>
              <a:rPr lang="en-US" altLang="zh-CN" sz="1600" i="1" dirty="0" err="1">
                <a:solidFill>
                  <a:srgbClr val="0000CC"/>
                </a:solidFill>
                <a:ea typeface="Microsoft YaHei" panose="020B0503020204020204" pitchFamily="34" charset="-122"/>
              </a:rPr>
              <a:t>al.,PRL</a:t>
            </a:r>
            <a:r>
              <a:rPr lang="en-US" altLang="zh-CN" sz="1600" i="1" dirty="0">
                <a:solidFill>
                  <a:srgbClr val="0000CC"/>
                </a:solidFill>
                <a:ea typeface="Microsoft YaHei" panose="020B0503020204020204" pitchFamily="34" charset="-122"/>
              </a:rPr>
              <a:t> 101, 122502 (2008)</a:t>
            </a:r>
          </a:p>
        </p:txBody>
      </p:sp>
    </p:spTree>
    <p:extLst>
      <p:ext uri="{BB962C8B-B14F-4D97-AF65-F5344CB8AC3E}">
        <p14:creationId xmlns:p14="http://schemas.microsoft.com/office/powerpoint/2010/main" val="2168256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9EBC2-2851-4413-3FA7-F4A51BF0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2" charset="2"/>
              </a:rPr>
              <a:t>b</a:t>
            </a:r>
            <a:r>
              <a:rPr lang="en-CN" dirty="0"/>
              <a:t>-decay half-lives by QPVC with PCF-PK1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D1558-4E58-F015-59D1-D8A6C1B6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4CC9AB0-99E1-7840-857A-03162EB1F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03952"/>
            <a:ext cx="7788866" cy="46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41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1D667-B021-C8F7-C5A1-B44B3E42E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Impact of single </a:t>
            </a:r>
            <a:r>
              <a:rPr lang="en-CN" dirty="0">
                <a:latin typeface="Symbol" pitchFamily="2" charset="2"/>
              </a:rPr>
              <a:t>b</a:t>
            </a:r>
            <a:r>
              <a:rPr lang="en-CN" dirty="0"/>
              <a:t>-decay half-life on rare-earth peak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A19A4-DBD0-0131-1322-FB35F0B4C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59D209BF-3796-BA32-FA8A-CDAA9BB855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73" y="1472304"/>
            <a:ext cx="3754707" cy="4438634"/>
          </a:xfrm>
          <a:prstGeom prst="rect">
            <a:avLst/>
          </a:prstGeom>
        </p:spPr>
      </p:pic>
      <p:pic>
        <p:nvPicPr>
          <p:cNvPr id="6" name="图片 26">
            <a:extLst>
              <a:ext uri="{FF2B5EF4-FFF2-40B4-BE49-F238E27FC236}">
                <a16:creationId xmlns:a16="http://schemas.microsoft.com/office/drawing/2014/main" id="{BBFE1A23-8D5D-BAAE-6011-E9A39B6DD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2442"/>
            <a:ext cx="4947149" cy="3386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20241-FCB6-2FD2-7E7F-0DF065059898}"/>
              </a:ext>
            </a:extLst>
          </p:cNvPr>
          <p:cNvSpPr txBox="1"/>
          <p:nvPr/>
        </p:nvSpPr>
        <p:spPr>
          <a:xfrm>
            <a:off x="395536" y="821135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different kinds of impact from</a:t>
            </a:r>
            <a:r>
              <a:rPr lang="en-CN" sz="2000" dirty="0">
                <a:latin typeface="Symbol" pitchFamily="2" charset="2"/>
              </a:rPr>
              <a:t> b</a:t>
            </a:r>
            <a:r>
              <a:rPr lang="en-CN" sz="2000" dirty="0"/>
              <a:t>-decay half-life of a single nucleus on the rare-earth peak abundance </a:t>
            </a:r>
            <a:r>
              <a:rPr lang="en-US" sz="2000" dirty="0"/>
              <a:t> </a:t>
            </a:r>
            <a:endParaRPr lang="en-CN" sz="2000" dirty="0"/>
          </a:p>
        </p:txBody>
      </p:sp>
      <p:cxnSp>
        <p:nvCxnSpPr>
          <p:cNvPr id="8" name="直接箭头连接符 17">
            <a:extLst>
              <a:ext uri="{FF2B5EF4-FFF2-40B4-BE49-F238E27FC236}">
                <a16:creationId xmlns:a16="http://schemas.microsoft.com/office/drawing/2014/main" id="{C80E3D2D-65DD-8937-9CCD-C22345E1D499}"/>
              </a:ext>
            </a:extLst>
          </p:cNvPr>
          <p:cNvCxnSpPr/>
          <p:nvPr/>
        </p:nvCxnSpPr>
        <p:spPr>
          <a:xfrm flipV="1">
            <a:off x="6372200" y="1905622"/>
            <a:ext cx="0" cy="2992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接箭头连接符 19">
            <a:extLst>
              <a:ext uri="{FF2B5EF4-FFF2-40B4-BE49-F238E27FC236}">
                <a16:creationId xmlns:a16="http://schemas.microsoft.com/office/drawing/2014/main" id="{845F2BC9-D58B-B850-B0AA-EFAAA1AD64D5}"/>
              </a:ext>
            </a:extLst>
          </p:cNvPr>
          <p:cNvCxnSpPr>
            <a:cxnSpLocks/>
          </p:cNvCxnSpPr>
          <p:nvPr/>
        </p:nvCxnSpPr>
        <p:spPr>
          <a:xfrm flipV="1">
            <a:off x="6622477" y="1687024"/>
            <a:ext cx="0" cy="2992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20">
            <a:extLst>
              <a:ext uri="{FF2B5EF4-FFF2-40B4-BE49-F238E27FC236}">
                <a16:creationId xmlns:a16="http://schemas.microsoft.com/office/drawing/2014/main" id="{716A0252-E44A-3B4D-C794-CE0FBC5E1C22}"/>
              </a:ext>
            </a:extLst>
          </p:cNvPr>
          <p:cNvCxnSpPr/>
          <p:nvPr/>
        </p:nvCxnSpPr>
        <p:spPr>
          <a:xfrm flipV="1">
            <a:off x="6876256" y="1563015"/>
            <a:ext cx="0" cy="2992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接箭头连接符 21">
            <a:extLst>
              <a:ext uri="{FF2B5EF4-FFF2-40B4-BE49-F238E27FC236}">
                <a16:creationId xmlns:a16="http://schemas.microsoft.com/office/drawing/2014/main" id="{166B5F81-F394-1773-D191-29913C5D86E1}"/>
              </a:ext>
            </a:extLst>
          </p:cNvPr>
          <p:cNvCxnSpPr/>
          <p:nvPr/>
        </p:nvCxnSpPr>
        <p:spPr>
          <a:xfrm flipV="1">
            <a:off x="6804248" y="3907187"/>
            <a:ext cx="0" cy="2992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接箭头连接符 22">
            <a:extLst>
              <a:ext uri="{FF2B5EF4-FFF2-40B4-BE49-F238E27FC236}">
                <a16:creationId xmlns:a16="http://schemas.microsoft.com/office/drawing/2014/main" id="{1C945146-319A-768C-80D7-EAFDB5B3371B}"/>
              </a:ext>
            </a:extLst>
          </p:cNvPr>
          <p:cNvCxnSpPr>
            <a:cxnSpLocks/>
          </p:cNvCxnSpPr>
          <p:nvPr/>
        </p:nvCxnSpPr>
        <p:spPr>
          <a:xfrm>
            <a:off x="7117214" y="4339235"/>
            <a:ext cx="0" cy="313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组合 27">
            <a:extLst>
              <a:ext uri="{FF2B5EF4-FFF2-40B4-BE49-F238E27FC236}">
                <a16:creationId xmlns:a16="http://schemas.microsoft.com/office/drawing/2014/main" id="{C1D5889F-C859-F945-30F8-2D69D6C70DD0}"/>
              </a:ext>
            </a:extLst>
          </p:cNvPr>
          <p:cNvGrpSpPr/>
          <p:nvPr/>
        </p:nvGrpSpPr>
        <p:grpSpPr>
          <a:xfrm>
            <a:off x="942824" y="2574442"/>
            <a:ext cx="2459179" cy="646331"/>
            <a:chOff x="1796204" y="1485207"/>
            <a:chExt cx="2631780" cy="694576"/>
          </a:xfrm>
        </p:grpSpPr>
        <p:sp>
          <p:nvSpPr>
            <p:cNvPr id="14" name="文本框 16">
              <a:extLst>
                <a:ext uri="{FF2B5EF4-FFF2-40B4-BE49-F238E27FC236}">
                  <a16:creationId xmlns:a16="http://schemas.microsoft.com/office/drawing/2014/main" id="{9DE72AA4-4445-19B2-863D-C98BB4681B8D}"/>
                </a:ext>
              </a:extLst>
            </p:cNvPr>
            <p:cNvSpPr txBox="1"/>
            <p:nvPr/>
          </p:nvSpPr>
          <p:spPr>
            <a:xfrm>
              <a:off x="1796204" y="1485207"/>
              <a:ext cx="2411642" cy="694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-process freeze-out path</a:t>
              </a:r>
              <a:endPara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接箭头连接符 29">
              <a:extLst>
                <a:ext uri="{FF2B5EF4-FFF2-40B4-BE49-F238E27FC236}">
                  <a16:creationId xmlns:a16="http://schemas.microsoft.com/office/drawing/2014/main" id="{40968717-AF85-A421-73E8-D0E3EE6DD8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7944" y="1700808"/>
              <a:ext cx="360040" cy="2633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矩形 34">
            <a:extLst>
              <a:ext uri="{FF2B5EF4-FFF2-40B4-BE49-F238E27FC236}">
                <a16:creationId xmlns:a16="http://schemas.microsoft.com/office/drawing/2014/main" id="{FAEC5350-81E2-CB2D-1FD8-2724DFB6609C}"/>
              </a:ext>
            </a:extLst>
          </p:cNvPr>
          <p:cNvSpPr/>
          <p:nvPr/>
        </p:nvSpPr>
        <p:spPr>
          <a:xfrm>
            <a:off x="3587177" y="3920425"/>
            <a:ext cx="90689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309EB"/>
                </a:solidFill>
              </a:rPr>
              <a:t>Case </a:t>
            </a:r>
            <a:r>
              <a:rPr lang="zh-CN" altLang="en-US" sz="1600" dirty="0">
                <a:solidFill>
                  <a:srgbClr val="0309EB"/>
                </a:solidFill>
              </a:rPr>
              <a:t> </a:t>
            </a:r>
            <a:r>
              <a:rPr lang="en-US" altLang="zh-CN" sz="1600" dirty="0">
                <a:solidFill>
                  <a:srgbClr val="0309EB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7" name="五角星 13">
            <a:extLst>
              <a:ext uri="{FF2B5EF4-FFF2-40B4-BE49-F238E27FC236}">
                <a16:creationId xmlns:a16="http://schemas.microsoft.com/office/drawing/2014/main" id="{910F4684-457A-BB8D-4C72-D759EA64C0B1}"/>
              </a:ext>
            </a:extLst>
          </p:cNvPr>
          <p:cNvSpPr/>
          <p:nvPr/>
        </p:nvSpPr>
        <p:spPr>
          <a:xfrm>
            <a:off x="3312126" y="4005064"/>
            <a:ext cx="179754" cy="169277"/>
          </a:xfrm>
          <a:prstGeom prst="star5">
            <a:avLst/>
          </a:prstGeom>
          <a:solidFill>
            <a:srgbClr val="0309EB"/>
          </a:solidFill>
          <a:ln>
            <a:solidFill>
              <a:srgbClr val="0309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34">
            <a:extLst>
              <a:ext uri="{FF2B5EF4-FFF2-40B4-BE49-F238E27FC236}">
                <a16:creationId xmlns:a16="http://schemas.microsoft.com/office/drawing/2014/main" id="{67D0CF35-5416-BF65-0822-CBE2C191CA9A}"/>
              </a:ext>
            </a:extLst>
          </p:cNvPr>
          <p:cNvSpPr/>
          <p:nvPr/>
        </p:nvSpPr>
        <p:spPr>
          <a:xfrm>
            <a:off x="6039659" y="3051496"/>
            <a:ext cx="83659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309EB"/>
                </a:solidFill>
              </a:rPr>
              <a:t>Case </a:t>
            </a:r>
            <a:r>
              <a:rPr lang="zh-CN" altLang="en-US" sz="1600" dirty="0">
                <a:solidFill>
                  <a:srgbClr val="0309EB"/>
                </a:solidFill>
              </a:rPr>
              <a:t> </a:t>
            </a:r>
            <a:r>
              <a:rPr lang="en-US" altLang="zh-CN" sz="1600" dirty="0">
                <a:solidFill>
                  <a:srgbClr val="0309EB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9" name="矩形 34">
            <a:extLst>
              <a:ext uri="{FF2B5EF4-FFF2-40B4-BE49-F238E27FC236}">
                <a16:creationId xmlns:a16="http://schemas.microsoft.com/office/drawing/2014/main" id="{AAAC0D40-0D9A-E4D2-EF73-C68E5CA0354E}"/>
              </a:ext>
            </a:extLst>
          </p:cNvPr>
          <p:cNvSpPr/>
          <p:nvPr/>
        </p:nvSpPr>
        <p:spPr>
          <a:xfrm>
            <a:off x="6210315" y="5073238"/>
            <a:ext cx="13318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309EB"/>
                </a:solidFill>
              </a:rPr>
              <a:t>Case </a:t>
            </a:r>
            <a:r>
              <a:rPr lang="zh-CN" altLang="en-US" sz="1600" dirty="0">
                <a:solidFill>
                  <a:srgbClr val="0309EB"/>
                </a:solidFill>
              </a:rPr>
              <a:t> </a:t>
            </a:r>
            <a:r>
              <a:rPr lang="en-US" altLang="zh-CN" sz="1600" dirty="0">
                <a:solidFill>
                  <a:srgbClr val="0309EB"/>
                </a:soli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A69520FA-A755-AF05-0618-0A9F7E5EC868}"/>
              </a:ext>
            </a:extLst>
          </p:cNvPr>
          <p:cNvSpPr txBox="1"/>
          <p:nvPr/>
        </p:nvSpPr>
        <p:spPr>
          <a:xfrm>
            <a:off x="430827" y="5457252"/>
            <a:ext cx="4829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When the</a:t>
            </a:r>
            <a:r>
              <a:rPr lang="en-US" altLang="zh-CN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β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-decay rate decreases: </a:t>
            </a:r>
          </a:p>
        </p:txBody>
      </p:sp>
      <p:sp>
        <p:nvSpPr>
          <p:cNvPr id="22" name="文本框 14">
            <a:extLst>
              <a:ext uri="{FF2B5EF4-FFF2-40B4-BE49-F238E27FC236}">
                <a16:creationId xmlns:a16="http://schemas.microsoft.com/office/drawing/2014/main" id="{97C5A6B0-149B-2351-F9D3-098A97A8743A}"/>
              </a:ext>
            </a:extLst>
          </p:cNvPr>
          <p:cNvSpPr txBox="1"/>
          <p:nvPr/>
        </p:nvSpPr>
        <p:spPr>
          <a:xfrm>
            <a:off x="395536" y="5868864"/>
            <a:ext cx="84604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accent6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Case I:   </a:t>
            </a: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Abundance increases in the range of more than 10 mass numbers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accent6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Case II: </a:t>
            </a:r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The abundance increases at mass number A of this nucleus and decreases at higher mass numbers in the rare-earth mass region</a:t>
            </a:r>
            <a:endParaRPr lang="zh-CN" altLang="en-US" dirty="0">
              <a:solidFill>
                <a:srgbClr val="000000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dirty="0">
              <a:solidFill>
                <a:schemeClr val="accent6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A291C1-A3FA-040A-AE56-D3035A37F34F}"/>
              </a:ext>
            </a:extLst>
          </p:cNvPr>
          <p:cNvSpPr txBox="1"/>
          <p:nvPr/>
        </p:nvSpPr>
        <p:spPr>
          <a:xfrm>
            <a:off x="189784" y="1482714"/>
            <a:ext cx="5070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i="1" dirty="0">
                <a:solidFill>
                  <a:srgbClr val="0000CC"/>
                </a:solidFill>
              </a:rPr>
              <a:t>Y. W. Hao, Y. F. Niu, and Z. M. Niu, PRC 108, L062802 (2023)</a:t>
            </a:r>
          </a:p>
        </p:txBody>
      </p:sp>
    </p:spTree>
    <p:extLst>
      <p:ext uri="{BB962C8B-B14F-4D97-AF65-F5344CB8AC3E}">
        <p14:creationId xmlns:p14="http://schemas.microsoft.com/office/powerpoint/2010/main" val="2931939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34082"/>
          </a:xfrm>
        </p:spPr>
        <p:txBody>
          <a:bodyPr/>
          <a:lstStyle/>
          <a:p>
            <a:r>
              <a:rPr lang="en-US" altLang="zh-CN" dirty="0"/>
              <a:t>Summary and Perspectives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B8E4BA-125F-F090-FF07-6B84424CAB82}"/>
              </a:ext>
            </a:extLst>
          </p:cNvPr>
          <p:cNvSpPr txBox="1"/>
          <p:nvPr/>
        </p:nvSpPr>
        <p:spPr>
          <a:xfrm>
            <a:off x="251520" y="786587"/>
            <a:ext cx="8892480" cy="378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N" sz="2200" dirty="0"/>
              <a:t>Summary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>
                <a:solidFill>
                  <a:srgbClr val="0000CC"/>
                </a:solidFill>
              </a:rPr>
              <a:t>QRPA</a:t>
            </a:r>
            <a:r>
              <a:rPr lang="en-CN" sz="2000" dirty="0"/>
              <a:t> models for the beta-decay half-life calculations with the inclusion of </a:t>
            </a:r>
            <a:r>
              <a:rPr lang="en-CN" sz="2000" dirty="0">
                <a:solidFill>
                  <a:srgbClr val="0000CC"/>
                </a:solidFill>
              </a:rPr>
              <a:t>deformation</a:t>
            </a:r>
            <a:r>
              <a:rPr lang="en-CN" sz="2000" dirty="0"/>
              <a:t> or with the inclusion of </a:t>
            </a:r>
            <a:r>
              <a:rPr lang="en-CN" sz="2000" dirty="0">
                <a:solidFill>
                  <a:srgbClr val="0000CC"/>
                </a:solidFill>
              </a:rPr>
              <a:t>higher-order many-body correlations</a:t>
            </a:r>
            <a:r>
              <a:rPr lang="en-CN" sz="2000" dirty="0"/>
              <a:t> are reviewed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CN" sz="2000" dirty="0"/>
              <a:t>We newly developed QFAM method and QRPA+QPVC method based on relativistic point-coupling interaction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/>
              <a:t>The impact of </a:t>
            </a:r>
            <a:r>
              <a:rPr lang="en-CN" sz="2000" dirty="0">
                <a:latin typeface="Symbol" pitchFamily="2" charset="2"/>
              </a:rPr>
              <a:t>b</a:t>
            </a:r>
            <a:r>
              <a:rPr lang="en-CN" sz="2000" dirty="0"/>
              <a:t>-decay half-lives for the formation of r-process rare-earth peak is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A414D-0A6E-044E-4566-7EEE04498780}"/>
              </a:ext>
            </a:extLst>
          </p:cNvPr>
          <p:cNvSpPr txBox="1"/>
          <p:nvPr/>
        </p:nvSpPr>
        <p:spPr>
          <a:xfrm>
            <a:off x="251520" y="4846131"/>
            <a:ext cx="8892480" cy="147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N" sz="2200" dirty="0"/>
              <a:t>Perspectives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/>
              <a:t>Include deformation degree of freedom in QPVC approach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000" dirty="0"/>
              <a:t>Apply to </a:t>
            </a:r>
            <a:r>
              <a:rPr lang="en-CN" sz="2000" dirty="0">
                <a:latin typeface="Symbol" pitchFamily="2" charset="2"/>
              </a:rPr>
              <a:t>b</a:t>
            </a:r>
            <a:r>
              <a:rPr lang="en-CN" sz="2000" dirty="0"/>
              <a:t>-decay calculation</a:t>
            </a:r>
          </a:p>
        </p:txBody>
      </p:sp>
    </p:spTree>
    <p:extLst>
      <p:ext uri="{BB962C8B-B14F-4D97-AF65-F5344CB8AC3E}">
        <p14:creationId xmlns:p14="http://schemas.microsoft.com/office/powerpoint/2010/main" val="733450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04D2-EE43-254D-A7E7-BBC146145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Acknowledgement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CABBB-712A-884C-A961-FDD8B483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23A59-8BC1-E040-A4C6-1A23E981E913}"/>
              </a:ext>
            </a:extLst>
          </p:cNvPr>
          <p:cNvSpPr txBox="1"/>
          <p:nvPr/>
        </p:nvSpPr>
        <p:spPr>
          <a:xfrm>
            <a:off x="395536" y="785604"/>
            <a:ext cx="86409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en-US" altLang="zh-CN" sz="2800" dirty="0"/>
              <a:t>Collaborators:</a:t>
            </a:r>
          </a:p>
          <a:p>
            <a:pPr marL="342900" indent="-342900">
              <a:buFont typeface="Arial" charset="0"/>
              <a:buChar char="•"/>
            </a:pP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LZU:</a:t>
            </a:r>
            <a:r>
              <a:rPr lang="zh-CN" altLang="en-US" sz="2000" dirty="0"/>
              <a:t> </a:t>
            </a:r>
            <a:r>
              <a:rPr lang="en-US" altLang="zh-CN" sz="2000" dirty="0"/>
              <a:t> L. Guo  C. Chen  Y. N. Huang Y. W. Hao         PKU:</a:t>
            </a:r>
            <a:r>
              <a:rPr lang="zh-CN" altLang="en-US" sz="2000" dirty="0"/>
              <a:t> </a:t>
            </a:r>
            <a:r>
              <a:rPr lang="en-US" altLang="zh-CN" sz="2000" dirty="0"/>
              <a:t>J.</a:t>
            </a:r>
            <a:r>
              <a:rPr lang="zh-CN" altLang="en-US" sz="2000" dirty="0"/>
              <a:t> </a:t>
            </a:r>
            <a:r>
              <a:rPr lang="en-US" altLang="zh-CN" sz="2000" dirty="0"/>
              <a:t>Meng</a:t>
            </a:r>
            <a:r>
              <a:rPr lang="zh-CN" altLang="en-US" sz="2000" dirty="0"/>
              <a:t>  </a:t>
            </a:r>
            <a:r>
              <a:rPr lang="en-US" altLang="zh-CN" sz="2000" dirty="0"/>
              <a:t>P. W. Zhao</a:t>
            </a:r>
            <a:r>
              <a:rPr lang="zh-CN" altLang="en-US" sz="2000" dirty="0"/>
              <a:t>         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Anhui</a:t>
            </a:r>
            <a:r>
              <a:rPr lang="zh-CN" altLang="en-US" sz="2000" dirty="0"/>
              <a:t> </a:t>
            </a:r>
            <a:r>
              <a:rPr lang="en-US" altLang="zh-CN" sz="2000" dirty="0"/>
              <a:t>Uni.:</a:t>
            </a:r>
            <a:r>
              <a:rPr lang="zh-CN" altLang="en-US" sz="2000" dirty="0"/>
              <a:t>  </a:t>
            </a:r>
            <a:r>
              <a:rPr lang="en-US" altLang="zh-CN" sz="2000" dirty="0"/>
              <a:t>Z.</a:t>
            </a:r>
            <a:r>
              <a:rPr lang="zh-CN" altLang="en-US" sz="2000" dirty="0"/>
              <a:t> </a:t>
            </a:r>
            <a:r>
              <a:rPr lang="en-US" altLang="zh-CN" sz="2000" dirty="0"/>
              <a:t>M.</a:t>
            </a:r>
            <a:r>
              <a:rPr lang="zh-CN" altLang="en-US" sz="2000" dirty="0"/>
              <a:t> </a:t>
            </a:r>
            <a:r>
              <a:rPr lang="en-US" altLang="zh-CN" sz="2000" dirty="0" err="1"/>
              <a:t>Niu</a:t>
            </a:r>
            <a:r>
              <a:rPr lang="en-US" altLang="zh-CN" sz="2000" dirty="0"/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Aizu</a:t>
            </a:r>
            <a:r>
              <a:rPr lang="zh-CN" altLang="en-US" sz="2000" dirty="0"/>
              <a:t> </a:t>
            </a:r>
            <a:r>
              <a:rPr lang="en-US" altLang="zh-CN" sz="2000" dirty="0"/>
              <a:t>Univ.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RIKEN:</a:t>
            </a:r>
            <a:r>
              <a:rPr lang="zh-CN" altLang="en-US" sz="2000" dirty="0"/>
              <a:t> </a:t>
            </a:r>
            <a:r>
              <a:rPr lang="en-US" altLang="zh-CN" sz="2000" dirty="0"/>
              <a:t>H.</a:t>
            </a:r>
            <a:r>
              <a:rPr lang="zh-CN" altLang="en-US" sz="2000" dirty="0"/>
              <a:t> </a:t>
            </a:r>
            <a:r>
              <a:rPr lang="en-US" altLang="zh-CN" sz="2000" dirty="0"/>
              <a:t>Sagawa    Milan</a:t>
            </a:r>
            <a:r>
              <a:rPr lang="zh-CN" altLang="en-US" sz="2000" dirty="0"/>
              <a:t> </a:t>
            </a:r>
            <a:r>
              <a:rPr lang="en-US" altLang="zh-CN" sz="2000" dirty="0"/>
              <a:t>Univ.</a:t>
            </a:r>
            <a:r>
              <a:rPr lang="zh-CN" altLang="en-US" sz="2000" dirty="0"/>
              <a:t> 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altLang="zh-CN" sz="2000" dirty="0"/>
              <a:t>G.</a:t>
            </a:r>
            <a:r>
              <a:rPr lang="zh-CN" altLang="en-US" sz="2000" dirty="0"/>
              <a:t> </a:t>
            </a:r>
            <a:r>
              <a:rPr lang="en-US" altLang="zh-CN" sz="2000" dirty="0"/>
              <a:t>Colo,</a:t>
            </a:r>
            <a:r>
              <a:rPr lang="zh-CN" altLang="en-US" sz="2000" dirty="0"/>
              <a:t> </a:t>
            </a:r>
            <a:r>
              <a:rPr lang="en-US" altLang="zh-CN" sz="2000" dirty="0"/>
              <a:t>E.</a:t>
            </a:r>
            <a:r>
              <a:rPr lang="zh-CN" altLang="en-US" sz="2000" dirty="0"/>
              <a:t> </a:t>
            </a:r>
            <a:r>
              <a:rPr lang="en-US" altLang="zh-CN" sz="2000" dirty="0" err="1"/>
              <a:t>Vigezzi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Osaka Univ. :  Q. Zhao</a:t>
            </a:r>
          </a:p>
          <a:p>
            <a:pPr lvl="1"/>
            <a:endParaRPr lang="en-US" altLang="zh-CN" sz="2000" dirty="0">
              <a:cs typeface="Times New Roman" pitchFamily="18" charset="0"/>
            </a:endParaRPr>
          </a:p>
          <a:p>
            <a:pPr marL="800100" lvl="1" indent="-342900">
              <a:buFont typeface="Wingdings" charset="2"/>
              <a:buChar char="ü"/>
            </a:pPr>
            <a:endParaRPr lang="en-US" altLang="zh-CN" sz="2000" dirty="0">
              <a:cs typeface="Times New Roman" pitchFamily="18" charset="0"/>
            </a:endParaRPr>
          </a:p>
          <a:p>
            <a:pPr marL="800100" lvl="1" indent="-342900">
              <a:buFont typeface="Wingdings" charset="2"/>
              <a:buChar char="ü"/>
            </a:pPr>
            <a:endParaRPr lang="en-US" altLang="zh-CN" sz="2000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C79A3BE-0C57-0346-A14B-AA4CE2E2B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586" y="4365104"/>
            <a:ext cx="7039094" cy="185852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altLang="zh-CN" sz="12000" dirty="0">
                <a:latin typeface="Edwardian Script ITC" pitchFamily="66" charset="0"/>
              </a:rPr>
              <a:t>Thank you!</a:t>
            </a:r>
            <a:endParaRPr lang="zh-CN" altLang="en-US" sz="12000" dirty="0">
              <a:latin typeface="Edwardian Script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422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1B6A4-04B9-B545-98CB-247C36815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2" y="1895752"/>
            <a:ext cx="3642962" cy="42063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Consequences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u</a:t>
            </a:r>
            <a:r>
              <a:rPr lang="en-US" dirty="0"/>
              <a:t>ncertain</a:t>
            </a:r>
            <a:r>
              <a:rPr lang="en-US" altLang="zh-CN" dirty="0"/>
              <a:t>ties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en-US" dirty="0"/>
              <a:t>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dirty="0"/>
              <a:t>-decay half-lives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9656" y="5739978"/>
            <a:ext cx="2916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Mumpower</a:t>
            </a:r>
            <a:r>
              <a:rPr lang="en-US" sz="1200" i="1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 et al., </a:t>
            </a:r>
            <a:r>
              <a:rPr lang="en-US" sz="1200" b="1" i="1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PPNP</a:t>
            </a:r>
            <a:r>
              <a:rPr lang="en-US" sz="1200" i="1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 86, 86 (2016)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4047" y="759119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b="1" dirty="0"/>
              <a:t>Uncertainties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caused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by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varying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half-lives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between</a:t>
            </a:r>
            <a:r>
              <a:rPr lang="zh-CN" altLang="en-US" sz="2000" b="1" dirty="0"/>
              <a:t> </a:t>
            </a:r>
            <a:r>
              <a:rPr lang="en-US" sz="2000" b="1" dirty="0"/>
              <a:t>10</a:t>
            </a:r>
            <a:r>
              <a:rPr lang="en-US" sz="2000" b="1" baseline="30000" dirty="0"/>
              <a:t>-1  </a:t>
            </a:r>
            <a:r>
              <a:rPr lang="en-US" sz="2000" b="1" dirty="0"/>
              <a:t>- 10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times randomly</a:t>
            </a:r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B0A82-3F86-8B43-8BCC-A6149C586923}"/>
              </a:ext>
            </a:extLst>
          </p:cNvPr>
          <p:cNvSpPr txBox="1"/>
          <p:nvPr/>
        </p:nvSpPr>
        <p:spPr>
          <a:xfrm>
            <a:off x="848216" y="6086676"/>
            <a:ext cx="7847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/>
              <a:t>Accurate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description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of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nuclear</a:t>
            </a:r>
            <a:r>
              <a:rPr lang="en-US" sz="2200" b="1" dirty="0">
                <a:latin typeface="Symbol" charset="2"/>
                <a:ea typeface="Symbol" charset="2"/>
                <a:cs typeface="Symbol" charset="2"/>
              </a:rPr>
              <a:t> b</a:t>
            </a:r>
            <a:r>
              <a:rPr lang="en-US" sz="2200" b="1" dirty="0"/>
              <a:t>-decay half-lives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is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important for r-process study</a:t>
            </a:r>
            <a:r>
              <a:rPr lang="zh-CN" altLang="en-US" sz="2200" dirty="0"/>
              <a:t> </a:t>
            </a:r>
            <a:endParaRPr lang="en-CN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DCB2-CF15-CC41-A6CD-E57850C56918}"/>
              </a:ext>
            </a:extLst>
          </p:cNvPr>
          <p:cNvSpPr txBox="1"/>
          <p:nvPr/>
        </p:nvSpPr>
        <p:spPr>
          <a:xfrm>
            <a:off x="395536" y="768712"/>
            <a:ext cx="4526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000" b="1" dirty="0"/>
              <a:t>-decay half-lives </a:t>
            </a:r>
            <a:r>
              <a:rPr lang="en-US" altLang="zh-CN" sz="2000" b="1" dirty="0"/>
              <a:t>by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finite-range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droplet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model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(FRDM)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+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quasiparticle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random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phase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approximation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(QRPA)</a:t>
            </a:r>
            <a:endParaRPr lang="en-US" sz="2000" b="1" dirty="0"/>
          </a:p>
        </p:txBody>
      </p:sp>
      <p:sp>
        <p:nvSpPr>
          <p:cNvPr id="14" name="圆角矩形标注 48">
            <a:extLst>
              <a:ext uri="{FF2B5EF4-FFF2-40B4-BE49-F238E27FC236}">
                <a16:creationId xmlns:a16="http://schemas.microsoft.com/office/drawing/2014/main" id="{998E3236-CE62-094D-966C-6D878B67A351}"/>
              </a:ext>
            </a:extLst>
          </p:cNvPr>
          <p:cNvSpPr/>
          <p:nvPr/>
        </p:nvSpPr>
        <p:spPr>
          <a:xfrm>
            <a:off x="997004" y="1784375"/>
            <a:ext cx="3654634" cy="634082"/>
          </a:xfrm>
          <a:prstGeom prst="wedgeRoundRectCallout">
            <a:avLst>
              <a:gd name="adj1" fmla="val -36544"/>
              <a:gd name="adj2" fmla="val 112470"/>
              <a:gd name="adj3" fmla="val 16667"/>
            </a:avLst>
          </a:prstGeom>
          <a:solidFill>
            <a:srgbClr val="E7E6E6"/>
          </a:solidFill>
          <a:ln w="19050" cap="flat" cmpd="sng" algn="ctr">
            <a:solidFill>
              <a:srgbClr val="26262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/>
              <a:t>widely</a:t>
            </a:r>
            <a:r>
              <a:rPr lang="zh-CN" altLang="en-US" b="1" dirty="0"/>
              <a:t> </a:t>
            </a:r>
            <a:r>
              <a:rPr lang="en-US" altLang="zh-CN" b="1" dirty="0"/>
              <a:t>used</a:t>
            </a:r>
            <a:r>
              <a:rPr lang="zh-CN" altLang="en-US" b="1" dirty="0"/>
              <a:t> </a:t>
            </a:r>
            <a:r>
              <a:rPr lang="en-US" altLang="zh-CN" b="1" dirty="0"/>
              <a:t>in</a:t>
            </a:r>
            <a:r>
              <a:rPr lang="zh-CN" altLang="en-US" b="1" dirty="0"/>
              <a:t> </a:t>
            </a:r>
            <a:r>
              <a:rPr lang="en-US" altLang="zh-CN" b="1" dirty="0"/>
              <a:t>r-process</a:t>
            </a:r>
            <a:r>
              <a:rPr lang="zh-CN" altLang="en-US" b="1" dirty="0"/>
              <a:t> </a:t>
            </a:r>
            <a:r>
              <a:rPr lang="en-US" altLang="zh-CN" b="1" dirty="0"/>
              <a:t>simulation</a:t>
            </a:r>
            <a:endParaRPr lang="en-CN" dirty="0"/>
          </a:p>
          <a:p>
            <a:pPr marL="0" marR="0" lvl="0" indent="0" algn="ctr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kern="0" dirty="0">
                <a:ea typeface="微软雅黑" panose="020B0703020204020201" charset="-122"/>
              </a:rPr>
              <a:t>span</a:t>
            </a:r>
            <a:r>
              <a:rPr lang="zh-CN" altLang="en-US" b="1" kern="0" dirty="0">
                <a:ea typeface="微软雅黑" panose="020B0703020204020201" charset="-122"/>
              </a:rPr>
              <a:t> </a:t>
            </a:r>
            <a:r>
              <a:rPr lang="en-US" altLang="zh-CN" b="1" kern="0" dirty="0">
                <a:ea typeface="微软雅黑" panose="020B0703020204020201" charset="-122"/>
              </a:rPr>
              <a:t>from</a:t>
            </a:r>
            <a:r>
              <a:rPr lang="zh-CN" altLang="en-US" b="1" kern="0" dirty="0">
                <a:ea typeface="微软雅黑" panose="020B0703020204020201" charset="-122"/>
              </a:rPr>
              <a:t> 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微软雅黑" panose="020B0703020204020201" charset="-122"/>
              </a:rPr>
              <a:t>0.1-10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微软雅黑" panose="020B0703020204020201" charset="-122"/>
              </a:rPr>
              <a:t> </a:t>
            </a:r>
            <a:r>
              <a:rPr lang="en-US" altLang="zh-CN" b="1" kern="0" dirty="0">
                <a:ea typeface="微软雅黑" panose="020B0703020204020201" charset="-122"/>
              </a:rPr>
              <a:t>times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微软雅黑" panose="020B0703020204020201" charset="-122"/>
            </a:endParaRPr>
          </a:p>
        </p:txBody>
      </p:sp>
      <p:sp>
        <p:nvSpPr>
          <p:cNvPr id="15" name="上下箭头 81">
            <a:extLst>
              <a:ext uri="{FF2B5EF4-FFF2-40B4-BE49-F238E27FC236}">
                <a16:creationId xmlns:a16="http://schemas.microsoft.com/office/drawing/2014/main" id="{339190B9-3511-5047-B31E-5A3E9F615637}"/>
              </a:ext>
            </a:extLst>
          </p:cNvPr>
          <p:cNvSpPr/>
          <p:nvPr/>
        </p:nvSpPr>
        <p:spPr>
          <a:xfrm>
            <a:off x="1259632" y="2776813"/>
            <a:ext cx="240470" cy="576064"/>
          </a:xfrm>
          <a:prstGeom prst="upDownArrow">
            <a:avLst/>
          </a:prstGeom>
          <a:solidFill>
            <a:srgbClr val="FFFF00"/>
          </a:solidFill>
          <a:ln w="12700" cap="flat" cmpd="sng" algn="ctr">
            <a:solidFill>
              <a:srgbClr val="034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 Light"/>
              <a:cs typeface="+mn-cs"/>
            </a:endParaRPr>
          </a:p>
        </p:txBody>
      </p:sp>
      <p:sp>
        <p:nvSpPr>
          <p:cNvPr id="16" name="矩形 11">
            <a:extLst>
              <a:ext uri="{FF2B5EF4-FFF2-40B4-BE49-F238E27FC236}">
                <a16:creationId xmlns:a16="http://schemas.microsoft.com/office/drawing/2014/main" id="{283A498A-09C2-DA42-A693-FC54D4FA35ED}"/>
              </a:ext>
            </a:extLst>
          </p:cNvPr>
          <p:cNvSpPr/>
          <p:nvPr/>
        </p:nvSpPr>
        <p:spPr>
          <a:xfrm>
            <a:off x="3177726" y="5710050"/>
            <a:ext cx="1743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Microsoft YaHei" panose="020B0503020204020204" pitchFamily="34" charset="-122"/>
                <a:cs typeface="Calibri" panose="020F0502020204030204" pitchFamily="34" charset="0"/>
              </a:rPr>
              <a:t>M</a:t>
            </a:r>
            <a:r>
              <a:rPr kumimoji="0" lang="zh-CN" alt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Microsoft YaHei" panose="020B0503020204020204" pitchFamily="34" charset="-122"/>
                <a:cs typeface="Calibri" panose="020F0502020204030204" pitchFamily="34" charset="0"/>
              </a:rPr>
              <a:t>ö</a:t>
            </a:r>
            <a:r>
              <a:rPr kumimoji="0" lang="en-US" altLang="zh-CN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Microsoft YaHei" panose="020B0503020204020204" pitchFamily="34" charset="-122"/>
                <a:cs typeface="Calibri" panose="020F0502020204030204" pitchFamily="34" charset="0"/>
              </a:rPr>
              <a:t>ller et al., </a:t>
            </a:r>
            <a:r>
              <a:rPr kumimoji="0" lang="en-US" altLang="zh-CN" sz="1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Microsoft YaHei" panose="020B0503020204020204" pitchFamily="34" charset="-122"/>
                <a:cs typeface="Calibri" panose="020F0502020204030204" pitchFamily="34" charset="0"/>
              </a:rPr>
              <a:t>ADNDT</a:t>
            </a:r>
            <a:r>
              <a:rPr kumimoji="0" lang="en-US" altLang="zh-CN" sz="1400" b="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Microsoft YaHei" panose="020B0503020204020204" pitchFamily="34" charset="-122"/>
                <a:cs typeface="Calibri" panose="020F0502020204030204" pitchFamily="34" charset="0"/>
              </a:rPr>
              <a:t> 125, 1 (2019)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87253-0426-8243-B708-2C6360BEA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391" y="1734857"/>
            <a:ext cx="3701089" cy="3935422"/>
          </a:xfrm>
          <a:prstGeom prst="rect">
            <a:avLst/>
          </a:prstGeom>
        </p:spPr>
      </p:pic>
      <p:sp>
        <p:nvSpPr>
          <p:cNvPr id="17" name="右箭头 61">
            <a:extLst>
              <a:ext uri="{FF2B5EF4-FFF2-40B4-BE49-F238E27FC236}">
                <a16:creationId xmlns:a16="http://schemas.microsoft.com/office/drawing/2014/main" id="{5203901D-933F-3C43-92C3-5ACFD097901D}"/>
              </a:ext>
            </a:extLst>
          </p:cNvPr>
          <p:cNvSpPr/>
          <p:nvPr/>
        </p:nvSpPr>
        <p:spPr>
          <a:xfrm>
            <a:off x="4570015" y="3568860"/>
            <a:ext cx="477361" cy="307340"/>
          </a:xfrm>
          <a:prstGeom prst="rightArrow">
            <a:avLst/>
          </a:prstGeom>
          <a:solidFill>
            <a:srgbClr val="024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上下箭头 74">
            <a:extLst>
              <a:ext uri="{FF2B5EF4-FFF2-40B4-BE49-F238E27FC236}">
                <a16:creationId xmlns:a16="http://schemas.microsoft.com/office/drawing/2014/main" id="{C319AFC2-D729-3E48-BE03-E071C7E7FD1A}"/>
              </a:ext>
            </a:extLst>
          </p:cNvPr>
          <p:cNvSpPr/>
          <p:nvPr/>
        </p:nvSpPr>
        <p:spPr>
          <a:xfrm>
            <a:off x="7069227" y="2343238"/>
            <a:ext cx="260346" cy="445763"/>
          </a:xfrm>
          <a:prstGeom prst="upDownArrow">
            <a:avLst/>
          </a:prstGeom>
          <a:solidFill>
            <a:srgbClr val="FFFF00"/>
          </a:solidFill>
          <a:ln w="12700" cap="flat" cmpd="sng" algn="ctr">
            <a:solidFill>
              <a:srgbClr val="034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 Light"/>
              <a:cs typeface="+mn-cs"/>
            </a:endParaRPr>
          </a:p>
        </p:txBody>
      </p:sp>
      <p:sp>
        <p:nvSpPr>
          <p:cNvPr id="19" name="上下箭头 74">
            <a:extLst>
              <a:ext uri="{FF2B5EF4-FFF2-40B4-BE49-F238E27FC236}">
                <a16:creationId xmlns:a16="http://schemas.microsoft.com/office/drawing/2014/main" id="{53D0D978-D852-6546-B745-34CE88C2B687}"/>
              </a:ext>
            </a:extLst>
          </p:cNvPr>
          <p:cNvSpPr/>
          <p:nvPr/>
        </p:nvSpPr>
        <p:spPr>
          <a:xfrm>
            <a:off x="7047959" y="3568860"/>
            <a:ext cx="260346" cy="445763"/>
          </a:xfrm>
          <a:prstGeom prst="upDownArrow">
            <a:avLst/>
          </a:prstGeom>
          <a:solidFill>
            <a:srgbClr val="FFFF00"/>
          </a:solidFill>
          <a:ln w="12700" cap="flat" cmpd="sng" algn="ctr">
            <a:solidFill>
              <a:srgbClr val="034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 Light"/>
              <a:cs typeface="+mn-cs"/>
            </a:endParaRPr>
          </a:p>
        </p:txBody>
      </p:sp>
      <p:sp>
        <p:nvSpPr>
          <p:cNvPr id="20" name="上下箭头 74">
            <a:extLst>
              <a:ext uri="{FF2B5EF4-FFF2-40B4-BE49-F238E27FC236}">
                <a16:creationId xmlns:a16="http://schemas.microsoft.com/office/drawing/2014/main" id="{1C6C8E90-A1C4-5D4D-AE02-B8767E5E0B52}"/>
              </a:ext>
            </a:extLst>
          </p:cNvPr>
          <p:cNvSpPr/>
          <p:nvPr/>
        </p:nvSpPr>
        <p:spPr>
          <a:xfrm>
            <a:off x="7069227" y="4863135"/>
            <a:ext cx="260346" cy="445763"/>
          </a:xfrm>
          <a:prstGeom prst="upDownArrow">
            <a:avLst/>
          </a:prstGeom>
          <a:solidFill>
            <a:srgbClr val="FFFF00"/>
          </a:solidFill>
          <a:ln w="12700" cap="flat" cmpd="sng" algn="ctr">
            <a:solidFill>
              <a:srgbClr val="034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 Light"/>
              <a:cs typeface="+mn-cs"/>
            </a:endParaRPr>
          </a:p>
        </p:txBody>
      </p:sp>
      <p:sp>
        <p:nvSpPr>
          <p:cNvPr id="21" name="上下箭头 81">
            <a:extLst>
              <a:ext uri="{FF2B5EF4-FFF2-40B4-BE49-F238E27FC236}">
                <a16:creationId xmlns:a16="http://schemas.microsoft.com/office/drawing/2014/main" id="{4484E6A8-958A-4C4F-93AB-5C14F9A433A7}"/>
              </a:ext>
            </a:extLst>
          </p:cNvPr>
          <p:cNvSpPr/>
          <p:nvPr/>
        </p:nvSpPr>
        <p:spPr>
          <a:xfrm>
            <a:off x="1239406" y="4575103"/>
            <a:ext cx="240470" cy="576064"/>
          </a:xfrm>
          <a:prstGeom prst="upDownArrow">
            <a:avLst/>
          </a:prstGeom>
          <a:solidFill>
            <a:srgbClr val="FFFF00"/>
          </a:solidFill>
          <a:ln w="12700" cap="flat" cmpd="sng" algn="ctr">
            <a:solidFill>
              <a:srgbClr val="034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702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8DC19DD-9EC5-B144-BEEF-194FA24CF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61" y="2442954"/>
            <a:ext cx="7360421" cy="3680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Were the Heavy Elements Made?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6" name="组合 17"/>
          <p:cNvGrpSpPr/>
          <p:nvPr/>
        </p:nvGrpSpPr>
        <p:grpSpPr>
          <a:xfrm>
            <a:off x="2291098" y="2397050"/>
            <a:ext cx="4271364" cy="3570132"/>
            <a:chOff x="2316860" y="2397050"/>
            <a:chExt cx="4271364" cy="3570132"/>
          </a:xfrm>
        </p:grpSpPr>
        <p:grpSp>
          <p:nvGrpSpPr>
            <p:cNvPr id="7" name="组合 14"/>
            <p:cNvGrpSpPr/>
            <p:nvPr/>
          </p:nvGrpSpPr>
          <p:grpSpPr>
            <a:xfrm>
              <a:off x="2316860" y="2397050"/>
              <a:ext cx="4271364" cy="3570132"/>
              <a:chOff x="2075074" y="2397050"/>
              <a:chExt cx="4271364" cy="3570132"/>
            </a:xfrm>
          </p:grpSpPr>
          <p:grpSp>
            <p:nvGrpSpPr>
              <p:cNvPr id="10" name="组合 4"/>
              <p:cNvGrpSpPr/>
              <p:nvPr/>
            </p:nvGrpSpPr>
            <p:grpSpPr>
              <a:xfrm>
                <a:off x="2075074" y="2397050"/>
                <a:ext cx="4271364" cy="3570132"/>
                <a:chOff x="2100836" y="2397050"/>
                <a:chExt cx="4271364" cy="3570132"/>
              </a:xfrm>
            </p:grpSpPr>
            <p:sp>
              <p:nvSpPr>
                <p:cNvPr id="15" name="Rectangle 14"/>
                <p:cNvSpPr/>
                <p:nvPr/>
              </p:nvSpPr>
              <p:spPr>
                <a:xfrm rot="16200000">
                  <a:off x="1404362" y="3093524"/>
                  <a:ext cx="1775880" cy="3829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4985816" y="5656261"/>
                  <a:ext cx="1386384" cy="3109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2422E9AE-FDA0-4FF5-ADDC-17865E31E67F}"/>
                  </a:ext>
                </a:extLst>
              </p:cNvPr>
              <p:cNvSpPr txBox="1"/>
              <p:nvPr/>
            </p:nvSpPr>
            <p:spPr>
              <a:xfrm rot="19525042">
                <a:off x="4991608" y="4045234"/>
                <a:ext cx="13388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000" b="1" kern="0" dirty="0">
                    <a:solidFill>
                      <a:srgbClr val="016FB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ea typeface="+mn-ea"/>
                    <a:cs typeface="Times New Roman" pitchFamily="18" charset="0"/>
                  </a:rPr>
                  <a:t>r-process</a:t>
                </a:r>
                <a:endParaRPr lang="zh-CN" altLang="en-US" sz="2000" b="1" kern="0" dirty="0">
                  <a:solidFill>
                    <a:srgbClr val="016FB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rot="240000" flipH="1" flipV="1">
                <a:off x="4392430" y="4219910"/>
                <a:ext cx="357333" cy="443368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 rot="3192411">
                <a:off x="3941567" y="4435740"/>
                <a:ext cx="10807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  <a:cs typeface="SimHei" charset="0"/>
                  </a:rPr>
                  <a:t>β decay</a:t>
                </a:r>
                <a:endParaRPr lang="en-US" dirty="0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V="1">
              <a:off x="4233385" y="5077506"/>
              <a:ext cx="701706" cy="7678"/>
            </a:xfrm>
            <a:prstGeom prst="straightConnector1">
              <a:avLst/>
            </a:prstGeom>
            <a:ln w="158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4021698" y="5147900"/>
              <a:ext cx="21096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微软雅黑" pitchFamily="34" charset="-122"/>
                  <a:ea typeface="微软雅黑" pitchFamily="34" charset="-122"/>
                  <a:cs typeface="SimHei" charset="0"/>
                </a:rPr>
                <a:t>Neutron capture</a:t>
              </a:r>
              <a:endParaRPr lang="en-US" dirty="0"/>
            </a:p>
          </p:txBody>
        </p:sp>
      </p:grpSp>
      <p:sp>
        <p:nvSpPr>
          <p:cNvPr id="24" name="标题 1"/>
          <p:cNvSpPr txBox="1">
            <a:spLocks/>
          </p:cNvSpPr>
          <p:nvPr/>
        </p:nvSpPr>
        <p:spPr>
          <a:xfrm>
            <a:off x="100851" y="700990"/>
            <a:ext cx="7972057" cy="48379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How were the heavy elements from iron to uranium made?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1484784"/>
            <a:ext cx="44897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r-process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SimHei" charset="0"/>
            </a:endParaRPr>
          </a:p>
        </p:txBody>
      </p:sp>
      <p:pic>
        <p:nvPicPr>
          <p:cNvPr id="26" name="Picture 2" descr="dis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7553" y="787556"/>
            <a:ext cx="10836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5"/>
          <p:cNvSpPr/>
          <p:nvPr/>
        </p:nvSpPr>
        <p:spPr>
          <a:xfrm>
            <a:off x="395536" y="4171146"/>
            <a:ext cx="2729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GW170817 NSM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SimHei" charset="0"/>
            </a:endParaRPr>
          </a:p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One of the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main r-process sites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Rectangle 4"/>
          <p:cNvSpPr/>
          <p:nvPr/>
        </p:nvSpPr>
        <p:spPr>
          <a:xfrm>
            <a:off x="107504" y="2042844"/>
            <a:ext cx="448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Where does r-process happen?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9243" y="4978042"/>
            <a:ext cx="2526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Nature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551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,64; 67;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75; 80 (2017)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Science </a:t>
            </a:r>
            <a:r>
              <a: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358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, 1559 (2017)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ApJL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848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, L17; L19 (2017)</a:t>
            </a:r>
          </a:p>
        </p:txBody>
      </p:sp>
      <p:sp>
        <p:nvSpPr>
          <p:cNvPr id="30" name="Rectangle 4"/>
          <p:cNvSpPr/>
          <p:nvPr/>
        </p:nvSpPr>
        <p:spPr>
          <a:xfrm>
            <a:off x="6012160" y="4437112"/>
            <a:ext cx="2736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Accurate nuclear physics inputs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72200" y="5157192"/>
            <a:ext cx="2376264" cy="1726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Nuclear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mass,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β decay half-lives,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SimHei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  <a:cs typeface="SimHei" charset="0"/>
              </a:rPr>
              <a:t>Neutron-capture cross section,</a:t>
            </a:r>
            <a:endParaRPr lang="zh-CN" altLang="en-US" b="1" dirty="0">
              <a:latin typeface="微软雅黑" pitchFamily="34" charset="-122"/>
              <a:ea typeface="微软雅黑" pitchFamily="34" charset="-122"/>
              <a:cs typeface="SimHei" charset="0"/>
            </a:endParaRPr>
          </a:p>
          <a:p>
            <a:pPr>
              <a:lnSpc>
                <a:spcPct val="120000"/>
              </a:lnSpc>
            </a:pPr>
            <a:r>
              <a:rPr lang="is-I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cs typeface="SimHei" charset="0"/>
              </a:rPr>
              <a:t>…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2440027" y="1161176"/>
            <a:ext cx="5444341" cy="480586"/>
          </a:xfrm>
          <a:prstGeom prst="wedgeRoundRectCallout">
            <a:avLst>
              <a:gd name="adj1" fmla="val -60425"/>
              <a:gd name="adj2" fmla="val -2733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/>
                </a:solidFill>
              </a:rPr>
              <a:t>The 11 greatest unanswered questions of physics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grpSp>
        <p:nvGrpSpPr>
          <p:cNvPr id="33" name="组合 16"/>
          <p:cNvGrpSpPr/>
          <p:nvPr/>
        </p:nvGrpSpPr>
        <p:grpSpPr>
          <a:xfrm>
            <a:off x="323528" y="2514962"/>
            <a:ext cx="4067664" cy="1463115"/>
            <a:chOff x="467544" y="2397933"/>
            <a:chExt cx="4067664" cy="1463115"/>
          </a:xfrm>
        </p:grpSpPr>
        <p:pic>
          <p:nvPicPr>
            <p:cNvPr id="34" name="Picture 5" descr="E:\yfniu\Labwork\ppt_mywork\素材\supernov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5069" y="2766648"/>
              <a:ext cx="1094400" cy="1094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" name="图片 40">
              <a:extLst>
                <a:ext uri="{FF2B5EF4-FFF2-40B4-BE49-F238E27FC236}">
                  <a16:creationId xmlns:a16="http://schemas.microsoft.com/office/drawing/2014/main" id="{35407DA7-D8A8-4424-9B1E-BA8E1580B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7879" r="10618" b="10059"/>
            <a:stretch/>
          </p:blipFill>
          <p:spPr>
            <a:xfrm>
              <a:off x="2281747" y="2766648"/>
              <a:ext cx="1320863" cy="109359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36" name="TextBox 35"/>
            <p:cNvSpPr txBox="1"/>
            <p:nvPr/>
          </p:nvSpPr>
          <p:spPr>
            <a:xfrm>
              <a:off x="467544" y="2397933"/>
              <a:ext cx="1589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C00000"/>
                  </a:solidFill>
                  <a:ea typeface="+mn-ea"/>
                </a:rPr>
                <a:t>Supernova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ea"/>
                </a:rPr>
                <a:t> 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845648" y="2397933"/>
              <a:ext cx="2689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ea"/>
                </a:rPr>
                <a:t>Neutron star merger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ea"/>
                </a:rPr>
                <a:t> 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ea"/>
                </a:rPr>
                <a:t>(NSM)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46348F6-4AEB-E744-BEEC-DD9F667183A1}"/>
              </a:ext>
            </a:extLst>
          </p:cNvPr>
          <p:cNvSpPr txBox="1"/>
          <p:nvPr/>
        </p:nvSpPr>
        <p:spPr>
          <a:xfrm>
            <a:off x="406966" y="5656261"/>
            <a:ext cx="2269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NSM: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minimal</a:t>
            </a:r>
            <a:r>
              <a:rPr lang="zh-CN" altLang="en-US" dirty="0"/>
              <a:t> </a:t>
            </a:r>
            <a:r>
              <a:rPr lang="en-US" altLang="zh-CN" dirty="0"/>
              <a:t>contribution?</a:t>
            </a:r>
            <a:endParaRPr lang="en-C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2BAAE5-9CAA-D448-A2F3-A4B959CC3588}"/>
              </a:ext>
            </a:extLst>
          </p:cNvPr>
          <p:cNvSpPr txBox="1"/>
          <p:nvPr/>
        </p:nvSpPr>
        <p:spPr>
          <a:xfrm>
            <a:off x="395536" y="6223016"/>
            <a:ext cx="22779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1200" dirty="0"/>
              <a:t>Nature </a:t>
            </a:r>
            <a:r>
              <a:rPr lang="en-US" sz="1200" b="1" dirty="0"/>
              <a:t>574</a:t>
            </a:r>
            <a:r>
              <a:rPr lang="en-US" sz="1200" dirty="0"/>
              <a:t>, 497</a:t>
            </a:r>
            <a:r>
              <a:rPr lang="en-US" altLang="zh-CN" sz="1200" dirty="0"/>
              <a:t>;</a:t>
            </a:r>
            <a:r>
              <a:rPr lang="zh-CN" altLang="en-US" sz="1200" dirty="0"/>
              <a:t> </a:t>
            </a:r>
            <a:r>
              <a:rPr lang="en-US" altLang="zh-CN" sz="1200" b="1" dirty="0"/>
              <a:t>569</a:t>
            </a:r>
            <a:r>
              <a:rPr lang="en-US" altLang="zh-CN" sz="1200" dirty="0"/>
              <a:t>,241</a:t>
            </a:r>
            <a:r>
              <a:rPr lang="zh-CN" altLang="en-US" sz="1200" dirty="0"/>
              <a:t> </a:t>
            </a:r>
            <a:r>
              <a:rPr lang="en-US" altLang="zh-CN" sz="1200" dirty="0"/>
              <a:t>(2019)</a:t>
            </a:r>
          </a:p>
          <a:p>
            <a:r>
              <a:rPr lang="zh-CN" altLang="en-US" sz="1200" dirty="0"/>
              <a:t>  </a:t>
            </a:r>
            <a:r>
              <a:rPr lang="en-US" sz="1200" dirty="0"/>
              <a:t>arXiv:2102.05891v1</a:t>
            </a:r>
            <a:endParaRPr lang="en-CN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A1954-01FC-2644-871B-1C7097638893}"/>
              </a:ext>
            </a:extLst>
          </p:cNvPr>
          <p:cNvSpPr txBox="1"/>
          <p:nvPr/>
        </p:nvSpPr>
        <p:spPr>
          <a:xfrm>
            <a:off x="2924504" y="5835380"/>
            <a:ext cx="3193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</a:rPr>
              <a:t>R-process</a:t>
            </a:r>
            <a:r>
              <a:rPr lang="zh-CN" altLang="en-US" sz="2200" b="1" dirty="0">
                <a:solidFill>
                  <a:srgbClr val="C00000"/>
                </a:solidFill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</a:rPr>
              <a:t>path:</a:t>
            </a:r>
            <a:r>
              <a:rPr lang="zh-CN" altLang="en-US" sz="2200" b="1" dirty="0">
                <a:solidFill>
                  <a:srgbClr val="C00000"/>
                </a:solidFill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</a:rPr>
              <a:t>far</a:t>
            </a:r>
            <a:r>
              <a:rPr lang="zh-CN" altLang="en-US" sz="2200" b="1" dirty="0">
                <a:solidFill>
                  <a:srgbClr val="C00000"/>
                </a:solidFill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</a:rPr>
              <a:t>from</a:t>
            </a:r>
            <a:r>
              <a:rPr lang="zh-CN" altLang="en-US" sz="2200" b="1" dirty="0">
                <a:solidFill>
                  <a:srgbClr val="C00000"/>
                </a:solidFill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</a:rPr>
              <a:t>stability,</a:t>
            </a:r>
            <a:r>
              <a:rPr lang="zh-CN" altLang="en-US" sz="2200" b="1" dirty="0">
                <a:solidFill>
                  <a:srgbClr val="C00000"/>
                </a:solidFill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</a:rPr>
              <a:t>relies</a:t>
            </a:r>
            <a:r>
              <a:rPr lang="zh-CN" altLang="en-US" sz="2200" b="1" dirty="0">
                <a:solidFill>
                  <a:srgbClr val="C00000"/>
                </a:solidFill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</a:rPr>
              <a:t>on</a:t>
            </a:r>
            <a:r>
              <a:rPr lang="zh-CN" altLang="en-US" sz="2200" b="1" dirty="0">
                <a:solidFill>
                  <a:srgbClr val="C00000"/>
                </a:solidFill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</a:rPr>
              <a:t>theory!</a:t>
            </a:r>
            <a:endParaRPr lang="en-CN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22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E:\yfniu\Labwork\求职\华中师范大学\interview\ppt\Pb208GTSkMR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84784"/>
            <a:ext cx="4188820" cy="3214710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Limitations of (Q)RPA Description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786314" y="908720"/>
          <a:ext cx="4103687" cy="293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476473" imgH="3914689" progId="AcroExch.Document.7">
                  <p:embed/>
                </p:oleObj>
              </mc:Choice>
              <mc:Fallback>
                <p:oleObj name="Acrobat Document" r:id="rId3" imgW="5476473" imgH="3914689" progId="AcroExch.Document.7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908720"/>
                        <a:ext cx="4103687" cy="293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4857752" y="2000240"/>
            <a:ext cx="4032448" cy="497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929190" y="1643050"/>
            <a:ext cx="476349" cy="353943"/>
          </a:xfrm>
          <a:prstGeom prst="rect">
            <a:avLst/>
          </a:prstGeom>
        </p:spPr>
        <p:txBody>
          <a:bodyPr wrap="none" lIns="0" rIns="0" bIns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RPA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1520" y="692696"/>
            <a:ext cx="4177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>
                <a:solidFill>
                  <a:srgbClr val="FF0000"/>
                </a:solidFill>
              </a:rPr>
              <a:t> (Q)RPA cannot describe the spreading width  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9552" y="4668232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000" b="1" dirty="0"/>
              <a:t> Spreading Width (Damping Width)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692696"/>
            <a:ext cx="3515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Correlations beyond RPA</a:t>
            </a:r>
            <a:endParaRPr lang="zh-CN" alt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83569" y="5025370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energy and angular momentum of coherent vibrations</a:t>
            </a:r>
          </a:p>
          <a:p>
            <a:r>
              <a:rPr lang="en-US" altLang="zh-CN" sz="2000" dirty="0"/>
              <a:t>→ more complicated states of 2p-2h, 3p-3h, … character</a:t>
            </a:r>
            <a:endParaRPr lang="zh-CN" alt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405539" y="4699494"/>
            <a:ext cx="31269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405539" y="3717032"/>
            <a:ext cx="0" cy="982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308304" y="3847183"/>
            <a:ext cx="0" cy="852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36096" y="6165304"/>
            <a:ext cx="31269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436096" y="5182842"/>
            <a:ext cx="0" cy="982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38861" y="5312993"/>
            <a:ext cx="0" cy="852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52320" y="5517232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36296" y="5517232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596336" y="5661248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92280" y="5661248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740352" y="587727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48264" y="587727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884368" y="6021288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804248" y="6021288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532440" y="472514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31104" y="6164143"/>
            <a:ext cx="41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</a:t>
            </a:r>
          </a:p>
        </p:txBody>
      </p:sp>
      <p:sp>
        <p:nvSpPr>
          <p:cNvPr id="38" name="TextBox 37"/>
          <p:cNvSpPr txBox="1"/>
          <p:nvPr/>
        </p:nvSpPr>
        <p:spPr>
          <a:xfrm flipH="1">
            <a:off x="5070381" y="3645024"/>
            <a:ext cx="29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5076056" y="5003884"/>
            <a:ext cx="29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41800" y="4051635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1p1h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44008" y="5374957"/>
            <a:ext cx="66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1p1h</a:t>
            </a:r>
          </a:p>
          <a:p>
            <a:r>
              <a:rPr lang="en-US" dirty="0"/>
              <a:t>2p2h</a:t>
            </a:r>
          </a:p>
        </p:txBody>
      </p:sp>
      <p:sp>
        <p:nvSpPr>
          <p:cNvPr id="30" name="Freeform 29"/>
          <p:cNvSpPr/>
          <p:nvPr/>
        </p:nvSpPr>
        <p:spPr>
          <a:xfrm>
            <a:off x="6077998" y="5464875"/>
            <a:ext cx="2454442" cy="683262"/>
          </a:xfrm>
          <a:custGeom>
            <a:avLst/>
            <a:gdLst>
              <a:gd name="connsiteX0" fmla="*/ 0 w 2454442"/>
              <a:gd name="connsiteY0" fmla="*/ 683262 h 683262"/>
              <a:gd name="connsiteX1" fmla="*/ 493295 w 2454442"/>
              <a:gd name="connsiteY1" fmla="*/ 587009 h 683262"/>
              <a:gd name="connsiteX2" fmla="*/ 830179 w 2454442"/>
              <a:gd name="connsiteY2" fmla="*/ 346378 h 683262"/>
              <a:gd name="connsiteX3" fmla="*/ 1106905 w 2454442"/>
              <a:gd name="connsiteY3" fmla="*/ 81683 h 683262"/>
              <a:gd name="connsiteX4" fmla="*/ 1311442 w 2454442"/>
              <a:gd name="connsiteY4" fmla="*/ 9493 h 683262"/>
              <a:gd name="connsiteX5" fmla="*/ 1576137 w 2454442"/>
              <a:gd name="connsiteY5" fmla="*/ 262157 h 683262"/>
              <a:gd name="connsiteX6" fmla="*/ 1816768 w 2454442"/>
              <a:gd name="connsiteY6" fmla="*/ 466693 h 683262"/>
              <a:gd name="connsiteX7" fmla="*/ 2249905 w 2454442"/>
              <a:gd name="connsiteY7" fmla="*/ 659199 h 683262"/>
              <a:gd name="connsiteX8" fmla="*/ 2454442 w 2454442"/>
              <a:gd name="connsiteY8" fmla="*/ 659199 h 68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4442" h="683262">
                <a:moveTo>
                  <a:pt x="0" y="683262"/>
                </a:moveTo>
                <a:cubicBezTo>
                  <a:pt x="177466" y="663209"/>
                  <a:pt x="354932" y="643156"/>
                  <a:pt x="493295" y="587009"/>
                </a:cubicBezTo>
                <a:cubicBezTo>
                  <a:pt x="631658" y="530862"/>
                  <a:pt x="727911" y="430599"/>
                  <a:pt x="830179" y="346378"/>
                </a:cubicBezTo>
                <a:cubicBezTo>
                  <a:pt x="932447" y="262157"/>
                  <a:pt x="1026695" y="137830"/>
                  <a:pt x="1106905" y="81683"/>
                </a:cubicBezTo>
                <a:cubicBezTo>
                  <a:pt x="1187116" y="25535"/>
                  <a:pt x="1233237" y="-20586"/>
                  <a:pt x="1311442" y="9493"/>
                </a:cubicBezTo>
                <a:cubicBezTo>
                  <a:pt x="1389647" y="39572"/>
                  <a:pt x="1491916" y="185957"/>
                  <a:pt x="1576137" y="262157"/>
                </a:cubicBezTo>
                <a:cubicBezTo>
                  <a:pt x="1660358" y="338357"/>
                  <a:pt x="1704473" y="400519"/>
                  <a:pt x="1816768" y="466693"/>
                </a:cubicBezTo>
                <a:cubicBezTo>
                  <a:pt x="1929063" y="532867"/>
                  <a:pt x="2143626" y="627115"/>
                  <a:pt x="2249905" y="659199"/>
                </a:cubicBezTo>
                <a:cubicBezTo>
                  <a:pt x="2356184" y="691283"/>
                  <a:pt x="2454442" y="659199"/>
                  <a:pt x="2454442" y="6591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FEA9FA3E-3CE9-B09F-DBB7-3A639385B719}"/>
              </a:ext>
            </a:extLst>
          </p:cNvPr>
          <p:cNvSpPr/>
          <p:nvPr/>
        </p:nvSpPr>
        <p:spPr>
          <a:xfrm>
            <a:off x="4683149" y="3606891"/>
            <a:ext cx="4266673" cy="1418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212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Solution: RPA + PVC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4786314" y="908720"/>
          <a:ext cx="4103687" cy="293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476473" imgH="3914689" progId="AcroExch.Document.7">
                  <p:embed/>
                </p:oleObj>
              </mc:Choice>
              <mc:Fallback>
                <p:oleObj name="Acrobat Document" r:id="rId2" imgW="5476473" imgH="3914689" progId="AcroExch.Document.7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908720"/>
                        <a:ext cx="4103687" cy="293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4857752" y="2000240"/>
            <a:ext cx="4032448" cy="497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929190" y="1643050"/>
            <a:ext cx="476349" cy="353943"/>
          </a:xfrm>
          <a:prstGeom prst="rect">
            <a:avLst/>
          </a:prstGeom>
        </p:spPr>
        <p:txBody>
          <a:bodyPr wrap="none" lIns="0" rIns="0" bIns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RPA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1520" y="692696"/>
            <a:ext cx="4402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Particle Vibration Coupling (PVC)  effect</a:t>
            </a:r>
            <a:endParaRPr lang="zh-CN" altLang="en-US" sz="2400" b="1" dirty="0"/>
          </a:p>
        </p:txBody>
      </p:sp>
      <p:sp>
        <p:nvSpPr>
          <p:cNvPr id="11" name="矩形 10"/>
          <p:cNvSpPr/>
          <p:nvPr/>
        </p:nvSpPr>
        <p:spPr>
          <a:xfrm>
            <a:off x="539552" y="4668232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000" b="1" dirty="0"/>
              <a:t> Spreading Width (Damping Width)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692696"/>
            <a:ext cx="3515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Correlations beyond RPA</a:t>
            </a:r>
            <a:endParaRPr lang="zh-CN" alt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405539" y="4699494"/>
            <a:ext cx="31269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405539" y="3717032"/>
            <a:ext cx="0" cy="982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308304" y="3847183"/>
            <a:ext cx="0" cy="852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36096" y="6165304"/>
            <a:ext cx="31269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436096" y="5182842"/>
            <a:ext cx="0" cy="982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38861" y="5312993"/>
            <a:ext cx="0" cy="852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52320" y="5517232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36296" y="5517232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596336" y="5661248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92280" y="5661248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740352" y="587727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48264" y="5877272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884368" y="6021288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804248" y="6021288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532440" y="472514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31104" y="6164143"/>
            <a:ext cx="41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</a:t>
            </a:r>
          </a:p>
        </p:txBody>
      </p:sp>
      <p:sp>
        <p:nvSpPr>
          <p:cNvPr id="38" name="TextBox 37"/>
          <p:cNvSpPr txBox="1"/>
          <p:nvPr/>
        </p:nvSpPr>
        <p:spPr>
          <a:xfrm flipH="1">
            <a:off x="5070381" y="3645024"/>
            <a:ext cx="29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5076056" y="5003884"/>
            <a:ext cx="29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41800" y="4051635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1p1h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44008" y="5374957"/>
            <a:ext cx="66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1p1h</a:t>
            </a:r>
          </a:p>
          <a:p>
            <a:r>
              <a:rPr lang="en-US" dirty="0"/>
              <a:t>2p2h</a:t>
            </a:r>
          </a:p>
        </p:txBody>
      </p:sp>
      <p:sp>
        <p:nvSpPr>
          <p:cNvPr id="30" name="Freeform 29"/>
          <p:cNvSpPr/>
          <p:nvPr/>
        </p:nvSpPr>
        <p:spPr>
          <a:xfrm>
            <a:off x="6077998" y="5464875"/>
            <a:ext cx="2454442" cy="683262"/>
          </a:xfrm>
          <a:custGeom>
            <a:avLst/>
            <a:gdLst>
              <a:gd name="connsiteX0" fmla="*/ 0 w 2454442"/>
              <a:gd name="connsiteY0" fmla="*/ 683262 h 683262"/>
              <a:gd name="connsiteX1" fmla="*/ 493295 w 2454442"/>
              <a:gd name="connsiteY1" fmla="*/ 587009 h 683262"/>
              <a:gd name="connsiteX2" fmla="*/ 830179 w 2454442"/>
              <a:gd name="connsiteY2" fmla="*/ 346378 h 683262"/>
              <a:gd name="connsiteX3" fmla="*/ 1106905 w 2454442"/>
              <a:gd name="connsiteY3" fmla="*/ 81683 h 683262"/>
              <a:gd name="connsiteX4" fmla="*/ 1311442 w 2454442"/>
              <a:gd name="connsiteY4" fmla="*/ 9493 h 683262"/>
              <a:gd name="connsiteX5" fmla="*/ 1576137 w 2454442"/>
              <a:gd name="connsiteY5" fmla="*/ 262157 h 683262"/>
              <a:gd name="connsiteX6" fmla="*/ 1816768 w 2454442"/>
              <a:gd name="connsiteY6" fmla="*/ 466693 h 683262"/>
              <a:gd name="connsiteX7" fmla="*/ 2249905 w 2454442"/>
              <a:gd name="connsiteY7" fmla="*/ 659199 h 683262"/>
              <a:gd name="connsiteX8" fmla="*/ 2454442 w 2454442"/>
              <a:gd name="connsiteY8" fmla="*/ 659199 h 68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4442" h="683262">
                <a:moveTo>
                  <a:pt x="0" y="683262"/>
                </a:moveTo>
                <a:cubicBezTo>
                  <a:pt x="177466" y="663209"/>
                  <a:pt x="354932" y="643156"/>
                  <a:pt x="493295" y="587009"/>
                </a:cubicBezTo>
                <a:cubicBezTo>
                  <a:pt x="631658" y="530862"/>
                  <a:pt x="727911" y="430599"/>
                  <a:pt x="830179" y="346378"/>
                </a:cubicBezTo>
                <a:cubicBezTo>
                  <a:pt x="932447" y="262157"/>
                  <a:pt x="1026695" y="137830"/>
                  <a:pt x="1106905" y="81683"/>
                </a:cubicBezTo>
                <a:cubicBezTo>
                  <a:pt x="1187116" y="25535"/>
                  <a:pt x="1233237" y="-20586"/>
                  <a:pt x="1311442" y="9493"/>
                </a:cubicBezTo>
                <a:cubicBezTo>
                  <a:pt x="1389647" y="39572"/>
                  <a:pt x="1491916" y="185957"/>
                  <a:pt x="1576137" y="262157"/>
                </a:cubicBezTo>
                <a:cubicBezTo>
                  <a:pt x="1660358" y="338357"/>
                  <a:pt x="1704473" y="400519"/>
                  <a:pt x="1816768" y="466693"/>
                </a:cubicBezTo>
                <a:cubicBezTo>
                  <a:pt x="1929063" y="532867"/>
                  <a:pt x="2143626" y="627115"/>
                  <a:pt x="2249905" y="659199"/>
                </a:cubicBezTo>
                <a:cubicBezTo>
                  <a:pt x="2356184" y="691283"/>
                  <a:pt x="2454442" y="659199"/>
                  <a:pt x="2454442" y="65919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E:\yfniu\Labwork\求职\华中师范大学\interview\ppt\Pb208GTSkM.jpg">
            <a:extLst>
              <a:ext uri="{FF2B5EF4-FFF2-40B4-BE49-F238E27FC236}">
                <a16:creationId xmlns:a16="http://schemas.microsoft.com/office/drawing/2014/main" id="{861E9D58-5919-BF7F-D7F7-A713C592B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086" y="1633599"/>
            <a:ext cx="4475526" cy="343474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961812-AE2F-B792-5D27-60F881835ECB}"/>
              </a:ext>
            </a:extLst>
          </p:cNvPr>
          <p:cNvSpPr txBox="1"/>
          <p:nvPr/>
        </p:nvSpPr>
        <p:spPr>
          <a:xfrm>
            <a:off x="579655" y="5464875"/>
            <a:ext cx="3833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CN" sz="2000" b="1" dirty="0">
                <a:solidFill>
                  <a:srgbClr val="0000FF"/>
                </a:solidFill>
              </a:rPr>
              <a:t> Develop a spreading width</a:t>
            </a:r>
          </a:p>
          <a:p>
            <a:pPr>
              <a:buFont typeface="Wingdings" pitchFamily="2" charset="2"/>
              <a:buChar char="ü"/>
            </a:pPr>
            <a:r>
              <a:rPr lang="en-US" altLang="zh-CN" sz="2000" b="1" dirty="0">
                <a:solidFill>
                  <a:srgbClr val="0000FF"/>
                </a:solidFill>
              </a:rPr>
              <a:t> Reproduce resonance </a:t>
            </a:r>
            <a:r>
              <a:rPr lang="en-US" altLang="zh-CN" sz="2000" b="1" dirty="0" err="1">
                <a:solidFill>
                  <a:srgbClr val="0000FF"/>
                </a:solidFill>
              </a:rPr>
              <a:t>lineshape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4" name="矩形 9">
            <a:extLst>
              <a:ext uri="{FF2B5EF4-FFF2-40B4-BE49-F238E27FC236}">
                <a16:creationId xmlns:a16="http://schemas.microsoft.com/office/drawing/2014/main" id="{7130D922-13B3-C744-C54E-F2C2928CE6C8}"/>
              </a:ext>
            </a:extLst>
          </p:cNvPr>
          <p:cNvSpPr/>
          <p:nvPr/>
        </p:nvSpPr>
        <p:spPr>
          <a:xfrm>
            <a:off x="483502" y="6424349"/>
            <a:ext cx="4733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CC"/>
                </a:solidFill>
              </a:rPr>
              <a:t>Y. F. </a:t>
            </a:r>
            <a:r>
              <a:rPr lang="en-US" altLang="zh-CN" sz="1600" dirty="0" err="1">
                <a:solidFill>
                  <a:srgbClr val="0000CC"/>
                </a:solidFill>
              </a:rPr>
              <a:t>Niu</a:t>
            </a:r>
            <a:r>
              <a:rPr lang="en-US" altLang="zh-CN" sz="1600" dirty="0">
                <a:solidFill>
                  <a:srgbClr val="0000CC"/>
                </a:solidFill>
              </a:rPr>
              <a:t>,</a:t>
            </a:r>
            <a:r>
              <a:rPr lang="en-US" altLang="zh-CN" sz="1600" b="1" dirty="0">
                <a:solidFill>
                  <a:srgbClr val="0000CC"/>
                </a:solidFill>
              </a:rPr>
              <a:t> </a:t>
            </a:r>
            <a:r>
              <a:rPr lang="en-US" altLang="zh-CN" sz="1600" dirty="0">
                <a:solidFill>
                  <a:srgbClr val="0000CC"/>
                </a:solidFill>
              </a:rPr>
              <a:t>G. </a:t>
            </a:r>
            <a:r>
              <a:rPr lang="en-US" altLang="zh-CN" sz="1600" dirty="0" err="1">
                <a:solidFill>
                  <a:srgbClr val="0000CC"/>
                </a:solidFill>
              </a:rPr>
              <a:t>Colo</a:t>
            </a:r>
            <a:r>
              <a:rPr lang="en-US" altLang="zh-CN" sz="1600" dirty="0">
                <a:solidFill>
                  <a:srgbClr val="0000CC"/>
                </a:solidFill>
              </a:rPr>
              <a:t>, and E. </a:t>
            </a:r>
            <a:r>
              <a:rPr lang="en-US" altLang="zh-CN" sz="1600" dirty="0" err="1">
                <a:solidFill>
                  <a:srgbClr val="0000CC"/>
                </a:solidFill>
              </a:rPr>
              <a:t>Vigezzi</a:t>
            </a:r>
            <a:r>
              <a:rPr lang="en-US" altLang="zh-CN" sz="1600" dirty="0">
                <a:solidFill>
                  <a:srgbClr val="0000CC"/>
                </a:solidFill>
              </a:rPr>
              <a:t>, </a:t>
            </a:r>
            <a:r>
              <a:rPr lang="en-US" altLang="zh-CN" sz="1600" b="1" dirty="0">
                <a:solidFill>
                  <a:srgbClr val="0000CC"/>
                </a:solidFill>
              </a:rPr>
              <a:t>PRC </a:t>
            </a:r>
            <a:r>
              <a:rPr lang="en-US" altLang="zh-CN" sz="1600" dirty="0">
                <a:solidFill>
                  <a:srgbClr val="0000CC"/>
                </a:solidFill>
              </a:rPr>
              <a:t>90, 054328 (2014)</a:t>
            </a:r>
            <a:endParaRPr lang="zh-CN" altLang="en-US" sz="1600" dirty="0">
              <a:solidFill>
                <a:srgbClr val="0000CC"/>
              </a:solidFill>
            </a:endParaRPr>
          </a:p>
        </p:txBody>
      </p:sp>
      <p:sp>
        <p:nvSpPr>
          <p:cNvPr id="15" name="矩形 7">
            <a:extLst>
              <a:ext uri="{FF2B5EF4-FFF2-40B4-BE49-F238E27FC236}">
                <a16:creationId xmlns:a16="http://schemas.microsoft.com/office/drawing/2014/main" id="{3510A9AE-5293-CB4A-3A32-DDD6BD211191}"/>
              </a:ext>
            </a:extLst>
          </p:cNvPr>
          <p:cNvSpPr/>
          <p:nvPr/>
        </p:nvSpPr>
        <p:spPr>
          <a:xfrm>
            <a:off x="4857353" y="2852565"/>
            <a:ext cx="4032448" cy="497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8B28A802-C4BB-9945-1AC9-BBF452DDEC42}"/>
              </a:ext>
            </a:extLst>
          </p:cNvPr>
          <p:cNvSpPr/>
          <p:nvPr/>
        </p:nvSpPr>
        <p:spPr>
          <a:xfrm>
            <a:off x="4929189" y="2496881"/>
            <a:ext cx="605359" cy="353943"/>
          </a:xfrm>
          <a:prstGeom prst="rect">
            <a:avLst/>
          </a:prstGeom>
        </p:spPr>
        <p:txBody>
          <a:bodyPr wrap="none" lIns="0" rIns="0" bIns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~PVC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矩形 7">
            <a:extLst>
              <a:ext uri="{FF2B5EF4-FFF2-40B4-BE49-F238E27FC236}">
                <a16:creationId xmlns:a16="http://schemas.microsoft.com/office/drawing/2014/main" id="{1119D4EF-516F-5695-548B-891D596BD5E7}"/>
              </a:ext>
            </a:extLst>
          </p:cNvPr>
          <p:cNvSpPr/>
          <p:nvPr/>
        </p:nvSpPr>
        <p:spPr>
          <a:xfrm>
            <a:off x="4683149" y="5034857"/>
            <a:ext cx="4266673" cy="14184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06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PVC reduces half-lives?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7" y="1073199"/>
            <a:ext cx="4968551" cy="358968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99592" y="4724125"/>
            <a:ext cx="3456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Exp.: Xu, et al., PRL 113, 032505, 2014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0092" y="1073199"/>
            <a:ext cx="13431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2000" dirty="0"/>
              <a:t>Half-life</a:t>
            </a:r>
          </a:p>
          <a:p>
            <a:r>
              <a:rPr lang="en-US" altLang="zh-CN" sz="2000" dirty="0">
                <a:solidFill>
                  <a:srgbClr val="0000CC"/>
                </a:solidFill>
              </a:rPr>
              <a:t>      </a:t>
            </a:r>
            <a:r>
              <a:rPr lang="en-US" altLang="zh-CN" sz="1600" dirty="0">
                <a:solidFill>
                  <a:srgbClr val="0000CC"/>
                </a:solidFill>
              </a:rPr>
              <a:t> </a:t>
            </a:r>
          </a:p>
          <a:p>
            <a:endParaRPr lang="en-US" altLang="zh-CN" sz="1600" dirty="0">
              <a:solidFill>
                <a:srgbClr val="0000CC"/>
              </a:solidFill>
            </a:endParaRPr>
          </a:p>
          <a:p>
            <a:endParaRPr lang="en-US" altLang="zh-CN" sz="1600" dirty="0">
              <a:solidFill>
                <a:srgbClr val="0000CC"/>
              </a:solidFill>
            </a:endParaRPr>
          </a:p>
          <a:p>
            <a:endParaRPr lang="en-US" altLang="zh-CN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76" y="1601004"/>
            <a:ext cx="3339250" cy="874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442A78-8E62-A4E5-A65C-607EEBD2B014}"/>
              </a:ext>
            </a:extLst>
          </p:cNvPr>
          <p:cNvSpPr txBox="1"/>
          <p:nvPr/>
        </p:nvSpPr>
        <p:spPr>
          <a:xfrm>
            <a:off x="5471276" y="27209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altLang="zh-CN" sz="1800" dirty="0"/>
              <a:t>Phase Volume</a:t>
            </a:r>
            <a:endParaRPr lang="zh-CN" altLang="en-US" sz="1400" dirty="0">
              <a:solidFill>
                <a:srgbClr val="0000CC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C81454-93A1-5C9E-ABAD-136297D70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428661"/>
            <a:ext cx="3666783" cy="504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652E2-C933-29F2-0F3D-15C5F0B87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633" y="4088795"/>
            <a:ext cx="1582230" cy="2160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7529C9-758F-2201-A41B-61B3AB6C5179}"/>
              </a:ext>
            </a:extLst>
          </p:cNvPr>
          <p:cNvSpPr txBox="1"/>
          <p:nvPr/>
        </p:nvSpPr>
        <p:spPr>
          <a:xfrm>
            <a:off x="1547664" y="5291473"/>
            <a:ext cx="6392728" cy="11249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buFont typeface="Wingdings" pitchFamily="2" charset="2"/>
              <a:buChar char="ü"/>
            </a:pPr>
            <a:r>
              <a:rPr lang="en-US" altLang="zh-CN" sz="2000" b="1" dirty="0">
                <a:solidFill>
                  <a:srgbClr val="0000FF"/>
                </a:solidFill>
              </a:rPr>
              <a:t> PVC effect:</a:t>
            </a:r>
          </a:p>
          <a:p>
            <a:pPr algn="ctr">
              <a:lnSpc>
                <a:spcPct val="1140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    </a:t>
            </a:r>
            <a:r>
              <a:rPr lang="en-US" altLang="zh-CN" sz="2000" b="1" dirty="0">
                <a:solidFill>
                  <a:srgbClr val="C00000"/>
                </a:solidFill>
              </a:rPr>
              <a:t>energy is shifted downwards </a:t>
            </a:r>
            <a:r>
              <a:rPr lang="en-US" altLang="zh-CN" sz="2000" b="1" dirty="0">
                <a:solidFill>
                  <a:srgbClr val="0000FF"/>
                </a:solidFill>
              </a:rPr>
              <a:t>-&gt; phase space is increased -&gt; half-life is decreased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29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of deformation degree of freedom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矩形 9"/>
          <p:cNvSpPr/>
          <p:nvPr/>
        </p:nvSpPr>
        <p:spPr>
          <a:xfrm>
            <a:off x="246192" y="676865"/>
            <a:ext cx="8897807" cy="3512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Wingdings" pitchFamily="2" charset="2"/>
              <a:buChar char="Ø"/>
            </a:pPr>
            <a:r>
              <a:rPr lang="en-US" altLang="zh-CN" sz="2200" b="1" dirty="0"/>
              <a:t>Matrix diagonalization: </a:t>
            </a:r>
            <a:r>
              <a:rPr lang="en-US" altLang="zh-CN" sz="2000" b="1" dirty="0"/>
              <a:t>solve the QRPA equation by diagonalization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deformed QRPA with realistic force </a:t>
            </a:r>
            <a:r>
              <a:rPr lang="en-US" altLang="zh-CN" sz="1600" i="1" dirty="0">
                <a:solidFill>
                  <a:srgbClr val="0000CC"/>
                </a:solidFill>
              </a:rPr>
              <a:t>Ni and Ren, PRC 89, 064320, 2014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/>
              <a:t>Skyrme</a:t>
            </a:r>
            <a:r>
              <a:rPr lang="en-US" altLang="zh-CN" sz="2000" dirty="0"/>
              <a:t> deformed QRPA</a:t>
            </a:r>
            <a:r>
              <a:rPr lang="zh-CN" altLang="en-US" sz="2000" dirty="0"/>
              <a:t>  </a:t>
            </a:r>
            <a:r>
              <a:rPr lang="en-US" altLang="zh-CN" sz="1600" i="1" dirty="0" err="1">
                <a:solidFill>
                  <a:srgbClr val="0000CC"/>
                </a:solidFill>
              </a:rPr>
              <a:t>Sarriguren</a:t>
            </a:r>
            <a:r>
              <a:rPr lang="en-US" altLang="zh-CN" sz="1600" i="1" dirty="0">
                <a:solidFill>
                  <a:srgbClr val="0000CC"/>
                </a:solidFill>
              </a:rPr>
              <a:t>, et al., PRC 81, 064314 (2013); Yoshida, JPS CP, 6, 020017, 2015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zh-CN" altLang="en-US" sz="1600" i="1" dirty="0">
              <a:solidFill>
                <a:srgbClr val="0000CC"/>
              </a:solidFill>
            </a:endParaRPr>
          </a:p>
          <a:p>
            <a:pPr marL="342900" indent="-342900">
              <a:lnSpc>
                <a:spcPct val="114000"/>
              </a:lnSpc>
              <a:buFont typeface="Wingdings" pitchFamily="2" charset="2"/>
              <a:buChar char="Ø"/>
            </a:pPr>
            <a:r>
              <a:rPr lang="en-US" altLang="zh-CN" sz="2000" b="1" i="1" dirty="0"/>
              <a:t> </a:t>
            </a:r>
            <a:r>
              <a:rPr lang="en-US" altLang="zh-CN" sz="2000" b="1" dirty="0"/>
              <a:t>Quasiparticle </a:t>
            </a:r>
            <a:r>
              <a:rPr lang="en-US" altLang="zh-CN" sz="2200" b="1" dirty="0"/>
              <a:t>Finite Amplitude Method (QFAM) :   </a:t>
            </a:r>
            <a:r>
              <a:rPr lang="en-US" altLang="zh-CN" sz="2000" b="1" dirty="0"/>
              <a:t>solve the QRPA equation by iteration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/>
              <a:t>Skyrme</a:t>
            </a:r>
            <a:r>
              <a:rPr lang="en-US" altLang="zh-CN" sz="2000" dirty="0"/>
              <a:t> QFAM </a:t>
            </a:r>
            <a:r>
              <a:rPr lang="en-US" altLang="zh-CN" i="1" dirty="0"/>
              <a:t>even-even, even-odd, odd-odd nuclei </a:t>
            </a:r>
            <a:endParaRPr lang="en-US" altLang="zh-CN" dirty="0"/>
          </a:p>
          <a:p>
            <a:pPr lvl="1">
              <a:lnSpc>
                <a:spcPct val="114000"/>
              </a:lnSpc>
            </a:pPr>
            <a:r>
              <a:rPr lang="en-US" altLang="zh-CN" sz="2000" i="1" dirty="0">
                <a:solidFill>
                  <a:srgbClr val="0000CC"/>
                </a:solidFill>
              </a:rPr>
              <a:t>      </a:t>
            </a:r>
            <a:r>
              <a:rPr lang="en-US" altLang="zh-CN" sz="1600" i="1" dirty="0" err="1">
                <a:solidFill>
                  <a:srgbClr val="0000CC"/>
                </a:solidFill>
              </a:rPr>
              <a:t>Mustonen</a:t>
            </a:r>
            <a:r>
              <a:rPr lang="en-US" altLang="zh-CN" sz="1600" i="1" dirty="0">
                <a:solidFill>
                  <a:srgbClr val="0000CC"/>
                </a:solidFill>
              </a:rPr>
              <a:t> et al., PRC 93, 014304 (2016); Ney et al., PRC 102, 034326 (2020)</a:t>
            </a:r>
          </a:p>
          <a:p>
            <a:pPr lvl="1">
              <a:lnSpc>
                <a:spcPct val="114000"/>
              </a:lnSpc>
            </a:pPr>
            <a:r>
              <a:rPr lang="en-US" altLang="zh-CN" sz="1600" i="1" dirty="0">
                <a:solidFill>
                  <a:srgbClr val="0000CC"/>
                </a:solidFill>
              </a:rPr>
              <a:t>       </a:t>
            </a:r>
            <a:r>
              <a:rPr lang="en-US" altLang="zh-CN" i="1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749717-DB52-A60D-A08C-8A1325C7D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2" y="3858822"/>
            <a:ext cx="3817419" cy="2629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69EFE9-8290-35C1-E495-2C91DB713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51" y="3766719"/>
            <a:ext cx="4672852" cy="2765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490BF2-D78A-A73B-A7D2-599FDC7C12B6}"/>
              </a:ext>
            </a:extLst>
          </p:cNvPr>
          <p:cNvSpPr txBox="1"/>
          <p:nvPr/>
        </p:nvSpPr>
        <p:spPr>
          <a:xfrm>
            <a:off x="4788024" y="6444044"/>
            <a:ext cx="391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First-forbidden c</a:t>
            </a:r>
            <a:r>
              <a:rPr lang="en-CN" dirty="0"/>
              <a:t>ontribution to the rates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5A36A5-D680-F64A-B28B-BB5B0249004C}"/>
              </a:ext>
            </a:extLst>
          </p:cNvPr>
          <p:cNvSpPr txBox="1"/>
          <p:nvPr/>
        </p:nvSpPr>
        <p:spPr>
          <a:xfrm>
            <a:off x="450935" y="6444044"/>
            <a:ext cx="404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Comparison with exp. data for odd nuclei</a:t>
            </a:r>
          </a:p>
        </p:txBody>
      </p:sp>
    </p:spTree>
    <p:extLst>
      <p:ext uri="{BB962C8B-B14F-4D97-AF65-F5344CB8AC3E}">
        <p14:creationId xmlns:p14="http://schemas.microsoft.com/office/powerpoint/2010/main" val="2824246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1F529-947C-A72B-46EE-F23554379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2" charset="2"/>
              </a:rPr>
              <a:t>b</a:t>
            </a:r>
            <a:r>
              <a:rPr lang="en-CN" dirty="0"/>
              <a:t>-decay half-lives by QRPA with PCF-PK1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216F7-AC06-F88F-B10C-1D337DC4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88E3FE49-B91B-7E0D-5CCE-19606E4D9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908720"/>
            <a:ext cx="5949716" cy="4464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09F9EE-01C3-481B-1F6D-4E82D424A7DF}"/>
              </a:ext>
            </a:extLst>
          </p:cNvPr>
          <p:cNvSpPr txBox="1"/>
          <p:nvPr/>
        </p:nvSpPr>
        <p:spPr>
          <a:xfrm>
            <a:off x="763072" y="5626114"/>
            <a:ext cx="7617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PCF-PK1 could improve </a:t>
            </a:r>
            <a:r>
              <a:rPr lang="en-CN" dirty="0">
                <a:latin typeface="Symbol" pitchFamily="2" charset="2"/>
              </a:rPr>
              <a:t>b</a:t>
            </a:r>
            <a:r>
              <a:rPr lang="en-CN" dirty="0"/>
              <a:t>-decay half-lives due to large Landau effective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/>
              <a:t>For Ni and Sn isotopes, correlations beyond QRPA are needed</a:t>
            </a:r>
          </a:p>
        </p:txBody>
      </p:sp>
    </p:spTree>
    <p:extLst>
      <p:ext uri="{BB962C8B-B14F-4D97-AF65-F5344CB8AC3E}">
        <p14:creationId xmlns:p14="http://schemas.microsoft.com/office/powerpoint/2010/main" val="3460970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1F93-D012-50D5-ADBE-4A9FA7D89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Relativistic interaction: PCF-PK1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4651D-1B3C-2A60-60F7-3F1BA901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BEB19E-33E9-B7E8-F1C5-C902FBF5EAA5}"/>
              </a:ext>
            </a:extLst>
          </p:cNvPr>
          <p:cNvSpPr txBox="1"/>
          <p:nvPr/>
        </p:nvSpPr>
        <p:spPr>
          <a:xfrm>
            <a:off x="467544" y="908720"/>
            <a:ext cx="741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N" sz="2200" b="1" dirty="0"/>
              <a:t>Inclusion of exchange terms by Fierz transformation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05FB54-D4E5-0E14-C134-242CDE47D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14" y="1848046"/>
            <a:ext cx="6696744" cy="4413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A61181-A012-2C05-C1DE-D04DFDF22F86}"/>
              </a:ext>
            </a:extLst>
          </p:cNvPr>
          <p:cNvSpPr txBox="1"/>
          <p:nvPr/>
        </p:nvSpPr>
        <p:spPr>
          <a:xfrm>
            <a:off x="1014214" y="1391022"/>
            <a:ext cx="686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i="1" dirty="0">
                <a:solidFill>
                  <a:srgbClr val="C00000"/>
                </a:solidFill>
              </a:rPr>
              <a:t>Exchange (Fock) term is essential for the full self-consitency of QRPA!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ABB24-074C-7425-BCB6-D88922DD0BFC}"/>
              </a:ext>
            </a:extLst>
          </p:cNvPr>
          <p:cNvSpPr txBox="1"/>
          <p:nvPr/>
        </p:nvSpPr>
        <p:spPr>
          <a:xfrm>
            <a:off x="3194366" y="6126241"/>
            <a:ext cx="4679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g’: free parameter </a:t>
            </a:r>
          </a:p>
          <a:p>
            <a:r>
              <a:rPr lang="en-CN" dirty="0"/>
              <a:t>by adjusting g’, the exp. data can be reproduced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B6141-AA1D-3D22-25B9-4BD1C8EABA6A}"/>
              </a:ext>
            </a:extLst>
          </p:cNvPr>
          <p:cNvSpPr txBox="1"/>
          <p:nvPr/>
        </p:nvSpPr>
        <p:spPr>
          <a:xfrm>
            <a:off x="7239786" y="1760354"/>
            <a:ext cx="1905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00CC"/>
                </a:solidFill>
                <a:ea typeface="Microsoft YaHei" panose="020B0503020204020204" pitchFamily="34" charset="-122"/>
              </a:rPr>
              <a:t>Liang et </a:t>
            </a:r>
            <a:r>
              <a:rPr lang="en-US" altLang="zh-CN" sz="1600" i="1" dirty="0" err="1">
                <a:solidFill>
                  <a:srgbClr val="0000CC"/>
                </a:solidFill>
                <a:ea typeface="Microsoft YaHei" panose="020B0503020204020204" pitchFamily="34" charset="-122"/>
              </a:rPr>
              <a:t>al.,PRL</a:t>
            </a:r>
            <a:r>
              <a:rPr lang="en-US" altLang="zh-CN" sz="1600" i="1" dirty="0">
                <a:solidFill>
                  <a:srgbClr val="0000CC"/>
                </a:solidFill>
                <a:ea typeface="Microsoft YaHei" panose="020B0503020204020204" pitchFamily="34" charset="-122"/>
              </a:rPr>
              <a:t> 101, 122502 (2008)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BF7F0F-2145-E215-2ABD-236770D1509B}"/>
              </a:ext>
            </a:extLst>
          </p:cNvPr>
          <p:cNvSpPr txBox="1"/>
          <p:nvPr/>
        </p:nvSpPr>
        <p:spPr>
          <a:xfrm>
            <a:off x="2178261" y="2345129"/>
            <a:ext cx="1982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/>
              <a:t>Without Fock term</a:t>
            </a:r>
          </a:p>
          <a:p>
            <a:r>
              <a:rPr lang="en-CN" b="1" dirty="0"/>
              <a:t>RH+RPA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E03594-1C50-4228-DB1B-4C336BB360B3}"/>
              </a:ext>
            </a:extLst>
          </p:cNvPr>
          <p:cNvSpPr txBox="1"/>
          <p:nvPr/>
        </p:nvSpPr>
        <p:spPr>
          <a:xfrm>
            <a:off x="467544" y="6164134"/>
            <a:ext cx="262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Landau-Migdal parameter</a:t>
            </a:r>
          </a:p>
        </p:txBody>
      </p:sp>
    </p:spTree>
    <p:extLst>
      <p:ext uri="{BB962C8B-B14F-4D97-AF65-F5344CB8AC3E}">
        <p14:creationId xmlns:p14="http://schemas.microsoft.com/office/powerpoint/2010/main" val="2510939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Basic Inputs and Conditions of Network Calculations</a:t>
            </a:r>
          </a:p>
        </p:txBody>
      </p:sp>
      <p:sp>
        <p:nvSpPr>
          <p:cNvPr id="9" name="Text Box 84 7">
            <a:extLst>
              <a:ext uri="{FF2B5EF4-FFF2-40B4-BE49-F238E27FC236}">
                <a16:creationId xmlns:a16="http://schemas.microsoft.com/office/drawing/2014/main" id="{0213F005-B50A-4937-8C12-1938214E2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32550"/>
            <a:ext cx="71991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Nuclear network </a:t>
            </a:r>
            <a:r>
              <a:rPr lang="zh-CN" alt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b="1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5536" y="935208"/>
            <a:ext cx="838249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Nuclear network </a:t>
            </a:r>
            <a:r>
              <a:rPr lang="en-US" altLang="zh-CN" sz="15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NucNet</a:t>
            </a:r>
            <a:r>
              <a:rPr lang="en-US" altLang="zh-CN" sz="1500" b="1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(Bradley S. Meyer) involves more than 6000 isotopes up to No (Z=102) 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3284984"/>
            <a:ext cx="3139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7030A0"/>
                </a:solidFill>
              </a:rPr>
              <a:t> 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Astrophysical scenarios </a:t>
            </a:r>
            <a:r>
              <a:rPr lang="zh-CN" alt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19" name="矩形 18"/>
          <p:cNvSpPr/>
          <p:nvPr/>
        </p:nvSpPr>
        <p:spPr>
          <a:xfrm>
            <a:off x="6156573" y="1791777"/>
            <a:ext cx="259228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00B050"/>
                </a:solidFill>
                <a:latin typeface="Comic Sans MS" panose="030F0702030302020204" pitchFamily="66" charset="0"/>
              </a:rPr>
              <a:t>https://reaclib.jinaweb.org/labels.php</a:t>
            </a:r>
            <a:endParaRPr lang="zh-CN" altLang="en-US" sz="105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3802" y="1257084"/>
            <a:ext cx="27446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zh-CN" sz="1100" dirty="0">
                <a:solidFill>
                  <a:srgbClr val="00B050"/>
                </a:solidFill>
                <a:latin typeface="Comic Sans MS" panose="030F0702030302020204" pitchFamily="66" charset="0"/>
              </a:rPr>
              <a:t>http://sourceforge.net/p/nucnet-tools</a:t>
            </a:r>
            <a:endParaRPr lang="zh-CN" altLang="en-US" sz="11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91">
                <a:extLst>
                  <a:ext uri="{FF2B5EF4-FFF2-40B4-BE49-F238E27FC236}">
                    <a16:creationId xmlns:a16="http://schemas.microsoft.com/office/drawing/2014/main" id="{6FF1E123-2827-9456-D89A-D2821A1679EF}"/>
                  </a:ext>
                </a:extLst>
              </p:cNvPr>
              <p:cNvSpPr txBox="1"/>
              <p:nvPr/>
            </p:nvSpPr>
            <p:spPr>
              <a:xfrm>
                <a:off x="1949444" y="3926492"/>
                <a:ext cx="4207129" cy="726644"/>
              </a:xfrm>
              <a:prstGeom prst="rect">
                <a:avLst/>
              </a:prstGeom>
              <a:noFill/>
            </p:spPr>
            <p:txBody>
              <a:bodyPr wrap="square" lIns="180375" tIns="90187" rIns="180375" bIns="90187" rtlCol="0">
                <a:spAutoFit/>
              </a:bodyPr>
              <a:lstStyle>
                <a:defPPr>
                  <a:defRPr lang="en-US"/>
                </a:defPPr>
                <a:lvl1pPr marL="0" algn="l" defTabSz="901873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01873" algn="l" defTabSz="901873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03745" algn="l" defTabSz="901873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705618" algn="l" defTabSz="901873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607491" algn="l" defTabSz="901873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4509364" algn="l" defTabSz="901873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5411236" algn="l" defTabSz="901873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6313109" algn="l" defTabSz="901873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7214982" algn="l" defTabSz="901873" rtl="0" eaLnBrk="1" latinLnBrk="0" hangingPunct="1"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b="0" i="1" smtClean="0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5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CN" sz="15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b="0" i="1" smtClean="0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15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5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5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CN" sz="15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altLang="zh-CN" sz="1500" b="0" i="1" smtClean="0">
                              <a:latin typeface="Cambria Math"/>
                            </a:rPr>
                            <m:t>/</m:t>
                          </m:r>
                          <m:r>
                            <a:rPr lang="zh-CN" altLang="en-US" sz="1500" b="0" i="1" smtClean="0">
                              <a:latin typeface="Cambria Math"/>
                            </a:rPr>
                            <m:t>𝜏</m:t>
                          </m:r>
                        </m:sup>
                      </m:sSup>
                      <m:r>
                        <a:rPr lang="en-US" altLang="zh-CN" sz="15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b="0" i="1" smtClean="0"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altLang="zh-CN" sz="15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500" b="0" i="1" smtClean="0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</m:num>
                                <m:den>
                                  <m:r>
                                    <a:rPr lang="en-US" altLang="zh-CN" sz="1500" b="0" i="1" smtClean="0">
                                      <a:latin typeface="Cambria Math"/>
                                      <a:ea typeface="Cambria Math"/>
                                    </a:rPr>
                                    <m:t>∆+</m:t>
                                  </m:r>
                                  <m:r>
                                    <a:rPr lang="en-US" altLang="zh-CN" sz="15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15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altLang="zh-CN" sz="1500" dirty="0"/>
              </a:p>
            </p:txBody>
          </p:sp>
        </mc:Choice>
        <mc:Fallback xmlns="">
          <p:sp>
            <p:nvSpPr>
              <p:cNvPr id="29" name="TextBox 91">
                <a:extLst>
                  <a:ext uri="{FF2B5EF4-FFF2-40B4-BE49-F238E27FC236}">
                    <a16:creationId xmlns:a16="http://schemas.microsoft.com/office/drawing/2014/main" id="{6FF1E123-2827-9456-D89A-D2821A167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444" y="3926492"/>
                <a:ext cx="4207129" cy="7266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矩形 34">
            <a:extLst>
              <a:ext uri="{FF2B5EF4-FFF2-40B4-BE49-F238E27FC236}">
                <a16:creationId xmlns:a16="http://schemas.microsoft.com/office/drawing/2014/main" id="{0690A8E7-75F5-EC9A-171E-B3BA62556612}"/>
              </a:ext>
            </a:extLst>
          </p:cNvPr>
          <p:cNvSpPr/>
          <p:nvPr/>
        </p:nvSpPr>
        <p:spPr>
          <a:xfrm>
            <a:off x="348578" y="3645024"/>
            <a:ext cx="7535790" cy="428357"/>
          </a:xfrm>
          <a:prstGeom prst="rect">
            <a:avLst/>
          </a:prstGeom>
        </p:spPr>
        <p:txBody>
          <a:bodyPr wrap="square" lIns="180375" tIns="90187" rIns="180375" bIns="90187">
            <a:spAutoFit/>
          </a:bodyPr>
          <a:lstStyle>
            <a:defPPr>
              <a:defRPr lang="en-US"/>
            </a:defPPr>
            <a:lvl1pPr marL="0" algn="l" defTabSz="901873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873" algn="l" defTabSz="901873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3745" algn="l" defTabSz="901873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5618" algn="l" defTabSz="901873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7491" algn="l" defTabSz="901873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09364" algn="l" defTabSz="901873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1236" algn="l" defTabSz="901873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3109" algn="l" defTabSz="901873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14982" algn="l" defTabSz="901873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use a parameterized trajectory where the density as a function of time is given by:</a:t>
            </a:r>
          </a:p>
        </p:txBody>
      </p:sp>
      <p:sp>
        <p:nvSpPr>
          <p:cNvPr id="36" name="Text Box 84 7">
            <a:extLst>
              <a:ext uri="{FF2B5EF4-FFF2-40B4-BE49-F238E27FC236}">
                <a16:creationId xmlns:a16="http://schemas.microsoft.com/office/drawing/2014/main" id="{37454A00-F670-B8CC-CF88-0CC66B6B3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351801"/>
            <a:ext cx="71991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Nuclear physics inputs</a:t>
            </a:r>
            <a:r>
              <a:rPr lang="zh-CN" alt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b="1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3C43A1E-12C3-35EB-C2CC-D6D4E72BDF5D}"/>
              </a:ext>
            </a:extLst>
          </p:cNvPr>
          <p:cNvSpPr txBox="1"/>
          <p:nvPr/>
        </p:nvSpPr>
        <p:spPr>
          <a:xfrm>
            <a:off x="395536" y="1700808"/>
            <a:ext cx="8601786" cy="153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2300"/>
              </a:lnSpc>
              <a:buFont typeface="Wingdings" panose="05000000000000000000" pitchFamily="2" charset="2"/>
              <a:buChar char="ü"/>
            </a:pPr>
            <a:r>
              <a:rPr lang="en-US" altLang="zh-CN" sz="15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Nuclear mass:  </a:t>
            </a:r>
            <a:r>
              <a:rPr lang="en-US" altLang="zh-CN" sz="15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form FRDM-1995.</a:t>
            </a:r>
          </a:p>
          <a:p>
            <a:pPr marL="285750" indent="-285750" algn="just">
              <a:lnSpc>
                <a:spcPts val="2300"/>
              </a:lnSpc>
              <a:buFont typeface="Wingdings" panose="05000000000000000000" pitchFamily="2" charset="2"/>
              <a:buChar char="ü"/>
            </a:pPr>
            <a:r>
              <a:rPr lang="en-US" altLang="zh-CN" sz="15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Neutron capture rates: </a:t>
            </a:r>
            <a:r>
              <a:rPr lang="en-US" altLang="zh-CN" sz="15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from JINA REACLIB database </a:t>
            </a:r>
            <a:r>
              <a:rPr lang="en-US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 </a:t>
            </a:r>
            <a:r>
              <a:rPr lang="en-US" altLang="zh-CN" sz="15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calculated with TALYS as nuclear mass changes.</a:t>
            </a:r>
          </a:p>
          <a:p>
            <a:pPr marL="285750" indent="-285750" algn="just">
              <a:lnSpc>
                <a:spcPts val="2300"/>
              </a:lnSpc>
              <a:buFont typeface="Wingdings" panose="05000000000000000000" pitchFamily="2" charset="2"/>
              <a:buChar char="ü"/>
            </a:pPr>
            <a:r>
              <a:rPr lang="el-GR" altLang="zh-CN" sz="1500" b="1" i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β</a:t>
            </a:r>
            <a:r>
              <a:rPr lang="el-GR" altLang="zh-CN" sz="15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15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decay rates:  </a:t>
            </a:r>
            <a:r>
              <a:rPr lang="en-US" altLang="zh-CN" sz="15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from JINA REACLIB database.</a:t>
            </a:r>
          </a:p>
          <a:p>
            <a:pPr marL="285750" indent="-285750" algn="just">
              <a:lnSpc>
                <a:spcPts val="2300"/>
              </a:lnSpc>
              <a:buFont typeface="Wingdings" panose="05000000000000000000" pitchFamily="2" charset="2"/>
              <a:buChar char="ü"/>
            </a:pPr>
            <a:r>
              <a:rPr lang="en-US" altLang="zh-CN" sz="15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Fission</a:t>
            </a:r>
            <a:r>
              <a:rPr lang="en-US" altLang="zh-CN" sz="15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is included as in Ref. </a:t>
            </a:r>
            <a:r>
              <a:rPr lang="en-US" altLang="zh-CN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ApJ</a:t>
            </a:r>
            <a:r>
              <a:rPr lang="en-US" altLang="zh-CN" sz="15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933 3, 2022. </a:t>
            </a:r>
          </a:p>
          <a:p>
            <a:pPr algn="just">
              <a:lnSpc>
                <a:spcPts val="2300"/>
              </a:lnSpc>
            </a:pPr>
            <a:r>
              <a:rPr lang="en-US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15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Fission yields: </a:t>
            </a:r>
            <a:r>
              <a:rPr lang="en-US" altLang="zh-CN" sz="15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determined by </a:t>
            </a:r>
            <a:r>
              <a:rPr lang="en-US" altLang="zh-CN" sz="150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GEneral</a:t>
            </a:r>
            <a:r>
              <a:rPr lang="en-US" altLang="zh-CN" sz="15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Fission model (GEF2021) model.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D68D4B2-7B86-DA60-BCA7-12F09444773A}"/>
              </a:ext>
            </a:extLst>
          </p:cNvPr>
          <p:cNvSpPr txBox="1"/>
          <p:nvPr/>
        </p:nvSpPr>
        <p:spPr>
          <a:xfrm>
            <a:off x="6373028" y="2636912"/>
            <a:ext cx="25914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00B050"/>
                </a:solidFill>
                <a:latin typeface="Comic Sans MS" panose="030F0702030302020204" pitchFamily="66" charset="0"/>
              </a:rPr>
              <a:t>Y. W. Hao et al., ApJ,933 3, 2022</a:t>
            </a:r>
            <a:endParaRPr lang="zh-CN" altLang="en-US" sz="11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B64AB535-885C-F07F-31BB-434B18D8A3A7}"/>
              </a:ext>
            </a:extLst>
          </p:cNvPr>
          <p:cNvSpPr txBox="1"/>
          <p:nvPr/>
        </p:nvSpPr>
        <p:spPr>
          <a:xfrm>
            <a:off x="5787680" y="2307101"/>
            <a:ext cx="33843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00B050"/>
                </a:solidFill>
                <a:latin typeface="Comic Sans MS" panose="030F0702030302020204" pitchFamily="66" charset="0"/>
              </a:rPr>
              <a:t>https://tendl.web.psi.ch/tendl 2019/talys.html</a:t>
            </a:r>
            <a:endParaRPr lang="zh-CN" altLang="en-US" sz="105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D58088F2-6F79-9728-6BCE-E31CC2112EA0}"/>
              </a:ext>
            </a:extLst>
          </p:cNvPr>
          <p:cNvSpPr txBox="1"/>
          <p:nvPr/>
        </p:nvSpPr>
        <p:spPr>
          <a:xfrm>
            <a:off x="6484004" y="2951366"/>
            <a:ext cx="25914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00B050"/>
                </a:solidFill>
                <a:latin typeface="Comic Sans MS" panose="030F0702030302020204" pitchFamily="66" charset="0"/>
              </a:rPr>
              <a:t>http://www.cenbg.in2p3.fr/GEF</a:t>
            </a:r>
            <a:endParaRPr lang="zh-CN" altLang="en-US" sz="11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3F86EE4-8986-DBBD-2C69-40CEBCC6F225}"/>
              </a:ext>
            </a:extLst>
          </p:cNvPr>
          <p:cNvSpPr txBox="1"/>
          <p:nvPr/>
        </p:nvSpPr>
        <p:spPr>
          <a:xfrm>
            <a:off x="5938166" y="4009253"/>
            <a:ext cx="30834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100" dirty="0">
                <a:solidFill>
                  <a:srgbClr val="00B050"/>
                </a:solidFill>
                <a:latin typeface="Comic Sans MS" panose="030F0702030302020204" pitchFamily="66" charset="0"/>
              </a:rPr>
              <a:t>M. R. </a:t>
            </a:r>
            <a:r>
              <a:rPr lang="en-US" altLang="zh-CN" sz="11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Mumpower</a:t>
            </a:r>
            <a:r>
              <a:rPr lang="en-US" altLang="zh-CN" sz="1100" dirty="0">
                <a:solidFill>
                  <a:srgbClr val="00B050"/>
                </a:solidFill>
                <a:latin typeface="Comic Sans MS" panose="030F0702030302020204" pitchFamily="66" charset="0"/>
              </a:rPr>
              <a:t> et al., </a:t>
            </a:r>
            <a:r>
              <a:rPr lang="en-US" altLang="zh-CN" sz="11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ApJ</a:t>
            </a:r>
            <a:r>
              <a:rPr lang="en-US" altLang="zh-CN" sz="1100" dirty="0">
                <a:solidFill>
                  <a:srgbClr val="00B050"/>
                </a:solidFill>
                <a:latin typeface="Comic Sans MS" panose="030F0702030302020204" pitchFamily="66" charset="0"/>
              </a:rPr>
              <a:t>, 752 117, 2012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A908B7D0-1B30-6706-C6E0-8B9CF4AF0D68}"/>
                  </a:ext>
                </a:extLst>
              </p:cNvPr>
              <p:cNvSpPr txBox="1"/>
              <p:nvPr/>
            </p:nvSpPr>
            <p:spPr>
              <a:xfrm>
                <a:off x="309331" y="4869160"/>
                <a:ext cx="8834669" cy="950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ts val="23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5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hot1: 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a hot wind r-process </a:t>
                </a:r>
                <a:r>
                  <a:rPr lang="en-US" altLang="zh-CN" sz="1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without fission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 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=150 </a:t>
                </a:r>
                <a:r>
                  <a:rPr lang="en-US" altLang="zh-CN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1400" i="1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=20 </a:t>
                </a:r>
                <a:r>
                  <a:rPr lang="en-US" altLang="zh-CN" sz="1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ms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n=2, Y</a:t>
                </a:r>
                <a:r>
                  <a:rPr lang="en-US" altLang="zh-CN" sz="14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e 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=0.3 /</a:t>
                </a:r>
                <a:r>
                  <a:rPr lang="en-US" altLang="zh-CN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S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=180 </a:t>
                </a:r>
                <a:r>
                  <a:rPr lang="en-US" altLang="zh-CN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1400" i="1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/>
                      </a:rPr>
                      <m:t>𝜏</m:t>
                    </m:r>
                  </m:oMath>
                </a14:m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=25 </a:t>
                </a:r>
                <a:r>
                  <a:rPr lang="en-US" altLang="zh-CN" sz="1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ms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n=2, Y</a:t>
                </a:r>
                <a:r>
                  <a:rPr lang="en-US" altLang="zh-CN" sz="14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=0.3  </a:t>
                </a:r>
              </a:p>
              <a:p>
                <a:pPr marL="285750" indent="-285750" algn="just">
                  <a:lnSpc>
                    <a:spcPts val="23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5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hot2: 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a hot wind r-process </a:t>
                </a:r>
                <a:r>
                  <a:rPr lang="en-US" altLang="zh-CN" sz="1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with fission-GEF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=233 </a:t>
                </a:r>
                <a:r>
                  <a:rPr lang="en-US" altLang="zh-CN" sz="14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1400" i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/>
                      </a:rPr>
                      <m:t>𝜏</m:t>
                    </m:r>
                  </m:oMath>
                </a14:m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=35 </a:t>
                </a:r>
                <a:r>
                  <a:rPr lang="en-US" altLang="zh-CN" sz="1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ms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n=2, Y</a:t>
                </a:r>
                <a:r>
                  <a:rPr lang="en-US" altLang="zh-CN" sz="14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=0.1 / </a:t>
                </a:r>
                <a:r>
                  <a:rPr lang="en-US" altLang="zh-CN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=233 </a:t>
                </a:r>
                <a:r>
                  <a:rPr lang="en-US" altLang="zh-CN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1400" i="1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/>
                      </a:rPr>
                      <m:t>𝜏</m:t>
                    </m:r>
                  </m:oMath>
                </a14:m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=35 </a:t>
                </a:r>
                <a:r>
                  <a:rPr lang="en-US" altLang="zh-CN" sz="1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ms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n=2, Y</a:t>
                </a:r>
                <a:r>
                  <a:rPr lang="en-US" altLang="zh-CN" sz="14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=0.1 </a:t>
                </a:r>
              </a:p>
              <a:p>
                <a:pPr marL="285750" indent="-285750" algn="just">
                  <a:lnSpc>
                    <a:spcPts val="23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5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cold: 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a cold wind r-process </a:t>
                </a:r>
                <a:r>
                  <a:rPr lang="en-US" altLang="zh-CN" sz="1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with fission-GEF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: </a:t>
                </a:r>
                <a:r>
                  <a:rPr lang="en-US" altLang="zh-CN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 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=150 </a:t>
                </a:r>
                <a:r>
                  <a:rPr lang="en-US" altLang="zh-CN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1400" i="1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𝜏</m:t>
                    </m:r>
                  </m:oMath>
                </a14:m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=20 </a:t>
                </a:r>
                <a:r>
                  <a:rPr lang="en-US" altLang="zh-CN" sz="1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ms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n=6, Y</a:t>
                </a:r>
                <a:r>
                  <a:rPr lang="en-US" altLang="zh-CN" sz="14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e 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=0.2 / </a:t>
                </a:r>
                <a:r>
                  <a:rPr lang="en-US" altLang="zh-CN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=125 </a:t>
                </a:r>
                <a:r>
                  <a:rPr lang="en-US" altLang="zh-CN" sz="14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1400" i="1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14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/>
                      </a:rPr>
                      <m:t>𝜏</m:t>
                    </m:r>
                  </m:oMath>
                </a14:m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=10 </a:t>
                </a:r>
                <a:r>
                  <a:rPr lang="en-US" altLang="zh-CN" sz="1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ms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 n=6, Y</a:t>
                </a:r>
                <a:r>
                  <a:rPr lang="en-US" altLang="zh-CN" sz="14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=0.2 </a:t>
                </a: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A908B7D0-1B30-6706-C6E0-8B9CF4AF0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1" y="4869160"/>
                <a:ext cx="8834669" cy="950388"/>
              </a:xfrm>
              <a:prstGeom prst="rect">
                <a:avLst/>
              </a:prstGeom>
              <a:blipFill>
                <a:blip r:embed="rId3"/>
                <a:stretch>
                  <a:fillRect l="-207" b="-5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文本框 59">
            <a:extLst>
              <a:ext uri="{FF2B5EF4-FFF2-40B4-BE49-F238E27FC236}">
                <a16:creationId xmlns:a16="http://schemas.microsoft.com/office/drawing/2014/main" id="{946251D4-ADF3-1E1B-8BA3-BCD4BC515D5D}"/>
              </a:ext>
            </a:extLst>
          </p:cNvPr>
          <p:cNvSpPr txBox="1"/>
          <p:nvPr/>
        </p:nvSpPr>
        <p:spPr>
          <a:xfrm>
            <a:off x="309332" y="6130171"/>
            <a:ext cx="8663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CN" sz="15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cold-</a:t>
            </a:r>
            <a:r>
              <a:rPr lang="en-US" altLang="zh-CN" sz="15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sym</a:t>
            </a:r>
            <a:r>
              <a:rPr lang="en-US" altLang="zh-CN" sz="15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15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same as cold scenario but use a simple symmetric split for the fission product distributions.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5AA6FDC-029D-DFCC-9E27-3D980AF38537}"/>
              </a:ext>
            </a:extLst>
          </p:cNvPr>
          <p:cNvSpPr txBox="1"/>
          <p:nvPr/>
        </p:nvSpPr>
        <p:spPr>
          <a:xfrm>
            <a:off x="395536" y="4545995"/>
            <a:ext cx="847554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Three distinct astrophysical scenarios in nuclear mass and </a:t>
            </a:r>
            <a:r>
              <a:rPr lang="el-GR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β-</a:t>
            </a:r>
            <a:r>
              <a:rPr lang="en-US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decay sensitivity studies: </a:t>
            </a:r>
            <a:endParaRPr lang="zh-CN" altLang="en-US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7E27A2D-3189-EBE6-8E2E-FF6B2F33BAE6}"/>
              </a:ext>
            </a:extLst>
          </p:cNvPr>
          <p:cNvSpPr txBox="1"/>
          <p:nvPr/>
        </p:nvSpPr>
        <p:spPr>
          <a:xfrm>
            <a:off x="395536" y="5842139"/>
            <a:ext cx="86017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An additional set of simulations in the cold scenario: </a:t>
            </a:r>
            <a:endParaRPr lang="zh-CN" altLang="en-US" sz="15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93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Sensitivity calculations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692696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Mass sensitivity calculations:</a:t>
            </a:r>
            <a:endParaRPr lang="zh-CN" altLang="en-US" b="1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4B19DEF-507F-BAF5-E435-F2DEEAEF92BC}"/>
                  </a:ext>
                </a:extLst>
              </p:cNvPr>
              <p:cNvSpPr txBox="1"/>
              <p:nvPr/>
            </p:nvSpPr>
            <p:spPr>
              <a:xfrm>
                <a:off x="3097590" y="1786225"/>
                <a:ext cx="4932056" cy="649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CN" sz="1500" b="0" i="1" smtClean="0">
                          <a:latin typeface="Cambria Math" panose="02040503050406030204" pitchFamily="18" charset="0"/>
                        </a:rPr>
                        <m:t>=100</m:t>
                      </m:r>
                      <m:nary>
                        <m:naryPr>
                          <m:chr m:val="∑"/>
                          <m:ctrlPr>
                            <a:rPr lang="en-US" altLang="zh-CN" sz="15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=150</m:t>
                          </m:r>
                        </m:sub>
                        <m:sup>
                          <m:r>
                            <a:rPr lang="en-US" altLang="zh-CN" sz="1500" b="0" i="1" smtClean="0">
                              <a:latin typeface="Cambria Math" panose="02040503050406030204" pitchFamily="18" charset="0"/>
                            </a:rPr>
                            <m:t>178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𝑜𝑟𝑖𝑔𝑖𝑛</m:t>
                                      </m:r>
                                    </m:sub>
                                  </m:sSub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𝑜𝑟𝑖𝑔𝑖𝑛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𝑜𝑟𝑖𝑔𝑖𝑛</m:t>
                                  </m:r>
                                </m:sub>
                              </m:sSub>
                              <m: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sz="15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4B19DEF-507F-BAF5-E435-F2DEEAEF9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590" y="1786225"/>
                <a:ext cx="4932056" cy="6491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231AA677-35C1-1960-6FEA-BBBF4A1C725B}"/>
              </a:ext>
            </a:extLst>
          </p:cNvPr>
          <p:cNvSpPr txBox="1"/>
          <p:nvPr/>
        </p:nvSpPr>
        <p:spPr>
          <a:xfrm>
            <a:off x="348578" y="1821774"/>
            <a:ext cx="3168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 </a:t>
            </a:r>
            <a:r>
              <a:rPr lang="en-US" altLang="zh-CN" sz="16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Mass sensitivity measure:</a:t>
            </a:r>
            <a:endParaRPr lang="zh-CN" altLang="en-US" sz="1600" b="1" dirty="0">
              <a:solidFill>
                <a:schemeClr val="accent6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E4AAB55-F104-FB08-EF2F-63985BF2AD82}"/>
                  </a:ext>
                </a:extLst>
              </p:cNvPr>
              <p:cNvSpPr txBox="1"/>
              <p:nvPr/>
            </p:nvSpPr>
            <p:spPr>
              <a:xfrm>
                <a:off x="467544" y="2564904"/>
                <a:ext cx="7776864" cy="358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𝑜𝑟𝑖𝑔𝑖𝑛</m:t>
                        </m:r>
                      </m:sub>
                    </m:sSub>
                    <m:r>
                      <a:rPr lang="en-US" altLang="zh-CN" sz="1600" i="1">
                        <a:solidFill>
                          <a:schemeClr val="accent6"/>
                        </a:solidFill>
                        <a:latin typeface="Cambria Math"/>
                      </a:rPr>
                      <m:t>(</m:t>
                    </m:r>
                    <m:r>
                      <a:rPr lang="en-US" altLang="zh-CN" sz="1600" i="1">
                        <a:solidFill>
                          <a:schemeClr val="accent6"/>
                        </a:solidFill>
                        <a:latin typeface="Cambria Math"/>
                      </a:rPr>
                      <m:t>𝐴</m:t>
                    </m:r>
                    <m:r>
                      <a:rPr lang="en-US" altLang="zh-CN" sz="1600" i="1">
                        <a:solidFill>
                          <a:schemeClr val="accent6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CN" sz="1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→ </a:t>
                </a:r>
                <a:r>
                  <a:rPr lang="en-US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baseline abundance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𝐴</m:t>
                        </m:r>
                      </m:e>
                    </m:d>
                  </m:oMath>
                </a14:m>
                <a:r>
                  <a:rPr lang="zh-CN" altLang="en-US" sz="1600" dirty="0">
                    <a:solidFill>
                      <a:schemeClr val="accent6"/>
                    </a:solidFill>
                  </a:rPr>
                  <a:t> </a:t>
                </a:r>
                <a:r>
                  <a:rPr lang="en-US" altLang="zh-CN" sz="1600" dirty="0">
                    <a:solidFill>
                      <a:schemeClr val="accent6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𝑌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/>
                          </a:rPr>
                          <m:t>𝐴</m:t>
                        </m:r>
                      </m:e>
                    </m:d>
                  </m:oMath>
                </a14:m>
                <a:r>
                  <a:rPr lang="en-US" altLang="zh-CN" sz="1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→ </a:t>
                </a:r>
                <a:r>
                  <a:rPr lang="en-US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abundance with </a:t>
                </a:r>
                <a14:m>
                  <m:oMath xmlns:m="http://schemas.openxmlformats.org/officeDocument/2006/math">
                    <m:r>
                      <a:rPr lang="en-US" altLang="zh-CN" sz="1600" b="0">
                        <a:solidFill>
                          <a:srgbClr val="000000"/>
                        </a:solidFill>
                        <a:latin typeface="Cambria Math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altLang="zh-CN" sz="1600" b="0" i="1">
                        <a:solidFill>
                          <a:srgbClr val="000000"/>
                        </a:solidFill>
                        <a:latin typeface="Cambria Math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altLang="zh-CN" sz="1600" b="0">
                        <a:solidFill>
                          <a:srgbClr val="000000"/>
                        </a:solidFill>
                        <a:latin typeface="Cambria Math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=±1</m:t>
                    </m:r>
                  </m:oMath>
                </a14:m>
                <a:r>
                  <a:rPr lang="zh-CN" alt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MeV</a:t>
                </a:r>
                <a:r>
                  <a:rPr lang="en-US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E4AAB55-F104-FB08-EF2F-63985BF2A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564904"/>
                <a:ext cx="7776864" cy="358560"/>
              </a:xfrm>
              <a:prstGeom prst="rect">
                <a:avLst/>
              </a:prstGeom>
              <a:blipFill>
                <a:blip r:embed="rId3"/>
                <a:stretch>
                  <a:fillRect t="-5085" b="-169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22E4234-7719-8229-7CC2-83CCB9E488B8}"/>
                  </a:ext>
                </a:extLst>
              </p:cNvPr>
              <p:cNvSpPr txBox="1"/>
              <p:nvPr/>
            </p:nvSpPr>
            <p:spPr>
              <a:xfrm>
                <a:off x="3097590" y="4214960"/>
                <a:ext cx="5241884" cy="6491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CN" sz="1500" b="0" i="1" smtClean="0">
                          <a:latin typeface="Cambria Math" panose="02040503050406030204" pitchFamily="18" charset="0"/>
                        </a:rPr>
                        <m:t>=100</m:t>
                      </m:r>
                      <m:nary>
                        <m:naryPr>
                          <m:chr m:val="∑"/>
                          <m:ctrlPr>
                            <a:rPr lang="en-US" altLang="zh-CN" sz="15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=150</m:t>
                          </m:r>
                        </m:sub>
                        <m:sup>
                          <m:r>
                            <a:rPr lang="en-US" altLang="zh-CN" sz="1500" b="0" i="1" smtClean="0">
                              <a:latin typeface="Cambria Math" panose="02040503050406030204" pitchFamily="18" charset="0"/>
                            </a:rPr>
                            <m:t>178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zh-CN" altLang="en-US" sz="150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altLang="zh-CN" sz="15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en-US" altLang="zh-CN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𝑜𝑟𝑖𝑔𝑖𝑛</m:t>
                                      </m:r>
                                    </m:sub>
                                  </m:sSub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altLang="zh-CN" sz="15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CN" sz="15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𝑜𝑟𝑖𝑔𝑖𝑛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5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altLang="zh-CN" sz="1500" i="1">
                                      <a:latin typeface="Cambria Math" panose="02040503050406030204" pitchFamily="18" charset="0"/>
                                    </a:rPr>
                                    <m:t>𝑜𝑟𝑖𝑔𝑖𝑛</m:t>
                                  </m:r>
                                </m:sub>
                              </m:sSub>
                              <m: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sz="15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sz="15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22E4234-7719-8229-7CC2-83CCB9E48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590" y="4214960"/>
                <a:ext cx="5241884" cy="6491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C2F219A9-30FB-71C2-61DF-C561518A4338}"/>
              </a:ext>
            </a:extLst>
          </p:cNvPr>
          <p:cNvSpPr txBox="1"/>
          <p:nvPr/>
        </p:nvSpPr>
        <p:spPr>
          <a:xfrm>
            <a:off x="395536" y="3501008"/>
            <a:ext cx="8712968" cy="656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Increasing and decreasing </a:t>
            </a:r>
            <a:r>
              <a:rPr lang="en-US" altLang="zh-CN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β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-decay rate by a factor of 10 for each nucleus in the region of interest for the rare-earth peak formation.</a:t>
            </a:r>
            <a:endParaRPr lang="zh-CN" altLang="en-US" sz="16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E08B063-144F-C9D7-86AB-9239C9E1887A}"/>
              </a:ext>
            </a:extLst>
          </p:cNvPr>
          <p:cNvSpPr txBox="1"/>
          <p:nvPr/>
        </p:nvSpPr>
        <p:spPr>
          <a:xfrm>
            <a:off x="348578" y="4273559"/>
            <a:ext cx="3168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 </a:t>
            </a:r>
            <a:r>
              <a:rPr lang="en-US" altLang="zh-CN" sz="1600" b="1" i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β</a:t>
            </a:r>
            <a:r>
              <a:rPr lang="en-US" altLang="zh-CN" sz="1600" b="1" dirty="0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-decay sensitivity measure:</a:t>
            </a:r>
            <a:endParaRPr lang="zh-CN" altLang="en-US" sz="1600" b="1" dirty="0">
              <a:solidFill>
                <a:schemeClr val="accent6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9FEE4BE-203C-EBD5-83BD-6B707A9C0CFF}"/>
                  </a:ext>
                </a:extLst>
              </p:cNvPr>
              <p:cNvSpPr txBox="1"/>
              <p:nvPr/>
            </p:nvSpPr>
            <p:spPr>
              <a:xfrm>
                <a:off x="395536" y="5013176"/>
                <a:ext cx="8280920" cy="360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zh-CN" altLang="en-US" sz="16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altLang="zh-CN" sz="16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zh-CN" sz="16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16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/10</m:t>
                        </m:r>
                      </m:sub>
                    </m:sSub>
                    <m:d>
                      <m:dPr>
                        <m:ctrlP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US" altLang="zh-CN" sz="1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→ </a:t>
                </a:r>
                <a:r>
                  <a:rPr lang="en-US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abundances with increase and decrease in </a:t>
                </a:r>
                <a:r>
                  <a:rPr lang="en-US" altLang="zh-CN" sz="16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-decay rate by a factor of 10</a:t>
                </a:r>
                <a:endParaRPr lang="zh-CN" alt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9FEE4BE-203C-EBD5-83BD-6B707A9C0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013176"/>
                <a:ext cx="8280920" cy="360676"/>
              </a:xfrm>
              <a:prstGeom prst="rect">
                <a:avLst/>
              </a:prstGeom>
              <a:blipFill>
                <a:blip r:embed="rId5"/>
                <a:stretch>
                  <a:fillRect t="-5000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F1FA1C9C-8ADE-FEC2-D9D1-9F8BB4896441}"/>
              </a:ext>
            </a:extLst>
          </p:cNvPr>
          <p:cNvSpPr txBox="1"/>
          <p:nvPr/>
        </p:nvSpPr>
        <p:spPr>
          <a:xfrm>
            <a:off x="395536" y="1074802"/>
            <a:ext cx="8496944" cy="656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Varying nuclear mass ∆</a:t>
            </a:r>
            <a:r>
              <a:rPr lang="zh-CN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𝑀</a:t>
            </a:r>
            <a:r>
              <a: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=±1 MeV of every single nucleus in the region of interest for the rare-earth peak formation.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7619FE2F-7250-2ADB-3C95-7EF0EEE5CC01}"/>
              </a:ext>
            </a:extLst>
          </p:cNvPr>
          <p:cNvSpPr txBox="1"/>
          <p:nvPr/>
        </p:nvSpPr>
        <p:spPr>
          <a:xfrm>
            <a:off x="107504" y="3068960"/>
            <a:ext cx="357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b="1" i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β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-decay sensitivity calculations:</a:t>
            </a:r>
            <a:endParaRPr lang="zh-CN" altLang="en-US" b="1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293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0DA7-9DA2-7646-3EA1-9C4F919AD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cs typeface="Times New Roman" panose="02020603050405020304" pitchFamily="18" charset="0"/>
              </a:rPr>
              <a:t>Sensitivity studies for the r-process rare-earth peak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8E869-FB5F-54B8-1BE3-529334DE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E63F1718-C8B8-CF26-BD3C-B0E9158DBBAD}"/>
              </a:ext>
            </a:extLst>
          </p:cNvPr>
          <p:cNvSpPr txBox="1"/>
          <p:nvPr/>
        </p:nvSpPr>
        <p:spPr>
          <a:xfrm>
            <a:off x="307999" y="867213"/>
            <a:ext cx="8784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Sensitivity measures </a:t>
            </a:r>
            <a:r>
              <a:rPr lang="en-US" altLang="zh-CN" sz="2000" b="1" i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F </a:t>
            </a:r>
            <a:r>
              <a:rPr lang="en-US" altLang="zh-CN" sz="2000" b="1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for </a:t>
            </a:r>
            <a:r>
              <a:rPr lang="en-US" altLang="zh-CN" sz="20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β</a:t>
            </a:r>
            <a:r>
              <a:rPr lang="en-US" altLang="zh-CN" sz="2000" b="1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-decay sensitivity studies in four different scenarios </a:t>
            </a:r>
            <a:endParaRPr lang="zh-CN" altLang="en-US" sz="20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文本框 1">
            <a:extLst>
              <a:ext uri="{FF2B5EF4-FFF2-40B4-BE49-F238E27FC236}">
                <a16:creationId xmlns:a16="http://schemas.microsoft.com/office/drawing/2014/main" id="{7B70EE6A-7BF2-9AE8-3FDE-13B1EB294F0D}"/>
              </a:ext>
            </a:extLst>
          </p:cNvPr>
          <p:cNvSpPr txBox="1"/>
          <p:nvPr/>
        </p:nvSpPr>
        <p:spPr>
          <a:xfrm>
            <a:off x="7260344" y="1791944"/>
            <a:ext cx="21197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BF9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hot1: without fission</a:t>
            </a: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87EA37ED-FAB4-6F20-24DD-2551324AF67C}"/>
              </a:ext>
            </a:extLst>
          </p:cNvPr>
          <p:cNvSpPr txBox="1"/>
          <p:nvPr/>
        </p:nvSpPr>
        <p:spPr>
          <a:xfrm>
            <a:off x="7260344" y="2310359"/>
            <a:ext cx="20162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solidFill>
                  <a:srgbClr val="BF9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hot2: with fission-GEF </a:t>
            </a:r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id="{7791C26D-3587-37F1-1BDC-993963F12FFB}"/>
              </a:ext>
            </a:extLst>
          </p:cNvPr>
          <p:cNvSpPr txBox="1"/>
          <p:nvPr/>
        </p:nvSpPr>
        <p:spPr>
          <a:xfrm>
            <a:off x="7223224" y="3327762"/>
            <a:ext cx="19442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solidFill>
                  <a:srgbClr val="BF9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cold-</a:t>
            </a:r>
            <a:r>
              <a:rPr lang="en-US" altLang="zh-CN" sz="1500" dirty="0" err="1">
                <a:solidFill>
                  <a:srgbClr val="BF9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sym</a:t>
            </a:r>
            <a:r>
              <a:rPr lang="en-US" altLang="zh-CN" sz="1500" dirty="0">
                <a:solidFill>
                  <a:srgbClr val="BF9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symmetric fission ( unrealistic)</a:t>
            </a:r>
            <a:endParaRPr lang="zh-CN" altLang="en-US" sz="1500" dirty="0">
              <a:solidFill>
                <a:srgbClr val="BF9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08785D4B-C3AB-47A3-5FA6-96E1EBEE4FAD}"/>
              </a:ext>
            </a:extLst>
          </p:cNvPr>
          <p:cNvSpPr txBox="1"/>
          <p:nvPr/>
        </p:nvSpPr>
        <p:spPr>
          <a:xfrm>
            <a:off x="7258508" y="2818526"/>
            <a:ext cx="20162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solidFill>
                  <a:srgbClr val="BF9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cold: with fission-GEF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DD3994-4C58-151B-7D73-9FA1281A577F}"/>
              </a:ext>
            </a:extLst>
          </p:cNvPr>
          <p:cNvGrpSpPr/>
          <p:nvPr/>
        </p:nvGrpSpPr>
        <p:grpSpPr>
          <a:xfrm>
            <a:off x="497909" y="1514638"/>
            <a:ext cx="6760599" cy="4513493"/>
            <a:chOff x="524401" y="1191473"/>
            <a:chExt cx="6760599" cy="4513493"/>
          </a:xfrm>
        </p:grpSpPr>
        <p:pic>
          <p:nvPicPr>
            <p:cNvPr id="13" name="内容占位符 16">
              <a:extLst>
                <a:ext uri="{FF2B5EF4-FFF2-40B4-BE49-F238E27FC236}">
                  <a16:creationId xmlns:a16="http://schemas.microsoft.com/office/drawing/2014/main" id="{B5ED7175-8E1B-DE84-85B1-0022C49F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401" y="1191473"/>
              <a:ext cx="6760599" cy="4513493"/>
            </a:xfrm>
            <a:prstGeom prst="rect">
              <a:avLst/>
            </a:prstGeom>
          </p:spPr>
        </p:pic>
        <p:grpSp>
          <p:nvGrpSpPr>
            <p:cNvPr id="14" name="组合 28">
              <a:extLst>
                <a:ext uri="{FF2B5EF4-FFF2-40B4-BE49-F238E27FC236}">
                  <a16:creationId xmlns:a16="http://schemas.microsoft.com/office/drawing/2014/main" id="{D3B30DE7-4181-0A14-83A3-EFB195371304}"/>
                </a:ext>
              </a:extLst>
            </p:cNvPr>
            <p:cNvGrpSpPr/>
            <p:nvPr/>
          </p:nvGrpSpPr>
          <p:grpSpPr>
            <a:xfrm>
              <a:off x="2109662" y="1460275"/>
              <a:ext cx="1599363" cy="458206"/>
              <a:chOff x="2045200" y="1247392"/>
              <a:chExt cx="1599363" cy="458206"/>
            </a:xfrm>
          </p:grpSpPr>
          <p:cxnSp>
            <p:nvCxnSpPr>
              <p:cNvPr id="15" name="直接箭头连接符 22">
                <a:extLst>
                  <a:ext uri="{FF2B5EF4-FFF2-40B4-BE49-F238E27FC236}">
                    <a16:creationId xmlns:a16="http://schemas.microsoft.com/office/drawing/2014/main" id="{F2ADEA14-1893-9B25-1CFB-B5ED4E84AC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15816" y="1520615"/>
                <a:ext cx="432048" cy="18498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文本框 26">
                <a:extLst>
                  <a:ext uri="{FF2B5EF4-FFF2-40B4-BE49-F238E27FC236}">
                    <a16:creationId xmlns:a16="http://schemas.microsoft.com/office/drawing/2014/main" id="{2BEA8DBE-5646-F5B2-F1C8-2E38CB5B63A5}"/>
                  </a:ext>
                </a:extLst>
              </p:cNvPr>
              <p:cNvSpPr txBox="1"/>
              <p:nvPr/>
            </p:nvSpPr>
            <p:spPr>
              <a:xfrm rot="20647811">
                <a:off x="2045200" y="1247392"/>
                <a:ext cx="159936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freeze-out path</a:t>
                </a:r>
                <a:endParaRPr lang="zh-CN" alt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矩形 1">
              <a:extLst>
                <a:ext uri="{FF2B5EF4-FFF2-40B4-BE49-F238E27FC236}">
                  <a16:creationId xmlns:a16="http://schemas.microsoft.com/office/drawing/2014/main" id="{B6CDD5BC-1939-23BD-38CA-0FD9889E245D}"/>
                </a:ext>
              </a:extLst>
            </p:cNvPr>
            <p:cNvSpPr/>
            <p:nvPr/>
          </p:nvSpPr>
          <p:spPr>
            <a:xfrm rot="20101045">
              <a:off x="2566176" y="2433560"/>
              <a:ext cx="1989876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3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Early equilibrium path</a:t>
              </a:r>
              <a:endParaRPr lang="zh-CN" alt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接箭头连接符 19">
              <a:extLst>
                <a:ext uri="{FF2B5EF4-FFF2-40B4-BE49-F238E27FC236}">
                  <a16:creationId xmlns:a16="http://schemas.microsoft.com/office/drawing/2014/main" id="{03EF9F89-DE9D-5C4F-3332-9400BFE9730A}"/>
                </a:ext>
              </a:extLst>
            </p:cNvPr>
            <p:cNvCxnSpPr>
              <a:cxnSpLocks/>
            </p:cNvCxnSpPr>
            <p:nvPr/>
          </p:nvCxnSpPr>
          <p:spPr>
            <a:xfrm>
              <a:off x="3196303" y="2434182"/>
              <a:ext cx="0" cy="1993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文本框 26">
              <a:extLst>
                <a:ext uri="{FF2B5EF4-FFF2-40B4-BE49-F238E27FC236}">
                  <a16:creationId xmlns:a16="http://schemas.microsoft.com/office/drawing/2014/main" id="{A00F7B51-DF6E-559B-C54D-E054A9E4885E}"/>
                </a:ext>
              </a:extLst>
            </p:cNvPr>
            <p:cNvSpPr txBox="1"/>
            <p:nvPr/>
          </p:nvSpPr>
          <p:spPr>
            <a:xfrm rot="16200000">
              <a:off x="757855" y="2031305"/>
              <a:ext cx="159936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N=100, 102, 104</a:t>
              </a:r>
              <a:endPara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直接箭头连接符 19">
              <a:extLst>
                <a:ext uri="{FF2B5EF4-FFF2-40B4-BE49-F238E27FC236}">
                  <a16:creationId xmlns:a16="http://schemas.microsoft.com/office/drawing/2014/main" id="{91B3BC17-471B-526F-F10A-6A953A2012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11426" y="2402124"/>
              <a:ext cx="350167" cy="68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B5398A52-617B-BEF9-E836-C24C07C2925C}"/>
              </a:ext>
            </a:extLst>
          </p:cNvPr>
          <p:cNvSpPr txBox="1"/>
          <p:nvPr/>
        </p:nvSpPr>
        <p:spPr>
          <a:xfrm>
            <a:off x="7046868" y="4575998"/>
            <a:ext cx="23322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Fission deposition significantly reduces the sensitivity</a:t>
            </a:r>
            <a:endParaRPr lang="zh-CN" altLang="en-US" dirty="0">
              <a:solidFill>
                <a:srgbClr val="000000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226F69-8849-4016-63A5-377E1D7309E5}"/>
              </a:ext>
            </a:extLst>
          </p:cNvPr>
          <p:cNvSpPr txBox="1"/>
          <p:nvPr/>
        </p:nvSpPr>
        <p:spPr>
          <a:xfrm>
            <a:off x="1158825" y="6344887"/>
            <a:ext cx="5070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i="1" dirty="0">
                <a:solidFill>
                  <a:srgbClr val="0000CC"/>
                </a:solidFill>
              </a:rPr>
              <a:t>Y. W. Hao, Y. F. Niu, and Z. M. Niu, PRC 108, L062802 (2023)</a:t>
            </a:r>
          </a:p>
        </p:txBody>
      </p:sp>
    </p:spTree>
    <p:extLst>
      <p:ext uri="{BB962C8B-B14F-4D97-AF65-F5344CB8AC3E}">
        <p14:creationId xmlns:p14="http://schemas.microsoft.com/office/powerpoint/2010/main" val="3375676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1">
            <a:extLst>
              <a:ext uri="{FF2B5EF4-FFF2-40B4-BE49-F238E27FC236}">
                <a16:creationId xmlns:a16="http://schemas.microsoft.com/office/drawing/2014/main" id="{D06967B9-F617-4774-C136-756B3094FA50}"/>
              </a:ext>
            </a:extLst>
          </p:cNvPr>
          <p:cNvSpPr txBox="1">
            <a:spLocks/>
          </p:cNvSpPr>
          <p:nvPr/>
        </p:nvSpPr>
        <p:spPr>
          <a:xfrm>
            <a:off x="107504" y="-27384"/>
            <a:ext cx="9304300" cy="551523"/>
          </a:xfrm>
          <a:prstGeom prst="rect">
            <a:avLst/>
          </a:prstGeom>
        </p:spPr>
        <p:txBody>
          <a:bodyPr vert="horz" lIns="36000" tIns="0" rIns="36000" bIns="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Times New Roman" pitchFamily="18" charset="0"/>
                <a:ea typeface="+mj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ea typeface="黑体" pitchFamily="49" charset="-122"/>
                <a:cs typeface="Times New Roman" pitchFamily="18" charset="0"/>
              </a:rPr>
              <a:t>Effects of β-decay on reaction flow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475656" y="620688"/>
            <a:ext cx="2782125" cy="2603054"/>
            <a:chOff x="3415263" y="764704"/>
            <a:chExt cx="2620117" cy="2459038"/>
          </a:xfrm>
        </p:grpSpPr>
        <p:pic>
          <p:nvPicPr>
            <p:cNvPr id="6146" name="Picture 2" descr="F:\毕业论文\4-03\PhD_Thesis_Hao - 评阅\Fig_thesis\fig5-7-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51" r="32374"/>
            <a:stretch/>
          </p:blipFill>
          <p:spPr bwMode="auto">
            <a:xfrm>
              <a:off x="3415263" y="764704"/>
              <a:ext cx="2620117" cy="2459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F:\毕业论文\4-03\PhD_Thesis_Hao - 评阅\Fig_thesis\fig5-8-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5" t="21907" r="80886" b="52524"/>
            <a:stretch/>
          </p:blipFill>
          <p:spPr bwMode="auto">
            <a:xfrm>
              <a:off x="4855423" y="1412776"/>
              <a:ext cx="932331" cy="627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F:\毕业论文\4-03\PhD_Thesis_Hao - 评阅\Fig_thesis\fig5-7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73"/>
          <a:stretch/>
        </p:blipFill>
        <p:spPr bwMode="auto">
          <a:xfrm>
            <a:off x="1043608" y="836712"/>
            <a:ext cx="253076" cy="24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07504" y="548680"/>
            <a:ext cx="892899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n-US" altLang="zh-CN" sz="17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(Category</a:t>
            </a:r>
            <a:r>
              <a:rPr lang="zh-CN" altLang="en-US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I)  β-decay rate changes </a:t>
            </a:r>
            <a:r>
              <a:rPr lang="en-US" altLang="zh-CN" sz="1600" b="1" dirty="0">
                <a:solidFill>
                  <a:srgbClr val="C00000"/>
                </a:solidFill>
                <a:latin typeface="+mj-ea"/>
                <a:ea typeface="+mj-ea"/>
              </a:rPr>
              <a:t>→</a:t>
            </a:r>
            <a:r>
              <a:rPr lang="zh-CN" altLang="en-US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Integrated reaction flow of daughter nuclei </a:t>
            </a:r>
            <a:r>
              <a:rPr lang="en-US" altLang="zh-CN" sz="17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Xe: </a:t>
            </a:r>
            <a:endParaRPr lang="zh-CN" altLang="en-US" sz="1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2298" y="3024542"/>
            <a:ext cx="757831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900"/>
              </a:lnSpc>
              <a:buFont typeface="Arial" pitchFamily="34" charset="0"/>
              <a:buChar char="•"/>
            </a:pP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When the β-decay rate of </a:t>
            </a:r>
            <a:r>
              <a:rPr lang="en-US" altLang="zh-CN" sz="1500" baseline="30000" dirty="0">
                <a:latin typeface="Times New Roman" pitchFamily="18" charset="0"/>
                <a:cs typeface="Times New Roman" pitchFamily="18" charset="0"/>
              </a:rPr>
              <a:t>157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I decreases, the neutron capture flow of the </a:t>
            </a:r>
            <a:r>
              <a:rPr lang="el-GR" altLang="zh-CN" sz="1500" dirty="0">
                <a:latin typeface="Times New Roman" pitchFamily="18" charset="0"/>
                <a:cs typeface="Times New Roman" pitchFamily="18" charset="0"/>
              </a:rPr>
              <a:t>β-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decay daughter nucleus </a:t>
            </a:r>
            <a:r>
              <a:rPr lang="en-US" altLang="zh-CN" sz="1500" baseline="30000" dirty="0">
                <a:latin typeface="Times New Roman" pitchFamily="18" charset="0"/>
                <a:cs typeface="Times New Roman" pitchFamily="18" charset="0"/>
              </a:rPr>
              <a:t>157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Xe remains almost unchanged.</a:t>
            </a:r>
            <a:endParaRPr lang="zh-CN" alt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上弧形箭头 19"/>
          <p:cNvSpPr/>
          <p:nvPr/>
        </p:nvSpPr>
        <p:spPr>
          <a:xfrm>
            <a:off x="2195736" y="1268760"/>
            <a:ext cx="360040" cy="216024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1" name="内容占位符 3">
            <a:extLst>
              <a:ext uri="{FF2B5EF4-FFF2-40B4-BE49-F238E27FC236}">
                <a16:creationId xmlns:a16="http://schemas.microsoft.com/office/drawing/2014/main" id="{6337B953-E159-BD76-FC91-C63657661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20"/>
          <a:stretch/>
        </p:blipFill>
        <p:spPr>
          <a:xfrm>
            <a:off x="4680341" y="1093687"/>
            <a:ext cx="3199632" cy="1876108"/>
          </a:xfrm>
          <a:prstGeom prst="rect">
            <a:avLst/>
          </a:prstGeom>
        </p:spPr>
      </p:pic>
      <p:sp>
        <p:nvSpPr>
          <p:cNvPr id="23" name="右箭头 22"/>
          <p:cNvSpPr/>
          <p:nvPr/>
        </p:nvSpPr>
        <p:spPr>
          <a:xfrm>
            <a:off x="4246772" y="1880583"/>
            <a:ext cx="367674" cy="185648"/>
          </a:xfrm>
          <a:prstGeom prst="rightArrow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43608" y="3429000"/>
            <a:ext cx="6856617" cy="2963094"/>
            <a:chOff x="1043608" y="3429000"/>
            <a:chExt cx="6856617" cy="2963094"/>
          </a:xfrm>
        </p:grpSpPr>
        <p:pic>
          <p:nvPicPr>
            <p:cNvPr id="6147" name="Picture 3" descr="F:\毕业论文\4-03\PhD_Thesis_Hao - 评阅\Fig_thesis\fig5-8-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22" t="-5375" r="32239" b="-1"/>
            <a:stretch/>
          </p:blipFill>
          <p:spPr bwMode="auto">
            <a:xfrm>
              <a:off x="1409903" y="3429000"/>
              <a:ext cx="2822313" cy="2819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F:\毕业论文\4-03\PhD_Thesis_Hao - 评阅\Fig_thesis\fig5-7-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73"/>
            <a:stretch/>
          </p:blipFill>
          <p:spPr bwMode="auto">
            <a:xfrm>
              <a:off x="1043608" y="3933056"/>
              <a:ext cx="253076" cy="2459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上弧形箭头 16"/>
            <p:cNvSpPr/>
            <p:nvPr/>
          </p:nvSpPr>
          <p:spPr>
            <a:xfrm>
              <a:off x="2123728" y="4437112"/>
              <a:ext cx="360040" cy="216024"/>
            </a:xfrm>
            <a:prstGeom prst="curved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9" name="内容占位符 3">
              <a:extLst>
                <a:ext uri="{FF2B5EF4-FFF2-40B4-BE49-F238E27FC236}">
                  <a16:creationId xmlns:a16="http://schemas.microsoft.com/office/drawing/2014/main" id="{6337B953-E159-BD76-FC91-C63657661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87"/>
            <a:stretch/>
          </p:blipFill>
          <p:spPr>
            <a:xfrm>
              <a:off x="4680341" y="3957832"/>
              <a:ext cx="3219884" cy="2121451"/>
            </a:xfrm>
            <a:prstGeom prst="rect">
              <a:avLst/>
            </a:prstGeom>
          </p:spPr>
        </p:pic>
        <p:sp>
          <p:nvSpPr>
            <p:cNvPr id="22" name="右箭头 21"/>
            <p:cNvSpPr/>
            <p:nvPr/>
          </p:nvSpPr>
          <p:spPr>
            <a:xfrm>
              <a:off x="4246772" y="4899148"/>
              <a:ext cx="367674" cy="185648"/>
            </a:xfrm>
            <a:prstGeom prst="rightArrow">
              <a:avLst/>
            </a:prstGeom>
            <a:solidFill>
              <a:srgbClr val="C00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Picture 3" descr="F:\毕业论文\4-03\PhD_Thesis_Hao - 评阅\Fig_thesis\fig5-8-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5" t="21907" r="80886" b="52524"/>
            <a:stretch/>
          </p:blipFill>
          <p:spPr bwMode="auto">
            <a:xfrm>
              <a:off x="2995196" y="4221088"/>
              <a:ext cx="989979" cy="664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5C67FB1D-17BE-DF4B-8120-455153D9292A}"/>
                </a:ext>
              </a:extLst>
            </p:cNvPr>
            <p:cNvCxnSpPr/>
            <p:nvPr/>
          </p:nvCxnSpPr>
          <p:spPr>
            <a:xfrm flipV="1">
              <a:off x="6084168" y="4221088"/>
              <a:ext cx="0" cy="29924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5C67FB1D-17BE-DF4B-8120-455153D9292A}"/>
                </a:ext>
              </a:extLst>
            </p:cNvPr>
            <p:cNvCxnSpPr>
              <a:cxnSpLocks/>
            </p:cNvCxnSpPr>
            <p:nvPr/>
          </p:nvCxnSpPr>
          <p:spPr>
            <a:xfrm>
              <a:off x="6397134" y="4627267"/>
              <a:ext cx="0" cy="31390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5C67FB1D-17BE-DF4B-8120-455153D9292A}"/>
              </a:ext>
            </a:extLst>
          </p:cNvPr>
          <p:cNvCxnSpPr/>
          <p:nvPr/>
        </p:nvCxnSpPr>
        <p:spPr>
          <a:xfrm flipV="1">
            <a:off x="5796136" y="1467351"/>
            <a:ext cx="0" cy="2992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375F35E7-BE78-D3F7-D6CA-B66B46A9D4F9}"/>
              </a:ext>
            </a:extLst>
          </p:cNvPr>
          <p:cNvCxnSpPr>
            <a:cxnSpLocks/>
          </p:cNvCxnSpPr>
          <p:nvPr/>
        </p:nvCxnSpPr>
        <p:spPr>
          <a:xfrm flipV="1">
            <a:off x="6046413" y="1248753"/>
            <a:ext cx="0" cy="2992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C67FB1D-17BE-DF4B-8120-455153D9292A}"/>
              </a:ext>
            </a:extLst>
          </p:cNvPr>
          <p:cNvCxnSpPr/>
          <p:nvPr/>
        </p:nvCxnSpPr>
        <p:spPr>
          <a:xfrm flipV="1">
            <a:off x="6300192" y="1113534"/>
            <a:ext cx="0" cy="2992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107504" y="3579113"/>
            <a:ext cx="892899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n-US" altLang="zh-CN" sz="17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(</a:t>
            </a:r>
            <a:r>
              <a:rPr lang="en-US" altLang="zh-CN" sz="1600" b="1" dirty="0">
                <a:solidFill>
                  <a:srgbClr val="C00000"/>
                </a:solidFill>
              </a:rPr>
              <a:t>Category</a:t>
            </a:r>
            <a:r>
              <a:rPr lang="zh-CN" altLang="en-US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II) β-decay rate changes </a:t>
            </a:r>
            <a:r>
              <a:rPr lang="en-US" altLang="zh-CN" sz="1600" b="1" dirty="0">
                <a:solidFill>
                  <a:srgbClr val="C00000"/>
                </a:solidFill>
                <a:latin typeface="+mj-ea"/>
                <a:ea typeface="+mj-ea"/>
              </a:rPr>
              <a:t>→</a:t>
            </a:r>
            <a:r>
              <a:rPr lang="zh-CN" altLang="en-US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Integrated reaction flow of daughter nuclei </a:t>
            </a:r>
            <a:r>
              <a:rPr lang="en-US" altLang="zh-CN" sz="17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  <a:r>
              <a:rPr lang="en-US" altLang="zh-CN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: </a:t>
            </a:r>
            <a:endParaRPr lang="zh-CN" altLang="en-US" sz="1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2298" y="6110862"/>
            <a:ext cx="77041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900"/>
              </a:lnSpc>
              <a:buFont typeface="Arial" pitchFamily="34" charset="0"/>
              <a:buChar char="•"/>
            </a:pP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When the β-decay rate of </a:t>
            </a:r>
            <a:r>
              <a:rPr lang="en-US" altLang="zh-CN" sz="1500" baseline="30000" dirty="0">
                <a:latin typeface="Times New Roman" pitchFamily="18" charset="0"/>
                <a:cs typeface="Times New Roman" pitchFamily="18" charset="0"/>
              </a:rPr>
              <a:t>158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Ba decreases, the neutron capture flow of the </a:t>
            </a:r>
            <a:r>
              <a:rPr lang="el-GR" altLang="zh-CN" sz="1500" dirty="0">
                <a:latin typeface="Times New Roman" pitchFamily="18" charset="0"/>
                <a:cs typeface="Times New Roman" pitchFamily="18" charset="0"/>
              </a:rPr>
              <a:t>β-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decay daughter nucleus </a:t>
            </a:r>
            <a:r>
              <a:rPr lang="en-US" altLang="zh-CN" sz="1500" baseline="30000" dirty="0">
                <a:latin typeface="Times New Roman" pitchFamily="18" charset="0"/>
                <a:cs typeface="Times New Roman" pitchFamily="18" charset="0"/>
              </a:rPr>
              <a:t>158</a:t>
            </a:r>
            <a:r>
              <a:rPr lang="en-US" altLang="zh-CN" sz="1500" dirty="0">
                <a:latin typeface="Times New Roman" pitchFamily="18" charset="0"/>
                <a:cs typeface="Times New Roman" pitchFamily="18" charset="0"/>
              </a:rPr>
              <a:t>La decreases obviously.</a:t>
            </a:r>
            <a:endParaRPr lang="zh-CN" altLang="en-US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23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FE588-EEE4-814D-B400-1E42E078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CN" dirty="0">
                <a:cs typeface="Calibri"/>
              </a:rPr>
              <a:t>β</a:t>
            </a:r>
            <a:r>
              <a:rPr lang="el-GR" altLang="zh-CN" b="1" dirty="0">
                <a:cs typeface="Calibri"/>
              </a:rPr>
              <a:t> </a:t>
            </a:r>
            <a:r>
              <a:rPr lang="en-US" altLang="zh-CN" dirty="0"/>
              <a:t>decay and Gamow-Teller Transition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72C17-E9FF-1C71-B751-6D253C343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92646A-4757-7923-EB11-CC224BB9D5D5}"/>
              </a:ext>
            </a:extLst>
          </p:cNvPr>
          <p:cNvGrpSpPr/>
          <p:nvPr/>
        </p:nvGrpSpPr>
        <p:grpSpPr>
          <a:xfrm>
            <a:off x="611560" y="1081469"/>
            <a:ext cx="7416824" cy="1699459"/>
            <a:chOff x="395536" y="1388641"/>
            <a:chExt cx="7920880" cy="1902406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B57F85A9-616C-2669-0A7D-A878654C2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20072" y="1820689"/>
              <a:ext cx="1754427" cy="1470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组合 4">
              <a:extLst>
                <a:ext uri="{FF2B5EF4-FFF2-40B4-BE49-F238E27FC236}">
                  <a16:creationId xmlns:a16="http://schemas.microsoft.com/office/drawing/2014/main" id="{677C7562-9288-8911-58C7-A4DCA540A205}"/>
                </a:ext>
              </a:extLst>
            </p:cNvPr>
            <p:cNvGrpSpPr/>
            <p:nvPr/>
          </p:nvGrpSpPr>
          <p:grpSpPr>
            <a:xfrm>
              <a:off x="395536" y="1986191"/>
              <a:ext cx="4536504" cy="1010761"/>
              <a:chOff x="467544" y="2695233"/>
              <a:chExt cx="4536504" cy="1010761"/>
            </a:xfrm>
          </p:grpSpPr>
          <p:pic>
            <p:nvPicPr>
              <p:cNvPr id="14" name="图片 3">
                <a:extLst>
                  <a:ext uri="{FF2B5EF4-FFF2-40B4-BE49-F238E27FC236}">
                    <a16:creationId xmlns:a16="http://schemas.microsoft.com/office/drawing/2014/main" id="{A7EA3891-F396-17AC-EFE9-065C43535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544" y="2924944"/>
                <a:ext cx="3467100" cy="78105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EDDB0DE-9C13-4E05-1DB7-0499C3517123}"/>
                  </a:ext>
                </a:extLst>
              </p:cNvPr>
              <p:cNvSpPr txBox="1"/>
              <p:nvPr/>
            </p:nvSpPr>
            <p:spPr>
              <a:xfrm>
                <a:off x="2567484" y="2695233"/>
                <a:ext cx="24365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7030A0"/>
                    </a:solidFill>
                    <a:latin typeface="微软雅黑" pitchFamily="34" charset="-122"/>
                    <a:ea typeface="微软雅黑" pitchFamily="34" charset="-122"/>
                    <a:cs typeface="SimHei" charset="0"/>
                  </a:rPr>
                  <a:t>electron</a:t>
                </a:r>
                <a:r>
                  <a:rPr lang="zh-CN" altLang="en-US" sz="1600" b="1" dirty="0">
                    <a:latin typeface="微软雅黑" pitchFamily="34" charset="-122"/>
                    <a:ea typeface="微软雅黑" pitchFamily="34" charset="-122"/>
                    <a:cs typeface="SimHei" charset="0"/>
                  </a:rPr>
                  <a:t> </a:t>
                </a:r>
                <a:r>
                  <a:rPr lang="en-US" altLang="zh-CN" sz="1600" b="1" dirty="0">
                    <a:latin typeface="微软雅黑" pitchFamily="34" charset="-122"/>
                    <a:ea typeface="微软雅黑" pitchFamily="34" charset="-122"/>
                    <a:cs typeface="SimHei" charset="0"/>
                  </a:rPr>
                  <a:t> </a:t>
                </a:r>
                <a:r>
                  <a:rPr lang="en-US" altLang="zh-CN" sz="1600" b="1" dirty="0">
                    <a:solidFill>
                      <a:srgbClr val="00B050"/>
                    </a:solidFill>
                    <a:latin typeface="微软雅黑" pitchFamily="34" charset="-122"/>
                    <a:ea typeface="微软雅黑" pitchFamily="34" charset="-122"/>
                    <a:cs typeface="SimHei" charset="0"/>
                  </a:rPr>
                  <a:t>antineutrino</a:t>
                </a:r>
                <a:endParaRPr lang="en-US" sz="1600" b="1" dirty="0">
                  <a:solidFill>
                    <a:srgbClr val="00B050"/>
                  </a:solidFill>
                  <a:latin typeface="微软雅黑" pitchFamily="34" charset="-122"/>
                  <a:ea typeface="微软雅黑" pitchFamily="34" charset="-122"/>
                  <a:cs typeface="SimHei" charset="0"/>
                </a:endParaRPr>
              </a:p>
            </p:txBody>
          </p:sp>
        </p:grpSp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8A9703CD-B855-5071-A73B-B51CAFF18690}"/>
                </a:ext>
              </a:extLst>
            </p:cNvPr>
            <p:cNvGrpSpPr/>
            <p:nvPr/>
          </p:nvGrpSpPr>
          <p:grpSpPr>
            <a:xfrm>
              <a:off x="1348334" y="1565504"/>
              <a:ext cx="3563070" cy="885193"/>
              <a:chOff x="1348335" y="1781528"/>
              <a:chExt cx="3345091" cy="88519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C7C933E-15B5-D00E-EC21-88EFDE3A4167}"/>
                  </a:ext>
                </a:extLst>
              </p:cNvPr>
              <p:cNvCxnSpPr/>
              <p:nvPr/>
            </p:nvCxnSpPr>
            <p:spPr>
              <a:xfrm>
                <a:off x="1348335" y="2108721"/>
                <a:ext cx="0" cy="558000"/>
              </a:xfrm>
              <a:prstGeom prst="line">
                <a:avLst/>
              </a:prstGeom>
              <a:ln w="158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622FEF6-2017-8AA7-272E-7A294DE350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8335" y="2108721"/>
                <a:ext cx="3345091" cy="0"/>
              </a:xfrm>
              <a:prstGeom prst="straightConnector1">
                <a:avLst/>
              </a:prstGeom>
              <a:ln w="158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3F5F7B7-F143-0EE5-005F-6C565C2EADB8}"/>
                  </a:ext>
                </a:extLst>
              </p:cNvPr>
              <p:cNvSpPr txBox="1"/>
              <p:nvPr/>
            </p:nvSpPr>
            <p:spPr>
              <a:xfrm>
                <a:off x="1694917" y="1781528"/>
                <a:ext cx="26798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</a:rPr>
                  <a:t>d</a:t>
                </a:r>
                <a:r>
                  <a:rPr lang="en-US" altLang="zh-CN" b="1" dirty="0">
                    <a:solidFill>
                      <a:srgbClr val="0070C0"/>
                    </a:solidFill>
                    <a:ea typeface="+mn-ea"/>
                  </a:rPr>
                  <a:t>ominant</a:t>
                </a:r>
                <a:r>
                  <a:rPr lang="zh-CN" altLang="en-US" b="1" dirty="0">
                    <a:solidFill>
                      <a:srgbClr val="0070C0"/>
                    </a:solidFill>
                    <a:ea typeface="+mn-ea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ea typeface="+mn-ea"/>
                  </a:rPr>
                  <a:t>nuclear</a:t>
                </a:r>
                <a:r>
                  <a:rPr lang="zh-CN" altLang="en-US" b="1" dirty="0">
                    <a:solidFill>
                      <a:srgbClr val="0070C0"/>
                    </a:solidFill>
                    <a:ea typeface="+mn-ea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ea typeface="+mn-ea"/>
                  </a:rPr>
                  <a:t>transition</a:t>
                </a:r>
                <a:endParaRPr lang="en-US" b="1" dirty="0">
                  <a:solidFill>
                    <a:srgbClr val="0070C0"/>
                  </a:solidFill>
                  <a:ea typeface="+mn-ea"/>
                </a:endParaRPr>
              </a:p>
            </p:txBody>
          </p:sp>
        </p:grp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5D6A69D-08EA-6B58-C3C5-97B16C90346D}"/>
                </a:ext>
              </a:extLst>
            </p:cNvPr>
            <p:cNvSpPr/>
            <p:nvPr/>
          </p:nvSpPr>
          <p:spPr>
            <a:xfrm>
              <a:off x="4952387" y="1388641"/>
              <a:ext cx="3364029" cy="1891847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21A9C2-D2BD-21EE-9D8A-BC734C516306}"/>
                </a:ext>
              </a:extLst>
            </p:cNvPr>
            <p:cNvSpPr txBox="1"/>
            <p:nvPr/>
          </p:nvSpPr>
          <p:spPr>
            <a:xfrm>
              <a:off x="5147117" y="1414240"/>
              <a:ext cx="3169298" cy="447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ea typeface="微软雅黑" pitchFamily="34" charset="-122"/>
                  <a:cs typeface="SimHei" charset="0"/>
                </a:rPr>
                <a:t>Gamow-Teller</a:t>
              </a:r>
              <a:r>
                <a:rPr lang="zh-CN" altLang="en-US" sz="2000" b="1" dirty="0">
                  <a:solidFill>
                    <a:srgbClr val="0070C0"/>
                  </a:solidFill>
                  <a:ea typeface="微软雅黑" pitchFamily="34" charset="-122"/>
                  <a:cs typeface="SimHei" charset="0"/>
                </a:rPr>
                <a:t> </a:t>
              </a:r>
              <a:r>
                <a:rPr lang="en-US" altLang="zh-CN" sz="2000" b="1" dirty="0">
                  <a:solidFill>
                    <a:srgbClr val="0070C0"/>
                  </a:solidFill>
                  <a:ea typeface="微软雅黑" pitchFamily="34" charset="-122"/>
                  <a:cs typeface="SimHei" charset="0"/>
                </a:rPr>
                <a:t>transition</a:t>
              </a:r>
              <a:endParaRPr lang="en-US" sz="2000" b="1" dirty="0">
                <a:solidFill>
                  <a:srgbClr val="0070C0"/>
                </a:solidFill>
                <a:ea typeface="微软雅黑" pitchFamily="34" charset="-122"/>
                <a:cs typeface="SimHei" charset="0"/>
              </a:endParaRPr>
            </a:p>
          </p:txBody>
        </p:sp>
      </p:grpSp>
      <p:sp>
        <p:nvSpPr>
          <p:cNvPr id="16" name="矩形 19">
            <a:extLst>
              <a:ext uri="{FF2B5EF4-FFF2-40B4-BE49-F238E27FC236}">
                <a16:creationId xmlns:a16="http://schemas.microsoft.com/office/drawing/2014/main" id="{82DBD3A6-1742-552E-5213-EA829CE02B3B}"/>
              </a:ext>
            </a:extLst>
          </p:cNvPr>
          <p:cNvSpPr/>
          <p:nvPr/>
        </p:nvSpPr>
        <p:spPr>
          <a:xfrm>
            <a:off x="334216" y="780271"/>
            <a:ext cx="6119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l-GR" altLang="zh-CN" sz="2400" b="1" dirty="0">
                <a:latin typeface="Calibri"/>
                <a:cs typeface="Calibri"/>
              </a:rPr>
              <a:t>β</a:t>
            </a:r>
            <a:r>
              <a:rPr lang="en-US" altLang="zh-CN" sz="2400" b="1" dirty="0">
                <a:cs typeface="Times New Roman" pitchFamily="18" charset="0"/>
              </a:rPr>
              <a:t>-decay</a:t>
            </a:r>
            <a:endParaRPr lang="en-US" altLang="zh-CN" b="1" dirty="0"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557159-DAAF-72C7-DCB9-3679CE9338EC}"/>
              </a:ext>
            </a:extLst>
          </p:cNvPr>
          <p:cNvSpPr txBox="1"/>
          <p:nvPr/>
        </p:nvSpPr>
        <p:spPr>
          <a:xfrm>
            <a:off x="5881852" y="1343657"/>
            <a:ext cx="181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 </a:t>
            </a:r>
            <a:r>
              <a:rPr lang="el-GR" altLang="zh-CN" b="1" dirty="0">
                <a:solidFill>
                  <a:srgbClr val="0070C0"/>
                </a:solidFill>
              </a:rPr>
              <a:t>Δ</a:t>
            </a:r>
            <a:r>
              <a:rPr lang="en-US" altLang="zh-CN" b="1" dirty="0">
                <a:solidFill>
                  <a:srgbClr val="0070C0"/>
                </a:solidFill>
              </a:rPr>
              <a:t>S=1 </a:t>
            </a:r>
            <a:r>
              <a:rPr lang="el-GR" altLang="zh-CN" b="1" dirty="0">
                <a:solidFill>
                  <a:srgbClr val="0070C0"/>
                </a:solidFill>
              </a:rPr>
              <a:t>Δ</a:t>
            </a:r>
            <a:r>
              <a:rPr lang="en-US" altLang="zh-CN" b="1" dirty="0">
                <a:solidFill>
                  <a:srgbClr val="0070C0"/>
                </a:solidFill>
              </a:rPr>
              <a:t>L=0 </a:t>
            </a:r>
            <a:r>
              <a:rPr lang="el-GR" altLang="zh-CN" b="1" dirty="0">
                <a:solidFill>
                  <a:srgbClr val="0070C0"/>
                </a:solidFill>
              </a:rPr>
              <a:t>Δ</a:t>
            </a:r>
            <a:r>
              <a:rPr lang="en-US" altLang="zh-CN" b="1" dirty="0">
                <a:solidFill>
                  <a:srgbClr val="0070C0"/>
                </a:solidFill>
              </a:rPr>
              <a:t>T=1 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BBB989C3-E7C7-E05F-AE36-C95FF5FC9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9401" y="1949971"/>
            <a:ext cx="1675071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EE3FD1A2-3A5B-8161-04FC-9E179B7C4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8528" y="3408134"/>
            <a:ext cx="4137408" cy="308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C4F64B03-5EE5-99AD-C1B2-4E8668FE9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2950" y="4885923"/>
            <a:ext cx="1580425" cy="156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8" descr="E:\yfniu\Labwork\ppt_mywork\素材\he2.jpg">
            <a:extLst>
              <a:ext uri="{FF2B5EF4-FFF2-40B4-BE49-F238E27FC236}">
                <a16:creationId xmlns:a16="http://schemas.microsoft.com/office/drawing/2014/main" id="{DF9DC848-B0BE-3D8B-2259-EEFE0B4C6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38552" y="2996952"/>
            <a:ext cx="1866909" cy="1452454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215B7F-0AAB-F994-63EF-EFAFF9C606C7}"/>
              </a:ext>
            </a:extLst>
          </p:cNvPr>
          <p:cNvSpPr txBox="1"/>
          <p:nvPr/>
        </p:nvSpPr>
        <p:spPr>
          <a:xfrm>
            <a:off x="7767113" y="2996952"/>
            <a:ext cx="79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Strong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23FA308-3CBF-153D-0B34-A1809756D3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6714" y="4585243"/>
            <a:ext cx="1897957" cy="202394"/>
          </a:xfrm>
          <a:prstGeom prst="rect">
            <a:avLst/>
          </a:prstGeom>
        </p:spPr>
      </p:pic>
      <p:sp>
        <p:nvSpPr>
          <p:cNvPr id="24" name="矩形 19">
            <a:extLst>
              <a:ext uri="{FF2B5EF4-FFF2-40B4-BE49-F238E27FC236}">
                <a16:creationId xmlns:a16="http://schemas.microsoft.com/office/drawing/2014/main" id="{0806F22D-6DD1-B95C-F3C5-966B9A60F3D9}"/>
              </a:ext>
            </a:extLst>
          </p:cNvPr>
          <p:cNvSpPr/>
          <p:nvPr/>
        </p:nvSpPr>
        <p:spPr>
          <a:xfrm>
            <a:off x="425384" y="2840911"/>
            <a:ext cx="6119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l-GR" altLang="zh-CN" sz="2400" b="1" dirty="0">
                <a:latin typeface="Calibri"/>
                <a:cs typeface="Calibri"/>
              </a:rPr>
              <a:t>β</a:t>
            </a:r>
            <a:r>
              <a:rPr lang="en-US" altLang="zh-CN" sz="2400" b="1" dirty="0">
                <a:cs typeface="Times New Roman" pitchFamily="18" charset="0"/>
              </a:rPr>
              <a:t>-decay and Gamow-Teller Resonance</a:t>
            </a:r>
            <a:endParaRPr lang="en-US" altLang="zh-CN" b="1" dirty="0">
              <a:cs typeface="Times New Roman" pitchFamily="18" charset="0"/>
            </a:endParaRP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5A421B6D-37EA-A82C-0760-C4406D132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002" y="4836308"/>
            <a:ext cx="1878991" cy="157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C813509-580B-4308-C160-787FEFEEFB91}"/>
              </a:ext>
            </a:extLst>
          </p:cNvPr>
          <p:cNvSpPr txBox="1"/>
          <p:nvPr/>
        </p:nvSpPr>
        <p:spPr>
          <a:xfrm>
            <a:off x="353484" y="4230971"/>
            <a:ext cx="151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CN" dirty="0">
                <a:solidFill>
                  <a:srgbClr val="FF0000"/>
                </a:solidFill>
              </a:rPr>
              <a:t>-decay  weak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671B9710-7B18-6773-30BC-EBA75DE80F94}"/>
              </a:ext>
            </a:extLst>
          </p:cNvPr>
          <p:cNvSpPr/>
          <p:nvPr/>
        </p:nvSpPr>
        <p:spPr>
          <a:xfrm rot="10800000">
            <a:off x="1582464" y="5493364"/>
            <a:ext cx="1189336" cy="347234"/>
          </a:xfrm>
          <a:prstGeom prst="rightArrow">
            <a:avLst>
              <a:gd name="adj1" fmla="val 50000"/>
              <a:gd name="adj2" fmla="val 10187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>
              <a:solidFill>
                <a:srgbClr val="00B0F0"/>
              </a:solidFill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B84A6BD3-6F09-E587-4CDA-3BEEE84556DC}"/>
              </a:ext>
            </a:extLst>
          </p:cNvPr>
          <p:cNvSpPr/>
          <p:nvPr/>
        </p:nvSpPr>
        <p:spPr>
          <a:xfrm>
            <a:off x="5148558" y="4619252"/>
            <a:ext cx="1189336" cy="347234"/>
          </a:xfrm>
          <a:prstGeom prst="rightArrow">
            <a:avLst>
              <a:gd name="adj1" fmla="val 50000"/>
              <a:gd name="adj2" fmla="val 10586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BB6262-9F36-810F-26B9-32C243ADBA3C}"/>
              </a:ext>
            </a:extLst>
          </p:cNvPr>
          <p:cNvSpPr txBox="1"/>
          <p:nvPr/>
        </p:nvSpPr>
        <p:spPr>
          <a:xfrm>
            <a:off x="1129315" y="6444044"/>
            <a:ext cx="705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i="1" dirty="0">
                <a:solidFill>
                  <a:srgbClr val="C00000"/>
                </a:solidFill>
              </a:rPr>
              <a:t>To describe well the </a:t>
            </a:r>
            <a:r>
              <a:rPr lang="en-CN" b="1" i="1" dirty="0">
                <a:solidFill>
                  <a:srgbClr val="C00000"/>
                </a:solidFill>
                <a:latin typeface="Symbol" pitchFamily="2" charset="2"/>
              </a:rPr>
              <a:t>b</a:t>
            </a:r>
            <a:r>
              <a:rPr lang="en-CN" b="1" i="1" dirty="0">
                <a:solidFill>
                  <a:srgbClr val="C00000"/>
                </a:solidFill>
              </a:rPr>
              <a:t>-decay half-life, the key is Gamow-Teller transition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DCD0B7-FECA-0A94-F8F5-ED6626FBF03D}"/>
              </a:ext>
            </a:extLst>
          </p:cNvPr>
          <p:cNvSpPr/>
          <p:nvPr/>
        </p:nvSpPr>
        <p:spPr>
          <a:xfrm>
            <a:off x="4355976" y="4966486"/>
            <a:ext cx="503401" cy="190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694922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5536" y="2420888"/>
            <a:ext cx="6870104" cy="373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nuclei on the left side of the freeze-out path , 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</a:rPr>
              <a:t>e.g. </a:t>
            </a:r>
            <a:r>
              <a:rPr lang="en-US" altLang="zh-CN" sz="1600" b="1" baseline="30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158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</a:rPr>
              <a:t>(Category</a:t>
            </a:r>
            <a:r>
              <a:rPr lang="zh-CN" altLang="en-US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zh-CN" altLang="en-US" sz="1600" b="1" dirty="0">
                <a:solidFill>
                  <a:schemeClr val="accent6">
                    <a:lumMod val="75000"/>
                  </a:schemeClr>
                </a:solidFill>
              </a:rPr>
              <a:t>：</a:t>
            </a:r>
            <a:endParaRPr lang="en-US" altLang="zh-CN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5536" y="1084674"/>
            <a:ext cx="7488832" cy="37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nuclei on the right side of the r-process freeze-out path, 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</a:rPr>
              <a:t>e.g. </a:t>
            </a:r>
            <a:r>
              <a:rPr lang="en-US" altLang="zh-CN" sz="1600" b="1" baseline="30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157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</a:rPr>
              <a:t>(Category</a:t>
            </a:r>
            <a:r>
              <a:rPr lang="zh-CN" altLang="en-US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</a:rPr>
              <a:t>):</a:t>
            </a:r>
          </a:p>
        </p:txBody>
      </p:sp>
      <p:sp>
        <p:nvSpPr>
          <p:cNvPr id="7" name="矩形 6"/>
          <p:cNvSpPr/>
          <p:nvPr/>
        </p:nvSpPr>
        <p:spPr>
          <a:xfrm>
            <a:off x="687188" y="2867317"/>
            <a:ext cx="7213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The neutron abundance decreases significantly with time after 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freeze-out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1600" dirty="0"/>
          </a:p>
        </p:txBody>
      </p:sp>
      <p:sp>
        <p:nvSpPr>
          <p:cNvPr id="8" name="矩形 7"/>
          <p:cNvSpPr/>
          <p:nvPr/>
        </p:nvSpPr>
        <p:spPr>
          <a:xfrm>
            <a:off x="687188" y="1484784"/>
            <a:ext cx="755722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The number of neutrons in the environment is still very large when the nuclear flow reaches this nucleus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4427984" y="3899357"/>
            <a:ext cx="3692289" cy="2553979"/>
            <a:chOff x="5796136" y="1271563"/>
            <a:chExt cx="2520280" cy="173796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271563"/>
              <a:ext cx="2520280" cy="1737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矩形 10"/>
            <p:cNvSpPr/>
            <p:nvPr/>
          </p:nvSpPr>
          <p:spPr>
            <a:xfrm rot="20926974">
              <a:off x="6772249" y="1628255"/>
              <a:ext cx="1302683" cy="2303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-process freeze-out</a:t>
              </a:r>
              <a:endParaRPr lang="zh-CN" altLang="en-US" sz="15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6660232" y="1457133"/>
              <a:ext cx="396044" cy="243675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矩形 15"/>
          <p:cNvSpPr/>
          <p:nvPr/>
        </p:nvSpPr>
        <p:spPr>
          <a:xfrm>
            <a:off x="389111" y="692696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buFont typeface="Wingdings" pitchFamily="2" charset="2"/>
              <a:buChar char="p"/>
            </a:pP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the </a:t>
            </a:r>
            <a:r>
              <a:rPr lang="en-US" altLang="zh-CN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-decay rate decreases: </a:t>
            </a:r>
          </a:p>
        </p:txBody>
      </p:sp>
      <p:sp>
        <p:nvSpPr>
          <p:cNvPr id="3075" name="右箭头 3074"/>
          <p:cNvSpPr/>
          <p:nvPr/>
        </p:nvSpPr>
        <p:spPr>
          <a:xfrm>
            <a:off x="6876256" y="3040550"/>
            <a:ext cx="223658" cy="56820"/>
          </a:xfrm>
          <a:prstGeom prst="rightArrow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10225" y="3987964"/>
            <a:ext cx="4147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Evolution of neutron abundance over time </a:t>
            </a:r>
            <a:r>
              <a:rPr lang="zh-CN" altLang="en-US" sz="1600" dirty="0">
                <a:solidFill>
                  <a:srgbClr val="7030A0"/>
                </a:solidFill>
              </a:rPr>
              <a:t>：</a:t>
            </a:r>
          </a:p>
        </p:txBody>
      </p:sp>
      <p:sp>
        <p:nvSpPr>
          <p:cNvPr id="17" name="右箭头 16"/>
          <p:cNvSpPr/>
          <p:nvPr/>
        </p:nvSpPr>
        <p:spPr>
          <a:xfrm>
            <a:off x="2555776" y="1860012"/>
            <a:ext cx="223658" cy="56820"/>
          </a:xfrm>
          <a:prstGeom prst="rightArrow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07736" y="2060848"/>
            <a:ext cx="6456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12A2FA"/>
                </a:solidFill>
                <a:latin typeface="Times New Roman" pitchFamily="18" charset="0"/>
                <a:cs typeface="Times New Roman" pitchFamily="18" charset="0"/>
              </a:rPr>
              <a:t>Neutron capture of β-decay daughter nuclei does not decrease much</a:t>
            </a:r>
            <a:endParaRPr lang="zh-CN" altLang="en-US" sz="1600" dirty="0">
              <a:solidFill>
                <a:srgbClr val="12A2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0224" y="3212976"/>
            <a:ext cx="6958119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600" dirty="0">
                <a:solidFill>
                  <a:srgbClr val="12A2FA"/>
                </a:solidFill>
                <a:latin typeface="Times New Roman" pitchFamily="18" charset="0"/>
                <a:cs typeface="Times New Roman" pitchFamily="18" charset="0"/>
              </a:rPr>
              <a:t>Later population of daughter nuclei results in neutron captures inactive due to the low neutron number in the environment at later time.</a:t>
            </a:r>
          </a:p>
        </p:txBody>
      </p:sp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D06967B9-F617-4774-C136-756B3094FA50}"/>
              </a:ext>
            </a:extLst>
          </p:cNvPr>
          <p:cNvSpPr txBox="1">
            <a:spLocks/>
          </p:cNvSpPr>
          <p:nvPr/>
        </p:nvSpPr>
        <p:spPr>
          <a:xfrm>
            <a:off x="107504" y="-27384"/>
            <a:ext cx="9304300" cy="551523"/>
          </a:xfrm>
          <a:prstGeom prst="rect">
            <a:avLst/>
          </a:prstGeom>
        </p:spPr>
        <p:txBody>
          <a:bodyPr vert="horz" lIns="36000" tIns="0" rIns="36000" bIns="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baseline="0">
                <a:solidFill>
                  <a:schemeClr val="bg1"/>
                </a:solidFill>
                <a:latin typeface="Times New Roman" pitchFamily="18" charset="0"/>
                <a:ea typeface="+mj-ea"/>
                <a:cs typeface="+mn-cs"/>
              </a:defRPr>
            </a:lvl1pPr>
            <a:lvl2pPr marL="3429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ea typeface="黑体" pitchFamily="49" charset="-122"/>
                <a:cs typeface="Times New Roman" pitchFamily="18" charset="0"/>
              </a:rPr>
              <a:t>Effects of β-decay on reaction flow</a:t>
            </a:r>
          </a:p>
        </p:txBody>
      </p:sp>
    </p:spTree>
    <p:extLst>
      <p:ext uri="{BB962C8B-B14F-4D97-AF65-F5344CB8AC3E}">
        <p14:creationId xmlns:p14="http://schemas.microsoft.com/office/powerpoint/2010/main" val="418090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25" y="4103006"/>
            <a:ext cx="2760775" cy="2566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 Theoretical Investigations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矩形 9"/>
          <p:cNvSpPr/>
          <p:nvPr/>
        </p:nvSpPr>
        <p:spPr>
          <a:xfrm>
            <a:off x="251520" y="825579"/>
            <a:ext cx="864567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/>
              <a:t> </a:t>
            </a:r>
            <a:r>
              <a:rPr lang="en-US" altLang="zh-CN" b="1" dirty="0"/>
              <a:t> </a:t>
            </a:r>
            <a:r>
              <a:rPr lang="en-US" altLang="zh-CN" sz="2200" b="1" dirty="0"/>
              <a:t>Ab initio approach: for very light nuclei</a:t>
            </a:r>
            <a:r>
              <a:rPr lang="en-US" altLang="zh-CN" sz="2400" b="1" dirty="0"/>
              <a:t>  </a:t>
            </a:r>
            <a:r>
              <a:rPr lang="en-US" altLang="zh-CN" i="1" dirty="0">
                <a:solidFill>
                  <a:srgbClr val="0000CC"/>
                </a:solidFill>
              </a:rPr>
              <a:t>Barrett, et al., PPNP 69, 131 2013 </a:t>
            </a:r>
          </a:p>
          <a:p>
            <a:pPr>
              <a:buFont typeface="Arial" pitchFamily="34" charset="0"/>
              <a:buChar char="•"/>
            </a:pPr>
            <a:endParaRPr lang="en-US" altLang="zh-CN" i="1" dirty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zh-CN" i="1" dirty="0">
              <a:solidFill>
                <a:srgbClr val="0000CC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CN" sz="2400" i="1" dirty="0"/>
              <a:t>  </a:t>
            </a:r>
            <a:r>
              <a:rPr lang="en-US" altLang="zh-CN" sz="2200" b="1" dirty="0"/>
              <a:t>Shell model: up to A=60</a:t>
            </a:r>
            <a:r>
              <a:rPr lang="zh-CN" altLang="en-US" sz="2200" b="1" dirty="0"/>
              <a:t> </a:t>
            </a:r>
            <a:r>
              <a:rPr lang="en-US" altLang="zh-CN" sz="2200" b="1" dirty="0"/>
              <a:t>or around magic regions</a:t>
            </a:r>
          </a:p>
          <a:p>
            <a:r>
              <a:rPr lang="en-US" altLang="zh-CN" i="1" dirty="0">
                <a:solidFill>
                  <a:srgbClr val="0000CC"/>
                </a:solidFill>
              </a:rPr>
              <a:t>     </a:t>
            </a:r>
            <a:r>
              <a:rPr lang="en-US" altLang="zh-CN" sz="1600" i="1" dirty="0" err="1">
                <a:solidFill>
                  <a:srgbClr val="0000CC"/>
                </a:solidFill>
              </a:rPr>
              <a:t>Langanke</a:t>
            </a:r>
            <a:r>
              <a:rPr lang="en-US" altLang="zh-CN" sz="1600" i="1" dirty="0">
                <a:solidFill>
                  <a:srgbClr val="0000CC"/>
                </a:solidFill>
              </a:rPr>
              <a:t> et al., ADNDT 79, 1 2001; Suzuki, et al., PRC 85, 015802, 2012; </a:t>
            </a:r>
          </a:p>
          <a:p>
            <a:r>
              <a:rPr lang="en-US" altLang="zh-CN" sz="1600" i="1" dirty="0">
                <a:solidFill>
                  <a:srgbClr val="0000CC"/>
                </a:solidFill>
              </a:rPr>
              <a:t>     Li and Ren, JPG 41, 105102, 2014; </a:t>
            </a:r>
            <a:r>
              <a:rPr lang="en-US" altLang="zh-CN" sz="1600" i="1" dirty="0" err="1">
                <a:solidFill>
                  <a:srgbClr val="0000CC"/>
                </a:solidFill>
              </a:rPr>
              <a:t>Zhi</a:t>
            </a:r>
            <a:r>
              <a:rPr lang="en-US" altLang="zh-CN" sz="1600" i="1" dirty="0">
                <a:solidFill>
                  <a:srgbClr val="0000CC"/>
                </a:solidFill>
              </a:rPr>
              <a:t>, et al., PRC 87, 025803 (2013)</a:t>
            </a:r>
          </a:p>
          <a:p>
            <a:endParaRPr lang="en-US" altLang="zh-CN" sz="1600" b="1" i="1" dirty="0">
              <a:solidFill>
                <a:srgbClr val="0000CC"/>
              </a:solidFill>
            </a:endParaRPr>
          </a:p>
          <a:p>
            <a:endParaRPr lang="en-US" altLang="zh-CN" sz="1600" b="1" i="1" dirty="0"/>
          </a:p>
          <a:p>
            <a:pPr>
              <a:buFont typeface="Arial" pitchFamily="34" charset="0"/>
              <a:buChar char="•"/>
            </a:pPr>
            <a:r>
              <a:rPr lang="en-US" altLang="zh-CN" sz="2200" b="1" dirty="0"/>
              <a:t>  </a:t>
            </a:r>
            <a:r>
              <a:rPr lang="en-US" altLang="zh-CN" sz="2200" b="1" dirty="0" err="1"/>
              <a:t>Quasiparticle</a:t>
            </a:r>
            <a:r>
              <a:rPr lang="en-US" altLang="zh-CN" sz="2200" b="1" dirty="0"/>
              <a:t> Random Phase Approximation (QRPA)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zh-CN" sz="2400" b="1" dirty="0"/>
              <a:t> </a:t>
            </a:r>
            <a:r>
              <a:rPr lang="en-US" altLang="zh-CN" sz="2000" dirty="0"/>
              <a:t>Spherical Approximation </a:t>
            </a:r>
          </a:p>
          <a:p>
            <a:pPr marL="1257300" lvl="2" indent="-342900">
              <a:buFont typeface="Courier New" charset="0"/>
              <a:buChar char="o"/>
            </a:pPr>
            <a:r>
              <a:rPr lang="en-US" altLang="zh-CN" sz="2000" dirty="0"/>
              <a:t>Non-self-consistent </a:t>
            </a:r>
          </a:p>
          <a:p>
            <a:pPr marL="1714500" lvl="3" indent="-342900">
              <a:buFont typeface="Arial" charset="0"/>
              <a:buChar char="•"/>
            </a:pPr>
            <a:r>
              <a:rPr lang="en-US" altLang="zh-CN" sz="2000" dirty="0"/>
              <a:t>FRDM + </a:t>
            </a:r>
            <a:r>
              <a:rPr lang="en-US" altLang="zh-CN" sz="2000" dirty="0" err="1"/>
              <a:t>Quasiparticle</a:t>
            </a:r>
            <a:r>
              <a:rPr lang="en-US" altLang="zh-CN" sz="2000" dirty="0"/>
              <a:t> RPA (QRPA) </a:t>
            </a:r>
          </a:p>
          <a:p>
            <a:pPr lvl="3"/>
            <a:r>
              <a:rPr lang="en-US" altLang="zh-CN" sz="2000" i="1" dirty="0">
                <a:solidFill>
                  <a:srgbClr val="0000CC"/>
                </a:solidFill>
              </a:rPr>
              <a:t>     </a:t>
            </a:r>
            <a:r>
              <a:rPr lang="zh-CN" altLang="en-US" sz="2000" i="1" dirty="0">
                <a:solidFill>
                  <a:srgbClr val="0000CC"/>
                </a:solidFill>
              </a:rPr>
              <a:t> </a:t>
            </a:r>
            <a:r>
              <a:rPr lang="en-US" altLang="zh-CN" sz="1600" i="1" dirty="0">
                <a:solidFill>
                  <a:srgbClr val="0000CC"/>
                </a:solidFill>
              </a:rPr>
              <a:t>Moller, et al., ADNDT 66, 131 1997</a:t>
            </a:r>
          </a:p>
          <a:p>
            <a:pPr marL="1257300" lvl="2" indent="-342900">
              <a:buFont typeface="Courier New" charset="0"/>
              <a:buChar char="o"/>
            </a:pPr>
            <a:r>
              <a:rPr lang="en-US" altLang="zh-CN" sz="2000" dirty="0"/>
              <a:t>Self-consistent</a:t>
            </a:r>
          </a:p>
          <a:p>
            <a:pPr marL="1714500" lvl="3" indent="-342900">
              <a:buFont typeface="Arial" charset="0"/>
              <a:buChar char="•"/>
            </a:pPr>
            <a:r>
              <a:rPr lang="en-US" altLang="zh-CN" sz="2000" dirty="0" err="1"/>
              <a:t>Skyrme</a:t>
            </a:r>
            <a:r>
              <a:rPr lang="en-US" altLang="zh-CN" sz="2000" dirty="0"/>
              <a:t> QRPA</a:t>
            </a:r>
          </a:p>
          <a:p>
            <a:pPr lvl="3"/>
            <a:r>
              <a:rPr lang="en-US" altLang="zh-CN" sz="2000" i="1" dirty="0">
                <a:solidFill>
                  <a:srgbClr val="0000CC"/>
                </a:solidFill>
              </a:rPr>
              <a:t>      </a:t>
            </a:r>
            <a:r>
              <a:rPr lang="en-US" altLang="zh-CN" sz="1600" i="1" dirty="0">
                <a:solidFill>
                  <a:srgbClr val="0000CC"/>
                </a:solidFill>
              </a:rPr>
              <a:t>Engel, et al., PRC 60, 014302, 1999</a:t>
            </a:r>
            <a:endParaRPr lang="en-US" altLang="zh-CN" sz="1600" dirty="0"/>
          </a:p>
          <a:p>
            <a:pPr marL="1714500" lvl="3" indent="-342900">
              <a:buFont typeface="Arial" charset="0"/>
              <a:buChar char="•"/>
            </a:pPr>
            <a:r>
              <a:rPr lang="en-US" altLang="zh-CN" sz="2000" dirty="0"/>
              <a:t>Relativistic QRPA </a:t>
            </a:r>
          </a:p>
          <a:p>
            <a:pPr lvl="3"/>
            <a:r>
              <a:rPr lang="en-US" altLang="zh-CN" sz="2000" i="1" dirty="0">
                <a:solidFill>
                  <a:srgbClr val="0000CC"/>
                </a:solidFill>
              </a:rPr>
              <a:t>      </a:t>
            </a:r>
            <a:r>
              <a:rPr lang="en-US" altLang="zh-CN" sz="1600" i="1" dirty="0" err="1">
                <a:solidFill>
                  <a:srgbClr val="0000CC"/>
                </a:solidFill>
              </a:rPr>
              <a:t>Marketin</a:t>
            </a:r>
            <a:r>
              <a:rPr lang="en-US" altLang="zh-CN" sz="1600" i="1" dirty="0">
                <a:solidFill>
                  <a:srgbClr val="0000CC"/>
                </a:solidFill>
              </a:rPr>
              <a:t>, et al., PRC 93, 025805, 2016; </a:t>
            </a:r>
          </a:p>
          <a:p>
            <a:pPr lvl="3"/>
            <a:r>
              <a:rPr lang="en-US" altLang="zh-CN" sz="1600" i="1" dirty="0">
                <a:solidFill>
                  <a:srgbClr val="0000CC"/>
                </a:solidFill>
              </a:rPr>
              <a:t>       </a:t>
            </a:r>
            <a:r>
              <a:rPr lang="en-US" altLang="zh-CN" sz="1600" i="1" dirty="0" err="1">
                <a:solidFill>
                  <a:srgbClr val="0000CC"/>
                </a:solidFill>
              </a:rPr>
              <a:t>Niu</a:t>
            </a:r>
            <a:r>
              <a:rPr lang="en-US" altLang="zh-CN" sz="1600" i="1" dirty="0">
                <a:solidFill>
                  <a:srgbClr val="0000CC"/>
                </a:solidFill>
              </a:rPr>
              <a:t>, et al., PLB 723, 172, 2013.</a:t>
            </a:r>
            <a:endParaRPr lang="zh-CN" altLang="en-US" sz="1600" dirty="0"/>
          </a:p>
          <a:p>
            <a:pPr lvl="1"/>
            <a:endParaRPr lang="zh-CN" altLang="en-US" sz="1600" i="1" dirty="0">
              <a:solidFill>
                <a:srgbClr val="0000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9B86A-D8EF-D147-06C0-A06F5CAE3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1260509"/>
            <a:ext cx="1600200" cy="2324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1D243A-F1F8-2BEB-A3B1-FE2C96939CF7}"/>
              </a:ext>
            </a:extLst>
          </p:cNvPr>
          <p:cNvSpPr txBox="1"/>
          <p:nvPr/>
        </p:nvSpPr>
        <p:spPr>
          <a:xfrm>
            <a:off x="6732240" y="3493189"/>
            <a:ext cx="23762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00CC"/>
                </a:solidFill>
              </a:rPr>
              <a:t>K. </a:t>
            </a:r>
            <a:r>
              <a:rPr lang="en-US" altLang="zh-CN" sz="1600" i="1" dirty="0" err="1">
                <a:solidFill>
                  <a:srgbClr val="0000CC"/>
                </a:solidFill>
              </a:rPr>
              <a:t>Langanke</a:t>
            </a:r>
            <a:r>
              <a:rPr lang="en-US" altLang="zh-CN" sz="1600" i="1" dirty="0">
                <a:solidFill>
                  <a:srgbClr val="0000CC"/>
                </a:solidFill>
              </a:rPr>
              <a:t> et</a:t>
            </a:r>
            <a:r>
              <a:rPr lang="zh-CN" altLang="en-US" sz="1600" i="1" dirty="0">
                <a:solidFill>
                  <a:srgbClr val="0000CC"/>
                </a:solidFill>
              </a:rPr>
              <a:t> </a:t>
            </a:r>
            <a:r>
              <a:rPr lang="en-US" altLang="zh-CN" sz="1600" i="1" dirty="0">
                <a:solidFill>
                  <a:srgbClr val="0000CC"/>
                </a:solidFill>
              </a:rPr>
              <a:t>al., Rev. Mod. Phys. </a:t>
            </a:r>
            <a:r>
              <a:rPr lang="en-US" altLang="zh-CN" sz="1600" b="1" i="1" dirty="0">
                <a:solidFill>
                  <a:srgbClr val="0000CC"/>
                </a:solidFill>
              </a:rPr>
              <a:t>75</a:t>
            </a:r>
            <a:r>
              <a:rPr lang="en-US" altLang="zh-CN" sz="1600" i="1" dirty="0">
                <a:solidFill>
                  <a:srgbClr val="0000CC"/>
                </a:solidFill>
              </a:rPr>
              <a:t>, 819, 2003</a:t>
            </a:r>
            <a:endParaRPr lang="en-CN" sz="1600" i="1" dirty="0"/>
          </a:p>
        </p:txBody>
      </p:sp>
    </p:spTree>
    <p:extLst>
      <p:ext uri="{BB962C8B-B14F-4D97-AF65-F5344CB8AC3E}">
        <p14:creationId xmlns:p14="http://schemas.microsoft.com/office/powerpoint/2010/main" val="131360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of deformation degree of freedom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矩形 9"/>
          <p:cNvSpPr/>
          <p:nvPr/>
        </p:nvSpPr>
        <p:spPr>
          <a:xfrm>
            <a:off x="246192" y="676865"/>
            <a:ext cx="8897807" cy="1725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Wingdings" pitchFamily="2" charset="2"/>
              <a:buChar char="Ø"/>
            </a:pPr>
            <a:r>
              <a:rPr lang="en-US" altLang="zh-CN" sz="2200" b="1" dirty="0"/>
              <a:t>Matrix diagonalization: </a:t>
            </a:r>
            <a:r>
              <a:rPr lang="en-US" altLang="zh-CN" sz="2000" b="1" dirty="0"/>
              <a:t>solve the QRPA equation by diagonalization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deformed QRPA with realistic force </a:t>
            </a:r>
            <a:r>
              <a:rPr lang="en-US" altLang="zh-CN" sz="1600" i="1" dirty="0">
                <a:solidFill>
                  <a:srgbClr val="0000CC"/>
                </a:solidFill>
              </a:rPr>
              <a:t>Ni and Ren, PRC 89, 064320, (2014)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/>
              <a:t>Skyrme</a:t>
            </a:r>
            <a:r>
              <a:rPr lang="en-US" altLang="zh-CN" sz="2000" dirty="0"/>
              <a:t> deformed QRPA</a:t>
            </a:r>
            <a:r>
              <a:rPr lang="zh-CN" altLang="en-US" sz="2000" dirty="0"/>
              <a:t>  </a:t>
            </a:r>
            <a:r>
              <a:rPr lang="en-US" altLang="zh-CN" sz="1600" i="1" dirty="0" err="1">
                <a:solidFill>
                  <a:srgbClr val="0000CC"/>
                </a:solidFill>
              </a:rPr>
              <a:t>Sarriguren</a:t>
            </a:r>
            <a:r>
              <a:rPr lang="en-US" altLang="zh-CN" sz="1600" i="1" dirty="0">
                <a:solidFill>
                  <a:srgbClr val="0000CC"/>
                </a:solidFill>
              </a:rPr>
              <a:t>, et al., NPA 635, 55 (1998); Yoshida, PTEP  2013, 113D02 (2013)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zh-CN" altLang="en-US" sz="1600" i="1" dirty="0">
              <a:solidFill>
                <a:srgbClr val="0000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64FE2-620E-C48D-504E-D5BB8122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53" y="2227333"/>
            <a:ext cx="3757423" cy="4101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8E1F7-1F96-2B07-0419-2131636039A0}"/>
              </a:ext>
            </a:extLst>
          </p:cNvPr>
          <p:cNvSpPr txBox="1"/>
          <p:nvPr/>
        </p:nvSpPr>
        <p:spPr>
          <a:xfrm>
            <a:off x="4836193" y="6012577"/>
            <a:ext cx="3337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i="1" dirty="0">
                <a:solidFill>
                  <a:srgbClr val="0000CC"/>
                </a:solidFill>
              </a:rPr>
              <a:t>K. Yoshida, Y. F. Niu and F. Minato, Phys. Rev. C 108, 034305 (2023)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F8D98-554B-F788-9387-487E1DBA823C}"/>
              </a:ext>
            </a:extLst>
          </p:cNvPr>
          <p:cNvSpPr txBox="1"/>
          <p:nvPr/>
        </p:nvSpPr>
        <p:spPr>
          <a:xfrm>
            <a:off x="4117776" y="5151382"/>
            <a:ext cx="4774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A sudden shortening of </a:t>
            </a:r>
            <a:r>
              <a:rPr lang="el-GR" sz="2000" dirty="0"/>
              <a:t>β-</a:t>
            </a:r>
            <a:r>
              <a:rPr lang="en-US" sz="2000" dirty="0"/>
              <a:t>decay half-lives is found when the nuclear shape changes</a:t>
            </a:r>
          </a:p>
          <a:p>
            <a:endParaRPr lang="en-CN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0A815-A312-EDEE-8C42-4521C6B64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995" y="2160815"/>
            <a:ext cx="3005475" cy="278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6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of deformation degree of freedom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25344"/>
            <a:ext cx="2133600" cy="216024"/>
          </a:xfrm>
        </p:spPr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矩形 9"/>
          <p:cNvSpPr/>
          <p:nvPr/>
        </p:nvSpPr>
        <p:spPr>
          <a:xfrm>
            <a:off x="246192" y="845205"/>
            <a:ext cx="8897807" cy="186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 typeface="Wingdings" pitchFamily="2" charset="2"/>
              <a:buChar char="Ø"/>
            </a:pPr>
            <a:r>
              <a:rPr lang="en-US" altLang="zh-CN" sz="2200" b="1" i="1" dirty="0"/>
              <a:t> </a:t>
            </a:r>
            <a:r>
              <a:rPr lang="en-US" altLang="zh-CN" sz="2200" b="1" dirty="0"/>
              <a:t>Quasiparticle Finite Amplitude Method (QFAM) :   </a:t>
            </a:r>
          </a:p>
          <a:p>
            <a:pPr>
              <a:lnSpc>
                <a:spcPct val="114000"/>
              </a:lnSpc>
            </a:pPr>
            <a:r>
              <a:rPr lang="en-US" altLang="zh-CN" sz="2200" b="1" dirty="0"/>
              <a:t>       </a:t>
            </a:r>
            <a:r>
              <a:rPr lang="en-US" altLang="zh-CN" sz="2000" b="1" dirty="0"/>
              <a:t>solve the QRPA equation by iteration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/>
              <a:t>Skyrme</a:t>
            </a:r>
            <a:r>
              <a:rPr lang="en-US" altLang="zh-CN" sz="2000" dirty="0"/>
              <a:t> QFAM </a:t>
            </a:r>
            <a:r>
              <a:rPr lang="en-US" altLang="zh-CN" i="1" dirty="0"/>
              <a:t>even-even, even-odd, odd-odd nuclei </a:t>
            </a:r>
            <a:endParaRPr lang="en-US" altLang="zh-CN" dirty="0"/>
          </a:p>
          <a:p>
            <a:pPr lvl="1">
              <a:lnSpc>
                <a:spcPct val="114000"/>
              </a:lnSpc>
            </a:pPr>
            <a:r>
              <a:rPr lang="en-US" altLang="zh-CN" sz="2000" i="1" dirty="0">
                <a:solidFill>
                  <a:srgbClr val="0000CC"/>
                </a:solidFill>
              </a:rPr>
              <a:t>      </a:t>
            </a:r>
            <a:r>
              <a:rPr lang="en-US" altLang="zh-CN" sz="1600" i="1" dirty="0" err="1">
                <a:solidFill>
                  <a:srgbClr val="0000CC"/>
                </a:solidFill>
              </a:rPr>
              <a:t>Mustonen</a:t>
            </a:r>
            <a:r>
              <a:rPr lang="en-US" altLang="zh-CN" sz="1600" i="1" dirty="0">
                <a:solidFill>
                  <a:srgbClr val="0000CC"/>
                </a:solidFill>
              </a:rPr>
              <a:t> et al., PRC 93, 014304 (2016); Ney et al., PRC 102, 034326 (2020)</a:t>
            </a:r>
          </a:p>
          <a:p>
            <a:pPr lvl="1">
              <a:lnSpc>
                <a:spcPct val="114000"/>
              </a:lnSpc>
            </a:pPr>
            <a:r>
              <a:rPr lang="en-US" altLang="zh-CN" sz="1600" i="1" dirty="0">
                <a:solidFill>
                  <a:srgbClr val="0000CC"/>
                </a:solidFill>
              </a:rPr>
              <a:t>       </a:t>
            </a:r>
            <a:r>
              <a:rPr lang="en-US" altLang="zh-CN" i="1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749717-DB52-A60D-A08C-8A1325C7D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9" y="2904743"/>
            <a:ext cx="4014871" cy="2765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69EFE9-8290-35C1-E495-2C91DB713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948" y="2797603"/>
            <a:ext cx="4672852" cy="2765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490BF2-D78A-A73B-A7D2-599FDC7C12B6}"/>
              </a:ext>
            </a:extLst>
          </p:cNvPr>
          <p:cNvSpPr txBox="1"/>
          <p:nvPr/>
        </p:nvSpPr>
        <p:spPr>
          <a:xfrm>
            <a:off x="4788023" y="5861985"/>
            <a:ext cx="391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First-forbidden c</a:t>
            </a:r>
            <a:r>
              <a:rPr lang="en-CN" dirty="0"/>
              <a:t>ontribution to the rates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5A36A5-D680-F64A-B28B-BB5B0249004C}"/>
              </a:ext>
            </a:extLst>
          </p:cNvPr>
          <p:cNvSpPr txBox="1"/>
          <p:nvPr/>
        </p:nvSpPr>
        <p:spPr>
          <a:xfrm>
            <a:off x="361891" y="5834193"/>
            <a:ext cx="404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Comparison with exp. data for odd nuclei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AB7F6-F3EE-F775-C721-D243FEB8D9A2}"/>
              </a:ext>
            </a:extLst>
          </p:cNvPr>
          <p:cNvSpPr txBox="1"/>
          <p:nvPr/>
        </p:nvSpPr>
        <p:spPr>
          <a:xfrm>
            <a:off x="5220072" y="1290246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i="1" dirty="0">
                <a:solidFill>
                  <a:srgbClr val="0000CC"/>
                </a:solidFill>
              </a:rPr>
              <a:t>T. Nakatsukasa et al., PRC 76, 024318 (2007)</a:t>
            </a:r>
          </a:p>
        </p:txBody>
      </p:sp>
    </p:spTree>
    <p:extLst>
      <p:ext uri="{BB962C8B-B14F-4D97-AF65-F5344CB8AC3E}">
        <p14:creationId xmlns:p14="http://schemas.microsoft.com/office/powerpoint/2010/main" val="372512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61B1F-D216-F410-D2B1-AC3E79AB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Relativistic density functional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8B521-B82E-19F6-A6DA-70F7546F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A7278-A481-1EA4-D175-F20D84B59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11" y="2774565"/>
            <a:ext cx="8494269" cy="2999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F3FA75-E4E9-C7A4-007D-431FAA841C40}"/>
              </a:ext>
            </a:extLst>
          </p:cNvPr>
          <p:cNvSpPr txBox="1"/>
          <p:nvPr/>
        </p:nvSpPr>
        <p:spPr>
          <a:xfrm>
            <a:off x="3203848" y="5816574"/>
            <a:ext cx="3483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CN" sz="160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孟杰</a:t>
            </a:r>
            <a:r>
              <a:rPr lang="zh-CN" altLang="en-US" sz="160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lang="zh-CN" altLang="en-CN" sz="160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张开元</a:t>
            </a:r>
            <a:r>
              <a:rPr lang="zh-CN" altLang="en-US" sz="160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，物理 </a:t>
            </a:r>
            <a:r>
              <a:rPr lang="en-US" altLang="zh-CN" sz="160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50,</a:t>
            </a:r>
            <a:r>
              <a:rPr lang="zh-CN" altLang="en-US" sz="160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789</a:t>
            </a:r>
            <a:r>
              <a:rPr lang="zh-CN" altLang="en-US" sz="160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(2021)</a:t>
            </a:r>
            <a:endParaRPr lang="en-CN" sz="1600" dirty="0">
              <a:solidFill>
                <a:srgbClr val="0000C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10B7B-817E-9829-A6F7-CACF3BBEEA25}"/>
              </a:ext>
            </a:extLst>
          </p:cNvPr>
          <p:cNvSpPr txBox="1"/>
          <p:nvPr/>
        </p:nvSpPr>
        <p:spPr>
          <a:xfrm>
            <a:off x="368476" y="825887"/>
            <a:ext cx="7570214" cy="1284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CN" sz="2200" dirty="0"/>
              <a:t>Start from Lagrangian, which satifies the Lorentzian invariance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CN" sz="2200" dirty="0"/>
              <a:t>Naturally give rise to the spin-orbit splitting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en-CN" sz="2200" dirty="0"/>
              <a:t>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24BF8-2346-AC64-6FB9-1FB8ECD538AD}"/>
              </a:ext>
            </a:extLst>
          </p:cNvPr>
          <p:cNvSpPr txBox="1"/>
          <p:nvPr/>
        </p:nvSpPr>
        <p:spPr>
          <a:xfrm>
            <a:off x="423295" y="2242174"/>
            <a:ext cx="71054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sz="2200" dirty="0"/>
              <a:t>Better predictive power due to better isospin dependence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E5B0F2-39E1-8579-4A4E-CC78C7E16384}"/>
              </a:ext>
            </a:extLst>
          </p:cNvPr>
          <p:cNvSpPr txBox="1"/>
          <p:nvPr/>
        </p:nvSpPr>
        <p:spPr>
          <a:xfrm>
            <a:off x="1054691" y="6197242"/>
            <a:ext cx="7344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/>
              <a:t>Compare with the new superheavy nuclear mass data from AME2020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6BC92-399B-2265-C07F-1B11ED58522C}"/>
              </a:ext>
            </a:extLst>
          </p:cNvPr>
          <p:cNvSpPr txBox="1"/>
          <p:nvPr/>
        </p:nvSpPr>
        <p:spPr>
          <a:xfrm>
            <a:off x="4286858" y="1740561"/>
            <a:ext cx="4456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i="1" dirty="0">
                <a:solidFill>
                  <a:srgbClr val="0000CC"/>
                </a:solidFill>
              </a:rPr>
              <a:t>J. Meng et al., Prog. Part. Nucl. Phys. 57, 470 (2006)</a:t>
            </a:r>
          </a:p>
        </p:txBody>
      </p:sp>
    </p:spTree>
    <p:extLst>
      <p:ext uri="{BB962C8B-B14F-4D97-AF65-F5344CB8AC3E}">
        <p14:creationId xmlns:p14="http://schemas.microsoft.com/office/powerpoint/2010/main" val="155116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F50D-2879-EC9E-0CF4-956B6A0ED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Include deformation within Relativistic QRPA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F6DDF-68A7-DA6F-CFC1-F57F8DB3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B2634-F99C-F519-5FA0-BBBA91929B00}"/>
              </a:ext>
            </a:extLst>
          </p:cNvPr>
          <p:cNvSpPr txBox="1"/>
          <p:nvPr/>
        </p:nvSpPr>
        <p:spPr>
          <a:xfrm>
            <a:off x="575556" y="908720"/>
            <a:ext cx="79928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/>
              <a:t>QFAM:  DD-PC1  Gamow-Teller Resonance</a:t>
            </a:r>
            <a:endParaRPr lang="en-CN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065BF-B8B8-CC6F-AE10-9DD62481F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582380"/>
            <a:ext cx="4968552" cy="451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93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F50D-2879-EC9E-0CF4-956B6A0ED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Include deformation within Relativistic QRPA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F6DDF-68A7-DA6F-CFC1-F57F8DB3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80550-D1BB-4666-953B-EAC0EFD89CB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B2634-F99C-F519-5FA0-BBBA91929B00}"/>
              </a:ext>
            </a:extLst>
          </p:cNvPr>
          <p:cNvSpPr txBox="1"/>
          <p:nvPr/>
        </p:nvSpPr>
        <p:spPr>
          <a:xfrm>
            <a:off x="323528" y="764704"/>
            <a:ext cx="7992888" cy="87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lang="en-US" altLang="zh-CN" sz="2200" b="1" dirty="0"/>
              <a:t>Linear response theory in terms of separable interaction forms</a:t>
            </a:r>
          </a:p>
          <a:p>
            <a:pPr>
              <a:lnSpc>
                <a:spcPct val="120000"/>
              </a:lnSpc>
            </a:pPr>
            <a:r>
              <a:rPr lang="en-US" sz="2200" b="1" dirty="0"/>
              <a:t>      </a:t>
            </a:r>
            <a:r>
              <a:rPr lang="en-US" sz="2200" dirty="0"/>
              <a:t>comparable calculation efficiency with QFAM</a:t>
            </a:r>
            <a:endParaRPr lang="en-CN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3F6F5-418D-8280-4D5A-A3A527995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41" y="2039288"/>
            <a:ext cx="7772400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E9A60B-6B0F-5EDE-E3D7-C5AA99320AA9}"/>
              </a:ext>
            </a:extLst>
          </p:cNvPr>
          <p:cNvSpPr txBox="1"/>
          <p:nvPr/>
        </p:nvSpPr>
        <p:spPr>
          <a:xfrm>
            <a:off x="2370275" y="6418202"/>
            <a:ext cx="5588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i="1" dirty="0">
                <a:solidFill>
                  <a:srgbClr val="0000CC"/>
                </a:solidFill>
              </a:rPr>
              <a:t>A. Ravlic, T. Niksic, Y. F. Niu, et al., </a:t>
            </a:r>
            <a:r>
              <a:rPr lang="en-US" i="1" dirty="0">
                <a:solidFill>
                  <a:srgbClr val="0000CC"/>
                </a:solidFill>
              </a:rPr>
              <a:t>PRC 110, 024323 (2024)</a:t>
            </a:r>
          </a:p>
          <a:p>
            <a:endParaRPr lang="en-CN" i="1" dirty="0">
              <a:solidFill>
                <a:srgbClr val="0000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62D7C-95D0-AA06-91BD-DBA1831FAD8D}"/>
              </a:ext>
            </a:extLst>
          </p:cNvPr>
          <p:cNvSpPr txBox="1"/>
          <p:nvPr/>
        </p:nvSpPr>
        <p:spPr>
          <a:xfrm>
            <a:off x="6329336" y="1297863"/>
            <a:ext cx="256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i="1" dirty="0">
                <a:solidFill>
                  <a:srgbClr val="0000CC"/>
                </a:solidFill>
              </a:rPr>
              <a:t>A. Ravlic, Y. F. Niu et al., PRC 104, 064302 (2021)</a:t>
            </a:r>
          </a:p>
        </p:txBody>
      </p:sp>
    </p:spTree>
    <p:extLst>
      <p:ext uri="{BB962C8B-B14F-4D97-AF65-F5344CB8AC3E}">
        <p14:creationId xmlns:p14="http://schemas.microsoft.com/office/powerpoint/2010/main" val="4144024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43942</TotalTime>
  <Words>2572</Words>
  <Application>Microsoft Macintosh PowerPoint</Application>
  <PresentationFormat>On-screen Show (4:3)</PresentationFormat>
  <Paragraphs>331</Paragraphs>
  <Slides>30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AdvOT19ee2aa8.B</vt:lpstr>
      <vt:lpstr>AdvOT483a8203</vt:lpstr>
      <vt:lpstr>AdvTT824b8cb1.B</vt:lpstr>
      <vt:lpstr>Calibri-Italic</vt:lpstr>
      <vt:lpstr>Google Sans</vt:lpstr>
      <vt:lpstr>楷体</vt:lpstr>
      <vt:lpstr>LiberationSerif</vt:lpstr>
      <vt:lpstr>宋体</vt:lpstr>
      <vt:lpstr>Arial</vt:lpstr>
      <vt:lpstr>Calibri</vt:lpstr>
      <vt:lpstr>Cambria Math</vt:lpstr>
      <vt:lpstr>Comic Sans MS</vt:lpstr>
      <vt:lpstr>Courier New</vt:lpstr>
      <vt:lpstr>Edwardian Script ITC</vt:lpstr>
      <vt:lpstr>Microsoft YaHei</vt:lpstr>
      <vt:lpstr>Microsoft YaHei</vt:lpstr>
      <vt:lpstr>Segoe UI Light</vt:lpstr>
      <vt:lpstr>Symbol</vt:lpstr>
      <vt:lpstr>Times New Roman</vt:lpstr>
      <vt:lpstr>Wingdings</vt:lpstr>
      <vt:lpstr>Office 主题</vt:lpstr>
      <vt:lpstr>自定义设计方案</vt:lpstr>
      <vt:lpstr>1_Office 主题</vt:lpstr>
      <vt:lpstr>Acrobat Document</vt:lpstr>
      <vt:lpstr>Nuclear b-decay half-life  and its impact on r-process nucleosynthesis </vt:lpstr>
      <vt:lpstr>How Were the Heavy Elements Made?</vt:lpstr>
      <vt:lpstr>β decay and Gamow-Teller Transition</vt:lpstr>
      <vt:lpstr>Microscopic Theoretical Investigations</vt:lpstr>
      <vt:lpstr>Inclusion of deformation degree of freedom</vt:lpstr>
      <vt:lpstr>Inclusion of deformation degree of freedom</vt:lpstr>
      <vt:lpstr>Relativistic density functional</vt:lpstr>
      <vt:lpstr>Include deformation within Relativistic QRPA</vt:lpstr>
      <vt:lpstr>Include deformation within Relativistic QRPA</vt:lpstr>
      <vt:lpstr>Half-life Is a Hard Problem …</vt:lpstr>
      <vt:lpstr>Effect of Quasiparticle Particle Vibration Coupling (QPVC)</vt:lpstr>
      <vt:lpstr>Relativistic PVC model</vt:lpstr>
      <vt:lpstr>Relativistic interaction: PCF-PK1</vt:lpstr>
      <vt:lpstr>Relativistic interaction: PCF-PK1</vt:lpstr>
      <vt:lpstr>b-decay half-lives by QPVC with PCF-PK1</vt:lpstr>
      <vt:lpstr>Impact of single b-decay half-life on rare-earth peak</vt:lpstr>
      <vt:lpstr>Summary and Perspectives</vt:lpstr>
      <vt:lpstr>Acknowledgement</vt:lpstr>
      <vt:lpstr>Consequences of uncertainties in b-decay half-lives </vt:lpstr>
      <vt:lpstr>Limitations of (Q)RPA Description</vt:lpstr>
      <vt:lpstr>Solution: RPA + PVC</vt:lpstr>
      <vt:lpstr>How PVC reduces half-lives?</vt:lpstr>
      <vt:lpstr>Inclusion of deformation degree of freedom</vt:lpstr>
      <vt:lpstr>b-decay half-lives by QRPA with PCF-PK1</vt:lpstr>
      <vt:lpstr>Relativistic interaction: PCF-PK1</vt:lpstr>
      <vt:lpstr>PowerPoint Presentation</vt:lpstr>
      <vt:lpstr>PowerPoint Presentation</vt:lpstr>
      <vt:lpstr>Sensitivity studies for the r-process rare-earth peak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Collective Vibrations:  From Labs to Stars</dc:title>
  <dc:creator>yfniu</dc:creator>
  <cp:lastModifiedBy>Microsoft Office User</cp:lastModifiedBy>
  <cp:revision>1553</cp:revision>
  <cp:lastPrinted>2018-10-15T15:46:26Z</cp:lastPrinted>
  <dcterms:created xsi:type="dcterms:W3CDTF">2015-10-31T10:03:20Z</dcterms:created>
  <dcterms:modified xsi:type="dcterms:W3CDTF">2024-09-05T08:09:57Z</dcterms:modified>
</cp:coreProperties>
</file>