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jpg"/>
  <Override PartName="/ppt/media/image13.jpg" ContentType="image/jpg"/>
  <Override PartName="/ppt/media/image14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68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1" r:id="rId4"/>
    <p:sldId id="277" r:id="rId5"/>
    <p:sldId id="279" r:id="rId6"/>
    <p:sldId id="268" r:id="rId7"/>
    <p:sldId id="260" r:id="rId8"/>
    <p:sldId id="281" r:id="rId9"/>
    <p:sldId id="283" r:id="rId10"/>
    <p:sldId id="257" r:id="rId11"/>
    <p:sldId id="295" r:id="rId12"/>
    <p:sldId id="274" r:id="rId13"/>
    <p:sldId id="288" r:id="rId14"/>
    <p:sldId id="297" r:id="rId15"/>
    <p:sldId id="280" r:id="rId16"/>
    <p:sldId id="282" r:id="rId17"/>
    <p:sldId id="287" r:id="rId18"/>
    <p:sldId id="284" r:id="rId19"/>
    <p:sldId id="296" r:id="rId20"/>
    <p:sldId id="265" r:id="rId21"/>
    <p:sldId id="286" r:id="rId22"/>
    <p:sldId id="290" r:id="rId23"/>
    <p:sldId id="291" r:id="rId24"/>
    <p:sldId id="293" r:id="rId25"/>
    <p:sldId id="258" r:id="rId26"/>
    <p:sldId id="269" r:id="rId27"/>
    <p:sldId id="270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>
        <p:scale>
          <a:sx n="111" d="100"/>
          <a:sy n="111" d="100"/>
        </p:scale>
        <p:origin x="87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8DA1E-9DB5-4CB3-A0D1-E9627236F519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6B573B29-E59A-41AC-99CD-8FDC5361C96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100" dirty="0"/>
            <a:t>1</a:t>
          </a:r>
          <a:r>
            <a:rPr lang="en-US" sz="1100" baseline="30000" dirty="0"/>
            <a:t>st</a:t>
          </a:r>
          <a:r>
            <a:rPr lang="en-US" sz="1100" dirty="0"/>
            <a:t> Beam on Target</a:t>
          </a:r>
        </a:p>
      </dgm:t>
    </dgm:pt>
    <dgm:pt modelId="{32D9FC49-44EF-43F6-B120-4CDBD8FC8EE5}" type="parTrans" cxnId="{3206FE90-7BA0-4F94-8886-3B49709567DA}">
      <dgm:prSet/>
      <dgm:spPr/>
      <dgm:t>
        <a:bodyPr/>
        <a:lstStyle/>
        <a:p>
          <a:endParaRPr lang="en-US" sz="3200"/>
        </a:p>
      </dgm:t>
    </dgm:pt>
    <dgm:pt modelId="{48848F36-B535-42EB-84FF-1E8B4F908BAD}" type="sibTrans" cxnId="{3206FE90-7BA0-4F94-8886-3B49709567DA}">
      <dgm:prSet/>
      <dgm:spPr/>
      <dgm:t>
        <a:bodyPr/>
        <a:lstStyle/>
        <a:p>
          <a:endParaRPr lang="en-US" sz="3200"/>
        </a:p>
      </dgm:t>
    </dgm:pt>
    <dgm:pt modelId="{0C1FB518-7FA1-4AF3-91F4-09F4BECB53C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000" dirty="0"/>
            <a:t>Calibration and Benchmarking</a:t>
          </a:r>
        </a:p>
      </dgm:t>
    </dgm:pt>
    <dgm:pt modelId="{FDBD4D32-73BE-4EE4-BD61-78D8A334871D}" type="parTrans" cxnId="{CC5048F9-0B5A-4FF5-A94C-85E3BA49B189}">
      <dgm:prSet/>
      <dgm:spPr/>
      <dgm:t>
        <a:bodyPr/>
        <a:lstStyle/>
        <a:p>
          <a:endParaRPr lang="en-US" sz="3200"/>
        </a:p>
      </dgm:t>
    </dgm:pt>
    <dgm:pt modelId="{BA58B324-021C-4E51-8435-22753F84FF9D}" type="sibTrans" cxnId="{CC5048F9-0B5A-4FF5-A94C-85E3BA49B189}">
      <dgm:prSet/>
      <dgm:spPr/>
      <dgm:t>
        <a:bodyPr/>
        <a:lstStyle/>
        <a:p>
          <a:endParaRPr lang="en-US" sz="3200"/>
        </a:p>
      </dgm:t>
    </dgm:pt>
    <dgm:pt modelId="{F9C59E16-264B-48DE-B9B8-6A1B80A1FD4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100" dirty="0"/>
            <a:t>1</a:t>
          </a:r>
          <a:r>
            <a:rPr lang="en-US" sz="1100" baseline="30000" dirty="0"/>
            <a:t>st</a:t>
          </a:r>
          <a:r>
            <a:rPr lang="en-US" sz="1100" dirty="0"/>
            <a:t> Science</a:t>
          </a:r>
        </a:p>
      </dgm:t>
    </dgm:pt>
    <dgm:pt modelId="{E819B0BA-2447-4ED0-AA16-401493798DF5}" type="parTrans" cxnId="{0ED6A3DB-E5F8-4EB0-ABE3-B8F221E20F76}">
      <dgm:prSet/>
      <dgm:spPr/>
      <dgm:t>
        <a:bodyPr/>
        <a:lstStyle/>
        <a:p>
          <a:endParaRPr lang="en-US" sz="3200"/>
        </a:p>
      </dgm:t>
    </dgm:pt>
    <dgm:pt modelId="{109EE9DA-A8A4-4E53-83C4-CA2BA98E02BE}" type="sibTrans" cxnId="{0ED6A3DB-E5F8-4EB0-ABE3-B8F221E20F76}">
      <dgm:prSet/>
      <dgm:spPr/>
      <dgm:t>
        <a:bodyPr/>
        <a:lstStyle/>
        <a:p>
          <a:endParaRPr lang="en-US" sz="3200"/>
        </a:p>
      </dgm:t>
    </dgm:pt>
    <dgm:pt modelId="{35E945EE-E293-44EF-99D8-93B5C03F167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100" dirty="0"/>
            <a:t>First CASPAR Campaign</a:t>
          </a:r>
        </a:p>
      </dgm:t>
    </dgm:pt>
    <dgm:pt modelId="{8C843C2B-6314-4136-90F4-9CAB56279431}" type="parTrans" cxnId="{C64B04EF-1C2D-4F31-BD8A-F641FE565F9B}">
      <dgm:prSet/>
      <dgm:spPr/>
      <dgm:t>
        <a:bodyPr/>
        <a:lstStyle/>
        <a:p>
          <a:endParaRPr lang="en-US" sz="3200"/>
        </a:p>
      </dgm:t>
    </dgm:pt>
    <dgm:pt modelId="{5EC2B177-E32B-4885-9D41-07D4DCAECE51}" type="sibTrans" cxnId="{C64B04EF-1C2D-4F31-BD8A-F641FE565F9B}">
      <dgm:prSet/>
      <dgm:spPr/>
      <dgm:t>
        <a:bodyPr/>
        <a:lstStyle/>
        <a:p>
          <a:endParaRPr lang="en-US" sz="3200"/>
        </a:p>
      </dgm:t>
    </dgm:pt>
    <dgm:pt modelId="{A7846CB1-31CB-4E69-BC9C-92A1DA9852DC}">
      <dgm:prSet phldrT="[Text]" custT="1"/>
      <dgm:spPr/>
      <dgm:t>
        <a:bodyPr/>
        <a:lstStyle/>
        <a:p>
          <a:r>
            <a:rPr lang="en-US" sz="1100" dirty="0"/>
            <a:t>Data Analysis</a:t>
          </a:r>
        </a:p>
      </dgm:t>
    </dgm:pt>
    <dgm:pt modelId="{4395B686-4A4F-4CCF-B02C-A21DDB61FFB6}" type="parTrans" cxnId="{5E73D1A8-5302-4E30-A259-A5F20A686F1D}">
      <dgm:prSet/>
      <dgm:spPr/>
      <dgm:t>
        <a:bodyPr/>
        <a:lstStyle/>
        <a:p>
          <a:endParaRPr lang="en-US" sz="3200"/>
        </a:p>
      </dgm:t>
    </dgm:pt>
    <dgm:pt modelId="{F5F4FE5A-3F28-48D5-9D30-13628BC8A211}" type="sibTrans" cxnId="{5E73D1A8-5302-4E30-A259-A5F20A686F1D}">
      <dgm:prSet/>
      <dgm:spPr/>
      <dgm:t>
        <a:bodyPr/>
        <a:lstStyle/>
        <a:p>
          <a:endParaRPr lang="en-US" sz="3200"/>
        </a:p>
      </dgm:t>
    </dgm:pt>
    <dgm:pt modelId="{D8E31171-0E72-4356-93AA-56854C00152A}">
      <dgm:prSet phldrT="[Text]" custT="1"/>
      <dgm:spPr/>
      <dgm:t>
        <a:bodyPr/>
        <a:lstStyle/>
        <a:p>
          <a:r>
            <a:rPr lang="en-US" sz="1100" dirty="0"/>
            <a:t>High Energy Evaluations</a:t>
          </a:r>
        </a:p>
      </dgm:t>
    </dgm:pt>
    <dgm:pt modelId="{65CCDE1E-D11B-462C-9314-BAC77E515894}" type="parTrans" cxnId="{28BA24B1-B24F-4893-9B09-1A32B5655279}">
      <dgm:prSet/>
      <dgm:spPr/>
      <dgm:t>
        <a:bodyPr/>
        <a:lstStyle/>
        <a:p>
          <a:endParaRPr lang="en-US" sz="3200"/>
        </a:p>
      </dgm:t>
    </dgm:pt>
    <dgm:pt modelId="{1648C8C4-DDE5-4F1F-917C-9EF26005952D}" type="sibTrans" cxnId="{28BA24B1-B24F-4893-9B09-1A32B5655279}">
      <dgm:prSet/>
      <dgm:spPr/>
      <dgm:t>
        <a:bodyPr/>
        <a:lstStyle/>
        <a:p>
          <a:endParaRPr lang="en-US" sz="3200"/>
        </a:p>
      </dgm:t>
    </dgm:pt>
    <dgm:pt modelId="{0FF1A340-C99E-489B-9189-82D55DF3D95D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900" dirty="0"/>
            <a:t>Reoccupation</a:t>
          </a:r>
        </a:p>
      </dgm:t>
    </dgm:pt>
    <dgm:pt modelId="{F1BA252A-1716-42E5-B086-3DD419153B17}" type="parTrans" cxnId="{110070F2-B45A-4C38-990F-AA1771872E6C}">
      <dgm:prSet/>
      <dgm:spPr/>
      <dgm:t>
        <a:bodyPr/>
        <a:lstStyle/>
        <a:p>
          <a:endParaRPr lang="en-US" sz="3200"/>
        </a:p>
      </dgm:t>
    </dgm:pt>
    <dgm:pt modelId="{34E5B997-5F6D-4AEF-B45A-C7D0895C6D2F}" type="sibTrans" cxnId="{110070F2-B45A-4C38-990F-AA1771872E6C}">
      <dgm:prSet/>
      <dgm:spPr/>
      <dgm:t>
        <a:bodyPr/>
        <a:lstStyle/>
        <a:p>
          <a:endParaRPr lang="en-US" sz="3200"/>
        </a:p>
      </dgm:t>
    </dgm:pt>
    <dgm:pt modelId="{CED524AD-1FA9-4C58-B771-6ABF57D5A5A1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100" dirty="0"/>
            <a:t>Second CASPAR Campaign</a:t>
          </a:r>
        </a:p>
      </dgm:t>
    </dgm:pt>
    <dgm:pt modelId="{E9BD7184-FEDA-48B9-A484-E711B60F2C3C}" type="parTrans" cxnId="{5EFC37BB-ECA9-4BFF-8AFE-056C4EDEEA30}">
      <dgm:prSet/>
      <dgm:spPr/>
      <dgm:t>
        <a:bodyPr/>
        <a:lstStyle/>
        <a:p>
          <a:endParaRPr lang="en-US" sz="3200"/>
        </a:p>
      </dgm:t>
    </dgm:pt>
    <dgm:pt modelId="{D0922094-7C16-44CF-B562-1160C12FFF31}" type="sibTrans" cxnId="{5EFC37BB-ECA9-4BFF-8AFE-056C4EDEEA30}">
      <dgm:prSet/>
      <dgm:spPr/>
      <dgm:t>
        <a:bodyPr/>
        <a:lstStyle/>
        <a:p>
          <a:endParaRPr lang="en-US" sz="3200"/>
        </a:p>
      </dgm:t>
    </dgm:pt>
    <dgm:pt modelId="{0885FD08-80A3-467C-985F-598EC87D79A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100" dirty="0"/>
            <a:t>System Upgrade</a:t>
          </a:r>
        </a:p>
      </dgm:t>
    </dgm:pt>
    <dgm:pt modelId="{E15E7A1B-CADC-457B-9718-4CA6372D75B1}" type="parTrans" cxnId="{76734B46-EC14-467F-B187-72BE8FF87F3F}">
      <dgm:prSet/>
      <dgm:spPr/>
      <dgm:t>
        <a:bodyPr/>
        <a:lstStyle/>
        <a:p>
          <a:endParaRPr lang="en-US" sz="3200"/>
        </a:p>
      </dgm:t>
    </dgm:pt>
    <dgm:pt modelId="{275C5771-43B3-4C1F-B803-BEB77BCCA06C}" type="sibTrans" cxnId="{76734B46-EC14-467F-B187-72BE8FF87F3F}">
      <dgm:prSet/>
      <dgm:spPr/>
      <dgm:t>
        <a:bodyPr/>
        <a:lstStyle/>
        <a:p>
          <a:endParaRPr lang="en-US" sz="3200"/>
        </a:p>
      </dgm:t>
    </dgm:pt>
    <dgm:pt modelId="{DFB5F6A5-F54A-4D57-B54B-7108C8E34F63}" type="pres">
      <dgm:prSet presAssocID="{8EC8DA1E-9DB5-4CB3-A0D1-E9627236F519}" presName="Name0" presStyleCnt="0">
        <dgm:presLayoutVars>
          <dgm:dir/>
          <dgm:animLvl val="lvl"/>
          <dgm:resizeHandles val="exact"/>
        </dgm:presLayoutVars>
      </dgm:prSet>
      <dgm:spPr/>
    </dgm:pt>
    <dgm:pt modelId="{8B53E308-2E8E-434A-A58A-CA94C695AD44}" type="pres">
      <dgm:prSet presAssocID="{6B573B29-E59A-41AC-99CD-8FDC5361C967}" presName="parTxOnly" presStyleLbl="node1" presStyleIdx="0" presStyleCnt="9" custLinFactNeighborY="1613">
        <dgm:presLayoutVars>
          <dgm:chMax val="0"/>
          <dgm:chPref val="0"/>
          <dgm:bulletEnabled val="1"/>
        </dgm:presLayoutVars>
      </dgm:prSet>
      <dgm:spPr/>
    </dgm:pt>
    <dgm:pt modelId="{E6BF1D86-52A9-4E24-A446-E35B4DA98835}" type="pres">
      <dgm:prSet presAssocID="{48848F36-B535-42EB-84FF-1E8B4F908BAD}" presName="parTxOnlySpace" presStyleCnt="0"/>
      <dgm:spPr/>
    </dgm:pt>
    <dgm:pt modelId="{5D0F25C3-5504-4684-9FF4-BA55F4006CD9}" type="pres">
      <dgm:prSet presAssocID="{0C1FB518-7FA1-4AF3-91F4-09F4BECB53C4}" presName="parTxOnly" presStyleLbl="node1" presStyleIdx="1" presStyleCnt="9" custLinFactNeighborY="1613">
        <dgm:presLayoutVars>
          <dgm:chMax val="0"/>
          <dgm:chPref val="0"/>
          <dgm:bulletEnabled val="1"/>
        </dgm:presLayoutVars>
      </dgm:prSet>
      <dgm:spPr/>
    </dgm:pt>
    <dgm:pt modelId="{39D3E1B4-F9B3-445E-9412-ADB50F0A8698}" type="pres">
      <dgm:prSet presAssocID="{BA58B324-021C-4E51-8435-22753F84FF9D}" presName="parTxOnlySpace" presStyleCnt="0"/>
      <dgm:spPr/>
    </dgm:pt>
    <dgm:pt modelId="{6DA0A0B1-35DC-48D7-B9A4-9B3FE5AA6655}" type="pres">
      <dgm:prSet presAssocID="{F9C59E16-264B-48DE-B9B8-6A1B80A1FD4C}" presName="parTxOnly" presStyleLbl="node1" presStyleIdx="2" presStyleCnt="9" custLinFactNeighborY="1613">
        <dgm:presLayoutVars>
          <dgm:chMax val="0"/>
          <dgm:chPref val="0"/>
          <dgm:bulletEnabled val="1"/>
        </dgm:presLayoutVars>
      </dgm:prSet>
      <dgm:spPr/>
    </dgm:pt>
    <dgm:pt modelId="{E644FBD6-8730-45EB-8388-23DACBD0AC3F}" type="pres">
      <dgm:prSet presAssocID="{109EE9DA-A8A4-4E53-83C4-CA2BA98E02BE}" presName="parTxOnlySpace" presStyleCnt="0"/>
      <dgm:spPr/>
    </dgm:pt>
    <dgm:pt modelId="{8AC9CA26-EEBF-4E34-88D0-65BFE8604871}" type="pres">
      <dgm:prSet presAssocID="{35E945EE-E293-44EF-99D8-93B5C03F1672}" presName="parTxOnly" presStyleLbl="node1" presStyleIdx="3" presStyleCnt="9" custLinFactNeighborX="25796" custLinFactNeighborY="1613">
        <dgm:presLayoutVars>
          <dgm:chMax val="0"/>
          <dgm:chPref val="0"/>
          <dgm:bulletEnabled val="1"/>
        </dgm:presLayoutVars>
      </dgm:prSet>
      <dgm:spPr/>
    </dgm:pt>
    <dgm:pt modelId="{E6E619E7-6AEC-4A77-B9E8-0C85E4794947}" type="pres">
      <dgm:prSet presAssocID="{5EC2B177-E32B-4885-9D41-07D4DCAECE51}" presName="parTxOnlySpace" presStyleCnt="0"/>
      <dgm:spPr/>
    </dgm:pt>
    <dgm:pt modelId="{4045466F-3F56-40CC-AE44-8A7F52259A18}" type="pres">
      <dgm:prSet presAssocID="{A7846CB1-31CB-4E69-BC9C-92A1DA9852DC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811F4FA4-9E4A-4AE3-B962-D30327D8A811}" type="pres">
      <dgm:prSet presAssocID="{F5F4FE5A-3F28-48D5-9D30-13628BC8A211}" presName="parTxOnlySpace" presStyleCnt="0"/>
      <dgm:spPr/>
    </dgm:pt>
    <dgm:pt modelId="{E00861BA-39A1-4C6D-817B-D5D192EC05EF}" type="pres">
      <dgm:prSet presAssocID="{D8E31171-0E72-4356-93AA-56854C00152A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95378301-A91E-4095-BAA5-C2B9CA6E6BC8}" type="pres">
      <dgm:prSet presAssocID="{1648C8C4-DDE5-4F1F-917C-9EF26005952D}" presName="parTxOnlySpace" presStyleCnt="0"/>
      <dgm:spPr/>
    </dgm:pt>
    <dgm:pt modelId="{772998DD-2F63-4806-B2B6-7139D974899D}" type="pres">
      <dgm:prSet presAssocID="{0FF1A340-C99E-489B-9189-82D55DF3D95D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36A0EC3D-AF8F-4BA8-8A77-C4302FE812F2}" type="pres">
      <dgm:prSet presAssocID="{34E5B997-5F6D-4AEF-B45A-C7D0895C6D2F}" presName="parTxOnlySpace" presStyleCnt="0"/>
      <dgm:spPr/>
    </dgm:pt>
    <dgm:pt modelId="{12DBD45F-F1A6-4BFF-A16B-4F53B90463D2}" type="pres">
      <dgm:prSet presAssocID="{CED524AD-1FA9-4C58-B771-6ABF57D5A5A1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9B81F5D5-9E69-4213-AE2D-CE7B586F7DDC}" type="pres">
      <dgm:prSet presAssocID="{D0922094-7C16-44CF-B562-1160C12FFF31}" presName="parTxOnlySpace" presStyleCnt="0"/>
      <dgm:spPr/>
    </dgm:pt>
    <dgm:pt modelId="{2A17137B-DDCE-4F43-889D-FACCEED2BBE5}" type="pres">
      <dgm:prSet presAssocID="{0885FD08-80A3-467C-985F-598EC87D79AA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31610B2E-5553-4B43-A084-668564D086E0}" type="presOf" srcId="{F9C59E16-264B-48DE-B9B8-6A1B80A1FD4C}" destId="{6DA0A0B1-35DC-48D7-B9A4-9B3FE5AA6655}" srcOrd="0" destOrd="0" presId="urn:microsoft.com/office/officeart/2005/8/layout/chevron1"/>
    <dgm:cxn modelId="{0B939133-6402-440D-BBFE-18A3CE7FB597}" type="presOf" srcId="{CED524AD-1FA9-4C58-B771-6ABF57D5A5A1}" destId="{12DBD45F-F1A6-4BFF-A16B-4F53B90463D2}" srcOrd="0" destOrd="0" presId="urn:microsoft.com/office/officeart/2005/8/layout/chevron1"/>
    <dgm:cxn modelId="{76734B46-EC14-467F-B187-72BE8FF87F3F}" srcId="{8EC8DA1E-9DB5-4CB3-A0D1-E9627236F519}" destId="{0885FD08-80A3-467C-985F-598EC87D79AA}" srcOrd="8" destOrd="0" parTransId="{E15E7A1B-CADC-457B-9718-4CA6372D75B1}" sibTransId="{275C5771-43B3-4C1F-B803-BEB77BCCA06C}"/>
    <dgm:cxn modelId="{4364CE49-DE01-4008-9340-DFD00FEA27F3}" type="presOf" srcId="{8EC8DA1E-9DB5-4CB3-A0D1-E9627236F519}" destId="{DFB5F6A5-F54A-4D57-B54B-7108C8E34F63}" srcOrd="0" destOrd="0" presId="urn:microsoft.com/office/officeart/2005/8/layout/chevron1"/>
    <dgm:cxn modelId="{DEA62D81-F058-4509-BE38-12160CBD8442}" type="presOf" srcId="{6B573B29-E59A-41AC-99CD-8FDC5361C967}" destId="{8B53E308-2E8E-434A-A58A-CA94C695AD44}" srcOrd="0" destOrd="0" presId="urn:microsoft.com/office/officeart/2005/8/layout/chevron1"/>
    <dgm:cxn modelId="{3206FE90-7BA0-4F94-8886-3B49709567DA}" srcId="{8EC8DA1E-9DB5-4CB3-A0D1-E9627236F519}" destId="{6B573B29-E59A-41AC-99CD-8FDC5361C967}" srcOrd="0" destOrd="0" parTransId="{32D9FC49-44EF-43F6-B120-4CDBD8FC8EE5}" sibTransId="{48848F36-B535-42EB-84FF-1E8B4F908BAD}"/>
    <dgm:cxn modelId="{5E73D1A8-5302-4E30-A259-A5F20A686F1D}" srcId="{8EC8DA1E-9DB5-4CB3-A0D1-E9627236F519}" destId="{A7846CB1-31CB-4E69-BC9C-92A1DA9852DC}" srcOrd="4" destOrd="0" parTransId="{4395B686-4A4F-4CCF-B02C-A21DDB61FFB6}" sibTransId="{F5F4FE5A-3F28-48D5-9D30-13628BC8A211}"/>
    <dgm:cxn modelId="{28BA24B1-B24F-4893-9B09-1A32B5655279}" srcId="{8EC8DA1E-9DB5-4CB3-A0D1-E9627236F519}" destId="{D8E31171-0E72-4356-93AA-56854C00152A}" srcOrd="5" destOrd="0" parTransId="{65CCDE1E-D11B-462C-9314-BAC77E515894}" sibTransId="{1648C8C4-DDE5-4F1F-917C-9EF26005952D}"/>
    <dgm:cxn modelId="{5EFC37BB-ECA9-4BFF-8AFE-056C4EDEEA30}" srcId="{8EC8DA1E-9DB5-4CB3-A0D1-E9627236F519}" destId="{CED524AD-1FA9-4C58-B771-6ABF57D5A5A1}" srcOrd="7" destOrd="0" parTransId="{E9BD7184-FEDA-48B9-A484-E711B60F2C3C}" sibTransId="{D0922094-7C16-44CF-B562-1160C12FFF31}"/>
    <dgm:cxn modelId="{CEF22ACE-3641-471E-BB87-B227937BE32D}" type="presOf" srcId="{0885FD08-80A3-467C-985F-598EC87D79AA}" destId="{2A17137B-DDCE-4F43-889D-FACCEED2BBE5}" srcOrd="0" destOrd="0" presId="urn:microsoft.com/office/officeart/2005/8/layout/chevron1"/>
    <dgm:cxn modelId="{54BAABD6-DABD-42AB-B1D0-934370E1122C}" type="presOf" srcId="{A7846CB1-31CB-4E69-BC9C-92A1DA9852DC}" destId="{4045466F-3F56-40CC-AE44-8A7F52259A18}" srcOrd="0" destOrd="0" presId="urn:microsoft.com/office/officeart/2005/8/layout/chevron1"/>
    <dgm:cxn modelId="{AE66E0D9-4F23-49AA-BDB9-C1DAD21E0541}" type="presOf" srcId="{0FF1A340-C99E-489B-9189-82D55DF3D95D}" destId="{772998DD-2F63-4806-B2B6-7139D974899D}" srcOrd="0" destOrd="0" presId="urn:microsoft.com/office/officeart/2005/8/layout/chevron1"/>
    <dgm:cxn modelId="{0ED6A3DB-E5F8-4EB0-ABE3-B8F221E20F76}" srcId="{8EC8DA1E-9DB5-4CB3-A0D1-E9627236F519}" destId="{F9C59E16-264B-48DE-B9B8-6A1B80A1FD4C}" srcOrd="2" destOrd="0" parTransId="{E819B0BA-2447-4ED0-AA16-401493798DF5}" sibTransId="{109EE9DA-A8A4-4E53-83C4-CA2BA98E02BE}"/>
    <dgm:cxn modelId="{9DB5C8DE-7381-4729-8124-79A362B7CE0E}" type="presOf" srcId="{35E945EE-E293-44EF-99D8-93B5C03F1672}" destId="{8AC9CA26-EEBF-4E34-88D0-65BFE8604871}" srcOrd="0" destOrd="0" presId="urn:microsoft.com/office/officeart/2005/8/layout/chevron1"/>
    <dgm:cxn modelId="{44DA9AE7-C921-4EC7-A686-E61D87AB9BC3}" type="presOf" srcId="{D8E31171-0E72-4356-93AA-56854C00152A}" destId="{E00861BA-39A1-4C6D-817B-D5D192EC05EF}" srcOrd="0" destOrd="0" presId="urn:microsoft.com/office/officeart/2005/8/layout/chevron1"/>
    <dgm:cxn modelId="{C64B04EF-1C2D-4F31-BD8A-F641FE565F9B}" srcId="{8EC8DA1E-9DB5-4CB3-A0D1-E9627236F519}" destId="{35E945EE-E293-44EF-99D8-93B5C03F1672}" srcOrd="3" destOrd="0" parTransId="{8C843C2B-6314-4136-90F4-9CAB56279431}" sibTransId="{5EC2B177-E32B-4885-9D41-07D4DCAECE51}"/>
    <dgm:cxn modelId="{110070F2-B45A-4C38-990F-AA1771872E6C}" srcId="{8EC8DA1E-9DB5-4CB3-A0D1-E9627236F519}" destId="{0FF1A340-C99E-489B-9189-82D55DF3D95D}" srcOrd="6" destOrd="0" parTransId="{F1BA252A-1716-42E5-B086-3DD419153B17}" sibTransId="{34E5B997-5F6D-4AEF-B45A-C7D0895C6D2F}"/>
    <dgm:cxn modelId="{4C5B64F3-C888-4E18-B359-1BAC4207F9AA}" type="presOf" srcId="{0C1FB518-7FA1-4AF3-91F4-09F4BECB53C4}" destId="{5D0F25C3-5504-4684-9FF4-BA55F4006CD9}" srcOrd="0" destOrd="0" presId="urn:microsoft.com/office/officeart/2005/8/layout/chevron1"/>
    <dgm:cxn modelId="{CC5048F9-0B5A-4FF5-A94C-85E3BA49B189}" srcId="{8EC8DA1E-9DB5-4CB3-A0D1-E9627236F519}" destId="{0C1FB518-7FA1-4AF3-91F4-09F4BECB53C4}" srcOrd="1" destOrd="0" parTransId="{FDBD4D32-73BE-4EE4-BD61-78D8A334871D}" sibTransId="{BA58B324-021C-4E51-8435-22753F84FF9D}"/>
    <dgm:cxn modelId="{53C78CEF-BA92-4AA7-B016-9A69279039A4}" type="presParOf" srcId="{DFB5F6A5-F54A-4D57-B54B-7108C8E34F63}" destId="{8B53E308-2E8E-434A-A58A-CA94C695AD44}" srcOrd="0" destOrd="0" presId="urn:microsoft.com/office/officeart/2005/8/layout/chevron1"/>
    <dgm:cxn modelId="{130A800E-BC8B-4F68-8E42-0F7519BFAB3E}" type="presParOf" srcId="{DFB5F6A5-F54A-4D57-B54B-7108C8E34F63}" destId="{E6BF1D86-52A9-4E24-A446-E35B4DA98835}" srcOrd="1" destOrd="0" presId="urn:microsoft.com/office/officeart/2005/8/layout/chevron1"/>
    <dgm:cxn modelId="{FB316D07-37D4-44BD-AE55-5EF1FDDE8392}" type="presParOf" srcId="{DFB5F6A5-F54A-4D57-B54B-7108C8E34F63}" destId="{5D0F25C3-5504-4684-9FF4-BA55F4006CD9}" srcOrd="2" destOrd="0" presId="urn:microsoft.com/office/officeart/2005/8/layout/chevron1"/>
    <dgm:cxn modelId="{184D5C07-77DB-45AD-850C-0AF49D20C3A7}" type="presParOf" srcId="{DFB5F6A5-F54A-4D57-B54B-7108C8E34F63}" destId="{39D3E1B4-F9B3-445E-9412-ADB50F0A8698}" srcOrd="3" destOrd="0" presId="urn:microsoft.com/office/officeart/2005/8/layout/chevron1"/>
    <dgm:cxn modelId="{0EB3A315-8BF5-45B7-8F0A-67D96E9E1350}" type="presParOf" srcId="{DFB5F6A5-F54A-4D57-B54B-7108C8E34F63}" destId="{6DA0A0B1-35DC-48D7-B9A4-9B3FE5AA6655}" srcOrd="4" destOrd="0" presId="urn:microsoft.com/office/officeart/2005/8/layout/chevron1"/>
    <dgm:cxn modelId="{998F4B43-7C1D-44E6-9518-20ED7716317C}" type="presParOf" srcId="{DFB5F6A5-F54A-4D57-B54B-7108C8E34F63}" destId="{E644FBD6-8730-45EB-8388-23DACBD0AC3F}" srcOrd="5" destOrd="0" presId="urn:microsoft.com/office/officeart/2005/8/layout/chevron1"/>
    <dgm:cxn modelId="{1183F31E-DD7C-4110-94B9-FB1DEEC55CD5}" type="presParOf" srcId="{DFB5F6A5-F54A-4D57-B54B-7108C8E34F63}" destId="{8AC9CA26-EEBF-4E34-88D0-65BFE8604871}" srcOrd="6" destOrd="0" presId="urn:microsoft.com/office/officeart/2005/8/layout/chevron1"/>
    <dgm:cxn modelId="{8F8A39EA-0C25-4A81-A2CB-D48543048A32}" type="presParOf" srcId="{DFB5F6A5-F54A-4D57-B54B-7108C8E34F63}" destId="{E6E619E7-6AEC-4A77-B9E8-0C85E4794947}" srcOrd="7" destOrd="0" presId="urn:microsoft.com/office/officeart/2005/8/layout/chevron1"/>
    <dgm:cxn modelId="{36B2FF97-3B1C-4BD1-BF29-30D1ACA93A35}" type="presParOf" srcId="{DFB5F6A5-F54A-4D57-B54B-7108C8E34F63}" destId="{4045466F-3F56-40CC-AE44-8A7F52259A18}" srcOrd="8" destOrd="0" presId="urn:microsoft.com/office/officeart/2005/8/layout/chevron1"/>
    <dgm:cxn modelId="{B31714DD-A353-4B07-AB27-1A4C2AFF1103}" type="presParOf" srcId="{DFB5F6A5-F54A-4D57-B54B-7108C8E34F63}" destId="{811F4FA4-9E4A-4AE3-B962-D30327D8A811}" srcOrd="9" destOrd="0" presId="urn:microsoft.com/office/officeart/2005/8/layout/chevron1"/>
    <dgm:cxn modelId="{41301BA6-F8AB-4879-AAEB-2C7B83BBA9EB}" type="presParOf" srcId="{DFB5F6A5-F54A-4D57-B54B-7108C8E34F63}" destId="{E00861BA-39A1-4C6D-817B-D5D192EC05EF}" srcOrd="10" destOrd="0" presId="urn:microsoft.com/office/officeart/2005/8/layout/chevron1"/>
    <dgm:cxn modelId="{3C1A183C-35CC-4126-9786-95826524952C}" type="presParOf" srcId="{DFB5F6A5-F54A-4D57-B54B-7108C8E34F63}" destId="{95378301-A91E-4095-BAA5-C2B9CA6E6BC8}" srcOrd="11" destOrd="0" presId="urn:microsoft.com/office/officeart/2005/8/layout/chevron1"/>
    <dgm:cxn modelId="{21BA9F3D-21E3-4C59-BACF-0DB461C58B02}" type="presParOf" srcId="{DFB5F6A5-F54A-4D57-B54B-7108C8E34F63}" destId="{772998DD-2F63-4806-B2B6-7139D974899D}" srcOrd="12" destOrd="0" presId="urn:microsoft.com/office/officeart/2005/8/layout/chevron1"/>
    <dgm:cxn modelId="{1AA7CCA4-6568-4C91-A7F5-92B5E3944F91}" type="presParOf" srcId="{DFB5F6A5-F54A-4D57-B54B-7108C8E34F63}" destId="{36A0EC3D-AF8F-4BA8-8A77-C4302FE812F2}" srcOrd="13" destOrd="0" presId="urn:microsoft.com/office/officeart/2005/8/layout/chevron1"/>
    <dgm:cxn modelId="{154ACBB6-58C6-4220-8A98-810EA87FAFEF}" type="presParOf" srcId="{DFB5F6A5-F54A-4D57-B54B-7108C8E34F63}" destId="{12DBD45F-F1A6-4BFF-A16B-4F53B90463D2}" srcOrd="14" destOrd="0" presId="urn:microsoft.com/office/officeart/2005/8/layout/chevron1"/>
    <dgm:cxn modelId="{4C7929F9-01CE-447B-91B0-1899292648EB}" type="presParOf" srcId="{DFB5F6A5-F54A-4D57-B54B-7108C8E34F63}" destId="{9B81F5D5-9E69-4213-AE2D-CE7B586F7DDC}" srcOrd="15" destOrd="0" presId="urn:microsoft.com/office/officeart/2005/8/layout/chevron1"/>
    <dgm:cxn modelId="{E25B9516-2194-4173-A191-466ACA6DAABE}" type="presParOf" srcId="{DFB5F6A5-F54A-4D57-B54B-7108C8E34F63}" destId="{2A17137B-DDCE-4F43-889D-FACCEED2BBE5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3E308-2E8E-434A-A58A-CA94C695AD44}">
      <dsp:nvSpPr>
        <dsp:cNvPr id="0" name=""/>
        <dsp:cNvSpPr/>
      </dsp:nvSpPr>
      <dsp:spPr>
        <a:xfrm>
          <a:off x="147" y="314168"/>
          <a:ext cx="1477035" cy="590814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  <a:r>
            <a:rPr lang="en-US" sz="1100" kern="1200" baseline="30000" dirty="0"/>
            <a:t>st</a:t>
          </a:r>
          <a:r>
            <a:rPr lang="en-US" sz="1100" kern="1200" dirty="0"/>
            <a:t> Beam on Target</a:t>
          </a:r>
        </a:p>
      </dsp:txBody>
      <dsp:txXfrm>
        <a:off x="295554" y="314168"/>
        <a:ext cx="886221" cy="590814"/>
      </dsp:txXfrm>
    </dsp:sp>
    <dsp:sp modelId="{5D0F25C3-5504-4684-9FF4-BA55F4006CD9}">
      <dsp:nvSpPr>
        <dsp:cNvPr id="0" name=""/>
        <dsp:cNvSpPr/>
      </dsp:nvSpPr>
      <dsp:spPr>
        <a:xfrm>
          <a:off x="1329480" y="314168"/>
          <a:ext cx="1477035" cy="590814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Calibration and Benchmarking</a:t>
          </a:r>
        </a:p>
      </dsp:txBody>
      <dsp:txXfrm>
        <a:off x="1624887" y="314168"/>
        <a:ext cx="886221" cy="590814"/>
      </dsp:txXfrm>
    </dsp:sp>
    <dsp:sp modelId="{6DA0A0B1-35DC-48D7-B9A4-9B3FE5AA6655}">
      <dsp:nvSpPr>
        <dsp:cNvPr id="0" name=""/>
        <dsp:cNvSpPr/>
      </dsp:nvSpPr>
      <dsp:spPr>
        <a:xfrm>
          <a:off x="2658812" y="314168"/>
          <a:ext cx="1477035" cy="590814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  <a:r>
            <a:rPr lang="en-US" sz="1100" kern="1200" baseline="30000" dirty="0"/>
            <a:t>st</a:t>
          </a:r>
          <a:r>
            <a:rPr lang="en-US" sz="1100" kern="1200" dirty="0"/>
            <a:t> Science</a:t>
          </a:r>
        </a:p>
      </dsp:txBody>
      <dsp:txXfrm>
        <a:off x="2954219" y="314168"/>
        <a:ext cx="886221" cy="590814"/>
      </dsp:txXfrm>
    </dsp:sp>
    <dsp:sp modelId="{8AC9CA26-EEBF-4E34-88D0-65BFE8604871}">
      <dsp:nvSpPr>
        <dsp:cNvPr id="0" name=""/>
        <dsp:cNvSpPr/>
      </dsp:nvSpPr>
      <dsp:spPr>
        <a:xfrm>
          <a:off x="4026246" y="314168"/>
          <a:ext cx="1477035" cy="590814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First CASPAR Campaign</a:t>
          </a:r>
        </a:p>
      </dsp:txBody>
      <dsp:txXfrm>
        <a:off x="4321653" y="314168"/>
        <a:ext cx="886221" cy="590814"/>
      </dsp:txXfrm>
    </dsp:sp>
    <dsp:sp modelId="{4045466F-3F56-40CC-AE44-8A7F52259A18}">
      <dsp:nvSpPr>
        <dsp:cNvPr id="0" name=""/>
        <dsp:cNvSpPr/>
      </dsp:nvSpPr>
      <dsp:spPr>
        <a:xfrm>
          <a:off x="5317477" y="304638"/>
          <a:ext cx="1477035" cy="5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Data Analysis</a:t>
          </a:r>
        </a:p>
      </dsp:txBody>
      <dsp:txXfrm>
        <a:off x="5612884" y="304638"/>
        <a:ext cx="886221" cy="590814"/>
      </dsp:txXfrm>
    </dsp:sp>
    <dsp:sp modelId="{E00861BA-39A1-4C6D-817B-D5D192EC05EF}">
      <dsp:nvSpPr>
        <dsp:cNvPr id="0" name=""/>
        <dsp:cNvSpPr/>
      </dsp:nvSpPr>
      <dsp:spPr>
        <a:xfrm>
          <a:off x="6646809" y="304638"/>
          <a:ext cx="1477035" cy="5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High Energy Evaluations</a:t>
          </a:r>
        </a:p>
      </dsp:txBody>
      <dsp:txXfrm>
        <a:off x="6942216" y="304638"/>
        <a:ext cx="886221" cy="590814"/>
      </dsp:txXfrm>
    </dsp:sp>
    <dsp:sp modelId="{772998DD-2F63-4806-B2B6-7139D974899D}">
      <dsp:nvSpPr>
        <dsp:cNvPr id="0" name=""/>
        <dsp:cNvSpPr/>
      </dsp:nvSpPr>
      <dsp:spPr>
        <a:xfrm>
          <a:off x="7976141" y="304638"/>
          <a:ext cx="1477035" cy="590814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Reoccupation</a:t>
          </a:r>
        </a:p>
      </dsp:txBody>
      <dsp:txXfrm>
        <a:off x="8271548" y="304638"/>
        <a:ext cx="886221" cy="590814"/>
      </dsp:txXfrm>
    </dsp:sp>
    <dsp:sp modelId="{12DBD45F-F1A6-4BFF-A16B-4F53B90463D2}">
      <dsp:nvSpPr>
        <dsp:cNvPr id="0" name=""/>
        <dsp:cNvSpPr/>
      </dsp:nvSpPr>
      <dsp:spPr>
        <a:xfrm>
          <a:off x="9305473" y="304638"/>
          <a:ext cx="1477035" cy="590814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Second CASPAR Campaign</a:t>
          </a:r>
        </a:p>
      </dsp:txBody>
      <dsp:txXfrm>
        <a:off x="9600880" y="304638"/>
        <a:ext cx="886221" cy="590814"/>
      </dsp:txXfrm>
    </dsp:sp>
    <dsp:sp modelId="{2A17137B-DDCE-4F43-889D-FACCEED2BBE5}">
      <dsp:nvSpPr>
        <dsp:cNvPr id="0" name=""/>
        <dsp:cNvSpPr/>
      </dsp:nvSpPr>
      <dsp:spPr>
        <a:xfrm>
          <a:off x="10634806" y="304638"/>
          <a:ext cx="1477035" cy="590814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System Upgrade</a:t>
          </a:r>
        </a:p>
      </dsp:txBody>
      <dsp:txXfrm>
        <a:off x="10930213" y="304638"/>
        <a:ext cx="886221" cy="590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51F31-497E-5849-8D5B-9020B68E5296}" type="datetimeFigureOut">
              <a:rPr lang="it-IT" smtClean="0"/>
              <a:t>08/09/24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9748-CF46-6040-8213-0C0A3E5529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65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L’astrofisica nucleare ha lo scopo di comprendere i siti e i meccanismi di </a:t>
            </a:r>
            <a:r>
              <a:rPr lang="it-IT" baseline="0" dirty="0" err="1"/>
              <a:t>nucleosintesi</a:t>
            </a:r>
            <a:r>
              <a:rPr lang="it-IT" baseline="0" dirty="0"/>
              <a:t> degli elementi della tavola periodica. Si sa che tutti gli elementi sono sintetizzati in processi astrofisici: i più leggeri fino al </a:t>
            </a:r>
            <a:r>
              <a:rPr lang="it-IT" baseline="0" dirty="0" err="1"/>
              <a:t>Berilio</a:t>
            </a:r>
            <a:r>
              <a:rPr lang="it-IT" baseline="0" dirty="0"/>
              <a:t> nella BBN, gli altri all’interno di ambienti stellari che regolano l’evoluzione dei corpi celesti, oltre a determinare l’abbondanza isotopica che osserviamo al giorno d’oggi.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A414A-552E-4EA5-BCF2-BB2893E6137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22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L</a:t>
            </a:r>
            <a:r>
              <a:rPr lang="it-IT" dirty="0"/>
              <a:t>’astrofisica</a:t>
            </a:r>
            <a:r>
              <a:rPr lang="it-IT" baseline="0" dirty="0"/>
              <a:t> nucleare è un campo multidisciplinare che interconnette diverse branche di ricerca tra cui l’astronomia osservativa, la fisica nucleare, lo studio di modelli stellari e permette loro di scambiare input e output.</a:t>
            </a:r>
            <a:br>
              <a:rPr lang="it-IT" baseline="0" dirty="0"/>
            </a:br>
            <a:r>
              <a:rPr lang="it-IT" baseline="0" dirty="0"/>
              <a:t>In questa presentazione vi sarà chiaro che il confronto tra risultati di osservazioni astronomiche e le misure di sezioni d’urto nucleare possono dare vincoli più stingenti ai modelli cosmologici,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A414A-552E-4EA5-BCF2-BB2893E6137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147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32F00-9C76-084F-BBAA-129B661F061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996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32F00-9C76-084F-BBAA-129B661F061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62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Uno dei parametri principali per lo studio dell’evoluzione stellare è il </a:t>
            </a:r>
            <a:r>
              <a:rPr lang="it-IT" baseline="0" dirty="0" err="1"/>
              <a:t>reaction</a:t>
            </a:r>
            <a:r>
              <a:rPr lang="it-IT" baseline="0" dirty="0"/>
              <a:t> rate, ovvero il numero di processi per unità di tempo e di volume in un determinato ambiente stellare. Questo è dipendente dalla sezione d’urto, grandezza della fisica nucleare. Sebbene l’integrale sia su tutte le energie, la regione di interesse principale energetica, il picco di </a:t>
            </a:r>
            <a:r>
              <a:rPr lang="it-IT" baseline="0" dirty="0" err="1"/>
              <a:t>Gamow</a:t>
            </a:r>
            <a:r>
              <a:rPr lang="it-IT" baseline="0" dirty="0"/>
              <a:t>, è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85CC-F2AC-154C-9D4B-755BBC3D46D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70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79DC87-1EE8-664A-956C-76F0A0730A29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3169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</a:t>
            </a:r>
            <a:r>
              <a:rPr lang="it-IT" baseline="0" dirty="0"/>
              <a:t> </a:t>
            </a:r>
            <a:r>
              <a:rPr lang="it-IT" baseline="0" dirty="0" err="1"/>
              <a:t>finally</a:t>
            </a:r>
            <a:r>
              <a:rPr lang="it-IT" baseline="0" dirty="0"/>
              <a:t> </a:t>
            </a:r>
            <a:r>
              <a:rPr lang="it-IT" baseline="0" dirty="0" err="1"/>
              <a:t>here</a:t>
            </a:r>
            <a:r>
              <a:rPr lang="it-IT" baseline="0" dirty="0"/>
              <a:t> i show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results</a:t>
            </a:r>
            <a:r>
              <a:rPr lang="it-IT" baseline="0" dirty="0"/>
              <a:t>.</a:t>
            </a:r>
          </a:p>
          <a:p>
            <a:r>
              <a:rPr lang="it-IT" baseline="0" dirty="0"/>
              <a:t>The </a:t>
            </a:r>
            <a:r>
              <a:rPr lang="it-IT" baseline="0" dirty="0" err="1"/>
              <a:t>black</a:t>
            </a:r>
            <a:r>
              <a:rPr lang="it-IT" baseline="0" dirty="0"/>
              <a:t> </a:t>
            </a:r>
            <a:r>
              <a:rPr lang="it-IT" baseline="0" dirty="0" err="1"/>
              <a:t>points</a:t>
            </a:r>
            <a:r>
              <a:rPr lang="it-IT" baseline="0" dirty="0"/>
              <a:t> </a:t>
            </a:r>
            <a:r>
              <a:rPr lang="it-IT" baseline="0" dirty="0" err="1"/>
              <a:t>meausred</a:t>
            </a:r>
            <a:r>
              <a:rPr lang="it-IT" baseline="0" dirty="0"/>
              <a:t> by LUNA cover an </a:t>
            </a:r>
            <a:r>
              <a:rPr lang="it-IT" baseline="0" dirty="0" err="1"/>
              <a:t>energy</a:t>
            </a:r>
            <a:r>
              <a:rPr lang="it-IT" baseline="0" dirty="0"/>
              <a:t> </a:t>
            </a:r>
            <a:r>
              <a:rPr lang="it-IT" baseline="0" dirty="0" err="1"/>
              <a:t>range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230 and 305 </a:t>
            </a:r>
            <a:r>
              <a:rPr lang="it-IT" baseline="0" dirty="0" err="1"/>
              <a:t>keV</a:t>
            </a:r>
            <a:r>
              <a:rPr lang="it-IT" baseline="0" dirty="0"/>
              <a:t> in the cm.</a:t>
            </a:r>
          </a:p>
          <a:p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reached</a:t>
            </a:r>
            <a:r>
              <a:rPr lang="it-IT" baseline="0" dirty="0"/>
              <a:t> an </a:t>
            </a:r>
            <a:r>
              <a:rPr lang="it-IT" baseline="0" dirty="0" err="1"/>
              <a:t>unprecedented</a:t>
            </a:r>
            <a:r>
              <a:rPr lang="it-IT" baseline="0" dirty="0"/>
              <a:t> </a:t>
            </a:r>
            <a:r>
              <a:rPr lang="it-IT" baseline="0" dirty="0" err="1"/>
              <a:t>lowest</a:t>
            </a:r>
            <a:r>
              <a:rPr lang="it-IT" baseline="0" dirty="0"/>
              <a:t> </a:t>
            </a:r>
            <a:r>
              <a:rPr lang="it-IT" baseline="0" dirty="0" err="1"/>
              <a:t>energy</a:t>
            </a:r>
            <a:r>
              <a:rPr lang="it-IT" baseline="0" dirty="0"/>
              <a:t> with </a:t>
            </a:r>
            <a:r>
              <a:rPr lang="it-IT" baseline="0" dirty="0" err="1"/>
              <a:t>overall</a:t>
            </a:r>
            <a:r>
              <a:rPr lang="it-IT" baseline="0" dirty="0"/>
              <a:t> </a:t>
            </a:r>
            <a:r>
              <a:rPr lang="it-IT" baseline="0" dirty="0" err="1"/>
              <a:t>uncertainty</a:t>
            </a:r>
            <a:r>
              <a:rPr lang="it-IT" baseline="0" dirty="0"/>
              <a:t> </a:t>
            </a:r>
            <a:r>
              <a:rPr lang="it-IT" baseline="0" dirty="0" err="1"/>
              <a:t>lower</a:t>
            </a:r>
            <a:r>
              <a:rPr lang="it-IT" baseline="0" dirty="0"/>
              <a:t> </a:t>
            </a:r>
            <a:r>
              <a:rPr lang="it-IT" baseline="0" dirty="0" err="1"/>
              <a:t>than</a:t>
            </a:r>
            <a:r>
              <a:rPr lang="it-IT" baseline="0" dirty="0"/>
              <a:t> 20% for </a:t>
            </a:r>
            <a:r>
              <a:rPr lang="it-IT" baseline="0" dirty="0" err="1"/>
              <a:t>all</a:t>
            </a:r>
            <a:r>
              <a:rPr lang="it-IT" baseline="0" dirty="0"/>
              <a:t> the </a:t>
            </a:r>
            <a:r>
              <a:rPr lang="it-IT" baseline="0" dirty="0" err="1"/>
              <a:t>dataset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allowed</a:t>
            </a:r>
            <a:r>
              <a:rPr lang="it-IT" baseline="0" dirty="0"/>
              <a:t> to </a:t>
            </a:r>
            <a:r>
              <a:rPr lang="it-IT" baseline="0" dirty="0" err="1"/>
              <a:t>perform</a:t>
            </a:r>
            <a:r>
              <a:rPr lang="it-IT" baseline="0" dirty="0"/>
              <a:t> a more </a:t>
            </a:r>
            <a:r>
              <a:rPr lang="it-IT" baseline="0" dirty="0" err="1"/>
              <a:t>constrained</a:t>
            </a:r>
            <a:r>
              <a:rPr lang="it-IT" baseline="0" dirty="0"/>
              <a:t> R </a:t>
            </a:r>
            <a:r>
              <a:rPr lang="it-IT" baseline="0" dirty="0" err="1"/>
              <a:t>matrix</a:t>
            </a:r>
            <a:r>
              <a:rPr lang="it-IT" baseline="0" dirty="0"/>
              <a:t> </a:t>
            </a:r>
            <a:r>
              <a:rPr lang="it-IT" baseline="0" dirty="0" err="1"/>
              <a:t>fit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il 20% </a:t>
            </a:r>
            <a:r>
              <a:rPr lang="it-IT" baseline="0" dirty="0" err="1"/>
              <a:t>lowe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the R </a:t>
            </a:r>
            <a:r>
              <a:rPr lang="it-IT" baseline="0" dirty="0" err="1"/>
              <a:t>matrix</a:t>
            </a:r>
            <a:r>
              <a:rPr lang="it-IT" baseline="0" dirty="0"/>
              <a:t> </a:t>
            </a:r>
            <a:r>
              <a:rPr lang="it-IT" baseline="0" dirty="0" err="1"/>
              <a:t>without</a:t>
            </a:r>
            <a:r>
              <a:rPr lang="it-IT" baseline="0" dirty="0"/>
              <a:t> the LUNA data.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allowes</a:t>
            </a:r>
            <a:r>
              <a:rPr lang="it-IT" baseline="0" dirty="0"/>
              <a:t> to </a:t>
            </a:r>
            <a:r>
              <a:rPr lang="it-IT" baseline="0" dirty="0" err="1"/>
              <a:t>evaluate</a:t>
            </a:r>
            <a:r>
              <a:rPr lang="it-IT" baseline="0" dirty="0"/>
              <a:t> a </a:t>
            </a:r>
            <a:r>
              <a:rPr lang="it-IT" baseline="0" dirty="0" err="1"/>
              <a:t>reaction</a:t>
            </a:r>
            <a:r>
              <a:rPr lang="it-IT" baseline="0" dirty="0"/>
              <a:t> rate with </a:t>
            </a:r>
            <a:r>
              <a:rPr lang="it-IT" baseline="0" dirty="0" err="1"/>
              <a:t>much</a:t>
            </a:r>
            <a:r>
              <a:rPr lang="it-IT" baseline="0" dirty="0"/>
              <a:t> </a:t>
            </a:r>
            <a:r>
              <a:rPr lang="it-IT" baseline="0" dirty="0" err="1"/>
              <a:t>reduced</a:t>
            </a:r>
            <a:r>
              <a:rPr lang="it-IT" baseline="0" dirty="0"/>
              <a:t> </a:t>
            </a:r>
            <a:r>
              <a:rPr lang="it-IT" baseline="0" dirty="0" err="1"/>
              <a:t>uncertiainty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85CC-F2AC-154C-9D4B-755BBC3D46D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56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</a:t>
            </a:r>
            <a:r>
              <a:rPr lang="it-IT" baseline="0" dirty="0"/>
              <a:t> </a:t>
            </a:r>
            <a:r>
              <a:rPr lang="it-IT" baseline="0" dirty="0" err="1"/>
              <a:t>finally</a:t>
            </a:r>
            <a:r>
              <a:rPr lang="it-IT" baseline="0" dirty="0"/>
              <a:t> </a:t>
            </a:r>
            <a:r>
              <a:rPr lang="it-IT" baseline="0" dirty="0" err="1"/>
              <a:t>here</a:t>
            </a:r>
            <a:r>
              <a:rPr lang="it-IT" baseline="0" dirty="0"/>
              <a:t> i show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results</a:t>
            </a:r>
            <a:r>
              <a:rPr lang="it-IT" baseline="0" dirty="0"/>
              <a:t>.</a:t>
            </a:r>
          </a:p>
          <a:p>
            <a:r>
              <a:rPr lang="it-IT" baseline="0" dirty="0"/>
              <a:t>The </a:t>
            </a:r>
            <a:r>
              <a:rPr lang="it-IT" baseline="0" dirty="0" err="1"/>
              <a:t>black</a:t>
            </a:r>
            <a:r>
              <a:rPr lang="it-IT" baseline="0" dirty="0"/>
              <a:t> </a:t>
            </a:r>
            <a:r>
              <a:rPr lang="it-IT" baseline="0" dirty="0" err="1"/>
              <a:t>points</a:t>
            </a:r>
            <a:r>
              <a:rPr lang="it-IT" baseline="0" dirty="0"/>
              <a:t> </a:t>
            </a:r>
            <a:r>
              <a:rPr lang="it-IT" baseline="0" dirty="0" err="1"/>
              <a:t>meausred</a:t>
            </a:r>
            <a:r>
              <a:rPr lang="it-IT" baseline="0" dirty="0"/>
              <a:t> by LUNA cover an </a:t>
            </a:r>
            <a:r>
              <a:rPr lang="it-IT" baseline="0" dirty="0" err="1"/>
              <a:t>energy</a:t>
            </a:r>
            <a:r>
              <a:rPr lang="it-IT" baseline="0" dirty="0"/>
              <a:t> </a:t>
            </a:r>
            <a:r>
              <a:rPr lang="it-IT" baseline="0" dirty="0" err="1"/>
              <a:t>range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230 and 305 </a:t>
            </a:r>
            <a:r>
              <a:rPr lang="it-IT" baseline="0" dirty="0" err="1"/>
              <a:t>keV</a:t>
            </a:r>
            <a:r>
              <a:rPr lang="it-IT" baseline="0" dirty="0"/>
              <a:t> in the cm.</a:t>
            </a:r>
          </a:p>
          <a:p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reached</a:t>
            </a:r>
            <a:r>
              <a:rPr lang="it-IT" baseline="0" dirty="0"/>
              <a:t> an </a:t>
            </a:r>
            <a:r>
              <a:rPr lang="it-IT" baseline="0" dirty="0" err="1"/>
              <a:t>unprecedented</a:t>
            </a:r>
            <a:r>
              <a:rPr lang="it-IT" baseline="0" dirty="0"/>
              <a:t> </a:t>
            </a:r>
            <a:r>
              <a:rPr lang="it-IT" baseline="0" dirty="0" err="1"/>
              <a:t>lowest</a:t>
            </a:r>
            <a:r>
              <a:rPr lang="it-IT" baseline="0" dirty="0"/>
              <a:t> </a:t>
            </a:r>
            <a:r>
              <a:rPr lang="it-IT" baseline="0" dirty="0" err="1"/>
              <a:t>energy</a:t>
            </a:r>
            <a:r>
              <a:rPr lang="it-IT" baseline="0" dirty="0"/>
              <a:t> with </a:t>
            </a:r>
            <a:r>
              <a:rPr lang="it-IT" baseline="0" dirty="0" err="1"/>
              <a:t>overall</a:t>
            </a:r>
            <a:r>
              <a:rPr lang="it-IT" baseline="0" dirty="0"/>
              <a:t> </a:t>
            </a:r>
            <a:r>
              <a:rPr lang="it-IT" baseline="0" dirty="0" err="1"/>
              <a:t>uncertainty</a:t>
            </a:r>
            <a:r>
              <a:rPr lang="it-IT" baseline="0" dirty="0"/>
              <a:t> </a:t>
            </a:r>
            <a:r>
              <a:rPr lang="it-IT" baseline="0" dirty="0" err="1"/>
              <a:t>lower</a:t>
            </a:r>
            <a:r>
              <a:rPr lang="it-IT" baseline="0" dirty="0"/>
              <a:t> </a:t>
            </a:r>
            <a:r>
              <a:rPr lang="it-IT" baseline="0" dirty="0" err="1"/>
              <a:t>than</a:t>
            </a:r>
            <a:r>
              <a:rPr lang="it-IT" baseline="0" dirty="0"/>
              <a:t> 20% for </a:t>
            </a:r>
            <a:r>
              <a:rPr lang="it-IT" baseline="0" dirty="0" err="1"/>
              <a:t>all</a:t>
            </a:r>
            <a:r>
              <a:rPr lang="it-IT" baseline="0" dirty="0"/>
              <a:t> the </a:t>
            </a:r>
            <a:r>
              <a:rPr lang="it-IT" baseline="0" dirty="0" err="1"/>
              <a:t>dataset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allowed</a:t>
            </a:r>
            <a:r>
              <a:rPr lang="it-IT" baseline="0" dirty="0"/>
              <a:t> to </a:t>
            </a:r>
            <a:r>
              <a:rPr lang="it-IT" baseline="0" dirty="0" err="1"/>
              <a:t>perform</a:t>
            </a:r>
            <a:r>
              <a:rPr lang="it-IT" baseline="0" dirty="0"/>
              <a:t> a more </a:t>
            </a:r>
            <a:r>
              <a:rPr lang="it-IT" baseline="0" dirty="0" err="1"/>
              <a:t>constrained</a:t>
            </a:r>
            <a:r>
              <a:rPr lang="it-IT" baseline="0" dirty="0"/>
              <a:t> R </a:t>
            </a:r>
            <a:r>
              <a:rPr lang="it-IT" baseline="0" dirty="0" err="1"/>
              <a:t>matrix</a:t>
            </a:r>
            <a:r>
              <a:rPr lang="it-IT" baseline="0" dirty="0"/>
              <a:t> </a:t>
            </a:r>
            <a:r>
              <a:rPr lang="it-IT" baseline="0" dirty="0" err="1"/>
              <a:t>fit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il 20% </a:t>
            </a:r>
            <a:r>
              <a:rPr lang="it-IT" baseline="0" dirty="0" err="1"/>
              <a:t>lowe</a:t>
            </a:r>
            <a:r>
              <a:rPr lang="it-IT" baseline="0" dirty="0"/>
              <a:t> </a:t>
            </a:r>
            <a:r>
              <a:rPr lang="it-IT" baseline="0" dirty="0" err="1"/>
              <a:t>that</a:t>
            </a:r>
            <a:r>
              <a:rPr lang="it-IT" baseline="0" dirty="0"/>
              <a:t> the R </a:t>
            </a:r>
            <a:r>
              <a:rPr lang="it-IT" baseline="0" dirty="0" err="1"/>
              <a:t>matrix</a:t>
            </a:r>
            <a:r>
              <a:rPr lang="it-IT" baseline="0" dirty="0"/>
              <a:t> </a:t>
            </a:r>
            <a:r>
              <a:rPr lang="it-IT" baseline="0" dirty="0" err="1"/>
              <a:t>without</a:t>
            </a:r>
            <a:r>
              <a:rPr lang="it-IT" baseline="0" dirty="0"/>
              <a:t> the LUNA data.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allowes</a:t>
            </a:r>
            <a:r>
              <a:rPr lang="it-IT" baseline="0" dirty="0"/>
              <a:t> to </a:t>
            </a:r>
            <a:r>
              <a:rPr lang="it-IT" baseline="0" dirty="0" err="1"/>
              <a:t>evaluate</a:t>
            </a:r>
            <a:r>
              <a:rPr lang="it-IT" baseline="0" dirty="0"/>
              <a:t> a </a:t>
            </a:r>
            <a:r>
              <a:rPr lang="it-IT" baseline="0" dirty="0" err="1"/>
              <a:t>reaction</a:t>
            </a:r>
            <a:r>
              <a:rPr lang="it-IT" baseline="0" dirty="0"/>
              <a:t> rate with </a:t>
            </a:r>
            <a:r>
              <a:rPr lang="it-IT" baseline="0" dirty="0" err="1"/>
              <a:t>much</a:t>
            </a:r>
            <a:r>
              <a:rPr lang="it-IT" baseline="0" dirty="0"/>
              <a:t> </a:t>
            </a:r>
            <a:r>
              <a:rPr lang="it-IT" baseline="0" dirty="0" err="1"/>
              <a:t>reduced</a:t>
            </a:r>
            <a:r>
              <a:rPr lang="it-IT" baseline="0" dirty="0"/>
              <a:t> </a:t>
            </a:r>
            <a:r>
              <a:rPr lang="it-IT" baseline="0" dirty="0" err="1"/>
              <a:t>uncertiainty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85CC-F2AC-154C-9D4B-755BBC3D46D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92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" name="Foliennummernplatzhalter 38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23D1763-D667-43E4-843B-DD5D2E789569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16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8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" name="Foliennummernplatzhalter 42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11DA7AE-97DB-4036-85DE-BA1CC8CDC09E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8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1" name="Foliennummernplatzhalter 5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6076244-F5E8-4A98-9FBE-D9C54CAC39BA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00F70E-8BB9-A5E6-9B02-6A2D01868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6BA2DC-7DB0-5FB9-5396-BF41883DC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0C0F26-C419-1F19-E4B5-3985B09F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E5D7-7996-614D-ABB1-092A2EBA97D8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34C2C9-CF31-8674-5E2F-B11C961E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B4BA04-8FA6-6BB3-2554-48FA3359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68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A7DD90-8E12-3197-AD72-A5CDDF03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DD4376-5B9B-A51E-4C15-E8399C2CE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155BDC-3279-FE7A-E976-3CE93E65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31F5-BD87-0B45-A03D-ACC6AE905715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F8038B-F74D-861A-4454-0D0E0FA8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D27D0C-0369-78E6-19F2-E6D0D5B3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82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A83252B-703F-FC87-F1BA-948D46BF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FCF9B4-E4B3-AABC-FCB1-03164B4D6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ABABCA-3DD9-FB3E-6CE7-FDF8B09F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5D82-1529-474A-86B6-C02F9AE76123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47F2E2-953E-3FEB-CFC8-BFCFFBA7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762EDD-3B87-AAA8-90BC-18DD757B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65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OMEG 2024 - Chengdu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EB3CF-ECF2-A942-8EBC-419C43464A7A}" type="datetime1">
              <a:rPr lang="it-IT" smtClean="0"/>
              <a:t>08/09/24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87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E6553-DAEC-12D8-72D5-16A6698F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F5825E-9ECE-A73F-0D24-9FAFFBCCD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C240D1-86DB-13EC-A85B-3688963A5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F901-856D-C84E-8824-D5920DD1D47B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EA8DD0-0109-2474-C6C0-7D9DB9EA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97AA45-DE41-87B2-57D9-B7CAAAF3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16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DC8B8-1574-4E64-9417-4770B608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4009B5-E724-834E-FAC2-CB5191901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2B5F94-F109-6336-9976-614F579C2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21B0-8C50-6D43-9F54-DDD874346E87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FF043F-6352-C87E-C27D-C740D4EA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25500-D37F-CDDD-75C4-B1F3C07D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8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2AB76-B6D5-4DC4-BEA3-D5E342B6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C3AEA6-BF55-B4DA-0252-1352103D1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8E6403-6F41-D088-6C43-35DD95868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2BC52E-BDEF-9EF1-BC34-282BA6AE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F67C-7485-3548-B827-99178D2FB39F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334A7A-E19F-D79D-A224-A7D1A1B2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9442CB-81BD-1346-F33A-8C1B65C0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27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AAF42-58D5-14D4-5B13-8BDF8B4AF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42D237-2CC6-0573-F6E5-FC3EEA19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83C09D-EFCF-1AF6-90D8-B45056C32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1ED633D-DB2D-312D-7B41-138583D40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101D79-4A34-43AB-E74B-AF25E59C4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B286706-84EC-BD08-F2F2-17AE64CD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73AF-FB0D-0F4A-BDC0-9B0864203EDD}" type="datetime1">
              <a:rPr lang="it-IT" smtClean="0"/>
              <a:t>08/09/24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34BBAB-4913-EF94-7E7D-6858A04A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5F285EA-63DF-E034-D9C8-A30250945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179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48E08-EA1B-4166-EB73-26478FEE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1C60D4-E4EA-01DD-81D4-E7147257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764-3991-EA48-A06C-2281FB7AA145}" type="datetime1">
              <a:rPr lang="it-IT" smtClean="0"/>
              <a:t>08/09/24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C9EA8C-EF55-77F7-0137-C21242BC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B9FC51-5AFF-F9D2-48F6-1C1C1DDE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63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8F5D94A-28D7-49D3-1560-B4D6E5C4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31200-D941-6B4F-8B55-DFFE9B528BCC}" type="datetime1">
              <a:rPr lang="it-IT" smtClean="0"/>
              <a:t>08/09/24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A55DC2-067E-6E30-A8B0-6B9E048F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3C6D9F-7C21-0299-BFCD-0D62B9C8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46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DFEA98-61BB-520B-6694-94DA7491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3A2D5D-85BC-0086-6196-09EC4297A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DED2CD-B3D3-1015-EC21-079511BEC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D2A4E1-7EC0-724F-AD88-C348B7E4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C4E1-F0DF-1441-ABE2-CA30178475DC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CB68EB-CA89-F85F-664C-61FEE3BF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F18D71-2752-A0A3-3763-C80E8F22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07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6E733B-3B07-132C-F07B-8C9BB4A7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6330CD-9597-DB37-1131-02A746880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9BBB6-7CD5-AB87-B37A-C1D973A5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771AFF-520A-A562-1717-5A70083B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FEEC-C881-5E48-99F5-06959A8F25D9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5512C6-14AA-4828-D0DE-F12537FE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DD331F-ADDC-CC83-3D37-4BBBC64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65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CF2CEB7-65DE-1EF5-108A-0B8C25C9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763DA7-5611-53D1-B1CF-6CD00215E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A0DC32-321D-4350-BDEB-277D506FD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4147B-479D-534A-A3DB-E0119D642082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B1883-B588-843A-CEE7-485BFED80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0E1F14-48FC-13FB-0CD1-73721F868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D8E7-621F-EE4A-A5D3-435CBA1BB4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64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5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4.png"/><Relationship Id="rId10" Type="http://schemas.microsoft.com/office/2007/relationships/diagramDrawing" Target="../diagrams/drawing1.xml"/><Relationship Id="rId4" Type="http://schemas.openxmlformats.org/officeDocument/2006/relationships/image" Target="../media/image43.jp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3B030C9A-4606-DFF4-CA3B-4B4CBCE30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704" y="100429"/>
            <a:ext cx="7772400" cy="140531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D9599A-F4FD-7FF8-FE6F-C03C7B6D31A2}"/>
              </a:ext>
            </a:extLst>
          </p:cNvPr>
          <p:cNvSpPr txBox="1"/>
          <p:nvPr/>
        </p:nvSpPr>
        <p:spPr>
          <a:xfrm>
            <a:off x="1345306" y="2547159"/>
            <a:ext cx="10319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Underground nuclear astrophysics experiments: Status and Future</a:t>
            </a:r>
          </a:p>
          <a:p>
            <a:pPr algn="r"/>
            <a:endParaRPr lang="en-US" sz="32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b="1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G.F. </a:t>
            </a:r>
            <a:r>
              <a:rPr lang="en-US" sz="3200" b="1" dirty="0" err="1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Ciani</a:t>
            </a:r>
            <a:br>
              <a:rPr lang="en-US" sz="3200" b="1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INFN- Bari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4E128E-BCEC-2475-A721-4762A9479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21" y="5388296"/>
            <a:ext cx="2409056" cy="11929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2C8F74-A983-ED0B-8CD3-15DCABA02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1" y="5488889"/>
            <a:ext cx="2416750" cy="1092371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D63580-B049-D8B3-A40F-47562B8F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5B04-C423-A24E-96C0-4418F570C401}" type="datetime1">
              <a:rPr lang="it-IT" smtClean="0"/>
              <a:t>08/09/24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CE61FA-FE58-FFCA-B8C5-1A08A994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3A97A3-B471-D2EB-853A-E152682E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202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BE799D-AADD-BA01-2309-C0F279308CC8}"/>
              </a:ext>
            </a:extLst>
          </p:cNvPr>
          <p:cNvSpPr txBox="1"/>
          <p:nvPr/>
        </p:nvSpPr>
        <p:spPr>
          <a:xfrm>
            <a:off x="2209800" y="106007"/>
            <a:ext cx="795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LUNA-400 and Ion Bellotti Facility </a:t>
            </a:r>
            <a:r>
              <a:rPr lang="it-IT" sz="3200" b="1" dirty="0" err="1">
                <a:solidFill>
                  <a:srgbClr val="FF0000"/>
                </a:solidFill>
              </a:rPr>
              <a:t>at</a:t>
            </a:r>
            <a:r>
              <a:rPr lang="it-IT" sz="3200" b="1" dirty="0">
                <a:solidFill>
                  <a:srgbClr val="FF0000"/>
                </a:solidFill>
              </a:rPr>
              <a:t> LNGS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23EA2D-8C08-6E77-3396-143E30D6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0A4E-2FF9-0940-B165-4D9E593705F3}" type="datetime1">
              <a:rPr lang="it-IT" smtClean="0"/>
              <a:t>08/09/24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05FC74-BB6C-8DD1-C534-C02E0A3A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7910A5-E207-5C07-4492-CFD521CB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10</a:t>
            </a:fld>
            <a:endParaRPr lang="it-IT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1903A67-82B8-1410-05FE-017970E66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3" y="1131283"/>
            <a:ext cx="4437310" cy="33109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48AC6D2-FC71-51B9-ABBA-B1E47097F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57" y="690782"/>
            <a:ext cx="5985060" cy="331099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D1C00F1-2002-C690-8BFB-B4185D67BF59}"/>
              </a:ext>
            </a:extLst>
          </p:cNvPr>
          <p:cNvSpPr txBox="1"/>
          <p:nvPr/>
        </p:nvSpPr>
        <p:spPr>
          <a:xfrm>
            <a:off x="9186041" y="4122376"/>
            <a:ext cx="29009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400" dirty="0"/>
              <a:t>OSAT </a:t>
            </a:r>
            <a:r>
              <a:rPr lang="it-IT" sz="1400" dirty="0" err="1"/>
              <a:t>successfully</a:t>
            </a:r>
            <a:r>
              <a:rPr lang="it-IT" sz="1400" dirty="0"/>
              <a:t> </a:t>
            </a:r>
            <a:r>
              <a:rPr lang="it-IT" sz="1400" dirty="0" err="1"/>
              <a:t>concluded</a:t>
            </a:r>
            <a:r>
              <a:rPr lang="it-IT" sz="1400" dirty="0"/>
              <a:t> in </a:t>
            </a:r>
            <a:r>
              <a:rPr lang="it-IT" sz="1400" b="1" dirty="0"/>
              <a:t>Spring 2023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/>
              <a:t>First </a:t>
            </a:r>
            <a:r>
              <a:rPr lang="it-IT" sz="1400" dirty="0" err="1"/>
              <a:t>beam</a:t>
            </a:r>
            <a:r>
              <a:rPr lang="it-IT" sz="1400" dirty="0"/>
              <a:t> </a:t>
            </a:r>
            <a:r>
              <a:rPr lang="it-IT" sz="1400" dirty="0" err="1"/>
              <a:t>given</a:t>
            </a:r>
            <a:r>
              <a:rPr lang="it-IT" sz="1400" dirty="0"/>
              <a:t> to LUNA the </a:t>
            </a:r>
            <a:r>
              <a:rPr lang="it-IT" sz="1400" b="1" dirty="0"/>
              <a:t>19th June 2023 </a:t>
            </a:r>
            <a:r>
              <a:rPr lang="it-IT" sz="1400" dirty="0"/>
              <a:t>for the </a:t>
            </a:r>
            <a:br>
              <a:rPr lang="it-IT" sz="1400" dirty="0"/>
            </a:br>
            <a:r>
              <a:rPr lang="it-IT" sz="1400" dirty="0" err="1"/>
              <a:t>commissioning</a:t>
            </a:r>
            <a:r>
              <a:rPr lang="it-IT" sz="1400" dirty="0"/>
              <a:t> of the machine by the study of the </a:t>
            </a:r>
            <a:r>
              <a:rPr lang="it-IT" sz="1400" baseline="30000" dirty="0"/>
              <a:t>14</a:t>
            </a:r>
            <a:r>
              <a:rPr lang="it-IT" sz="1400" dirty="0"/>
              <a:t>N(</a:t>
            </a:r>
            <a:r>
              <a:rPr lang="it-IT" sz="1400" dirty="0" err="1"/>
              <a:t>p,</a:t>
            </a:r>
            <a:r>
              <a:rPr lang="it-IT" sz="1400" dirty="0" err="1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it-IT" sz="1400" dirty="0"/>
              <a:t>)</a:t>
            </a:r>
            <a:r>
              <a:rPr lang="it-IT" sz="1400" baseline="30000" dirty="0"/>
              <a:t>15</a:t>
            </a:r>
            <a:r>
              <a:rPr lang="it-IT" sz="1400" dirty="0"/>
              <a:t>O</a:t>
            </a:r>
            <a:br>
              <a:rPr lang="it-IT" sz="1400" dirty="0"/>
            </a:br>
            <a:r>
              <a:rPr lang="it-IT" sz="1400" dirty="0"/>
              <a:t>(</a:t>
            </a:r>
            <a:r>
              <a:rPr lang="it-IT" sz="1400" b="1" dirty="0"/>
              <a:t>A. </a:t>
            </a:r>
            <a:r>
              <a:rPr lang="it-IT" sz="1400" b="1" dirty="0" err="1"/>
              <a:t>Compagnucci’s</a:t>
            </a:r>
            <a:r>
              <a:rPr lang="it-IT" sz="1400" b="1" dirty="0"/>
              <a:t> talk</a:t>
            </a:r>
            <a:r>
              <a:rPr lang="it-IT" sz="1400" dirty="0"/>
              <a:t>).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err="1"/>
              <a:t>Presently</a:t>
            </a:r>
            <a:r>
              <a:rPr lang="it-IT" sz="1400" dirty="0"/>
              <a:t> under study </a:t>
            </a:r>
            <a:r>
              <a:rPr lang="it-IT" sz="1400" baseline="30000" dirty="0"/>
              <a:t>22</a:t>
            </a:r>
            <a:r>
              <a:rPr lang="it-IT" sz="1400" dirty="0"/>
              <a:t>Ne</a:t>
            </a:r>
            <a:r>
              <a:rPr lang="it-IT" sz="1400" dirty="0">
                <a:latin typeface="Symbol" pitchFamily="2" charset="2"/>
              </a:rPr>
              <a:t>(</a:t>
            </a:r>
            <a:r>
              <a:rPr lang="it-IT" sz="1400" dirty="0" err="1">
                <a:latin typeface="Symbol" pitchFamily="2" charset="2"/>
              </a:rPr>
              <a:t>a</a:t>
            </a:r>
            <a:r>
              <a:rPr lang="it-IT" sz="1400" dirty="0" err="1"/>
              <a:t>,n</a:t>
            </a:r>
            <a:r>
              <a:rPr lang="it-IT" sz="1400" dirty="0"/>
              <a:t>)</a:t>
            </a:r>
            <a:r>
              <a:rPr lang="it-IT" sz="1400" baseline="30000" dirty="0"/>
              <a:t>25</a:t>
            </a:r>
            <a:r>
              <a:rPr lang="it-IT" sz="1400" dirty="0"/>
              <a:t>Mg (</a:t>
            </a:r>
            <a:r>
              <a:rPr lang="it-IT" sz="1400" b="1" dirty="0"/>
              <a:t>A. </a:t>
            </a:r>
            <a:r>
              <a:rPr lang="it-IT" sz="1400" b="1" dirty="0" err="1"/>
              <a:t>Best’s</a:t>
            </a:r>
            <a:r>
              <a:rPr lang="it-IT" sz="1400" b="1" dirty="0"/>
              <a:t> talk</a:t>
            </a:r>
            <a:r>
              <a:rPr lang="it-IT" sz="1400" dirty="0"/>
              <a:t>)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FA68B54D-31F1-8767-49DD-391FB9A49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7623041"/>
              </p:ext>
            </p:extLst>
          </p:nvPr>
        </p:nvGraphicFramePr>
        <p:xfrm>
          <a:off x="5244971" y="3186122"/>
          <a:ext cx="3815841" cy="3197864"/>
        </p:xfrm>
        <a:graphic>
          <a:graphicData uri="http://schemas.openxmlformats.org/drawingml/2006/table">
            <a:tbl>
              <a:tblPr/>
              <a:tblGrid>
                <a:gridCol w="968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1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Beam intensity on target at different terminal voltage</a:t>
                      </a:r>
                      <a:endParaRPr lang="en-US" sz="1500" b="1" strike="noStrike" spc="-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61">
                <a:tc rowSpan="2">
                  <a:txBody>
                    <a:bodyPr/>
                    <a:lstStyle/>
                    <a:p>
                      <a:pPr algn="ctr"/>
                      <a:r>
                        <a:rPr lang="nl-NL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Ion specie</a:t>
                      </a: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Terminal Voltage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lnT w="720">
                      <a:solidFill>
                        <a:srgbClr val="000000"/>
                      </a:solidFill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0.3 MV – 0.5 MV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0.5 MV - 3.5 MV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161"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 baseline="33000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  <a:r>
                        <a:rPr lang="en-US" sz="1300" b="0" strike="noStrike" spc="-1" baseline="33000" dirty="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1300" b="0" strike="noStrike" spc="-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500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1000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61"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 baseline="3300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He</a:t>
                      </a:r>
                      <a:r>
                        <a:rPr lang="en-US" sz="1300" b="0" strike="noStrike" spc="-1" baseline="900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300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500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61"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 baseline="3300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  <a:r>
                        <a:rPr lang="en-US" sz="1300" b="0" strike="noStrike" spc="-1" baseline="33000">
                          <a:solidFill>
                            <a:srgbClr val="000000"/>
                          </a:solidFill>
                          <a:latin typeface="Arial"/>
                        </a:rPr>
                        <a:t>+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150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61"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 baseline="3300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  <a:r>
                        <a:rPr lang="en-US" sz="1300" b="0" strike="noStrike" spc="-1" baseline="33000">
                          <a:solidFill>
                            <a:srgbClr val="000000"/>
                          </a:solidFill>
                          <a:latin typeface="Arial"/>
                        </a:rPr>
                        <a:t>+2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lnB w="144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lnB w="144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100 μA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lnB w="144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941">
                <a:tc gridSpan="2">
                  <a:txBody>
                    <a:bodyPr/>
                    <a:lstStyle/>
                    <a:p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  <a:p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Number of beam lines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32">
                <a:tc gridSpan="2">
                  <a:txBody>
                    <a:bodyPr/>
                    <a:lstStyle/>
                    <a:p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Terminal Voltage range</a:t>
                      </a:r>
                      <a:endParaRPr lang="en-US" sz="1300" b="0" strike="noStrike" spc="-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0.3 – 3.5 MV</a:t>
                      </a:r>
                      <a:endParaRPr lang="en-US" sz="1300" b="0" strike="noStrike" spc="-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81638" marR="81638" marT="41472" marB="4147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object 16">
            <a:extLst>
              <a:ext uri="{FF2B5EF4-FFF2-40B4-BE49-F238E27FC236}">
                <a16:creationId xmlns:a16="http://schemas.microsoft.com/office/drawing/2014/main" id="{700350B1-0A1C-2F20-AC8A-283CC0BE8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639892"/>
              </p:ext>
            </p:extLst>
          </p:nvPr>
        </p:nvGraphicFramePr>
        <p:xfrm>
          <a:off x="104963" y="4552105"/>
          <a:ext cx="4752828" cy="1584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3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1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4478">
                <a:tc gridSpan="2"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lang="it-IT" sz="1600" b="1" spc="-10" dirty="0" err="1">
                          <a:latin typeface="Helvetica"/>
                        </a:rPr>
                        <a:t>Beam</a:t>
                      </a:r>
                      <a:r>
                        <a:rPr lang="it-IT" sz="1600" b="1" spc="-10" dirty="0">
                          <a:latin typeface="Helvetica"/>
                        </a:rPr>
                        <a:t> </a:t>
                      </a:r>
                      <a:r>
                        <a:rPr sz="1600" b="1" spc="-10" dirty="0">
                          <a:latin typeface="Helvetica"/>
                        </a:rPr>
                        <a:t>energy</a:t>
                      </a:r>
                      <a:r>
                        <a:rPr lang="it-IT" sz="1600" b="1" spc="-10" dirty="0">
                          <a:latin typeface="Helvetica"/>
                        </a:rPr>
                        <a:t> (</a:t>
                      </a:r>
                      <a:r>
                        <a:rPr sz="1600" b="1" spc="-10" dirty="0">
                          <a:latin typeface="Helvetica"/>
                        </a:rPr>
                        <a:t>keV</a:t>
                      </a:r>
                      <a:r>
                        <a:rPr sz="1600" b="1" spc="-10" dirty="0">
                          <a:latin typeface="PingFang SC"/>
                        </a:rPr>
                        <a:t>）</a:t>
                      </a:r>
                      <a:endParaRPr sz="1600" b="1" dirty="0">
                        <a:latin typeface="PingFang SC"/>
                      </a:endParaRPr>
                    </a:p>
                  </a:txBody>
                  <a:tcPr marL="0" marR="0" marT="104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104139" marB="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6105"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lang="it-IT" sz="1600" b="1" spc="-20" dirty="0">
                          <a:latin typeface="Helvetica"/>
                          <a:cs typeface="Helvetica"/>
                        </a:rPr>
                        <a:t>B</a:t>
                      </a:r>
                      <a:r>
                        <a:rPr sz="1600" b="1" spc="-20" dirty="0" err="1">
                          <a:latin typeface="Helvetica"/>
                          <a:cs typeface="Helvetica"/>
                        </a:rPr>
                        <a:t>eam</a:t>
                      </a:r>
                      <a:r>
                        <a:rPr lang="it-IT" sz="1600" b="1" spc="-2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1600" b="1" spc="-10" dirty="0">
                          <a:latin typeface="Helvetica"/>
                        </a:rPr>
                        <a:t>intensity</a:t>
                      </a:r>
                      <a:r>
                        <a:rPr lang="it-IT" sz="1600" b="1" spc="-10" dirty="0">
                          <a:latin typeface="Helvetica"/>
                        </a:rPr>
                        <a:t> on target</a:t>
                      </a:r>
                      <a:r>
                        <a:rPr sz="1600" b="1" spc="-10" dirty="0">
                          <a:latin typeface="PingFang SC"/>
                        </a:rPr>
                        <a:t>（</a:t>
                      </a:r>
                      <a:r>
                        <a:rPr lang="it-IT" sz="1600" b="1" spc="-10" dirty="0">
                          <a:latin typeface="Helvetica"/>
                        </a:rPr>
                        <a:t>u</a:t>
                      </a:r>
                      <a:r>
                        <a:rPr sz="1600" b="1" spc="-10" dirty="0">
                          <a:latin typeface="Helvetica"/>
                        </a:rPr>
                        <a:t>A</a:t>
                      </a:r>
                      <a:r>
                        <a:rPr sz="1600" b="1" spc="-10" dirty="0">
                          <a:latin typeface="PingFang SC"/>
                        </a:rPr>
                        <a:t>）</a:t>
                      </a:r>
                      <a:endParaRPr sz="1600" b="1" dirty="0">
                        <a:latin typeface="PingFang SC"/>
                      </a:endParaRPr>
                    </a:p>
                  </a:txBody>
                  <a:tcPr marL="0" marR="0" marT="10413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104139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091"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b="1" spc="-37" baseline="-13182" dirty="0">
                          <a:latin typeface="Helvetica"/>
                          <a:cs typeface="Helvetica"/>
                        </a:rPr>
                        <a:t>H</a:t>
                      </a:r>
                      <a:r>
                        <a:rPr sz="1100" b="1" spc="-25" dirty="0">
                          <a:latin typeface="Helvetica"/>
                          <a:cs typeface="Helvetica"/>
                        </a:rPr>
                        <a:t>+</a:t>
                      </a:r>
                      <a:endParaRPr sz="1100" b="1">
                        <a:latin typeface="Helvetica"/>
                        <a:cs typeface="Helvetica"/>
                      </a:endParaRPr>
                    </a:p>
                  </a:txBody>
                  <a:tcPr marL="0" marR="0" marT="13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25" dirty="0">
                          <a:latin typeface="Helvetica"/>
                          <a:cs typeface="Helvetica"/>
                        </a:rPr>
                        <a:t>He</a:t>
                      </a:r>
                      <a:r>
                        <a:rPr sz="1600" b="1" spc="-37" baseline="19943" dirty="0">
                          <a:latin typeface="Helvetica"/>
                          <a:cs typeface="Helvetica"/>
                        </a:rPr>
                        <a:t>+</a:t>
                      </a:r>
                      <a:endParaRPr sz="1600" b="1" baseline="19943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58419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b="1" spc="-37" baseline="-13182" dirty="0">
                          <a:latin typeface="Helvetica"/>
                          <a:cs typeface="Helvetica"/>
                        </a:rPr>
                        <a:t>H</a:t>
                      </a:r>
                      <a:r>
                        <a:rPr sz="1100" b="1" spc="-25" dirty="0">
                          <a:latin typeface="Helvetica"/>
                          <a:cs typeface="Helvetica"/>
                        </a:rPr>
                        <a:t>+</a:t>
                      </a:r>
                      <a:endParaRPr sz="1100" b="1" dirty="0">
                        <a:latin typeface="Helvetica"/>
                        <a:cs typeface="Helvetica"/>
                      </a:endParaRPr>
                    </a:p>
                  </a:txBody>
                  <a:tcPr marL="0" marR="0" marT="13970" marB="0"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25" dirty="0">
                          <a:latin typeface="Helvetica"/>
                          <a:cs typeface="Helvetica"/>
                        </a:rPr>
                        <a:t>He</a:t>
                      </a:r>
                      <a:r>
                        <a:rPr sz="1600" b="1" spc="-37" baseline="19943" dirty="0">
                          <a:latin typeface="Helvetica"/>
                          <a:cs typeface="Helvetica"/>
                        </a:rPr>
                        <a:t>+</a:t>
                      </a:r>
                      <a:endParaRPr sz="1600" b="1" baseline="19943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685">
                <a:tc>
                  <a:txBody>
                    <a:bodyPr/>
                    <a:lstStyle/>
                    <a:p>
                      <a:pPr marL="410209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50-</a:t>
                      </a:r>
                      <a:r>
                        <a:rPr sz="16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400</a:t>
                      </a:r>
                      <a:endParaRPr sz="1600" b="1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50-400</a:t>
                      </a:r>
                      <a:endParaRPr sz="1400" b="1">
                        <a:latin typeface="Helvetica"/>
                        <a:cs typeface="Helvetica"/>
                      </a:endParaRPr>
                    </a:p>
                  </a:txBody>
                  <a:tcPr marL="0" marR="0" marT="11747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lang="it-IT"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250</a:t>
                      </a:r>
                      <a:endParaRPr sz="1600" b="1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lang="it-IT"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250</a:t>
                      </a:r>
                      <a:endParaRPr sz="1600" b="1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4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F2AC56FB-C2CB-1043-8141-C97848B56A2D}"/>
              </a:ext>
            </a:extLst>
          </p:cNvPr>
          <p:cNvSpPr txBox="1"/>
          <p:nvPr/>
        </p:nvSpPr>
        <p:spPr>
          <a:xfrm>
            <a:off x="418775" y="-51055"/>
            <a:ext cx="1093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13</a:t>
            </a:r>
            <a:r>
              <a:rPr lang="it-IT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C(</a:t>
            </a:r>
            <a:r>
              <a:rPr lang="el-GR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α,</a:t>
            </a:r>
            <a:r>
              <a:rPr lang="it-IT" sz="32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</a:t>
            </a:r>
            <a:r>
              <a:rPr lang="it-IT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3200" b="1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it-IT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O: </a:t>
            </a:r>
            <a:r>
              <a:rPr lang="en-US" sz="3200" b="1" dirty="0">
                <a:solidFill>
                  <a:srgbClr val="FF0000"/>
                </a:solidFill>
              </a:rPr>
              <a:t>S(E) factor towards the </a:t>
            </a:r>
            <a:r>
              <a:rPr lang="en-US" sz="3200" b="1" dirty="0" err="1">
                <a:solidFill>
                  <a:srgbClr val="FF0000"/>
                </a:solidFill>
              </a:rPr>
              <a:t>gamow</a:t>
            </a:r>
            <a:r>
              <a:rPr lang="en-US" sz="3200" b="1" dirty="0">
                <a:solidFill>
                  <a:srgbClr val="FF0000"/>
                </a:solidFill>
              </a:rPr>
              <a:t> window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DF9E-15EC-844B-9BDF-138BEB2E65AD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B22B-FF28-134E-8A58-E630D3633A2D}" type="slidenum">
              <a:rPr lang="it-IT" smtClean="0"/>
              <a:t>11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62E69-5F76-39AD-EFBC-FCBA4EE64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5673"/>
            <a:ext cx="3325966" cy="2494475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0E8EC4A0-80B4-BCD2-620A-1ADFD35C83AC}"/>
              </a:ext>
            </a:extLst>
          </p:cNvPr>
          <p:cNvSpPr/>
          <p:nvPr/>
        </p:nvSpPr>
        <p:spPr>
          <a:xfrm>
            <a:off x="2417562" y="2497656"/>
            <a:ext cx="461269" cy="39478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6B9C03-9978-4615-8C7B-06AAC2136D33}"/>
              </a:ext>
            </a:extLst>
          </p:cNvPr>
          <p:cNvSpPr txBox="1"/>
          <p:nvPr/>
        </p:nvSpPr>
        <p:spPr>
          <a:xfrm>
            <a:off x="2269887" y="2882229"/>
            <a:ext cx="75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C85DBE-E121-DB11-4113-0A303C270B93}"/>
              </a:ext>
            </a:extLst>
          </p:cNvPr>
          <p:cNvSpPr txBox="1"/>
          <p:nvPr/>
        </p:nvSpPr>
        <p:spPr>
          <a:xfrm>
            <a:off x="3590932" y="2136066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FFC000"/>
                </a:solidFill>
              </a:rPr>
              <a:t>beam</a:t>
            </a:r>
            <a:endParaRPr lang="it-IT" sz="3200" b="1" dirty="0">
              <a:solidFill>
                <a:srgbClr val="FFC000"/>
              </a:solidFill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B4406DB-4EB4-2C55-614E-DA78F7B98497}"/>
              </a:ext>
            </a:extLst>
          </p:cNvPr>
          <p:cNvCxnSpPr/>
          <p:nvPr/>
        </p:nvCxnSpPr>
        <p:spPr>
          <a:xfrm flipH="1">
            <a:off x="3512232" y="2720725"/>
            <a:ext cx="1303867" cy="0"/>
          </a:xfrm>
          <a:prstGeom prst="straightConnector1">
            <a:avLst/>
          </a:prstGeom>
          <a:ln w="666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D52A56-D64D-BC3C-2212-69168A076F1E}"/>
              </a:ext>
            </a:extLst>
          </p:cNvPr>
          <p:cNvSpPr txBox="1"/>
          <p:nvPr/>
        </p:nvSpPr>
        <p:spPr>
          <a:xfrm>
            <a:off x="692614" y="3978854"/>
            <a:ext cx="28196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baseline="30000" dirty="0">
                <a:solidFill>
                  <a:srgbClr val="0070C0"/>
                </a:solidFill>
              </a:rPr>
              <a:t>3</a:t>
            </a:r>
            <a:r>
              <a:rPr lang="is-IS" sz="1400" b="1" dirty="0">
                <a:solidFill>
                  <a:srgbClr val="0070C0"/>
                </a:solidFill>
              </a:rPr>
              <a:t>He counter array as detector: </a:t>
            </a:r>
            <a:br>
              <a:rPr lang="is-IS" sz="1400" b="1" dirty="0">
                <a:solidFill>
                  <a:srgbClr val="0070C0"/>
                </a:solidFill>
              </a:rPr>
            </a:br>
            <a:r>
              <a:rPr lang="is-IS" sz="1400" b="1" dirty="0"/>
              <a:t>Csedreki et al, </a:t>
            </a:r>
            <a:r>
              <a:rPr lang="it-IT" sz="1400" b="1" dirty="0"/>
              <a:t>NIM, A 994 (2021) </a:t>
            </a:r>
          </a:p>
          <a:p>
            <a:endParaRPr lang="is-IS" sz="1400" b="1" dirty="0">
              <a:solidFill>
                <a:srgbClr val="0070C0"/>
              </a:solidFill>
            </a:endParaRPr>
          </a:p>
          <a:p>
            <a:endParaRPr lang="it-IT" sz="1400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5DC2FFB-B84C-D9F4-A82C-0D0BC8DEA6C4}"/>
              </a:ext>
            </a:extLst>
          </p:cNvPr>
          <p:cNvSpPr txBox="1"/>
          <p:nvPr/>
        </p:nvSpPr>
        <p:spPr>
          <a:xfrm>
            <a:off x="4976932" y="2040660"/>
            <a:ext cx="3005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a typeface="Symbol" charset="2"/>
                <a:cs typeface="Symbol" charset="2"/>
              </a:rPr>
              <a:t>INTRINSIC: </a:t>
            </a:r>
            <a:r>
              <a:rPr lang="it-IT" sz="135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it-IT" sz="1350" dirty="0">
                <a:ea typeface="Symbol" charset="2"/>
                <a:cs typeface="Symbol" charset="2"/>
              </a:rPr>
              <a:t> </a:t>
            </a:r>
            <a:r>
              <a:rPr lang="it-IT" sz="1350" dirty="0" err="1">
                <a:ea typeface="Symbol" charset="2"/>
                <a:cs typeface="Symbol" charset="2"/>
              </a:rPr>
              <a:t>particles</a:t>
            </a:r>
            <a:r>
              <a:rPr lang="it-IT" sz="1350" dirty="0">
                <a:ea typeface="Symbol" charset="2"/>
                <a:cs typeface="Symbol" charset="2"/>
              </a:rPr>
              <a:t> source of  </a:t>
            </a:r>
            <a:r>
              <a:rPr lang="it-IT" sz="1350" dirty="0" err="1">
                <a:ea typeface="Symbol" charset="2"/>
                <a:cs typeface="Symbol" charset="2"/>
              </a:rPr>
              <a:t>intrinsic</a:t>
            </a:r>
            <a:r>
              <a:rPr lang="it-IT" sz="1350" dirty="0">
                <a:ea typeface="Symbol" charset="2"/>
                <a:cs typeface="Symbol" charset="2"/>
              </a:rPr>
              <a:t> background from U and </a:t>
            </a:r>
            <a:r>
              <a:rPr lang="it-IT" sz="1350" dirty="0" err="1">
                <a:ea typeface="Symbol" charset="2"/>
                <a:cs typeface="Symbol" charset="2"/>
              </a:rPr>
              <a:t>Th</a:t>
            </a:r>
            <a:r>
              <a:rPr lang="it-IT" sz="1350" dirty="0">
                <a:ea typeface="Symbol" charset="2"/>
                <a:cs typeface="Symbol" charset="2"/>
              </a:rPr>
              <a:t> </a:t>
            </a:r>
            <a:r>
              <a:rPr lang="it-IT" sz="1350" dirty="0" err="1">
                <a:ea typeface="Symbol" charset="2"/>
                <a:cs typeface="Symbol" charset="2"/>
              </a:rPr>
              <a:t>impurities</a:t>
            </a:r>
            <a:r>
              <a:rPr lang="it-IT" sz="1350" dirty="0">
                <a:ea typeface="Symbol" charset="2"/>
                <a:cs typeface="Symbol" charset="2"/>
              </a:rPr>
              <a:t> in the </a:t>
            </a:r>
            <a:r>
              <a:rPr lang="it-IT" sz="1350" dirty="0" err="1">
                <a:ea typeface="Symbol" charset="2"/>
                <a:cs typeface="Symbol" charset="2"/>
              </a:rPr>
              <a:t>counters</a:t>
            </a:r>
            <a:r>
              <a:rPr lang="it-IT" sz="1350" dirty="0">
                <a:ea typeface="Symbol" charset="2"/>
                <a:cs typeface="Symbol" charset="2"/>
              </a:rPr>
              <a:t>’ case</a:t>
            </a:r>
          </a:p>
          <a:p>
            <a:pPr marL="285750" indent="-285750" algn="ctr">
              <a:buFont typeface="Symbol" charset="2"/>
              <a:buChar char="a"/>
            </a:pPr>
            <a:endParaRPr lang="it-IT" sz="1350" dirty="0">
              <a:ea typeface="Symbol" charset="2"/>
              <a:cs typeface="Symbol" charset="2"/>
            </a:endParaRPr>
          </a:p>
          <a:p>
            <a:pPr algn="ctr"/>
            <a:r>
              <a:rPr lang="it-IT" sz="1350" b="1" dirty="0"/>
              <a:t>10 atm </a:t>
            </a:r>
            <a:r>
              <a:rPr lang="it-IT" sz="1350" dirty="0" err="1"/>
              <a:t>pressurised</a:t>
            </a:r>
            <a:r>
              <a:rPr lang="it-IT" sz="1350" dirty="0"/>
              <a:t> </a:t>
            </a:r>
            <a:r>
              <a:rPr lang="it-IT" sz="1350" baseline="30000" dirty="0"/>
              <a:t>3</a:t>
            </a:r>
            <a:r>
              <a:rPr lang="it-IT" sz="1350" dirty="0"/>
              <a:t>He </a:t>
            </a:r>
            <a:r>
              <a:rPr lang="it-IT" sz="1350" dirty="0" err="1"/>
              <a:t>counters</a:t>
            </a:r>
            <a:r>
              <a:rPr lang="it-IT" sz="1350" dirty="0"/>
              <a:t> with a </a:t>
            </a:r>
            <a:r>
              <a:rPr lang="it-IT" sz="1350" dirty="0" err="1"/>
              <a:t>stainless</a:t>
            </a:r>
            <a:r>
              <a:rPr lang="it-IT" sz="1350" dirty="0"/>
              <a:t> </a:t>
            </a:r>
            <a:r>
              <a:rPr lang="it-IT" sz="1350" dirty="0" err="1"/>
              <a:t>steel</a:t>
            </a:r>
            <a:r>
              <a:rPr lang="it-IT" sz="1350" dirty="0"/>
              <a:t> case with </a:t>
            </a:r>
            <a:r>
              <a:rPr lang="it-IT" sz="1350" dirty="0" err="1"/>
              <a:t>low</a:t>
            </a:r>
            <a:r>
              <a:rPr lang="it-IT" sz="1350" dirty="0"/>
              <a:t> </a:t>
            </a:r>
            <a:r>
              <a:rPr lang="it-IT" sz="1350" dirty="0" err="1"/>
              <a:t>intrinsic</a:t>
            </a:r>
            <a:r>
              <a:rPr lang="it-IT" sz="1350" dirty="0"/>
              <a:t> background</a:t>
            </a:r>
          </a:p>
          <a:p>
            <a:pPr algn="ctr"/>
            <a:r>
              <a:rPr lang="it-IT" sz="1350" dirty="0"/>
              <a:t>Background (</a:t>
            </a:r>
            <a:r>
              <a:rPr lang="it-IT" sz="1350" dirty="0" err="1"/>
              <a:t>n+</a:t>
            </a:r>
            <a:r>
              <a:rPr lang="it-IT" sz="1350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it-IT" sz="1350" dirty="0">
                <a:ea typeface="Symbol" charset="2"/>
                <a:cs typeface="Symbol" charset="2"/>
              </a:rPr>
              <a:t>)</a:t>
            </a:r>
            <a:r>
              <a:rPr lang="it-IT" sz="1350" dirty="0">
                <a:sym typeface="Wingdings"/>
              </a:rPr>
              <a:t>: (</a:t>
            </a:r>
            <a:r>
              <a:rPr lang="it-IT" sz="1350" dirty="0"/>
              <a:t>2.93+-0.09) </a:t>
            </a:r>
            <a:r>
              <a:rPr lang="it-IT" sz="1350" dirty="0" err="1"/>
              <a:t>counts</a:t>
            </a:r>
            <a:r>
              <a:rPr lang="it-IT" sz="1350" dirty="0"/>
              <a:t>/h in the ROI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62C60EE-28AF-9DA0-065C-49D90E9EBD04}"/>
              </a:ext>
            </a:extLst>
          </p:cNvPr>
          <p:cNvSpPr/>
          <p:nvPr/>
        </p:nvSpPr>
        <p:spPr>
          <a:xfrm>
            <a:off x="4894423" y="1394329"/>
            <a:ext cx="6768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ENVIRONMENTAL</a:t>
            </a:r>
            <a:r>
              <a:rPr lang="es-ES" dirty="0"/>
              <a:t>: </a:t>
            </a:r>
            <a:r>
              <a:rPr lang="es-ES" dirty="0" err="1"/>
              <a:t>neutron</a:t>
            </a:r>
            <a:r>
              <a:rPr lang="es-ES" dirty="0"/>
              <a:t> flux </a:t>
            </a:r>
            <a:r>
              <a:rPr lang="es-ES" dirty="0" err="1"/>
              <a:t>reduction</a:t>
            </a:r>
            <a:r>
              <a:rPr lang="es-ES" dirty="0"/>
              <a:t> of a factor 1000 </a:t>
            </a:r>
            <a:r>
              <a:rPr lang="es-ES" b="1" dirty="0"/>
              <a:t>in </a:t>
            </a:r>
            <a:r>
              <a:rPr lang="es-ES" b="1" dirty="0" err="1"/>
              <a:t>Underground</a:t>
            </a:r>
            <a:r>
              <a:rPr lang="es-ES" b="1" dirty="0"/>
              <a:t> </a:t>
            </a:r>
            <a:r>
              <a:rPr lang="es-ES" b="1" dirty="0" err="1"/>
              <a:t>Laboratory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A79CC55A-1432-E376-EAAC-C79A1DD9B8C6}"/>
                  </a:ext>
                </a:extLst>
              </p:cNvPr>
              <p:cNvSpPr/>
              <p:nvPr/>
            </p:nvSpPr>
            <p:spPr>
              <a:xfrm>
                <a:off x="8064483" y="2034527"/>
                <a:ext cx="362516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POST Processing PULSE SHAPE DISCRIMINATION*</a:t>
                </a:r>
                <a:br>
                  <a:rPr lang="en-US" b="1" dirty="0"/>
                </a:br>
                <a:r>
                  <a:rPr lang="en-US" b="1" dirty="0"/>
                  <a:t>(rejects 90% alpha and 10% neutrons)</a:t>
                </a:r>
              </a:p>
              <a:p>
                <a:pPr algn="ctr"/>
                <a:r>
                  <a:rPr lang="en-US" dirty="0"/>
                  <a:t>Background rate (ROI) for the entire </a:t>
                </a:r>
                <a:r>
                  <a:rPr lang="en-US" baseline="30000" dirty="0"/>
                  <a:t>3</a:t>
                </a:r>
                <a:r>
                  <a:rPr lang="en-US" dirty="0"/>
                  <a:t>He  setup: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dirty="0"/>
                  <a:t>(1.05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dirty="0"/>
                  <a:t>0.06) counts/hour </a:t>
                </a: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A79CC55A-1432-E376-EAAC-C79A1DD9B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483" y="2034527"/>
                <a:ext cx="3625160" cy="2031325"/>
              </a:xfrm>
              <a:prstGeom prst="rect">
                <a:avLst/>
              </a:prstGeom>
              <a:blipFill>
                <a:blip r:embed="rId4"/>
                <a:stretch>
                  <a:fillRect t="-1863" b="-31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olo 1">
            <a:extLst>
              <a:ext uri="{FF2B5EF4-FFF2-40B4-BE49-F238E27FC236}">
                <a16:creationId xmlns:a16="http://schemas.microsoft.com/office/drawing/2014/main" id="{892ACA8C-BC43-017C-B82B-1093A1A1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3550" y="68371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+mn-lt"/>
              </a:rPr>
              <a:t>EXPERIMENTAL SETUP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91B8E483-1425-DFDF-E27F-E39CE614C0F4}"/>
              </a:ext>
            </a:extLst>
          </p:cNvPr>
          <p:cNvSpPr txBox="1">
            <a:spLocks/>
          </p:cNvSpPr>
          <p:nvPr/>
        </p:nvSpPr>
        <p:spPr>
          <a:xfrm>
            <a:off x="4543891" y="518619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latin typeface="+mn-lt"/>
              </a:rPr>
              <a:t>BACKGROUND REDUCTION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A352EDB-6034-E5D3-1976-A91C2F89FF8F}"/>
              </a:ext>
            </a:extLst>
          </p:cNvPr>
          <p:cNvSpPr/>
          <p:nvPr/>
        </p:nvSpPr>
        <p:spPr>
          <a:xfrm>
            <a:off x="301397" y="1441892"/>
            <a:ext cx="4100598" cy="30880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986DE5B-A5EB-0597-EC61-188709CD0272}"/>
              </a:ext>
            </a:extLst>
          </p:cNvPr>
          <p:cNvSpPr/>
          <p:nvPr/>
        </p:nvSpPr>
        <p:spPr>
          <a:xfrm>
            <a:off x="301397" y="645153"/>
            <a:ext cx="4100598" cy="79031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402E5E9D-4ED8-EC92-09A9-34D1A37A6144}"/>
              </a:ext>
            </a:extLst>
          </p:cNvPr>
          <p:cNvSpPr/>
          <p:nvPr/>
        </p:nvSpPr>
        <p:spPr>
          <a:xfrm>
            <a:off x="4733590" y="547868"/>
            <a:ext cx="7089844" cy="7898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4037B7FC-BC3D-539C-F060-5360F48C5F36}"/>
              </a:ext>
            </a:extLst>
          </p:cNvPr>
          <p:cNvSpPr/>
          <p:nvPr/>
        </p:nvSpPr>
        <p:spPr>
          <a:xfrm>
            <a:off x="4733590" y="1337759"/>
            <a:ext cx="7089845" cy="293162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33FC0C8-BA10-F31D-95F9-53564B5D4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4" y="4755818"/>
            <a:ext cx="1324535" cy="1392169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C345D860-3C48-9A20-35D3-A3EC9DB98B5D}"/>
              </a:ext>
            </a:extLst>
          </p:cNvPr>
          <p:cNvSpPr/>
          <p:nvPr/>
        </p:nvSpPr>
        <p:spPr>
          <a:xfrm>
            <a:off x="632991" y="4632158"/>
            <a:ext cx="11190443" cy="157090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2CEBB71-7DEA-0AB5-848A-A119CCA267F5}"/>
              </a:ext>
            </a:extLst>
          </p:cNvPr>
          <p:cNvSpPr txBox="1"/>
          <p:nvPr/>
        </p:nvSpPr>
        <p:spPr>
          <a:xfrm>
            <a:off x="2252161" y="4689399"/>
            <a:ext cx="1440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TARGETS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BA726EB-ED94-5737-CEA7-85AAE7D6E63B}"/>
              </a:ext>
            </a:extLst>
          </p:cNvPr>
          <p:cNvSpPr txBox="1"/>
          <p:nvPr/>
        </p:nvSpPr>
        <p:spPr>
          <a:xfrm>
            <a:off x="2296830" y="5224657"/>
            <a:ext cx="5767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baseline="30000" dirty="0">
                <a:solidFill>
                  <a:srgbClr val="FF0000"/>
                </a:solidFill>
              </a:rPr>
              <a:t>13</a:t>
            </a:r>
            <a:r>
              <a:rPr lang="it-IT" sz="1800" b="1" dirty="0">
                <a:solidFill>
                  <a:srgbClr val="FF0000"/>
                </a:solidFill>
              </a:rPr>
              <a:t>C 99% </a:t>
            </a:r>
            <a:r>
              <a:rPr lang="it-IT" sz="1800" b="1" dirty="0" err="1">
                <a:solidFill>
                  <a:srgbClr val="FF0000"/>
                </a:solidFill>
              </a:rPr>
              <a:t>enriched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evaporated</a:t>
            </a:r>
            <a:r>
              <a:rPr lang="it-IT" sz="1800" b="1" dirty="0">
                <a:solidFill>
                  <a:srgbClr val="FF0000"/>
                </a:solidFill>
              </a:rPr>
              <a:t> targets </a:t>
            </a:r>
            <a:r>
              <a:rPr lang="it-IT" sz="1800" b="1" dirty="0" err="1">
                <a:solidFill>
                  <a:srgbClr val="FF0000"/>
                </a:solidFill>
              </a:rPr>
              <a:t>cooled</a:t>
            </a:r>
            <a:r>
              <a:rPr lang="it-IT" sz="1800" b="1" dirty="0">
                <a:solidFill>
                  <a:srgbClr val="FF0000"/>
                </a:solidFill>
              </a:rPr>
              <a:t> and </a:t>
            </a:r>
            <a:r>
              <a:rPr lang="it-IT" sz="1800" b="1" dirty="0" err="1">
                <a:solidFill>
                  <a:srgbClr val="FF0000"/>
                </a:solidFill>
              </a:rPr>
              <a:t>monitored</a:t>
            </a:r>
            <a:r>
              <a:rPr lang="it-IT" sz="1800" b="1" dirty="0">
                <a:solidFill>
                  <a:srgbClr val="FF0000"/>
                </a:solidFill>
              </a:rPr>
              <a:t> in </a:t>
            </a:r>
            <a:r>
              <a:rPr lang="it-IT" sz="1800" b="1" dirty="0" err="1">
                <a:solidFill>
                  <a:srgbClr val="FF0000"/>
                </a:solidFill>
              </a:rPr>
              <a:t>degratation</a:t>
            </a:r>
            <a:r>
              <a:rPr lang="it-IT" sz="1800" b="1" dirty="0">
                <a:solidFill>
                  <a:srgbClr val="FF0000"/>
                </a:solidFill>
              </a:rPr>
              <a:t> by gamma </a:t>
            </a:r>
            <a:r>
              <a:rPr lang="it-IT" sz="1800" b="1" dirty="0" err="1">
                <a:solidFill>
                  <a:srgbClr val="FF0000"/>
                </a:solidFill>
              </a:rPr>
              <a:t>shape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analysis</a:t>
            </a:r>
            <a:br>
              <a:rPr lang="it-IT" sz="1800" b="1" dirty="0">
                <a:solidFill>
                  <a:srgbClr val="FF0000"/>
                </a:solidFill>
              </a:rPr>
            </a:br>
            <a:r>
              <a:rPr lang="it-IT" sz="1800" b="1" dirty="0"/>
              <a:t>Ciani et al, </a:t>
            </a:r>
            <a:r>
              <a:rPr lang="is-IS" sz="1800" b="1" dirty="0"/>
              <a:t>Eur. Phys. J. A(2020) 56:75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E47274-3C66-034D-A5BF-50C7ACCF2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74" y="4506065"/>
            <a:ext cx="3022357" cy="18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1"/>
    </mc:Choice>
    <mc:Fallback xmlns="">
      <p:transition spd="slow" advTm="944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0F2DC186-6324-6E42-9015-875B226DEF7F}"/>
              </a:ext>
            </a:extLst>
          </p:cNvPr>
          <p:cNvSpPr txBox="1"/>
          <p:nvPr/>
        </p:nvSpPr>
        <p:spPr>
          <a:xfrm>
            <a:off x="2016257" y="5406453"/>
            <a:ext cx="760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Data </a:t>
            </a:r>
            <a:r>
              <a:rPr lang="it-IT" sz="1400" dirty="0" err="1"/>
              <a:t>taking</a:t>
            </a:r>
            <a:r>
              <a:rPr lang="it-IT" sz="1400" dirty="0"/>
              <a:t> in 4 </a:t>
            </a:r>
            <a:r>
              <a:rPr lang="it-IT" sz="1400" dirty="0" err="1"/>
              <a:t>campaigns</a:t>
            </a:r>
            <a:r>
              <a:rPr lang="it-IT" sz="1400" dirty="0"/>
              <a:t> of 3 </a:t>
            </a:r>
            <a:r>
              <a:rPr lang="it-IT" sz="1400" dirty="0" err="1"/>
              <a:t>months</a:t>
            </a:r>
            <a:r>
              <a:rPr lang="it-IT" sz="1400" dirty="0"/>
              <a:t> </a:t>
            </a:r>
            <a:r>
              <a:rPr lang="it-IT" sz="1400" dirty="0" err="1"/>
              <a:t>each</a:t>
            </a:r>
            <a:r>
              <a:rPr lang="it-IT" sz="1400" dirty="0"/>
              <a:t> in </a:t>
            </a:r>
            <a:r>
              <a:rPr lang="it-IT" sz="1400" dirty="0" err="1"/>
              <a:t>about</a:t>
            </a:r>
            <a:r>
              <a:rPr lang="it-IT" sz="1400" dirty="0"/>
              <a:t> 2 </a:t>
            </a:r>
            <a:r>
              <a:rPr lang="it-IT" sz="1400" dirty="0" err="1"/>
              <a:t>years</a:t>
            </a:r>
            <a:r>
              <a:rPr lang="it-IT" sz="1400" dirty="0"/>
              <a:t> (more </a:t>
            </a:r>
            <a:r>
              <a:rPr lang="it-IT" sz="1400" dirty="0" err="1"/>
              <a:t>than</a:t>
            </a:r>
            <a:r>
              <a:rPr lang="it-IT" sz="1400" dirty="0"/>
              <a:t> 100 targets </a:t>
            </a:r>
            <a:r>
              <a:rPr lang="it-IT" sz="1400" dirty="0" err="1"/>
              <a:t>used</a:t>
            </a:r>
            <a:r>
              <a:rPr lang="it-IT" sz="1400" dirty="0"/>
              <a:t>)</a:t>
            </a: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Overal</a:t>
            </a:r>
            <a:r>
              <a:rPr lang="it-IT" sz="1400" dirty="0"/>
              <a:t> </a:t>
            </a:r>
            <a:r>
              <a:rPr lang="it-IT" sz="1400" dirty="0" err="1"/>
              <a:t>uncertainty</a:t>
            </a:r>
            <a:r>
              <a:rPr lang="it-IT" sz="1400" dirty="0"/>
              <a:t> </a:t>
            </a:r>
            <a:r>
              <a:rPr lang="it-IT" sz="1400" dirty="0" err="1"/>
              <a:t>lower</a:t>
            </a:r>
            <a:r>
              <a:rPr lang="it-IT" sz="1400" dirty="0"/>
              <a:t> </a:t>
            </a:r>
            <a:r>
              <a:rPr lang="it-IT" sz="1400" dirty="0" err="1"/>
              <a:t>than</a:t>
            </a:r>
            <a:r>
              <a:rPr lang="it-IT" sz="1400" dirty="0"/>
              <a:t> 20% for the </a:t>
            </a:r>
            <a:r>
              <a:rPr lang="it-IT" sz="1400" dirty="0" err="1"/>
              <a:t>whole</a:t>
            </a:r>
            <a:r>
              <a:rPr lang="it-IT" sz="1400" dirty="0"/>
              <a:t> dataset (E</a:t>
            </a:r>
            <a:r>
              <a:rPr lang="it-IT" sz="1400" baseline="-25000" dirty="0"/>
              <a:t>cm </a:t>
            </a:r>
            <a:r>
              <a:rPr lang="it-IT" sz="1400" dirty="0"/>
              <a:t>230-305 </a:t>
            </a:r>
            <a:r>
              <a:rPr lang="it-IT" sz="1400" dirty="0" err="1"/>
              <a:t>keV</a:t>
            </a:r>
            <a:r>
              <a:rPr lang="it-IT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Lowest</a:t>
            </a:r>
            <a:r>
              <a:rPr lang="es-ES" sz="1400" dirty="0"/>
              <a:t> </a:t>
            </a:r>
            <a:r>
              <a:rPr lang="es-ES" sz="1400" dirty="0" err="1"/>
              <a:t>energy</a:t>
            </a:r>
            <a:r>
              <a:rPr lang="es-ES" sz="1400" dirty="0"/>
              <a:t> data </a:t>
            </a:r>
            <a:r>
              <a:rPr lang="es-ES" sz="1400" dirty="0" err="1"/>
              <a:t>ever</a:t>
            </a:r>
            <a:r>
              <a:rPr lang="es-ES" sz="1400" dirty="0"/>
              <a:t> </a:t>
            </a:r>
            <a:r>
              <a:rPr lang="es-ES" sz="1400" dirty="0" err="1"/>
              <a:t>achieved</a:t>
            </a:r>
            <a:r>
              <a:rPr lang="es-ES" sz="1400" dirty="0"/>
              <a:t> and at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Gamow</a:t>
            </a:r>
            <a:r>
              <a:rPr lang="es-ES" sz="1400" dirty="0"/>
              <a:t> </a:t>
            </a:r>
            <a:r>
              <a:rPr lang="es-ES" sz="1400" dirty="0" err="1"/>
              <a:t>window</a:t>
            </a:r>
            <a:r>
              <a:rPr lang="es-ES" sz="1400" dirty="0"/>
              <a:t> </a:t>
            </a:r>
            <a:r>
              <a:rPr lang="es-ES" sz="1400" dirty="0" err="1"/>
              <a:t>edge</a:t>
            </a:r>
            <a:r>
              <a:rPr lang="es-ES" sz="1400" dirty="0"/>
              <a:t> of </a:t>
            </a:r>
            <a:r>
              <a:rPr lang="es-ES" sz="1400" dirty="0" err="1"/>
              <a:t>low</a:t>
            </a:r>
            <a:r>
              <a:rPr lang="es-ES" sz="1400" dirty="0"/>
              <a:t> </a:t>
            </a:r>
            <a:r>
              <a:rPr lang="es-ES" sz="1400" dirty="0" err="1"/>
              <a:t>mass</a:t>
            </a:r>
            <a:r>
              <a:rPr lang="es-ES" sz="1400" dirty="0"/>
              <a:t> AGB.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First</a:t>
            </a:r>
            <a:r>
              <a:rPr lang="es-ES" sz="1400" dirty="0"/>
              <a:t> </a:t>
            </a:r>
            <a:r>
              <a:rPr lang="es-ES" sz="1400" dirty="0" err="1"/>
              <a:t>step</a:t>
            </a:r>
            <a:r>
              <a:rPr lang="es-ES" sz="1400" dirty="0"/>
              <a:t> </a:t>
            </a:r>
            <a:r>
              <a:rPr lang="es-ES" sz="1400" dirty="0" err="1"/>
              <a:t>towards</a:t>
            </a:r>
            <a:r>
              <a:rPr lang="es-ES" sz="1400" dirty="0"/>
              <a:t> </a:t>
            </a:r>
            <a:r>
              <a:rPr lang="es-ES" sz="1400" dirty="0" err="1"/>
              <a:t>improvement</a:t>
            </a:r>
            <a:r>
              <a:rPr lang="es-ES" sz="1400" dirty="0"/>
              <a:t> of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solution</a:t>
            </a:r>
            <a:r>
              <a:rPr lang="es-ES" sz="1400" dirty="0"/>
              <a:t> of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puzzle</a:t>
            </a:r>
            <a:r>
              <a:rPr lang="es-ES" sz="1400" dirty="0"/>
              <a:t>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710"/>
            <a:ext cx="6773694" cy="35003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30861" y="4330208"/>
            <a:ext cx="44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Ciani et al, PRL,</a:t>
            </a:r>
            <a:r>
              <a:rPr lang="is-IS" b="1" dirty="0"/>
              <a:t> 127, 152701 </a:t>
            </a:r>
            <a:r>
              <a:rPr lang="it-IT" b="1" dirty="0"/>
              <a:t>(2021)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DF9E-15EC-844B-9BDF-138BEB2E65AD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B22B-FF28-134E-8A58-E630D3633A2D}" type="slidenum">
              <a:rPr lang="it-IT" smtClean="0"/>
              <a:t>12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6" y="4358768"/>
            <a:ext cx="1708451" cy="18209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E40BBB-13CA-7A25-B925-360D63839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02" y="918664"/>
            <a:ext cx="5246212" cy="3261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946974-2087-F3F8-9522-4CA8AA16C660}"/>
              </a:ext>
            </a:extLst>
          </p:cNvPr>
          <p:cNvSpPr txBox="1"/>
          <p:nvPr/>
        </p:nvSpPr>
        <p:spPr>
          <a:xfrm>
            <a:off x="6866283" y="4056430"/>
            <a:ext cx="532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Calculating</a:t>
            </a:r>
            <a:r>
              <a:rPr lang="it-IT" dirty="0"/>
              <a:t> reaction rate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S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-2</a:t>
            </a:r>
            <a:r>
              <a:rPr lang="it-IT" dirty="0">
                <a:latin typeface="Symbol" pitchFamily="2" charset="2"/>
              </a:rPr>
              <a:t>s</a:t>
            </a:r>
            <a:r>
              <a:rPr lang="it-IT" dirty="0"/>
              <a:t>,simulations show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of </a:t>
            </a:r>
            <a:r>
              <a:rPr lang="it-IT" dirty="0" err="1"/>
              <a:t>isotopes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branching points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r</a:t>
            </a:r>
            <a:r>
              <a:rPr lang="it-IT" dirty="0"/>
              <a:t> and </a:t>
            </a:r>
            <a:r>
              <a:rPr lang="it-IT" dirty="0" err="1"/>
              <a:t>s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F2AC56FB-C2CB-1043-8141-C97848B56A2D}"/>
              </a:ext>
            </a:extLst>
          </p:cNvPr>
          <p:cNvSpPr txBox="1"/>
          <p:nvPr/>
        </p:nvSpPr>
        <p:spPr>
          <a:xfrm>
            <a:off x="115614" y="-21501"/>
            <a:ext cx="109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13</a:t>
            </a:r>
            <a:r>
              <a:rPr lang="it-IT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C(</a:t>
            </a:r>
            <a:r>
              <a:rPr lang="el-GR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α,</a:t>
            </a:r>
            <a:r>
              <a:rPr lang="it-IT" sz="40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</a:t>
            </a:r>
            <a:r>
              <a:rPr lang="it-IT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4000" b="1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it-IT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O: </a:t>
            </a:r>
            <a:r>
              <a:rPr lang="en-US" sz="4000" b="1" dirty="0">
                <a:solidFill>
                  <a:srgbClr val="FF0000"/>
                </a:solidFill>
              </a:rPr>
              <a:t>S(E) factor towards the </a:t>
            </a:r>
            <a:r>
              <a:rPr lang="en-US" sz="4000" b="1" dirty="0" err="1">
                <a:solidFill>
                  <a:srgbClr val="FF0000"/>
                </a:solidFill>
              </a:rPr>
              <a:t>gamow</a:t>
            </a:r>
            <a:r>
              <a:rPr lang="en-US" sz="4000" b="1" dirty="0">
                <a:solidFill>
                  <a:srgbClr val="FF0000"/>
                </a:solidFill>
              </a:rPr>
              <a:t> window</a:t>
            </a:r>
          </a:p>
        </p:txBody>
      </p:sp>
    </p:spTree>
    <p:extLst>
      <p:ext uri="{BB962C8B-B14F-4D97-AF65-F5344CB8AC3E}">
        <p14:creationId xmlns:p14="http://schemas.microsoft.com/office/powerpoint/2010/main" val="13215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1"/>
    </mc:Choice>
    <mc:Fallback xmlns="">
      <p:transition spd="slow" advTm="944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023E48-3540-A5A8-5127-82C33716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6" y="-26384"/>
            <a:ext cx="11171214" cy="132556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</a:t>
            </a:r>
            <a:r>
              <a:rPr lang="it-IT" b="1" dirty="0" err="1">
                <a:solidFill>
                  <a:srgbClr val="FF0000"/>
                </a:solidFill>
              </a:rPr>
              <a:t>Challenging</a:t>
            </a:r>
            <a:r>
              <a:rPr lang="it-IT" b="1" dirty="0">
                <a:solidFill>
                  <a:srgbClr val="FF0000"/>
                </a:solidFill>
              </a:rPr>
              <a:t> First Direct </a:t>
            </a:r>
            <a:r>
              <a:rPr lang="it-IT" b="1" dirty="0" err="1">
                <a:solidFill>
                  <a:srgbClr val="FF0000"/>
                </a:solidFill>
              </a:rPr>
              <a:t>Measurement</a:t>
            </a:r>
            <a:r>
              <a:rPr lang="it-IT" b="1" dirty="0">
                <a:solidFill>
                  <a:srgbClr val="FF0000"/>
                </a:solidFill>
              </a:rPr>
              <a:t> of the 65 </a:t>
            </a:r>
            <a:r>
              <a:rPr lang="it-IT" b="1" dirty="0" err="1">
                <a:solidFill>
                  <a:srgbClr val="FF0000"/>
                </a:solidFill>
              </a:rPr>
              <a:t>keV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Resonance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Strength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baseline="31999" dirty="0">
                <a:solidFill>
                  <a:srgbClr val="FF0000"/>
                </a:solidFill>
              </a:rPr>
              <a:t>17</a:t>
            </a:r>
            <a:r>
              <a:rPr lang="it-IT" b="1" dirty="0">
                <a:solidFill>
                  <a:srgbClr val="FF0000"/>
                </a:solidFill>
              </a:rPr>
              <a:t>O(</a:t>
            </a:r>
            <a:r>
              <a:rPr lang="it-IT" b="1" dirty="0" err="1">
                <a:solidFill>
                  <a:srgbClr val="FF0000"/>
                </a:solidFill>
              </a:rPr>
              <a:t>p</a:t>
            </a:r>
            <a:r>
              <a:rPr lang="it-IT" b="1" dirty="0">
                <a:solidFill>
                  <a:srgbClr val="FF0000"/>
                </a:solidFill>
              </a:rPr>
              <a:t>,𝛾)</a:t>
            </a:r>
            <a:r>
              <a:rPr lang="it-IT" b="1" baseline="31999" dirty="0">
                <a:solidFill>
                  <a:srgbClr val="FF0000"/>
                </a:solidFill>
              </a:rPr>
              <a:t>18</a:t>
            </a:r>
            <a:r>
              <a:rPr lang="it-IT" b="1" dirty="0">
                <a:solidFill>
                  <a:srgbClr val="FF0000"/>
                </a:solidFill>
              </a:rPr>
              <a:t>F </a:t>
            </a:r>
            <a:r>
              <a:rPr lang="it-IT" b="1" dirty="0" err="1">
                <a:solidFill>
                  <a:srgbClr val="FF0000"/>
                </a:solidFill>
              </a:rPr>
              <a:t>at</a:t>
            </a:r>
            <a:r>
              <a:rPr lang="it-IT" b="1" dirty="0">
                <a:solidFill>
                  <a:srgbClr val="FF0000"/>
                </a:solidFill>
              </a:rPr>
              <a:t> LUNA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A66E94-F6EF-B7F8-0E82-3ACFF93C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8FDB-B216-6842-8033-2085176CBAC1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A2E675-0FDC-2483-E01C-A4C429CC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3" descr="Immagine 3">
            <a:extLst>
              <a:ext uri="{FF2B5EF4-FFF2-40B4-BE49-F238E27FC236}">
                <a16:creationId xmlns:a16="http://schemas.microsoft.com/office/drawing/2014/main" id="{379BE49B-919F-58F7-C89A-604B4A13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2" y="2800252"/>
            <a:ext cx="3615988" cy="2616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2676385E-4FFF-52D4-90EE-61658C02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732" y="2265593"/>
            <a:ext cx="2743042" cy="293461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477B32B8-AB55-E445-1A6C-BDB6D952C3C6}"/>
              </a:ext>
            </a:extLst>
          </p:cNvPr>
          <p:cNvSpPr txBox="1"/>
          <p:nvPr/>
        </p:nvSpPr>
        <p:spPr>
          <a:xfrm>
            <a:off x="4755831" y="5198495"/>
            <a:ext cx="6710199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rPr lang="it-IT" sz="1400" dirty="0"/>
              <a:t>BGO with </a:t>
            </a:r>
            <a:r>
              <a:rPr sz="1400" dirty="0"/>
              <a:t>3 layer shielding: BPE + Pb + BPE -&gt; reduction of the background by a factor ~5</a:t>
            </a:r>
          </a:p>
          <a:p>
            <a:pPr>
              <a:defRPr sz="800"/>
            </a:pPr>
            <a:endParaRPr sz="600" dirty="0"/>
          </a:p>
          <a:p>
            <a:pPr marL="285750" indent="-285750">
              <a:buSzPct val="100000"/>
              <a:buFont typeface="Arial"/>
              <a:buChar char="•"/>
            </a:pPr>
            <a:r>
              <a:rPr sz="1400" dirty="0"/>
              <a:t>Al chamber and target holder -&gt; ~20% increase in efficiency </a:t>
            </a:r>
            <a:r>
              <a:rPr sz="1400" dirty="0" err="1"/>
              <a:t>w.r.t.</a:t>
            </a:r>
            <a:r>
              <a:rPr sz="1400" dirty="0"/>
              <a:t> previous brass and stainless steel setup</a:t>
            </a:r>
          </a:p>
        </p:txBody>
      </p:sp>
      <p:sp>
        <p:nvSpPr>
          <p:cNvPr id="11" name="CasellaDiTesto 3">
            <a:extLst>
              <a:ext uri="{FF2B5EF4-FFF2-40B4-BE49-F238E27FC236}">
                <a16:creationId xmlns:a16="http://schemas.microsoft.com/office/drawing/2014/main" id="{28A62DE7-5558-569A-234F-827C3FD3C220}"/>
              </a:ext>
            </a:extLst>
          </p:cNvPr>
          <p:cNvSpPr txBox="1"/>
          <p:nvPr/>
        </p:nvSpPr>
        <p:spPr>
          <a:xfrm>
            <a:off x="8110930" y="5951739"/>
            <a:ext cx="481054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dirty="0"/>
              <a:t>[</a:t>
            </a:r>
            <a:r>
              <a:rPr b="1" i="1" dirty="0" err="1"/>
              <a:t>Skowronski</a:t>
            </a:r>
            <a:r>
              <a:rPr b="1" i="1" dirty="0"/>
              <a:t> J., J Phys. G 50, 045201 (2023)]</a:t>
            </a:r>
          </a:p>
        </p:txBody>
      </p:sp>
      <p:graphicFrame>
        <p:nvGraphicFramePr>
          <p:cNvPr id="12" name="Tabella 1">
            <a:extLst>
              <a:ext uri="{FF2B5EF4-FFF2-40B4-BE49-F238E27FC236}">
                <a16:creationId xmlns:a16="http://schemas.microsoft.com/office/drawing/2014/main" id="{E6E75C61-6701-06EB-2977-0E1DB97D3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628604"/>
              </p:ext>
            </p:extLst>
          </p:nvPr>
        </p:nvGraphicFramePr>
        <p:xfrm>
          <a:off x="263878" y="5466756"/>
          <a:ext cx="3785020" cy="94164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55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8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85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 dirty="0">
                          <a:solidFill>
                            <a:srgbClr val="FFFFFF"/>
                          </a:solidFill>
                        </a:rPr>
                        <a:t>Reference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it-IT" sz="1050" b="1" dirty="0"/>
                        <a:t>MEASUREMENT</a:t>
                      </a:r>
                      <a:endParaRPr sz="1050"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050"/>
                        <a:t>𝜞</a:t>
                      </a:r>
                      <a:r>
                        <a:rPr sz="1050" b="1" baseline="-5999"/>
                        <a:t>p</a:t>
                      </a:r>
                      <a:r>
                        <a:rPr sz="1050" b="1"/>
                        <a:t> [neV]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>
                          <a:solidFill>
                            <a:srgbClr val="FFFFFF"/>
                          </a:solidFill>
                        </a:rPr>
                        <a:t>𝝎𝜸* [peV]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75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>
                          <a:solidFill>
                            <a:srgbClr val="FFFFFF"/>
                          </a:solidFill>
                        </a:rPr>
                        <a:t>M.Q. Buckner et al. (2015)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it-IT" sz="1050" dirty="0"/>
                        <a:t>IND</a:t>
                      </a: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19(3)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 dirty="0"/>
                        <a:t>16(3)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858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>
                          <a:solidFill>
                            <a:srgbClr val="FFFFFF"/>
                          </a:solidFill>
                        </a:rPr>
                        <a:t>M.L. Sergi et al. (2015)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it-IT" sz="1050" dirty="0"/>
                        <a:t>IND</a:t>
                      </a: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14(2)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11.8(21)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858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 dirty="0">
                          <a:solidFill>
                            <a:srgbClr val="FFFFFF"/>
                          </a:solidFill>
                        </a:rPr>
                        <a:t>C.G. Bruno et al. (2016)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it-IT" sz="1050" dirty="0"/>
                        <a:t>DIRECT </a:t>
                      </a:r>
                      <a:r>
                        <a:rPr lang="it-IT" sz="1050" baseline="30000" dirty="0"/>
                        <a:t>17</a:t>
                      </a:r>
                      <a:r>
                        <a:rPr lang="it-IT" sz="1050" dirty="0"/>
                        <a:t>O(</a:t>
                      </a:r>
                      <a:r>
                        <a:rPr lang="it-IT" sz="1050" dirty="0" err="1"/>
                        <a:t>p,a</a:t>
                      </a:r>
                      <a:r>
                        <a:rPr lang="it-IT" sz="1050" dirty="0"/>
                        <a:t>)</a:t>
                      </a: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36(6)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5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B3F64AC4-B92A-3431-5B80-CDE3C2B48AE4}"/>
              </a:ext>
            </a:extLst>
          </p:cNvPr>
          <p:cNvSpPr/>
          <p:nvPr/>
        </p:nvSpPr>
        <p:spPr>
          <a:xfrm>
            <a:off x="157444" y="1763486"/>
            <a:ext cx="4114112" cy="475488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1C25F3C-2D94-D9F6-EC04-C6ECD7E0A3BC}"/>
              </a:ext>
            </a:extLst>
          </p:cNvPr>
          <p:cNvSpPr/>
          <p:nvPr/>
        </p:nvSpPr>
        <p:spPr>
          <a:xfrm>
            <a:off x="157444" y="1278793"/>
            <a:ext cx="4114112" cy="4982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6226179-0AD1-2405-2036-08EA2B54AC8E}"/>
              </a:ext>
            </a:extLst>
          </p:cNvPr>
          <p:cNvSpPr txBox="1">
            <a:spLocks/>
          </p:cNvSpPr>
          <p:nvPr/>
        </p:nvSpPr>
        <p:spPr>
          <a:xfrm>
            <a:off x="-1776813" y="10492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latin typeface="+mn-lt"/>
              </a:rPr>
              <a:t>SCIENTIFIC MOTIVATION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6991FCAD-8377-55A9-5647-97BE04C27821}"/>
              </a:ext>
            </a:extLst>
          </p:cNvPr>
          <p:cNvSpPr txBox="1">
            <a:spLocks/>
          </p:cNvSpPr>
          <p:nvPr/>
        </p:nvSpPr>
        <p:spPr>
          <a:xfrm>
            <a:off x="4419055" y="129808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latin typeface="+mn-lt"/>
              </a:rPr>
              <a:t>EXPERIMENTAL SETUP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64CFC2B-1D58-2121-48B3-5E130A603B59}"/>
              </a:ext>
            </a:extLst>
          </p:cNvPr>
          <p:cNvSpPr/>
          <p:nvPr/>
        </p:nvSpPr>
        <p:spPr>
          <a:xfrm>
            <a:off x="4755831" y="2093971"/>
            <a:ext cx="6964350" cy="41913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1BCF092-FA06-F39C-8DA0-0B82F303E223}"/>
              </a:ext>
            </a:extLst>
          </p:cNvPr>
          <p:cNvSpPr/>
          <p:nvPr/>
        </p:nvSpPr>
        <p:spPr>
          <a:xfrm>
            <a:off x="4755831" y="1284586"/>
            <a:ext cx="6964350" cy="79031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5" descr="Picture 5">
            <a:extLst>
              <a:ext uri="{FF2B5EF4-FFF2-40B4-BE49-F238E27FC236}">
                <a16:creationId xmlns:a16="http://schemas.microsoft.com/office/drawing/2014/main" id="{2E0E352F-64DA-BED6-C0FD-7E1C20552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08" y="2533619"/>
            <a:ext cx="3894873" cy="222522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308C92B-50D4-4EA8-52D7-0319BFB83E93}"/>
              </a:ext>
            </a:extLst>
          </p:cNvPr>
          <p:cNvSpPr txBox="1"/>
          <p:nvPr/>
        </p:nvSpPr>
        <p:spPr>
          <a:xfrm>
            <a:off x="263878" y="1795911"/>
            <a:ext cx="369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The </a:t>
            </a:r>
            <a:r>
              <a:rPr lang="it-IT" sz="1400" baseline="30000" dirty="0"/>
              <a:t>17</a:t>
            </a:r>
            <a:r>
              <a:rPr lang="it-IT" sz="1400" baseline="0" dirty="0"/>
              <a:t>O(</a:t>
            </a:r>
            <a:r>
              <a:rPr lang="it-IT" sz="1400" baseline="0" dirty="0" err="1"/>
              <a:t>p,</a:t>
            </a:r>
            <a:r>
              <a:rPr lang="it-IT" sz="1400" baseline="0" dirty="0" err="1">
                <a:latin typeface="Symbol" pitchFamily="2" charset="2"/>
                <a:ea typeface="Symbol"/>
                <a:cs typeface="Symbol"/>
                <a:sym typeface="Symbol"/>
              </a:rPr>
              <a:t>g</a:t>
            </a:r>
            <a:r>
              <a:rPr lang="it-IT" sz="1400" baseline="0" dirty="0"/>
              <a:t>)</a:t>
            </a:r>
            <a:r>
              <a:rPr lang="it-IT" sz="1400" baseline="30000" dirty="0"/>
              <a:t>18</a:t>
            </a:r>
            <a:r>
              <a:rPr lang="it-IT" sz="1400" baseline="0" dirty="0"/>
              <a:t>F reaction (</a:t>
            </a:r>
            <a:r>
              <a:rPr lang="it-IT" sz="1400" baseline="0" dirty="0" err="1"/>
              <a:t>Q</a:t>
            </a:r>
            <a:r>
              <a:rPr lang="it-IT" sz="1400" baseline="0" dirty="0"/>
              <a:t> = 5607 </a:t>
            </a:r>
            <a:r>
              <a:rPr lang="it-IT" sz="1400" baseline="0" dirty="0" err="1"/>
              <a:t>keV</a:t>
            </a:r>
            <a:r>
              <a:rPr lang="it-IT" sz="1400" baseline="0" dirty="0"/>
              <a:t>) kicks off the CNOIII </a:t>
            </a:r>
            <a:r>
              <a:rPr lang="it-IT" sz="1400" baseline="0" dirty="0" err="1"/>
              <a:t>cycle</a:t>
            </a:r>
            <a:r>
              <a:rPr lang="it-IT" sz="1400" baseline="0" dirty="0"/>
              <a:t>.</a:t>
            </a:r>
          </a:p>
          <a:p>
            <a:pPr algn="ctr"/>
            <a:r>
              <a:rPr lang="it-IT" sz="1400" dirty="0"/>
              <a:t>65 </a:t>
            </a:r>
            <a:r>
              <a:rPr lang="it-IT" sz="1400" dirty="0" err="1"/>
              <a:t>keV</a:t>
            </a:r>
            <a:r>
              <a:rPr lang="it-IT" sz="1400" dirty="0"/>
              <a:t> </a:t>
            </a:r>
            <a:r>
              <a:rPr lang="it-IT" sz="1400" dirty="0" err="1"/>
              <a:t>resonance</a:t>
            </a:r>
            <a:r>
              <a:rPr lang="it-IT" sz="1400" dirty="0"/>
              <a:t> </a:t>
            </a:r>
            <a:r>
              <a:rPr lang="it-IT" sz="1400" dirty="0" err="1"/>
              <a:t>dominant</a:t>
            </a:r>
            <a:r>
              <a:rPr lang="it-IT" sz="1400" dirty="0"/>
              <a:t> </a:t>
            </a:r>
            <a:r>
              <a:rPr lang="it-IT" sz="1400"/>
              <a:t>in H shell  </a:t>
            </a:r>
            <a:r>
              <a:rPr lang="it-IT" sz="1400" dirty="0" err="1"/>
              <a:t>burning</a:t>
            </a:r>
            <a:r>
              <a:rPr lang="it-IT" sz="1400" dirty="0"/>
              <a:t> in AGB </a:t>
            </a:r>
          </a:p>
        </p:txBody>
      </p:sp>
    </p:spTree>
    <p:extLst>
      <p:ext uri="{BB962C8B-B14F-4D97-AF65-F5344CB8AC3E}">
        <p14:creationId xmlns:p14="http://schemas.microsoft.com/office/powerpoint/2010/main" val="166773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023E48-3540-A5A8-5127-82C33716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6" y="-26384"/>
            <a:ext cx="11171214" cy="132556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</a:t>
            </a:r>
            <a:r>
              <a:rPr lang="it-IT" b="1" dirty="0" err="1">
                <a:solidFill>
                  <a:srgbClr val="FF0000"/>
                </a:solidFill>
              </a:rPr>
              <a:t>Challenging</a:t>
            </a:r>
            <a:r>
              <a:rPr lang="it-IT" b="1" dirty="0">
                <a:solidFill>
                  <a:srgbClr val="FF0000"/>
                </a:solidFill>
              </a:rPr>
              <a:t> First Direct </a:t>
            </a:r>
            <a:r>
              <a:rPr lang="it-IT" b="1" dirty="0" err="1">
                <a:solidFill>
                  <a:srgbClr val="FF0000"/>
                </a:solidFill>
              </a:rPr>
              <a:t>Measurement</a:t>
            </a:r>
            <a:r>
              <a:rPr lang="it-IT" b="1" dirty="0">
                <a:solidFill>
                  <a:srgbClr val="FF0000"/>
                </a:solidFill>
              </a:rPr>
              <a:t> of the 65 </a:t>
            </a:r>
            <a:r>
              <a:rPr lang="it-IT" b="1" dirty="0" err="1">
                <a:solidFill>
                  <a:srgbClr val="FF0000"/>
                </a:solidFill>
              </a:rPr>
              <a:t>keV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Resonance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Strength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baseline="31999" dirty="0">
                <a:solidFill>
                  <a:srgbClr val="FF0000"/>
                </a:solidFill>
              </a:rPr>
              <a:t>17</a:t>
            </a:r>
            <a:r>
              <a:rPr lang="it-IT" b="1" dirty="0">
                <a:solidFill>
                  <a:srgbClr val="FF0000"/>
                </a:solidFill>
              </a:rPr>
              <a:t>O(</a:t>
            </a:r>
            <a:r>
              <a:rPr lang="it-IT" b="1" dirty="0" err="1">
                <a:solidFill>
                  <a:srgbClr val="FF0000"/>
                </a:solidFill>
              </a:rPr>
              <a:t>p</a:t>
            </a:r>
            <a:r>
              <a:rPr lang="it-IT" b="1" dirty="0">
                <a:solidFill>
                  <a:srgbClr val="FF0000"/>
                </a:solidFill>
              </a:rPr>
              <a:t>,𝛾)</a:t>
            </a:r>
            <a:r>
              <a:rPr lang="it-IT" b="1" baseline="31999" dirty="0">
                <a:solidFill>
                  <a:srgbClr val="FF0000"/>
                </a:solidFill>
              </a:rPr>
              <a:t>18</a:t>
            </a:r>
            <a:r>
              <a:rPr lang="it-IT" b="1" dirty="0">
                <a:solidFill>
                  <a:srgbClr val="FF0000"/>
                </a:solidFill>
              </a:rPr>
              <a:t>F </a:t>
            </a:r>
            <a:r>
              <a:rPr lang="it-IT" b="1" dirty="0" err="1">
                <a:solidFill>
                  <a:srgbClr val="FF0000"/>
                </a:solidFill>
              </a:rPr>
              <a:t>at</a:t>
            </a:r>
            <a:r>
              <a:rPr lang="it-IT" b="1" dirty="0">
                <a:solidFill>
                  <a:srgbClr val="FF0000"/>
                </a:solidFill>
              </a:rPr>
              <a:t> LUNA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A66E94-F6EF-B7F8-0E82-3ACFF93C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8FDB-B216-6842-8033-2085176CBAC1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A2E675-0FDC-2483-E01C-A4C429CC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14</a:t>
            </a:fld>
            <a:endParaRPr lang="it-IT"/>
          </a:p>
        </p:txBody>
      </p:sp>
      <p:graphicFrame>
        <p:nvGraphicFramePr>
          <p:cNvPr id="14" name="Tabella 1">
            <a:extLst>
              <a:ext uri="{FF2B5EF4-FFF2-40B4-BE49-F238E27FC236}">
                <a16:creationId xmlns:a16="http://schemas.microsoft.com/office/drawing/2014/main" id="{4892748D-E2CD-DAB1-E047-D830DFEF03DD}"/>
              </a:ext>
            </a:extLst>
          </p:cNvPr>
          <p:cNvGraphicFramePr/>
          <p:nvPr/>
        </p:nvGraphicFramePr>
        <p:xfrm>
          <a:off x="7992782" y="3178213"/>
          <a:ext cx="3785020" cy="1340588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55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8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875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 dirty="0">
                          <a:solidFill>
                            <a:srgbClr val="FFFFFF"/>
                          </a:solidFill>
                        </a:rPr>
                        <a:t>Reference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it-IT" sz="1050" b="1" dirty="0"/>
                        <a:t>MEASUREMENT</a:t>
                      </a:r>
                      <a:endParaRPr sz="1050"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050"/>
                        <a:t>𝜞</a:t>
                      </a:r>
                      <a:r>
                        <a:rPr sz="1050" b="1" baseline="-5999"/>
                        <a:t>p</a:t>
                      </a:r>
                      <a:r>
                        <a:rPr sz="1050" b="1"/>
                        <a:t> [neV]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>
                          <a:solidFill>
                            <a:srgbClr val="FFFFFF"/>
                          </a:solidFill>
                        </a:rPr>
                        <a:t>𝝎𝜸* [peV]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75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>
                          <a:solidFill>
                            <a:srgbClr val="FFFFFF"/>
                          </a:solidFill>
                        </a:rPr>
                        <a:t>M.Q. Buckner et al. (2015)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it-IT" sz="1050" dirty="0"/>
                        <a:t>IND</a:t>
                      </a: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19(3)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 dirty="0"/>
                        <a:t>16(3)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858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>
                          <a:solidFill>
                            <a:srgbClr val="FFFFFF"/>
                          </a:solidFill>
                        </a:rPr>
                        <a:t>M.L. Sergi et al. (2015)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it-IT" sz="1050" dirty="0"/>
                        <a:t>IND</a:t>
                      </a: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14(2)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/>
                        <a:t>11.8(21)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858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50" b="1" dirty="0">
                          <a:solidFill>
                            <a:srgbClr val="FFFFFF"/>
                          </a:solidFill>
                        </a:rPr>
                        <a:t>C.G. Bruno et al. (2016)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it-IT" sz="1050" dirty="0"/>
                        <a:t>DIRECT </a:t>
                      </a:r>
                      <a:r>
                        <a:rPr lang="it-IT" sz="1050" baseline="30000" dirty="0"/>
                        <a:t>17</a:t>
                      </a:r>
                      <a:r>
                        <a:rPr lang="it-IT" sz="1050" dirty="0"/>
                        <a:t>O(</a:t>
                      </a:r>
                      <a:r>
                        <a:rPr lang="it-IT" sz="1050" dirty="0" err="1"/>
                        <a:t>p,</a:t>
                      </a:r>
                      <a:r>
                        <a:rPr lang="it-IT" sz="1050" dirty="0" err="1">
                          <a:latin typeface="Symbol" pitchFamily="2" charset="2"/>
                        </a:rPr>
                        <a:t>a</a:t>
                      </a:r>
                      <a:r>
                        <a:rPr lang="it-IT" sz="1050" dirty="0"/>
                        <a:t>)</a:t>
                      </a: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50" dirty="0"/>
                        <a:t>36(6)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5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1050" b="1" dirty="0">
                          <a:solidFill>
                            <a:srgbClr val="FFFFFF"/>
                          </a:solidFill>
                        </a:rPr>
                        <a:t>R.M. </a:t>
                      </a:r>
                      <a:r>
                        <a:rPr lang="it-IT" sz="1050" b="1" dirty="0" err="1">
                          <a:solidFill>
                            <a:srgbClr val="FFFFFF"/>
                          </a:solidFill>
                        </a:rPr>
                        <a:t>Gesué</a:t>
                      </a:r>
                      <a:r>
                        <a:rPr lang="it-IT" sz="1050" b="1" dirty="0">
                          <a:solidFill>
                            <a:srgbClr val="FFFFFF"/>
                          </a:solidFill>
                        </a:rPr>
                        <a:t> et al. (2024)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it-IT" sz="1050" dirty="0"/>
                        <a:t>DIRECT </a:t>
                      </a:r>
                      <a:r>
                        <a:rPr lang="it-IT" sz="1050" baseline="30000" dirty="0"/>
                        <a:t>17</a:t>
                      </a:r>
                      <a:r>
                        <a:rPr lang="it-IT" sz="1050" dirty="0"/>
                        <a:t>O(</a:t>
                      </a:r>
                      <a:r>
                        <a:rPr lang="it-IT" sz="1050" dirty="0" err="1"/>
                        <a:t>p,</a:t>
                      </a:r>
                      <a:r>
                        <a:rPr lang="it-IT" sz="1050" dirty="0" err="1">
                          <a:latin typeface="Symbol" pitchFamily="2" charset="2"/>
                        </a:rPr>
                        <a:t>g</a:t>
                      </a:r>
                      <a:r>
                        <a:rPr lang="it-IT" sz="1050" dirty="0"/>
                        <a:t>)</a:t>
                      </a:r>
                    </a:p>
                    <a:p>
                      <a:pPr algn="ctr">
                        <a:defRPr sz="1800"/>
                      </a:pPr>
                      <a:endParaRPr sz="105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dirty="0"/>
                        <a:t>34(8)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dirty="0"/>
                        <a:t>30(6)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725688762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CD7701-F30F-4402-74B1-8AEB9370EC79}"/>
              </a:ext>
            </a:extLst>
          </p:cNvPr>
          <p:cNvSpPr txBox="1"/>
          <p:nvPr/>
        </p:nvSpPr>
        <p:spPr>
          <a:xfrm>
            <a:off x="7633252" y="1313950"/>
            <a:ext cx="4376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Background </a:t>
            </a:r>
            <a:r>
              <a:rPr lang="it-IT" dirty="0" err="1"/>
              <a:t>reduction</a:t>
            </a:r>
            <a:r>
              <a:rPr lang="it-IT" dirty="0"/>
              <a:t>,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sensitivity</a:t>
            </a:r>
            <a:r>
              <a:rPr lang="it-IT" dirty="0"/>
              <a:t> and BGO </a:t>
            </a:r>
            <a:r>
              <a:rPr lang="it-IT" dirty="0" err="1"/>
              <a:t>segmentation</a:t>
            </a:r>
            <a:r>
              <a:rPr lang="it-IT" dirty="0"/>
              <a:t> with gate technique </a:t>
            </a:r>
            <a:r>
              <a:rPr lang="it-IT" dirty="0" err="1"/>
              <a:t>allowed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for the first time the </a:t>
            </a:r>
            <a:r>
              <a:rPr lang="it-IT" dirty="0" err="1"/>
              <a:t>Er</a:t>
            </a:r>
            <a:r>
              <a:rPr lang="it-IT" dirty="0"/>
              <a:t>=65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resonance</a:t>
            </a:r>
            <a:r>
              <a:rPr lang="it-IT" dirty="0"/>
              <a:t> with a </a:t>
            </a:r>
            <a:r>
              <a:rPr lang="it-IT" dirty="0" err="1"/>
              <a:t>direct</a:t>
            </a:r>
            <a:r>
              <a:rPr lang="it-IT" dirty="0"/>
              <a:t> technique (</a:t>
            </a:r>
            <a:r>
              <a:rPr lang="it-IT" dirty="0" err="1"/>
              <a:t>weakest</a:t>
            </a:r>
            <a:r>
              <a:rPr lang="it-IT" dirty="0"/>
              <a:t> </a:t>
            </a:r>
            <a:r>
              <a:rPr lang="it-IT" dirty="0" err="1"/>
              <a:t>resonance</a:t>
            </a:r>
            <a:r>
              <a:rPr lang="it-IT" dirty="0"/>
              <a:t> </a:t>
            </a:r>
            <a:r>
              <a:rPr lang="it-IT" dirty="0" err="1"/>
              <a:t>ever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)</a:t>
            </a:r>
          </a:p>
        </p:txBody>
      </p:sp>
      <p:sp>
        <p:nvSpPr>
          <p:cNvPr id="16" name="CasellaDiTesto 3">
            <a:extLst>
              <a:ext uri="{FF2B5EF4-FFF2-40B4-BE49-F238E27FC236}">
                <a16:creationId xmlns:a16="http://schemas.microsoft.com/office/drawing/2014/main" id="{0571A904-5430-F857-96B7-1F8D786ED461}"/>
              </a:ext>
            </a:extLst>
          </p:cNvPr>
          <p:cNvSpPr txBox="1"/>
          <p:nvPr/>
        </p:nvSpPr>
        <p:spPr>
          <a:xfrm>
            <a:off x="8610600" y="4552683"/>
            <a:ext cx="481054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b="1" dirty="0"/>
              <a:t>[</a:t>
            </a:r>
            <a:r>
              <a:rPr b="1" dirty="0" err="1"/>
              <a:t>Gesué</a:t>
            </a:r>
            <a:r>
              <a:rPr b="1" dirty="0"/>
              <a:t> R.M., PRL 133, 052701 (2024)]</a:t>
            </a:r>
          </a:p>
        </p:txBody>
      </p:sp>
      <p:pic>
        <p:nvPicPr>
          <p:cNvPr id="9" name="Immagine 8" descr="Immagine che contiene modello, Elementi grafici, pixel, design&#10;&#10;Descrizione generata automaticamente">
            <a:extLst>
              <a:ext uri="{FF2B5EF4-FFF2-40B4-BE49-F238E27FC236}">
                <a16:creationId xmlns:a16="http://schemas.microsoft.com/office/drawing/2014/main" id="{D391008A-72E3-1271-EC87-1315AD9F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329" y="4860460"/>
            <a:ext cx="1748876" cy="179489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659745A-9FB7-FCF0-0829-481CB7DD6ECC}"/>
              </a:ext>
            </a:extLst>
          </p:cNvPr>
          <p:cNvSpPr/>
          <p:nvPr/>
        </p:nvSpPr>
        <p:spPr>
          <a:xfrm>
            <a:off x="77529" y="4973002"/>
            <a:ext cx="6874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420 C on resonance with </a:t>
            </a:r>
            <a:r>
              <a:rPr lang="en-US" baseline="30000" dirty="0">
                <a:ea typeface="+mn-lt"/>
                <a:cs typeface="+mn-lt"/>
              </a:rPr>
              <a:t>17</a:t>
            </a:r>
            <a:r>
              <a:rPr lang="en-US" dirty="0">
                <a:ea typeface="+mn-lt"/>
                <a:cs typeface="+mn-lt"/>
              </a:rPr>
              <a:t>O targets  (25-30 C per target)</a:t>
            </a:r>
            <a:endParaRPr lang="en-US" sz="8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300 C with UPW targets (NO </a:t>
            </a:r>
            <a:r>
              <a:rPr lang="en-US" baseline="30000" dirty="0">
                <a:ea typeface="+mn-lt"/>
                <a:cs typeface="+mn-lt"/>
              </a:rPr>
              <a:t>17</a:t>
            </a:r>
            <a:r>
              <a:rPr lang="en-US" dirty="0">
                <a:ea typeface="+mn-lt"/>
                <a:cs typeface="+mn-lt"/>
              </a:rPr>
              <a:t>O) to monitor Beam Induced Background (25-30 C per target) 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BIB mainly from deuterium contamination (1 single </a:t>
            </a:r>
            <a:r>
              <a:rPr lang="en-US" dirty="0">
                <a:latin typeface="Symbol" pitchFamily="2" charset="2"/>
                <a:ea typeface="+mn-lt"/>
                <a:cs typeface="+mn-lt"/>
              </a:rPr>
              <a:t>g</a:t>
            </a:r>
            <a:r>
              <a:rPr lang="en-US" dirty="0">
                <a:ea typeface="+mn-lt"/>
                <a:cs typeface="+mn-lt"/>
              </a:rPr>
              <a:t>-ray emitted)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E0E35E3E-12D2-1821-4D82-9B673D050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33" y="1213919"/>
            <a:ext cx="3744122" cy="34926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698F73B-9E57-E056-9046-B0EBAB8B1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" y="1971812"/>
            <a:ext cx="3945832" cy="265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8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el 9"/>
          <p:cNvSpPr/>
          <p:nvPr/>
        </p:nvSpPr>
        <p:spPr>
          <a:xfrm>
            <a:off x="698400" y="492480"/>
            <a:ext cx="110840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" name="Foliennummernplatzhalter 37"/>
          <p:cNvSpPr/>
          <p:nvPr/>
        </p:nvSpPr>
        <p:spPr>
          <a:xfrm>
            <a:off x="41040" y="6308640"/>
            <a:ext cx="5302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8DCAA3CA-148C-4886-9A87-A2B9851D57CF}" type="slidenum">
              <a:rPr lang="en-US" sz="800" b="0" strike="noStrike" spc="-1">
                <a:solidFill>
                  <a:srgbClr val="005AA0"/>
                </a:solidFill>
                <a:latin typeface="Arial"/>
                <a:ea typeface="DejaVu Sans"/>
              </a:rPr>
              <a:t>15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" name="Untertitel 8"/>
          <p:cNvSpPr/>
          <p:nvPr/>
        </p:nvSpPr>
        <p:spPr>
          <a:xfrm>
            <a:off x="698400" y="931320"/>
            <a:ext cx="11084040" cy="32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4" name="Titel 1_ 4"/>
          <p:cNvSpPr/>
          <p:nvPr/>
        </p:nvSpPr>
        <p:spPr>
          <a:xfrm>
            <a:off x="838200" y="239280"/>
            <a:ext cx="110840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000" b="1" strike="noStrike" spc="-1" dirty="0">
                <a:solidFill>
                  <a:srgbClr val="FF0000"/>
                </a:solidFill>
                <a:latin typeface="+mj-lt"/>
                <a:ea typeface="DejaVu Sans"/>
              </a:rPr>
              <a:t>Active Underground accelerator laboratories </a:t>
            </a:r>
            <a:r>
              <a:rPr lang="en-US" sz="3000" b="1" spc="-1" dirty="0">
                <a:solidFill>
                  <a:srgbClr val="FF0000"/>
                </a:solidFill>
                <a:latin typeface="+mj-lt"/>
                <a:ea typeface="DejaVu Sans"/>
              </a:rPr>
              <a:t>all over the World</a:t>
            </a:r>
            <a:endParaRPr lang="de-DE" sz="3000" b="0" strike="noStrike" spc="-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25" name="Untertitel 3_ 4"/>
          <p:cNvSpPr/>
          <p:nvPr/>
        </p:nvSpPr>
        <p:spPr>
          <a:xfrm>
            <a:off x="698400" y="931320"/>
            <a:ext cx="11084040" cy="32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6" name="Immagine 725"/>
          <p:cNvPicPr/>
          <p:nvPr/>
        </p:nvPicPr>
        <p:blipFill>
          <a:blip r:embed="rId3"/>
          <a:srcRect b="1512"/>
          <a:stretch/>
        </p:blipFill>
        <p:spPr>
          <a:xfrm>
            <a:off x="658800" y="1075320"/>
            <a:ext cx="11005560" cy="5010120"/>
          </a:xfrm>
          <a:prstGeom prst="rect">
            <a:avLst/>
          </a:prstGeom>
          <a:ln w="0">
            <a:noFill/>
          </a:ln>
        </p:spPr>
      </p:pic>
      <p:sp>
        <p:nvSpPr>
          <p:cNvPr id="727" name="Rettangolo 726"/>
          <p:cNvSpPr/>
          <p:nvPr/>
        </p:nvSpPr>
        <p:spPr>
          <a:xfrm>
            <a:off x="6858000" y="5679000"/>
            <a:ext cx="4798800" cy="4554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D2CC90-DAB8-D615-233A-7DF7ECAB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2295-4D4F-AB4F-9FE6-324E18E8C2BB}" type="datetime1">
              <a:rPr lang="it-IT" smtClean="0"/>
              <a:t>08/09/24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59D87F-7D5A-2D15-FD30-2B9D16D9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FF466F-580D-82BB-670D-2AFD389D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15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A352276-8F52-09C8-76DE-913185856D51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6">
            <a:extLst>
              <a:ext uri="{FF2B5EF4-FFF2-40B4-BE49-F238E27FC236}">
                <a16:creationId xmlns:a16="http://schemas.microsoft.com/office/drawing/2014/main" id="{0535C2C9-3C33-2248-FDA3-ACD79205C0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9038"/>
            <a:ext cx="7005326" cy="18649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064721-4620-EC98-441D-31A58D00B82C}"/>
              </a:ext>
            </a:extLst>
          </p:cNvPr>
          <p:cNvSpPr txBox="1"/>
          <p:nvPr/>
        </p:nvSpPr>
        <p:spPr>
          <a:xfrm>
            <a:off x="166080" y="222622"/>
            <a:ext cx="11478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JUNA:  </a:t>
            </a:r>
            <a:r>
              <a:rPr lang="it-IT" sz="3200" i="1" dirty="0">
                <a:solidFill>
                  <a:srgbClr val="FF0000"/>
                </a:solidFill>
              </a:rPr>
              <a:t>Jinping Underground </a:t>
            </a:r>
            <a:r>
              <a:rPr lang="it-IT" sz="3200" i="1" dirty="0" err="1">
                <a:solidFill>
                  <a:srgbClr val="FF0000"/>
                </a:solidFill>
              </a:rPr>
              <a:t>Laboratory</a:t>
            </a:r>
            <a:r>
              <a:rPr lang="it-IT" sz="3200" i="1" dirty="0">
                <a:solidFill>
                  <a:srgbClr val="FF0000"/>
                </a:solidFill>
              </a:rPr>
              <a:t> for </a:t>
            </a:r>
            <a:r>
              <a:rPr lang="it-IT" sz="3200" i="1" dirty="0" err="1">
                <a:solidFill>
                  <a:srgbClr val="FF0000"/>
                </a:solidFill>
              </a:rPr>
              <a:t>Nuclear</a:t>
            </a:r>
            <a:r>
              <a:rPr lang="it-IT" sz="3200" i="1" dirty="0">
                <a:solidFill>
                  <a:srgbClr val="FF0000"/>
                </a:solidFill>
              </a:rPr>
              <a:t> </a:t>
            </a:r>
            <a:r>
              <a:rPr lang="it-IT" sz="3200" i="1" dirty="0" err="1">
                <a:solidFill>
                  <a:srgbClr val="FF0000"/>
                </a:solidFill>
              </a:rPr>
              <a:t>Astrophysics</a:t>
            </a:r>
            <a:endParaRPr lang="it-IT" sz="3200" i="1" dirty="0">
              <a:solidFill>
                <a:srgbClr val="FF0000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EB80B7-0232-55D9-2D03-6CEB82EB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25F9-D0DE-7F46-AE42-85D0700A4362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EFF16E-E0AB-7167-E36A-64A57F7E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AAD54-41E7-65B5-A13D-202163B6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16</a:t>
            </a:fld>
            <a:endParaRPr lang="it-IT"/>
          </a:p>
        </p:txBody>
      </p:sp>
      <p:pic>
        <p:nvPicPr>
          <p:cNvPr id="2" name="object 9">
            <a:extLst>
              <a:ext uri="{FF2B5EF4-FFF2-40B4-BE49-F238E27FC236}">
                <a16:creationId xmlns:a16="http://schemas.microsoft.com/office/drawing/2014/main" id="{F59DCDB3-3D64-1F13-8C51-1287C18D38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90800"/>
            <a:ext cx="5877025" cy="3878551"/>
          </a:xfrm>
          <a:prstGeom prst="rect">
            <a:avLst/>
          </a:prstGeom>
        </p:spPr>
      </p:pic>
      <p:graphicFrame>
        <p:nvGraphicFramePr>
          <p:cNvPr id="8" name="object 16">
            <a:extLst>
              <a:ext uri="{FF2B5EF4-FFF2-40B4-BE49-F238E27FC236}">
                <a16:creationId xmlns:a16="http://schemas.microsoft.com/office/drawing/2014/main" id="{D2895902-022B-79A3-47BB-88B6ACF99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55309"/>
              </p:ext>
            </p:extLst>
          </p:nvPr>
        </p:nvGraphicFramePr>
        <p:xfrm>
          <a:off x="5877025" y="4414555"/>
          <a:ext cx="6144444" cy="15154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4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4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2685">
                <a:tc gridSpan="3"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lang="it-IT" sz="1600" b="1" spc="-10" dirty="0" err="1">
                          <a:latin typeface="Helvetica"/>
                        </a:rPr>
                        <a:t>Beam</a:t>
                      </a:r>
                      <a:r>
                        <a:rPr lang="it-IT" sz="1600" b="1" spc="-10" dirty="0">
                          <a:latin typeface="Helvetica"/>
                        </a:rPr>
                        <a:t> </a:t>
                      </a:r>
                      <a:r>
                        <a:rPr sz="1600" b="1" spc="-10" dirty="0">
                          <a:latin typeface="Helvetica"/>
                        </a:rPr>
                        <a:t>energy</a:t>
                      </a:r>
                      <a:r>
                        <a:rPr lang="it-IT" sz="1600" b="1" spc="-10" dirty="0">
                          <a:latin typeface="Helvetica"/>
                        </a:rPr>
                        <a:t> (</a:t>
                      </a:r>
                      <a:r>
                        <a:rPr sz="1600" b="1" spc="-10" dirty="0">
                          <a:latin typeface="Helvetica"/>
                        </a:rPr>
                        <a:t>keV</a:t>
                      </a:r>
                      <a:r>
                        <a:rPr sz="1600" b="1" spc="-10" dirty="0">
                          <a:latin typeface="PingFang SC"/>
                        </a:rPr>
                        <a:t>）</a:t>
                      </a:r>
                      <a:endParaRPr sz="1600" b="1" dirty="0">
                        <a:latin typeface="PingFang SC"/>
                      </a:endParaRPr>
                    </a:p>
                  </a:txBody>
                  <a:tcPr marL="0" marR="0" marT="104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104139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58610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lang="it-IT" sz="1600" b="1" spc="-20" dirty="0">
                          <a:latin typeface="Helvetica"/>
                          <a:cs typeface="Helvetica"/>
                        </a:rPr>
                        <a:t>B</a:t>
                      </a:r>
                      <a:r>
                        <a:rPr sz="1600" b="1" spc="-20" dirty="0" err="1">
                          <a:latin typeface="Helvetica"/>
                          <a:cs typeface="Helvetica"/>
                        </a:rPr>
                        <a:t>eam</a:t>
                      </a:r>
                      <a:r>
                        <a:rPr lang="it-IT" sz="1600" b="1" spc="-2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1600" b="1" spc="-10" dirty="0" err="1">
                          <a:latin typeface="Helvetica"/>
                        </a:rPr>
                        <a:t>intensity</a:t>
                      </a:r>
                      <a:r>
                        <a:rPr sz="1600" b="1" spc="-10" dirty="0" err="1">
                          <a:latin typeface="PingFang SC"/>
                        </a:rPr>
                        <a:t>（</a:t>
                      </a:r>
                      <a:r>
                        <a:rPr sz="1600" b="1" spc="-10" dirty="0" err="1">
                          <a:latin typeface="Helvetica"/>
                        </a:rPr>
                        <a:t>emA</a:t>
                      </a:r>
                      <a:r>
                        <a:rPr sz="1600" b="1" spc="-10" dirty="0">
                          <a:latin typeface="PingFang SC"/>
                        </a:rPr>
                        <a:t>）</a:t>
                      </a:r>
                      <a:endParaRPr sz="1600" b="1" dirty="0">
                        <a:latin typeface="PingFang SC"/>
                      </a:endParaRPr>
                    </a:p>
                  </a:txBody>
                  <a:tcPr marL="0" marR="0" marT="104139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104139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091"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b="1" spc="-37" baseline="-13182" dirty="0">
                          <a:latin typeface="Helvetica"/>
                          <a:cs typeface="Helvetica"/>
                        </a:rPr>
                        <a:t>H</a:t>
                      </a:r>
                      <a:r>
                        <a:rPr sz="1100" b="1" spc="-25" dirty="0">
                          <a:latin typeface="Helvetica"/>
                          <a:cs typeface="Helvetica"/>
                        </a:rPr>
                        <a:t>+</a:t>
                      </a:r>
                      <a:endParaRPr sz="1100" b="1">
                        <a:latin typeface="Helvetica"/>
                        <a:cs typeface="Helvetica"/>
                      </a:endParaRPr>
                    </a:p>
                  </a:txBody>
                  <a:tcPr marL="0" marR="0" marT="13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25" dirty="0">
                          <a:latin typeface="Helvetica"/>
                          <a:cs typeface="Helvetica"/>
                        </a:rPr>
                        <a:t>He</a:t>
                      </a:r>
                      <a:r>
                        <a:rPr sz="1600" b="1" spc="-37" baseline="19943" dirty="0">
                          <a:latin typeface="Helvetica"/>
                          <a:cs typeface="Helvetica"/>
                        </a:rPr>
                        <a:t>+</a:t>
                      </a:r>
                      <a:endParaRPr sz="1600" b="1" baseline="19943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b="1" spc="-30" baseline="-13182" dirty="0">
                          <a:latin typeface="Helvetica"/>
                          <a:cs typeface="Helvetica"/>
                        </a:rPr>
                        <a:t>He</a:t>
                      </a:r>
                      <a:r>
                        <a:rPr sz="1100" b="1" spc="-20" dirty="0">
                          <a:latin typeface="Helvetica"/>
                          <a:cs typeface="Helvetica"/>
                        </a:rPr>
                        <a:t>2+</a:t>
                      </a:r>
                      <a:endParaRPr sz="1100" b="1" dirty="0">
                        <a:latin typeface="Helvetica"/>
                        <a:cs typeface="Helvetica"/>
                      </a:endParaRPr>
                    </a:p>
                  </a:txBody>
                  <a:tcPr marL="0" marR="0" marT="13970" marB="0"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58419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b="1" spc="-37" baseline="-13182" dirty="0">
                          <a:latin typeface="Helvetica"/>
                          <a:cs typeface="Helvetica"/>
                        </a:rPr>
                        <a:t>H</a:t>
                      </a:r>
                      <a:r>
                        <a:rPr sz="1100" b="1" spc="-25" dirty="0">
                          <a:latin typeface="Helvetica"/>
                          <a:cs typeface="Helvetica"/>
                        </a:rPr>
                        <a:t>+</a:t>
                      </a:r>
                      <a:endParaRPr sz="1100" b="1" dirty="0">
                        <a:latin typeface="Helvetica"/>
                        <a:cs typeface="Helvetica"/>
                      </a:endParaRPr>
                    </a:p>
                  </a:txBody>
                  <a:tcPr marL="0" marR="0" marT="13970" marB="0"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25" dirty="0">
                          <a:latin typeface="Helvetica"/>
                          <a:cs typeface="Helvetica"/>
                        </a:rPr>
                        <a:t>He</a:t>
                      </a:r>
                      <a:r>
                        <a:rPr sz="1600" b="1" spc="-37" baseline="19943" dirty="0">
                          <a:latin typeface="Helvetica"/>
                          <a:cs typeface="Helvetica"/>
                        </a:rPr>
                        <a:t>+</a:t>
                      </a:r>
                      <a:endParaRPr sz="1600" b="1" baseline="19943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b="1" spc="-30" baseline="-13182" dirty="0">
                          <a:latin typeface="Helvetica"/>
                          <a:cs typeface="Helvetica"/>
                        </a:rPr>
                        <a:t>He</a:t>
                      </a:r>
                      <a:r>
                        <a:rPr sz="1100" b="1" spc="-20" dirty="0">
                          <a:latin typeface="Helvetica"/>
                          <a:cs typeface="Helvetica"/>
                        </a:rPr>
                        <a:t>2+</a:t>
                      </a:r>
                      <a:endParaRPr sz="1100" b="1">
                        <a:latin typeface="Helvetica"/>
                        <a:cs typeface="Helvetica"/>
                      </a:endParaRPr>
                    </a:p>
                  </a:txBody>
                  <a:tcPr marL="0" marR="0" marT="139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685">
                <a:tc>
                  <a:txBody>
                    <a:bodyPr/>
                    <a:lstStyle/>
                    <a:p>
                      <a:pPr marL="410209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50-</a:t>
                      </a:r>
                      <a:r>
                        <a:rPr sz="16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400</a:t>
                      </a:r>
                      <a:endParaRPr sz="1600" b="1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50-400</a:t>
                      </a:r>
                      <a:endParaRPr sz="1400" b="1">
                        <a:latin typeface="Helvetica"/>
                        <a:cs typeface="Helvetica"/>
                      </a:endParaRPr>
                    </a:p>
                  </a:txBody>
                  <a:tcPr marL="0" marR="0" marT="11747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12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100-</a:t>
                      </a:r>
                      <a:r>
                        <a:rPr sz="12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800</a:t>
                      </a:r>
                      <a:endParaRPr sz="1200" b="1">
                        <a:latin typeface="Helvetica"/>
                        <a:cs typeface="Helvetica"/>
                      </a:endParaRPr>
                    </a:p>
                  </a:txBody>
                  <a:tcPr marL="0" marR="0" marT="16383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2-</a:t>
                      </a:r>
                      <a:r>
                        <a:rPr sz="16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10</a:t>
                      </a:r>
                      <a:endParaRPr sz="1600" b="1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2-</a:t>
                      </a:r>
                      <a:r>
                        <a:rPr sz="1600" b="1" spc="-25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10</a:t>
                      </a:r>
                      <a:endParaRPr sz="1600" b="1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600" b="1" spc="-1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1-</a:t>
                      </a:r>
                      <a:r>
                        <a:rPr sz="1600" b="1" spc="-50" dirty="0">
                          <a:solidFill>
                            <a:srgbClr val="FF2600"/>
                          </a:solidFill>
                          <a:latin typeface="Helvetica"/>
                          <a:cs typeface="Helvetica"/>
                        </a:rPr>
                        <a:t>2</a:t>
                      </a:r>
                      <a:endParaRPr sz="1600" b="1" dirty="0">
                        <a:latin typeface="Helvetica"/>
                        <a:cs typeface="Helvetica"/>
                      </a:endParaRPr>
                    </a:p>
                  </a:txBody>
                  <a:tcPr marL="0" marR="0" marT="10414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81BECE-E45E-56FB-306C-90005B4DF1F0}"/>
              </a:ext>
            </a:extLst>
          </p:cNvPr>
          <p:cNvSpPr txBox="1"/>
          <p:nvPr/>
        </p:nvSpPr>
        <p:spPr>
          <a:xfrm>
            <a:off x="7871264" y="6099958"/>
            <a:ext cx="318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Courtesy</a:t>
            </a:r>
            <a:r>
              <a:rPr lang="it-IT" b="1" dirty="0"/>
              <a:t> of Prof. </a:t>
            </a:r>
            <a:r>
              <a:rPr lang="it-IT" b="1" dirty="0" err="1"/>
              <a:t>Weiping</a:t>
            </a:r>
            <a:r>
              <a:rPr lang="it-IT" b="1" dirty="0"/>
              <a:t> </a:t>
            </a:r>
            <a:r>
              <a:rPr lang="it-IT" b="1" dirty="0" err="1"/>
              <a:t>Liu</a:t>
            </a:r>
            <a:endParaRPr lang="it-IT" b="1" dirty="0"/>
          </a:p>
        </p:txBody>
      </p:sp>
      <p:pic>
        <p:nvPicPr>
          <p:cNvPr id="10" name="object 7">
            <a:extLst>
              <a:ext uri="{FF2B5EF4-FFF2-40B4-BE49-F238E27FC236}">
                <a16:creationId xmlns:a16="http://schemas.microsoft.com/office/drawing/2014/main" id="{E309CD82-B193-5CAC-A8F0-CEBF1AB782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6387" y="1166563"/>
            <a:ext cx="4614648" cy="2893323"/>
          </a:xfrm>
          <a:prstGeom prst="rect">
            <a:avLst/>
          </a:prstGeom>
        </p:spPr>
      </p:pic>
      <p:sp>
        <p:nvSpPr>
          <p:cNvPr id="11" name="object 17">
            <a:extLst>
              <a:ext uri="{FF2B5EF4-FFF2-40B4-BE49-F238E27FC236}">
                <a16:creationId xmlns:a16="http://schemas.microsoft.com/office/drawing/2014/main" id="{E26734B8-3043-7761-A141-D069FBDD6099}"/>
              </a:ext>
            </a:extLst>
          </p:cNvPr>
          <p:cNvSpPr txBox="1"/>
          <p:nvPr/>
        </p:nvSpPr>
        <p:spPr>
          <a:xfrm>
            <a:off x="2417334" y="3394599"/>
            <a:ext cx="1272539" cy="46512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60"/>
              </a:spcBef>
            </a:pPr>
            <a:r>
              <a:rPr sz="1400" b="1" spc="-10" dirty="0">
                <a:solidFill>
                  <a:srgbClr val="FF2600"/>
                </a:solidFill>
                <a:latin typeface="Helvetica"/>
                <a:cs typeface="Helvetica"/>
              </a:rPr>
              <a:t>Acceleration </a:t>
            </a:r>
            <a:r>
              <a:rPr sz="1400" b="1" spc="-20" dirty="0">
                <a:solidFill>
                  <a:srgbClr val="FF2600"/>
                </a:solidFill>
                <a:latin typeface="Helvetica"/>
                <a:cs typeface="Helvetica"/>
              </a:rPr>
              <a:t>tube</a:t>
            </a:r>
            <a:endParaRPr sz="1400" dirty="0">
              <a:latin typeface="Helvetica"/>
              <a:cs typeface="Helvetica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8310F657-3AD0-D390-4B9A-BFC324DFF0F4}"/>
              </a:ext>
            </a:extLst>
          </p:cNvPr>
          <p:cNvSpPr txBox="1"/>
          <p:nvPr/>
        </p:nvSpPr>
        <p:spPr>
          <a:xfrm>
            <a:off x="3677722" y="3322047"/>
            <a:ext cx="1566545" cy="457818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50" b="1" dirty="0">
                <a:solidFill>
                  <a:srgbClr val="FF2600"/>
                </a:solidFill>
                <a:latin typeface="Helvetica"/>
                <a:cs typeface="Helvetica"/>
              </a:rPr>
              <a:t>Beam</a:t>
            </a:r>
            <a:r>
              <a:rPr sz="1450" b="1" spc="65" dirty="0">
                <a:solidFill>
                  <a:srgbClr val="FF2600"/>
                </a:solidFill>
                <a:latin typeface="Helvetica"/>
                <a:cs typeface="Helvetica"/>
              </a:rPr>
              <a:t> </a:t>
            </a:r>
            <a:r>
              <a:rPr sz="1450" b="1" spc="-10" dirty="0">
                <a:solidFill>
                  <a:srgbClr val="FF2600"/>
                </a:solidFill>
                <a:latin typeface="Helvetica"/>
                <a:cs typeface="Helvetica"/>
              </a:rPr>
              <a:t>analyze</a:t>
            </a:r>
            <a:r>
              <a:rPr lang="it-IT" sz="1450" b="1" spc="-10" dirty="0" err="1">
                <a:solidFill>
                  <a:srgbClr val="FF2600"/>
                </a:solidFill>
                <a:latin typeface="Helvetica"/>
                <a:cs typeface="Helvetica"/>
              </a:rPr>
              <a:t>r</a:t>
            </a:r>
            <a:endParaRPr sz="1450" dirty="0">
              <a:latin typeface="Helvetica"/>
              <a:cs typeface="Helvetica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B15DFA77-ED97-32AB-1577-7B0C4EF5FD2E}"/>
              </a:ext>
            </a:extLst>
          </p:cNvPr>
          <p:cNvSpPr txBox="1"/>
          <p:nvPr/>
        </p:nvSpPr>
        <p:spPr>
          <a:xfrm>
            <a:off x="5510025" y="3736126"/>
            <a:ext cx="7905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10" dirty="0">
                <a:solidFill>
                  <a:srgbClr val="FF2600"/>
                </a:solidFill>
                <a:latin typeface="Helvetica"/>
                <a:cs typeface="Helvetica"/>
              </a:rPr>
              <a:t>Detector</a:t>
            </a:r>
            <a:endParaRPr sz="1450" dirty="0">
              <a:latin typeface="Helvetica"/>
              <a:cs typeface="Helvetica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176C3FBC-55B2-52DD-D937-049FB1CB1C68}"/>
              </a:ext>
            </a:extLst>
          </p:cNvPr>
          <p:cNvSpPr txBox="1"/>
          <p:nvPr/>
        </p:nvSpPr>
        <p:spPr>
          <a:xfrm>
            <a:off x="643255" y="3298549"/>
            <a:ext cx="1566545" cy="657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71805">
              <a:lnSpc>
                <a:spcPct val="142900"/>
              </a:lnSpc>
              <a:spcBef>
                <a:spcPts val="90"/>
              </a:spcBef>
            </a:pPr>
            <a:r>
              <a:rPr sz="1450" b="1" dirty="0">
                <a:solidFill>
                  <a:srgbClr val="FF2600"/>
                </a:solidFill>
                <a:latin typeface="Helvetica"/>
                <a:cs typeface="Helvetica"/>
              </a:rPr>
              <a:t>HV</a:t>
            </a:r>
            <a:r>
              <a:rPr sz="1450" b="1" spc="45" dirty="0">
                <a:solidFill>
                  <a:srgbClr val="FF2600"/>
                </a:solidFill>
                <a:latin typeface="Helvetica"/>
                <a:cs typeface="Helvetica"/>
              </a:rPr>
              <a:t> </a:t>
            </a:r>
            <a:r>
              <a:rPr sz="1450" b="1" spc="-10" dirty="0">
                <a:solidFill>
                  <a:srgbClr val="FF2600"/>
                </a:solidFill>
                <a:latin typeface="Helvetica"/>
                <a:cs typeface="Helvetica"/>
              </a:rPr>
              <a:t>platform </a:t>
            </a:r>
            <a:r>
              <a:rPr sz="1450" b="1" dirty="0">
                <a:solidFill>
                  <a:srgbClr val="FF2600"/>
                </a:solidFill>
                <a:latin typeface="Helvetica"/>
                <a:cs typeface="Helvetica"/>
              </a:rPr>
              <a:t>ECR</a:t>
            </a:r>
            <a:r>
              <a:rPr sz="1450" b="1" spc="45" dirty="0">
                <a:solidFill>
                  <a:srgbClr val="FF2600"/>
                </a:solidFill>
                <a:latin typeface="Helvetica"/>
                <a:cs typeface="Helvetica"/>
              </a:rPr>
              <a:t> </a:t>
            </a:r>
            <a:r>
              <a:rPr sz="2175" b="1" baseline="1915" dirty="0">
                <a:solidFill>
                  <a:srgbClr val="FF2600"/>
                </a:solidFill>
                <a:latin typeface="Helvetica"/>
                <a:cs typeface="Helvetica"/>
              </a:rPr>
              <a:t>Ion</a:t>
            </a:r>
            <a:r>
              <a:rPr sz="2175" b="1" spc="75" baseline="1915" dirty="0">
                <a:solidFill>
                  <a:srgbClr val="FF2600"/>
                </a:solidFill>
                <a:latin typeface="Helvetica"/>
                <a:cs typeface="Helvetica"/>
              </a:rPr>
              <a:t> </a:t>
            </a:r>
            <a:r>
              <a:rPr sz="2175" b="1" spc="-15" baseline="1915" dirty="0">
                <a:solidFill>
                  <a:srgbClr val="FF2600"/>
                </a:solidFill>
                <a:latin typeface="Helvetica"/>
                <a:cs typeface="Helvetica"/>
              </a:rPr>
              <a:t>source</a:t>
            </a:r>
            <a:endParaRPr sz="2175" baseline="1915" dirty="0">
              <a:latin typeface="Helvetica"/>
              <a:cs typeface="Helvetica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956B88-BD96-9317-E5E8-4A1D9FFA110E}"/>
              </a:ext>
            </a:extLst>
          </p:cNvPr>
          <p:cNvSpPr txBox="1"/>
          <p:nvPr/>
        </p:nvSpPr>
        <p:spPr>
          <a:xfrm>
            <a:off x="2747015" y="2852929"/>
            <a:ext cx="442884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Talk by Prof </a:t>
            </a:r>
            <a:r>
              <a:rPr lang="it-IT" dirty="0" err="1">
                <a:solidFill>
                  <a:schemeClr val="bg1"/>
                </a:solidFill>
              </a:rPr>
              <a:t>Weiping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Liu</a:t>
            </a:r>
            <a:r>
              <a:rPr lang="it-IT" dirty="0">
                <a:solidFill>
                  <a:schemeClr val="bg1"/>
                </a:solidFill>
              </a:rPr>
              <a:t> on Sunday Morning</a:t>
            </a:r>
          </a:p>
        </p:txBody>
      </p:sp>
    </p:spTree>
    <p:extLst>
      <p:ext uri="{BB962C8B-B14F-4D97-AF65-F5344CB8AC3E}">
        <p14:creationId xmlns:p14="http://schemas.microsoft.com/office/powerpoint/2010/main" val="373037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1775792" y="164952"/>
            <a:ext cx="10252053" cy="500607"/>
          </a:xfrm>
          <a:prstGeom prst="rect">
            <a:avLst/>
          </a:prstGeom>
        </p:spPr>
        <p:txBody>
          <a:bodyPr vert="horz" wrap="square" lIns="0" tIns="8086" rIns="0" bIns="0" rtlCol="0" anchor="ctr">
            <a:spAutoFit/>
          </a:bodyPr>
          <a:lstStyle/>
          <a:p>
            <a:pPr marL="1925705">
              <a:lnSpc>
                <a:spcPct val="100000"/>
              </a:lnSpc>
              <a:spcBef>
                <a:spcPts val="64"/>
              </a:spcBef>
            </a:pPr>
            <a:r>
              <a:rPr sz="3200" b="1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13</a:t>
            </a:r>
            <a:r>
              <a:rPr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C(α,n)</a:t>
            </a:r>
            <a:r>
              <a:rPr sz="3200" b="1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16</a:t>
            </a:r>
            <a:r>
              <a:rPr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 results</a:t>
            </a:r>
            <a:r>
              <a:rPr lang="it-IT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32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broad</a:t>
            </a:r>
            <a:r>
              <a:rPr lang="it-IT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energy range</a:t>
            </a:r>
            <a:endParaRPr sz="32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20795" y="3462368"/>
            <a:ext cx="90490" cy="26678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668" b="1" spc="-30" dirty="0">
                <a:solidFill>
                  <a:srgbClr val="FFFFFF"/>
                </a:solidFill>
                <a:latin typeface="Helvetica Neue"/>
                <a:cs typeface="Helvetica Neue"/>
              </a:rPr>
              <a:t>•</a:t>
            </a:r>
            <a:endParaRPr sz="1668">
              <a:latin typeface="Helvetica Neue"/>
              <a:cs typeface="Helvetica Neu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20795" y="4181138"/>
            <a:ext cx="90490" cy="26678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668" b="1" spc="-30" dirty="0">
                <a:solidFill>
                  <a:srgbClr val="FFFFFF"/>
                </a:solidFill>
                <a:latin typeface="Helvetica Neue"/>
                <a:cs typeface="Helvetica Neue"/>
              </a:rPr>
              <a:t>•</a:t>
            </a:r>
            <a:endParaRPr sz="1668">
              <a:latin typeface="Helvetica Neue"/>
              <a:cs typeface="Helvetica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20795" y="6021018"/>
            <a:ext cx="90490" cy="266783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668" b="1" spc="-30" dirty="0">
                <a:solidFill>
                  <a:srgbClr val="FFFFFF"/>
                </a:solidFill>
                <a:latin typeface="Helvetica Neue"/>
                <a:cs typeface="Helvetica Neue"/>
              </a:rPr>
              <a:t>•</a:t>
            </a:r>
            <a:endParaRPr sz="1668">
              <a:latin typeface="Helvetica Neue"/>
              <a:cs typeface="Helvetica Neu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42" y="981165"/>
            <a:ext cx="9132261" cy="486715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215836" y="1009677"/>
            <a:ext cx="7693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 dirty="0">
                <a:solidFill>
                  <a:srgbClr val="FF9300"/>
                </a:solidFill>
                <a:latin typeface="Helvetica Neue"/>
                <a:cs typeface="Helvetica Neue"/>
              </a:rPr>
              <a:t>JUNA2021</a:t>
            </a:r>
            <a:endParaRPr sz="1182">
              <a:latin typeface="Helvetica Neue"/>
              <a:cs typeface="Helvetica Neu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82832" y="1009677"/>
            <a:ext cx="6792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 dirty="0">
                <a:solidFill>
                  <a:srgbClr val="00F900"/>
                </a:solidFill>
                <a:latin typeface="Helvetica Neue"/>
                <a:cs typeface="Helvetica Neue"/>
              </a:rPr>
              <a:t>SCU2022</a:t>
            </a:r>
            <a:endParaRPr sz="1182">
              <a:latin typeface="Helvetica Neue"/>
              <a:cs typeface="Helvetica Neu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5604" y="349953"/>
            <a:ext cx="3939245" cy="240228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404350" y="2853016"/>
            <a:ext cx="2595251" cy="2381454"/>
          </a:xfrm>
          <a:prstGeom prst="rect">
            <a:avLst/>
          </a:prstGeom>
        </p:spPr>
        <p:txBody>
          <a:bodyPr vert="horz" wrap="square" lIns="0" tIns="3081" rIns="0" bIns="0" rtlCol="0">
            <a:spAutoFit/>
          </a:bodyPr>
          <a:lstStyle/>
          <a:p>
            <a:pPr marL="23104" marR="82789">
              <a:lnSpc>
                <a:spcPct val="103099"/>
              </a:lnSpc>
              <a:spcBef>
                <a:spcPts val="24"/>
              </a:spcBef>
            </a:pPr>
            <a:r>
              <a:rPr sz="1334" b="1" dirty="0">
                <a:latin typeface="Helvetica Neue"/>
                <a:cs typeface="Helvetica Neue"/>
              </a:rPr>
              <a:t>mA</a:t>
            </a:r>
            <a:r>
              <a:rPr sz="1334" b="1" spc="27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thick</a:t>
            </a:r>
            <a:r>
              <a:rPr sz="1334" b="1" spc="30" dirty="0">
                <a:latin typeface="Helvetica Neue"/>
                <a:cs typeface="Helvetica Neue"/>
              </a:rPr>
              <a:t> </a:t>
            </a:r>
            <a:r>
              <a:rPr sz="1334" b="1" spc="-6" dirty="0">
                <a:latin typeface="Helvetica Neue"/>
                <a:cs typeface="Helvetica Neue"/>
              </a:rPr>
              <a:t>target, </a:t>
            </a:r>
            <a:r>
              <a:rPr sz="1334" b="1" dirty="0">
                <a:latin typeface="Helvetica Neue"/>
                <a:cs typeface="Helvetica Neue"/>
              </a:rPr>
              <a:t>differential</a:t>
            </a:r>
            <a:r>
              <a:rPr sz="1334" b="1" spc="27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method</a:t>
            </a:r>
            <a:r>
              <a:rPr sz="1334" b="1" spc="30" dirty="0">
                <a:latin typeface="Helvetica Neue"/>
                <a:cs typeface="Helvetica Neue"/>
              </a:rPr>
              <a:t> </a:t>
            </a:r>
            <a:r>
              <a:rPr sz="1334" b="1" spc="-15" dirty="0">
                <a:latin typeface="Helvetica Neue"/>
                <a:cs typeface="Helvetica Neue"/>
              </a:rPr>
              <a:t>to </a:t>
            </a:r>
            <a:r>
              <a:rPr sz="1334" b="1" dirty="0">
                <a:latin typeface="Helvetica Neue"/>
                <a:cs typeface="Helvetica Neue"/>
              </a:rPr>
              <a:t>pin</a:t>
            </a:r>
            <a:r>
              <a:rPr sz="1334" b="1" spc="30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down</a:t>
            </a:r>
            <a:r>
              <a:rPr sz="1334" b="1" spc="30" dirty="0">
                <a:latin typeface="Helvetica Neue"/>
                <a:cs typeface="Helvetica Neue"/>
              </a:rPr>
              <a:t> </a:t>
            </a:r>
            <a:r>
              <a:rPr sz="1334" b="1" spc="-6" dirty="0">
                <a:latin typeface="Helvetica Neue"/>
                <a:cs typeface="Helvetica Neue"/>
              </a:rPr>
              <a:t>thickness</a:t>
            </a:r>
            <a:endParaRPr sz="1334" dirty="0">
              <a:latin typeface="Helvetica Neue"/>
              <a:cs typeface="Helvetica Neue"/>
            </a:endParaRPr>
          </a:p>
          <a:p>
            <a:pPr marL="23104" marR="155566" algn="just">
              <a:lnSpc>
                <a:spcPct val="115900"/>
              </a:lnSpc>
              <a:spcBef>
                <a:spcPts val="506"/>
              </a:spcBef>
            </a:pPr>
            <a:r>
              <a:rPr sz="1334" b="1" dirty="0">
                <a:latin typeface="Helvetica Neue"/>
                <a:cs typeface="Helvetica Neue"/>
              </a:rPr>
              <a:t>magnetic</a:t>
            </a:r>
            <a:r>
              <a:rPr sz="1334" b="1" spc="45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removal</a:t>
            </a:r>
            <a:r>
              <a:rPr sz="1334" b="1" spc="45" dirty="0">
                <a:latin typeface="Helvetica Neue"/>
                <a:cs typeface="Helvetica Neue"/>
              </a:rPr>
              <a:t> </a:t>
            </a:r>
            <a:r>
              <a:rPr sz="1334" b="1" spc="-15" dirty="0">
                <a:latin typeface="Helvetica Neue"/>
                <a:cs typeface="Helvetica Neue"/>
              </a:rPr>
              <a:t>of </a:t>
            </a:r>
            <a:r>
              <a:rPr sz="1334" b="1" dirty="0">
                <a:latin typeface="Helvetica Neue"/>
                <a:cs typeface="Helvetica Neue"/>
              </a:rPr>
              <a:t>He</a:t>
            </a:r>
            <a:r>
              <a:rPr sz="1319" b="1" baseline="21072" dirty="0">
                <a:latin typeface="Helvetica Neue"/>
                <a:cs typeface="Helvetica Neue"/>
              </a:rPr>
              <a:t>2+</a:t>
            </a:r>
            <a:r>
              <a:rPr sz="1334" b="1" dirty="0">
                <a:latin typeface="PingFang SC Semibold"/>
                <a:cs typeface="PingFang SC Semibold"/>
              </a:rPr>
              <a:t>，</a:t>
            </a:r>
            <a:r>
              <a:rPr sz="1334" b="1" dirty="0">
                <a:latin typeface="Helvetica Neue"/>
                <a:cs typeface="Helvetica Neue"/>
              </a:rPr>
              <a:t>cover</a:t>
            </a:r>
            <a:r>
              <a:rPr sz="1334" b="1" spc="45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0.4</a:t>
            </a:r>
            <a:r>
              <a:rPr sz="1334" b="1" spc="45" dirty="0">
                <a:latin typeface="Helvetica Neue"/>
                <a:cs typeface="Helvetica Neue"/>
              </a:rPr>
              <a:t> </a:t>
            </a:r>
            <a:r>
              <a:rPr sz="1334" b="1" spc="-15" dirty="0">
                <a:latin typeface="Helvetica Neue"/>
                <a:cs typeface="Helvetica Neue"/>
              </a:rPr>
              <a:t>MeV </a:t>
            </a:r>
            <a:r>
              <a:rPr sz="1334" b="1" dirty="0">
                <a:latin typeface="Helvetica Neue"/>
                <a:cs typeface="Helvetica Neue"/>
              </a:rPr>
              <a:t>to</a:t>
            </a:r>
            <a:r>
              <a:rPr sz="1334" b="1" spc="3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0.8</a:t>
            </a:r>
            <a:r>
              <a:rPr sz="1334" b="1" spc="3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MeV</a:t>
            </a:r>
            <a:r>
              <a:rPr sz="1334" b="1" spc="3" dirty="0">
                <a:latin typeface="Helvetica Neue"/>
                <a:cs typeface="Helvetica Neue"/>
              </a:rPr>
              <a:t> </a:t>
            </a:r>
            <a:r>
              <a:rPr sz="1334" b="1" spc="-6" dirty="0">
                <a:latin typeface="Helvetica Neue"/>
                <a:cs typeface="Helvetica Neue"/>
              </a:rPr>
              <a:t>(JUNA)</a:t>
            </a:r>
            <a:r>
              <a:rPr sz="1334" b="1" spc="-6" dirty="0">
                <a:latin typeface="PingFang SC Semibold"/>
                <a:cs typeface="PingFang SC Semibold"/>
              </a:rPr>
              <a:t>，</a:t>
            </a:r>
            <a:endParaRPr sz="1334" dirty="0">
              <a:latin typeface="PingFang SC Semibold"/>
              <a:cs typeface="PingFang SC Semibold"/>
            </a:endParaRPr>
          </a:p>
          <a:p>
            <a:pPr marL="23104" marR="18483">
              <a:lnSpc>
                <a:spcPct val="103099"/>
              </a:lnSpc>
              <a:spcBef>
                <a:spcPts val="164"/>
              </a:spcBef>
            </a:pPr>
            <a:r>
              <a:rPr sz="1334" b="1" dirty="0">
                <a:latin typeface="Helvetica Neue"/>
                <a:cs typeface="Helvetica Neue"/>
              </a:rPr>
              <a:t>cover</a:t>
            </a:r>
            <a:r>
              <a:rPr sz="1334" b="1" spc="12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i-process;</a:t>
            </a:r>
            <a:r>
              <a:rPr sz="1334" b="1" spc="15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to</a:t>
            </a:r>
            <a:r>
              <a:rPr sz="1334" b="1" spc="15" dirty="0">
                <a:latin typeface="Helvetica Neue"/>
                <a:cs typeface="Helvetica Neue"/>
              </a:rPr>
              <a:t> </a:t>
            </a:r>
            <a:r>
              <a:rPr sz="1334" b="1" spc="-15" dirty="0">
                <a:latin typeface="Helvetica Neue"/>
                <a:cs typeface="Helvetica Neue"/>
              </a:rPr>
              <a:t>1.2 </a:t>
            </a:r>
            <a:r>
              <a:rPr sz="1334" b="1" dirty="0">
                <a:latin typeface="Helvetica Neue"/>
                <a:cs typeface="Helvetica Neue"/>
              </a:rPr>
              <a:t>MeV</a:t>
            </a:r>
            <a:r>
              <a:rPr sz="1334" b="1" spc="3" dirty="0">
                <a:latin typeface="Helvetica Neue"/>
                <a:cs typeface="Helvetica Neue"/>
              </a:rPr>
              <a:t> </a:t>
            </a:r>
            <a:r>
              <a:rPr sz="1334" b="1" spc="-6" dirty="0">
                <a:latin typeface="Helvetica Neue"/>
                <a:cs typeface="Helvetica Neue"/>
              </a:rPr>
              <a:t>tandem, </a:t>
            </a:r>
            <a:r>
              <a:rPr sz="1334" b="1" dirty="0">
                <a:latin typeface="Helvetica Neue"/>
                <a:cs typeface="Helvetica Neue"/>
              </a:rPr>
              <a:t>calibration</a:t>
            </a:r>
            <a:r>
              <a:rPr sz="1334" b="1" spc="15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of</a:t>
            </a:r>
            <a:r>
              <a:rPr sz="1334" b="1" spc="18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eff.</a:t>
            </a:r>
            <a:r>
              <a:rPr sz="1334" b="1" spc="18" dirty="0">
                <a:latin typeface="Helvetica Neue"/>
                <a:cs typeface="Helvetica Neue"/>
              </a:rPr>
              <a:t> </a:t>
            </a:r>
            <a:r>
              <a:rPr sz="1334" b="1" spc="-30" dirty="0">
                <a:latin typeface="Helvetica Neue"/>
                <a:cs typeface="Helvetica Neue"/>
              </a:rPr>
              <a:t>, </a:t>
            </a:r>
            <a:r>
              <a:rPr sz="1334" b="1" dirty="0">
                <a:latin typeface="Helvetica Neue"/>
                <a:cs typeface="Helvetica Neue"/>
              </a:rPr>
              <a:t>cross</a:t>
            </a:r>
            <a:r>
              <a:rPr sz="1334" b="1" spc="15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check</a:t>
            </a:r>
            <a:r>
              <a:rPr sz="1334" b="1" spc="15" dirty="0">
                <a:latin typeface="Helvetica Neue"/>
                <a:cs typeface="Helvetica Neue"/>
              </a:rPr>
              <a:t> </a:t>
            </a:r>
            <a:r>
              <a:rPr sz="1334" b="1" spc="-6" dirty="0">
                <a:latin typeface="Helvetica Neue"/>
                <a:cs typeface="Helvetica Neue"/>
              </a:rPr>
              <a:t>other </a:t>
            </a:r>
            <a:r>
              <a:rPr sz="1334" b="1" spc="-12" dirty="0">
                <a:latin typeface="Helvetica Neue"/>
                <a:cs typeface="Helvetica Neue"/>
              </a:rPr>
              <a:t>date</a:t>
            </a:r>
            <a:endParaRPr sz="1334" dirty="0">
              <a:latin typeface="Helvetica Neue"/>
              <a:cs typeface="Helvetica Neue"/>
            </a:endParaRPr>
          </a:p>
          <a:p>
            <a:pPr marL="23104" marR="338471">
              <a:lnSpc>
                <a:spcPct val="112100"/>
              </a:lnSpc>
              <a:spcBef>
                <a:spcPts val="567"/>
              </a:spcBef>
            </a:pPr>
            <a:r>
              <a:rPr sz="1334" b="1" dirty="0">
                <a:latin typeface="Helvetica Neue"/>
                <a:cs typeface="Helvetica Neue"/>
              </a:rPr>
              <a:t>n</a:t>
            </a:r>
            <a:r>
              <a:rPr sz="1334" b="1" spc="30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background</a:t>
            </a:r>
            <a:r>
              <a:rPr sz="1334" b="1" spc="33" dirty="0">
                <a:latin typeface="Helvetica Neue"/>
                <a:cs typeface="Helvetica Neue"/>
              </a:rPr>
              <a:t> </a:t>
            </a:r>
            <a:r>
              <a:rPr sz="1334" b="1" spc="-15" dirty="0">
                <a:latin typeface="Helvetica Neue"/>
                <a:cs typeface="Helvetica Neue"/>
              </a:rPr>
              <a:t>5/ </a:t>
            </a:r>
            <a:r>
              <a:rPr sz="1334" b="1" dirty="0">
                <a:latin typeface="Helvetica Neue"/>
                <a:cs typeface="Helvetica Neue"/>
              </a:rPr>
              <a:t>hour</a:t>
            </a:r>
            <a:r>
              <a:rPr sz="1334" b="1" dirty="0">
                <a:latin typeface="PingFang SC Semibold"/>
                <a:cs typeface="PingFang SC Semibold"/>
              </a:rPr>
              <a:t>，</a:t>
            </a:r>
            <a:r>
              <a:rPr sz="1334" b="1" dirty="0">
                <a:latin typeface="Helvetica Neue"/>
                <a:cs typeface="Helvetica Neue"/>
              </a:rPr>
              <a:t>2.5</a:t>
            </a:r>
            <a:r>
              <a:rPr sz="1334" b="1" spc="24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MeV</a:t>
            </a:r>
            <a:r>
              <a:rPr sz="1334" b="1" spc="24" dirty="0">
                <a:latin typeface="Helvetica Neue"/>
                <a:cs typeface="Helvetica Neue"/>
              </a:rPr>
              <a:t> </a:t>
            </a:r>
            <a:r>
              <a:rPr sz="1334" b="1" spc="-12" dirty="0">
                <a:latin typeface="Helvetica Neue"/>
                <a:cs typeface="Helvetica Neue"/>
              </a:rPr>
              <a:t>eff. </a:t>
            </a:r>
            <a:r>
              <a:rPr sz="1334" b="1" dirty="0">
                <a:latin typeface="Helvetica Neue"/>
                <a:cs typeface="Helvetica Neue"/>
              </a:rPr>
              <a:t>25%,</a:t>
            </a:r>
            <a:r>
              <a:rPr sz="1334" b="1" spc="18" dirty="0">
                <a:latin typeface="Helvetica Neue"/>
                <a:cs typeface="Helvetica Neue"/>
              </a:rPr>
              <a:t> </a:t>
            </a:r>
            <a:r>
              <a:rPr sz="1334" b="1" dirty="0">
                <a:latin typeface="Helvetica Neue"/>
                <a:cs typeface="Helvetica Neue"/>
              </a:rPr>
              <a:t>good</a:t>
            </a:r>
            <a:r>
              <a:rPr sz="1334" b="1" spc="18" dirty="0">
                <a:latin typeface="Helvetica Neue"/>
                <a:cs typeface="Helvetica Neue"/>
              </a:rPr>
              <a:t> </a:t>
            </a:r>
            <a:r>
              <a:rPr sz="1334" b="1" spc="-15" dirty="0">
                <a:latin typeface="Helvetica Neue"/>
                <a:cs typeface="Helvetica Neue"/>
              </a:rPr>
              <a:t>S/N</a:t>
            </a:r>
            <a:endParaRPr sz="1334" dirty="0">
              <a:latin typeface="Helvetica Neue"/>
              <a:cs typeface="Helvetica Neue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8F0722-0799-3F38-2A69-63D729CD340D}"/>
              </a:ext>
            </a:extLst>
          </p:cNvPr>
          <p:cNvSpPr txBox="1"/>
          <p:nvPr/>
        </p:nvSpPr>
        <p:spPr>
          <a:xfrm>
            <a:off x="9004417" y="6296784"/>
            <a:ext cx="318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Courtesy</a:t>
            </a:r>
            <a:r>
              <a:rPr lang="it-IT" b="1" dirty="0"/>
              <a:t> of Prof. </a:t>
            </a:r>
            <a:r>
              <a:rPr lang="it-IT" b="1" dirty="0" err="1"/>
              <a:t>Weiping</a:t>
            </a:r>
            <a:r>
              <a:rPr lang="it-IT" b="1" dirty="0"/>
              <a:t> </a:t>
            </a:r>
            <a:r>
              <a:rPr lang="it-IT" b="1" dirty="0" err="1"/>
              <a:t>Liu</a:t>
            </a:r>
            <a:endParaRPr lang="it-IT" b="1" dirty="0"/>
          </a:p>
        </p:txBody>
      </p:sp>
      <p:sp>
        <p:nvSpPr>
          <p:cNvPr id="9" name="object 9"/>
          <p:cNvSpPr txBox="1"/>
          <p:nvPr/>
        </p:nvSpPr>
        <p:spPr>
          <a:xfrm>
            <a:off x="803013" y="5540837"/>
            <a:ext cx="7543415" cy="30748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23104">
              <a:spcBef>
                <a:spcPts val="69"/>
              </a:spcBef>
            </a:pPr>
            <a:r>
              <a:rPr sz="1940" dirty="0">
                <a:latin typeface="Helvetica Neue"/>
                <a:cs typeface="Helvetica Neue"/>
              </a:rPr>
              <a:t>B.</a:t>
            </a:r>
            <a:r>
              <a:rPr sz="1940" spc="-27" dirty="0">
                <a:latin typeface="Helvetica Neue"/>
                <a:cs typeface="Helvetica Neue"/>
              </a:rPr>
              <a:t> </a:t>
            </a:r>
            <a:r>
              <a:rPr sz="1940" dirty="0">
                <a:latin typeface="Helvetica Neue"/>
                <a:cs typeface="Helvetica Neue"/>
              </a:rPr>
              <a:t>Gao,</a:t>
            </a:r>
            <a:r>
              <a:rPr sz="1940" spc="-15" dirty="0">
                <a:latin typeface="Helvetica Neue"/>
                <a:cs typeface="Helvetica Neue"/>
              </a:rPr>
              <a:t> </a:t>
            </a:r>
            <a:r>
              <a:rPr sz="1940" dirty="0">
                <a:latin typeface="Helvetica Neue"/>
                <a:cs typeface="Helvetica Neue"/>
              </a:rPr>
              <a:t>…,</a:t>
            </a:r>
            <a:r>
              <a:rPr sz="1940" spc="-12" dirty="0">
                <a:latin typeface="Helvetica Neue"/>
                <a:cs typeface="Helvetica Neue"/>
              </a:rPr>
              <a:t> </a:t>
            </a:r>
            <a:r>
              <a:rPr sz="1940" spc="-139" dirty="0">
                <a:latin typeface="Helvetica Neue"/>
                <a:cs typeface="Helvetica Neue"/>
              </a:rPr>
              <a:t>Y.</a:t>
            </a:r>
            <a:r>
              <a:rPr sz="1940" dirty="0">
                <a:latin typeface="Helvetica Neue"/>
                <a:cs typeface="Helvetica Neue"/>
              </a:rPr>
              <a:t> D.</a:t>
            </a:r>
            <a:r>
              <a:rPr sz="1940" spc="-12" dirty="0">
                <a:latin typeface="Helvetica Neue"/>
                <a:cs typeface="Helvetica Neue"/>
              </a:rPr>
              <a:t> </a:t>
            </a:r>
            <a:r>
              <a:rPr sz="1940" spc="-15" dirty="0">
                <a:latin typeface="Helvetica Neue"/>
                <a:cs typeface="Helvetica Neue"/>
              </a:rPr>
              <a:t>Tang*,…, </a:t>
            </a:r>
            <a:r>
              <a:rPr sz="1940" dirty="0">
                <a:latin typeface="Helvetica Neue"/>
                <a:cs typeface="Helvetica Neue"/>
              </a:rPr>
              <a:t>WPL*,</a:t>
            </a:r>
            <a:r>
              <a:rPr sz="1940" spc="-12" dirty="0">
                <a:latin typeface="Helvetica Neue"/>
                <a:cs typeface="Helvetica Neue"/>
              </a:rPr>
              <a:t> </a:t>
            </a:r>
            <a:r>
              <a:rPr sz="1956" baseline="19379" dirty="0">
                <a:latin typeface="Helvetica Neue"/>
                <a:cs typeface="Helvetica Neue"/>
              </a:rPr>
              <a:t>13</a:t>
            </a:r>
            <a:r>
              <a:rPr sz="1940" dirty="0">
                <a:latin typeface="Helvetica Neue"/>
                <a:cs typeface="Helvetica Neue"/>
              </a:rPr>
              <a:t>C(α,n)</a:t>
            </a:r>
            <a:r>
              <a:rPr sz="1956" baseline="19379" dirty="0">
                <a:latin typeface="Helvetica Neue"/>
                <a:cs typeface="Helvetica Neue"/>
              </a:rPr>
              <a:t>16</a:t>
            </a:r>
            <a:r>
              <a:rPr sz="1940" dirty="0">
                <a:latin typeface="Helvetica Neue"/>
                <a:cs typeface="Helvetica Neue"/>
              </a:rPr>
              <a:t>O,</a:t>
            </a:r>
            <a:r>
              <a:rPr sz="1940" spc="-15" dirty="0">
                <a:latin typeface="Helvetica Neue"/>
                <a:cs typeface="Helvetica Neue"/>
              </a:rPr>
              <a:t> </a:t>
            </a:r>
            <a:r>
              <a:rPr sz="1940" dirty="0">
                <a:latin typeface="Helvetica Neue"/>
                <a:cs typeface="Helvetica Neue"/>
              </a:rPr>
              <a:t>PRL</a:t>
            </a:r>
            <a:r>
              <a:rPr sz="1940" spc="-12" dirty="0">
                <a:latin typeface="Helvetica Neue"/>
                <a:cs typeface="Helvetica Neue"/>
              </a:rPr>
              <a:t> </a:t>
            </a:r>
            <a:r>
              <a:rPr sz="1940" spc="-6" dirty="0">
                <a:latin typeface="Helvetica Neue"/>
                <a:cs typeface="Helvetica Neue"/>
              </a:rPr>
              <a:t>129(2022)132701</a:t>
            </a:r>
            <a:endParaRPr sz="1940" dirty="0">
              <a:latin typeface="Helvetica Neue"/>
              <a:cs typeface="Helvetica Neue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A3F2D0-DC3B-4658-EF73-04A95A0A03F6}"/>
              </a:ext>
            </a:extLst>
          </p:cNvPr>
          <p:cNvSpPr txBox="1"/>
          <p:nvPr/>
        </p:nvSpPr>
        <p:spPr>
          <a:xfrm>
            <a:off x="234211" y="6112118"/>
            <a:ext cx="747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JUNA </a:t>
            </a:r>
            <a:r>
              <a:rPr lang="it-IT" dirty="0" err="1"/>
              <a:t>see</a:t>
            </a:r>
            <a:r>
              <a:rPr lang="it-IT" dirty="0"/>
              <a:t> talks by </a:t>
            </a:r>
            <a:r>
              <a:rPr lang="it-IT" dirty="0" err="1"/>
              <a:t>Jun</a:t>
            </a:r>
            <a:r>
              <a:rPr lang="it-IT" dirty="0"/>
              <a:t> Su and </a:t>
            </a:r>
            <a:r>
              <a:rPr lang="it-IT" b="0" i="0" u="none" strike="noStrike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iberation Sans"/>
              </a:rPr>
              <a:t> </a:t>
            </a:r>
            <a:r>
              <a:rPr lang="it-IT" dirty="0" err="1">
                <a:effectLst/>
              </a:rPr>
              <a:t>Yangping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Shen</a:t>
            </a:r>
            <a:endParaRPr lang="it-IT" dirty="0">
              <a:effectLst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8F168B-449C-F317-1D1D-30BD3D0AE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D85A-65E4-0746-BF60-C8E7541ADA49}" type="datetime1">
              <a:rPr lang="it-IT" smtClean="0"/>
              <a:t>08/09/24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0DE40E-5E94-F1E5-EB23-4642D03E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820851-F0F6-95DF-FF1B-8809C3B0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064721-4620-EC98-441D-31A58D00B82C}"/>
              </a:ext>
            </a:extLst>
          </p:cNvPr>
          <p:cNvSpPr txBox="1"/>
          <p:nvPr/>
        </p:nvSpPr>
        <p:spPr>
          <a:xfrm>
            <a:off x="0" y="153441"/>
            <a:ext cx="11468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+mj-lt"/>
              </a:rPr>
              <a:t>CASPAR: </a:t>
            </a:r>
            <a:r>
              <a:rPr lang="it-IT" sz="2800" i="1" dirty="0">
                <a:solidFill>
                  <a:srgbClr val="FF0000"/>
                </a:solidFill>
                <a:latin typeface="+mj-lt"/>
              </a:rPr>
              <a:t>Compact Accelerator System for </a:t>
            </a:r>
            <a:r>
              <a:rPr lang="it-IT" sz="2800" i="1" dirty="0" err="1">
                <a:solidFill>
                  <a:srgbClr val="FF0000"/>
                </a:solidFill>
                <a:latin typeface="+mj-lt"/>
              </a:rPr>
              <a:t>Performing</a:t>
            </a:r>
            <a:r>
              <a:rPr lang="it-IT" sz="28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800" i="1" dirty="0" err="1">
                <a:solidFill>
                  <a:srgbClr val="FF0000"/>
                </a:solidFill>
                <a:latin typeface="+mj-lt"/>
              </a:rPr>
              <a:t>Astrophysical</a:t>
            </a:r>
            <a:r>
              <a:rPr lang="it-IT" sz="28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800" i="1" dirty="0" err="1">
                <a:solidFill>
                  <a:srgbClr val="FF0000"/>
                </a:solidFill>
                <a:latin typeface="+mj-lt"/>
              </a:rPr>
              <a:t>Research</a:t>
            </a:r>
            <a:endParaRPr lang="it-IT" sz="28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19743A-7450-7DC1-BEF9-7D461781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D8F2-C800-1446-BF8D-EB71446DD87F}" type="datetime1">
              <a:rPr lang="it-IT" smtClean="0"/>
              <a:t>08/09/24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ACD2B2-C71E-2336-A085-03D0A639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98AA2C-8A94-38DB-F75F-86FD4757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18</a:t>
            </a:fld>
            <a:endParaRPr lang="it-IT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8509E5E-E43B-7706-0417-7C039EA00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4" y="942483"/>
            <a:ext cx="5897824" cy="346865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80E69C8-C789-6BCE-18F4-8A5464E54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065" y="676661"/>
            <a:ext cx="3920935" cy="24001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99FF4C-AB9B-9F62-758D-729EA7936BFC}"/>
              </a:ext>
            </a:extLst>
          </p:cNvPr>
          <p:cNvSpPr txBox="1"/>
          <p:nvPr/>
        </p:nvSpPr>
        <p:spPr>
          <a:xfrm>
            <a:off x="6285793" y="2608305"/>
            <a:ext cx="4503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South Dakota </a:t>
            </a:r>
            <a:r>
              <a:rPr lang="it-IT" dirty="0" err="1"/>
              <a:t>mines</a:t>
            </a:r>
            <a:r>
              <a:rPr lang="it-IT" dirty="0"/>
              <a:t> : 1500 m </a:t>
            </a:r>
            <a:br>
              <a:rPr lang="it-IT" dirty="0"/>
            </a:br>
            <a:r>
              <a:rPr lang="it-IT" dirty="0" err="1"/>
              <a:t>muon</a:t>
            </a:r>
            <a:r>
              <a:rPr lang="it-IT" dirty="0"/>
              <a:t> background </a:t>
            </a:r>
            <a:r>
              <a:rPr lang="it-IT" dirty="0" err="1"/>
              <a:t>about</a:t>
            </a:r>
            <a:r>
              <a:rPr lang="it-IT" dirty="0"/>
              <a:t> 7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suppression</a:t>
            </a:r>
            <a:r>
              <a:rPr lang="it-IT" dirty="0"/>
              <a:t> 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9B1EBB6-744A-FBE8-B562-4DE456B1A380}"/>
              </a:ext>
            </a:extLst>
          </p:cNvPr>
          <p:cNvSpPr txBox="1"/>
          <p:nvPr/>
        </p:nvSpPr>
        <p:spPr>
          <a:xfrm>
            <a:off x="6285793" y="3707153"/>
            <a:ext cx="354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Operated jointly by the University of Notre Dame and South Dakota Mines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C15D1-F355-823E-C6D5-BD48CF02789E}"/>
              </a:ext>
            </a:extLst>
          </p:cNvPr>
          <p:cNvSpPr txBox="1"/>
          <p:nvPr/>
        </p:nvSpPr>
        <p:spPr>
          <a:xfrm>
            <a:off x="9827616" y="3269576"/>
            <a:ext cx="2223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Installation: 2015-2017</a:t>
            </a:r>
          </a:p>
          <a:p>
            <a:r>
              <a:rPr lang="en-US" sz="1600" dirty="0"/>
              <a:t>Operation: 2018-2021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3E13BE26-C636-124F-71F3-F74FD802CC11}"/>
              </a:ext>
            </a:extLst>
          </p:cNvPr>
          <p:cNvSpPr txBox="1"/>
          <p:nvPr/>
        </p:nvSpPr>
        <p:spPr>
          <a:xfrm>
            <a:off x="8334712" y="4317803"/>
            <a:ext cx="3880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Continuous operation in 2020 because of 2021-2024 shut-down period for DUNE excavation</a:t>
            </a:r>
          </a:p>
        </p:txBody>
      </p:sp>
      <p:graphicFrame>
        <p:nvGraphicFramePr>
          <p:cNvPr id="13" name="Table 15">
            <a:extLst>
              <a:ext uri="{FF2B5EF4-FFF2-40B4-BE49-F238E27FC236}">
                <a16:creationId xmlns:a16="http://schemas.microsoft.com/office/drawing/2014/main" id="{EB917F54-07B0-787F-F87E-87E4330EA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40198"/>
              </p:ext>
            </p:extLst>
          </p:nvPr>
        </p:nvGraphicFramePr>
        <p:xfrm>
          <a:off x="115258" y="4576689"/>
          <a:ext cx="9345265" cy="141678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3151566">
                  <a:extLst>
                    <a:ext uri="{9D8B030D-6E8A-4147-A177-3AD203B41FA5}">
                      <a16:colId xmlns:a16="http://schemas.microsoft.com/office/drawing/2014/main" val="40094490"/>
                    </a:ext>
                  </a:extLst>
                </a:gridCol>
                <a:gridCol w="6193699">
                  <a:extLst>
                    <a:ext uri="{9D8B030D-6E8A-4147-A177-3AD203B41FA5}">
                      <a16:colId xmlns:a16="http://schemas.microsoft.com/office/drawing/2014/main" val="2451375278"/>
                    </a:ext>
                  </a:extLst>
                </a:gridCol>
              </a:tblGrid>
              <a:tr h="319500">
                <a:tc>
                  <a:txBody>
                    <a:bodyPr/>
                    <a:lstStyle/>
                    <a:p>
                      <a:r>
                        <a:rPr lang="en-US" sz="1200" dirty="0"/>
                        <a:t>1 MV JN Model Van de Graff Accelerator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Voltage range ~ 150</a:t>
                      </a:r>
                      <a:r>
                        <a:rPr lang="en-US" sz="1200" baseline="0" dirty="0"/>
                        <a:t> kV – 1.1 MV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10407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200" dirty="0"/>
                        <a:t>Gas</a:t>
                      </a:r>
                      <a:r>
                        <a:rPr lang="en-US" sz="1200" baseline="0" dirty="0"/>
                        <a:t> fed radio frequency source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 beam and alpha</a:t>
                      </a:r>
                      <a:r>
                        <a:rPr lang="en-US" sz="1200" baseline="0" dirty="0"/>
                        <a:t> beam to target, 200 – 250 </a:t>
                      </a:r>
                      <a:r>
                        <a:rPr lang="el-GR" sz="1200" baseline="0" dirty="0"/>
                        <a:t>μ</a:t>
                      </a:r>
                      <a:r>
                        <a:rPr lang="en-US" sz="1200" baseline="0" dirty="0"/>
                        <a:t>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5876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200" dirty="0"/>
                        <a:t>Analyzing</a:t>
                      </a:r>
                      <a:r>
                        <a:rPr lang="en-US" sz="1200" baseline="0" dirty="0"/>
                        <a:t> magnet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25-degree, with 0-degree and “mass-2” 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39259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200" dirty="0"/>
                        <a:t>Target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Extended,</a:t>
                      </a:r>
                      <a:r>
                        <a:rPr lang="en-US" sz="1200" baseline="0" dirty="0"/>
                        <a:t> recirculating, windowless gas target &amp; Solid target stations interchangeable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9493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2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HECTOR 4</a:t>
                      </a:r>
                      <a:r>
                        <a:rPr lang="el-GR" sz="1200" baseline="0" dirty="0"/>
                        <a:t>π</a:t>
                      </a:r>
                      <a:r>
                        <a:rPr lang="en-US" sz="1200" baseline="0" dirty="0"/>
                        <a:t>  </a:t>
                      </a:r>
                      <a:r>
                        <a:rPr lang="en-US" sz="1200" baseline="0" dirty="0" err="1"/>
                        <a:t>NaI</a:t>
                      </a:r>
                      <a:r>
                        <a:rPr lang="en-US" sz="1200" baseline="0" dirty="0"/>
                        <a:t>, </a:t>
                      </a:r>
                      <a:r>
                        <a:rPr lang="en-US" sz="1200" baseline="0" dirty="0" err="1"/>
                        <a:t>HPGe</a:t>
                      </a:r>
                      <a:r>
                        <a:rPr lang="en-US" sz="1200" baseline="0" dirty="0"/>
                        <a:t> and </a:t>
                      </a:r>
                      <a:r>
                        <a:rPr lang="en-US" sz="1200" baseline="0" dirty="0" err="1"/>
                        <a:t>NaI</a:t>
                      </a:r>
                      <a:r>
                        <a:rPr lang="en-US" sz="1200" baseline="0" dirty="0"/>
                        <a:t>, 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baseline="0" dirty="0"/>
                        <a:t>He neutron counters, deuterated neutron detection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220335"/>
                  </a:ext>
                </a:extLst>
              </a:tr>
            </a:tbl>
          </a:graphicData>
        </a:graphic>
      </p:graphicFrame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0305101B-01E0-054E-FF0C-5E275B9F02E7}"/>
              </a:ext>
            </a:extLst>
          </p:cNvPr>
          <p:cNvSpPr/>
          <p:nvPr/>
        </p:nvSpPr>
        <p:spPr>
          <a:xfrm>
            <a:off x="0" y="6038088"/>
            <a:ext cx="12189532" cy="838200"/>
          </a:xfrm>
          <a:prstGeom prst="rect">
            <a:avLst/>
          </a:prstGeom>
          <a:gradFill>
            <a:gsLst>
              <a:gs pos="0">
                <a:srgbClr val="C8D8EB"/>
              </a:gs>
              <a:gs pos="48000">
                <a:srgbClr val="AEC5E1"/>
              </a:gs>
              <a:gs pos="75000">
                <a:srgbClr val="AEC5E1"/>
              </a:gs>
              <a:gs pos="85000">
                <a:srgbClr val="878FA7"/>
              </a:gs>
              <a:gs pos="100000">
                <a:srgbClr val="878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95;p1" descr="http://onmessage.nd.edu/assets/41621/1_university_mark.jpg">
            <a:extLst>
              <a:ext uri="{FF2B5EF4-FFF2-40B4-BE49-F238E27FC236}">
                <a16:creationId xmlns:a16="http://schemas.microsoft.com/office/drawing/2014/main" id="{83BF426B-6496-6A71-057C-DD4C3E5D8D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2190" y="6128973"/>
            <a:ext cx="2209800" cy="64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6;p1">
            <a:extLst>
              <a:ext uri="{FF2B5EF4-FFF2-40B4-BE49-F238E27FC236}">
                <a16:creationId xmlns:a16="http://schemas.microsoft.com/office/drawing/2014/main" id="{A73FA982-40A7-F300-2B23-9590253E03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684" y="6055106"/>
            <a:ext cx="762000" cy="7632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5B65A1-33DA-F5B4-7083-CF8F32FDB766}"/>
              </a:ext>
            </a:extLst>
          </p:cNvPr>
          <p:cNvSpPr txBox="1"/>
          <p:nvPr/>
        </p:nvSpPr>
        <p:spPr>
          <a:xfrm>
            <a:off x="3467325" y="6429550"/>
            <a:ext cx="5908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Prof. Daniel Robertson and Prof. Frank </a:t>
            </a:r>
            <a:r>
              <a:rPr lang="it-IT" dirty="0" err="1"/>
              <a:t>Strieder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70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 descr="http://isnap.nd.edu/graphics/isnaplogo_l.jpg"/>
          <p:cNvPicPr preferRelativeResize="0"/>
          <p:nvPr/>
        </p:nvPicPr>
        <p:blipFill rotWithShape="1">
          <a:blip r:embed="rId3">
            <a:alphaModFix/>
          </a:blip>
          <a:srcRect r="15732"/>
          <a:stretch/>
        </p:blipFill>
        <p:spPr>
          <a:xfrm>
            <a:off x="9776207" y="0"/>
            <a:ext cx="2413325" cy="120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2"/>
          <p:cNvCxnSpPr/>
          <p:nvPr/>
        </p:nvCxnSpPr>
        <p:spPr>
          <a:xfrm>
            <a:off x="310896" y="914400"/>
            <a:ext cx="6553200" cy="0"/>
          </a:xfrm>
          <a:prstGeom prst="straightConnector1">
            <a:avLst/>
          </a:prstGeom>
          <a:noFill/>
          <a:ln w="38100" cap="flat" cmpd="sng">
            <a:solidFill>
              <a:srgbClr val="EB820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" name="Google Shape;105;p2"/>
          <p:cNvCxnSpPr/>
          <p:nvPr/>
        </p:nvCxnSpPr>
        <p:spPr>
          <a:xfrm rot="10800000">
            <a:off x="310896" y="990600"/>
            <a:ext cx="5532120" cy="0"/>
          </a:xfrm>
          <a:prstGeom prst="straightConnector1">
            <a:avLst/>
          </a:prstGeom>
          <a:noFill/>
          <a:ln w="38100" cap="flat" cmpd="sng">
            <a:solidFill>
              <a:srgbClr val="EB820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" name="Google Shape;107;p2"/>
          <p:cNvSpPr/>
          <p:nvPr/>
        </p:nvSpPr>
        <p:spPr>
          <a:xfrm>
            <a:off x="0" y="6038088"/>
            <a:ext cx="12189532" cy="838200"/>
          </a:xfrm>
          <a:prstGeom prst="rect">
            <a:avLst/>
          </a:prstGeom>
          <a:gradFill>
            <a:gsLst>
              <a:gs pos="0">
                <a:srgbClr val="C8D8EB"/>
              </a:gs>
              <a:gs pos="48000">
                <a:srgbClr val="AEC5E1"/>
              </a:gs>
              <a:gs pos="75000">
                <a:srgbClr val="AEC5E1"/>
              </a:gs>
              <a:gs pos="85000">
                <a:srgbClr val="878FA7"/>
              </a:gs>
              <a:gs pos="100000">
                <a:srgbClr val="878FA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95;p1" descr="http://onmessage.nd.edu/assets/41621/1_university_mar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2190" y="6128973"/>
            <a:ext cx="2209800" cy="64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684" y="6055106"/>
            <a:ext cx="762000" cy="7632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6;p2"/>
          <p:cNvSpPr txBox="1"/>
          <p:nvPr/>
        </p:nvSpPr>
        <p:spPr>
          <a:xfrm>
            <a:off x="310896" y="232709"/>
            <a:ext cx="655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Libre Franklin"/>
              </a:rPr>
              <a:t>CASPAR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Libre Franklin"/>
              </a:rPr>
              <a:t>Ongoing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Libre Franklin"/>
              </a:rPr>
              <a:t> Timeline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30441-026D-43C6-9AEF-233BBD6D5A0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776207" y="6464743"/>
            <a:ext cx="284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444657E-9BFE-4C97-AAFF-C88F773F2A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166865"/>
              </p:ext>
            </p:extLst>
          </p:nvPr>
        </p:nvGraphicFramePr>
        <p:xfrm>
          <a:off x="68606" y="938151"/>
          <a:ext cx="12111990" cy="12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79397E-EAA5-4E52-BFFF-3BF8878F31DB}"/>
              </a:ext>
            </a:extLst>
          </p:cNvPr>
          <p:cNvCxnSpPr>
            <a:cxnSpLocks/>
          </p:cNvCxnSpPr>
          <p:nvPr/>
        </p:nvCxnSpPr>
        <p:spPr>
          <a:xfrm>
            <a:off x="766490" y="1778333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B62F35-FCB2-45F4-B073-655EFDD2E2D6}"/>
              </a:ext>
            </a:extLst>
          </p:cNvPr>
          <p:cNvCxnSpPr>
            <a:cxnSpLocks/>
          </p:cNvCxnSpPr>
          <p:nvPr/>
        </p:nvCxnSpPr>
        <p:spPr>
          <a:xfrm>
            <a:off x="3433490" y="1768808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390ADE-9DEE-4612-9A8D-053C67755679}"/>
              </a:ext>
            </a:extLst>
          </p:cNvPr>
          <p:cNvCxnSpPr>
            <a:cxnSpLocks/>
          </p:cNvCxnSpPr>
          <p:nvPr/>
        </p:nvCxnSpPr>
        <p:spPr>
          <a:xfrm>
            <a:off x="4138340" y="1778333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DB0B5-7EF5-40B3-95F6-DFFFA8D90EFB}"/>
              </a:ext>
            </a:extLst>
          </p:cNvPr>
          <p:cNvCxnSpPr>
            <a:cxnSpLocks/>
          </p:cNvCxnSpPr>
          <p:nvPr/>
        </p:nvCxnSpPr>
        <p:spPr>
          <a:xfrm>
            <a:off x="5328965" y="1768808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F2051C-D954-40C2-825B-20E2C2E0D974}"/>
              </a:ext>
            </a:extLst>
          </p:cNvPr>
          <p:cNvCxnSpPr>
            <a:cxnSpLocks/>
          </p:cNvCxnSpPr>
          <p:nvPr/>
        </p:nvCxnSpPr>
        <p:spPr>
          <a:xfrm>
            <a:off x="7995965" y="1768808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78B5D2-B9B8-4FC2-8BCB-E18068200EB1}"/>
              </a:ext>
            </a:extLst>
          </p:cNvPr>
          <p:cNvCxnSpPr>
            <a:cxnSpLocks/>
          </p:cNvCxnSpPr>
          <p:nvPr/>
        </p:nvCxnSpPr>
        <p:spPr>
          <a:xfrm>
            <a:off x="9300890" y="1768808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CB8076-77ED-4751-B12E-1A0B6FD066F4}"/>
              </a:ext>
            </a:extLst>
          </p:cNvPr>
          <p:cNvCxnSpPr>
            <a:cxnSpLocks/>
          </p:cNvCxnSpPr>
          <p:nvPr/>
        </p:nvCxnSpPr>
        <p:spPr>
          <a:xfrm>
            <a:off x="11367815" y="1759283"/>
            <a:ext cx="0" cy="10191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947278-5D41-47E9-87C5-8E54A296D686}"/>
              </a:ext>
            </a:extLst>
          </p:cNvPr>
          <p:cNvCxnSpPr/>
          <p:nvPr/>
        </p:nvCxnSpPr>
        <p:spPr>
          <a:xfrm flipV="1">
            <a:off x="263397" y="2778458"/>
            <a:ext cx="11591925" cy="1905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F2C832-F58A-4AEC-A541-CE2D0355E5A3}"/>
              </a:ext>
            </a:extLst>
          </p:cNvPr>
          <p:cNvSpPr txBox="1"/>
          <p:nvPr/>
        </p:nvSpPr>
        <p:spPr>
          <a:xfrm rot="18627089">
            <a:off x="351037" y="293844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F89CEC-208C-4888-B732-B1BA967EF426}"/>
              </a:ext>
            </a:extLst>
          </p:cNvPr>
          <p:cNvSpPr txBox="1"/>
          <p:nvPr/>
        </p:nvSpPr>
        <p:spPr>
          <a:xfrm rot="18627089">
            <a:off x="3067738" y="293844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33950A-EEB7-4C2F-8248-10DB450E92AC}"/>
              </a:ext>
            </a:extLst>
          </p:cNvPr>
          <p:cNvSpPr txBox="1"/>
          <p:nvPr/>
        </p:nvSpPr>
        <p:spPr>
          <a:xfrm rot="18627089">
            <a:off x="3826453" y="294720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666568-852F-434A-9E9E-826EDD7EDEE6}"/>
              </a:ext>
            </a:extLst>
          </p:cNvPr>
          <p:cNvSpPr txBox="1"/>
          <p:nvPr/>
        </p:nvSpPr>
        <p:spPr>
          <a:xfrm rot="18627089">
            <a:off x="4965453" y="29472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8C4D77-14D8-486E-AFB9-596857143943}"/>
              </a:ext>
            </a:extLst>
          </p:cNvPr>
          <p:cNvSpPr txBox="1"/>
          <p:nvPr/>
        </p:nvSpPr>
        <p:spPr>
          <a:xfrm rot="18627089">
            <a:off x="7704860" y="2830719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550233-CF50-44A8-9BD7-A892370C909C}"/>
              </a:ext>
            </a:extLst>
          </p:cNvPr>
          <p:cNvSpPr txBox="1"/>
          <p:nvPr/>
        </p:nvSpPr>
        <p:spPr>
          <a:xfrm rot="18627089">
            <a:off x="9009784" y="286475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453C61-80ED-44D6-9D05-5D95F80BA1DE}"/>
              </a:ext>
            </a:extLst>
          </p:cNvPr>
          <p:cNvSpPr txBox="1"/>
          <p:nvPr/>
        </p:nvSpPr>
        <p:spPr>
          <a:xfrm rot="18627089">
            <a:off x="11076710" y="297939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2028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42ABBF4-6BAC-4458-A3DF-8F1DC47AED35}"/>
              </a:ext>
            </a:extLst>
          </p:cNvPr>
          <p:cNvSpPr txBox="1">
            <a:spLocks/>
          </p:cNvSpPr>
          <p:nvPr/>
        </p:nvSpPr>
        <p:spPr>
          <a:xfrm>
            <a:off x="263397" y="3477910"/>
            <a:ext cx="4661916" cy="113701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First CASPAR Campaign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Resulted in 6 projects that are now completed or the analysis is in progress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673BC1A-96FC-43D7-922A-4ECDC89F6A8D}"/>
              </a:ext>
            </a:extLst>
          </p:cNvPr>
          <p:cNvSpPr txBox="1">
            <a:spLocks/>
          </p:cNvSpPr>
          <p:nvPr/>
        </p:nvSpPr>
        <p:spPr>
          <a:xfrm>
            <a:off x="6124601" y="3352583"/>
            <a:ext cx="5145504" cy="1112985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Second CASPAR Campaign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Upgraded passive shielding for γ &amp; n detection</a:t>
            </a: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Better signal evaluation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PSD for neutron and   new gating for gammas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Investigation of upper and lower voltage limits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ADB6A74-64B9-D5A5-75E2-F5D7F08248F0}"/>
              </a:ext>
            </a:extLst>
          </p:cNvPr>
          <p:cNvSpPr txBox="1"/>
          <p:nvPr/>
        </p:nvSpPr>
        <p:spPr>
          <a:xfrm>
            <a:off x="3467325" y="6429550"/>
            <a:ext cx="5908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Prof. Daniel Robertson and Prof. Frank </a:t>
            </a:r>
            <a:r>
              <a:rPr lang="it-IT" dirty="0" err="1"/>
              <a:t>Strieder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798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6" y="656359"/>
            <a:ext cx="12013324" cy="1325563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+mn-lt"/>
              </a:rPr>
              <a:t>NUCLEAR ASTROPHYSICS TO STUDY</a:t>
            </a:r>
            <a:br>
              <a:rPr lang="it-IT" sz="3600" b="1" dirty="0">
                <a:solidFill>
                  <a:srgbClr val="FF0000"/>
                </a:solidFill>
                <a:latin typeface="+mn-lt"/>
              </a:rPr>
            </a:br>
            <a:r>
              <a:rPr lang="it-IT" sz="3600" b="1" dirty="0">
                <a:solidFill>
                  <a:srgbClr val="FF0000"/>
                </a:solidFill>
                <a:latin typeface="+mn-lt"/>
              </a:rPr>
              <a:t>STELLAR EVOLUTION AND ELEMENT NUCLEOSYNTHESIS </a:t>
            </a:r>
          </a:p>
        </p:txBody>
      </p:sp>
      <p:pic>
        <p:nvPicPr>
          <p:cNvPr id="17" name="Picture 16" descr="periodic-table-ori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" y="2594690"/>
            <a:ext cx="5262975" cy="3655666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13EB-6BC9-4940-87AB-EB4948018CCA}" type="datetime1">
              <a:rPr lang="it-IT" smtClean="0"/>
              <a:t>08/09/24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9B-62D5-E648-9AE2-9D18736911F6}" type="slidenum">
              <a:rPr lang="it-IT" smtClean="0"/>
              <a:t>2</a:t>
            </a:fld>
            <a:endParaRPr lang="it-IT"/>
          </a:p>
        </p:txBody>
      </p:sp>
      <p:pic>
        <p:nvPicPr>
          <p:cNvPr id="9" name="Picture 5" descr="Asplund-Met_abundanc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83" y="2217589"/>
            <a:ext cx="4791029" cy="3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6869832" y="5017312"/>
            <a:ext cx="298906" cy="745083"/>
          </a:xfrm>
          <a:prstGeom prst="line">
            <a:avLst/>
          </a:prstGeom>
          <a:noFill/>
          <a:ln w="38100">
            <a:solidFill>
              <a:srgbClr val="FFB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065433" y="5755083"/>
            <a:ext cx="313232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Times New Roman" panose="02020603050405020304" pitchFamily="18" charset="0"/>
              </a:rPr>
              <a:t>Charged-particle induced reactions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134250" y="5893583"/>
            <a:ext cx="313232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Times New Roman" panose="02020603050405020304" pitchFamily="18" charset="0"/>
              </a:rPr>
              <a:t>neutron capture  reactions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6450991" y="4325010"/>
            <a:ext cx="3144954" cy="729741"/>
          </a:xfrm>
          <a:prstGeom prst="ellipse">
            <a:avLst/>
          </a:prstGeom>
          <a:noFill/>
          <a:ln w="38100">
            <a:solidFill>
              <a:srgbClr val="FFB1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9628054" y="4415911"/>
            <a:ext cx="1346335" cy="771013"/>
          </a:xfrm>
          <a:prstGeom prst="ellips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defRPr/>
            </a:pPr>
            <a:endParaRPr lang="de-DE">
              <a:solidFill>
                <a:srgbClr val="00B05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9925628" y="5054751"/>
            <a:ext cx="298906" cy="74508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defRPr/>
            </a:pPr>
            <a:endParaRPr lang="de-DE">
              <a:solidFill>
                <a:srgbClr val="00B05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A76FC69-8384-F9BC-7370-950D74F1E3F9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04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979D31-5544-CFDC-A900-1328D81B7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-25278" b="-6"/>
          <a:stretch/>
        </p:blipFill>
        <p:spPr>
          <a:xfrm flipH="1" flipV="1">
            <a:off x="414612" y="830380"/>
            <a:ext cx="9808958" cy="185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99004-E1C3-D0A4-8F22-F2FF6A6A9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48" y="6081823"/>
            <a:ext cx="771349" cy="777193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905347A-2764-3834-663C-C1E5446FDF41}"/>
              </a:ext>
            </a:extLst>
          </p:cNvPr>
          <p:cNvSpPr txBox="1">
            <a:spLocks/>
          </p:cNvSpPr>
          <p:nvPr/>
        </p:nvSpPr>
        <p:spPr>
          <a:xfrm>
            <a:off x="428543" y="148257"/>
            <a:ext cx="8111294" cy="5949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(𝛼,n) reactions</a:t>
            </a:r>
            <a:r>
              <a:rPr lang="en-US" sz="3600" cap="none" dirty="0">
                <a:solidFill>
                  <a:srgbClr val="FF0000"/>
                </a:solidFill>
              </a:rPr>
              <a:t> at CASPAR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AAD39A6-71E9-538F-DFB6-756B0AD9340E}"/>
              </a:ext>
            </a:extLst>
          </p:cNvPr>
          <p:cNvSpPr txBox="1">
            <a:spLocks/>
          </p:cNvSpPr>
          <p:nvPr/>
        </p:nvSpPr>
        <p:spPr>
          <a:xfrm>
            <a:off x="0" y="1258250"/>
            <a:ext cx="10223570" cy="4918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aseline="30000" dirty="0">
                <a:solidFill>
                  <a:srgbClr val="002554"/>
                </a:solidFill>
                <a:latin typeface="Arial"/>
              </a:rPr>
              <a:t>11</a:t>
            </a:r>
            <a:r>
              <a:rPr lang="en-US" sz="2000" dirty="0">
                <a:solidFill>
                  <a:srgbClr val="002554"/>
                </a:solidFill>
                <a:latin typeface="Arial"/>
              </a:rPr>
              <a:t>B(</a:t>
            </a:r>
            <a:r>
              <a:rPr lang="en-US" sz="2000" dirty="0" err="1">
                <a:solidFill>
                  <a:srgbClr val="002554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>
                <a:solidFill>
                  <a:srgbClr val="002554"/>
                </a:solidFill>
                <a:latin typeface="Arial"/>
              </a:rPr>
              <a:t>,n</a:t>
            </a:r>
            <a:r>
              <a:rPr lang="en-US" sz="2000" dirty="0">
                <a:solidFill>
                  <a:srgbClr val="002554"/>
                </a:solidFill>
                <a:latin typeface="Arial"/>
              </a:rPr>
              <a:t>)</a:t>
            </a:r>
            <a:r>
              <a:rPr lang="en-US" sz="2000" baseline="30000" dirty="0">
                <a:solidFill>
                  <a:srgbClr val="002554"/>
                </a:solidFill>
                <a:latin typeface="Arial"/>
              </a:rPr>
              <a:t>14</a:t>
            </a:r>
            <a:r>
              <a:rPr lang="en-US" sz="2000" dirty="0">
                <a:solidFill>
                  <a:srgbClr val="002554"/>
                </a:solidFill>
                <a:latin typeface="Arial"/>
              </a:rPr>
              <a:t>N potential alternative formation of </a:t>
            </a:r>
            <a:r>
              <a:rPr lang="en-US" sz="2000" baseline="30000" dirty="0">
                <a:solidFill>
                  <a:srgbClr val="002554"/>
                </a:solidFill>
                <a:latin typeface="Arial"/>
              </a:rPr>
              <a:t>12</a:t>
            </a:r>
            <a:r>
              <a:rPr lang="en-US" sz="2000" dirty="0">
                <a:solidFill>
                  <a:srgbClr val="002554"/>
                </a:solidFill>
                <a:latin typeface="Arial"/>
              </a:rPr>
              <a:t>C in First Stars</a:t>
            </a:r>
          </a:p>
          <a:p>
            <a:pPr>
              <a:defRPr/>
            </a:pPr>
            <a:endParaRPr lang="en-US" sz="2000" dirty="0">
              <a:solidFill>
                <a:srgbClr val="002554"/>
              </a:solidFill>
              <a:latin typeface="Arial"/>
            </a:endParaRPr>
          </a:p>
          <a:p>
            <a:pPr>
              <a:defRPr/>
            </a:pPr>
            <a:endParaRPr lang="en-US" sz="2000" dirty="0">
              <a:solidFill>
                <a:srgbClr val="002554"/>
              </a:solidFill>
              <a:latin typeface="Arial"/>
            </a:endParaRPr>
          </a:p>
          <a:p>
            <a:pPr>
              <a:defRPr/>
            </a:pPr>
            <a:endParaRPr lang="en-US" sz="2000" dirty="0">
              <a:solidFill>
                <a:srgbClr val="002554"/>
              </a:solidFill>
              <a:latin typeface="Arial"/>
            </a:endParaRPr>
          </a:p>
          <a:p>
            <a:pPr>
              <a:defRPr/>
            </a:pPr>
            <a:endParaRPr lang="en-US" sz="2000" dirty="0">
              <a:solidFill>
                <a:srgbClr val="002554"/>
              </a:solidFill>
              <a:latin typeface="Arial"/>
            </a:endParaRPr>
          </a:p>
          <a:p>
            <a:pPr>
              <a:defRPr/>
            </a:pPr>
            <a:endParaRPr lang="en-US" sz="2000" dirty="0">
              <a:solidFill>
                <a:srgbClr val="002554"/>
              </a:solidFill>
              <a:latin typeface="Arial"/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rgbClr val="002554"/>
              </a:solidFill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Mg is a neutron source for the s-process nucleosynthesis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AC43C1-B3C2-C695-07E1-A0C40C10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231" y="54867"/>
            <a:ext cx="2902091" cy="20139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50EBE2-D3D8-4F9F-580B-6DBD2BB3D552}"/>
              </a:ext>
            </a:extLst>
          </p:cNvPr>
          <p:cNvGrpSpPr/>
          <p:nvPr/>
        </p:nvGrpSpPr>
        <p:grpSpPr>
          <a:xfrm>
            <a:off x="414612" y="1971783"/>
            <a:ext cx="7279428" cy="1868175"/>
            <a:chOff x="1893167" y="2136422"/>
            <a:chExt cx="8405665" cy="18493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C44B1A-64B5-2BD1-F63E-88EE91A1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5030"/>
            <a:stretch/>
          </p:blipFill>
          <p:spPr>
            <a:xfrm>
              <a:off x="1893167" y="2136422"/>
              <a:ext cx="8405665" cy="386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4F220A-9636-F72D-E99D-608839DFD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147" b="53109"/>
            <a:stretch/>
          </p:blipFill>
          <p:spPr>
            <a:xfrm>
              <a:off x="1893167" y="2499717"/>
              <a:ext cx="8405665" cy="2518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FC0A01-BEE2-1A76-FD18-E1CD23BD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857"/>
            <a:stretch/>
          </p:blipFill>
          <p:spPr>
            <a:xfrm>
              <a:off x="1893167" y="2741199"/>
              <a:ext cx="8405665" cy="124455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2161E8-18FC-D4DA-6DCC-26BAF3776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7" y="4709285"/>
            <a:ext cx="8682344" cy="13725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0B68AB-9623-A396-6F14-22088E4692EF}"/>
              </a:ext>
            </a:extLst>
          </p:cNvPr>
          <p:cNvSpPr txBox="1"/>
          <p:nvPr/>
        </p:nvSpPr>
        <p:spPr>
          <a:xfrm rot="19569902">
            <a:off x="5830379" y="5754385"/>
            <a:ext cx="167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PRC – in preparation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B6AE2F-A629-4795-5927-ECAA1C5ED812}"/>
              </a:ext>
            </a:extLst>
          </p:cNvPr>
          <p:cNvSpPr txBox="1"/>
          <p:nvPr/>
        </p:nvSpPr>
        <p:spPr>
          <a:xfrm>
            <a:off x="1197079" y="6538912"/>
            <a:ext cx="1022356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dirty="0"/>
              <a:t>Slide </a:t>
            </a:r>
            <a:r>
              <a:rPr lang="it-IT" dirty="0" err="1"/>
              <a:t>adapted</a:t>
            </a:r>
            <a:r>
              <a:rPr lang="it-IT" dirty="0"/>
              <a:t> from Prof </a:t>
            </a:r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Strieder</a:t>
            </a:r>
            <a:r>
              <a:rPr lang="it-IT" dirty="0"/>
              <a:t>  </a:t>
            </a:r>
            <a:r>
              <a:rPr lang="en-US" altLang="de-DE" sz="1800" b="1" dirty="0">
                <a:latin typeface="+mj-lt"/>
              </a:rPr>
              <a:t>s-process Workshop Napoli, Italy February</a:t>
            </a:r>
            <a:r>
              <a:rPr lang="de-DE" altLang="de-DE" sz="1800" b="1" dirty="0">
                <a:latin typeface="+mj-lt"/>
              </a:rPr>
              <a:t> 22</a:t>
            </a:r>
            <a:r>
              <a:rPr lang="de-DE" altLang="de-DE" sz="1800" b="1" baseline="30000" dirty="0">
                <a:latin typeface="+mj-lt"/>
              </a:rPr>
              <a:t>nd</a:t>
            </a:r>
            <a:r>
              <a:rPr lang="de-DE" altLang="de-DE" sz="1800" b="1" dirty="0">
                <a:latin typeface="+mj-lt"/>
              </a:rPr>
              <a:t>, 2024</a:t>
            </a:r>
          </a:p>
          <a:p>
            <a:endParaRPr lang="it-IT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B9071C6-5734-0799-F4FE-26A1BFBA7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493" y="2053740"/>
            <a:ext cx="2988416" cy="2346276"/>
          </a:xfrm>
          <a:prstGeom prst="rect">
            <a:avLst/>
          </a:prstGeom>
        </p:spPr>
      </p:pic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658279A3-7E25-32E2-59A7-86001F9B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3B2C-C5D5-4446-A384-9782ED13FC03}" type="datetime1">
              <a:rPr lang="it-IT" smtClean="0"/>
              <a:t>08/09/24</a:t>
            </a:fld>
            <a:endParaRPr lang="it-IT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BB10615F-98F4-9E9E-82B0-B1E61BD85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4F82C6E1-8C39-5D63-6147-5952CCC90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20</a:t>
            </a:fld>
            <a:endParaRPr lang="it-IT"/>
          </a:p>
        </p:txBody>
      </p:sp>
      <p:pic>
        <p:nvPicPr>
          <p:cNvPr id="9" name="Immagine 8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A95E4A81-A9DC-1944-145D-637D87D92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4511" y="4225176"/>
            <a:ext cx="2902091" cy="217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Datumsplatzhalter 21"/>
          <p:cNvSpPr/>
          <p:nvPr/>
        </p:nvSpPr>
        <p:spPr>
          <a:xfrm>
            <a:off x="653760" y="6308640"/>
            <a:ext cx="61092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5AA0"/>
                </a:solidFill>
                <a:latin typeface="Arial"/>
                <a:ea typeface="DejaVu Sans"/>
              </a:rPr>
              <a:t>10.01.24</a:t>
            </a: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" name="Foliennummernplatzhalter 41"/>
          <p:cNvSpPr/>
          <p:nvPr/>
        </p:nvSpPr>
        <p:spPr>
          <a:xfrm>
            <a:off x="41040" y="6308640"/>
            <a:ext cx="5302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C8221D61-5FA4-459F-A3FE-88CDAD30AF00}" type="slidenum">
              <a:rPr lang="en-US" sz="800" b="0" strike="noStrike" spc="-1">
                <a:solidFill>
                  <a:srgbClr val="005AA0"/>
                </a:solidFill>
                <a:latin typeface="Arial"/>
                <a:ea typeface="DejaVu Sans"/>
              </a:rPr>
              <a:t>21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5" name="Graphic 63_ 3"/>
          <p:cNvPicPr/>
          <p:nvPr/>
        </p:nvPicPr>
        <p:blipFill>
          <a:blip r:embed="rId3"/>
          <a:srcRect l="22334" r="912" b="5694"/>
          <a:stretch/>
        </p:blipFill>
        <p:spPr>
          <a:xfrm rot="20774400">
            <a:off x="3438974" y="895152"/>
            <a:ext cx="3706371" cy="3405526"/>
          </a:xfrm>
          <a:prstGeom prst="rect">
            <a:avLst/>
          </a:prstGeom>
          <a:ln w="0">
            <a:noFill/>
          </a:ln>
        </p:spPr>
      </p:pic>
      <p:pic>
        <p:nvPicPr>
          <p:cNvPr id="757" name="Picture 2_ 3" descr="A picture containing indoor, blue, device, equipment&#10;&#10;Description automatically generated"/>
          <p:cNvPicPr/>
          <p:nvPr/>
        </p:nvPicPr>
        <p:blipFill>
          <a:blip r:embed="rId4"/>
          <a:srcRect t="16909"/>
          <a:stretch/>
        </p:blipFill>
        <p:spPr>
          <a:xfrm>
            <a:off x="7802906" y="221508"/>
            <a:ext cx="3507480" cy="1940040"/>
          </a:xfrm>
          <a:prstGeom prst="rect">
            <a:avLst/>
          </a:prstGeom>
          <a:ln w="19050">
            <a:noFill/>
          </a:ln>
        </p:spPr>
      </p:pic>
      <p:pic>
        <p:nvPicPr>
          <p:cNvPr id="758" name="Immagine 757"/>
          <p:cNvPicPr/>
          <p:nvPr/>
        </p:nvPicPr>
        <p:blipFill>
          <a:blip r:embed="rId5"/>
          <a:stretch/>
        </p:blipFill>
        <p:spPr>
          <a:xfrm>
            <a:off x="2848836" y="622800"/>
            <a:ext cx="1827000" cy="1206000"/>
          </a:xfrm>
          <a:prstGeom prst="rect">
            <a:avLst/>
          </a:prstGeom>
          <a:ln w="29160">
            <a:noFill/>
          </a:ln>
        </p:spPr>
      </p:pic>
      <p:sp>
        <p:nvSpPr>
          <p:cNvPr id="760" name="Rectangle 5"/>
          <p:cNvSpPr/>
          <p:nvPr/>
        </p:nvSpPr>
        <p:spPr>
          <a:xfrm>
            <a:off x="531000" y="146383"/>
            <a:ext cx="11085120" cy="40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970" b="1" strike="noStrike" spc="-1" dirty="0" err="1">
                <a:solidFill>
                  <a:srgbClr val="FF0000"/>
                </a:solidFill>
                <a:latin typeface="+mj-lt"/>
                <a:ea typeface="DejaVu Sans"/>
              </a:rPr>
              <a:t>Felsenkeller</a:t>
            </a:r>
            <a:r>
              <a:rPr lang="en-US" sz="2970" b="1" strike="noStrike" spc="-1" dirty="0">
                <a:solidFill>
                  <a:srgbClr val="FF0000"/>
                </a:solidFill>
                <a:latin typeface="+mj-lt"/>
                <a:ea typeface="DejaVu Sans"/>
              </a:rPr>
              <a:t> shallow underground lab</a:t>
            </a:r>
            <a:endParaRPr lang="de-DE" sz="2970" b="0" strike="noStrike" spc="-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61" name="TextBox 4"/>
          <p:cNvSpPr/>
          <p:nvPr/>
        </p:nvSpPr>
        <p:spPr>
          <a:xfrm>
            <a:off x="96576" y="953631"/>
            <a:ext cx="4370400" cy="1479240"/>
          </a:xfrm>
          <a:prstGeom prst="rect">
            <a:avLst/>
          </a:prstGeom>
          <a:noFill/>
          <a:ln w="763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spAutoFit/>
          </a:bodyPr>
          <a:lstStyle/>
          <a:p>
            <a:pPr marL="285840" indent="-285120">
              <a:lnSpc>
                <a:spcPct val="100000"/>
              </a:lnSpc>
              <a:spcBef>
                <a:spcPts val="283"/>
              </a:spcBef>
              <a:spcAft>
                <a:spcPts val="884"/>
              </a:spcAft>
              <a:buClr>
                <a:srgbClr val="005AA0"/>
              </a:buClr>
              <a:buSzPct val="50000"/>
              <a:buFont typeface=".PingFang SC Regular"/>
              <a:buChar char="◆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Intensive </a:t>
            </a:r>
            <a:r>
              <a:rPr lang="en-US" sz="1800" b="0" strike="noStrike" spc="-1" baseline="33000" dirty="0">
                <a:solidFill>
                  <a:srgbClr val="000000"/>
                </a:solidFill>
                <a:latin typeface="Arial"/>
                <a:ea typeface="Noto Sans CJK SC"/>
              </a:rPr>
              <a:t>12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C beam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>
              <a:lnSpc>
                <a:spcPct val="100000"/>
              </a:lnSpc>
              <a:spcBef>
                <a:spcPts val="283"/>
              </a:spcBef>
              <a:spcAft>
                <a:spcPts val="884"/>
              </a:spcAft>
              <a:buClr>
                <a:srgbClr val="005AA0"/>
              </a:buClr>
              <a:buSzPct val="50000"/>
              <a:buFont typeface=".PingFang SC Regular"/>
              <a:buChar char="◆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Intensity of 20-30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μA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>
              <a:lnSpc>
                <a:spcPct val="100000"/>
              </a:lnSpc>
              <a:spcBef>
                <a:spcPts val="283"/>
              </a:spcBef>
              <a:spcAft>
                <a:spcPts val="884"/>
              </a:spcAft>
              <a:buClr>
                <a:srgbClr val="005AA0"/>
              </a:buClr>
              <a:buSzPct val="50000"/>
              <a:buFont typeface=".PingFang SC Regular"/>
              <a:buChar char="◆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Other negatively charged ions possible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" name="Rettangolo 761"/>
          <p:cNvSpPr/>
          <p:nvPr/>
        </p:nvSpPr>
        <p:spPr>
          <a:xfrm>
            <a:off x="392037" y="720637"/>
            <a:ext cx="2583000" cy="6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2A6099"/>
                </a:solidFill>
                <a:latin typeface="Arial"/>
                <a:ea typeface="DejaVu Sans"/>
              </a:rPr>
              <a:t>External ion-source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" name="Rettangolo 762"/>
          <p:cNvSpPr/>
          <p:nvPr/>
        </p:nvSpPr>
        <p:spPr>
          <a:xfrm>
            <a:off x="7344000" y="2234700"/>
            <a:ext cx="2970360" cy="6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Internal radio frequency ion-source</a:t>
            </a:r>
            <a:endParaRPr lang="de-DE" sz="1800" b="0" strike="noStrike" spc="-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64" name="Rettangolo 763"/>
          <p:cNvSpPr/>
          <p:nvPr/>
        </p:nvSpPr>
        <p:spPr>
          <a:xfrm>
            <a:off x="401118" y="720637"/>
            <a:ext cx="2583000" cy="6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External ion-source</a:t>
            </a:r>
            <a:endParaRPr lang="de-DE" sz="1800" b="0" strike="noStrike" spc="-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65" name="TextBox 5"/>
          <p:cNvSpPr/>
          <p:nvPr/>
        </p:nvSpPr>
        <p:spPr>
          <a:xfrm>
            <a:off x="8514360" y="2465070"/>
            <a:ext cx="3600000" cy="1056600"/>
          </a:xfrm>
          <a:prstGeom prst="rect">
            <a:avLst/>
          </a:prstGeom>
          <a:noFill/>
          <a:ln w="763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spAutoFit/>
          </a:bodyPr>
          <a:lstStyle/>
          <a:p>
            <a:pPr marL="285840" indent="-285120">
              <a:lnSpc>
                <a:spcPct val="100000"/>
              </a:lnSpc>
              <a:spcBef>
                <a:spcPts val="283"/>
              </a:spcBef>
              <a:spcAft>
                <a:spcPts val="884"/>
              </a:spcAft>
              <a:buClr>
                <a:srgbClr val="005AA0"/>
              </a:buClr>
              <a:buSzPct val="50000"/>
              <a:buFont typeface=".PingFang SC Regular"/>
              <a:buChar char="◆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Intensive </a:t>
            </a:r>
            <a:r>
              <a:rPr lang="en-US" sz="1800" b="0" strike="noStrike" spc="-1" baseline="33000" dirty="0">
                <a:solidFill>
                  <a:srgbClr val="000000"/>
                </a:solidFill>
                <a:latin typeface="Arial"/>
                <a:ea typeface="Noto Sans CJK SC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H and </a:t>
            </a:r>
            <a:r>
              <a:rPr lang="en-US" sz="1800" b="0" strike="noStrike" spc="-1" baseline="33000" dirty="0">
                <a:solidFill>
                  <a:srgbClr val="000000"/>
                </a:solidFill>
                <a:latin typeface="Arial"/>
                <a:ea typeface="Noto Sans CJK SC"/>
              </a:rPr>
              <a:t>4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He beams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120">
              <a:lnSpc>
                <a:spcPct val="100000"/>
              </a:lnSpc>
              <a:spcBef>
                <a:spcPts val="283"/>
              </a:spcBef>
              <a:spcAft>
                <a:spcPts val="884"/>
              </a:spcAft>
              <a:buClr>
                <a:srgbClr val="005AA0"/>
              </a:buClr>
              <a:buSzPct val="50000"/>
              <a:buFont typeface=".PingFang SC Regular"/>
              <a:buChar char="◆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Beam current up to 30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μA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" name="Connettore 1 765"/>
          <p:cNvSpPr/>
          <p:nvPr/>
        </p:nvSpPr>
        <p:spPr>
          <a:xfrm>
            <a:off x="4689094" y="1158757"/>
            <a:ext cx="1096200" cy="228600"/>
          </a:xfrm>
          <a:prstGeom prst="line">
            <a:avLst/>
          </a:prstGeom>
          <a:ln w="29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" name="Connettore 1 766"/>
          <p:cNvSpPr/>
          <p:nvPr/>
        </p:nvSpPr>
        <p:spPr>
          <a:xfrm flipH="1" flipV="1">
            <a:off x="6263186" y="1534251"/>
            <a:ext cx="1143000" cy="685800"/>
          </a:xfrm>
          <a:prstGeom prst="line">
            <a:avLst/>
          </a:prstGeom>
          <a:ln w="29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8" name="Connettore 1 767"/>
          <p:cNvSpPr/>
          <p:nvPr/>
        </p:nvSpPr>
        <p:spPr>
          <a:xfrm flipV="1">
            <a:off x="5481082" y="3209580"/>
            <a:ext cx="93471" cy="855793"/>
          </a:xfrm>
          <a:prstGeom prst="line">
            <a:avLst/>
          </a:prstGeom>
          <a:ln w="29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" name="Rettangolo 768"/>
          <p:cNvSpPr/>
          <p:nvPr/>
        </p:nvSpPr>
        <p:spPr>
          <a:xfrm>
            <a:off x="4375316" y="4065373"/>
            <a:ext cx="3013920" cy="6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Bunker for low-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radiactivity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measurements</a:t>
            </a:r>
            <a:endParaRPr lang="de-DE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" name="Rettangolo 769"/>
          <p:cNvSpPr/>
          <p:nvPr/>
        </p:nvSpPr>
        <p:spPr>
          <a:xfrm>
            <a:off x="7220811" y="3566161"/>
            <a:ext cx="3013919" cy="780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Bunker for in-beam experiments</a:t>
            </a:r>
            <a:endParaRPr lang="de-DE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" name="Connettore 1 770"/>
          <p:cNvSpPr/>
          <p:nvPr/>
        </p:nvSpPr>
        <p:spPr>
          <a:xfrm flipH="1" flipV="1">
            <a:off x="6053045" y="2901420"/>
            <a:ext cx="1370160" cy="730200"/>
          </a:xfrm>
          <a:prstGeom prst="line">
            <a:avLst/>
          </a:prstGeom>
          <a:ln w="2916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2" name="Rettangolo 771"/>
          <p:cNvSpPr/>
          <p:nvPr/>
        </p:nvSpPr>
        <p:spPr>
          <a:xfrm>
            <a:off x="2975037" y="3176454"/>
            <a:ext cx="1370160" cy="6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2A6099"/>
                </a:solidFill>
                <a:latin typeface="Arial"/>
                <a:ea typeface="DejaVu Sans"/>
              </a:rPr>
              <a:t>Tunnel IX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3" name="Rettangolo 772"/>
          <p:cNvSpPr/>
          <p:nvPr/>
        </p:nvSpPr>
        <p:spPr>
          <a:xfrm>
            <a:off x="3005156" y="3920037"/>
            <a:ext cx="1370160" cy="6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2A6099"/>
                </a:solidFill>
                <a:latin typeface="Arial"/>
                <a:ea typeface="DejaVu Sans"/>
              </a:rPr>
              <a:t>Tunnel VIII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53B043-E3B8-164F-7FEB-331B88CC21F0}"/>
              </a:ext>
            </a:extLst>
          </p:cNvPr>
          <p:cNvSpPr txBox="1"/>
          <p:nvPr/>
        </p:nvSpPr>
        <p:spPr>
          <a:xfrm>
            <a:off x="41040" y="5952697"/>
            <a:ext cx="228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E. Masha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AE5BC6-98C5-6AD0-18DF-A3145FEEC8D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80364" y="2702144"/>
            <a:ext cx="2584267" cy="1901215"/>
          </a:xfrm>
          <a:prstGeom prst="rect">
            <a:avLst/>
          </a:prstGeom>
          <a:ln w="0"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6E4E62-AF94-FAB8-9D78-2C3EB7F86BB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476191" y="4337022"/>
            <a:ext cx="3132945" cy="2308854"/>
          </a:xfrm>
          <a:prstGeom prst="rect">
            <a:avLst/>
          </a:prstGeom>
          <a:ln w="0">
            <a:noFill/>
          </a:ln>
        </p:spPr>
      </p:pic>
      <p:pic>
        <p:nvPicPr>
          <p:cNvPr id="7" name="Immagine 6" descr="Immagine che contiene testo, schermata, linea, numero&#10;&#10;Descrizione generata automaticamente">
            <a:extLst>
              <a:ext uri="{FF2B5EF4-FFF2-40B4-BE49-F238E27FC236}">
                <a16:creationId xmlns:a16="http://schemas.microsoft.com/office/drawing/2014/main" id="{7A5B3E29-E909-EE03-248C-8263235B1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9528" y="4298712"/>
            <a:ext cx="4177032" cy="2559288"/>
          </a:xfrm>
          <a:prstGeom prst="rect">
            <a:avLst/>
          </a:prstGeom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AA8E7A8E-8A01-C900-AE48-3E4F8063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AFCB-9F34-DF4D-9315-FA946BDF540C}" type="datetime1">
              <a:rPr lang="it-IT" smtClean="0"/>
              <a:t>08/09/24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1BDC592-C9D6-198C-9D93-B1675317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6B5AD20-8596-36A1-44DD-DB96C43B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21</a:t>
            </a:fld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el 3"/>
          <p:cNvSpPr/>
          <p:nvPr/>
        </p:nvSpPr>
        <p:spPr>
          <a:xfrm>
            <a:off x="698400" y="492480"/>
            <a:ext cx="110840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000" b="1" strike="noStrike" spc="-1" dirty="0">
                <a:solidFill>
                  <a:srgbClr val="FF0000"/>
                </a:solidFill>
                <a:latin typeface="+mj-lt"/>
                <a:ea typeface="DejaVu Sans"/>
              </a:rPr>
              <a:t>Study of</a:t>
            </a:r>
            <a:r>
              <a:rPr lang="en-US" sz="2970" b="1" strike="noStrike" spc="-1" dirty="0">
                <a:solidFill>
                  <a:srgbClr val="FF0000"/>
                </a:solidFill>
                <a:latin typeface="+mj-lt"/>
                <a:ea typeface="DejaVu Sans"/>
              </a:rPr>
              <a:t> the </a:t>
            </a:r>
            <a:r>
              <a:rPr lang="en-US" sz="2968" b="1" strike="noStrike" spc="-1" baseline="30000" dirty="0">
                <a:solidFill>
                  <a:srgbClr val="FF0000"/>
                </a:solidFill>
                <a:latin typeface="+mj-lt"/>
                <a:ea typeface="ＭＳ Ｐゴシック"/>
              </a:rPr>
              <a:t>12</a:t>
            </a:r>
            <a:r>
              <a:rPr lang="en-US" sz="2970" b="1" strike="noStrike" spc="-1" dirty="0">
                <a:solidFill>
                  <a:srgbClr val="FF0000"/>
                </a:solidFill>
                <a:latin typeface="+mj-lt"/>
                <a:ea typeface="ＭＳ Ｐゴシック"/>
              </a:rPr>
              <a:t>C(</a:t>
            </a:r>
            <a:r>
              <a:rPr lang="en-US" sz="2970" b="1" strike="noStrike" spc="-1" dirty="0" err="1">
                <a:solidFill>
                  <a:srgbClr val="FF0000"/>
                </a:solidFill>
                <a:latin typeface="+mj-lt"/>
                <a:ea typeface="ＭＳ Ｐゴシック"/>
              </a:rPr>
              <a:t>p,</a:t>
            </a:r>
            <a:r>
              <a:rPr lang="en-US" sz="2970" b="1" strike="noStrike" spc="-1" dirty="0" err="1">
                <a:solidFill>
                  <a:srgbClr val="FF0000"/>
                </a:solidFill>
                <a:latin typeface="Symbol" pitchFamily="2" charset="2"/>
                <a:ea typeface="ＭＳ Ｐゴシック"/>
              </a:rPr>
              <a:t>g</a:t>
            </a:r>
            <a:r>
              <a:rPr lang="en-US" sz="2970" b="1" strike="noStrike" spc="-1" dirty="0">
                <a:solidFill>
                  <a:srgbClr val="FF0000"/>
                </a:solidFill>
                <a:latin typeface="+mj-lt"/>
                <a:ea typeface="ＭＳ Ｐゴシック"/>
              </a:rPr>
              <a:t>)</a:t>
            </a:r>
            <a:r>
              <a:rPr lang="en-US" sz="2968" b="1" strike="noStrike" spc="-1" baseline="30000" dirty="0">
                <a:solidFill>
                  <a:srgbClr val="FF0000"/>
                </a:solidFill>
                <a:latin typeface="+mj-lt"/>
                <a:ea typeface="ＭＳ Ｐゴシック"/>
              </a:rPr>
              <a:t>13</a:t>
            </a:r>
            <a:r>
              <a:rPr lang="en-US" sz="2970" b="1" strike="noStrike" spc="-1" dirty="0">
                <a:solidFill>
                  <a:srgbClr val="FF0000"/>
                </a:solidFill>
                <a:latin typeface="+mj-lt"/>
                <a:ea typeface="ＭＳ Ｐゴシック"/>
              </a:rPr>
              <a:t>N reaction at LUNA and </a:t>
            </a:r>
            <a:r>
              <a:rPr lang="en-US" sz="2970" b="1" strike="noStrike" spc="-1" dirty="0" err="1">
                <a:solidFill>
                  <a:srgbClr val="FF0000"/>
                </a:solidFill>
                <a:latin typeface="+mj-lt"/>
                <a:ea typeface="ＭＳ Ｐゴシック"/>
              </a:rPr>
              <a:t>Felsenkeller</a:t>
            </a:r>
            <a:endParaRPr lang="de-DE" sz="2970" b="0" strike="noStrike" spc="-1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de-DE" sz="2000" b="0" strike="noStrike" spc="-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85" name="Inhaltsplatzhalter 3"/>
          <p:cNvSpPr/>
          <p:nvPr/>
        </p:nvSpPr>
        <p:spPr>
          <a:xfrm>
            <a:off x="698400" y="1283760"/>
            <a:ext cx="11084040" cy="463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6" name="Datumsplatzhalter 2"/>
          <p:cNvSpPr/>
          <p:nvPr/>
        </p:nvSpPr>
        <p:spPr>
          <a:xfrm>
            <a:off x="653760" y="6308640"/>
            <a:ext cx="61092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800" b="0" strike="noStrike" spc="-1">
                <a:solidFill>
                  <a:srgbClr val="005AA0"/>
                </a:solidFill>
                <a:latin typeface="Arial"/>
                <a:ea typeface="DejaVu Sans"/>
              </a:rPr>
              <a:t>10.01.24</a:t>
            </a: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7" name="Fußzeilenplatzhalter 2"/>
          <p:cNvSpPr/>
          <p:nvPr/>
        </p:nvSpPr>
        <p:spPr>
          <a:xfrm>
            <a:off x="1347480" y="6308640"/>
            <a:ext cx="527940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800" b="0" strike="noStrike" spc="-1">
                <a:solidFill>
                  <a:srgbClr val="005AA0"/>
                </a:solidFill>
                <a:latin typeface="Arial"/>
                <a:ea typeface="DejaVu Sans"/>
              </a:rPr>
              <a:t>Eliana Masha | Underground nuclear astrophysics | 45</a:t>
            </a:r>
            <a:r>
              <a:rPr lang="en-US" sz="800" b="0" strike="noStrike" spc="-1" baseline="33000">
                <a:solidFill>
                  <a:srgbClr val="005AA0"/>
                </a:solidFill>
                <a:latin typeface="Arial"/>
                <a:ea typeface="DejaVu Sans"/>
              </a:rPr>
              <a:t>th</a:t>
            </a:r>
            <a:r>
              <a:rPr lang="en-US" sz="800" b="0" strike="noStrike" spc="-1">
                <a:solidFill>
                  <a:srgbClr val="005AA0"/>
                </a:solidFill>
                <a:latin typeface="Arial"/>
                <a:ea typeface="DejaVu Sans"/>
              </a:rPr>
              <a:t> Symposium on Nuclear Physics, Cocoyoc, 2024</a:t>
            </a:r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8" name="Foliennummernplatzhalter 4"/>
          <p:cNvSpPr/>
          <p:nvPr/>
        </p:nvSpPr>
        <p:spPr>
          <a:xfrm>
            <a:off x="41040" y="6308640"/>
            <a:ext cx="5302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4B365D1-23B7-49F8-9536-748D823EE54C}" type="slidenum">
              <a:rPr lang="en-US" sz="800" b="0" strike="noStrike" spc="-1">
                <a:solidFill>
                  <a:srgbClr val="005AA0"/>
                </a:solidFill>
                <a:latin typeface="Arial"/>
                <a:ea typeface="DejaVu Sans"/>
              </a:rPr>
              <a:t>22</a:t>
            </a:fld>
            <a:endParaRPr lang="de-DE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89" name="Grafik 506_0"/>
          <p:cNvPicPr/>
          <p:nvPr/>
        </p:nvPicPr>
        <p:blipFill>
          <a:blip r:embed="rId3"/>
          <a:stretch/>
        </p:blipFill>
        <p:spPr>
          <a:xfrm>
            <a:off x="7596360" y="2268000"/>
            <a:ext cx="4461840" cy="2824560"/>
          </a:xfrm>
          <a:prstGeom prst="rect">
            <a:avLst/>
          </a:prstGeom>
          <a:ln w="0">
            <a:noFill/>
          </a:ln>
        </p:spPr>
      </p:pic>
      <p:pic>
        <p:nvPicPr>
          <p:cNvPr id="790" name="Grafik 9_1"/>
          <p:cNvPicPr/>
          <p:nvPr/>
        </p:nvPicPr>
        <p:blipFill>
          <a:blip r:embed="rId4"/>
          <a:srcRect l="13717" t="13483" r="14081" b="21896"/>
          <a:stretch/>
        </p:blipFill>
        <p:spPr>
          <a:xfrm>
            <a:off x="3798000" y="3708000"/>
            <a:ext cx="3508200" cy="2074320"/>
          </a:xfrm>
          <a:prstGeom prst="rect">
            <a:avLst/>
          </a:prstGeom>
          <a:ln w="0">
            <a:noFill/>
          </a:ln>
        </p:spPr>
      </p:pic>
      <p:sp>
        <p:nvSpPr>
          <p:cNvPr id="791" name="Rettangolo 790"/>
          <p:cNvSpPr/>
          <p:nvPr/>
        </p:nvSpPr>
        <p:spPr>
          <a:xfrm>
            <a:off x="3816360" y="937440"/>
            <a:ext cx="3726360" cy="136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2A6099"/>
                </a:solidFill>
                <a:latin typeface="Arial"/>
                <a:ea typeface="DejaVu Sans"/>
              </a:rPr>
              <a:t>LUNA 400 kV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3465A4"/>
                </a:solidFill>
                <a:latin typeface="Arial"/>
                <a:ea typeface="DejaVu Sans"/>
              </a:rPr>
              <a:t>low-energy region: 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80 - 360 keV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2" name="Rettangolo 791"/>
          <p:cNvSpPr/>
          <p:nvPr/>
        </p:nvSpPr>
        <p:spPr>
          <a:xfrm>
            <a:off x="3744360" y="3132000"/>
            <a:ext cx="3993840" cy="86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2A6099"/>
                </a:solidFill>
                <a:latin typeface="Arial"/>
                <a:ea typeface="DejaVu Sans"/>
              </a:rPr>
              <a:t>Felsenkeller 5MV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3465A4"/>
                </a:solidFill>
                <a:latin typeface="Arial"/>
                <a:ea typeface="DejaVu Sans"/>
              </a:rPr>
              <a:t>Resonance properties: 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0.32 – 0.62 MeV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3" name="Rettangolo 792"/>
          <p:cNvSpPr/>
          <p:nvPr/>
        </p:nvSpPr>
        <p:spPr>
          <a:xfrm>
            <a:off x="8172360" y="1656000"/>
            <a:ext cx="367920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Both measurements in agreement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94" name="Grafik 1_0"/>
          <p:cNvPicPr/>
          <p:nvPr/>
        </p:nvPicPr>
        <p:blipFill>
          <a:blip r:embed="rId5"/>
          <a:stretch/>
        </p:blipFill>
        <p:spPr>
          <a:xfrm>
            <a:off x="255600" y="2279880"/>
            <a:ext cx="2874600" cy="2613960"/>
          </a:xfrm>
          <a:prstGeom prst="rect">
            <a:avLst/>
          </a:prstGeom>
          <a:ln w="0">
            <a:noFill/>
          </a:ln>
        </p:spPr>
      </p:pic>
      <p:pic>
        <p:nvPicPr>
          <p:cNvPr id="795" name="Grafik 13_0"/>
          <p:cNvPicPr/>
          <p:nvPr/>
        </p:nvPicPr>
        <p:blipFill>
          <a:blip r:embed="rId6"/>
          <a:stretch/>
        </p:blipFill>
        <p:spPr>
          <a:xfrm>
            <a:off x="3829680" y="1503720"/>
            <a:ext cx="1888920" cy="1482120"/>
          </a:xfrm>
          <a:prstGeom prst="rect">
            <a:avLst/>
          </a:prstGeom>
          <a:ln w="0">
            <a:noFill/>
          </a:ln>
        </p:spPr>
      </p:pic>
      <p:pic>
        <p:nvPicPr>
          <p:cNvPr id="796" name="Grafik 10_2"/>
          <p:cNvPicPr/>
          <p:nvPr/>
        </p:nvPicPr>
        <p:blipFill>
          <a:blip r:embed="rId7"/>
          <a:stretch/>
        </p:blipFill>
        <p:spPr>
          <a:xfrm>
            <a:off x="5774400" y="1587240"/>
            <a:ext cx="1711800" cy="1362600"/>
          </a:xfrm>
          <a:prstGeom prst="rect">
            <a:avLst/>
          </a:prstGeom>
          <a:ln w="0">
            <a:noFill/>
          </a:ln>
        </p:spPr>
      </p:pic>
      <p:sp>
        <p:nvSpPr>
          <p:cNvPr id="797" name="Rettangolo 796"/>
          <p:cNvSpPr/>
          <p:nvPr/>
        </p:nvSpPr>
        <p:spPr>
          <a:xfrm>
            <a:off x="311040" y="1185840"/>
            <a:ext cx="3395160" cy="85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Decay of </a:t>
            </a:r>
            <a:r>
              <a:rPr lang="en-US" sz="18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13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 creates neutrinos in the Sun, which allow to have </a:t>
            </a:r>
            <a:r>
              <a:rPr lang="en-US" sz="1800" b="1" strike="noStrike" spc="-1">
                <a:solidFill>
                  <a:srgbClr val="2A6099"/>
                </a:solidFill>
                <a:latin typeface="Arial"/>
                <a:ea typeface="DejaVu Sans"/>
              </a:rPr>
              <a:t>a look inside the Sun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8" name="Rettangolo 797"/>
          <p:cNvSpPr/>
          <p:nvPr/>
        </p:nvSpPr>
        <p:spPr>
          <a:xfrm>
            <a:off x="1044000" y="5784480"/>
            <a:ext cx="10185840" cy="76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Correcting Cross Section by up to 25%, reducing extrapolation uncertainty to stellar (RGB/AGB) energies.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Minor change (&lt; 5%) in value at solar energies (neutrino flux).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92B9BFC-31D0-E543-7773-C1737260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1A0E-CF19-964A-94FF-A72DD6F9C0E3}" type="datetime1">
              <a:rPr lang="it-IT" smtClean="0"/>
              <a:t>08/09/24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AF57DE-44FC-265E-C359-BDF4B421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264593-1EC9-3D7F-798C-1641AC57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CC15FE-985D-54B2-0CBB-EB4B34AE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757A-6418-384F-9CE8-EE34CEB607A3}" type="datetime1">
              <a:rPr lang="it-IT" smtClean="0"/>
              <a:t>08/09/24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F4728B1-2EBE-FF29-BB12-B54C18A6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55727D-B32D-5508-59B7-89DA31E1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23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4FE0FE-0806-3936-B623-63B19039D500}"/>
              </a:ext>
            </a:extLst>
          </p:cNvPr>
          <p:cNvSpPr txBox="1"/>
          <p:nvPr/>
        </p:nvSpPr>
        <p:spPr>
          <a:xfrm>
            <a:off x="838200" y="154616"/>
            <a:ext cx="9458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Next </a:t>
            </a:r>
            <a:r>
              <a:rPr lang="it-IT" sz="3600" b="1" dirty="0" err="1">
                <a:solidFill>
                  <a:srgbClr val="FF0000"/>
                </a:solidFill>
              </a:rPr>
              <a:t>main</a:t>
            </a:r>
            <a:r>
              <a:rPr lang="it-IT" sz="3600" b="1" dirty="0">
                <a:solidFill>
                  <a:srgbClr val="FF0000"/>
                </a:solidFill>
              </a:rPr>
              <a:t> goals (</a:t>
            </a:r>
            <a:r>
              <a:rPr lang="it-IT" sz="3600" b="1" dirty="0" err="1">
                <a:solidFill>
                  <a:srgbClr val="FF0000"/>
                </a:solidFill>
              </a:rPr>
              <a:t>not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only</a:t>
            </a:r>
            <a:r>
              <a:rPr lang="it-IT" sz="3600" b="1" dirty="0">
                <a:solidFill>
                  <a:srgbClr val="FF0000"/>
                </a:solidFill>
              </a:rPr>
              <a:t> in UG </a:t>
            </a:r>
            <a:r>
              <a:rPr lang="it-IT" sz="3600" b="1" dirty="0" err="1">
                <a:solidFill>
                  <a:srgbClr val="FF0000"/>
                </a:solidFill>
              </a:rPr>
              <a:t>laboratories</a:t>
            </a:r>
            <a:r>
              <a:rPr lang="it-IT" sz="36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Immagine 8" descr="Immagine che contiene testo, linea, schermata, Carattere&#10;&#10;Descrizione generata automaticamente">
            <a:extLst>
              <a:ext uri="{FF2B5EF4-FFF2-40B4-BE49-F238E27FC236}">
                <a16:creationId xmlns:a16="http://schemas.microsoft.com/office/drawing/2014/main" id="{B737ACFA-82D0-CAC9-8A88-359A57405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58" y="1095395"/>
            <a:ext cx="3648223" cy="2687205"/>
          </a:xfrm>
          <a:prstGeom prst="rect">
            <a:avLst/>
          </a:prstGeom>
        </p:spPr>
      </p:pic>
      <p:pic>
        <p:nvPicPr>
          <p:cNvPr id="11" name="Immagine 10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553A230C-39F2-EF51-006D-429D1DCF9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46" y="3824101"/>
            <a:ext cx="4425914" cy="2513770"/>
          </a:xfrm>
          <a:prstGeom prst="rect">
            <a:avLst/>
          </a:prstGeom>
        </p:spPr>
      </p:pic>
      <p:pic>
        <p:nvPicPr>
          <p:cNvPr id="13" name="Immagine 1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12CD55CE-5A32-CF01-0F47-9E9006821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128" y="1010270"/>
            <a:ext cx="3892573" cy="2568378"/>
          </a:xfrm>
          <a:prstGeom prst="rect">
            <a:avLst/>
          </a:prstGeom>
        </p:spPr>
      </p:pic>
      <p:pic>
        <p:nvPicPr>
          <p:cNvPr id="14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561C176-CE82-32C2-70E2-44FD4A7A7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4"/>
          <a:stretch/>
        </p:blipFill>
        <p:spPr>
          <a:xfrm>
            <a:off x="7521424" y="3657566"/>
            <a:ext cx="3126318" cy="308295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1C3FDC-55FD-650B-98F5-83ECDF3DC1F9}"/>
              </a:ext>
            </a:extLst>
          </p:cNvPr>
          <p:cNvSpPr txBox="1"/>
          <p:nvPr/>
        </p:nvSpPr>
        <p:spPr>
          <a:xfrm>
            <a:off x="202904" y="394914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12C+12C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543D82-05BD-0AFF-AD72-FDD6F528ECBD}"/>
              </a:ext>
            </a:extLst>
          </p:cNvPr>
          <p:cNvSpPr txBox="1"/>
          <p:nvPr/>
        </p:nvSpPr>
        <p:spPr>
          <a:xfrm>
            <a:off x="5474833" y="1139423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>
                <a:solidFill>
                  <a:srgbClr val="0070C0"/>
                </a:solidFill>
              </a:rPr>
              <a:t>22</a:t>
            </a:r>
            <a:r>
              <a:rPr lang="it-IT" b="1" dirty="0">
                <a:solidFill>
                  <a:srgbClr val="0070C0"/>
                </a:solidFill>
              </a:rPr>
              <a:t>Ne(</a:t>
            </a:r>
            <a:r>
              <a:rPr lang="it-IT" b="1" dirty="0" err="1">
                <a:solidFill>
                  <a:srgbClr val="0070C0"/>
                </a:solidFill>
                <a:latin typeface="Symbol" pitchFamily="2" charset="2"/>
              </a:rPr>
              <a:t>a</a:t>
            </a:r>
            <a:r>
              <a:rPr lang="it-IT" b="1" dirty="0" err="1">
                <a:solidFill>
                  <a:srgbClr val="0070C0"/>
                </a:solidFill>
              </a:rPr>
              <a:t>,n</a:t>
            </a:r>
            <a:r>
              <a:rPr lang="it-IT" b="1" dirty="0">
                <a:solidFill>
                  <a:srgbClr val="0070C0"/>
                </a:solidFill>
              </a:rPr>
              <a:t>)</a:t>
            </a:r>
            <a:r>
              <a:rPr lang="it-IT" b="1" baseline="30000" dirty="0">
                <a:solidFill>
                  <a:srgbClr val="0070C0"/>
                </a:solidFill>
              </a:rPr>
              <a:t>25</a:t>
            </a:r>
            <a:r>
              <a:rPr lang="it-IT" b="1" dirty="0">
                <a:solidFill>
                  <a:srgbClr val="0070C0"/>
                </a:solidFill>
              </a:rPr>
              <a:t>Mg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278509F-42B8-1C40-18C8-1F643E68C962}"/>
              </a:ext>
            </a:extLst>
          </p:cNvPr>
          <p:cNvSpPr txBox="1"/>
          <p:nvPr/>
        </p:nvSpPr>
        <p:spPr>
          <a:xfrm>
            <a:off x="5816132" y="4000993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22Ne(</a:t>
            </a:r>
            <a:r>
              <a:rPr lang="it-IT" b="1" dirty="0" err="1">
                <a:solidFill>
                  <a:srgbClr val="0070C0"/>
                </a:solidFill>
                <a:latin typeface="Symbol" pitchFamily="2" charset="2"/>
              </a:rPr>
              <a:t>a</a:t>
            </a:r>
            <a:r>
              <a:rPr lang="it-IT" b="1" dirty="0" err="1">
                <a:solidFill>
                  <a:srgbClr val="0070C0"/>
                </a:solidFill>
              </a:rPr>
              <a:t>,</a:t>
            </a:r>
            <a:r>
              <a:rPr lang="it-IT" b="1" dirty="0" err="1">
                <a:solidFill>
                  <a:srgbClr val="0070C0"/>
                </a:solidFill>
                <a:latin typeface="Symbol" pitchFamily="2" charset="2"/>
              </a:rPr>
              <a:t>g</a:t>
            </a:r>
            <a:r>
              <a:rPr lang="it-IT" b="1" dirty="0">
                <a:solidFill>
                  <a:srgbClr val="0070C0"/>
                </a:solidFill>
              </a:rPr>
              <a:t>)</a:t>
            </a:r>
            <a:r>
              <a:rPr lang="it-IT" b="1" baseline="30000" dirty="0">
                <a:solidFill>
                  <a:srgbClr val="0070C0"/>
                </a:solidFill>
              </a:rPr>
              <a:t>26</a:t>
            </a:r>
            <a:r>
              <a:rPr lang="it-IT" b="1" dirty="0">
                <a:solidFill>
                  <a:srgbClr val="0070C0"/>
                </a:solidFill>
              </a:rPr>
              <a:t>Mg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C36934-5829-ADDC-9A96-ED38551A7B48}"/>
              </a:ext>
            </a:extLst>
          </p:cNvPr>
          <p:cNvSpPr txBox="1"/>
          <p:nvPr/>
        </p:nvSpPr>
        <p:spPr>
          <a:xfrm>
            <a:off x="283597" y="1192712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>
                <a:solidFill>
                  <a:srgbClr val="0070C0"/>
                </a:solidFill>
              </a:rPr>
              <a:t>12</a:t>
            </a:r>
            <a:r>
              <a:rPr lang="it-IT" b="1" dirty="0">
                <a:solidFill>
                  <a:srgbClr val="0070C0"/>
                </a:solidFill>
              </a:rPr>
              <a:t>C(</a:t>
            </a:r>
            <a:r>
              <a:rPr lang="it-IT" b="1" dirty="0">
                <a:solidFill>
                  <a:srgbClr val="0070C0"/>
                </a:solidFill>
                <a:latin typeface="Symbol" pitchFamily="2" charset="2"/>
              </a:rPr>
              <a:t>a</a:t>
            </a:r>
            <a:r>
              <a:rPr lang="it-IT" b="1" dirty="0">
                <a:solidFill>
                  <a:srgbClr val="0070C0"/>
                </a:solidFill>
              </a:rPr>
              <a:t>,</a:t>
            </a:r>
            <a:r>
              <a:rPr lang="it-IT" b="1" dirty="0">
                <a:solidFill>
                  <a:srgbClr val="0070C0"/>
                </a:solidFill>
                <a:latin typeface="Symbol" pitchFamily="2" charset="2"/>
              </a:rPr>
              <a:t> g</a:t>
            </a:r>
            <a:r>
              <a:rPr lang="it-IT" b="1" dirty="0">
                <a:solidFill>
                  <a:srgbClr val="0070C0"/>
                </a:solidFill>
              </a:rPr>
              <a:t>)</a:t>
            </a:r>
            <a:r>
              <a:rPr lang="it-IT" b="1" baseline="30000" dirty="0">
                <a:solidFill>
                  <a:srgbClr val="0070C0"/>
                </a:solidFill>
              </a:rPr>
              <a:t>16</a:t>
            </a:r>
            <a:r>
              <a:rPr lang="it-IT" b="1" dirty="0">
                <a:solidFill>
                  <a:srgbClr val="0070C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446826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00E6-2EEC-6446-B869-5207963B5418}" type="datetime1">
              <a:rPr lang="it-IT" smtClean="0"/>
              <a:t>08/09/24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E156-07BA-964A-9A3C-07B0CE7A4C1B}" type="slidenum">
              <a:rPr lang="it-IT" smtClean="0"/>
              <a:t>24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Symbol" charset="2"/>
              <a:cs typeface="Symbol" charset="2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56056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a typeface="Symbol" charset="2"/>
                <a:cs typeface="Symbol" charset="2"/>
              </a:rPr>
              <a:t>CONCLUSION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9944" y="1125832"/>
            <a:ext cx="109038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it-IT" sz="2800" dirty="0"/>
              <a:t>Network </a:t>
            </a:r>
            <a:r>
              <a:rPr lang="it-IT" sz="2800" dirty="0" err="1"/>
              <a:t>among</a:t>
            </a:r>
            <a:r>
              <a:rPr lang="it-IT" sz="2800" dirty="0"/>
              <a:t> Underground </a:t>
            </a:r>
            <a:r>
              <a:rPr lang="it-IT" sz="2800" dirty="0" err="1"/>
              <a:t>experiments</a:t>
            </a:r>
            <a:r>
              <a:rPr lang="it-IT" sz="2800" dirty="0"/>
              <a:t> </a:t>
            </a:r>
            <a:r>
              <a:rPr lang="it-IT" sz="2800" dirty="0" err="1"/>
              <a:t>wrote</a:t>
            </a:r>
            <a:r>
              <a:rPr lang="it-IT" sz="2800" dirty="0"/>
              <a:t> and </a:t>
            </a:r>
            <a:r>
              <a:rPr lang="it-IT" sz="2800" dirty="0" err="1"/>
              <a:t>will</a:t>
            </a:r>
            <a:r>
              <a:rPr lang="it-IT" sz="2800" dirty="0"/>
              <a:t> </a:t>
            </a:r>
            <a:r>
              <a:rPr lang="it-IT" sz="2800" dirty="0" err="1"/>
              <a:t>write</a:t>
            </a:r>
            <a:r>
              <a:rPr lang="it-IT" sz="2800" dirty="0"/>
              <a:t> the history of </a:t>
            </a:r>
            <a:r>
              <a:rPr lang="it-IT" sz="2800" dirty="0" err="1"/>
              <a:t>nuclear</a:t>
            </a:r>
            <a:r>
              <a:rPr lang="it-IT" sz="2800" dirty="0"/>
              <a:t> </a:t>
            </a:r>
            <a:r>
              <a:rPr lang="it-IT" sz="2800" dirty="0" err="1"/>
              <a:t>astrophysics</a:t>
            </a:r>
            <a:r>
              <a:rPr lang="it-IT" sz="2800" dirty="0"/>
              <a:t> </a:t>
            </a:r>
            <a:r>
              <a:rPr lang="it-IT" sz="2800" dirty="0" err="1"/>
              <a:t>measuring</a:t>
            </a:r>
            <a:r>
              <a:rPr lang="it-IT" sz="2800" dirty="0"/>
              <a:t> </a:t>
            </a:r>
            <a:r>
              <a:rPr lang="it-IT" sz="2800" dirty="0" err="1"/>
              <a:t>dozens</a:t>
            </a:r>
            <a:r>
              <a:rPr lang="it-IT" sz="2800" dirty="0"/>
              <a:t> of reaction with </a:t>
            </a:r>
            <a:r>
              <a:rPr lang="it-IT" sz="2800" dirty="0" err="1"/>
              <a:t>extremely</a:t>
            </a:r>
            <a:r>
              <a:rPr lang="it-IT" sz="2800" dirty="0"/>
              <a:t> low cross </a:t>
            </a:r>
            <a:r>
              <a:rPr lang="it-IT" sz="2800" dirty="0" err="1"/>
              <a:t>section</a:t>
            </a:r>
            <a:br>
              <a:rPr lang="it-IT" sz="2800" dirty="0"/>
            </a:br>
            <a:endParaRPr lang="it-IT" sz="2800" dirty="0"/>
          </a:p>
          <a:p>
            <a:pPr marL="285750" indent="-285750" algn="ctr">
              <a:buFont typeface="Arial" charset="0"/>
              <a:buChar char="•"/>
            </a:pPr>
            <a:r>
              <a:rPr lang="it-IT" sz="2800" dirty="0" err="1"/>
              <a:t>If</a:t>
            </a:r>
            <a:r>
              <a:rPr lang="it-IT" sz="2800" dirty="0"/>
              <a:t> </a:t>
            </a:r>
            <a:r>
              <a:rPr lang="it-IT" sz="2800" dirty="0" err="1"/>
              <a:t>our</a:t>
            </a:r>
            <a:r>
              <a:rPr lang="it-IT" sz="2800" dirty="0"/>
              <a:t> </a:t>
            </a:r>
            <a:r>
              <a:rPr lang="it-IT" sz="2800" dirty="0" err="1"/>
              <a:t>results</a:t>
            </a:r>
            <a:r>
              <a:rPr lang="it-IT" sz="2800" dirty="0"/>
              <a:t> </a:t>
            </a:r>
            <a:r>
              <a:rPr lang="it-IT" sz="2800" dirty="0" err="1"/>
              <a:t>will</a:t>
            </a:r>
            <a:r>
              <a:rPr lang="it-IT" sz="2800" dirty="0"/>
              <a:t> be in agreement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will</a:t>
            </a:r>
            <a:r>
              <a:rPr lang="it-IT" sz="2800" dirty="0"/>
              <a:t> be happy </a:t>
            </a:r>
            <a:r>
              <a:rPr lang="it-IT" sz="2800" dirty="0" err="1"/>
              <a:t>because</a:t>
            </a:r>
            <a:r>
              <a:rPr lang="it-IT" sz="2800" dirty="0"/>
              <a:t> of the </a:t>
            </a:r>
            <a:r>
              <a:rPr lang="it-IT" sz="2800" dirty="0" err="1"/>
              <a:t>consistency</a:t>
            </a:r>
            <a:r>
              <a:rPr lang="it-IT" sz="2800" dirty="0"/>
              <a:t>, </a:t>
            </a:r>
            <a:r>
              <a:rPr lang="it-IT" sz="2800" dirty="0" err="1"/>
              <a:t>otherwise</a:t>
            </a:r>
            <a:r>
              <a:rPr lang="it-IT" sz="2800" dirty="0"/>
              <a:t>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will</a:t>
            </a:r>
            <a:r>
              <a:rPr lang="it-IT" sz="2800" dirty="0"/>
              <a:t> be happy </a:t>
            </a:r>
            <a:r>
              <a:rPr lang="it-IT" sz="2800" dirty="0" err="1"/>
              <a:t>because</a:t>
            </a:r>
            <a:r>
              <a:rPr lang="it-IT" sz="2800" dirty="0"/>
              <a:t> </a:t>
            </a:r>
            <a:r>
              <a:rPr lang="it-IT" sz="2800" dirty="0" err="1"/>
              <a:t>this</a:t>
            </a:r>
            <a:r>
              <a:rPr lang="it-IT" sz="2800" dirty="0"/>
              <a:t> </a:t>
            </a:r>
            <a:r>
              <a:rPr lang="it-IT" sz="2800" dirty="0" err="1"/>
              <a:t>will</a:t>
            </a:r>
            <a:r>
              <a:rPr lang="it-IT" sz="2800" dirty="0"/>
              <a:t> be a </a:t>
            </a:r>
            <a:r>
              <a:rPr lang="it-IT" sz="2800" dirty="0" err="1"/>
              <a:t>reason</a:t>
            </a:r>
            <a:r>
              <a:rPr lang="it-IT" sz="2800" dirty="0"/>
              <a:t> to </a:t>
            </a:r>
            <a:r>
              <a:rPr lang="it-IT" sz="2800" dirty="0" err="1"/>
              <a:t>discuss</a:t>
            </a:r>
            <a:r>
              <a:rPr lang="it-IT" sz="2800" dirty="0"/>
              <a:t> and to work more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8D3F72-B1D4-1867-BDCF-FA92EEF57DC7}"/>
              </a:ext>
            </a:extLst>
          </p:cNvPr>
          <p:cNvSpPr txBox="1"/>
          <p:nvPr/>
        </p:nvSpPr>
        <p:spPr>
          <a:xfrm>
            <a:off x="428032" y="4702708"/>
            <a:ext cx="356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Thanks to Prof </a:t>
            </a:r>
            <a:r>
              <a:rPr lang="it-IT" dirty="0" err="1"/>
              <a:t>Weiping</a:t>
            </a:r>
            <a:r>
              <a:rPr lang="it-IT" dirty="0"/>
              <a:t> </a:t>
            </a:r>
            <a:r>
              <a:rPr lang="it-IT" dirty="0" err="1"/>
              <a:t>Liu</a:t>
            </a:r>
            <a:r>
              <a:rPr lang="it-IT" dirty="0"/>
              <a:t>, to Prof Frank </a:t>
            </a:r>
            <a:r>
              <a:rPr lang="it-IT" dirty="0" err="1"/>
              <a:t>Strieder</a:t>
            </a:r>
            <a:r>
              <a:rPr lang="it-IT" dirty="0"/>
              <a:t>, Prof Daniel Robertson and Dr Eliana Masha for the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provided</a:t>
            </a:r>
            <a:r>
              <a:rPr lang="it-IT" dirty="0"/>
              <a:t> </a:t>
            </a:r>
          </a:p>
        </p:txBody>
      </p:sp>
      <p:pic>
        <p:nvPicPr>
          <p:cNvPr id="11" name="object 44">
            <a:extLst>
              <a:ext uri="{FF2B5EF4-FFF2-40B4-BE49-F238E27FC236}">
                <a16:creationId xmlns:a16="http://schemas.microsoft.com/office/drawing/2014/main" id="{D651CE69-7721-76BB-0249-64D0089509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1" y="4353458"/>
            <a:ext cx="2219732" cy="200289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60F896D-BFB9-39D3-53CF-FC91229EC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228" y="4264203"/>
            <a:ext cx="3916855" cy="2203231"/>
          </a:xfrm>
          <a:prstGeom prst="rect">
            <a:avLst/>
          </a:prstGeom>
        </p:spPr>
      </p:pic>
      <p:pic>
        <p:nvPicPr>
          <p:cNvPr id="13" name="Immagine 12" descr="Immagine che contiene Viso umano, persona, sorriso, vestiti&#10;&#10;Descrizione generata automaticamente">
            <a:extLst>
              <a:ext uri="{FF2B5EF4-FFF2-40B4-BE49-F238E27FC236}">
                <a16:creationId xmlns:a16="http://schemas.microsoft.com/office/drawing/2014/main" id="{0367C868-7462-6B37-8152-3D9886397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34" y="4242375"/>
            <a:ext cx="3775622" cy="22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261" y="4886822"/>
            <a:ext cx="1890871" cy="1551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00" y="16893"/>
            <a:ext cx="12294384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+mn-lt"/>
              </a:rPr>
              <a:t>NUCLEAR</a:t>
            </a:r>
            <a:r>
              <a:rPr lang="it-IT" sz="3600" b="1" dirty="0">
                <a:solidFill>
                  <a:srgbClr val="FF0000"/>
                </a:solidFill>
                <a:latin typeface="+mn-lt"/>
              </a:rPr>
              <a:t> ASTROPHYSICS: AN INTERDISCIPLINARY FIELD</a:t>
            </a:r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57" y="1290687"/>
            <a:ext cx="1259546" cy="1313527"/>
          </a:xfrm>
        </p:spPr>
      </p:pic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5546725" y="324643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1" name="Ovale 1"/>
          <p:cNvSpPr>
            <a:spLocks noChangeArrowheads="1"/>
          </p:cNvSpPr>
          <p:nvPr/>
        </p:nvSpPr>
        <p:spPr bwMode="auto">
          <a:xfrm>
            <a:off x="4476426" y="2393453"/>
            <a:ext cx="2992327" cy="904188"/>
          </a:xfrm>
          <a:prstGeom prst="ellipse">
            <a:avLst/>
          </a:prstGeom>
          <a:solidFill>
            <a:srgbClr val="FFFF00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CasellaDiTesto 2"/>
          <p:cNvSpPr txBox="1">
            <a:spLocks noChangeArrowheads="1"/>
          </p:cNvSpPr>
          <p:nvPr/>
        </p:nvSpPr>
        <p:spPr bwMode="auto">
          <a:xfrm>
            <a:off x="4749283" y="2425230"/>
            <a:ext cx="25785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+mj-lt"/>
              </a:rPr>
              <a:t>Nuclear astrophysics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EB306DE-AEF3-078A-C457-A67385BD8E61}"/>
              </a:ext>
            </a:extLst>
          </p:cNvPr>
          <p:cNvGrpSpPr/>
          <p:nvPr/>
        </p:nvGrpSpPr>
        <p:grpSpPr>
          <a:xfrm>
            <a:off x="456080" y="3692224"/>
            <a:ext cx="2568237" cy="962278"/>
            <a:chOff x="515078" y="3476805"/>
            <a:chExt cx="2568237" cy="962278"/>
          </a:xfrm>
        </p:grpSpPr>
        <p:sp>
          <p:nvSpPr>
            <p:cNvPr id="7" name="Rettangolo arrotondato 17"/>
            <p:cNvSpPr>
              <a:spLocks noChangeArrowheads="1"/>
            </p:cNvSpPr>
            <p:nvPr/>
          </p:nvSpPr>
          <p:spPr bwMode="auto">
            <a:xfrm>
              <a:off x="515078" y="3476805"/>
              <a:ext cx="2568237" cy="9622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571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CasellaDiTesto 4"/>
            <p:cNvSpPr txBox="1">
              <a:spLocks noChangeArrowheads="1"/>
            </p:cNvSpPr>
            <p:nvPr/>
          </p:nvSpPr>
          <p:spPr bwMode="auto">
            <a:xfrm>
              <a:off x="756634" y="3489164"/>
              <a:ext cx="202913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000000"/>
                  </a:solidFill>
                  <a:latin typeface="+mj-lt"/>
                </a:rPr>
                <a:t>Nuclear physics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BF7DF43-AD5E-6009-9F7D-EE8C06659DD2}"/>
              </a:ext>
            </a:extLst>
          </p:cNvPr>
          <p:cNvGrpSpPr/>
          <p:nvPr/>
        </p:nvGrpSpPr>
        <p:grpSpPr>
          <a:xfrm>
            <a:off x="8366122" y="4158114"/>
            <a:ext cx="2561909" cy="466619"/>
            <a:chOff x="8366122" y="4158114"/>
            <a:chExt cx="2561909" cy="466619"/>
          </a:xfrm>
        </p:grpSpPr>
        <p:sp>
          <p:nvSpPr>
            <p:cNvPr id="9" name="Rettangolo arrotondato 19"/>
            <p:cNvSpPr/>
            <p:nvPr/>
          </p:nvSpPr>
          <p:spPr bwMode="auto">
            <a:xfrm>
              <a:off x="8366122" y="4187113"/>
              <a:ext cx="2561909" cy="408623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endParaRPr lang="it-IT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5" name="CasellaDiTesto 8"/>
            <p:cNvSpPr txBox="1">
              <a:spLocks noChangeArrowheads="1"/>
            </p:cNvSpPr>
            <p:nvPr/>
          </p:nvSpPr>
          <p:spPr bwMode="auto">
            <a:xfrm>
              <a:off x="8473932" y="4158114"/>
              <a:ext cx="2346287" cy="46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000000"/>
                  </a:solidFill>
                  <a:latin typeface="+mj-lt"/>
                </a:rPr>
                <a:t>Neutrino physics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D20DCE10-A303-A36B-F2D0-592A4A7C86D5}"/>
              </a:ext>
            </a:extLst>
          </p:cNvPr>
          <p:cNvGrpSpPr/>
          <p:nvPr/>
        </p:nvGrpSpPr>
        <p:grpSpPr>
          <a:xfrm>
            <a:off x="9628981" y="1066194"/>
            <a:ext cx="1728153" cy="510778"/>
            <a:chOff x="9628981" y="1066194"/>
            <a:chExt cx="1728153" cy="510778"/>
          </a:xfrm>
        </p:grpSpPr>
        <p:sp>
          <p:nvSpPr>
            <p:cNvPr id="8" name="Rettangolo arrotondato 18"/>
            <p:cNvSpPr>
              <a:spLocks noChangeArrowheads="1"/>
            </p:cNvSpPr>
            <p:nvPr/>
          </p:nvSpPr>
          <p:spPr bwMode="auto">
            <a:xfrm>
              <a:off x="9628981" y="1066194"/>
              <a:ext cx="1728153" cy="510778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571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CasellaDiTesto 10"/>
            <p:cNvSpPr txBox="1">
              <a:spLocks noChangeArrowheads="1"/>
            </p:cNvSpPr>
            <p:nvPr/>
          </p:nvSpPr>
          <p:spPr bwMode="auto">
            <a:xfrm>
              <a:off x="9748916" y="1080886"/>
              <a:ext cx="15536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000000"/>
                  </a:solidFill>
                  <a:latin typeface="+mj-lt"/>
                </a:rPr>
                <a:t>Cosmology</a:t>
              </a:r>
            </a:p>
          </p:txBody>
        </p:sp>
      </p:grpSp>
      <p:cxnSp>
        <p:nvCxnSpPr>
          <p:cNvPr id="17" name="Connettore 2 20"/>
          <p:cNvCxnSpPr/>
          <p:nvPr/>
        </p:nvCxnSpPr>
        <p:spPr bwMode="auto">
          <a:xfrm flipH="1">
            <a:off x="7309015" y="1866194"/>
            <a:ext cx="2264774" cy="608649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3CF59C8E-3FE2-69EA-4383-CDAF684889BD}"/>
              </a:ext>
            </a:extLst>
          </p:cNvPr>
          <p:cNvGrpSpPr/>
          <p:nvPr/>
        </p:nvGrpSpPr>
        <p:grpSpPr>
          <a:xfrm>
            <a:off x="11001" y="1404786"/>
            <a:ext cx="2756531" cy="1223228"/>
            <a:chOff x="81343" y="1139858"/>
            <a:chExt cx="2756531" cy="1223228"/>
          </a:xfrm>
        </p:grpSpPr>
        <p:sp>
          <p:nvSpPr>
            <p:cNvPr id="18" name="Rettangolo arrotondato 15"/>
            <p:cNvSpPr/>
            <p:nvPr/>
          </p:nvSpPr>
          <p:spPr bwMode="auto">
            <a:xfrm>
              <a:off x="81343" y="1160570"/>
              <a:ext cx="2756531" cy="83921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endParaRPr lang="it-IT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9" name="CasellaDiTesto 16"/>
            <p:cNvSpPr txBox="1">
              <a:spLocks noChangeArrowheads="1"/>
            </p:cNvSpPr>
            <p:nvPr/>
          </p:nvSpPr>
          <p:spPr bwMode="auto">
            <a:xfrm>
              <a:off x="207594" y="1139858"/>
              <a:ext cx="2504030" cy="122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000000"/>
                  </a:solidFill>
                  <a:latin typeface="+mj-lt"/>
                </a:rPr>
                <a:t>Observational astronomy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20" name="Connettore 2 28"/>
          <p:cNvCxnSpPr>
            <a:cxnSpLocks/>
          </p:cNvCxnSpPr>
          <p:nvPr/>
        </p:nvCxnSpPr>
        <p:spPr bwMode="auto">
          <a:xfrm>
            <a:off x="1996250" y="2579449"/>
            <a:ext cx="2327776" cy="295025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60157AF-BF8A-D2BF-9066-B99267F24C15}"/>
              </a:ext>
            </a:extLst>
          </p:cNvPr>
          <p:cNvGrpSpPr/>
          <p:nvPr/>
        </p:nvGrpSpPr>
        <p:grpSpPr>
          <a:xfrm>
            <a:off x="4829208" y="4994320"/>
            <a:ext cx="1530566" cy="1020982"/>
            <a:chOff x="4829146" y="4753196"/>
            <a:chExt cx="1530566" cy="1020982"/>
          </a:xfrm>
        </p:grpSpPr>
        <p:sp>
          <p:nvSpPr>
            <p:cNvPr id="21" name="Rettangolo arrotondato 22"/>
            <p:cNvSpPr/>
            <p:nvPr/>
          </p:nvSpPr>
          <p:spPr bwMode="auto">
            <a:xfrm>
              <a:off x="4829146" y="4753196"/>
              <a:ext cx="1530566" cy="102098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2" name="CasellaDiTesto 23"/>
            <p:cNvSpPr txBox="1">
              <a:spLocks noChangeArrowheads="1"/>
            </p:cNvSpPr>
            <p:nvPr/>
          </p:nvSpPr>
          <p:spPr bwMode="auto">
            <a:xfrm>
              <a:off x="4990948" y="4831377"/>
              <a:ext cx="128451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000000"/>
                  </a:solidFill>
                  <a:latin typeface="+mj-lt"/>
                </a:rPr>
                <a:t>Stellar Models</a:t>
              </a:r>
            </a:p>
          </p:txBody>
        </p:sp>
      </p:grpSp>
      <p:cxnSp>
        <p:nvCxnSpPr>
          <p:cNvPr id="35" name="Connettore 2 28"/>
          <p:cNvCxnSpPr/>
          <p:nvPr/>
        </p:nvCxnSpPr>
        <p:spPr bwMode="auto">
          <a:xfrm flipV="1">
            <a:off x="3219467" y="3360680"/>
            <a:ext cx="1339333" cy="887972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ttore 2 28"/>
          <p:cNvCxnSpPr/>
          <p:nvPr/>
        </p:nvCxnSpPr>
        <p:spPr bwMode="auto">
          <a:xfrm flipH="1" flipV="1">
            <a:off x="5594491" y="3578939"/>
            <a:ext cx="8244" cy="1074334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nettore 2 28"/>
          <p:cNvCxnSpPr/>
          <p:nvPr/>
        </p:nvCxnSpPr>
        <p:spPr bwMode="auto">
          <a:xfrm>
            <a:off x="6284353" y="3428338"/>
            <a:ext cx="2326247" cy="667051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16" y="1813974"/>
            <a:ext cx="2163507" cy="1155750"/>
          </a:xfrm>
          <a:prstGeom prst="rect">
            <a:avLst/>
          </a:prstGeom>
        </p:spPr>
      </p:pic>
      <p:pic>
        <p:nvPicPr>
          <p:cNvPr id="29" name="Picture 6" descr="http://planetfacts.org/wp-content/uploads/2011/09/protost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776" y="4947388"/>
            <a:ext cx="1799555" cy="1392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1" y="4700309"/>
            <a:ext cx="2941011" cy="1838603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C8AE-7D76-3348-81DF-87932EAA9E49}" type="datetime1">
              <a:rPr lang="it-IT" smtClean="0"/>
              <a:t>08/09/24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  <a:endParaRPr lang="it-IT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9B-62D5-E648-9AE2-9D18736911F6}" type="slidenum">
              <a:rPr lang="it-IT" smtClean="0"/>
              <a:t>25</a:t>
            </a:fld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074050B8-C23D-9FB8-FE1F-E28D91FD28C6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154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64" y="691198"/>
            <a:ext cx="2540000" cy="57277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75266" y="2133078"/>
            <a:ext cx="4756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0000"/>
                </a:solidFill>
                <a:cs typeface="Avenir Black"/>
              </a:rPr>
              <a:t>Assume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you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want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to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detect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an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event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named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b="1" dirty="0">
                <a:solidFill>
                  <a:srgbClr val="FF0000"/>
                </a:solidFill>
                <a:cs typeface="Avenir Black"/>
              </a:rPr>
              <a:t>Waldo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, and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you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know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its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main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features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(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type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 of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particle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, </a:t>
            </a:r>
            <a:r>
              <a:rPr lang="it-IT" sz="3600" dirty="0" err="1">
                <a:solidFill>
                  <a:srgbClr val="000000"/>
                </a:solidFill>
                <a:cs typeface="Avenir Black"/>
              </a:rPr>
              <a:t>energy</a:t>
            </a:r>
            <a:r>
              <a:rPr lang="mr-IN" sz="3600" dirty="0">
                <a:solidFill>
                  <a:srgbClr val="000000"/>
                </a:solidFill>
                <a:cs typeface="Avenir Black"/>
              </a:rPr>
              <a:t>…</a:t>
            </a:r>
            <a:r>
              <a:rPr lang="it-IT" sz="3600" dirty="0">
                <a:solidFill>
                  <a:srgbClr val="000000"/>
                </a:solidFill>
                <a:cs typeface="Avenir Black"/>
              </a:rPr>
              <a:t>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9420-6F69-D44F-B64C-94018CE9BBFF}" type="slidenum">
              <a:rPr lang="en-US" smtClean="0"/>
              <a:t>26</a:t>
            </a:fld>
            <a:endParaRPr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71E2-79B2-6242-9E02-9146FA9714D9}" type="datetime1">
              <a:rPr lang="it-IT" smtClean="0"/>
              <a:t>08/09/24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97278" y="341948"/>
            <a:ext cx="8938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THE “RARE EVENTS PHYSICS” REGIME</a:t>
            </a:r>
          </a:p>
        </p:txBody>
      </p:sp>
    </p:spTree>
    <p:extLst>
      <p:ext uri="{BB962C8B-B14F-4D97-AF65-F5344CB8AC3E}">
        <p14:creationId xmlns:p14="http://schemas.microsoft.com/office/powerpoint/2010/main" val="750728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934387" y="965173"/>
            <a:ext cx="9144000" cy="4953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387" y="965173"/>
            <a:ext cx="9144000" cy="4953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88230" y="348344"/>
            <a:ext cx="3817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>
                <a:solidFill>
                  <a:srgbClr val="FF0000"/>
                </a:solidFill>
                <a:latin typeface="Avenir Heavy"/>
                <a:cs typeface="Avenir Heavy"/>
              </a:rPr>
              <a:t>Where</a:t>
            </a:r>
            <a:r>
              <a:rPr lang="it-IT" sz="3600" b="1" dirty="0">
                <a:solidFill>
                  <a:srgbClr val="FF0000"/>
                </a:solidFill>
                <a:latin typeface="Avenir Heavy"/>
                <a:cs typeface="Avenir Heavy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Avenir Heavy"/>
                <a:cs typeface="Avenir Heavy"/>
              </a:rPr>
              <a:t>is</a:t>
            </a:r>
            <a:r>
              <a:rPr lang="it-IT" sz="3600" b="1" dirty="0">
                <a:solidFill>
                  <a:srgbClr val="FF0000"/>
                </a:solidFill>
                <a:latin typeface="Avenir Heavy"/>
                <a:cs typeface="Avenir Heavy"/>
              </a:rPr>
              <a:t> Waldo?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9420-6F69-D44F-B64C-94018CE9BBFF}" type="slidenum">
              <a:rPr lang="en-US" smtClean="0"/>
              <a:t>27</a:t>
            </a:fld>
            <a:endParaRPr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7764-D11F-5142-9036-6AB4BBFA0435}" type="datetime1">
              <a:rPr lang="it-IT" smtClean="0"/>
              <a:t>08/09/24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2"/>
          <p:cNvSpPr txBox="1"/>
          <p:nvPr/>
        </p:nvSpPr>
        <p:spPr>
          <a:xfrm rot="20375353">
            <a:off x="1181100" y="2930822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N</a:t>
            </a:r>
            <a:r>
              <a:rPr lang="en-GB" sz="5400" b="1">
                <a:solidFill>
                  <a:srgbClr val="FF0000"/>
                </a:solidFill>
              </a:rPr>
              <a:t>eed </a:t>
            </a:r>
            <a:r>
              <a:rPr lang="en-GB" sz="5400" b="1" dirty="0">
                <a:solidFill>
                  <a:srgbClr val="FF0000"/>
                </a:solidFill>
              </a:rPr>
              <a:t>to reduce background!</a:t>
            </a:r>
          </a:p>
        </p:txBody>
      </p:sp>
    </p:spTree>
    <p:extLst>
      <p:ext uri="{BB962C8B-B14F-4D97-AF65-F5344CB8AC3E}">
        <p14:creationId xmlns:p14="http://schemas.microsoft.com/office/powerpoint/2010/main" val="102871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848" y="1225261"/>
            <a:ext cx="7222131" cy="78624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33848" y="515377"/>
            <a:ext cx="8821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FOR THE REACTION RATE WE NEED CROSS SECTION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3704D-5602-9845-B180-2A1DABC95933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B22B-FF28-134E-8A58-E630D3633A2D}" type="slidenum">
              <a:rPr lang="it-IT" smtClean="0"/>
              <a:t>3</a:t>
            </a:fld>
            <a:endParaRPr lang="it-IT"/>
          </a:p>
        </p:txBody>
      </p:sp>
      <p:sp>
        <p:nvSpPr>
          <p:cNvPr id="3" name="Ovale 2"/>
          <p:cNvSpPr/>
          <p:nvPr/>
        </p:nvSpPr>
        <p:spPr>
          <a:xfrm>
            <a:off x="5757333" y="1261742"/>
            <a:ext cx="752610" cy="749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419"/>
          <p:cNvGraphicFramePr/>
          <p:nvPr/>
        </p:nvGraphicFramePr>
        <p:xfrm>
          <a:off x="7303429" y="2781849"/>
          <a:ext cx="2705100" cy="2804160"/>
        </p:xfrm>
        <a:graphic>
          <a:graphicData uri="http://schemas.openxmlformats.org/drawingml/2006/table">
            <a:tbl>
              <a:tblPr/>
              <a:tblGrid>
                <a:gridCol w="136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000"/>
                      </a:pPr>
                      <a:endParaRPr sz="24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000"/>
                      </a:pPr>
                      <a:r>
                        <a:rPr sz="2400" dirty="0"/>
                        <a:t>E</a:t>
                      </a:r>
                      <a:r>
                        <a:rPr lang="it-IT" sz="2400" baseline="-5999" dirty="0"/>
                        <a:t>0</a:t>
                      </a:r>
                      <a:r>
                        <a:rPr sz="2400" dirty="0"/>
                        <a:t> [keV]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314864"/>
                          </a:solidFill>
                        </a:rPr>
                        <a:t>p+p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314864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000"/>
                      </a:pPr>
                      <a:r>
                        <a:rPr sz="2400" baseline="31999" dirty="0"/>
                        <a:t>3</a:t>
                      </a:r>
                      <a:r>
                        <a:rPr sz="2400" dirty="0"/>
                        <a:t>He+</a:t>
                      </a:r>
                      <a:r>
                        <a:rPr sz="2400" baseline="31999" dirty="0"/>
                        <a:t>3</a:t>
                      </a:r>
                      <a:r>
                        <a:rPr sz="2400" dirty="0"/>
                        <a:t>He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314864"/>
                          </a:solidFill>
                        </a:rPr>
                        <a:t>22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000"/>
                      </a:pPr>
                      <a:r>
                        <a:rPr sz="2400" baseline="31999" dirty="0"/>
                        <a:t>3</a:t>
                      </a:r>
                      <a:r>
                        <a:rPr sz="2400" dirty="0"/>
                        <a:t>He+</a:t>
                      </a:r>
                      <a:r>
                        <a:rPr sz="2400" baseline="31999" dirty="0"/>
                        <a:t>4</a:t>
                      </a:r>
                      <a:r>
                        <a:rPr sz="2400" dirty="0"/>
                        <a:t>He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314864"/>
                          </a:solidFill>
                        </a:rPr>
                        <a:t>23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000"/>
                      </a:pPr>
                      <a:r>
                        <a:rPr sz="2400" baseline="31999"/>
                        <a:t>7</a:t>
                      </a:r>
                      <a:r>
                        <a:rPr sz="2400"/>
                        <a:t>Be+p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314864"/>
                          </a:solidFill>
                        </a:rPr>
                        <a:t>18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3000"/>
                      </a:pPr>
                      <a:r>
                        <a:rPr sz="2400" baseline="31999" dirty="0"/>
                        <a:t>14</a:t>
                      </a:r>
                      <a:r>
                        <a:rPr sz="2400" dirty="0"/>
                        <a:t>N+p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314864"/>
                          </a:solidFill>
                        </a:rPr>
                        <a:t>27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70" y="2251807"/>
            <a:ext cx="5501260" cy="412083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9077503-736E-D2F1-9766-367E538EBE88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23"/>
    </mc:Choice>
    <mc:Fallback xmlns="">
      <p:transition spd="slow" advTm="9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3071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B16B-6A9A-BE45-894B-6DDBDFAA7DB9}" type="datetime1">
              <a:rPr lang="it-IT" smtClean="0"/>
              <a:t>08/09/24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E156-07BA-964A-9A3C-07B0CE7A4C1B}" type="slidenum">
              <a:rPr lang="it-IT" smtClean="0"/>
              <a:t>4</a:t>
            </a:fld>
            <a:endParaRPr lang="it-IT"/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86" y="2114501"/>
            <a:ext cx="5010587" cy="3008325"/>
          </a:xfrm>
          <a:prstGeom prst="rect">
            <a:avLst/>
          </a:prstGeom>
        </p:spPr>
      </p:pic>
      <p:grpSp>
        <p:nvGrpSpPr>
          <p:cNvPr id="53" name="Group 60"/>
          <p:cNvGrpSpPr>
            <a:grpSpLocks/>
          </p:cNvGrpSpPr>
          <p:nvPr/>
        </p:nvGrpSpPr>
        <p:grpSpPr bwMode="auto">
          <a:xfrm>
            <a:off x="-50219" y="2640349"/>
            <a:ext cx="6146219" cy="2360918"/>
            <a:chOff x="5093856" y="850411"/>
            <a:chExt cx="3568514" cy="2347151"/>
          </a:xfrm>
        </p:grpSpPr>
        <p:sp>
          <p:nvSpPr>
            <p:cNvPr id="54" name="Text Box 35"/>
            <p:cNvSpPr txBox="1">
              <a:spLocks noChangeArrowheads="1"/>
            </p:cNvSpPr>
            <p:nvPr/>
          </p:nvSpPr>
          <p:spPr bwMode="auto">
            <a:xfrm rot="16200000">
              <a:off x="7937823" y="1590153"/>
              <a:ext cx="1300325" cy="148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CROSS SECTION</a:t>
              </a:r>
            </a:p>
          </p:txBody>
        </p:sp>
        <p:sp>
          <p:nvSpPr>
            <p:cNvPr id="55" name="Rectangle 36"/>
            <p:cNvSpPr>
              <a:spLocks noChangeAspect="1" noChangeArrowheads="1"/>
            </p:cNvSpPr>
            <p:nvPr/>
          </p:nvSpPr>
          <p:spPr bwMode="auto">
            <a:xfrm>
              <a:off x="5619018" y="1114996"/>
              <a:ext cx="311338" cy="1701800"/>
            </a:xfrm>
            <a:prstGeom prst="rect">
              <a:avLst/>
            </a:prstGeom>
            <a:pattFill prst="dkUpDiag">
              <a:fgClr>
                <a:srgbClr val="FFFF99">
                  <a:alpha val="50195"/>
                </a:srgbClr>
              </a:fgClr>
              <a:bgClr>
                <a:schemeClr val="tx1">
                  <a:alpha val="50195"/>
                </a:schemeClr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6" name="Text Box 37"/>
            <p:cNvSpPr txBox="1">
              <a:spLocks noChangeAspect="1" noChangeArrowheads="1"/>
            </p:cNvSpPr>
            <p:nvPr/>
          </p:nvSpPr>
          <p:spPr bwMode="auto">
            <a:xfrm>
              <a:off x="5123014" y="1170558"/>
              <a:ext cx="444776" cy="581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600" dirty="0">
                  <a:latin typeface="Calibri" charset="0"/>
                </a:rPr>
                <a:t>LOG</a:t>
              </a:r>
            </a:p>
            <a:p>
              <a:pPr algn="ctr"/>
              <a:r>
                <a:rPr lang="it-IT" sz="1600" dirty="0">
                  <a:latin typeface="Calibri" charset="0"/>
                </a:rPr>
                <a:t>SCALE </a:t>
              </a:r>
            </a:p>
          </p:txBody>
        </p:sp>
        <p:sp>
          <p:nvSpPr>
            <p:cNvPr id="57" name="Freeform 38"/>
            <p:cNvSpPr>
              <a:spLocks noChangeAspect="1"/>
            </p:cNvSpPr>
            <p:nvPr/>
          </p:nvSpPr>
          <p:spPr bwMode="auto">
            <a:xfrm>
              <a:off x="6194425" y="935608"/>
              <a:ext cx="2179637" cy="992188"/>
            </a:xfrm>
            <a:custGeom>
              <a:avLst/>
              <a:gdLst>
                <a:gd name="T0" fmla="*/ 2147483647 w 1503"/>
                <a:gd name="T1" fmla="*/ 2147483647 h 860"/>
                <a:gd name="T2" fmla="*/ 2147483647 w 1503"/>
                <a:gd name="T3" fmla="*/ 2147483647 h 860"/>
                <a:gd name="T4" fmla="*/ 2147483647 w 1503"/>
                <a:gd name="T5" fmla="*/ 2147483647 h 860"/>
                <a:gd name="T6" fmla="*/ 2147483647 w 1503"/>
                <a:gd name="T7" fmla="*/ 2147483647 h 860"/>
                <a:gd name="T8" fmla="*/ 2147483647 w 1503"/>
                <a:gd name="T9" fmla="*/ 2147483647 h 860"/>
                <a:gd name="T10" fmla="*/ 2147483647 w 1503"/>
                <a:gd name="T11" fmla="*/ 2147483647 h 860"/>
                <a:gd name="T12" fmla="*/ 2147483647 w 1503"/>
                <a:gd name="T13" fmla="*/ 2147483647 h 860"/>
                <a:gd name="T14" fmla="*/ 2147483647 w 1503"/>
                <a:gd name="T15" fmla="*/ 2147483647 h 860"/>
                <a:gd name="T16" fmla="*/ 2147483647 w 1503"/>
                <a:gd name="T17" fmla="*/ 2147483647 h 860"/>
                <a:gd name="T18" fmla="*/ 2147483647 w 1503"/>
                <a:gd name="T19" fmla="*/ 2147483647 h 860"/>
                <a:gd name="T20" fmla="*/ 2147483647 w 1503"/>
                <a:gd name="T21" fmla="*/ 2147483647 h 860"/>
                <a:gd name="T22" fmla="*/ 2147483647 w 1503"/>
                <a:gd name="T23" fmla="*/ 2147483647 h 860"/>
                <a:gd name="T24" fmla="*/ 2147483647 w 1503"/>
                <a:gd name="T25" fmla="*/ 2147483647 h 860"/>
                <a:gd name="T26" fmla="*/ 2147483647 w 1503"/>
                <a:gd name="T27" fmla="*/ 2147483647 h 860"/>
                <a:gd name="T28" fmla="*/ 2147483647 w 1503"/>
                <a:gd name="T29" fmla="*/ 2147483647 h 860"/>
                <a:gd name="T30" fmla="*/ 2147483647 w 1503"/>
                <a:gd name="T31" fmla="*/ 2147483647 h 860"/>
                <a:gd name="T32" fmla="*/ 2147483647 w 1503"/>
                <a:gd name="T33" fmla="*/ 2147483647 h 860"/>
                <a:gd name="T34" fmla="*/ 0 w 1503"/>
                <a:gd name="T35" fmla="*/ 2147483647 h 8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3"/>
                <a:gd name="T55" fmla="*/ 0 h 860"/>
                <a:gd name="T56" fmla="*/ 1503 w 1503"/>
                <a:gd name="T57" fmla="*/ 860 h 8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3" h="860">
                  <a:moveTo>
                    <a:pt x="1503" y="380"/>
                  </a:moveTo>
                  <a:cubicBezTo>
                    <a:pt x="1472" y="384"/>
                    <a:pt x="1371" y="404"/>
                    <a:pt x="1314" y="404"/>
                  </a:cubicBezTo>
                  <a:cubicBezTo>
                    <a:pt x="1257" y="404"/>
                    <a:pt x="1191" y="450"/>
                    <a:pt x="1161" y="383"/>
                  </a:cubicBezTo>
                  <a:cubicBezTo>
                    <a:pt x="1131" y="316"/>
                    <a:pt x="1142" y="0"/>
                    <a:pt x="1134" y="2"/>
                  </a:cubicBezTo>
                  <a:cubicBezTo>
                    <a:pt x="1126" y="4"/>
                    <a:pt x="1137" y="317"/>
                    <a:pt x="1113" y="392"/>
                  </a:cubicBezTo>
                  <a:cubicBezTo>
                    <a:pt x="1089" y="467"/>
                    <a:pt x="1027" y="443"/>
                    <a:pt x="987" y="455"/>
                  </a:cubicBezTo>
                  <a:cubicBezTo>
                    <a:pt x="947" y="467"/>
                    <a:pt x="894" y="484"/>
                    <a:pt x="873" y="467"/>
                  </a:cubicBezTo>
                  <a:cubicBezTo>
                    <a:pt x="852" y="450"/>
                    <a:pt x="865" y="349"/>
                    <a:pt x="861" y="350"/>
                  </a:cubicBezTo>
                  <a:cubicBezTo>
                    <a:pt x="857" y="351"/>
                    <a:pt x="873" y="447"/>
                    <a:pt x="849" y="476"/>
                  </a:cubicBezTo>
                  <a:cubicBezTo>
                    <a:pt x="825" y="505"/>
                    <a:pt x="758" y="500"/>
                    <a:pt x="717" y="524"/>
                  </a:cubicBezTo>
                  <a:cubicBezTo>
                    <a:pt x="676" y="548"/>
                    <a:pt x="637" y="632"/>
                    <a:pt x="600" y="623"/>
                  </a:cubicBezTo>
                  <a:cubicBezTo>
                    <a:pt x="563" y="614"/>
                    <a:pt x="524" y="475"/>
                    <a:pt x="495" y="470"/>
                  </a:cubicBezTo>
                  <a:cubicBezTo>
                    <a:pt x="466" y="465"/>
                    <a:pt x="451" y="561"/>
                    <a:pt x="423" y="593"/>
                  </a:cubicBezTo>
                  <a:cubicBezTo>
                    <a:pt x="395" y="625"/>
                    <a:pt x="362" y="649"/>
                    <a:pt x="324" y="662"/>
                  </a:cubicBezTo>
                  <a:cubicBezTo>
                    <a:pt x="286" y="675"/>
                    <a:pt x="221" y="738"/>
                    <a:pt x="192" y="671"/>
                  </a:cubicBezTo>
                  <a:cubicBezTo>
                    <a:pt x="163" y="604"/>
                    <a:pt x="159" y="253"/>
                    <a:pt x="147" y="257"/>
                  </a:cubicBezTo>
                  <a:cubicBezTo>
                    <a:pt x="135" y="261"/>
                    <a:pt x="144" y="595"/>
                    <a:pt x="120" y="695"/>
                  </a:cubicBezTo>
                  <a:cubicBezTo>
                    <a:pt x="96" y="795"/>
                    <a:pt x="25" y="826"/>
                    <a:pt x="0" y="860"/>
                  </a:cubicBezTo>
                </a:path>
              </a:pathLst>
            </a:cu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39"/>
            <p:cNvSpPr>
              <a:spLocks noChangeAspect="1"/>
            </p:cNvSpPr>
            <p:nvPr/>
          </p:nvSpPr>
          <p:spPr bwMode="auto">
            <a:xfrm>
              <a:off x="5808662" y="1373758"/>
              <a:ext cx="2568575" cy="1404938"/>
            </a:xfrm>
            <a:custGeom>
              <a:avLst/>
              <a:gdLst>
                <a:gd name="T0" fmla="*/ 2147483647 w 1772"/>
                <a:gd name="T1" fmla="*/ 0 h 1218"/>
                <a:gd name="T2" fmla="*/ 2147483647 w 1772"/>
                <a:gd name="T3" fmla="*/ 2147483647 h 1218"/>
                <a:gd name="T4" fmla="*/ 2147483647 w 1772"/>
                <a:gd name="T5" fmla="*/ 2147483647 h 1218"/>
                <a:gd name="T6" fmla="*/ 2147483647 w 1772"/>
                <a:gd name="T7" fmla="*/ 2147483647 h 1218"/>
                <a:gd name="T8" fmla="*/ 2147483647 w 1772"/>
                <a:gd name="T9" fmla="*/ 2147483647 h 1218"/>
                <a:gd name="T10" fmla="*/ 2147483647 w 1772"/>
                <a:gd name="T11" fmla="*/ 2147483647 h 1218"/>
                <a:gd name="T12" fmla="*/ 2147483647 w 1772"/>
                <a:gd name="T13" fmla="*/ 2147483647 h 1218"/>
                <a:gd name="T14" fmla="*/ 2147483647 w 1772"/>
                <a:gd name="T15" fmla="*/ 2147483647 h 1218"/>
                <a:gd name="T16" fmla="*/ 2147483647 w 1772"/>
                <a:gd name="T17" fmla="*/ 2147483647 h 1218"/>
                <a:gd name="T18" fmla="*/ 2147483647 w 1772"/>
                <a:gd name="T19" fmla="*/ 2147483647 h 1218"/>
                <a:gd name="T20" fmla="*/ 2147483647 w 1772"/>
                <a:gd name="T21" fmla="*/ 2147483647 h 1218"/>
                <a:gd name="T22" fmla="*/ 2147483647 w 1772"/>
                <a:gd name="T23" fmla="*/ 2147483647 h 1218"/>
                <a:gd name="T24" fmla="*/ 2147483647 w 1772"/>
                <a:gd name="T25" fmla="*/ 2147483647 h 12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72"/>
                <a:gd name="T40" fmla="*/ 0 h 1218"/>
                <a:gd name="T41" fmla="*/ 1772 w 1772"/>
                <a:gd name="T42" fmla="*/ 1218 h 12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72" h="1218">
                  <a:moveTo>
                    <a:pt x="1772" y="0"/>
                  </a:moveTo>
                  <a:cubicBezTo>
                    <a:pt x="1717" y="8"/>
                    <a:pt x="1519" y="37"/>
                    <a:pt x="1442" y="48"/>
                  </a:cubicBezTo>
                  <a:cubicBezTo>
                    <a:pt x="1365" y="59"/>
                    <a:pt x="1389" y="48"/>
                    <a:pt x="1307" y="66"/>
                  </a:cubicBezTo>
                  <a:cubicBezTo>
                    <a:pt x="1225" y="84"/>
                    <a:pt x="1035" y="132"/>
                    <a:pt x="947" y="156"/>
                  </a:cubicBezTo>
                  <a:cubicBezTo>
                    <a:pt x="859" y="180"/>
                    <a:pt x="853" y="179"/>
                    <a:pt x="779" y="207"/>
                  </a:cubicBezTo>
                  <a:cubicBezTo>
                    <a:pt x="705" y="235"/>
                    <a:pt x="589" y="280"/>
                    <a:pt x="503" y="327"/>
                  </a:cubicBezTo>
                  <a:cubicBezTo>
                    <a:pt x="417" y="374"/>
                    <a:pt x="325" y="429"/>
                    <a:pt x="260" y="489"/>
                  </a:cubicBezTo>
                  <a:cubicBezTo>
                    <a:pt x="195" y="549"/>
                    <a:pt x="145" y="624"/>
                    <a:pt x="110" y="687"/>
                  </a:cubicBezTo>
                  <a:cubicBezTo>
                    <a:pt x="75" y="750"/>
                    <a:pt x="63" y="819"/>
                    <a:pt x="50" y="867"/>
                  </a:cubicBezTo>
                  <a:cubicBezTo>
                    <a:pt x="37" y="915"/>
                    <a:pt x="34" y="943"/>
                    <a:pt x="29" y="974"/>
                  </a:cubicBezTo>
                  <a:cubicBezTo>
                    <a:pt x="24" y="1005"/>
                    <a:pt x="22" y="1013"/>
                    <a:pt x="17" y="1052"/>
                  </a:cubicBezTo>
                  <a:cubicBezTo>
                    <a:pt x="12" y="1091"/>
                    <a:pt x="2" y="1199"/>
                    <a:pt x="1" y="1208"/>
                  </a:cubicBezTo>
                  <a:cubicBezTo>
                    <a:pt x="0" y="1218"/>
                    <a:pt x="7" y="1132"/>
                    <a:pt x="9" y="1113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41"/>
            <p:cNvSpPr>
              <a:spLocks noChangeAspect="1"/>
            </p:cNvSpPr>
            <p:nvPr/>
          </p:nvSpPr>
          <p:spPr bwMode="auto">
            <a:xfrm>
              <a:off x="7496519" y="2466318"/>
              <a:ext cx="905194" cy="47266"/>
            </a:xfrm>
            <a:custGeom>
              <a:avLst/>
              <a:gdLst>
                <a:gd name="T0" fmla="*/ 0 w 324"/>
                <a:gd name="T1" fmla="*/ 0 h 1"/>
                <a:gd name="T2" fmla="*/ 2147483647 w 324"/>
                <a:gd name="T3" fmla="*/ 0 h 1"/>
                <a:gd name="T4" fmla="*/ 0 60000 65536"/>
                <a:gd name="T5" fmla="*/ 0 60000 65536"/>
                <a:gd name="T6" fmla="*/ 0 w 324"/>
                <a:gd name="T7" fmla="*/ 0 h 1"/>
                <a:gd name="T8" fmla="*/ 324 w 32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4" h="1">
                  <a:moveTo>
                    <a:pt x="0" y="0"/>
                  </a:moveTo>
                  <a:lnTo>
                    <a:pt x="324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Text Box 42"/>
            <p:cNvSpPr txBox="1">
              <a:spLocks noChangeAspect="1" noChangeArrowheads="1"/>
            </p:cNvSpPr>
            <p:nvPr/>
          </p:nvSpPr>
          <p:spPr bwMode="auto">
            <a:xfrm>
              <a:off x="6762312" y="2354833"/>
              <a:ext cx="701445" cy="24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400" dirty="0" err="1">
                  <a:solidFill>
                    <a:srgbClr val="FF0000"/>
                  </a:solidFill>
                  <a:latin typeface="Calibri" charset="0"/>
                </a:rPr>
                <a:t>direct</a:t>
              </a:r>
              <a:r>
                <a:rPr lang="it-IT" sz="1400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it-IT" sz="1400" dirty="0" err="1">
                  <a:solidFill>
                    <a:srgbClr val="FF0000"/>
                  </a:solidFill>
                  <a:latin typeface="Calibri" charset="0"/>
                </a:rPr>
                <a:t>measurements</a:t>
              </a:r>
              <a:endParaRPr lang="it-IT" sz="14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" name="Line 43"/>
            <p:cNvSpPr>
              <a:spLocks noChangeAspect="1" noChangeShapeType="1"/>
            </p:cNvSpPr>
            <p:nvPr/>
          </p:nvSpPr>
          <p:spPr bwMode="auto">
            <a:xfrm flipH="1">
              <a:off x="6488112" y="2511996"/>
              <a:ext cx="215900" cy="15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44"/>
            <p:cNvSpPr txBox="1">
              <a:spLocks noChangeAspect="1" noChangeArrowheads="1"/>
            </p:cNvSpPr>
            <p:nvPr/>
          </p:nvSpPr>
          <p:spPr bwMode="auto">
            <a:xfrm>
              <a:off x="5623585" y="1780158"/>
              <a:ext cx="319002" cy="2885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>
                  <a:latin typeface="Calibri" charset="0"/>
                </a:rPr>
                <a:t>E</a:t>
              </a:r>
              <a:r>
                <a:rPr lang="it-IT" sz="1800" baseline="-25000">
                  <a:latin typeface="Calibri" charset="0"/>
                </a:rPr>
                <a:t>G</a:t>
              </a:r>
              <a:endParaRPr lang="it-IT" sz="1800">
                <a:latin typeface="Calibri" charset="0"/>
              </a:endParaRPr>
            </a:p>
          </p:txBody>
        </p:sp>
        <p:sp>
          <p:nvSpPr>
            <p:cNvPr id="63" name="Text Box 45"/>
            <p:cNvSpPr txBox="1">
              <a:spLocks noChangeAspect="1" noChangeArrowheads="1"/>
            </p:cNvSpPr>
            <p:nvPr/>
          </p:nvSpPr>
          <p:spPr bwMode="auto">
            <a:xfrm>
              <a:off x="7850188" y="2810446"/>
              <a:ext cx="752365" cy="26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600">
                  <a:latin typeface="Calibri" charset="0"/>
                </a:rPr>
                <a:t>Interaction energy E</a:t>
              </a:r>
            </a:p>
          </p:txBody>
        </p:sp>
        <p:sp>
          <p:nvSpPr>
            <p:cNvPr id="64" name="Line 46"/>
            <p:cNvSpPr>
              <a:spLocks noChangeAspect="1" noChangeShapeType="1"/>
            </p:cNvSpPr>
            <p:nvPr/>
          </p:nvSpPr>
          <p:spPr bwMode="auto">
            <a:xfrm>
              <a:off x="5554662" y="2813621"/>
              <a:ext cx="30622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47"/>
            <p:cNvSpPr>
              <a:spLocks noChangeAspect="1" noChangeShapeType="1"/>
            </p:cNvSpPr>
            <p:nvPr/>
          </p:nvSpPr>
          <p:spPr bwMode="auto">
            <a:xfrm flipV="1">
              <a:off x="5554662" y="864171"/>
              <a:ext cx="0" cy="1962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48"/>
            <p:cNvSpPr txBox="1">
              <a:spLocks noChangeAspect="1" noChangeArrowheads="1"/>
            </p:cNvSpPr>
            <p:nvPr/>
          </p:nvSpPr>
          <p:spPr bwMode="auto">
            <a:xfrm>
              <a:off x="5202106" y="850411"/>
              <a:ext cx="351211" cy="305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Comic Sans MS" charset="0"/>
                  <a:sym typeface="Symbol" charset="0"/>
                </a:rPr>
                <a:t>(E)</a:t>
              </a:r>
              <a:endParaRPr lang="en-US" sz="1400" dirty="0">
                <a:latin typeface="Comic Sans MS" charset="0"/>
              </a:endParaRPr>
            </a:p>
          </p:txBody>
        </p:sp>
        <p:sp>
          <p:nvSpPr>
            <p:cNvPr id="67" name="Line 49"/>
            <p:cNvSpPr>
              <a:spLocks noChangeAspect="1" noChangeShapeType="1"/>
            </p:cNvSpPr>
            <p:nvPr/>
          </p:nvSpPr>
          <p:spPr bwMode="auto">
            <a:xfrm>
              <a:off x="6762911" y="1740471"/>
              <a:ext cx="71437" cy="1651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 Box 50"/>
            <p:cNvSpPr txBox="1">
              <a:spLocks noChangeAspect="1" noChangeArrowheads="1"/>
            </p:cNvSpPr>
            <p:nvPr/>
          </p:nvSpPr>
          <p:spPr bwMode="auto">
            <a:xfrm>
              <a:off x="6820349" y="1851596"/>
              <a:ext cx="473121" cy="24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  <a:latin typeface="Calibri" charset="0"/>
                </a:rPr>
                <a:t>non-resonant</a:t>
              </a:r>
              <a:endParaRPr lang="en-US" sz="14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9" name="Line 51"/>
            <p:cNvSpPr>
              <a:spLocks noChangeAspect="1" noChangeShapeType="1"/>
            </p:cNvSpPr>
            <p:nvPr/>
          </p:nvSpPr>
          <p:spPr bwMode="auto">
            <a:xfrm flipH="1">
              <a:off x="6459537" y="1130871"/>
              <a:ext cx="207962" cy="1111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52"/>
            <p:cNvSpPr txBox="1">
              <a:spLocks noChangeAspect="1" noChangeArrowheads="1"/>
            </p:cNvSpPr>
            <p:nvPr/>
          </p:nvSpPr>
          <p:spPr bwMode="auto">
            <a:xfrm>
              <a:off x="6640206" y="948892"/>
              <a:ext cx="379193" cy="24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  <a:latin typeface="Calibri" charset="0"/>
                </a:rPr>
                <a:t>resonance</a:t>
              </a:r>
              <a:endParaRPr lang="en-US" sz="14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71" name="Line 53"/>
            <p:cNvSpPr>
              <a:spLocks noChangeAspect="1" noChangeShapeType="1"/>
            </p:cNvSpPr>
            <p:nvPr/>
          </p:nvSpPr>
          <p:spPr bwMode="auto">
            <a:xfrm>
              <a:off x="6492875" y="2384996"/>
              <a:ext cx="0" cy="241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54"/>
            <p:cNvSpPr>
              <a:spLocks noChangeAspect="1"/>
            </p:cNvSpPr>
            <p:nvPr/>
          </p:nvSpPr>
          <p:spPr bwMode="auto">
            <a:xfrm rot="-5400000">
              <a:off x="5949950" y="2438533"/>
              <a:ext cx="111125" cy="974725"/>
            </a:xfrm>
            <a:prstGeom prst="leftBrace">
              <a:avLst>
                <a:gd name="adj1" fmla="val 73095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" name="Text Box 55"/>
            <p:cNvSpPr txBox="1">
              <a:spLocks noChangeAspect="1" noChangeArrowheads="1"/>
            </p:cNvSpPr>
            <p:nvPr/>
          </p:nvSpPr>
          <p:spPr bwMode="auto">
            <a:xfrm>
              <a:off x="5643079" y="2933090"/>
              <a:ext cx="843932" cy="26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>
                  <a:solidFill>
                    <a:srgbClr val="FF0000"/>
                  </a:solidFill>
                  <a:latin typeface="Calibri" charset="0"/>
                </a:rPr>
                <a:t>extrapolation needed !</a:t>
              </a:r>
              <a:endParaRPr lang="en-US" sz="16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74" name="AutoShape 56"/>
            <p:cNvSpPr>
              <a:spLocks noChangeAspect="1"/>
            </p:cNvSpPr>
            <p:nvPr/>
          </p:nvSpPr>
          <p:spPr bwMode="auto">
            <a:xfrm>
              <a:off x="5536465" y="1911126"/>
              <a:ext cx="100750" cy="887413"/>
            </a:xfrm>
            <a:prstGeom prst="leftBrace">
              <a:avLst>
                <a:gd name="adj1" fmla="val 73931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Calibri" charset="0"/>
              </a:endParaRPr>
            </a:p>
          </p:txBody>
        </p:sp>
        <p:sp>
          <p:nvSpPr>
            <p:cNvPr id="75" name="Text Box 57"/>
            <p:cNvSpPr txBox="1">
              <a:spLocks noChangeAspect="1" noChangeArrowheads="1"/>
            </p:cNvSpPr>
            <p:nvPr/>
          </p:nvSpPr>
          <p:spPr bwMode="auto">
            <a:xfrm rot="16200000">
              <a:off x="4739324" y="2100263"/>
              <a:ext cx="1137935" cy="428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 dirty="0">
                  <a:solidFill>
                    <a:srgbClr val="FF0000"/>
                  </a:solidFill>
                  <a:latin typeface="Calibri" charset="0"/>
                </a:rPr>
                <a:t>many orders </a:t>
              </a:r>
            </a:p>
            <a:p>
              <a:pPr algn="ctr" eaLnBrk="1" hangingPunct="1"/>
              <a:r>
                <a:rPr lang="en-GB" sz="1400" dirty="0">
                  <a:solidFill>
                    <a:srgbClr val="FF0000"/>
                  </a:solidFill>
                  <a:latin typeface="Calibri" charset="0"/>
                </a:rPr>
                <a:t>of magnitude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1210929"/>
            <a:ext cx="3771900" cy="520700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0" y="57466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EXTRAPOLATION TO LOW ENERGY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7940" y="1481851"/>
            <a:ext cx="283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Possibility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</a:t>
            </a:r>
            <a:r>
              <a:rPr lang="it-IT" dirty="0" err="1"/>
              <a:t>solution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736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0" y="227237"/>
            <a:ext cx="12192000" cy="49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2" tIns="66269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x-none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HOW TO PERFORM A DIRECT MEAUREMENT</a:t>
            </a: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80469" y="2042097"/>
            <a:ext cx="2735139" cy="829179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12" tIns="55170" rIns="81612" bIns="40806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x-none" sz="2176" dirty="0">
                <a:solidFill>
                  <a:srgbClr val="000080"/>
                </a:solidFill>
              </a:rPr>
              <a:t>ACCELERATOR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814255" y="2307398"/>
            <a:ext cx="1897322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5839803" y="2137130"/>
            <a:ext cx="83494" cy="580137"/>
          </a:xfrm>
          <a:prstGeom prst="roundRect">
            <a:avLst>
              <a:gd name="adj" fmla="val 1722"/>
            </a:avLst>
          </a:prstGeom>
          <a:solidFill>
            <a:srgbClr val="00B050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176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 rot="19980000">
            <a:off x="7472326" y="3143091"/>
            <a:ext cx="414589" cy="829179"/>
          </a:xfrm>
          <a:prstGeom prst="roundRect">
            <a:avLst>
              <a:gd name="adj" fmla="val 347"/>
            </a:avLst>
          </a:prstGeom>
          <a:solidFill>
            <a:srgbClr val="C5000B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176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245030" y="4029677"/>
            <a:ext cx="2303274" cy="24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2" tIns="55170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x-none" sz="2176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466443" y="1662057"/>
            <a:ext cx="184118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2" tIns="55170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x-none" sz="2176" dirty="0">
                <a:solidFill>
                  <a:srgbClr val="008000"/>
                </a:solidFill>
              </a:rPr>
              <a:t>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93" name="Text Box 13"/>
              <p:cNvSpPr txBox="1">
                <a:spLocks noChangeArrowheads="1"/>
              </p:cNvSpPr>
              <p:nvPr/>
            </p:nvSpPr>
            <p:spPr bwMode="auto">
              <a:xfrm>
                <a:off x="8694072" y="3892686"/>
                <a:ext cx="2966185" cy="1035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612" tIns="48967" rIns="81612" bIns="40806"/>
              <a:lstStyle>
                <a:lvl1pPr marL="215900" indent="-214313"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215900" algn="l"/>
                    <a:tab pos="673100" algn="l"/>
                    <a:tab pos="1130300" algn="l"/>
                    <a:tab pos="1587500" algn="l"/>
                    <a:tab pos="2044700" algn="l"/>
                    <a:tab pos="2501900" algn="l"/>
                    <a:tab pos="2959100" algn="l"/>
                    <a:tab pos="3416300" algn="l"/>
                    <a:tab pos="3873500" algn="l"/>
                    <a:tab pos="4330700" algn="l"/>
                    <a:tab pos="4787900" algn="l"/>
                    <a:tab pos="5245100" algn="l"/>
                    <a:tab pos="5702300" algn="l"/>
                    <a:tab pos="6159500" algn="l"/>
                    <a:tab pos="6616700" algn="l"/>
                    <a:tab pos="7073900" algn="l"/>
                    <a:tab pos="7531100" algn="l"/>
                    <a:tab pos="7988300" algn="l"/>
                    <a:tab pos="8445500" algn="l"/>
                    <a:tab pos="8902700" algn="l"/>
                    <a:tab pos="9359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>
                  <a:buClrTx/>
                  <a:buSzPct val="45000"/>
                  <a:buFontTx/>
                  <a:buNone/>
                </a:pPr>
                <a:endParaRPr lang="it-IT" altLang="x-none" sz="907" dirty="0">
                  <a:solidFill>
                    <a:schemeClr val="bg1"/>
                  </a:solidFill>
                </a:endParaRPr>
              </a:p>
              <a:p>
                <a:pPr>
                  <a:buClrTx/>
                  <a:buSzPct val="45000"/>
                  <a:buFontTx/>
                  <a:buNone/>
                </a:pPr>
                <a:r>
                  <a:rPr lang="it-IT" altLang="x-none" sz="1814" dirty="0"/>
                  <a:t>   high </a:t>
                </a:r>
                <a:r>
                  <a:rPr lang="it-IT" altLang="x-none" sz="1814" dirty="0" err="1"/>
                  <a:t>efficiency</a:t>
                </a:r>
                <a:r>
                  <a:rPr lang="it-IT" altLang="x-none" sz="1814" dirty="0"/>
                  <a:t> </a:t>
                </a:r>
                <a14:m>
                  <m:oMath xmlns:m="http://schemas.openxmlformats.org/officeDocument/2006/math">
                    <m:r>
                      <a:rPr lang="it-IT" sz="20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𝜼</m:t>
                    </m:r>
                  </m:oMath>
                </a14:m>
                <a:endParaRPr lang="it-IT" altLang="x-none" sz="1814" dirty="0"/>
              </a:p>
            </p:txBody>
          </p:sp>
        </mc:Choice>
        <mc:Fallback xmlns="">
          <p:sp>
            <p:nvSpPr>
              <p:cNvPr id="2049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4072" y="3892686"/>
                <a:ext cx="2966185" cy="10356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6474644" y="2456686"/>
            <a:ext cx="453457" cy="580138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6925221" y="2439411"/>
            <a:ext cx="381480" cy="597412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7007276" y="2357359"/>
            <a:ext cx="646356" cy="1439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7023111" y="1793056"/>
            <a:ext cx="498083" cy="453457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7038946" y="964945"/>
            <a:ext cx="2137726" cy="72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2" tIns="55170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x-none" sz="2176" dirty="0">
                <a:solidFill>
                  <a:srgbClr val="FF6633"/>
                </a:solidFill>
              </a:rPr>
              <a:t>REACTION PRODUCTS</a:t>
            </a:r>
          </a:p>
        </p:txBody>
      </p:sp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96" y="2059372"/>
            <a:ext cx="654993" cy="70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7686742" y="1947088"/>
            <a:ext cx="1574864" cy="38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2" tIns="40806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9000"/>
              </a:lnSpc>
              <a:buClrTx/>
              <a:buFontTx/>
              <a:buNone/>
            </a:pPr>
            <a:r>
              <a:rPr lang="en-US" altLang="x-none" sz="1814" dirty="0">
                <a:solidFill>
                  <a:srgbClr val="FF6633"/>
                </a:solidFill>
                <a:latin typeface="Standard Symbols L" charset="0"/>
              </a:rPr>
              <a:t>a</a:t>
            </a:r>
            <a:r>
              <a:rPr lang="en-US" altLang="x-none" sz="1814" dirty="0">
                <a:solidFill>
                  <a:srgbClr val="FF6633"/>
                </a:solidFill>
              </a:rPr>
              <a:t>, p, n, </a:t>
            </a:r>
            <a:r>
              <a:rPr lang="en-US" altLang="x-none" sz="1814" dirty="0">
                <a:solidFill>
                  <a:srgbClr val="FF6633"/>
                </a:solidFill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01399" y="2940106"/>
                <a:ext cx="35283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00"/>
                    </a:solidFill>
                  </a:rPr>
                  <a:t>High </a:t>
                </a:r>
                <a:r>
                  <a:rPr lang="it-IT" dirty="0" err="1">
                    <a:solidFill>
                      <a:srgbClr val="000000"/>
                    </a:solidFill>
                  </a:rPr>
                  <a:t>intensity</a:t>
                </a:r>
                <a:r>
                  <a:rPr lang="it-IT" dirty="0">
                    <a:solidFill>
                      <a:srgbClr val="000000"/>
                    </a:solidFill>
                  </a:rPr>
                  <a:t> </a:t>
                </a:r>
                <a:r>
                  <a:rPr lang="it-IT" dirty="0" err="1">
                    <a:solidFill>
                      <a:srgbClr val="000000"/>
                    </a:solidFill>
                  </a:rPr>
                  <a:t>beam</a:t>
                </a:r>
                <a:r>
                  <a:rPr lang="it-IT" dirty="0">
                    <a:solidFill>
                      <a:srgbClr val="000000"/>
                    </a:solidFill>
                  </a:rPr>
                  <a:t> </a:t>
                </a:r>
                <a:r>
                  <a:rPr lang="it-IT" dirty="0" err="1">
                    <a:solidFill>
                      <a:srgbClr val="000000"/>
                    </a:solidFill>
                  </a:rPr>
                  <a:t>current</a:t>
                </a:r>
                <a:r>
                  <a:rPr lang="it-IT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1">
                        <a:solidFill>
                          <a:schemeClr val="accent1"/>
                        </a:solidFill>
                        <a:latin typeface="Cambria Math" charset="0"/>
                      </a:rPr>
                      <m:t>𝐈</m:t>
                    </m:r>
                  </m:oMath>
                </a14:m>
                <a:endParaRPr lang="it-IT" dirty="0">
                  <a:solidFill>
                    <a:srgbClr val="000000"/>
                  </a:solidFill>
                </a:endParaRPr>
              </a:p>
              <a:p>
                <a:endParaRPr lang="it-IT" dirty="0">
                  <a:solidFill>
                    <a:schemeClr val="bg1"/>
                  </a:solidFill>
                </a:endParaRPr>
              </a:p>
              <a:p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99" y="2940106"/>
                <a:ext cx="3528393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382" t="-3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3870363" y="2618046"/>
            <a:ext cx="255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High </a:t>
            </a:r>
            <a:r>
              <a:rPr lang="it-IT" dirty="0" err="1">
                <a:solidFill>
                  <a:srgbClr val="000000"/>
                </a:solidFill>
              </a:rPr>
              <a:t>density</a:t>
            </a:r>
            <a:r>
              <a:rPr lang="it-IT" dirty="0">
                <a:solidFill>
                  <a:srgbClr val="000000"/>
                </a:solidFill>
              </a:rPr>
              <a:t>,</a:t>
            </a:r>
          </a:p>
          <a:p>
            <a:r>
              <a:rPr lang="it-IT" dirty="0" err="1">
                <a:solidFill>
                  <a:srgbClr val="000000"/>
                </a:solidFill>
              </a:rPr>
              <a:t>well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know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composition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9420-6F69-D44F-B64C-94018CE9BBFF}" type="slidenum">
              <a:rPr lang="en-US" smtClean="0"/>
              <a:t>5</a:t>
            </a:fld>
            <a:endParaRPr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1320-A1AC-DF4E-AE47-8B8EB5261442}" type="datetime1">
              <a:rPr lang="it-IT" smtClean="0"/>
              <a:t>08/09/24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>
            <a:off x="3817367" y="2478459"/>
            <a:ext cx="1897322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3817367" y="2609086"/>
            <a:ext cx="1897322" cy="0"/>
          </a:xfrm>
          <a:prstGeom prst="line">
            <a:avLst/>
          </a:prstGeom>
          <a:noFill/>
          <a:ln w="18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217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tangolo 24"/>
              <p:cNvSpPr/>
              <p:nvPr/>
            </p:nvSpPr>
            <p:spPr>
              <a:xfrm>
                <a:off x="2035360" y="4788940"/>
                <a:ext cx="6967517" cy="1114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it-IT" sz="28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𝒅𝒆𝒕</m:t>
                              </m:r>
                            </m:sub>
                          </m:sSub>
                        </m:num>
                        <m:den>
                          <m:r>
                            <a:rPr lang="it-IT" sz="2800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𝐈</m:t>
                          </m:r>
                          <m:r>
                            <a:rPr lang="it-IT" sz="28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it-IT" sz="2800" b="0" i="1">
                          <a:latin typeface="Cambria Math" charset="0"/>
                        </a:rPr>
                        <m:t>=</m:t>
                      </m:r>
                      <m:r>
                        <a:rPr lang="it-IT" sz="2800" b="0" i="1">
                          <a:latin typeface="Cambria Math" charset="0"/>
                        </a:rPr>
                        <m:t>𝑌</m:t>
                      </m:r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800" b="0" i="1">
                                  <a:latin typeface="Cambria Math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it-IT" sz="2800" b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800" b="0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it-IT" sz="2800" b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it-IT" sz="28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𝜟</m:t>
                              </m:r>
                              <m:r>
                                <a:rPr lang="it-IT" sz="2800" b="1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1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it-IT" sz="2800" b="1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𝜶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𝜼</m:t>
                              </m:r>
                              <m:d>
                                <m:dPr>
                                  <m:ctrlPr>
                                    <a:rPr lang="it-IT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b="1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𝑬</m:t>
                                  </m:r>
                                </m:e>
                              </m:d>
                              <m:r>
                                <a:rPr lang="it-IT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r>
                                <a:rPr lang="it-IT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it-IT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  <m:r>
                                <a:rPr lang="it-IT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it-IT" sz="28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𝜺</m:t>
                              </m:r>
                              <m:r>
                                <a:rPr lang="it-IT" sz="28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it-IT" sz="28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𝑬</m:t>
                              </m:r>
                              <m:r>
                                <a:rPr lang="it-IT" sz="2800" b="1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it-IT" sz="2800" b="0" i="1">
                          <a:latin typeface="Cambria Math" charset="0"/>
                        </a:rPr>
                        <m:t>𝑑𝐸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5" name="Rettango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60" y="4788940"/>
                <a:ext cx="6967517" cy="11142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6">
            <a:extLst>
              <a:ext uri="{FF2B5EF4-FFF2-40B4-BE49-F238E27FC236}">
                <a16:creationId xmlns:a16="http://schemas.microsoft.com/office/drawing/2014/main" id="{D2375E06-C415-65AE-EB16-C5D27BC5DE1A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375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3071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863172" y="1898880"/>
            <a:ext cx="4119028" cy="3387859"/>
            <a:chOff x="4949290" y="1560102"/>
            <a:chExt cx="4119028" cy="3387859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6502607" y="1560102"/>
              <a:ext cx="0" cy="2699624"/>
            </a:xfrm>
            <a:prstGeom prst="straightConnector1">
              <a:avLst/>
            </a:prstGeom>
            <a:noFill/>
            <a:ln w="25400" cap="flat" cmpd="sng" algn="ctr">
              <a:solidFill>
                <a:srgbClr val="475A8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4949290" y="4326252"/>
              <a:ext cx="4119028" cy="621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   100%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 for charged particles </a:t>
              </a:r>
            </a:p>
            <a:p>
              <a:pPr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~1-10% 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for gamma rays (HPGe detectors)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05752" y="1885074"/>
            <a:ext cx="3132814" cy="2425812"/>
            <a:chOff x="4191870" y="2429880"/>
            <a:chExt cx="3132814" cy="242581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4814373" y="2429880"/>
              <a:ext cx="0" cy="2056480"/>
            </a:xfrm>
            <a:prstGeom prst="straightConnector1">
              <a:avLst/>
            </a:prstGeom>
            <a:noFill/>
            <a:ln w="25400" cap="flat" cmpd="sng" algn="ctr">
              <a:solidFill>
                <a:srgbClr val="35436A"/>
              </a:solidFill>
              <a:prstDash val="solid"/>
              <a:tailEnd type="arrow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4191870" y="4486360"/>
              <a:ext cx="313281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</a:t>
              </a:r>
              <a:r>
                <a:rPr lang="en-US" kern="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-13 </a:t>
              </a: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barn   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(often even smaller)</a:t>
              </a:r>
              <a:endParaRPr lang="en-US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941077" y="1422982"/>
            <a:ext cx="7449099" cy="4308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kern="0" dirty="0">
                <a:solidFill>
                  <a:sysClr val="windowText" lastClr="000000"/>
                </a:solidFill>
                <a:latin typeface="+mn-lt"/>
              </a:rPr>
              <a:t>Counting Rate = </a:t>
            </a:r>
            <a:r>
              <a:rPr lang="en-GB" sz="2200" kern="0" dirty="0">
                <a:solidFill>
                  <a:srgbClr val="2F5597"/>
                </a:solidFill>
                <a:latin typeface="+mn-lt"/>
              </a:rPr>
              <a:t>N</a:t>
            </a:r>
            <a:r>
              <a:rPr lang="en-GB" sz="2200" kern="0" baseline="-25000" dirty="0">
                <a:solidFill>
                  <a:srgbClr val="2F5597"/>
                </a:solidFill>
                <a:latin typeface="+mn-lt"/>
              </a:rPr>
              <a:t>p</a:t>
            </a:r>
            <a:r>
              <a:rPr lang="en-GB" sz="2200" kern="0" dirty="0">
                <a:solidFill>
                  <a:srgbClr val="475A8D"/>
                </a:solidFill>
                <a:latin typeface="+mn-lt"/>
              </a:rPr>
              <a:t> </a:t>
            </a:r>
            <a:r>
              <a:rPr lang="en-GB" sz="2200" kern="0" dirty="0">
                <a:solidFill>
                  <a:sysClr val="windowText" lastClr="000000"/>
                </a:solidFill>
                <a:latin typeface="+mn-lt"/>
              </a:rPr>
              <a:t>x </a:t>
            </a:r>
            <a:r>
              <a:rPr lang="en-GB" sz="2200" kern="0" dirty="0" err="1">
                <a:solidFill>
                  <a:srgbClr val="2F5597"/>
                </a:solidFill>
                <a:latin typeface="+mn-lt"/>
              </a:rPr>
              <a:t>N</a:t>
            </a:r>
            <a:r>
              <a:rPr lang="en-GB" sz="2200" kern="0" baseline="-25000" dirty="0" err="1">
                <a:solidFill>
                  <a:srgbClr val="2F5597"/>
                </a:solidFill>
                <a:latin typeface="+mn-lt"/>
              </a:rPr>
              <a:t>t</a:t>
            </a:r>
            <a:r>
              <a:rPr lang="en-GB" sz="2200" kern="0" dirty="0">
                <a:solidFill>
                  <a:srgbClr val="475A8D"/>
                </a:solidFill>
                <a:latin typeface="+mn-lt"/>
              </a:rPr>
              <a:t> </a:t>
            </a:r>
            <a:r>
              <a:rPr lang="en-GB" sz="2200" kern="0" dirty="0">
                <a:solidFill>
                  <a:sysClr val="windowText" lastClr="000000"/>
                </a:solidFill>
                <a:latin typeface="+mn-lt"/>
              </a:rPr>
              <a:t>x </a:t>
            </a:r>
            <a:r>
              <a:rPr lang="en-GB" sz="2200" kern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cross section </a:t>
            </a:r>
            <a:r>
              <a:rPr lang="en-GB" sz="2200" kern="0" dirty="0">
                <a:solidFill>
                  <a:sysClr val="windowText" lastClr="000000"/>
                </a:solidFill>
                <a:latin typeface="+mn-lt"/>
              </a:rPr>
              <a:t>x </a:t>
            </a:r>
            <a:r>
              <a:rPr lang="en-GB" sz="2200" kern="0" dirty="0">
                <a:solidFill>
                  <a:srgbClr val="2F5597"/>
                </a:solidFill>
                <a:latin typeface="+mn-lt"/>
              </a:rPr>
              <a:t>detection efficiency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232382" y="1898881"/>
            <a:ext cx="4108817" cy="1558407"/>
            <a:chOff x="3318499" y="2167566"/>
            <a:chExt cx="4108817" cy="155840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3666917" y="2167566"/>
              <a:ext cx="0" cy="1189075"/>
            </a:xfrm>
            <a:prstGeom prst="straightConnector1">
              <a:avLst/>
            </a:prstGeom>
            <a:noFill/>
            <a:ln w="25400" cap="flat" cmpd="sng" algn="ctr">
              <a:solidFill>
                <a:srgbClr val="35436A"/>
              </a:solidFill>
              <a:prstDash val="solid"/>
              <a:tailEnd type="arrow"/>
            </a:ln>
            <a:effectLst/>
          </p:spPr>
        </p:cxnSp>
        <p:sp>
          <p:nvSpPr>
            <p:cNvPr id="33" name="Rectangle 32"/>
            <p:cNvSpPr/>
            <p:nvPr/>
          </p:nvSpPr>
          <p:spPr>
            <a:xfrm>
              <a:off x="3318499" y="3356641"/>
              <a:ext cx="410881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</a:t>
              </a:r>
              <a:r>
                <a:rPr lang="en-US" kern="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19</a:t>
              </a: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atoms/cm</a:t>
              </a:r>
              <a:r>
                <a:rPr lang="en-US" kern="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2</a:t>
              </a: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 </a:t>
              </a:r>
              <a:r>
                <a:rPr lang="en-US" kern="0" dirty="0">
                  <a:solidFill>
                    <a:sysClr val="windowText" lastClr="000000"/>
                  </a:solidFill>
                  <a:latin typeface="Calibri" charset="0"/>
                  <a:cs typeface="Calibri" charset="0"/>
                </a:rPr>
                <a:t>typical solid state targets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53300" y="1898880"/>
            <a:ext cx="5345934" cy="748004"/>
            <a:chOff x="2639418" y="2443686"/>
            <a:chExt cx="5345934" cy="748004"/>
          </a:xfrm>
        </p:grpSpPr>
        <p:sp>
          <p:nvSpPr>
            <p:cNvPr id="35" name="Rectangle 34"/>
            <p:cNvSpPr/>
            <p:nvPr/>
          </p:nvSpPr>
          <p:spPr>
            <a:xfrm>
              <a:off x="2639418" y="2822358"/>
              <a:ext cx="5345934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</a:t>
              </a:r>
              <a:r>
                <a:rPr lang="en-US" kern="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14</a:t>
              </a: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kern="0" dirty="0" err="1">
                  <a:solidFill>
                    <a:srgbClr val="800000"/>
                  </a:solidFill>
                  <a:latin typeface="Calibri" charset="0"/>
                  <a:cs typeface="Calibri" charset="0"/>
                </a:rPr>
                <a:t>pps</a:t>
              </a:r>
              <a:r>
                <a:rPr lang="en-US" kern="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(~100 </a:t>
              </a:r>
              <a:r>
                <a:rPr lang="en-US" kern="0" dirty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kern="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A q=1+) typical stable beam intensities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3078378" y="2443686"/>
              <a:ext cx="0" cy="323448"/>
            </a:xfrm>
            <a:prstGeom prst="straightConnector1">
              <a:avLst/>
            </a:prstGeom>
            <a:noFill/>
            <a:ln w="25400" cap="flat" cmpd="sng" algn="ctr">
              <a:solidFill>
                <a:srgbClr val="35436A"/>
              </a:solidFill>
              <a:prstDash val="solid"/>
              <a:tailEnd type="arrow"/>
            </a:ln>
            <a:effectLst/>
          </p:spPr>
        </p:cxnSp>
      </p:grp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656272" y="5581560"/>
            <a:ext cx="6213560" cy="400110"/>
          </a:xfrm>
          <a:prstGeom prst="rect">
            <a:avLst/>
          </a:prstGeom>
          <a:solidFill>
            <a:srgbClr val="475A8D">
              <a:lumMod val="75000"/>
            </a:srgbClr>
          </a:solidFill>
          <a:ln w="9525">
            <a:solidFill>
              <a:srgbClr val="475A8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kern="0" dirty="0">
                <a:solidFill>
                  <a:sysClr val="window" lastClr="FFFFFF"/>
                </a:solidFill>
                <a:latin typeface="Calibri" charset="0"/>
                <a:cs typeface="Calibri" charset="0"/>
              </a:rPr>
              <a:t>Counting Rate = 30-3000 counts/year= 0.1- 10 counts/day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1CE65-9A9D-6C45-A64D-94193454E65C}" type="datetime1">
              <a:rPr lang="it-IT" smtClean="0"/>
              <a:t>08/09/24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E156-07BA-964A-9A3C-07B0CE7A4C1B}" type="slidenum">
              <a:rPr lang="it-IT" smtClean="0"/>
              <a:t>6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0" y="57094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it-IT" dirty="0">
                <a:solidFill>
                  <a:srgbClr val="FF0000"/>
                </a:solidFill>
              </a:rPr>
              <a:t>IS IT ONLY A MATTER OF PATIENCE?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102E343-D98A-95F1-0F66-B029704C82C8}"/>
              </a:ext>
            </a:extLst>
          </p:cNvPr>
          <p:cNvSpPr/>
          <p:nvPr/>
        </p:nvSpPr>
        <p:spPr>
          <a:xfrm>
            <a:off x="6965226" y="5295779"/>
            <a:ext cx="4849899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Signal</a:t>
            </a:r>
            <a:r>
              <a:rPr lang="it-IT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to </a:t>
            </a:r>
            <a:r>
              <a:rPr lang="it-IT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noise</a:t>
            </a:r>
            <a:r>
              <a:rPr lang="it-IT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ratio </a:t>
            </a:r>
            <a:r>
              <a:rPr lang="it-IT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extremely</a:t>
            </a:r>
            <a:r>
              <a:rPr lang="it-IT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low!!</a:t>
            </a:r>
          </a:p>
        </p:txBody>
      </p:sp>
    </p:spTree>
    <p:extLst>
      <p:ext uri="{BB962C8B-B14F-4D97-AF65-F5344CB8AC3E}">
        <p14:creationId xmlns:p14="http://schemas.microsoft.com/office/powerpoint/2010/main" val="8595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13125">
              <a:lnSpc>
                <a:spcPct val="100000"/>
              </a:lnSpc>
              <a:spcBef>
                <a:spcPts val="95"/>
              </a:spcBef>
            </a:pPr>
            <a:r>
              <a:rPr sz="3200" b="0" spc="-65" dirty="0">
                <a:latin typeface="Arial"/>
                <a:cs typeface="Arial"/>
              </a:rPr>
              <a:t>Main</a:t>
            </a:r>
            <a:r>
              <a:rPr sz="3200" b="0" spc="-130" dirty="0">
                <a:latin typeface="Arial"/>
                <a:cs typeface="Arial"/>
              </a:rPr>
              <a:t> </a:t>
            </a:r>
            <a:r>
              <a:rPr sz="3200" b="0" spc="-229" dirty="0">
                <a:latin typeface="Arial"/>
                <a:cs typeface="Arial"/>
              </a:rPr>
              <a:t>Source</a:t>
            </a:r>
            <a:r>
              <a:rPr sz="3200" b="0" spc="-150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of</a:t>
            </a:r>
            <a:r>
              <a:rPr sz="3200" b="0" spc="-155" dirty="0">
                <a:latin typeface="Arial"/>
                <a:cs typeface="Arial"/>
              </a:rPr>
              <a:t> </a:t>
            </a:r>
            <a:r>
              <a:rPr sz="3200" b="0" spc="-160" dirty="0">
                <a:latin typeface="Arial"/>
                <a:cs typeface="Arial"/>
              </a:rPr>
              <a:t>Background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350" y="535487"/>
            <a:ext cx="9977718" cy="6051178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3767852-9B15-2720-2C8A-5966B7E4226E}"/>
              </a:ext>
            </a:extLst>
          </p:cNvPr>
          <p:cNvSpPr txBox="1">
            <a:spLocks/>
          </p:cNvSpPr>
          <p:nvPr/>
        </p:nvSpPr>
        <p:spPr>
          <a:xfrm>
            <a:off x="350202" y="-74677"/>
            <a:ext cx="11491595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13125">
              <a:lnSpc>
                <a:spcPct val="100000"/>
              </a:lnSpc>
              <a:spcBef>
                <a:spcPts val="95"/>
              </a:spcBef>
            </a:pPr>
            <a:r>
              <a:rPr lang="it-IT" sz="44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Main</a:t>
            </a:r>
            <a:r>
              <a:rPr lang="it-IT" sz="4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Source of Background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29420C7-F10C-5A37-E363-B8E4FADF1A8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0F9778F-01F7-8E4E-8A37-5B591818FB6E}" type="datetime1">
              <a:rPr lang="it-IT" smtClean="0"/>
              <a:t>08/09/24</a:t>
            </a:fld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0810AD0-FF0C-23F1-50FF-C45F6730B58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AF94618-D13A-83F3-FDB3-260905E71D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7</a:t>
            </a:fld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98DC9EC-1D8E-CD5B-911F-5546F5765380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8FD9FFE-6CE3-B92F-A21F-3FDE5E1BC8CA}"/>
              </a:ext>
            </a:extLst>
          </p:cNvPr>
          <p:cNvSpPr/>
          <p:nvPr/>
        </p:nvSpPr>
        <p:spPr>
          <a:xfrm>
            <a:off x="7018282" y="2125990"/>
            <a:ext cx="3184635" cy="4165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91FE72-01E5-9024-0B69-A330566BE106}"/>
              </a:ext>
            </a:extLst>
          </p:cNvPr>
          <p:cNvSpPr txBox="1"/>
          <p:nvPr/>
        </p:nvSpPr>
        <p:spPr>
          <a:xfrm>
            <a:off x="7203229" y="3115578"/>
            <a:ext cx="4399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We</a:t>
            </a:r>
            <a:r>
              <a:rPr lang="it-IT" sz="2800" dirty="0"/>
              <a:t> can reduce the background by </a:t>
            </a:r>
            <a:r>
              <a:rPr lang="it-IT" sz="2800" dirty="0" err="1"/>
              <a:t>shielding</a:t>
            </a:r>
            <a:r>
              <a:rPr lang="it-IT" sz="2800" dirty="0"/>
              <a:t> or by </a:t>
            </a:r>
            <a:r>
              <a:rPr lang="it-IT" sz="2800" dirty="0" err="1"/>
              <a:t>Pulse</a:t>
            </a:r>
            <a:r>
              <a:rPr lang="it-IT" sz="2800" dirty="0"/>
              <a:t> </a:t>
            </a:r>
            <a:r>
              <a:rPr lang="it-IT" sz="2800" dirty="0" err="1"/>
              <a:t>Shape</a:t>
            </a:r>
            <a:r>
              <a:rPr lang="it-IT" sz="2800" dirty="0"/>
              <a:t> </a:t>
            </a:r>
            <a:r>
              <a:rPr lang="it-IT" sz="2800" dirty="0" err="1"/>
              <a:t>Discrimination</a:t>
            </a:r>
            <a:r>
              <a:rPr lang="it-IT" sz="2800" dirty="0"/>
              <a:t> techniques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080728" y="150427"/>
            <a:ext cx="1338800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13125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Underground Accelerator: The Beginning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5640" y="754510"/>
            <a:ext cx="7160259" cy="1080135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750"/>
              </a:spcBef>
            </a:pPr>
            <a:r>
              <a:rPr sz="2400" spc="-260" dirty="0">
                <a:cs typeface="Arial"/>
              </a:rPr>
              <a:t>LUNA</a:t>
            </a:r>
            <a:r>
              <a:rPr sz="2400" spc="-105" dirty="0">
                <a:cs typeface="Arial"/>
              </a:rPr>
              <a:t> </a:t>
            </a:r>
            <a:r>
              <a:rPr sz="2400" spc="-155" dirty="0">
                <a:cs typeface="Arial"/>
              </a:rPr>
              <a:t>–</a:t>
            </a:r>
            <a:r>
              <a:rPr sz="2400" spc="-110" dirty="0">
                <a:cs typeface="Arial"/>
              </a:rPr>
              <a:t> </a:t>
            </a:r>
            <a:r>
              <a:rPr sz="2400" spc="-105" dirty="0">
                <a:cs typeface="Arial"/>
              </a:rPr>
              <a:t>Laboratory</a:t>
            </a:r>
            <a:r>
              <a:rPr sz="2400" spc="-110" dirty="0">
                <a:cs typeface="Arial"/>
              </a:rPr>
              <a:t> </a:t>
            </a:r>
            <a:r>
              <a:rPr sz="2400" dirty="0">
                <a:cs typeface="Arial"/>
              </a:rPr>
              <a:t>for</a:t>
            </a:r>
            <a:r>
              <a:rPr sz="2400" spc="-110" dirty="0">
                <a:cs typeface="Arial"/>
              </a:rPr>
              <a:t> </a:t>
            </a:r>
            <a:r>
              <a:rPr sz="2400" spc="-105" dirty="0">
                <a:cs typeface="Arial"/>
              </a:rPr>
              <a:t>Underground</a:t>
            </a:r>
            <a:r>
              <a:rPr sz="2400" spc="-100" dirty="0">
                <a:cs typeface="Arial"/>
              </a:rPr>
              <a:t> </a:t>
            </a:r>
            <a:r>
              <a:rPr sz="2400" spc="-114" dirty="0">
                <a:cs typeface="Arial"/>
              </a:rPr>
              <a:t>Nuclear</a:t>
            </a:r>
            <a:r>
              <a:rPr sz="2400" spc="-105" dirty="0">
                <a:cs typeface="Arial"/>
              </a:rPr>
              <a:t> </a:t>
            </a:r>
            <a:r>
              <a:rPr sz="2400" spc="-90" dirty="0">
                <a:cs typeface="Arial"/>
              </a:rPr>
              <a:t>Astrophysics</a:t>
            </a:r>
            <a:endParaRPr sz="2400" dirty="0"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1370"/>
              </a:spcBef>
            </a:pPr>
            <a:r>
              <a:rPr sz="2000" spc="-25" dirty="0">
                <a:cs typeface="Arial"/>
              </a:rPr>
              <a:t>initiated:</a:t>
            </a:r>
            <a:r>
              <a:rPr sz="2000" spc="-105" dirty="0">
                <a:cs typeface="Arial"/>
              </a:rPr>
              <a:t> </a:t>
            </a:r>
            <a:r>
              <a:rPr sz="2000" spc="-10" dirty="0">
                <a:cs typeface="Arial"/>
              </a:rPr>
              <a:t>1</a:t>
            </a:r>
            <a:r>
              <a:rPr sz="1950" spc="-15" baseline="25641" dirty="0">
                <a:cs typeface="Arial"/>
              </a:rPr>
              <a:t>st</a:t>
            </a:r>
            <a:r>
              <a:rPr sz="1950" spc="135" baseline="25641" dirty="0">
                <a:cs typeface="Arial"/>
              </a:rPr>
              <a:t> </a:t>
            </a:r>
            <a:r>
              <a:rPr sz="2000" spc="-90" dirty="0">
                <a:cs typeface="Arial"/>
              </a:rPr>
              <a:t>Nuclei</a:t>
            </a:r>
            <a:r>
              <a:rPr sz="2000" spc="-95" dirty="0">
                <a:cs typeface="Arial"/>
              </a:rPr>
              <a:t> </a:t>
            </a:r>
            <a:r>
              <a:rPr sz="2000" spc="-30" dirty="0">
                <a:cs typeface="Arial"/>
              </a:rPr>
              <a:t>in</a:t>
            </a:r>
            <a:r>
              <a:rPr sz="2000" spc="-105" dirty="0">
                <a:cs typeface="Arial"/>
              </a:rPr>
              <a:t> </a:t>
            </a:r>
            <a:r>
              <a:rPr sz="2000" spc="-20" dirty="0">
                <a:cs typeface="Arial"/>
              </a:rPr>
              <a:t>the</a:t>
            </a:r>
            <a:r>
              <a:rPr sz="2000" spc="-100" dirty="0">
                <a:cs typeface="Arial"/>
              </a:rPr>
              <a:t> </a:t>
            </a:r>
            <a:r>
              <a:rPr sz="2000" spc="-180" dirty="0">
                <a:cs typeface="Arial"/>
              </a:rPr>
              <a:t>Cosmos</a:t>
            </a:r>
            <a:r>
              <a:rPr sz="2000" spc="-105" dirty="0">
                <a:cs typeface="Arial"/>
              </a:rPr>
              <a:t> </a:t>
            </a:r>
            <a:r>
              <a:rPr sz="2000" spc="-114" dirty="0">
                <a:cs typeface="Arial"/>
              </a:rPr>
              <a:t>Conference</a:t>
            </a:r>
            <a:r>
              <a:rPr sz="2000" spc="-105" dirty="0">
                <a:cs typeface="Arial"/>
              </a:rPr>
              <a:t> </a:t>
            </a:r>
            <a:r>
              <a:rPr sz="2000" spc="-114" dirty="0">
                <a:cs typeface="Arial"/>
              </a:rPr>
              <a:t>(Baden,</a:t>
            </a:r>
            <a:r>
              <a:rPr sz="2000" spc="-90" dirty="0">
                <a:cs typeface="Arial"/>
              </a:rPr>
              <a:t> </a:t>
            </a:r>
            <a:r>
              <a:rPr sz="2000" spc="-75" dirty="0">
                <a:cs typeface="Arial"/>
              </a:rPr>
              <a:t>Austria,</a:t>
            </a:r>
            <a:r>
              <a:rPr sz="2000" spc="-80" dirty="0">
                <a:cs typeface="Arial"/>
              </a:rPr>
              <a:t> </a:t>
            </a:r>
            <a:r>
              <a:rPr sz="2000" spc="-10" dirty="0">
                <a:cs typeface="Arial"/>
              </a:rPr>
              <a:t>1990)</a:t>
            </a:r>
            <a:endParaRPr sz="2000" dirty="0"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338" y="2701387"/>
            <a:ext cx="4274057" cy="31211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0240" y="2073991"/>
            <a:ext cx="14458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Arial"/>
                <a:cs typeface="Arial"/>
              </a:rPr>
              <a:t>Giani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Fiorentini </a:t>
            </a:r>
            <a:r>
              <a:rPr sz="1800" spc="-160" dirty="0">
                <a:latin typeface="Arial"/>
                <a:cs typeface="Arial"/>
              </a:rPr>
              <a:t>INFN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Ferrara Italy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8431" y="2242584"/>
            <a:ext cx="23653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Arial"/>
                <a:cs typeface="Arial"/>
              </a:rPr>
              <a:t>Claus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Rolfs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95" dirty="0">
                <a:latin typeface="Arial"/>
                <a:cs typeface="Arial"/>
              </a:rPr>
              <a:t>Ruhr-</a:t>
            </a:r>
            <a:r>
              <a:rPr sz="1800" spc="-60" dirty="0">
                <a:latin typeface="Arial"/>
                <a:cs typeface="Arial"/>
              </a:rPr>
              <a:t>Universität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95" dirty="0">
                <a:latin typeface="Arial"/>
                <a:cs typeface="Arial"/>
              </a:rPr>
              <a:t>Bochum </a:t>
            </a:r>
            <a:r>
              <a:rPr sz="1800" spc="-10" dirty="0">
                <a:latin typeface="Arial"/>
                <a:cs typeface="Arial"/>
              </a:rPr>
              <a:t>Germany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240" y="5880037"/>
            <a:ext cx="54610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70" dirty="0">
                <a:solidFill>
                  <a:srgbClr val="FF0000"/>
                </a:solidFill>
                <a:latin typeface="Arial"/>
                <a:cs typeface="Arial"/>
              </a:rPr>
              <a:t>Why</a:t>
            </a:r>
            <a:r>
              <a:rPr sz="2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30" dirty="0">
                <a:solidFill>
                  <a:srgbClr val="FF0000"/>
                </a:solidFill>
                <a:latin typeface="Arial"/>
                <a:cs typeface="Arial"/>
              </a:rPr>
              <a:t>are</a:t>
            </a:r>
            <a:r>
              <a:rPr sz="22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25" dirty="0">
                <a:solidFill>
                  <a:srgbClr val="FF0000"/>
                </a:solidFill>
                <a:latin typeface="Arial"/>
                <a:cs typeface="Arial"/>
              </a:rPr>
              <a:t>we</a:t>
            </a:r>
            <a:r>
              <a:rPr sz="22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14" dirty="0">
                <a:solidFill>
                  <a:srgbClr val="FF0000"/>
                </a:solidFill>
                <a:latin typeface="Arial"/>
                <a:cs typeface="Arial"/>
              </a:rPr>
              <a:t>not</a:t>
            </a:r>
            <a:r>
              <a:rPr sz="22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220" dirty="0">
                <a:solidFill>
                  <a:srgbClr val="FF0000"/>
                </a:solidFill>
                <a:latin typeface="Arial"/>
                <a:cs typeface="Arial"/>
              </a:rPr>
              <a:t>going</a:t>
            </a:r>
            <a:r>
              <a:rPr sz="22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20" dirty="0">
                <a:solidFill>
                  <a:srgbClr val="FF0000"/>
                </a:solidFill>
                <a:latin typeface="Arial"/>
                <a:cs typeface="Arial"/>
              </a:rPr>
              <a:t>into</a:t>
            </a:r>
            <a:r>
              <a:rPr sz="22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100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2200" b="1" spc="-200" dirty="0">
                <a:solidFill>
                  <a:srgbClr val="FF0000"/>
                </a:solidFill>
                <a:latin typeface="Arial"/>
                <a:cs typeface="Arial"/>
              </a:rPr>
              <a:t>Gran</a:t>
            </a:r>
            <a:r>
              <a:rPr sz="22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300" dirty="0">
                <a:solidFill>
                  <a:srgbClr val="FF0000"/>
                </a:solidFill>
                <a:latin typeface="Arial"/>
                <a:cs typeface="Arial"/>
              </a:rPr>
              <a:t>Sasso</a:t>
            </a:r>
            <a:r>
              <a:rPr sz="22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b="1" spc="-300" dirty="0">
                <a:solidFill>
                  <a:srgbClr val="FF0000"/>
                </a:solidFill>
                <a:latin typeface="Arial"/>
                <a:cs typeface="Arial"/>
              </a:rPr>
              <a:t>Lab?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18935" y="895918"/>
            <a:ext cx="3979253" cy="2671338"/>
          </a:xfrm>
          <a:prstGeom prst="rect">
            <a:avLst/>
          </a:prstGeom>
        </p:spPr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378DD21F-EF18-F15A-DF94-4C306047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42B8-8F02-414F-A65C-19D63F0D26AA}" type="datetime1">
              <a:rPr lang="it-IT" smtClean="0"/>
              <a:t>08/09/24</a:t>
            </a:fld>
            <a:endParaRPr lang="it-IT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336A9A07-3F45-4288-6669-7017CA9E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6E00BED-54EE-E34A-4566-02CBCFC2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8</a:t>
            </a:fld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C6B6834-D1D9-6B19-5522-FDAFD760B4A4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magine 13" descr="Immagine che contiene cielo, schermata, luna, montagna&#10;&#10;Descrizione generata automaticamente">
            <a:extLst>
              <a:ext uri="{FF2B5EF4-FFF2-40B4-BE49-F238E27FC236}">
                <a16:creationId xmlns:a16="http://schemas.microsoft.com/office/drawing/2014/main" id="{BFCBF84D-2E41-4FCF-2CA7-78BFB851B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384" y="3058509"/>
            <a:ext cx="2696352" cy="35000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F60C2F6D-3ECD-3625-D1EA-4B31703A3F8C}"/>
              </a:ext>
            </a:extLst>
          </p:cNvPr>
          <p:cNvSpPr txBox="1"/>
          <p:nvPr/>
        </p:nvSpPr>
        <p:spPr>
          <a:xfrm>
            <a:off x="198950" y="934244"/>
            <a:ext cx="5660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Measurements</a:t>
            </a:r>
            <a:r>
              <a:rPr lang="it-IT" dirty="0"/>
              <a:t> are </a:t>
            </a:r>
            <a:r>
              <a:rPr lang="it-IT" dirty="0" err="1"/>
              <a:t>performed</a:t>
            </a:r>
            <a:r>
              <a:rPr lang="it-IT" dirty="0"/>
              <a:t> in the Gran Sasso</a:t>
            </a:r>
            <a:r>
              <a:rPr lang="en-US" dirty="0">
                <a:ea typeface="Symbol" charset="2"/>
                <a:cs typeface="Symbol" charset="2"/>
              </a:rPr>
              <a:t>  </a:t>
            </a:r>
            <a:r>
              <a:rPr lang="it-IT" dirty="0"/>
              <a:t>Underground </a:t>
            </a:r>
            <a:r>
              <a:rPr lang="it-IT" dirty="0" err="1"/>
              <a:t>Laboratory</a:t>
            </a:r>
            <a:r>
              <a:rPr lang="it-IT" dirty="0"/>
              <a:t> </a:t>
            </a:r>
            <a:br>
              <a:rPr lang="it-IT" dirty="0"/>
            </a:br>
            <a:endParaRPr lang="en-US" dirty="0">
              <a:ea typeface="Symbol" charset="2"/>
              <a:cs typeface="Symbol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Symbol" charset="2"/>
                <a:cs typeface="Symbol" charset="2"/>
              </a:rPr>
              <a:t>Background reduction by: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>
                <a:ea typeface="Symbol" charset="2"/>
                <a:cs typeface="Symbol" charset="2"/>
              </a:rPr>
              <a:t>6 orders of magnitude for muons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>
                <a:ea typeface="Symbol" charset="2"/>
                <a:cs typeface="Symbol" charset="2"/>
              </a:rPr>
              <a:t>3 orders of magnitude for neutrons</a:t>
            </a:r>
          </a:p>
          <a:p>
            <a:pPr marL="742950" lvl="1" indent="-285750">
              <a:buFont typeface="Wingdings" charset="2"/>
              <a:buChar char="v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background reduction using proper shielding and ultrapure materials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AEF4BCA0-92E8-E036-5801-D6955CA7E6B1}"/>
              </a:ext>
            </a:extLst>
          </p:cNvPr>
          <p:cNvGrpSpPr/>
          <p:nvPr/>
        </p:nvGrpSpPr>
        <p:grpSpPr>
          <a:xfrm>
            <a:off x="6699975" y="362071"/>
            <a:ext cx="4205752" cy="2994507"/>
            <a:chOff x="2157196" y="642353"/>
            <a:chExt cx="5653646" cy="5691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08DE27A-DC5D-5040-F918-28A28248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57196" y="642353"/>
              <a:ext cx="5653646" cy="5691989"/>
            </a:xfrm>
            <a:prstGeom prst="rect">
              <a:avLst/>
            </a:prstGeom>
            <a:noFill/>
            <a:ln w="22225">
              <a:solidFill>
                <a:srgbClr val="0070C0"/>
              </a:solidFill>
              <a:miter lim="800000"/>
              <a:headEnd/>
              <a:tailEnd/>
            </a:ln>
          </p:spPr>
        </p:pic>
        <p:cxnSp>
          <p:nvCxnSpPr>
            <p:cNvPr id="7" name="Straight Arrow Connector 4">
              <a:extLst>
                <a:ext uri="{FF2B5EF4-FFF2-40B4-BE49-F238E27FC236}">
                  <a16:creationId xmlns:a16="http://schemas.microsoft.com/office/drawing/2014/main" id="{D48DB942-9225-9B09-DECA-0D6AF66B4E84}"/>
                </a:ext>
              </a:extLst>
            </p:cNvPr>
            <p:cNvCxnSpPr/>
            <p:nvPr/>
          </p:nvCxnSpPr>
          <p:spPr>
            <a:xfrm>
              <a:off x="3733238" y="3831382"/>
              <a:ext cx="317500" cy="212467"/>
            </a:xfrm>
            <a:prstGeom prst="straightConnector1">
              <a:avLst/>
            </a:prstGeom>
            <a:ln w="22225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5">
              <a:extLst>
                <a:ext uri="{FF2B5EF4-FFF2-40B4-BE49-F238E27FC236}">
                  <a16:creationId xmlns:a16="http://schemas.microsoft.com/office/drawing/2014/main" id="{8D490612-062C-522C-D951-7B5E5E31F4B5}"/>
                </a:ext>
              </a:extLst>
            </p:cNvPr>
            <p:cNvCxnSpPr/>
            <p:nvPr/>
          </p:nvCxnSpPr>
          <p:spPr>
            <a:xfrm flipH="1">
              <a:off x="3563888" y="1410703"/>
              <a:ext cx="38100" cy="2420679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75D3D6D3-1A7D-636C-C588-349FF88BA1DE}"/>
                </a:ext>
              </a:extLst>
            </p:cNvPr>
            <p:cNvSpPr txBox="1"/>
            <p:nvPr/>
          </p:nvSpPr>
          <p:spPr>
            <a:xfrm>
              <a:off x="3635896" y="1480994"/>
              <a:ext cx="1804395" cy="1228552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cs typeface="Arial" pitchFamily="34" charset="0"/>
                </a:rPr>
                <a:t>1400 m</a:t>
              </a:r>
            </a:p>
            <a:p>
              <a:pPr eaLnBrk="1" hangingPunct="1">
                <a:defRPr/>
              </a:pPr>
              <a:r>
                <a:rPr lang="en-US" b="1" dirty="0">
                  <a:cs typeface="Arial" pitchFamily="34" charset="0"/>
                </a:rPr>
                <a:t>3800 </a:t>
              </a:r>
              <a:r>
                <a:rPr lang="en-US" b="1" dirty="0" err="1">
                  <a:cs typeface="Arial" pitchFamily="34" charset="0"/>
                </a:rPr>
                <a:t>m.w.e</a:t>
              </a:r>
              <a:r>
                <a:rPr lang="en-US" b="1" dirty="0">
                  <a:cs typeface="Arial" pitchFamily="34" charset="0"/>
                </a:rPr>
                <a:t>.</a:t>
              </a: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F6043448-A3A5-EDD3-7D35-29E91DBFEA1A}"/>
                </a:ext>
              </a:extLst>
            </p:cNvPr>
            <p:cNvSpPr txBox="1"/>
            <p:nvPr/>
          </p:nvSpPr>
          <p:spPr>
            <a:xfrm>
              <a:off x="3641118" y="2159376"/>
              <a:ext cx="248327" cy="70203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b="1" dirty="0">
                <a:cs typeface="Arial" pitchFamily="34" charset="0"/>
              </a:endParaRPr>
            </a:p>
          </p:txBody>
        </p:sp>
      </p:grpSp>
      <p:pic>
        <p:nvPicPr>
          <p:cNvPr id="11" name="Picture 12" descr="bg-comparison-counters.pdf">
            <a:extLst>
              <a:ext uri="{FF2B5EF4-FFF2-40B4-BE49-F238E27FC236}">
                <a16:creationId xmlns:a16="http://schemas.microsoft.com/office/drawing/2014/main" id="{EB206E84-20EA-E2DA-AA7D-56B7036FE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2762" y="2692964"/>
            <a:ext cx="3080681" cy="45252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7302CD7-F910-2BBB-FA55-9FE0D466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39" y="3554826"/>
            <a:ext cx="5472285" cy="2954855"/>
          </a:xfrm>
          <a:prstGeom prst="rect">
            <a:avLst/>
          </a:prstGeom>
        </p:spPr>
      </p:pic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7113CE04-6387-3587-1224-3F741BB6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DF0C-6707-2F44-A394-AE2ACC1164E1}" type="datetime1">
              <a:rPr lang="it-IT" smtClean="0"/>
              <a:t>08/09/24</a:t>
            </a:fld>
            <a:endParaRPr lang="it-IT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25697FE4-67BF-D250-668F-42D509D2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OMEG 2024 - Chengdu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D5533BA-7116-3433-1C95-F9F7DA04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D8E7-621F-EE4A-A5D3-435CBA1BB45B}" type="slidenum">
              <a:rPr lang="it-IT" smtClean="0"/>
              <a:t>9</a:t>
            </a:fld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F616F27-8AFE-631D-893E-E2AA7069A918}"/>
              </a:ext>
            </a:extLst>
          </p:cNvPr>
          <p:cNvSpPr/>
          <p:nvPr/>
        </p:nvSpPr>
        <p:spPr>
          <a:xfrm>
            <a:off x="152400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243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2481</Words>
  <Application>Microsoft Macintosh PowerPoint</Application>
  <PresentationFormat>Widescreen</PresentationFormat>
  <Paragraphs>417</Paragraphs>
  <Slides>27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7" baseType="lpstr">
      <vt:lpstr>PingFang SC</vt:lpstr>
      <vt:lpstr>PingFang SC Semibold</vt:lpstr>
      <vt:lpstr>.PingFang SC Regular</vt:lpstr>
      <vt:lpstr>Aptos</vt:lpstr>
      <vt:lpstr>Aptos Display</vt:lpstr>
      <vt:lpstr>Arial</vt:lpstr>
      <vt:lpstr>Arial,Sans-Serif</vt:lpstr>
      <vt:lpstr>Avenir Black</vt:lpstr>
      <vt:lpstr>Avenir Heavy</vt:lpstr>
      <vt:lpstr>Calibri</vt:lpstr>
      <vt:lpstr>Cambria Math</vt:lpstr>
      <vt:lpstr>Comic Sans MS</vt:lpstr>
      <vt:lpstr>Helvetica</vt:lpstr>
      <vt:lpstr>Helvetica Neue</vt:lpstr>
      <vt:lpstr>Liberation Sans</vt:lpstr>
      <vt:lpstr>Standard Symbols L</vt:lpstr>
      <vt:lpstr>Symbol</vt:lpstr>
      <vt:lpstr>Times New Roman</vt:lpstr>
      <vt:lpstr>Wingdings</vt:lpstr>
      <vt:lpstr>Tema di Office</vt:lpstr>
      <vt:lpstr>Presentazione standard di PowerPoint</vt:lpstr>
      <vt:lpstr>NUCLEAR ASTROPHYSICS TO STUDY STELLAR EVOLUTION AND ELEMENT NUCLEOSYNTHESIS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Main Source of Background</vt:lpstr>
      <vt:lpstr>Underground Accelerator: The Beginning</vt:lpstr>
      <vt:lpstr>Presentazione standard di PowerPoint</vt:lpstr>
      <vt:lpstr>Presentazione standard di PowerPoint</vt:lpstr>
      <vt:lpstr>EXPERIMENTAL SETUP</vt:lpstr>
      <vt:lpstr>Presentazione standard di PowerPoint</vt:lpstr>
      <vt:lpstr>The Challenging First Direct Measurement of the 65 keV Resonance Strength in 17O(p,𝛾)18F at LUNA</vt:lpstr>
      <vt:lpstr>The Challenging First Direct Measurement of the 65 keV Resonance Strength in 17O(p,𝛾)18F at LUNA</vt:lpstr>
      <vt:lpstr>Presentazione standard di PowerPoint</vt:lpstr>
      <vt:lpstr>Presentazione standard di PowerPoint</vt:lpstr>
      <vt:lpstr>13C(α,n)16O results in broad energy range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NUCLEAR ASTROPHYSICS: AN INTERDISCIPLINARY FIELD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Francesco Ciani</dc:creator>
  <cp:lastModifiedBy>Giovanni Francesco Ciani</cp:lastModifiedBy>
  <cp:revision>47</cp:revision>
  <dcterms:created xsi:type="dcterms:W3CDTF">2024-08-10T17:33:46Z</dcterms:created>
  <dcterms:modified xsi:type="dcterms:W3CDTF">2024-09-08T04:39:46Z</dcterms:modified>
</cp:coreProperties>
</file>