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90" r:id="rId2"/>
    <p:sldId id="4913" r:id="rId3"/>
    <p:sldId id="4777" r:id="rId4"/>
    <p:sldId id="4820" r:id="rId5"/>
    <p:sldId id="4822" r:id="rId6"/>
    <p:sldId id="4826" r:id="rId7"/>
    <p:sldId id="4906" r:id="rId8"/>
    <p:sldId id="4824" r:id="rId9"/>
    <p:sldId id="1258" r:id="rId10"/>
    <p:sldId id="4825" r:id="rId11"/>
    <p:sldId id="4831" r:id="rId12"/>
    <p:sldId id="4829" r:id="rId13"/>
    <p:sldId id="4830" r:id="rId14"/>
    <p:sldId id="4856" r:id="rId15"/>
    <p:sldId id="381" r:id="rId16"/>
    <p:sldId id="4853" r:id="rId17"/>
    <p:sldId id="4832" r:id="rId18"/>
    <p:sldId id="4833" r:id="rId19"/>
    <p:sldId id="4834" r:id="rId20"/>
    <p:sldId id="4900" r:id="rId21"/>
    <p:sldId id="4891" r:id="rId22"/>
    <p:sldId id="4866" r:id="rId23"/>
    <p:sldId id="4892" r:id="rId24"/>
    <p:sldId id="4865" r:id="rId25"/>
    <p:sldId id="4893" r:id="rId26"/>
    <p:sldId id="4855" r:id="rId27"/>
    <p:sldId id="1015" r:id="rId28"/>
    <p:sldId id="1016" r:id="rId29"/>
    <p:sldId id="4875" r:id="rId30"/>
    <p:sldId id="4886" r:id="rId31"/>
    <p:sldId id="4880" r:id="rId32"/>
    <p:sldId id="645" r:id="rId33"/>
    <p:sldId id="4901" r:id="rId34"/>
    <p:sldId id="4890" r:id="rId35"/>
    <p:sldId id="4902" r:id="rId36"/>
    <p:sldId id="4903" r:id="rId37"/>
    <p:sldId id="4904" r:id="rId38"/>
    <p:sldId id="4908" r:id="rId39"/>
    <p:sldId id="4909" r:id="rId40"/>
    <p:sldId id="4793" r:id="rId41"/>
    <p:sldId id="4912" r:id="rId42"/>
    <p:sldId id="4860" r:id="rId43"/>
    <p:sldId id="4911" r:id="rId44"/>
  </p:sldIdLst>
  <p:sldSz cx="9144000" cy="6858000" type="screen4x3"/>
  <p:notesSz cx="7315200" cy="96012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54" autoAdjust="0"/>
    <p:restoredTop sz="86473" autoAdjust="0"/>
  </p:normalViewPr>
  <p:slideViewPr>
    <p:cSldViewPr>
      <p:cViewPr varScale="1">
        <p:scale>
          <a:sx n="97" d="100"/>
          <a:sy n="97" d="100"/>
        </p:scale>
        <p:origin x="2008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4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B4A7C5-829D-C840-DA53-1F21F148AF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 baseline="-300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783F646-A7FB-7862-3007-B1DBB4424C5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 baseline="-300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F12BAD0D-4FEC-742B-85E9-5B716A3BE6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 baseline="-300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B8A5AF4-4481-2A78-D48B-55C79EBD7FB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 baseline="-30000"/>
            </a:lvl1pPr>
          </a:lstStyle>
          <a:p>
            <a:fld id="{C3977EF7-01A5-4F43-B74E-A4392034F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2T03:09:57.6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1593 900,'-69'36,"1"-1,0 1,-1 0,-16 5,2-1,29-7,37-9,-7 0,5 2,-31 54,27-34,-5 4,-1-2,9-17,-15 36,17-37,-2 14,3-13,0-12,1 12,-1-12,0 5,0-8,8 1,1 0,1-1,5 1,-13-8,13 13,-13-11,6 13,0-7,-6 0,5 7,-6-6,-1 6,0 0,-3 20,2-14,5 20,-2-32,6 14,-11 11,2-5,-6 31,7-31,-7 31,14-14,-12 19,11-18,-12 13,2-14,-4 19,4-19,-10 29,18-25,-16 29,15-14,-10-1,10 1,-8-1,11-20,2 4,2 2,-1 1,-6 0,0-1,6-4,2 0,-1 0,0 0,1 3,1 3,3 15,4 3,4-1,5 0,7 1,3-3,-3-15,1-3,4-4,2 2,9 34,-3-1,-14-40,1 2,10 17,4 9,-5-11,3 16,-5-37,0-2,-3 8,2-25,-7-2,0-7,-1-1,8 1,-5 0,30 3,-26-10,34 1,-37-11,11 0,-14 0,0-8,-1-1,1-8,7 0,-5 1,30-5,-1 0,25-3,-18-1,0 1,28 5,-17-24,-3-1,-3 24,11-41,-46 44,0 0,-9 0,1 0,-1 1,1-1,0 0,-1 0,1 0,0 1,-1-1,1 0,0 8,-1-6,1 13,0-6,-1 8,1 0,-1 0,26 0,7 0,19 8,6 2,17-6,-1 5,-5-1,-29-8,19 0,-59 0,1-7,0 5,25 5,-12 7,21 3,-18 2,19-2,3 8,1 0,-5-1,-18-4,18 4,-13-2,13 2,-25-3,6-1,-14 1,6-8,-7-1,-1-8,1 0,25 11,6 2,26 12,-21-10,3 0,2 2,3-1,32 5,6 0,-32-6,0-1,0 1,1 0,0-1,-3 0,16 6,-6-3,-19-6,-2-2,0-3,1-1,4-5,1 0,17-2,2 4,-1 6,-1 1,2-7,-2 0,-18 6,1 1,14 1,-2-3,10-2,-26 3,-2 1,20 2,-1-8,1 18,-1-7,-17 7,-13-1,43 7,8 1,-2-9,8 5,-34 3,0 4,3-3,9-8,3-3,-3 4,-8 7,-3 3,-3-4,15-7,-2-4,-3 2,-2 1,-13-3,1 0,18 4,-1-1,-16-3,-3 0,-1 1,-4-3,21 0,-1-3,1 0,-19-9,-11 9,-13-11,-12 0,5 0,-7 0,24 0,-10-7,38 5,-14-17,19 17,-23-3,8-1,30-6,14 0,-32 9,5 2,6 1,8-2,-7-1,8 0,6-1,2 0,2 0,-3 1,-5 0,1 2,-4 1,-1 0,1 1,0-1,4 0,-1 0,4 0,3 0,-1 0,-2 0,-6 0,-6 0,13 0,-9 0,-3 0,-3 0,12 0,-3 0,-5 0,-17 0,-3 0,-3 0,17 0,-7 0,18 0,-41 0,-25-7,-2-2,-7-8,0 0,-8 0,6 0,-6 1,7-1,1 0,0 8,-1-6,1 5,7 1,2-6,7 6,18-11,-13 2,31-6,-39 14,20-9,-24 10,7-15,0 5,-7-5,6 7,-14 8,6-14,-7 12,-8-13,6 7,-13 0,5 1,0-1,-5 0,6 0,-1 0,-5 1,20-16,-11 11,13-10,-7 7,0 5,-8-13,6 14,-14-14,14 6,-2-25,4 13,7-31,-3 13,0 8,-8-2,2 31,1-12,-5 12,12 2,-14 2,0 6,6-8,-6 8,8-13,-1 18,-6-18,4 12,-4-7,6 1,1 6,0-5,-8 6,6-8,-14 0,14 1,-6 6,8-5,0 6,-1-8,1 0,0 1,-8-1,6 0,-6 0,8 0,-1 1,1-1,0 0,-1 0,1 0,-8 1,-2-1,1 0,1 0,0 0,-1 0,-8 1,7-9,-5 7,5-14,-7 14,0-7,0 1,0 6,0-14,-7 6,5-25,-5-5,-1 7,6 7,-5 26,-1-9,6-1,-5-7,7 7,0 1,-7 9,5-1,-6-7,1-2,5 0,-13 1,13 9,-5-1,-1 0,6 0,-5 0,7 1,0-9,0 7,0-14,0 13,0-5,0 7,0 1,0-1,0 0,-8 0,6-25,-5 12,7-14,0 12,0 6,0 0,0 2,0 7,0 0,7 0,-5 1,6-1,-8 0,0 0,7 0,-5 1,5-1,1 0,-6 0,5 0,-7 0,0 1,0-1,0 0,0 0,0 0,0 1,0-1,0 0,0 0,0 0,0 1,-8-1,-1 0,-8 0,8 0,-6 1,6-1,-8 0,8 0,-6 0,5 1,-7-9,1 7,-1-6,-14-18,-34-26,8-10,-7 10,32 26,16 25,-9 0,-1 1,-7-1,7 8,9-6,2 13,6-6,-8 1,0 5,-7-6,5 1,-5 5,7-5,1 7,-1-8,0-1,-25-11,-43-8,28 10,-8-3,-5-3,2 0,-6-4,1 1,5 1,0 0,5 2,0 0,-8-4,1 0,23 5,30 8,0 14,0-14,1 13,-1-13,0 13,0-5,0 7,1-8,-1 6,-7-5,-20-4,6 8,-6-8,27 4,2 5,-19-17,-22 7,-10 0,3-4,-2-1,-14-1,2 0,21 2,2 1,-1 0,0-1,-4-9,-1 0,0 6,1 1,2-7,4 2,-21-2,20 1,-2 0,-26-7,-3-14,43 33,25-3,-7 5,-20-10,-48-7,33 7,-7-2,-1 1,-2 4,-1 1,-2-1,-8-7,-3-1,9 4,4 6,9 4,-17-6,61 17,0 0,0 0,-37-6,-34-7,-11-2,14 2,-10-3,-2 0,23 3,-12-1,-3 0,3-1,9 1,-5 0,9 0,-1-4,-6-11,1-6,0 5,9 10,0 4,0-4,-9-11,-1-3,11 6,-25-1,15 3,62 9,1 7,-1 3,0 0,0 5,0-13,-25 2,-43-3,-24-4,42 4,-3-4,-5 1,-5 3,-8 5,-7 4,-4 1,-2 0,0-3,9-3,-2-2,-1-2,0 1,-1 1,2 2,4 4,0 2,0 1,0 0,1 1,0-2,1 1,-1 0,1-1,1 1,1-2,4 0,-3-3,2-1,2-1,3 2,3 2,-25 5,4 3,9-3,-7-9,14 1,-1 11,50 7,12-5,-13 13,-11-3,-13 9,0 8,5 0,0 10,-1 4,-17 9,19-9,0-2,-18 6,45-12,-26-2,30-9,-5-7,7-1,0-6,1 4,-1-12,8 13,-6-6,5 8,1 0,1-1,1-6,-2 4,-8-4,0 6,0 1,8-1,-6-6,6 5,-1-6,-5 7,6-6,0 4,-14-4,12-1,-13 6,7-13,0 12,0-4,1-1,-1 6,0-13,0 5,0-7,1 0,-9 0,7-8,-68-11,-8-10,19 4,1 3,-11 5,23 1,54 32,7 1,-7 7,8-5,-7 5,12-8,-10 1,12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2T03:09:59.4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7380BCB-AA76-5B58-E8D5-E66713647D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135438" y="0"/>
            <a:ext cx="317976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CE2034E-CF96-A9B1-F4B4-590E4C01EAA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6513" y="0"/>
            <a:ext cx="309562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4485B96-B2ED-37AC-EF19-E8F17D8CFA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744538"/>
            <a:ext cx="4759325" cy="3570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D5B7498B-8DCB-CD9C-6A86-10E4F1EFC3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3300" y="4538663"/>
            <a:ext cx="5354638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2152729D-72D6-62BA-059E-D997040FBA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135438" y="9151938"/>
            <a:ext cx="3179762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DC50DA58-C316-1E49-BA3A-2340B5D8B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513" y="9151938"/>
            <a:ext cx="3095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12E6EE50-88A7-1645-B185-D4F4C5328C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785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3506C3-F135-4D34-A4A2-7AB0D32CECE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DA3E8D-FC86-4F6B-A6D1-CE6255ECBBAA}" type="slidenum">
              <a:t>15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6106D1-5DE9-478B-ACE9-64D0FCD52B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934820-B277-4D85-AC41-C36C589A71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76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622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709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3506C3-F135-4D34-A4A2-7AB0D32CECE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DA3E8D-FC86-4F6B-A6D1-CE6255ECBBAA}" type="slidenum">
              <a:t>18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6106D1-5DE9-478B-ACE9-64D0FCD52B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934820-B277-4D85-AC41-C36C589A71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967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91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333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825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322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52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357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7FD1FC29-B3B5-718F-1155-5C8B0B3E0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F5EFF04-EB05-AF7E-F75C-6EE981256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CDDB5-E5C9-41BA-99D4-E00C6A51B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rtl="0"/>
            <a:fld id="{9DE988FD-2EEE-7345-8EBA-407C62D72494}" type="slidenum">
              <a:rPr lang="en-US" altLang="en-IL" sz="1200">
                <a:solidFill>
                  <a:srgbClr val="000000"/>
                </a:solidFill>
                <a:latin typeface="Calibri" panose="020F0502020204030204" pitchFamily="34" charset="0"/>
              </a:rPr>
              <a:pPr algn="r" rtl="0"/>
              <a:t>3</a:t>
            </a:fld>
            <a:endParaRPr lang="en-US" altLang="en-IL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70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4746E2C4-3015-E579-E0C7-1F04D9E682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9DD70E48-1DA7-3B03-A272-3449B7FCC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9E441E17-2BBA-2EFF-B3B2-7ABFE4D7B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69938" indent="-295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84275" indent="-2365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58938" indent="-2365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133600" indent="-2365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EB6802EB-9372-6047-AFD3-C395D55914C5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C8011447-75D5-3AE6-D482-89E4261C1A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D1A8CD5F-CAC9-7A85-0687-61BF18161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E4126DF-6564-04C3-BABB-6C626A9D8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69938" indent="-295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84275" indent="-2365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58938" indent="-2365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133600" indent="-2365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310944A2-05CB-5E4F-9D5B-7C99CA0D69D4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9B152B-FDDA-4D88-87A0-F18A6E8558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21E4BE3-A1F4-4CB6-AB83-C3FE53CC7F3B}" type="slidenum">
              <a:t>32</a:t>
            </a:fld>
            <a:endParaRPr lang="en-US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26A521-FFE6-4835-A186-2CD6162880A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DE6153-4630-4FAA-9CC6-574E536E63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47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9B152B-FDDA-4D88-87A0-F18A6E8558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21E4BE3-A1F4-4CB6-AB83-C3FE53CC7F3B}" type="slidenum">
              <a:t>33</a:t>
            </a:fld>
            <a:endParaRPr lang="en-US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26A521-FFE6-4835-A186-2CD6162880A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DE6153-4630-4FAA-9CC6-574E536E63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4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89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186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787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530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64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28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685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6">
            <a:extLst>
              <a:ext uri="{FF2B5EF4-FFF2-40B4-BE49-F238E27FC236}">
                <a16:creationId xmlns:a16="http://schemas.microsoft.com/office/drawing/2014/main" id="{165B3F50-FA6B-83DE-BB57-4155B48D1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D9FDF0E8-7A7F-5A42-9098-090E79CABE85}" type="slidenum">
              <a:rPr lang="en-US" altLang="en-US" sz="1200"/>
              <a:pPr/>
              <a:t>7</a:t>
            </a:fld>
            <a:endParaRPr lang="de-DE" altLang="en-US" sz="1200"/>
          </a:p>
        </p:txBody>
      </p:sp>
      <p:sp>
        <p:nvSpPr>
          <p:cNvPr id="29699" name="Folienbildplatzhalter 1">
            <a:extLst>
              <a:ext uri="{FF2B5EF4-FFF2-40B4-BE49-F238E27FC236}">
                <a16:creationId xmlns:a16="http://schemas.microsoft.com/office/drawing/2014/main" id="{FBFED666-143A-91FE-6B00-82FA0D6D33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9700" name="Notizenplatzhalter 2">
            <a:extLst>
              <a:ext uri="{FF2B5EF4-FFF2-40B4-BE49-F238E27FC236}">
                <a16:creationId xmlns:a16="http://schemas.microsoft.com/office/drawing/2014/main" id="{01DCF79D-8081-B26E-7683-EDF84D51724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5900" indent="-215900" algn="l" rtl="0" eaLnBrk="1" fontAlgn="base" hangingPunct="0">
              <a:spcBef>
                <a:spcPct val="0"/>
              </a:spcBef>
              <a:spcAft>
                <a:spcPct val="0"/>
              </a:spcAft>
            </a:pP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876115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71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285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6">
            <a:extLst>
              <a:ext uri="{FF2B5EF4-FFF2-40B4-BE49-F238E27FC236}">
                <a16:creationId xmlns:a16="http://schemas.microsoft.com/office/drawing/2014/main" id="{165B3F50-FA6B-83DE-BB57-4155B48D1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D9FDF0E8-7A7F-5A42-9098-090E79CABE85}" type="slidenum">
              <a:rPr lang="en-US" altLang="en-US" sz="1200"/>
              <a:pPr/>
              <a:t>10</a:t>
            </a:fld>
            <a:endParaRPr lang="de-DE" altLang="en-US" sz="1200"/>
          </a:p>
        </p:txBody>
      </p:sp>
      <p:sp>
        <p:nvSpPr>
          <p:cNvPr id="29699" name="Folienbildplatzhalter 1">
            <a:extLst>
              <a:ext uri="{FF2B5EF4-FFF2-40B4-BE49-F238E27FC236}">
                <a16:creationId xmlns:a16="http://schemas.microsoft.com/office/drawing/2014/main" id="{FBFED666-143A-91FE-6B00-82FA0D6D33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9700" name="Notizenplatzhalter 2">
            <a:extLst>
              <a:ext uri="{FF2B5EF4-FFF2-40B4-BE49-F238E27FC236}">
                <a16:creationId xmlns:a16="http://schemas.microsoft.com/office/drawing/2014/main" id="{01DCF79D-8081-B26E-7683-EDF84D51724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5900" indent="-215900" algn="l" rtl="0" eaLnBrk="1" fontAlgn="base" hangingPunct="0">
              <a:spcBef>
                <a:spcPct val="0"/>
              </a:spcBef>
              <a:spcAft>
                <a:spcPct val="0"/>
              </a:spcAft>
            </a:pP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964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95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960A55-1915-F32B-0EBF-A096DC8102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D38A40-37FE-F9C9-8B3B-EC0FEBD6F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3DFEA2-2665-A001-A34D-DC7E8438B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C2297-26D9-3047-9974-F133DB6917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398449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727410-BC54-611D-398B-E125733F8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435E70-B044-3A58-9B7C-2300BF908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44E4B9-D885-5BB2-38F0-907FEA62F8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9E1C3-80FE-2D45-9225-D15675661E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97035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74290F-5273-8285-E713-2F69544531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75C788-BD57-FC16-F626-F8947F6560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3399B9-C681-D905-9CB9-0E427938B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C95A4-889B-C648-9DBA-7DB802512F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06034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3C9BE8-600E-0483-8EF2-2B5C9072E7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3F960A-38C8-8C90-C73B-4F160C63C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488165-5B65-0EE6-BEA0-EF19BE7745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C12BA-E029-FA45-903B-EEC8519246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145967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A6FF77-A4F5-482C-7E49-3DD7C0964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5E3CC3-BB40-B58D-5DCE-A93812300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102F93-0754-B8EC-335C-5274521C69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8085F-B2A0-F542-9428-88569A245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08067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1A0E9-5608-604D-D2FC-F5E414AD10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551CA4-D2A9-3AE5-EF19-2509A3972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2DB971-23D2-17B7-BFAC-C7EFA1587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6E6E5-1756-F340-959A-E7CF13DFD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411485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07B09-3A4E-87E1-35EF-5C450E5CE1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58DE4-8BC5-3AFB-D8D2-FF9F52D2D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748A67-9012-A205-F8B8-BEC6A1F98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80E2A-96B3-904D-BDCD-447AB6B39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826165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60DC5F-1AF3-FB9B-A7CA-9AE61CC64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161474-A615-0FE6-D33B-797F4256B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FD0C0E-2330-06C2-3FDE-1758ACA66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836B7-F1A7-EF43-BE22-1B452AB96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562376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994500-7BF1-48F5-C977-F9A31CD3AF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2931ED-0516-886E-19A6-BB3A680108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8DFF90-85BE-397D-97D8-1CC98BE20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460BA-A15A-7349-9A0F-FB051F434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19210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3E1392-6910-9408-18BF-5691224D1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1D611C-60C6-BFDD-F491-A8DF8D823C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5CAB31-426F-C2AE-BE01-FD4A99ABC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32FE-D5EE-ED4A-B6CB-0EECA81F0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93897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BF93AF-BD34-3FDA-F560-4646D5F3E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78279-A4CE-3651-A81E-F674F2BB3C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833F1-6E66-8805-34AC-3ECCDD4F1E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805256-A9B4-5749-9C97-2559F31D6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98968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CB3CE-89EC-D790-BA60-51B6B06E3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52C10-900C-5071-508E-E6E07C4A1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BB424D-BBB0-B3DE-639F-F8A828F5F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008D1-199E-A044-B1A3-69BD7CC94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37793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010A914-1C9B-5892-0B8C-7FCA75270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/>
              <a:t>לחץ כדי לערוך סגנון כותרת של תבנית בסיס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02C0A8-00A9-4198-43C4-5E4B4CDA6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/>
              <a:t>לחץ כדי לערוך סגנונות טקסט של תבנית בסיס</a:t>
            </a:r>
          </a:p>
          <a:p>
            <a:pPr lvl="1"/>
            <a:r>
              <a:rPr lang="he-IL" altLang="en-US"/>
              <a:t>רמה שנייה</a:t>
            </a:r>
          </a:p>
          <a:p>
            <a:pPr lvl="2"/>
            <a:r>
              <a:rPr lang="he-IL" altLang="en-US"/>
              <a:t>רמה שלישית</a:t>
            </a:r>
          </a:p>
          <a:p>
            <a:pPr lvl="3"/>
            <a:r>
              <a:rPr lang="he-IL" altLang="en-US"/>
              <a:t>רמה רביעית</a:t>
            </a:r>
          </a:p>
          <a:p>
            <a:pPr lvl="4"/>
            <a:r>
              <a:rPr lang="he-IL" altLang="en-US"/>
              <a:t>רמה חמישית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406320-FE2A-BE6E-9008-3895263F0D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5CE195B-091A-C5F0-96A1-E60696BFBA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FA32E1-1027-13DA-EF48-B072EE0589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/>
            </a:lvl1pPr>
          </a:lstStyle>
          <a:p>
            <a:fld id="{F19185CA-2365-8849-8343-4AAFBCAFDB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zoom/>
  </p:transition>
  <p:hf hd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.png"/><Relationship Id="rId7" Type="http://schemas.openxmlformats.org/officeDocument/2006/relationships/image" Target="../media/image33.emf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6.emf"/><Relationship Id="rId5" Type="http://schemas.openxmlformats.org/officeDocument/2006/relationships/image" Target="../media/image32.jpeg"/><Relationship Id="rId10" Type="http://schemas.openxmlformats.org/officeDocument/2006/relationships/image" Target="../media/image35.jpeg"/><Relationship Id="rId4" Type="http://schemas.openxmlformats.org/officeDocument/2006/relationships/image" Target="../media/image2.emf"/><Relationship Id="rId9" Type="http://schemas.openxmlformats.org/officeDocument/2006/relationships/image" Target="../media/image34.emf"/><Relationship Id="rId1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1.tiff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eg"/><Relationship Id="rId5" Type="http://schemas.openxmlformats.org/officeDocument/2006/relationships/image" Target="../media/image45.png"/><Relationship Id="rId15" Type="http://schemas.openxmlformats.org/officeDocument/2006/relationships/image" Target="../media/image47.JP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Relationship Id="rId1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01.png"/><Relationship Id="rId5" Type="http://schemas.openxmlformats.org/officeDocument/2006/relationships/image" Target="../media/image26.png"/><Relationship Id="rId10" Type="http://schemas.openxmlformats.org/officeDocument/2006/relationships/image" Target="../media/image491.png"/><Relationship Id="rId4" Type="http://schemas.openxmlformats.org/officeDocument/2006/relationships/image" Target="../media/image49.png"/><Relationship Id="rId9" Type="http://schemas.openxmlformats.org/officeDocument/2006/relationships/image" Target="../media/image40.tiff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jpeg"/><Relationship Id="rId10" Type="http://schemas.openxmlformats.org/officeDocument/2006/relationships/image" Target="../media/image25.png"/><Relationship Id="rId4" Type="http://schemas.openxmlformats.org/officeDocument/2006/relationships/image" Target="../media/image34.emf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customXml" Target="../ink/ink2.xml"/><Relationship Id="rId4" Type="http://schemas.openxmlformats.org/officeDocument/2006/relationships/image" Target="../media/image4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4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tiff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tiff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emf"/><Relationship Id="rId4" Type="http://schemas.openxmlformats.org/officeDocument/2006/relationships/image" Target="../media/image75.png"/><Relationship Id="rId9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tiff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tiff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png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.png"/><Relationship Id="rId7" Type="http://schemas.openxmlformats.org/officeDocument/2006/relationships/image" Target="../media/image33.emf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2.jpeg"/><Relationship Id="rId10" Type="http://schemas.openxmlformats.org/officeDocument/2006/relationships/image" Target="../media/image36.emf"/><Relationship Id="rId4" Type="http://schemas.openxmlformats.org/officeDocument/2006/relationships/image" Target="../media/image2.emf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>
            <a:extLst>
              <a:ext uri="{FF2B5EF4-FFF2-40B4-BE49-F238E27FC236}">
                <a16:creationId xmlns:a16="http://schemas.microsoft.com/office/drawing/2014/main" id="{4667B1F0-40A4-8260-9298-9F78E0FF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EC7C7CCC-BB33-654E-B979-407BD4C100D6}" type="slidenum">
              <a:rPr lang="en-US" altLang="en-US" sz="1400"/>
              <a:pPr algn="l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/>
          </a:p>
        </p:txBody>
      </p:sp>
      <p:pic>
        <p:nvPicPr>
          <p:cNvPr id="4099" name="Picture 2" descr="galaxy-wallpapers-11.jpg">
            <a:extLst>
              <a:ext uri="{FF2B5EF4-FFF2-40B4-BE49-F238E27FC236}">
                <a16:creationId xmlns:a16="http://schemas.microsoft.com/office/drawing/2014/main" id="{373CCFB8-ADA1-B9F2-1137-582E83F4E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-93663"/>
            <a:ext cx="6646862" cy="66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1">
            <a:extLst>
              <a:ext uri="{FF2B5EF4-FFF2-40B4-BE49-F238E27FC236}">
                <a16:creationId xmlns:a16="http://schemas.microsoft.com/office/drawing/2014/main" id="{80DDEF45-65EA-B161-50E1-1BB77719E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52" y="152400"/>
            <a:ext cx="3962400" cy="155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sz="2400" i="1" dirty="0">
                <a:effectLst/>
                <a:latin typeface="Helvetica" pitchFamily="2" charset="0"/>
              </a:rPr>
              <a:t>SRC with </a:t>
            </a:r>
            <a:r>
              <a:rPr lang="en-US" sz="2400" i="1" dirty="0" err="1">
                <a:effectLst/>
                <a:latin typeface="Helvetica" pitchFamily="2" charset="0"/>
              </a:rPr>
              <a:t>pA</a:t>
            </a:r>
            <a:r>
              <a:rPr lang="en-US" sz="2400" i="1" dirty="0">
                <a:effectLst/>
                <a:latin typeface="Helvetica" pitchFamily="2" charset="0"/>
              </a:rPr>
              <a:t> Reaction Overview</a:t>
            </a:r>
            <a:endParaRPr lang="en-US" sz="2400" dirty="0">
              <a:effectLst/>
              <a:latin typeface="Helvetica" pitchFamily="2" charset="0"/>
            </a:endParaRPr>
          </a:p>
          <a:p>
            <a:endParaRPr lang="en-US" altLang="en-US" sz="2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Rectangle 6">
            <a:extLst>
              <a:ext uri="{FF2B5EF4-FFF2-40B4-BE49-F238E27FC236}">
                <a16:creationId xmlns:a16="http://schemas.microsoft.com/office/drawing/2014/main" id="{BE013E66-10D2-56D9-611D-106541697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72100"/>
            <a:ext cx="2960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he-IL" sz="2400" b="1">
                <a:latin typeface="Arial" panose="020B0604020202020204" pitchFamily="34" charset="0"/>
                <a:cs typeface="Arial" panose="020B0604020202020204" pitchFamily="34" charset="0"/>
              </a:rPr>
              <a:t>Eli   Piasetzky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he-IL" sz="2400" b="1">
                <a:latin typeface="Arial" panose="020B0604020202020204" pitchFamily="34" charset="0"/>
                <a:cs typeface="Arial" panose="020B0604020202020204" pitchFamily="34" charset="0"/>
              </a:rPr>
              <a:t>Tel Aviv University</a:t>
            </a:r>
          </a:p>
        </p:txBody>
      </p:sp>
      <p:pic>
        <p:nvPicPr>
          <p:cNvPr id="4102" name="Picture 17">
            <a:extLst>
              <a:ext uri="{FF2B5EF4-FFF2-40B4-BE49-F238E27FC236}">
                <a16:creationId xmlns:a16="http://schemas.microsoft.com/office/drawing/2014/main" id="{BB74D65D-E7EB-70D6-13C0-E5E238CA2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-33338"/>
            <a:ext cx="1804987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1">
            <a:extLst>
              <a:ext uri="{FF2B5EF4-FFF2-40B4-BE49-F238E27FC236}">
                <a16:creationId xmlns:a16="http://schemas.microsoft.com/office/drawing/2014/main" id="{DB4F4AAF-4949-E2F2-BE83-03705EA5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6305550"/>
            <a:ext cx="76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6DA33-8C58-C485-7D44-93B94C0B8001}"/>
              </a:ext>
            </a:extLst>
          </p:cNvPr>
          <p:cNvSpPr txBox="1"/>
          <p:nvPr/>
        </p:nvSpPr>
        <p:spPr>
          <a:xfrm>
            <a:off x="4318483" y="5834423"/>
            <a:ext cx="474931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i="1" dirty="0">
                <a:effectLst/>
                <a:latin typeface="Helvetica" pitchFamily="2" charset="0"/>
              </a:rPr>
              <a:t>Opportunities of SRC Studies with New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en-US" sz="2000" i="1" dirty="0">
                <a:effectLst/>
                <a:latin typeface="Helvetica" pitchFamily="2" charset="0"/>
              </a:rPr>
              <a:t>Accelerator Facilities in China</a:t>
            </a:r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9EB8C-D00E-51AC-D3A6-DC0CF9B14B03}"/>
              </a:ext>
            </a:extLst>
          </p:cNvPr>
          <p:cNvSpPr txBox="1"/>
          <p:nvPr/>
        </p:nvSpPr>
        <p:spPr>
          <a:xfrm>
            <a:off x="5097684" y="6405320"/>
            <a:ext cx="5197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effectLst/>
                <a:latin typeface="Helvetica" pitchFamily="2" charset="0"/>
              </a:rPr>
              <a:t>Huizhou, China, Nov 2023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iagram&#10;&#10;Description automatically generated">
            <a:extLst>
              <a:ext uri="{FF2B5EF4-FFF2-40B4-BE49-F238E27FC236}">
                <a16:creationId xmlns:a16="http://schemas.microsoft.com/office/drawing/2014/main" id="{EA51DA44-9E9F-42DF-B104-96F480223587}"/>
              </a:ext>
            </a:extLst>
          </p:cNvPr>
          <p:cNvPicPr/>
          <p:nvPr/>
        </p:nvPicPr>
        <p:blipFill rotWithShape="1">
          <a:blip r:embed="rId3"/>
          <a:srcRect l="17032" r="19162" b="54801"/>
          <a:stretch/>
        </p:blipFill>
        <p:spPr>
          <a:xfrm>
            <a:off x="296863" y="1558925"/>
            <a:ext cx="3184525" cy="17097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Diagram&#10;&#10;Description automatically generated">
            <a:extLst>
              <a:ext uri="{FF2B5EF4-FFF2-40B4-BE49-F238E27FC236}">
                <a16:creationId xmlns:a16="http://schemas.microsoft.com/office/drawing/2014/main" id="{255AD799-4B16-4879-A7F5-946E84A653DC}"/>
              </a:ext>
            </a:extLst>
          </p:cNvPr>
          <p:cNvPicPr/>
          <p:nvPr/>
        </p:nvPicPr>
        <p:blipFill rotWithShape="1">
          <a:blip r:embed="rId3"/>
          <a:srcRect l="15906" t="51552" r="2013" b="1165"/>
          <a:stretch/>
        </p:blipFill>
        <p:spPr>
          <a:xfrm>
            <a:off x="1934438" y="3808412"/>
            <a:ext cx="4098925" cy="1787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AEFD9C2-98AD-4FE5-97D3-0760C3CBBC2C}"/>
              </a:ext>
            </a:extLst>
          </p:cNvPr>
          <p:cNvSpPr/>
          <p:nvPr/>
        </p:nvSpPr>
        <p:spPr>
          <a:xfrm>
            <a:off x="4757738" y="3454400"/>
            <a:ext cx="1441450" cy="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8679" name="TextBox 9">
            <a:extLst>
              <a:ext uri="{FF2B5EF4-FFF2-40B4-BE49-F238E27FC236}">
                <a16:creationId xmlns:a16="http://schemas.microsoft.com/office/drawing/2014/main" id="{8B895238-67B0-C8F3-94FF-5BD3A880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2347913"/>
            <a:ext cx="102393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1600" b="1"/>
              <a:t>Electron beam</a:t>
            </a:r>
          </a:p>
        </p:txBody>
      </p:sp>
      <p:sp>
        <p:nvSpPr>
          <p:cNvPr id="11" name="Pfeil: nach rechts 3">
            <a:extLst>
              <a:ext uri="{FF2B5EF4-FFF2-40B4-BE49-F238E27FC236}">
                <a16:creationId xmlns:a16="http://schemas.microsoft.com/office/drawing/2014/main" id="{2C26CDEF-80FA-4E3F-A2BF-4C2E9F1F198D}"/>
              </a:ext>
            </a:extLst>
          </p:cNvPr>
          <p:cNvSpPr/>
          <p:nvPr/>
        </p:nvSpPr>
        <p:spPr>
          <a:xfrm>
            <a:off x="4083050" y="2106613"/>
            <a:ext cx="661988" cy="234950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2" name="Picture 2" descr="Diagram&#10;&#10;Description automatically generated">
            <a:extLst>
              <a:ext uri="{FF2B5EF4-FFF2-40B4-BE49-F238E27FC236}">
                <a16:creationId xmlns:a16="http://schemas.microsoft.com/office/drawing/2014/main" id="{EA51DA44-9E9F-42DF-B104-96F480223587}"/>
              </a:ext>
            </a:extLst>
          </p:cNvPr>
          <p:cNvPicPr/>
          <p:nvPr/>
        </p:nvPicPr>
        <p:blipFill rotWithShape="1">
          <a:blip r:embed="rId3"/>
          <a:srcRect l="17032" r="19162" b="54801"/>
          <a:stretch/>
        </p:blipFill>
        <p:spPr>
          <a:xfrm>
            <a:off x="5492750" y="1412875"/>
            <a:ext cx="3186113" cy="17097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682" name="TextBox 13">
            <a:extLst>
              <a:ext uri="{FF2B5EF4-FFF2-40B4-BE49-F238E27FC236}">
                <a16:creationId xmlns:a16="http://schemas.microsoft.com/office/drawing/2014/main" id="{813753F1-FFA3-F9D2-7335-33072B183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63" y="1371600"/>
            <a:ext cx="102235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1600" b="1"/>
              <a:t>Scattered Electron</a:t>
            </a:r>
          </a:p>
        </p:txBody>
      </p:sp>
      <p:sp>
        <p:nvSpPr>
          <p:cNvPr id="28683" name="Rectangle 14">
            <a:extLst>
              <a:ext uri="{FF2B5EF4-FFF2-40B4-BE49-F238E27FC236}">
                <a16:creationId xmlns:a16="http://schemas.microsoft.com/office/drawing/2014/main" id="{EE9007C1-93E3-8F8A-334F-E01171D84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806950"/>
            <a:ext cx="941388" cy="739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4" name="Oval 15">
            <a:extLst>
              <a:ext uri="{FF2B5EF4-FFF2-40B4-BE49-F238E27FC236}">
                <a16:creationId xmlns:a16="http://schemas.microsoft.com/office/drawing/2014/main" id="{B9795703-961B-8D68-07FA-9944D39E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763" y="1839913"/>
            <a:ext cx="188912" cy="158750"/>
          </a:xfrm>
          <a:prstGeom prst="ellipse">
            <a:avLst/>
          </a:prstGeom>
          <a:solidFill>
            <a:srgbClr val="00B050"/>
          </a:solidFill>
          <a:ln w="762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5" name="Oval 16">
            <a:extLst>
              <a:ext uri="{FF2B5EF4-FFF2-40B4-BE49-F238E27FC236}">
                <a16:creationId xmlns:a16="http://schemas.microsoft.com/office/drawing/2014/main" id="{796F34B3-4CB6-7F19-5C3F-5FB7E8035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189163"/>
            <a:ext cx="188912" cy="158750"/>
          </a:xfrm>
          <a:prstGeom prst="ellipse">
            <a:avLst/>
          </a:prstGeom>
          <a:solidFill>
            <a:srgbClr val="00B050"/>
          </a:solidFill>
          <a:ln w="762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5470A2-C9FD-3B55-9098-E9E6867F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2516188"/>
            <a:ext cx="1436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Change e</a:t>
            </a:r>
            <a:r>
              <a:rPr lang="en-US" altLang="en-US" sz="2400" baseline="30000"/>
              <a:t>-</a:t>
            </a:r>
            <a:r>
              <a:rPr lang="en-US" altLang="en-US" sz="2400"/>
              <a:t> to p beam</a:t>
            </a:r>
          </a:p>
        </p:txBody>
      </p:sp>
      <p:sp>
        <p:nvSpPr>
          <p:cNvPr id="28687" name="Rectangle 20">
            <a:extLst>
              <a:ext uri="{FF2B5EF4-FFF2-40B4-BE49-F238E27FC236}">
                <a16:creationId xmlns:a16="http://schemas.microsoft.com/office/drawing/2014/main" id="{13D87525-CF49-587F-8BA8-376C40ADB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368550"/>
            <a:ext cx="830263" cy="696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" name="Pfeil: nach rechts 3">
            <a:extLst>
              <a:ext uri="{FF2B5EF4-FFF2-40B4-BE49-F238E27FC236}">
                <a16:creationId xmlns:a16="http://schemas.microsoft.com/office/drawing/2014/main" id="{2C26CDEF-80FA-4E3F-A2BF-4C2E9F1F198D}"/>
              </a:ext>
            </a:extLst>
          </p:cNvPr>
          <p:cNvSpPr/>
          <p:nvPr/>
        </p:nvSpPr>
        <p:spPr>
          <a:xfrm>
            <a:off x="966788" y="4702175"/>
            <a:ext cx="661987" cy="234950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50C19C-E56E-729E-75EB-3560C76C3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5037138"/>
            <a:ext cx="1914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Flip the kinematics</a:t>
            </a:r>
          </a:p>
        </p:txBody>
      </p:sp>
      <p:sp>
        <p:nvSpPr>
          <p:cNvPr id="28690" name="Rectangle 23">
            <a:extLst>
              <a:ext uri="{FF2B5EF4-FFF2-40B4-BE49-F238E27FC236}">
                <a16:creationId xmlns:a16="http://schemas.microsoft.com/office/drawing/2014/main" id="{DB230B42-1C5C-2E2A-A2D9-A0DDAC21F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788" y="2544763"/>
            <a:ext cx="828675" cy="69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80BCA57F-3D79-4240-8252-4BE90B3FE584}"/>
              </a:ext>
            </a:extLst>
          </p:cNvPr>
          <p:cNvSpPr txBox="1">
            <a:spLocks/>
          </p:cNvSpPr>
          <p:nvPr/>
        </p:nvSpPr>
        <p:spPr bwMode="auto">
          <a:xfrm>
            <a:off x="-60324" y="198438"/>
            <a:ext cx="2921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de-DE" sz="2800" b="1" kern="0" dirty="0" err="1">
                <a:latin typeface="+mn-lt"/>
              </a:rPr>
              <a:t>Why</a:t>
            </a:r>
            <a:r>
              <a:rPr lang="de-DE" sz="2800" b="1" kern="0" dirty="0">
                <a:latin typeface="+mn-lt"/>
              </a:rPr>
              <a:t> </a:t>
            </a:r>
            <a:r>
              <a:rPr lang="de-DE" sz="2800" b="1" kern="0" dirty="0" err="1">
                <a:latin typeface="+mn-lt"/>
              </a:rPr>
              <a:t>pA</a:t>
            </a:r>
            <a:r>
              <a:rPr lang="de-DE" sz="2800" b="1" kern="0" dirty="0">
                <a:latin typeface="+mn-lt"/>
              </a:rPr>
              <a:t> ? </a:t>
            </a:r>
          </a:p>
        </p:txBody>
      </p:sp>
      <p:sp>
        <p:nvSpPr>
          <p:cNvPr id="23572" name="TextBox 25">
            <a:extLst>
              <a:ext uri="{FF2B5EF4-FFF2-40B4-BE49-F238E27FC236}">
                <a16:creationId xmlns:a16="http://schemas.microsoft.com/office/drawing/2014/main" id="{1DA2EC4F-8480-6BE0-5069-EDB961A1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3686175"/>
            <a:ext cx="27225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</a:rPr>
              <a:t>Inverse Kinematics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EAC3CCAF-7888-F37E-BA4B-612A895A192C}"/>
              </a:ext>
            </a:extLst>
          </p:cNvPr>
          <p:cNvSpPr/>
          <p:nvPr/>
        </p:nvSpPr>
        <p:spPr bwMode="auto">
          <a:xfrm rot="2498182" flipH="1">
            <a:off x="1778980" y="2590110"/>
            <a:ext cx="45719" cy="455613"/>
          </a:xfrm>
          <a:prstGeom prst="downArrow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B7A5718E-90CC-013A-4339-719FF9705E85}"/>
              </a:ext>
            </a:extLst>
          </p:cNvPr>
          <p:cNvSpPr/>
          <p:nvPr/>
        </p:nvSpPr>
        <p:spPr bwMode="auto">
          <a:xfrm rot="2498182" flipH="1">
            <a:off x="7023360" y="2326189"/>
            <a:ext cx="45719" cy="455613"/>
          </a:xfrm>
          <a:prstGeom prst="downArrow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CA73840B-0424-AA22-F1DD-9AF52999876A}"/>
              </a:ext>
            </a:extLst>
          </p:cNvPr>
          <p:cNvSpPr/>
          <p:nvPr/>
        </p:nvSpPr>
        <p:spPr bwMode="auto">
          <a:xfrm rot="19278742" flipH="1">
            <a:off x="3861944" y="4764603"/>
            <a:ext cx="45719" cy="631949"/>
          </a:xfrm>
          <a:prstGeom prst="downArrow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C5CCD-92E4-A9EF-A3BE-3508C0440F05}"/>
              </a:ext>
            </a:extLst>
          </p:cNvPr>
          <p:cNvSpPr txBox="1"/>
          <p:nvPr/>
        </p:nvSpPr>
        <p:spPr>
          <a:xfrm>
            <a:off x="1007381" y="2936082"/>
            <a:ext cx="84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</a:t>
            </a:r>
            <a:r>
              <a:rPr lang="en-IL" sz="1400" dirty="0">
                <a:solidFill>
                  <a:srgbClr val="0070C0"/>
                </a:solidFill>
              </a:rPr>
              <a:t>ecoil nucleon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CF1F3-B99F-3BE4-EC01-12A2ADAD1F16}"/>
              </a:ext>
            </a:extLst>
          </p:cNvPr>
          <p:cNvSpPr txBox="1"/>
          <p:nvPr/>
        </p:nvSpPr>
        <p:spPr>
          <a:xfrm>
            <a:off x="6225495" y="2803853"/>
            <a:ext cx="84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</a:t>
            </a:r>
            <a:r>
              <a:rPr lang="en-IL" sz="1400" dirty="0">
                <a:solidFill>
                  <a:srgbClr val="0070C0"/>
                </a:solidFill>
              </a:rPr>
              <a:t>ecoil nucleon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3FF08-21DC-BB4A-69FA-0DC005B2CDD9}"/>
              </a:ext>
            </a:extLst>
          </p:cNvPr>
          <p:cNvSpPr txBox="1"/>
          <p:nvPr/>
        </p:nvSpPr>
        <p:spPr>
          <a:xfrm>
            <a:off x="3729514" y="5285115"/>
            <a:ext cx="84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</a:t>
            </a:r>
            <a:r>
              <a:rPr lang="en-IL" sz="1400" dirty="0">
                <a:solidFill>
                  <a:srgbClr val="0070C0"/>
                </a:solidFill>
              </a:rPr>
              <a:t>ecoil nucleon </a:t>
            </a:r>
          </a:p>
        </p:txBody>
      </p:sp>
    </p:spTree>
    <p:extLst>
      <p:ext uri="{BB962C8B-B14F-4D97-AF65-F5344CB8AC3E}">
        <p14:creationId xmlns:p14="http://schemas.microsoft.com/office/powerpoint/2010/main" val="204503551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22" grpId="0" animBg="1"/>
      <p:bldP spid="23" grpId="0"/>
      <p:bldP spid="2357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D5C41157-C37F-908D-483A-193B94732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0638"/>
            <a:ext cx="9156701" cy="695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Slide Number Placeholder 2">
            <a:extLst>
              <a:ext uri="{FF2B5EF4-FFF2-40B4-BE49-F238E27FC236}">
                <a16:creationId xmlns:a16="http://schemas.microsoft.com/office/drawing/2014/main" id="{50952CF6-7C0A-E12A-581E-90E9B630529C}"/>
              </a:ext>
            </a:extLst>
          </p:cNvPr>
          <p:cNvSpPr txBox="1">
            <a:spLocks/>
          </p:cNvSpPr>
          <p:nvPr/>
        </p:nvSpPr>
        <p:spPr bwMode="auto">
          <a:xfrm>
            <a:off x="7021513" y="65563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D20A2BD-375F-B049-B4C7-0F7FB23E8E33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2" name="Picture 40">
            <a:extLst>
              <a:ext uri="{FF2B5EF4-FFF2-40B4-BE49-F238E27FC236}">
                <a16:creationId xmlns:a16="http://schemas.microsoft.com/office/drawing/2014/main" id="{9A988EC0-C8D5-F872-DB24-B3F5C73F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7" descr="sd">
            <a:extLst>
              <a:ext uri="{FF2B5EF4-FFF2-40B4-BE49-F238E27FC236}">
                <a16:creationId xmlns:a16="http://schemas.microsoft.com/office/drawing/2014/main" id="{ECC15735-8E48-51E6-648B-E7C20360B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1617663"/>
            <a:ext cx="4813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4" name="Object 2">
            <a:extLst>
              <a:ext uri="{FF2B5EF4-FFF2-40B4-BE49-F238E27FC236}">
                <a16:creationId xmlns:a16="http://schemas.microsoft.com/office/drawing/2014/main" id="{ACF9CDB7-F073-83C1-564B-2370FEF4AC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3133725"/>
          <a:ext cx="1066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משוואה" r:id="rId6" imgW="14922500" imgH="9067800" progId="Equation.3">
                  <p:embed/>
                </p:oleObj>
              </mc:Choice>
              <mc:Fallback>
                <p:oleObj name="משוואה" r:id="rId6" imgW="14922500" imgH="9067800" progId="Equation.3">
                  <p:embed/>
                  <p:pic>
                    <p:nvPicPr>
                      <p:cNvPr id="37894" name="Object 2">
                        <a:extLst>
                          <a:ext uri="{FF2B5EF4-FFF2-40B4-BE49-F238E27FC236}">
                            <a16:creationId xmlns:a16="http://schemas.microsoft.com/office/drawing/2014/main" id="{ACF9CDB7-F073-83C1-564B-2370FEF4AC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133725"/>
                        <a:ext cx="1066800" cy="6477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9">
            <a:extLst>
              <a:ext uri="{FF2B5EF4-FFF2-40B4-BE49-F238E27FC236}">
                <a16:creationId xmlns:a16="http://schemas.microsoft.com/office/drawing/2014/main" id="{58CC5028-06EC-042F-A083-9998A4B37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5051425"/>
            <a:ext cx="7754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QE pp scattering have a very strong preference for reacting with high- momentum nuclear protons (lower s). 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5EF69D8B-9541-9A84-B688-5FD70AE2A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5800725"/>
            <a:ext cx="1828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0">
            <a:extLst>
              <a:ext uri="{FF2B5EF4-FFF2-40B4-BE49-F238E27FC236}">
                <a16:creationId xmlns:a16="http://schemas.microsoft.com/office/drawing/2014/main" id="{324FAC9C-D06D-1320-A513-780EC7F9CBDA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5754688"/>
            <a:ext cx="1905000" cy="1487487"/>
            <a:chOff x="4724400" y="4381351"/>
            <a:chExt cx="2137845" cy="1831309"/>
          </a:xfrm>
        </p:grpSpPr>
        <p:pic>
          <p:nvPicPr>
            <p:cNvPr id="37906" name="Picture 11">
              <a:extLst>
                <a:ext uri="{FF2B5EF4-FFF2-40B4-BE49-F238E27FC236}">
                  <a16:creationId xmlns:a16="http://schemas.microsoft.com/office/drawing/2014/main" id="{5350AB9D-5A0B-F2C1-C3E0-11DE9916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70763" y="4134988"/>
              <a:ext cx="1215507" cy="1708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Picture 12">
              <a:extLst>
                <a:ext uri="{FF2B5EF4-FFF2-40B4-BE49-F238E27FC236}">
                  <a16:creationId xmlns:a16="http://schemas.microsoft.com/office/drawing/2014/main" id="{8A5488BD-5172-ECAD-CA70-2FB251A35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707" y="4883002"/>
              <a:ext cx="1252538" cy="1329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8" name="Picture 13">
              <a:extLst>
                <a:ext uri="{FF2B5EF4-FFF2-40B4-BE49-F238E27FC236}">
                  <a16:creationId xmlns:a16="http://schemas.microsoft.com/office/drawing/2014/main" id="{26D95DD0-193D-E727-FA7D-69497A10B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838" y="5166275"/>
              <a:ext cx="5331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03AF38-3F2A-D3A1-33B6-EAD07486828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19600" y="6162675"/>
            <a:ext cx="463550" cy="0"/>
          </a:xfrm>
          <a:prstGeom prst="straightConnector1">
            <a:avLst/>
          </a:prstGeom>
          <a:noFill/>
          <a:ln w="76200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1" name="Rectangle 7">
            <a:extLst>
              <a:ext uri="{FF2B5EF4-FFF2-40B4-BE49-F238E27FC236}">
                <a16:creationId xmlns:a16="http://schemas.microsoft.com/office/drawing/2014/main" id="{595C38EF-C211-7AEE-E0DB-E359F54AE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6067425"/>
            <a:ext cx="152400" cy="95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A9B134-D6E4-79E1-4B07-FA89A5C8D1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5776913"/>
            <a:ext cx="221932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11">
            <a:extLst>
              <a:ext uri="{FF2B5EF4-FFF2-40B4-BE49-F238E27FC236}">
                <a16:creationId xmlns:a16="http://schemas.microsoft.com/office/drawing/2014/main" id="{69DE1586-C326-67E6-A02E-BF8E5E6029A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875" y="-95250"/>
            <a:ext cx="5622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Why </a:t>
            </a:r>
            <a:r>
              <a:rPr lang="en-US" altLang="en-US" b="1" dirty="0" err="1">
                <a:solidFill>
                  <a:schemeClr val="bg1"/>
                </a:solidFill>
              </a:rPr>
              <a:t>pA</a:t>
            </a:r>
            <a:r>
              <a:rPr lang="en-US" altLang="en-US" b="1" dirty="0">
                <a:solidFill>
                  <a:schemeClr val="bg1"/>
                </a:solidFill>
              </a:rPr>
              <a:t> ?</a:t>
            </a:r>
          </a:p>
        </p:txBody>
      </p:sp>
      <p:graphicFrame>
        <p:nvGraphicFramePr>
          <p:cNvPr id="37904" name="Object 2">
            <a:extLst>
              <a:ext uri="{FF2B5EF4-FFF2-40B4-BE49-F238E27FC236}">
                <a16:creationId xmlns:a16="http://schemas.microsoft.com/office/drawing/2014/main" id="{74A682FC-BC63-DF56-C047-A582F993FF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9775" y="6235700"/>
          <a:ext cx="6635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משוואה" r:id="rId13" imgW="14922500" imgH="9067800" progId="Equation.3">
                  <p:embed/>
                </p:oleObj>
              </mc:Choice>
              <mc:Fallback>
                <p:oleObj name="משוואה" r:id="rId13" imgW="14922500" imgH="9067800" progId="Equation.3">
                  <p:embed/>
                  <p:pic>
                    <p:nvPicPr>
                      <p:cNvPr id="37904" name="Object 2">
                        <a:extLst>
                          <a:ext uri="{FF2B5EF4-FFF2-40B4-BE49-F238E27FC236}">
                            <a16:creationId xmlns:a16="http://schemas.microsoft.com/office/drawing/2014/main" id="{74A682FC-BC63-DF56-C047-A582F993FF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9775" y="6235700"/>
                        <a:ext cx="6635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6">
            <a:extLst>
              <a:ext uri="{FF2B5EF4-FFF2-40B4-BE49-F238E27FC236}">
                <a16:creationId xmlns:a16="http://schemas.microsoft.com/office/drawing/2014/main" id="{5E644423-D3C0-5C48-67A5-0DD316E2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5754688"/>
            <a:ext cx="297973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8">
            <a:extLst>
              <a:ext uri="{FF2B5EF4-FFF2-40B4-BE49-F238E27FC236}">
                <a16:creationId xmlns:a16="http://schemas.microsoft.com/office/drawing/2014/main" id="{2F0ACC11-AFCA-B341-E8FF-9B68973F5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543" y="1575593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L" sz="1400" dirty="0"/>
              <a:t>pp elastic scattering</a:t>
            </a:r>
            <a:r>
              <a:rPr lang="en-US" altLang="en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2179716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>
            <a:extLst>
              <a:ext uri="{FF2B5EF4-FFF2-40B4-BE49-F238E27FC236}">
                <a16:creationId xmlns:a16="http://schemas.microsoft.com/office/drawing/2014/main" id="{992CFA73-BAE1-0735-0E1F-51F34890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Slide Number Placeholder 2">
            <a:extLst>
              <a:ext uri="{FF2B5EF4-FFF2-40B4-BE49-F238E27FC236}">
                <a16:creationId xmlns:a16="http://schemas.microsoft.com/office/drawing/2014/main" id="{D6E08A52-D25B-8855-F46D-74A3DB32704B}"/>
              </a:ext>
            </a:extLst>
          </p:cNvPr>
          <p:cNvSpPr txBox="1">
            <a:spLocks/>
          </p:cNvSpPr>
          <p:nvPr/>
        </p:nvSpPr>
        <p:spPr bwMode="auto">
          <a:xfrm>
            <a:off x="7021513" y="65563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C55039-8946-0A4B-A988-AAC8418D4A3D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332" name="Picture 4" descr="HallA_1.jpg">
            <a:extLst>
              <a:ext uri="{FF2B5EF4-FFF2-40B4-BE49-F238E27FC236}">
                <a16:creationId xmlns:a16="http://schemas.microsoft.com/office/drawing/2014/main" id="{BA427322-F42C-EACB-CDD5-31956D701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1964" r="13126"/>
          <a:stretch>
            <a:fillRect/>
          </a:stretch>
        </p:blipFill>
        <p:spPr bwMode="auto">
          <a:xfrm>
            <a:off x="1784203" y="415925"/>
            <a:ext cx="5672137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How to study SRC? - Break up the pair!">
            <a:extLst>
              <a:ext uri="{FF2B5EF4-FFF2-40B4-BE49-F238E27FC236}">
                <a16:creationId xmlns:a16="http://schemas.microsoft.com/office/drawing/2014/main" id="{C0C9D0CB-027B-E211-6137-B465B51F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97" y="838616"/>
            <a:ext cx="3071812" cy="96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Direct vs. Inverse kinematics</a:t>
            </a:r>
          </a:p>
        </p:txBody>
      </p:sp>
      <p:grpSp>
        <p:nvGrpSpPr>
          <p:cNvPr id="99334" name="Group 50">
            <a:extLst>
              <a:ext uri="{FF2B5EF4-FFF2-40B4-BE49-F238E27FC236}">
                <a16:creationId xmlns:a16="http://schemas.microsoft.com/office/drawing/2014/main" id="{A105A9DF-43A9-98AF-15AC-217B80318869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3529013"/>
            <a:ext cx="3122613" cy="2913062"/>
            <a:chOff x="2890685" y="1707344"/>
            <a:chExt cx="3355391" cy="322729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628CD8-1D82-429A-06DC-7549D072D50F}"/>
                </a:ext>
              </a:extLst>
            </p:cNvPr>
            <p:cNvSpPr/>
            <p:nvPr/>
          </p:nvSpPr>
          <p:spPr>
            <a:xfrm>
              <a:off x="2890685" y="1707344"/>
              <a:ext cx="3355391" cy="3227292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44000">
                  <a:schemeClr val="tx1"/>
                </a:gs>
              </a:gsLst>
              <a:path path="shape">
                <a:fillToRect l="50000" t="50000" r="50000" b="50000"/>
              </a:path>
              <a:tileRect/>
            </a:gradFill>
            <a:ln w="38100" cmpd="sng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D2478D-DFDC-4DEB-D134-1FE6F835E527}"/>
                </a:ext>
              </a:extLst>
            </p:cNvPr>
            <p:cNvSpPr/>
            <p:nvPr/>
          </p:nvSpPr>
          <p:spPr>
            <a:xfrm>
              <a:off x="4080772" y="2813825"/>
              <a:ext cx="998948" cy="1012788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3550" h="317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0EE2CE-A238-D275-DF1B-2D3A556AF87F}"/>
                </a:ext>
              </a:extLst>
            </p:cNvPr>
            <p:cNvSpPr/>
            <p:nvPr/>
          </p:nvSpPr>
          <p:spPr>
            <a:xfrm>
              <a:off x="5111374" y="2544720"/>
              <a:ext cx="1040583" cy="1012788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3550" h="317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5C174A-2007-FF35-AB21-BBAA69F483BB}"/>
                </a:ext>
              </a:extLst>
            </p:cNvPr>
            <p:cNvSpPr/>
            <p:nvPr/>
          </p:nvSpPr>
          <p:spPr>
            <a:xfrm>
              <a:off x="3074738" y="2387760"/>
              <a:ext cx="1016444" cy="1012788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3550" h="317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679DE2F-25B4-8B8F-CC2B-2AEB861D211F}"/>
                </a:ext>
              </a:extLst>
            </p:cNvPr>
            <p:cNvSpPr/>
            <p:nvPr/>
          </p:nvSpPr>
          <p:spPr>
            <a:xfrm>
              <a:off x="3341651" y="3599152"/>
              <a:ext cx="1041014" cy="1012788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3550" h="317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84E2A7-F000-4C25-CEE1-4A385F14B584}"/>
                </a:ext>
              </a:extLst>
            </p:cNvPr>
            <p:cNvSpPr/>
            <p:nvPr/>
          </p:nvSpPr>
          <p:spPr>
            <a:xfrm>
              <a:off x="4736610" y="3668254"/>
              <a:ext cx="1033932" cy="9645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3550" h="317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1FC48-5E90-3A5A-5426-DFBC5AB975FA}"/>
                </a:ext>
              </a:extLst>
            </p:cNvPr>
            <p:cNvSpPr/>
            <p:nvPr/>
          </p:nvSpPr>
          <p:spPr>
            <a:xfrm>
              <a:off x="4018310" y="1748982"/>
              <a:ext cx="1026840" cy="1012788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3550" h="317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9335" name="TextBox 1">
            <a:extLst>
              <a:ext uri="{FF2B5EF4-FFF2-40B4-BE49-F238E27FC236}">
                <a16:creationId xmlns:a16="http://schemas.microsoft.com/office/drawing/2014/main" id="{9F880542-5CB5-4A20-2720-1302BB273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75" y="4483100"/>
            <a:ext cx="6762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64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5FADE5-B00C-E414-DF38-7BF9E9DF57BC}"/>
              </a:ext>
            </a:extLst>
          </p:cNvPr>
          <p:cNvSpPr/>
          <p:nvPr/>
        </p:nvSpPr>
        <p:spPr>
          <a:xfrm>
            <a:off x="6217084" y="4714588"/>
            <a:ext cx="864623" cy="766523"/>
          </a:xfrm>
          <a:prstGeom prst="ellipse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635000" h="393700"/>
            <a:bevelB w="342900" h="412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6331A9-A9AC-A571-44FB-FBBD727094CC}"/>
              </a:ext>
            </a:extLst>
          </p:cNvPr>
          <p:cNvSpPr/>
          <p:nvPr/>
        </p:nvSpPr>
        <p:spPr>
          <a:xfrm>
            <a:off x="6904332" y="4349463"/>
            <a:ext cx="848656" cy="893042"/>
          </a:xfrm>
          <a:prstGeom prst="ellipse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 w="635000" h="393700"/>
            <a:bevelB w="342900" h="412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9342" name="Picture 40">
            <a:extLst>
              <a:ext uri="{FF2B5EF4-FFF2-40B4-BE49-F238E27FC236}">
                <a16:creationId xmlns:a16="http://schemas.microsoft.com/office/drawing/2014/main" id="{FC2F3121-5542-5605-9348-D26D4C44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ECDC5-9E4E-E169-A682-2CE785D7B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6388" y="5840413"/>
            <a:ext cx="744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A-2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4C7469E-C4CC-7C21-671A-486FFA83548C}"/>
              </a:ext>
            </a:extLst>
          </p:cNvPr>
          <p:cNvSpPr txBox="1">
            <a:spLocks/>
          </p:cNvSpPr>
          <p:nvPr/>
        </p:nvSpPr>
        <p:spPr bwMode="auto">
          <a:xfrm>
            <a:off x="-60324" y="198438"/>
            <a:ext cx="2921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de-DE" sz="2800" b="1" kern="0" dirty="0" err="1">
                <a:solidFill>
                  <a:schemeClr val="bg1"/>
                </a:solidFill>
                <a:latin typeface="+mn-lt"/>
              </a:rPr>
              <a:t>Why</a:t>
            </a:r>
            <a:r>
              <a:rPr lang="de-DE" sz="2800" b="1" kern="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2800" b="1" kern="0" dirty="0" err="1">
                <a:solidFill>
                  <a:schemeClr val="bg1"/>
                </a:solidFill>
                <a:latin typeface="+mn-lt"/>
              </a:rPr>
              <a:t>pA</a:t>
            </a:r>
            <a:r>
              <a:rPr lang="de-DE" sz="2800" b="1" kern="0" dirty="0">
                <a:solidFill>
                  <a:schemeClr val="bg1"/>
                </a:solidFill>
                <a:latin typeface="+mn-lt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70926745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0F909-31FE-BFCE-A69E-D9294180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13</a:t>
            </a:fld>
            <a:endParaRPr lang="en-US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D0473-0BDD-43AF-8436-AC782661E519}"/>
              </a:ext>
            </a:extLst>
          </p:cNvPr>
          <p:cNvGrpSpPr/>
          <p:nvPr/>
        </p:nvGrpSpPr>
        <p:grpSpPr>
          <a:xfrm>
            <a:off x="-60324" y="1690415"/>
            <a:ext cx="8686800" cy="3016290"/>
            <a:chOff x="608030" y="1221043"/>
            <a:chExt cx="9671841" cy="32448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42477C-F646-61A1-A983-7A487DCDF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030" y="1646533"/>
              <a:ext cx="8432800" cy="28194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08396E-2F0B-E3BC-E1CA-CFB24D40B4FC}"/>
                </a:ext>
              </a:extLst>
            </p:cNvPr>
            <p:cNvGrpSpPr/>
            <p:nvPr/>
          </p:nvGrpSpPr>
          <p:grpSpPr>
            <a:xfrm>
              <a:off x="3768793" y="1221043"/>
              <a:ext cx="6511078" cy="3080656"/>
              <a:chOff x="4060865" y="482739"/>
              <a:chExt cx="4671016" cy="230995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1C1B2A-FA56-17BE-1300-DA89A8E7306E}"/>
                  </a:ext>
                </a:extLst>
              </p:cNvPr>
              <p:cNvSpPr txBox="1"/>
              <p:nvPr/>
            </p:nvSpPr>
            <p:spPr>
              <a:xfrm>
                <a:off x="4060865" y="552864"/>
                <a:ext cx="1514618" cy="280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Target proton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992E40-C347-0238-E93B-420F81D12BB3}"/>
                  </a:ext>
                </a:extLst>
              </p:cNvPr>
              <p:cNvSpPr txBox="1"/>
              <p:nvPr/>
            </p:nvSpPr>
            <p:spPr>
              <a:xfrm>
                <a:off x="5755768" y="482739"/>
                <a:ext cx="1808632" cy="280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Scattered proton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62D02A-B853-7758-CAB3-69E3FA03FB4C}"/>
                  </a:ext>
                </a:extLst>
              </p:cNvPr>
              <p:cNvSpPr txBox="1"/>
              <p:nvPr/>
            </p:nvSpPr>
            <p:spPr>
              <a:xfrm>
                <a:off x="5329563" y="2512196"/>
                <a:ext cx="2137532" cy="280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Knocked-out proton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A1DE12-1E85-CECD-F9BE-FB3F2BF5E633}"/>
                  </a:ext>
                </a:extLst>
              </p:cNvPr>
              <p:cNvSpPr txBox="1"/>
              <p:nvPr/>
            </p:nvSpPr>
            <p:spPr>
              <a:xfrm>
                <a:off x="7217263" y="695947"/>
                <a:ext cx="1514618" cy="504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/>
                  <a:t>A-2 residual nucleus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AE9B19F-44B1-C36A-5D89-D4A603EC14D5}"/>
                </a:ext>
              </a:extLst>
            </p:cNvPr>
            <p:cNvSpPr/>
            <p:nvPr/>
          </p:nvSpPr>
          <p:spPr>
            <a:xfrm>
              <a:off x="1771744" y="2030922"/>
              <a:ext cx="1601645" cy="1613770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57E441-971F-D55D-6815-19C1E6F81E7C}"/>
                </a:ext>
              </a:extLst>
            </p:cNvPr>
            <p:cNvSpPr txBox="1"/>
            <p:nvPr/>
          </p:nvSpPr>
          <p:spPr>
            <a:xfrm>
              <a:off x="838245" y="1922105"/>
              <a:ext cx="1708647" cy="374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Beam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ACC83893-E101-220F-9581-DEDB27C82568}"/>
              </a:ext>
            </a:extLst>
          </p:cNvPr>
          <p:cNvSpPr/>
          <p:nvPr/>
        </p:nvSpPr>
        <p:spPr>
          <a:xfrm>
            <a:off x="6181546" y="2292173"/>
            <a:ext cx="1438523" cy="1500081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947EEC-E7C2-DF45-4488-7C311B99233B}"/>
              </a:ext>
            </a:extLst>
          </p:cNvPr>
          <p:cNvSpPr txBox="1"/>
          <p:nvPr/>
        </p:nvSpPr>
        <p:spPr>
          <a:xfrm>
            <a:off x="380900" y="807906"/>
            <a:ext cx="441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Advantages of inverse kinematics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856193-9BEA-0A18-8425-C8F47C005AF8}"/>
              </a:ext>
            </a:extLst>
          </p:cNvPr>
          <p:cNvSpPr txBox="1"/>
          <p:nvPr/>
        </p:nvSpPr>
        <p:spPr>
          <a:xfrm>
            <a:off x="151481" y="5053816"/>
            <a:ext cx="312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>
                <a:solidFill>
                  <a:srgbClr val="00B050"/>
                </a:solidFill>
              </a:rPr>
              <a:t>Exotic unstable very asymetric nuclei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75DACB-29EC-FB4E-0FF1-656A9AF78998}"/>
              </a:ext>
            </a:extLst>
          </p:cNvPr>
          <p:cNvSpPr txBox="1"/>
          <p:nvPr/>
        </p:nvSpPr>
        <p:spPr>
          <a:xfrm>
            <a:off x="3824443" y="4982232"/>
            <a:ext cx="51700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Fully exclusive measurement</a:t>
            </a:r>
          </a:p>
          <a:p>
            <a:r>
              <a:rPr lang="en-US" dirty="0">
                <a:solidFill>
                  <a:srgbClr val="7030A0"/>
                </a:solidFill>
              </a:rPr>
              <a:t>S</a:t>
            </a:r>
            <a:r>
              <a:rPr lang="en-IL" dirty="0">
                <a:solidFill>
                  <a:srgbClr val="7030A0"/>
                </a:solidFill>
              </a:rPr>
              <a:t>upress ISI / FSI</a:t>
            </a:r>
          </a:p>
          <a:p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IL" dirty="0">
                <a:solidFill>
                  <a:srgbClr val="7030A0"/>
                </a:solidFill>
              </a:rPr>
              <a:t>ore information on initial ground state</a:t>
            </a:r>
          </a:p>
          <a:p>
            <a:r>
              <a:rPr lang="en-IL" dirty="0">
                <a:solidFill>
                  <a:srgbClr val="7030A0"/>
                </a:solidFill>
              </a:rPr>
              <a:t>More information on recation mechnism</a:t>
            </a:r>
          </a:p>
          <a:p>
            <a:endParaRPr lang="en-I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F0CC05-BE3B-9C37-16CD-632A58E841DC}"/>
              </a:ext>
            </a:extLst>
          </p:cNvPr>
          <p:cNvSpPr txBox="1">
            <a:spLocks/>
          </p:cNvSpPr>
          <p:nvPr/>
        </p:nvSpPr>
        <p:spPr bwMode="auto">
          <a:xfrm>
            <a:off x="-60324" y="198438"/>
            <a:ext cx="2921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de-DE" sz="2800" b="1" kern="0" dirty="0" err="1">
                <a:latin typeface="+mn-lt"/>
              </a:rPr>
              <a:t>Why</a:t>
            </a:r>
            <a:r>
              <a:rPr lang="de-DE" sz="2800" b="1" kern="0" dirty="0">
                <a:latin typeface="+mn-lt"/>
              </a:rPr>
              <a:t> </a:t>
            </a:r>
            <a:r>
              <a:rPr lang="de-DE" sz="2800" b="1" kern="0" dirty="0" err="1">
                <a:latin typeface="+mn-lt"/>
              </a:rPr>
              <a:t>pA</a:t>
            </a:r>
            <a:r>
              <a:rPr lang="de-DE" sz="2800" b="1" kern="0" dirty="0">
                <a:latin typeface="+mn-lt"/>
              </a:rPr>
              <a:t> ? 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A50C9B3-D688-9D24-9F61-0CDA914E6B5D}"/>
              </a:ext>
            </a:extLst>
          </p:cNvPr>
          <p:cNvSpPr/>
          <p:nvPr/>
        </p:nvSpPr>
        <p:spPr bwMode="auto">
          <a:xfrm rot="2498182" flipH="1">
            <a:off x="3205807" y="3423073"/>
            <a:ext cx="112021" cy="934171"/>
          </a:xfrm>
          <a:prstGeom prst="downArrow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5324A2-33FE-3A10-5747-007A56073C4F}"/>
              </a:ext>
            </a:extLst>
          </p:cNvPr>
          <p:cNvSpPr txBox="1"/>
          <p:nvPr/>
        </p:nvSpPr>
        <p:spPr>
          <a:xfrm>
            <a:off x="2273740" y="4095599"/>
            <a:ext cx="84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</a:t>
            </a:r>
            <a:r>
              <a:rPr lang="en-IL" sz="1400" dirty="0">
                <a:solidFill>
                  <a:srgbClr val="0070C0"/>
                </a:solidFill>
              </a:rPr>
              <a:t>ecoil nucleon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48EF19-40DF-9A17-0618-A283E6EBD811}"/>
              </a:ext>
            </a:extLst>
          </p:cNvPr>
          <p:cNvSpPr/>
          <p:nvPr/>
        </p:nvSpPr>
        <p:spPr bwMode="auto">
          <a:xfrm>
            <a:off x="3559551" y="3193279"/>
            <a:ext cx="371758" cy="286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36105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3E74E-D5E8-DFB7-A965-260F9D3B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8AEBF-B29A-0A16-9537-BC78C4591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8691"/>
            <a:ext cx="7772400" cy="6029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80F84D-462F-33DE-600D-B4D6A0197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6281215"/>
            <a:ext cx="7772400" cy="716187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E48F1E5-0112-6C99-5F5A-CC2732A1507F}"/>
              </a:ext>
            </a:extLst>
          </p:cNvPr>
          <p:cNvSpPr txBox="1">
            <a:spLocks/>
          </p:cNvSpPr>
          <p:nvPr/>
        </p:nvSpPr>
        <p:spPr bwMode="auto">
          <a:xfrm>
            <a:off x="38100" y="5893814"/>
            <a:ext cx="20574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See talk: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74698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CA57F-3D79-4240-8252-4BE90B3FE5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52400" y="875139"/>
            <a:ext cx="8264471" cy="285003"/>
          </a:xfrm>
        </p:spPr>
        <p:txBody>
          <a:bodyPr>
            <a:normAutofit fontScale="90000"/>
          </a:bodyPr>
          <a:lstStyle/>
          <a:p>
            <a:r>
              <a:rPr lang="de-DE" spc="-1" dirty="0">
                <a:latin typeface="+mn-lt"/>
              </a:rPr>
              <a:t>Single </a:t>
            </a:r>
            <a:r>
              <a:rPr lang="de-DE" spc="-1" dirty="0" err="1">
                <a:latin typeface="+mn-lt"/>
              </a:rPr>
              <a:t>proton</a:t>
            </a:r>
            <a:r>
              <a:rPr lang="de-DE" spc="-1" dirty="0">
                <a:latin typeface="+mn-lt"/>
              </a:rPr>
              <a:t> knockout.  </a:t>
            </a:r>
            <a:r>
              <a:rPr lang="de-DE" spc="-1" baseline="30000" dirty="0">
                <a:latin typeface="+mn-lt"/>
              </a:rPr>
              <a:t>12</a:t>
            </a:r>
            <a:r>
              <a:rPr lang="de-DE" spc="-1" dirty="0">
                <a:latin typeface="+mn-lt"/>
              </a:rPr>
              <a:t>C(p,2p)</a:t>
            </a:r>
            <a:endParaRPr lang="de-DE" dirty="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1C0F75-D03B-44D1-A99D-4A89D1DDC1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2"/>
          <a:stretch/>
        </p:blipFill>
        <p:spPr>
          <a:xfrm>
            <a:off x="444137" y="1996860"/>
            <a:ext cx="2893570" cy="3789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1B230-2F26-A147-8ED1-F18DD1737589}"/>
              </a:ext>
            </a:extLst>
          </p:cNvPr>
          <p:cNvSpPr txBox="1"/>
          <p:nvPr/>
        </p:nvSpPr>
        <p:spPr>
          <a:xfrm>
            <a:off x="1208867" y="1650611"/>
            <a:ext cx="321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Inclusive</a:t>
            </a:r>
            <a:endParaRPr lang="en-US" sz="1800" dirty="0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90FC8984-A400-AB48-BE24-75E57FDF9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2"/>
          <a:stretch/>
        </p:blipFill>
        <p:spPr>
          <a:xfrm>
            <a:off x="3326083" y="1996860"/>
            <a:ext cx="2573930" cy="3789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14241-272E-924C-AE11-44DAD41814B2}"/>
              </a:ext>
            </a:extLst>
          </p:cNvPr>
          <p:cNvSpPr txBox="1"/>
          <p:nvPr/>
        </p:nvSpPr>
        <p:spPr>
          <a:xfrm>
            <a:off x="3586045" y="1454404"/>
            <a:ext cx="321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/>
              <a:t>Exclusive</a:t>
            </a:r>
            <a:endParaRPr lang="en-US" sz="1800" dirty="0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37537826-4417-AB4A-9C92-37DE5A737DE3}"/>
              </a:ext>
            </a:extLst>
          </p:cNvPr>
          <p:cNvSpPr txBox="1"/>
          <p:nvPr/>
        </p:nvSpPr>
        <p:spPr>
          <a:xfrm>
            <a:off x="5900013" y="1922733"/>
            <a:ext cx="2599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1800" b="1" dirty="0" err="1"/>
              <a:t>fragment</a:t>
            </a:r>
            <a:r>
              <a:rPr lang="de-DE" sz="1800" b="1" dirty="0"/>
              <a:t> </a:t>
            </a:r>
            <a:r>
              <a:rPr lang="de-DE" sz="1800" b="1" dirty="0" err="1"/>
              <a:t>tagging</a:t>
            </a:r>
            <a:r>
              <a:rPr lang="de-DE" sz="1800" b="1" dirty="0"/>
              <a:t> </a:t>
            </a:r>
            <a:r>
              <a:rPr lang="de-DE" sz="1800" b="1" dirty="0" err="1"/>
              <a:t>supress</a:t>
            </a:r>
            <a:r>
              <a:rPr lang="de-DE" sz="1800" b="1" dirty="0"/>
              <a:t>  ISI / FSI</a:t>
            </a:r>
          </a:p>
          <a:p>
            <a:endParaRPr lang="de-DE" sz="18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B3001A-CE75-8D44-815A-119839E7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" y="5893814"/>
            <a:ext cx="2057400" cy="273844"/>
          </a:xfrm>
        </p:spPr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See talk: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25C6D-98BC-1986-028E-2E2A35EC0D46}"/>
              </a:ext>
            </a:extLst>
          </p:cNvPr>
          <p:cNvSpPr txBox="1"/>
          <p:nvPr/>
        </p:nvSpPr>
        <p:spPr>
          <a:xfrm>
            <a:off x="170377" y="149618"/>
            <a:ext cx="2281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</a:t>
            </a:r>
            <a:r>
              <a:rPr lang="en-IL" dirty="0">
                <a:solidFill>
                  <a:srgbClr val="7030A0"/>
                </a:solidFill>
              </a:rPr>
              <a:t>upress ISI / FSI</a:t>
            </a:r>
          </a:p>
          <a:p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0F39B2-CD7E-4CD7-E120-EA0AB975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6030736"/>
            <a:ext cx="7772400" cy="716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23F772-81A6-3609-9F82-314CB3FB2502}"/>
              </a:ext>
            </a:extLst>
          </p:cNvPr>
          <p:cNvSpPr txBox="1"/>
          <p:nvPr/>
        </p:nvSpPr>
        <p:spPr>
          <a:xfrm>
            <a:off x="6396617" y="4636583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JINR measurement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9FEF5767-4596-F354-82AC-8A79186A7929}"/>
              </a:ext>
            </a:extLst>
          </p:cNvPr>
          <p:cNvSpPr txBox="1"/>
          <p:nvPr/>
        </p:nvSpPr>
        <p:spPr>
          <a:xfrm>
            <a:off x="6612848" y="5255189"/>
            <a:ext cx="2334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M. </a:t>
            </a:r>
            <a:r>
              <a:rPr lang="de-DE" sz="1200" dirty="0" err="1"/>
              <a:t>Patsyuk</a:t>
            </a:r>
            <a:r>
              <a:rPr lang="de-DE" sz="1200" dirty="0"/>
              <a:t>, et al. (BM@N), </a:t>
            </a:r>
          </a:p>
          <a:p>
            <a:r>
              <a:rPr lang="de-DE" sz="1200" dirty="0"/>
              <a:t>Nature Physics 17 (2021).</a:t>
            </a:r>
          </a:p>
        </p:txBody>
      </p:sp>
    </p:spTree>
    <p:extLst>
      <p:ext uri="{BB962C8B-B14F-4D97-AF65-F5344CB8AC3E}">
        <p14:creationId xmlns:p14="http://schemas.microsoft.com/office/powerpoint/2010/main" val="2146790112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E0DC1E-8F3C-40B0-18E3-6FDFB079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E6E9F-D3FA-9995-D062-851962F08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6759"/>
            <a:ext cx="7772400" cy="5450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BC8AF-FBC4-75A2-F6DB-1248926CF5B3}"/>
              </a:ext>
            </a:extLst>
          </p:cNvPr>
          <p:cNvSpPr txBox="1"/>
          <p:nvPr/>
        </p:nvSpPr>
        <p:spPr>
          <a:xfrm>
            <a:off x="228600" y="152400"/>
            <a:ext cx="5522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Fully exclusive measurement</a:t>
            </a:r>
          </a:p>
          <a:p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IL" dirty="0">
                <a:solidFill>
                  <a:srgbClr val="7030A0"/>
                </a:solidFill>
              </a:rPr>
              <a:t>ore information on initial ground state</a:t>
            </a:r>
          </a:p>
          <a:p>
            <a:endParaRPr lang="en-IL" dirty="0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F7899405-6A1B-BD9A-DAE7-03FEB82551EA}"/>
              </a:ext>
            </a:extLst>
          </p:cNvPr>
          <p:cNvSpPr txBox="1"/>
          <p:nvPr/>
        </p:nvSpPr>
        <p:spPr>
          <a:xfrm>
            <a:off x="6553202" y="6360468"/>
            <a:ext cx="2334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M. </a:t>
            </a:r>
            <a:r>
              <a:rPr lang="de-DE" sz="1200" dirty="0" err="1"/>
              <a:t>Patsyuk</a:t>
            </a:r>
            <a:r>
              <a:rPr lang="de-DE" sz="1200" dirty="0"/>
              <a:t> et al. (BM@N), </a:t>
            </a:r>
          </a:p>
          <a:p>
            <a:r>
              <a:rPr lang="de-DE" sz="1200" dirty="0"/>
              <a:t>Nature Physics 17 (2021).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66A59-80AA-B52F-9EED-4877FA5382A7}"/>
              </a:ext>
            </a:extLst>
          </p:cNvPr>
          <p:cNvSpPr txBox="1"/>
          <p:nvPr/>
        </p:nvSpPr>
        <p:spPr>
          <a:xfrm>
            <a:off x="3970674" y="6366827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JINR measurement</a:t>
            </a:r>
          </a:p>
        </p:txBody>
      </p:sp>
    </p:spTree>
    <p:extLst>
      <p:ext uri="{BB962C8B-B14F-4D97-AF65-F5344CB8AC3E}">
        <p14:creationId xmlns:p14="http://schemas.microsoft.com/office/powerpoint/2010/main" val="4168917720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D47DD-33EB-4440-A0AE-4F25F2BE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7BE7-13F7-3848-9309-82079A13A18C}" type="slidenum">
              <a:rPr lang="en-US" smtClean="0"/>
              <a:t>17</a:t>
            </a:fld>
            <a:endParaRPr lang="en-US"/>
          </a:p>
        </p:txBody>
      </p:sp>
      <p:pic>
        <p:nvPicPr>
          <p:cNvPr id="4" name="Grafik 29">
            <a:extLst>
              <a:ext uri="{FF2B5EF4-FFF2-40B4-BE49-F238E27FC236}">
                <a16:creationId xmlns:a16="http://schemas.microsoft.com/office/drawing/2014/main" id="{AF2C5571-58DB-6D49-B0CF-380245560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441" y="3012445"/>
            <a:ext cx="968162" cy="833111"/>
          </a:xfrm>
          <a:prstGeom prst="rect">
            <a:avLst/>
          </a:prstGeom>
        </p:spPr>
      </p:pic>
      <p:sp>
        <p:nvSpPr>
          <p:cNvPr id="5" name="Ellipse 6">
            <a:extLst>
              <a:ext uri="{FF2B5EF4-FFF2-40B4-BE49-F238E27FC236}">
                <a16:creationId xmlns:a16="http://schemas.microsoft.com/office/drawing/2014/main" id="{695E9EC6-192F-EB46-A221-7E181D8B530A}"/>
              </a:ext>
            </a:extLst>
          </p:cNvPr>
          <p:cNvSpPr/>
          <p:nvPr/>
        </p:nvSpPr>
        <p:spPr>
          <a:xfrm>
            <a:off x="2856257" y="2018671"/>
            <a:ext cx="2835000" cy="2835000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5" name="Rechteck 7">
            <a:extLst>
              <a:ext uri="{FF2B5EF4-FFF2-40B4-BE49-F238E27FC236}">
                <a16:creationId xmlns:a16="http://schemas.microsoft.com/office/drawing/2014/main" id="{87D99C17-1922-0348-BD45-5FFD4AACDEBC}"/>
              </a:ext>
            </a:extLst>
          </p:cNvPr>
          <p:cNvSpPr/>
          <p:nvPr/>
        </p:nvSpPr>
        <p:spPr>
          <a:xfrm rot="2664110">
            <a:off x="2178223" y="3976465"/>
            <a:ext cx="1004025" cy="42912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1800" b="1" dirty="0">
                <a:ln w="0"/>
                <a:solidFill>
                  <a:srgbClr val="FF0000"/>
                </a:solidFill>
              </a:rPr>
              <a:t>Electrons</a:t>
            </a:r>
          </a:p>
        </p:txBody>
      </p:sp>
      <p:sp>
        <p:nvSpPr>
          <p:cNvPr id="16" name="Rechteck 8">
            <a:extLst>
              <a:ext uri="{FF2B5EF4-FFF2-40B4-BE49-F238E27FC236}">
                <a16:creationId xmlns:a16="http://schemas.microsoft.com/office/drawing/2014/main" id="{F7AED56F-0D82-5145-ADB6-E9A431379A39}"/>
              </a:ext>
            </a:extLst>
          </p:cNvPr>
          <p:cNvSpPr/>
          <p:nvPr/>
        </p:nvSpPr>
        <p:spPr>
          <a:xfrm rot="19342311">
            <a:off x="3168930" y="1820810"/>
            <a:ext cx="908085" cy="35898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b="1" dirty="0">
                <a:ln w="0"/>
                <a:solidFill>
                  <a:srgbClr val="FF0000"/>
                </a:solidFill>
              </a:rPr>
              <a:t>Photons</a:t>
            </a: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F27E79D-788D-4A49-B583-53DE700D5586}"/>
              </a:ext>
            </a:extLst>
          </p:cNvPr>
          <p:cNvSpPr/>
          <p:nvPr/>
        </p:nvSpPr>
        <p:spPr>
          <a:xfrm rot="2896039">
            <a:off x="4466103" y="2045605"/>
            <a:ext cx="1148689" cy="1155048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b="1" dirty="0">
                <a:ln w="0"/>
                <a:solidFill>
                  <a:srgbClr val="FF0000"/>
                </a:solidFill>
              </a:rPr>
              <a:t>Hadrons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89D38C-9403-2344-B284-2F18621A075F}"/>
              </a:ext>
            </a:extLst>
          </p:cNvPr>
          <p:cNvSpPr txBox="1">
            <a:spLocks/>
          </p:cNvSpPr>
          <p:nvPr/>
        </p:nvSpPr>
        <p:spPr>
          <a:xfrm>
            <a:off x="117780" y="919853"/>
            <a:ext cx="425598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Multimessenger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SRC studies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8A07E-C9DC-3344-B3E2-1F0DDD7E3F05}"/>
              </a:ext>
            </a:extLst>
          </p:cNvPr>
          <p:cNvSpPr txBox="1"/>
          <p:nvPr/>
        </p:nvSpPr>
        <p:spPr>
          <a:xfrm>
            <a:off x="5771118" y="1726901"/>
            <a:ext cx="1110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R3B</a:t>
            </a:r>
          </a:p>
          <a:p>
            <a:r>
              <a:rPr lang="en-US" sz="2100" dirty="0"/>
              <a:t>HADES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b="1" dirty="0"/>
              <a:t>JINR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59876-E6EB-9F49-8F5E-CE557FBA1DA3}"/>
              </a:ext>
            </a:extLst>
          </p:cNvPr>
          <p:cNvSpPr txBox="1"/>
          <p:nvPr/>
        </p:nvSpPr>
        <p:spPr>
          <a:xfrm>
            <a:off x="795543" y="1791284"/>
            <a:ext cx="3112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 D </a:t>
            </a:r>
            <a:r>
              <a:rPr lang="en-US" sz="2100" dirty="0" err="1"/>
              <a:t>GlueX</a:t>
            </a:r>
            <a:endParaRPr lang="en-US" sz="2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A4309D-E88B-5949-A673-5D7548ED43E3}"/>
              </a:ext>
            </a:extLst>
          </p:cNvPr>
          <p:cNvSpPr txBox="1"/>
          <p:nvPr/>
        </p:nvSpPr>
        <p:spPr>
          <a:xfrm>
            <a:off x="3944322" y="4990493"/>
            <a:ext cx="196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Halls A, B, C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59B0CEFE-BB10-C746-A49D-E2AD56080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00" y="1966759"/>
            <a:ext cx="2095500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5">
            <a:extLst>
              <a:ext uri="{FF2B5EF4-FFF2-40B4-BE49-F238E27FC236}">
                <a16:creationId xmlns:a16="http://schemas.microsoft.com/office/drawing/2014/main" id="{9906AAFA-4741-F94F-86A0-39B2CDF14D56}"/>
              </a:ext>
            </a:extLst>
          </p:cNvPr>
          <p:cNvGrpSpPr>
            <a:grpSpLocks/>
          </p:cNvGrpSpPr>
          <p:nvPr/>
        </p:nvGrpSpPr>
        <p:grpSpPr bwMode="auto">
          <a:xfrm>
            <a:off x="7855878" y="1355967"/>
            <a:ext cx="1100138" cy="1015604"/>
            <a:chOff x="1204851" y="1427548"/>
            <a:chExt cx="1689977" cy="1511082"/>
          </a:xfrm>
        </p:grpSpPr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C23126E5-7A8C-2B49-90C9-CC0397DFB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126"/>
            <a:stretch>
              <a:fillRect/>
            </a:stretch>
          </p:blipFill>
          <p:spPr bwMode="auto">
            <a:xfrm>
              <a:off x="1424511" y="1509927"/>
              <a:ext cx="1204432" cy="1428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06EF44D1-14AA-3D46-B47C-EFA7FC15C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851" y="1427548"/>
              <a:ext cx="1689977" cy="54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1F2125"/>
                  </a:solidFill>
                  <a:latin typeface="Stencil" pitchFamily="82" charset="77"/>
                </a:rPr>
                <a:t>SRC @</a:t>
              </a:r>
            </a:p>
          </p:txBody>
        </p:sp>
      </p:grpSp>
      <p:pic>
        <p:nvPicPr>
          <p:cNvPr id="28" name="Grafik 1">
            <a:extLst>
              <a:ext uri="{FF2B5EF4-FFF2-40B4-BE49-F238E27FC236}">
                <a16:creationId xmlns:a16="http://schemas.microsoft.com/office/drawing/2014/main" id="{3E71859E-F8B6-E34E-8B68-CECCE5BB14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" r="9481" b="43451"/>
          <a:stretch/>
        </p:blipFill>
        <p:spPr>
          <a:xfrm>
            <a:off x="23319" y="4720621"/>
            <a:ext cx="3751432" cy="12495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E3E55C-A2CE-6744-8952-94DAAAD88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80" y="2114488"/>
            <a:ext cx="2619375" cy="1628775"/>
          </a:xfrm>
          <a:prstGeom prst="rect">
            <a:avLst/>
          </a:prstGeom>
        </p:spPr>
      </p:pic>
      <p:pic>
        <p:nvPicPr>
          <p:cNvPr id="32" name="Grafik 3">
            <a:extLst>
              <a:ext uri="{FF2B5EF4-FFF2-40B4-BE49-F238E27FC236}">
                <a16:creationId xmlns:a16="http://schemas.microsoft.com/office/drawing/2014/main" id="{629FCB19-00D7-0C42-945A-3F866D2827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1223" b="6930"/>
          <a:stretch/>
        </p:blipFill>
        <p:spPr>
          <a:xfrm>
            <a:off x="6815027" y="4102331"/>
            <a:ext cx="2237522" cy="1522182"/>
          </a:xfrm>
          <a:prstGeom prst="rect">
            <a:avLst/>
          </a:prstGeom>
        </p:spPr>
      </p:pic>
      <p:pic>
        <p:nvPicPr>
          <p:cNvPr id="33" name="Рисунок 16">
            <a:extLst>
              <a:ext uri="{FF2B5EF4-FFF2-40B4-BE49-F238E27FC236}">
                <a16:creationId xmlns:a16="http://schemas.microsoft.com/office/drawing/2014/main" id="{6A2B9AD6-BC8D-2042-A8EF-2603E5225FD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351447" y="4010382"/>
            <a:ext cx="1041186" cy="5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B7947-745F-332F-7F29-D0CF15805D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5876816"/>
            <a:ext cx="1585665" cy="8921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E06B7-2866-6391-0223-EA058FF753A5}"/>
              </a:ext>
            </a:extLst>
          </p:cNvPr>
          <p:cNvSpPr txBox="1"/>
          <p:nvPr/>
        </p:nvSpPr>
        <p:spPr>
          <a:xfrm>
            <a:off x="2916732" y="6174116"/>
            <a:ext cx="1109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ALERT</a:t>
            </a:r>
          </a:p>
        </p:txBody>
      </p:sp>
      <p:pic>
        <p:nvPicPr>
          <p:cNvPr id="2050" name="Picture 2" descr="Hall C at JLab showing the two spectrometers and the primary beam line....  | Download Scientific Diagram">
            <a:extLst>
              <a:ext uri="{FF2B5EF4-FFF2-40B4-BE49-F238E27FC236}">
                <a16:creationId xmlns:a16="http://schemas.microsoft.com/office/drawing/2014/main" id="{E084841C-0E05-F3B2-47BB-06F89E45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50" y="5729157"/>
            <a:ext cx="1384027" cy="10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38533BA3-EA67-4836-896B-F3A6031158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86" y="5848035"/>
            <a:ext cx="1478997" cy="903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B4F49-74A9-2DC2-6342-E28D257607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4656" y="475128"/>
            <a:ext cx="3079129" cy="11407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42CA3-4DAB-2EFE-1DC1-CBDB6F3B375A}"/>
              </a:ext>
            </a:extLst>
          </p:cNvPr>
          <p:cNvGrpSpPr/>
          <p:nvPr/>
        </p:nvGrpSpPr>
        <p:grpSpPr>
          <a:xfrm>
            <a:off x="255145" y="3845556"/>
            <a:ext cx="1585665" cy="1451008"/>
            <a:chOff x="160961" y="205601"/>
            <a:chExt cx="5123960" cy="50006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700D1C3-6FC8-3716-1508-81D6F1F58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25751"/>
            <a:stretch/>
          </p:blipFill>
          <p:spPr>
            <a:xfrm flipH="1">
              <a:off x="160961" y="205601"/>
              <a:ext cx="5123960" cy="3429605"/>
            </a:xfrm>
            <a:prstGeom prst="roundRect">
              <a:avLst>
                <a:gd name="adj" fmla="val 6126"/>
              </a:avLst>
            </a:prstGeom>
            <a:ln w="28575">
              <a:solidFill>
                <a:srgbClr val="ED7D31"/>
              </a:solidFill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C58CE1-17ED-5AA5-A759-21C0EFC1E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2209" t="30115" r="36279" b="20117"/>
            <a:stretch/>
          </p:blipFill>
          <p:spPr>
            <a:xfrm>
              <a:off x="357664" y="3010032"/>
              <a:ext cx="2442533" cy="2196228"/>
            </a:xfrm>
            <a:prstGeom prst="roundRect">
              <a:avLst>
                <a:gd name="adj" fmla="val 6126"/>
              </a:avLst>
            </a:prstGeom>
            <a:ln w="28575">
              <a:solidFill>
                <a:srgbClr val="ED7D31"/>
              </a:solidFill>
            </a:ln>
          </p:spPr>
        </p:pic>
      </p:grp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B563A2EF-2670-E2E4-583C-4A526654A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A1BBA49F-5830-62F1-101E-EB64B31D47EA}"/>
              </a:ext>
            </a:extLst>
          </p:cNvPr>
          <p:cNvSpPr txBox="1">
            <a:spLocks/>
          </p:cNvSpPr>
          <p:nvPr/>
        </p:nvSpPr>
        <p:spPr bwMode="auto">
          <a:xfrm>
            <a:off x="-60324" y="198438"/>
            <a:ext cx="2921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de-DE" sz="2800" b="1" kern="0" dirty="0" err="1">
                <a:latin typeface="+mn-lt"/>
              </a:rPr>
              <a:t>Why</a:t>
            </a:r>
            <a:r>
              <a:rPr lang="de-DE" sz="2800" b="1" kern="0" dirty="0">
                <a:latin typeface="+mn-lt"/>
              </a:rPr>
              <a:t> </a:t>
            </a:r>
            <a:r>
              <a:rPr lang="de-DE" sz="2800" b="1" kern="0" dirty="0" err="1">
                <a:latin typeface="+mn-lt"/>
              </a:rPr>
              <a:t>pA</a:t>
            </a:r>
            <a:r>
              <a:rPr lang="de-DE" sz="2800" b="1" kern="0" dirty="0">
                <a:latin typeface="+mn-lt"/>
              </a:rPr>
              <a:t> ? </a:t>
            </a:r>
          </a:p>
        </p:txBody>
      </p:sp>
      <p:pic>
        <p:nvPicPr>
          <p:cNvPr id="36" name="Picture 4" descr="HallA_1.jpg">
            <a:extLst>
              <a:ext uri="{FF2B5EF4-FFF2-40B4-BE49-F238E27FC236}">
                <a16:creationId xmlns:a16="http://schemas.microsoft.com/office/drawing/2014/main" id="{AE67AB8C-A4C3-BED2-D051-7ABFE09E8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1964" r="13126"/>
          <a:stretch>
            <a:fillRect/>
          </a:stretch>
        </p:blipFill>
        <p:spPr bwMode="auto">
          <a:xfrm>
            <a:off x="2938856" y="2242193"/>
            <a:ext cx="3139943" cy="28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02815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CA57F-3D79-4240-8252-4BE90B3FE5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95023" y="51714"/>
            <a:ext cx="5229939" cy="392897"/>
          </a:xfrm>
        </p:spPr>
        <p:txBody>
          <a:bodyPr>
            <a:normAutofit fontScale="90000"/>
          </a:bodyPr>
          <a:lstStyle/>
          <a:p>
            <a:pPr lvl="0"/>
            <a:r>
              <a:rPr lang="de-DE" dirty="0">
                <a:latin typeface="+mn-lt"/>
              </a:rPr>
              <a:t>SRC pair </a:t>
            </a:r>
            <a:r>
              <a:rPr lang="de-DE" dirty="0" err="1">
                <a:latin typeface="+mn-lt"/>
              </a:rPr>
              <a:t>c.m</a:t>
            </a:r>
            <a:r>
              <a:rPr lang="de-DE" dirty="0">
                <a:latin typeface="+mn-lt"/>
              </a:rPr>
              <a:t>. </a:t>
            </a:r>
            <a:r>
              <a:rPr lang="de-DE" dirty="0" err="1">
                <a:latin typeface="+mn-lt"/>
              </a:rPr>
              <a:t>motion</a:t>
            </a:r>
            <a:endParaRPr lang="de-DE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17B035-3BFE-4425-B882-EF7415D14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82"/>
          <a:stretch/>
        </p:blipFill>
        <p:spPr>
          <a:xfrm>
            <a:off x="6371224" y="2215228"/>
            <a:ext cx="270829" cy="28042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F09592-81DF-E54E-B562-96F1698C614B}"/>
              </a:ext>
            </a:extLst>
          </p:cNvPr>
          <p:cNvSpPr txBox="1"/>
          <p:nvPr/>
        </p:nvSpPr>
        <p:spPr>
          <a:xfrm>
            <a:off x="33298" y="6431534"/>
            <a:ext cx="469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Cohen et al., Phys. </a:t>
            </a:r>
            <a:r>
              <a:rPr lang="de-DE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Lett 121 (2018)</a:t>
            </a:r>
            <a:endParaRPr lang="de-DE" sz="1800" dirty="0">
              <a:solidFill>
                <a:srgbClr val="FF0000"/>
              </a:solidFill>
            </a:endParaRPr>
          </a:p>
          <a:p>
            <a:endParaRPr lang="en-US" sz="1800" dirty="0"/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3545BB54-BF5F-3F4D-90FE-3679AE36B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2" y="3429000"/>
            <a:ext cx="2470484" cy="311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allA_1.jpg">
            <a:extLst>
              <a:ext uri="{FF2B5EF4-FFF2-40B4-BE49-F238E27FC236}">
                <a16:creationId xmlns:a16="http://schemas.microsoft.com/office/drawing/2014/main" id="{46D58FCF-C4CB-262C-533F-EE59D6F40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1964" r="13126"/>
          <a:stretch>
            <a:fillRect/>
          </a:stretch>
        </p:blipFill>
        <p:spPr bwMode="auto">
          <a:xfrm>
            <a:off x="400379" y="884447"/>
            <a:ext cx="2159532" cy="194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861C2F-68FF-6C72-F2E5-CB938340CD19}"/>
              </a:ext>
            </a:extLst>
          </p:cNvPr>
          <p:cNvSpPr txBox="1"/>
          <p:nvPr/>
        </p:nvSpPr>
        <p:spPr>
          <a:xfrm>
            <a:off x="409934" y="1524000"/>
            <a:ext cx="49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B22D1-78C6-935D-7D79-A88621BF566C}"/>
              </a:ext>
            </a:extLst>
          </p:cNvPr>
          <p:cNvSpPr txBox="1"/>
          <p:nvPr/>
        </p:nvSpPr>
        <p:spPr>
          <a:xfrm>
            <a:off x="1676400" y="552166"/>
            <a:ext cx="49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F2CD0E-D747-556C-2B36-E197B9B9A0F5}"/>
              </a:ext>
            </a:extLst>
          </p:cNvPr>
          <p:cNvSpPr txBox="1"/>
          <p:nvPr/>
        </p:nvSpPr>
        <p:spPr>
          <a:xfrm>
            <a:off x="2278549" y="706040"/>
            <a:ext cx="49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BBD8BC-6871-389D-F971-7D037146CCA1}"/>
              </a:ext>
            </a:extLst>
          </p:cNvPr>
          <p:cNvSpPr txBox="1"/>
          <p:nvPr/>
        </p:nvSpPr>
        <p:spPr>
          <a:xfrm>
            <a:off x="1437880" y="2288117"/>
            <a:ext cx="49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76E6F0-2317-1558-5328-8EF937873BF5}"/>
              </a:ext>
            </a:extLst>
          </p:cNvPr>
          <p:cNvCxnSpPr>
            <a:cxnSpLocks/>
          </p:cNvCxnSpPr>
          <p:nvPr/>
        </p:nvCxnSpPr>
        <p:spPr bwMode="auto">
          <a:xfrm flipV="1">
            <a:off x="1380525" y="1043178"/>
            <a:ext cx="489425" cy="58086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ED7AA3-2EFC-F5B9-F8AF-067975A2534D}"/>
              </a:ext>
            </a:extLst>
          </p:cNvPr>
          <p:cNvCxnSpPr>
            <a:cxnSpLocks/>
          </p:cNvCxnSpPr>
          <p:nvPr/>
        </p:nvCxnSpPr>
        <p:spPr bwMode="auto">
          <a:xfrm>
            <a:off x="1357280" y="2806448"/>
            <a:ext cx="0" cy="62255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Grafik 4">
            <a:extLst>
              <a:ext uri="{FF2B5EF4-FFF2-40B4-BE49-F238E27FC236}">
                <a16:creationId xmlns:a16="http://schemas.microsoft.com/office/drawing/2014/main" id="{378DCC98-4B33-8709-DEC9-2E0E0A3CF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29" y="4461217"/>
            <a:ext cx="2920068" cy="19914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9C3DB3F-3040-8355-7625-B8E217191C6D}"/>
              </a:ext>
            </a:extLst>
          </p:cNvPr>
          <p:cNvSpPr txBox="1"/>
          <p:nvPr/>
        </p:nvSpPr>
        <p:spPr>
          <a:xfrm>
            <a:off x="1702167" y="2667500"/>
            <a:ext cx="158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FF0000"/>
                </a:solidFill>
              </a:rPr>
              <a:t>A(e, e’ p p)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AC3816-2886-ECBA-FBC3-4DC08ADE14B7}"/>
              </a:ext>
            </a:extLst>
          </p:cNvPr>
          <p:cNvSpPr txBox="1"/>
          <p:nvPr/>
        </p:nvSpPr>
        <p:spPr>
          <a:xfrm>
            <a:off x="1745332" y="3068754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FF0000"/>
                </a:solidFill>
              </a:rPr>
              <a:t>JLab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871B1DF-2376-DB92-BA51-EB9325FD0E1E}"/>
              </a:ext>
            </a:extLst>
          </p:cNvPr>
          <p:cNvGrpSpPr/>
          <p:nvPr/>
        </p:nvGrpSpPr>
        <p:grpSpPr>
          <a:xfrm>
            <a:off x="5658429" y="4437038"/>
            <a:ext cx="2920068" cy="1991486"/>
            <a:chOff x="6032715" y="3272057"/>
            <a:chExt cx="2920068" cy="1991486"/>
          </a:xfrm>
        </p:grpSpPr>
        <p:pic>
          <p:nvPicPr>
            <p:cNvPr id="35" name="Grafik 4">
              <a:extLst>
                <a:ext uri="{FF2B5EF4-FFF2-40B4-BE49-F238E27FC236}">
                  <a16:creationId xmlns:a16="http://schemas.microsoft.com/office/drawing/2014/main" id="{295156B9-DB97-667D-0B62-84DFF8883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715" y="3272057"/>
              <a:ext cx="2920068" cy="1991486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617B27B-22C8-50B4-A5B3-E8FAABB334FD}"/>
                </a:ext>
              </a:extLst>
            </p:cNvPr>
            <p:cNvCxnSpPr>
              <a:cxnSpLocks/>
            </p:cNvCxnSpPr>
            <p:nvPr/>
          </p:nvCxnSpPr>
          <p:spPr>
            <a:xfrm>
              <a:off x="7175929" y="3585939"/>
              <a:ext cx="0" cy="422698"/>
            </a:xfrm>
            <a:prstGeom prst="line">
              <a:avLst/>
            </a:prstGeom>
            <a:ln w="50800">
              <a:solidFill>
                <a:srgbClr val="00F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DDC239-8743-2769-51B1-D43624D1F619}"/>
                </a:ext>
              </a:extLst>
            </p:cNvPr>
            <p:cNvSpPr/>
            <p:nvPr/>
          </p:nvSpPr>
          <p:spPr>
            <a:xfrm>
              <a:off x="7109230" y="3724835"/>
              <a:ext cx="136547" cy="151739"/>
            </a:xfrm>
            <a:prstGeom prst="ellipse">
              <a:avLst/>
            </a:prstGeom>
            <a:solidFill>
              <a:srgbClr val="00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40" name="Textfeld 8">
            <a:extLst>
              <a:ext uri="{FF2B5EF4-FFF2-40B4-BE49-F238E27FC236}">
                <a16:creationId xmlns:a16="http://schemas.microsoft.com/office/drawing/2014/main" id="{A161E2E2-E4D5-373D-61F3-46F0DF3488CF}"/>
              </a:ext>
            </a:extLst>
          </p:cNvPr>
          <p:cNvSpPr txBox="1"/>
          <p:nvPr/>
        </p:nvSpPr>
        <p:spPr>
          <a:xfrm>
            <a:off x="5567710" y="6360112"/>
            <a:ext cx="2334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M. </a:t>
            </a:r>
            <a:r>
              <a:rPr lang="de-DE" sz="1200" dirty="0" err="1"/>
              <a:t>Patsyuk</a:t>
            </a:r>
            <a:r>
              <a:rPr lang="de-DE" sz="1200" dirty="0"/>
              <a:t>, JK et al. (BM@N), </a:t>
            </a:r>
          </a:p>
          <a:p>
            <a:r>
              <a:rPr lang="de-DE" sz="1200" dirty="0"/>
              <a:t>Nature Physics 17 (2021).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BDCD59-CCA6-12BC-AA89-B027983E86F2}"/>
              </a:ext>
            </a:extLst>
          </p:cNvPr>
          <p:cNvGrpSpPr/>
          <p:nvPr/>
        </p:nvGrpSpPr>
        <p:grpSpPr>
          <a:xfrm>
            <a:off x="4464690" y="114714"/>
            <a:ext cx="4801521" cy="4213342"/>
            <a:chOff x="4074493" y="139174"/>
            <a:chExt cx="4801521" cy="421334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67C6828-A67C-447D-8483-632CEDF0F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5"/>
            <a:stretch/>
          </p:blipFill>
          <p:spPr>
            <a:xfrm>
              <a:off x="6834179" y="1733305"/>
              <a:ext cx="1909721" cy="226621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C0FD2E5-1996-42EF-AE00-337968564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2" t="19537" r="70199" b="72994"/>
            <a:stretch/>
          </p:blipFill>
          <p:spPr>
            <a:xfrm>
              <a:off x="7527762" y="1891498"/>
              <a:ext cx="1232981" cy="188333"/>
            </a:xfrm>
            <a:prstGeom prst="rect">
              <a:avLst/>
            </a:prstGeom>
          </p:spPr>
        </p:pic>
        <p:pic>
          <p:nvPicPr>
            <p:cNvPr id="3" name="Picture 18">
              <a:extLst>
                <a:ext uri="{FF2B5EF4-FFF2-40B4-BE49-F238E27FC236}">
                  <a16:creationId xmlns:a16="http://schemas.microsoft.com/office/drawing/2014/main" id="{0A2FA02D-A15C-52CC-5D72-BAE8461DA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834" y="1705566"/>
              <a:ext cx="1830482" cy="170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feld 9">
              <a:extLst>
                <a:ext uri="{FF2B5EF4-FFF2-40B4-BE49-F238E27FC236}">
                  <a16:creationId xmlns:a16="http://schemas.microsoft.com/office/drawing/2014/main" id="{4413C787-4984-9723-7DFE-A34C7A31B18B}"/>
                </a:ext>
              </a:extLst>
            </p:cNvPr>
            <p:cNvSpPr txBox="1"/>
            <p:nvPr/>
          </p:nvSpPr>
          <p:spPr>
            <a:xfrm>
              <a:off x="5463149" y="3890851"/>
              <a:ext cx="329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0F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de-DE" sz="2400" b="1" dirty="0">
                  <a:solidFill>
                    <a:srgbClr val="00F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(156 ± 27) MeV/c</a:t>
              </a:r>
            </a:p>
          </p:txBody>
        </p:sp>
        <p:sp>
          <p:nvSpPr>
            <p:cNvPr id="39" name="Textfeld 4">
              <a:extLst>
                <a:ext uri="{FF2B5EF4-FFF2-40B4-BE49-F238E27FC236}">
                  <a16:creationId xmlns:a16="http://schemas.microsoft.com/office/drawing/2014/main" id="{39FA4D52-0015-8C91-7A2F-25DFC1267522}"/>
                </a:ext>
              </a:extLst>
            </p:cNvPr>
            <p:cNvSpPr txBox="1"/>
            <p:nvPr/>
          </p:nvSpPr>
          <p:spPr>
            <a:xfrm>
              <a:off x="4074493" y="139174"/>
              <a:ext cx="2710592" cy="16879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2400" b="1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12</a:t>
              </a:r>
              <a:r>
                <a:rPr lang="de-DE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C(</a:t>
              </a:r>
              <a:r>
                <a:rPr lang="de-DE" sz="24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p,</a:t>
              </a:r>
              <a:r>
                <a:rPr lang="de-DE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de-DE" sz="24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</a:t>
              </a:r>
              <a:r>
                <a:rPr lang="de-DE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  <a:r>
                <a:rPr lang="de-DE" sz="2400" b="1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10</a:t>
              </a:r>
              <a:r>
                <a:rPr lang="de-DE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</a:t>
              </a:r>
            </a:p>
            <a:p>
              <a:pPr>
                <a:lnSpc>
                  <a:spcPct val="150000"/>
                </a:lnSpc>
              </a:pPr>
              <a:r>
                <a:rPr lang="de-DE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JINR </a:t>
              </a:r>
            </a:p>
            <a:p>
              <a:pPr>
                <a:lnSpc>
                  <a:spcPct val="150000"/>
                </a:lnSpc>
              </a:pPr>
              <a:r>
                <a:rPr lang="de-DE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inverse </a:t>
              </a:r>
              <a:r>
                <a:rPr lang="de-DE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kinematics</a:t>
              </a:r>
              <a:endParaRPr lang="de-DE" sz="2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4B9F4AE-ECE1-3F51-9F28-DAB07EC49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4892" y="449937"/>
              <a:ext cx="2688729" cy="93036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B10D61-A7B4-562A-ED8C-7557AB308BB5}"/>
                </a:ext>
              </a:extLst>
            </p:cNvPr>
            <p:cNvSpPr txBox="1"/>
            <p:nvPr/>
          </p:nvSpPr>
          <p:spPr>
            <a:xfrm>
              <a:off x="6393874" y="287084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baseline="30000" dirty="0"/>
                <a:t>12</a:t>
              </a:r>
              <a:r>
                <a:rPr lang="en-IL" dirty="0"/>
                <a:t>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B52439-E564-27CF-3A71-7D528054235B}"/>
                </a:ext>
              </a:extLst>
            </p:cNvPr>
            <p:cNvSpPr txBox="1"/>
            <p:nvPr/>
          </p:nvSpPr>
          <p:spPr>
            <a:xfrm>
              <a:off x="8280979" y="280351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baseline="30000" dirty="0"/>
                <a:t>10</a:t>
              </a:r>
              <a:r>
                <a:rPr lang="en-IL" dirty="0"/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9515D0-761C-603E-D080-BEE3A56D4461}"/>
                  </a:ext>
                </a:extLst>
              </p:cNvPr>
              <p:cNvSpPr txBox="1"/>
              <p:nvPr/>
            </p:nvSpPr>
            <p:spPr>
              <a:xfrm>
                <a:off x="1779612" y="472528"/>
                <a:ext cx="1080338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L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IL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𝑚𝑖𝑠𝑠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9515D0-761C-603E-D080-BEE3A56D4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12" y="472528"/>
                <a:ext cx="1080338" cy="414088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C6D301-A0B6-FFC8-170D-AEEFE00948F3}"/>
                  </a:ext>
                </a:extLst>
              </p:cNvPr>
              <p:cNvSpPr txBox="1"/>
              <p:nvPr/>
            </p:nvSpPr>
            <p:spPr>
              <a:xfrm>
                <a:off x="1745332" y="1865202"/>
                <a:ext cx="2748455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𝐶𝑀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L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L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IL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𝑟𝑒𝑐𝑜𝑖𝑙</m:t>
                        </m:r>
                      </m:sub>
                    </m:sSub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C6D301-A0B6-FFC8-170D-AEEFE0094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332" y="1865202"/>
                <a:ext cx="2748455" cy="414088"/>
              </a:xfrm>
              <a:prstGeom prst="rect">
                <a:avLst/>
              </a:prstGeom>
              <a:blipFill>
                <a:blip r:embed="rId11"/>
                <a:stretch>
                  <a:fillRect l="-3687" t="-8824" b="-4411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C74DDC-ECD7-8ABA-E83B-A8CAA67D46D2}"/>
                  </a:ext>
                </a:extLst>
              </p:cNvPr>
              <p:cNvSpPr txBox="1"/>
              <p:nvPr/>
            </p:nvSpPr>
            <p:spPr>
              <a:xfrm>
                <a:off x="447673" y="3034197"/>
                <a:ext cx="715582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𝑟𝑒𝑐𝑜𝑖𝑙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C74DDC-ECD7-8ABA-E83B-A8CAA67D4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3" y="3034197"/>
                <a:ext cx="715582" cy="414088"/>
              </a:xfrm>
              <a:prstGeom prst="rect">
                <a:avLst/>
              </a:prstGeom>
              <a:blipFill>
                <a:blip r:embed="rId12"/>
                <a:stretch>
                  <a:fillRect l="-15789" r="-22807" b="-1515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6582EAE-727B-683E-FF80-52552F5A583E}"/>
              </a:ext>
            </a:extLst>
          </p:cNvPr>
          <p:cNvSpPr txBox="1"/>
          <p:nvPr/>
        </p:nvSpPr>
        <p:spPr>
          <a:xfrm>
            <a:off x="2134291" y="156250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/>
              <a:t>IA: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4858C4-0F6B-E3BA-3E1B-0331207AFCAC}"/>
              </a:ext>
            </a:extLst>
          </p:cNvPr>
          <p:cNvGrpSpPr/>
          <p:nvPr/>
        </p:nvGrpSpPr>
        <p:grpSpPr>
          <a:xfrm>
            <a:off x="3009549" y="3005470"/>
            <a:ext cx="2077273" cy="3464199"/>
            <a:chOff x="3009549" y="3005470"/>
            <a:chExt cx="2077273" cy="34641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C4826-9337-A493-786B-D7356655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09549" y="3453482"/>
              <a:ext cx="2077273" cy="27437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82AAC9A-1E01-3C68-B135-191D810ACD4F}"/>
                    </a:ext>
                  </a:extLst>
                </p:cNvPr>
                <p:cNvSpPr txBox="1"/>
                <p:nvPr/>
              </p:nvSpPr>
              <p:spPr>
                <a:xfrm>
                  <a:off x="3225582" y="3005470"/>
                  <a:ext cx="17206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L" dirty="0">
                      <a:solidFill>
                        <a:schemeClr val="tx1"/>
                      </a:solidFill>
                    </a:rPr>
                    <a:t>A(</a:t>
                  </a:r>
                  <a14:m>
                    <m:oMath xmlns:m="http://schemas.openxmlformats.org/officeDocument/2006/math">
                      <m:r>
                        <a:rPr lang="en-IL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a14:m>
                  <a:r>
                    <a:rPr lang="en-IL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IL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baseline="30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IL" dirty="0">
                      <a:solidFill>
                        <a:schemeClr val="tx1"/>
                      </a:solidFill>
                    </a:rPr>
                    <a:t>p p)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82AAC9A-1E01-3C68-B135-191D810ACD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5582" y="3005470"/>
                  <a:ext cx="1720664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5109" t="-10526" r="-4380" b="-28947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C94167-B087-5E9C-14FB-1E9BA9D588B4}"/>
                </a:ext>
              </a:extLst>
            </p:cNvPr>
            <p:cNvSpPr txBox="1"/>
            <p:nvPr/>
          </p:nvSpPr>
          <p:spPr>
            <a:xfrm>
              <a:off x="3427882" y="6100337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1800" dirty="0"/>
                <a:t>J. Pybus et al.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75166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BACAA9-9CC9-43BB-C0DB-D9AB7823B624}"/>
              </a:ext>
            </a:extLst>
          </p:cNvPr>
          <p:cNvSpPr txBox="1"/>
          <p:nvPr/>
        </p:nvSpPr>
        <p:spPr>
          <a:xfrm>
            <a:off x="228600" y="381000"/>
            <a:ext cx="2956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b="1" u="sng" dirty="0"/>
              <a:t>Why pA   (summary)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FEB0A-1B05-E96E-5819-EED5815488B0}"/>
              </a:ext>
            </a:extLst>
          </p:cNvPr>
          <p:cNvSpPr txBox="1"/>
          <p:nvPr/>
        </p:nvSpPr>
        <p:spPr>
          <a:xfrm>
            <a:off x="381000" y="1183085"/>
            <a:ext cx="609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</a:t>
            </a:r>
            <a:r>
              <a:rPr lang="en-IL" dirty="0"/>
              <a:t>elects high momentum nucleons (SRC pairs)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7B3DE-C8B3-EEB6-6253-982535471245}"/>
              </a:ext>
            </a:extLst>
          </p:cNvPr>
          <p:cNvSpPr txBox="1"/>
          <p:nvPr/>
        </p:nvSpPr>
        <p:spPr>
          <a:xfrm>
            <a:off x="381000" y="1896582"/>
            <a:ext cx="3885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* Allows </a:t>
            </a:r>
            <a:r>
              <a:rPr lang="en-IL" b="1" dirty="0"/>
              <a:t>inverse kinematics</a:t>
            </a:r>
            <a:r>
              <a:rPr lang="en-IL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F57D6-497C-4AF8-858B-A5CF61CC6F1A}"/>
              </a:ext>
            </a:extLst>
          </p:cNvPr>
          <p:cNvSpPr txBox="1"/>
          <p:nvPr/>
        </p:nvSpPr>
        <p:spPr>
          <a:xfrm>
            <a:off x="3428469" y="2403159"/>
            <a:ext cx="54136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dirty="0"/>
              <a:t>Fully exclusive (including A-2).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dirty="0"/>
              <a:t>Suppress ISI /FSI.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IL" dirty="0"/>
              <a:t>ore information on the G.S.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IL" dirty="0"/>
              <a:t>ore inforamtion on the reaction</a:t>
            </a:r>
          </a:p>
          <a:p>
            <a:r>
              <a:rPr lang="en-IL" dirty="0"/>
              <a:t>     mechnism.</a:t>
            </a:r>
          </a:p>
          <a:p>
            <a:endParaRPr lang="en-I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dirty="0"/>
              <a:t>Acess to exotic (very asymetric) nuclei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F65F96-E5C0-1C2F-3D9B-A58A71A5D85B}"/>
                  </a:ext>
                </a:extLst>
              </p:cNvPr>
              <p:cNvSpPr txBox="1"/>
              <p:nvPr/>
            </p:nvSpPr>
            <p:spPr>
              <a:xfrm>
                <a:off x="276470" y="5054958"/>
                <a:ext cx="57389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L" dirty="0"/>
                  <a:t>* </a:t>
                </a:r>
                <a:r>
                  <a:rPr lang="en-US" sz="2400" b="1" dirty="0" err="1">
                    <a:effectLst/>
                    <a:latin typeface="Calibri" panose="020F0502020204030204" pitchFamily="34" charset="0"/>
                  </a:rPr>
                  <a:t>Multimessenger</a:t>
                </a:r>
                <a:r>
                  <a:rPr lang="en-US" sz="2400" b="1" dirty="0">
                    <a:effectLst/>
                    <a:latin typeface="Calibri" panose="020F0502020204030204" pitchFamily="34" charset="0"/>
                  </a:rPr>
                  <a:t> study </a:t>
                </a:r>
                <a:r>
                  <a:rPr lang="en-US" sz="2400" dirty="0" err="1">
                    <a:effectLst/>
                    <a:latin typeface="Calibri" panose="020F0502020204030204" pitchFamily="34" charset="0"/>
                  </a:rPr>
                  <a:t>pA</a:t>
                </a:r>
                <a:r>
                  <a:rPr lang="en-US" sz="2400" b="1" dirty="0">
                    <a:effectLst/>
                    <a:latin typeface="Calibri" panose="020F0502020204030204" pitchFamily="34" charset="0"/>
                  </a:rPr>
                  <a:t> </a:t>
                </a:r>
                <a:r>
                  <a:rPr lang="en-US" sz="2400" dirty="0">
                    <a:effectLst/>
                    <a:latin typeface="Calibri" panose="020F0502020204030204" pitchFamily="34" charset="0"/>
                  </a:rPr>
                  <a:t>with </a:t>
                </a:r>
                <a:r>
                  <a:rPr lang="en-US" sz="2400" dirty="0" err="1">
                    <a:effectLst/>
                    <a:latin typeface="Calibri" panose="020F0502020204030204" pitchFamily="34" charset="0"/>
                  </a:rPr>
                  <a:t>eA</a:t>
                </a:r>
                <a:r>
                  <a:rPr lang="en-US" sz="2400" dirty="0">
                    <a:effectLst/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 err="1">
                    <a:effectLst/>
                    <a:latin typeface="Calibri" panose="020F0502020204030204" pitchFamily="34" charset="0"/>
                  </a:rPr>
                  <a:t>A</a:t>
                </a:r>
                <a:r>
                  <a:rPr lang="en-IL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F65F96-E5C0-1C2F-3D9B-A58A71A5D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70" y="5054958"/>
                <a:ext cx="5738943" cy="461665"/>
              </a:xfrm>
              <a:prstGeom prst="rect">
                <a:avLst/>
              </a:prstGeom>
              <a:blipFill>
                <a:blip r:embed="rId3"/>
                <a:stretch>
                  <a:fillRect l="-1545" t="-7895" b="-2894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2F83082-DCFB-3556-29DA-FF22AFD842B6}"/>
              </a:ext>
            </a:extLst>
          </p:cNvPr>
          <p:cNvSpPr txBox="1"/>
          <p:nvPr/>
        </p:nvSpPr>
        <p:spPr>
          <a:xfrm>
            <a:off x="423225" y="6246167"/>
            <a:ext cx="8728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* Large cross section , high beam intensity </a:t>
            </a:r>
            <a:r>
              <a:rPr lang="en-IL" dirty="0">
                <a:sym typeface="Wingdings" pitchFamily="2" charset="2"/>
              </a:rPr>
              <a:t> </a:t>
            </a:r>
            <a:r>
              <a:rPr lang="en-IL" b="1" dirty="0">
                <a:sym typeface="Wingdings" pitchFamily="2" charset="2"/>
              </a:rPr>
              <a:t>suprier SRC statistic </a:t>
            </a:r>
            <a:endParaRPr lang="en-IL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B4012-61F4-B5B8-37E5-30D35AD659A8}"/>
              </a:ext>
            </a:extLst>
          </p:cNvPr>
          <p:cNvSpPr txBox="1"/>
          <p:nvPr/>
        </p:nvSpPr>
        <p:spPr>
          <a:xfrm>
            <a:off x="3503607" y="5415170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IL" dirty="0"/>
              <a:t>recision studies</a:t>
            </a:r>
          </a:p>
          <a:p>
            <a:r>
              <a:rPr lang="en-US" dirty="0"/>
              <a:t>* C</a:t>
            </a:r>
            <a:r>
              <a:rPr lang="en-IL" dirty="0"/>
              <a:t>omplimentary studies.</a:t>
            </a: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21BCF2D3-CB30-F7F4-6F4D-838D62DA5C1F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071662"/>
            <a:ext cx="1638300" cy="1146175"/>
            <a:chOff x="4724400" y="4381351"/>
            <a:chExt cx="2137845" cy="1831309"/>
          </a:xfrm>
        </p:grpSpPr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77B665CC-774E-AAF3-8CBA-3633D03E8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70763" y="4134988"/>
              <a:ext cx="1215507" cy="1708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81EF99C5-C4A0-9983-D7CC-C66A616A3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707" y="4883002"/>
              <a:ext cx="1252538" cy="1329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E85A7F39-9737-8143-375A-0C2FF49EE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838" y="5166275"/>
              <a:ext cx="5331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AF5E19-5747-FBF5-7B56-00190341171C}"/>
              </a:ext>
            </a:extLst>
          </p:cNvPr>
          <p:cNvGrpSpPr/>
          <p:nvPr/>
        </p:nvGrpSpPr>
        <p:grpSpPr>
          <a:xfrm>
            <a:off x="345440" y="2563223"/>
            <a:ext cx="1329375" cy="1037361"/>
            <a:chOff x="346632" y="1485631"/>
            <a:chExt cx="7520052" cy="5087130"/>
          </a:xfrm>
        </p:grpSpPr>
        <p:pic>
          <p:nvPicPr>
            <p:cNvPr id="14" name="Grafik 5">
              <a:extLst>
                <a:ext uri="{FF2B5EF4-FFF2-40B4-BE49-F238E27FC236}">
                  <a16:creationId xmlns:a16="http://schemas.microsoft.com/office/drawing/2014/main" id="{06692A31-9431-8FAF-3EDF-AC37A4349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52"/>
            <a:stretch/>
          </p:blipFill>
          <p:spPr>
            <a:xfrm>
              <a:off x="346632" y="1485631"/>
              <a:ext cx="3858093" cy="5053281"/>
            </a:xfrm>
            <a:prstGeom prst="rect">
              <a:avLst/>
            </a:prstGeom>
          </p:spPr>
        </p:pic>
        <p:pic>
          <p:nvPicPr>
            <p:cNvPr id="15" name="Grafik 4">
              <a:extLst>
                <a:ext uri="{FF2B5EF4-FFF2-40B4-BE49-F238E27FC236}">
                  <a16:creationId xmlns:a16="http://schemas.microsoft.com/office/drawing/2014/main" id="{235B00D5-91D1-0A7A-EDC0-0FD760933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2"/>
            <a:stretch/>
          </p:blipFill>
          <p:spPr>
            <a:xfrm>
              <a:off x="4434777" y="1519480"/>
              <a:ext cx="3431907" cy="505328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7132C2-8F8D-95F1-DABA-546EE6F81FF9}"/>
              </a:ext>
            </a:extLst>
          </p:cNvPr>
          <p:cNvGrpSpPr/>
          <p:nvPr/>
        </p:nvGrpSpPr>
        <p:grpSpPr>
          <a:xfrm>
            <a:off x="1080590" y="5516623"/>
            <a:ext cx="1053010" cy="734842"/>
            <a:chOff x="6032715" y="3272057"/>
            <a:chExt cx="2920068" cy="1991486"/>
          </a:xfrm>
        </p:grpSpPr>
        <p:pic>
          <p:nvPicPr>
            <p:cNvPr id="17" name="Grafik 4">
              <a:extLst>
                <a:ext uri="{FF2B5EF4-FFF2-40B4-BE49-F238E27FC236}">
                  <a16:creationId xmlns:a16="http://schemas.microsoft.com/office/drawing/2014/main" id="{C4AA9248-4080-AD27-C64F-CC80A016B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715" y="3272057"/>
              <a:ext cx="2920068" cy="1991486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0FFE7C-2071-FF83-E6F1-7097F9C00FE9}"/>
                </a:ext>
              </a:extLst>
            </p:cNvPr>
            <p:cNvCxnSpPr>
              <a:cxnSpLocks/>
            </p:cNvCxnSpPr>
            <p:nvPr/>
          </p:nvCxnSpPr>
          <p:spPr>
            <a:xfrm>
              <a:off x="7175929" y="3585939"/>
              <a:ext cx="0" cy="422698"/>
            </a:xfrm>
            <a:prstGeom prst="line">
              <a:avLst/>
            </a:prstGeom>
            <a:ln w="50800">
              <a:solidFill>
                <a:srgbClr val="00F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195798-4B84-79D5-EE14-2CC0A2AC52FE}"/>
                </a:ext>
              </a:extLst>
            </p:cNvPr>
            <p:cNvSpPr/>
            <p:nvPr/>
          </p:nvSpPr>
          <p:spPr>
            <a:xfrm>
              <a:off x="7109230" y="3724835"/>
              <a:ext cx="136547" cy="151739"/>
            </a:xfrm>
            <a:prstGeom prst="ellipse">
              <a:avLst/>
            </a:prstGeom>
            <a:solidFill>
              <a:srgbClr val="00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3E0FA02-9398-5E31-8910-F73B466B8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990" y="3615097"/>
            <a:ext cx="1749042" cy="122648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D0C93C-8550-A91C-0EB3-3B77A9F1BDFE}"/>
              </a:ext>
            </a:extLst>
          </p:cNvPr>
          <p:cNvGrpSpPr/>
          <p:nvPr/>
        </p:nvGrpSpPr>
        <p:grpSpPr>
          <a:xfrm>
            <a:off x="1933028" y="2610079"/>
            <a:ext cx="1269423" cy="632825"/>
            <a:chOff x="1849867" y="3776663"/>
            <a:chExt cx="4098925" cy="1787525"/>
          </a:xfrm>
        </p:grpSpPr>
        <p:pic>
          <p:nvPicPr>
            <p:cNvPr id="24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61EB0F38-8AFE-7D48-DAAB-0526FD9D2AE3}"/>
                </a:ext>
              </a:extLst>
            </p:cNvPr>
            <p:cNvPicPr/>
            <p:nvPr/>
          </p:nvPicPr>
          <p:blipFill rotWithShape="1">
            <a:blip r:embed="rId10"/>
            <a:srcRect l="15906" t="51552" r="2013" b="1165"/>
            <a:stretch/>
          </p:blipFill>
          <p:spPr>
            <a:xfrm>
              <a:off x="1849867" y="3776663"/>
              <a:ext cx="4098925" cy="17875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0D36CBBF-7C6A-E740-6CA1-BF4981B9A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4806950"/>
              <a:ext cx="941388" cy="739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73F0B50D-F94E-295E-D23A-F4A651D9C1C4}"/>
                </a:ext>
              </a:extLst>
            </p:cNvPr>
            <p:cNvSpPr/>
            <p:nvPr/>
          </p:nvSpPr>
          <p:spPr bwMode="auto">
            <a:xfrm rot="19278742" flipH="1">
              <a:off x="3861944" y="4764603"/>
              <a:ext cx="45719" cy="631949"/>
            </a:xfrm>
            <a:prstGeom prst="downArrow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EE3FA7-CB9C-1150-9753-9595427A4848}"/>
                </a:ext>
              </a:extLst>
            </p:cNvPr>
            <p:cNvSpPr/>
            <p:nvPr/>
          </p:nvSpPr>
          <p:spPr bwMode="auto">
            <a:xfrm>
              <a:off x="3481388" y="4617085"/>
              <a:ext cx="188064" cy="146050"/>
            </a:xfrm>
            <a:prstGeom prst="ellipse">
              <a:avLst/>
            </a:prstGeom>
            <a:solidFill>
              <a:schemeClr val="accent2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266259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236DB82-E46F-0B08-A330-AA05CF70E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0638"/>
            <a:ext cx="9156701" cy="695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1FB20-ECC1-0EB8-09EE-F10CFF6F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7F617-24D7-E5D8-E36C-FC6D1691EB18}"/>
              </a:ext>
            </a:extLst>
          </p:cNvPr>
          <p:cNvSpPr txBox="1"/>
          <p:nvPr/>
        </p:nvSpPr>
        <p:spPr>
          <a:xfrm>
            <a:off x="594438" y="1953646"/>
            <a:ext cx="79553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en-US" b="1" dirty="0">
                <a:solidFill>
                  <a:srgbClr val="FFFF00"/>
                </a:solidFill>
                <a:effectLst/>
                <a:latin typeface="unset"/>
              </a:rPr>
              <a:t>Rocket and Missile Attacks - Life-Saving Guidelines</a:t>
            </a:r>
          </a:p>
          <a:p>
            <a:pPr algn="l" rtl="0" fontAlgn="auto"/>
            <a:endParaRPr lang="he-IL" b="0" i="0" dirty="0">
              <a:solidFill>
                <a:srgbClr val="333333"/>
              </a:solidFill>
              <a:effectLst/>
              <a:latin typeface="unset"/>
            </a:endParaRPr>
          </a:p>
          <a:p>
            <a:pPr algn="l" rtl="0" fontAlgn="auto"/>
            <a:endParaRPr lang="he-IL" dirty="0">
              <a:solidFill>
                <a:srgbClr val="333333"/>
              </a:solidFill>
              <a:latin typeface="unset"/>
            </a:endParaRPr>
          </a:p>
          <a:p>
            <a:pPr algn="l" rtl="0" fontAlgn="auto"/>
            <a:endParaRPr lang="he-IL" b="0" i="0" dirty="0">
              <a:solidFill>
                <a:srgbClr val="333333"/>
              </a:solidFill>
              <a:effectLst/>
              <a:latin typeface="unset"/>
            </a:endParaRPr>
          </a:p>
          <a:p>
            <a:pPr algn="l" rtl="0" fontAlgn="auto"/>
            <a:r>
              <a:rPr lang="en-US" b="0" i="0" dirty="0">
                <a:solidFill>
                  <a:srgbClr val="333333"/>
                </a:solidFill>
                <a:effectLst/>
                <a:latin typeface="unset"/>
              </a:rPr>
              <a:t>When receiving an alert for a rocket and missile attack, enter a protected space and remain inside for 10 minutes.</a:t>
            </a:r>
            <a:endParaRPr lang="en-US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532B8-5C7D-B720-98CC-58C3B21A3BB2}"/>
              </a:ext>
            </a:extLst>
          </p:cNvPr>
          <p:cNvSpPr txBox="1"/>
          <p:nvPr/>
        </p:nvSpPr>
        <p:spPr>
          <a:xfrm>
            <a:off x="345420" y="37859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chemeClr val="bg1"/>
                </a:solidFill>
                <a:effectLst/>
                <a:latin typeface="Heebo" panose="020F0502020204030204" pitchFamily="34" charset="0"/>
              </a:rPr>
              <a:t>Iron Swords War</a:t>
            </a:r>
          </a:p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Heebo" panose="020F0502020204030204" pitchFamily="34" charset="0"/>
              </a:rPr>
              <a:t>National Emergency Portal</a:t>
            </a:r>
          </a:p>
          <a:p>
            <a:pPr algn="l"/>
            <a:endParaRPr lang="en-US" b="0" i="0" dirty="0">
              <a:solidFill>
                <a:srgbClr val="2F4858"/>
              </a:solidFill>
              <a:effectLst/>
              <a:latin typeface="Heeb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07300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D47DD-33EB-4440-A0AE-4F25F2BE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7BE7-13F7-3848-9309-82079A13A18C}" type="slidenum">
              <a:rPr lang="en-US" smtClean="0"/>
              <a:t>20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8A07E-C9DC-3344-B3E2-1F0DDD7E3F05}"/>
              </a:ext>
            </a:extLst>
          </p:cNvPr>
          <p:cNvSpPr txBox="1"/>
          <p:nvPr/>
        </p:nvSpPr>
        <p:spPr>
          <a:xfrm>
            <a:off x="5671426" y="1623360"/>
            <a:ext cx="11100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R3B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b="1" dirty="0"/>
              <a:t>JINR</a:t>
            </a:r>
          </a:p>
        </p:txBody>
      </p:sp>
      <p:pic>
        <p:nvPicPr>
          <p:cNvPr id="32" name="Grafik 3">
            <a:extLst>
              <a:ext uri="{FF2B5EF4-FFF2-40B4-BE49-F238E27FC236}">
                <a16:creationId xmlns:a16="http://schemas.microsoft.com/office/drawing/2014/main" id="{629FCB19-00D7-0C42-945A-3F866D282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1223" b="6930"/>
          <a:stretch/>
        </p:blipFill>
        <p:spPr>
          <a:xfrm>
            <a:off x="6755633" y="5359825"/>
            <a:ext cx="2237522" cy="1522182"/>
          </a:xfrm>
          <a:prstGeom prst="rect">
            <a:avLst/>
          </a:prstGeom>
        </p:spPr>
      </p:pic>
      <p:pic>
        <p:nvPicPr>
          <p:cNvPr id="33" name="Рисунок 16">
            <a:extLst>
              <a:ext uri="{FF2B5EF4-FFF2-40B4-BE49-F238E27FC236}">
                <a16:creationId xmlns:a16="http://schemas.microsoft.com/office/drawing/2014/main" id="{6A2B9AD6-BC8D-2042-A8EF-2603E5225FD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94409" y="5086514"/>
            <a:ext cx="1041186" cy="5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BA3C4B-EE15-17EA-23B8-00837B13D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908" y="1148874"/>
            <a:ext cx="2687523" cy="995637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C44B9B7F-17F8-3495-F628-32E6FE208E35}"/>
              </a:ext>
            </a:extLst>
          </p:cNvPr>
          <p:cNvSpPr txBox="1">
            <a:spLocks/>
          </p:cNvSpPr>
          <p:nvPr/>
        </p:nvSpPr>
        <p:spPr>
          <a:xfrm>
            <a:off x="695446" y="270858"/>
            <a:ext cx="3106418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250" dirty="0">
                <a:solidFill>
                  <a:sysClr val="windowText" lastClr="000000"/>
                </a:solidFill>
                <a:latin typeface="+mn-lt"/>
              </a:rPr>
              <a:t>SRC</a:t>
            </a:r>
            <a:r>
              <a:rPr lang="ru-RU" sz="225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studies with hadrons 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B1ECC1-25D6-DD6F-F159-9A6DBCE83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774" y="3773397"/>
            <a:ext cx="2200117" cy="13400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D1B92DA5-2160-0EFE-576C-EBAEB1B14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84" y="2105276"/>
            <a:ext cx="2095500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AD3F237-7D18-E6B0-3175-2911F6F77FF4}"/>
              </a:ext>
            </a:extLst>
          </p:cNvPr>
          <p:cNvSpPr txBox="1"/>
          <p:nvPr/>
        </p:nvSpPr>
        <p:spPr>
          <a:xfrm>
            <a:off x="6040712" y="27108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>
                <a:solidFill>
                  <a:schemeClr val="bg1">
                    <a:lumMod val="65000"/>
                  </a:schemeClr>
                </a:solidFill>
              </a:rPr>
              <a:t>HADES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33CAD7-4879-3FD1-377D-0CE55E39B673}"/>
              </a:ext>
            </a:extLst>
          </p:cNvPr>
          <p:cNvSpPr txBox="1"/>
          <p:nvPr/>
        </p:nvSpPr>
        <p:spPr>
          <a:xfrm>
            <a:off x="5888441" y="4374000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600" dirty="0">
                <a:solidFill>
                  <a:schemeClr val="bg1">
                    <a:lumMod val="65000"/>
                  </a:schemeClr>
                </a:solidFill>
              </a:rPr>
              <a:t>HIAF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1E5B5D-6EC9-9509-7672-44C689881F83}"/>
              </a:ext>
            </a:extLst>
          </p:cNvPr>
          <p:cNvSpPr txBox="1"/>
          <p:nvPr/>
        </p:nvSpPr>
        <p:spPr>
          <a:xfrm>
            <a:off x="128629" y="991378"/>
            <a:ext cx="51724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>
                <a:solidFill>
                  <a:srgbClr val="FF0000"/>
                </a:solidFill>
              </a:rPr>
              <a:t> Fragmnets tagging</a:t>
            </a:r>
          </a:p>
          <a:p>
            <a:r>
              <a:rPr lang="en-IL" dirty="0"/>
              <a:t>(R3B, JINR, HIAF, ALERT@CLAS12)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83AB4D-4F9B-E4D4-8109-4A2627239743}"/>
              </a:ext>
            </a:extLst>
          </p:cNvPr>
          <p:cNvSpPr txBox="1"/>
          <p:nvPr/>
        </p:nvSpPr>
        <p:spPr>
          <a:xfrm>
            <a:off x="110767" y="2240264"/>
            <a:ext cx="572297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>
                <a:solidFill>
                  <a:srgbClr val="FF0000"/>
                </a:solidFill>
              </a:rPr>
              <a:t>Neutron-rich nuclei / isotopic chains</a:t>
            </a:r>
          </a:p>
          <a:p>
            <a:r>
              <a:rPr lang="en-IL" dirty="0"/>
              <a:t>(R3B, CLAS12, HAIF)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D63776-2BB4-DE9E-92DC-3137E5B06D93}"/>
              </a:ext>
            </a:extLst>
          </p:cNvPr>
          <p:cNvSpPr txBox="1"/>
          <p:nvPr/>
        </p:nvSpPr>
        <p:spPr>
          <a:xfrm>
            <a:off x="142133" y="3278909"/>
            <a:ext cx="28487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>
                <a:solidFill>
                  <a:srgbClr val="FF0000"/>
                </a:solidFill>
              </a:rPr>
              <a:t> Polarized probes</a:t>
            </a:r>
          </a:p>
          <a:p>
            <a:r>
              <a:rPr lang="en-IL" dirty="0"/>
              <a:t>(JINR)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31041F-DF50-8BB9-3E78-CA505A170886}"/>
              </a:ext>
            </a:extLst>
          </p:cNvPr>
          <p:cNvSpPr txBox="1"/>
          <p:nvPr/>
        </p:nvSpPr>
        <p:spPr>
          <a:xfrm>
            <a:off x="83997" y="4640238"/>
            <a:ext cx="324960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>
                <a:solidFill>
                  <a:srgbClr val="FF0000"/>
                </a:solidFill>
              </a:rPr>
              <a:t> High statistics</a:t>
            </a:r>
          </a:p>
          <a:p>
            <a:r>
              <a:rPr lang="en-IL" dirty="0"/>
              <a:t>(HADES, JINR, HIAF)  </a:t>
            </a:r>
          </a:p>
        </p:txBody>
      </p:sp>
    </p:spTree>
    <p:extLst>
      <p:ext uri="{BB962C8B-B14F-4D97-AF65-F5344CB8AC3E}">
        <p14:creationId xmlns:p14="http://schemas.microsoft.com/office/powerpoint/2010/main" val="3463639530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D47DD-33EB-4440-A0AE-4F25F2BE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7BE7-13F7-3848-9309-82079A13A18C}" type="slidenum">
              <a:rPr lang="en-US" smtClean="0"/>
              <a:t>21</a:t>
            </a:fld>
            <a:endParaRPr lang="en-US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89D38C-9403-2344-B284-2F18621A075F}"/>
              </a:ext>
            </a:extLst>
          </p:cNvPr>
          <p:cNvSpPr txBox="1">
            <a:spLocks/>
          </p:cNvSpPr>
          <p:nvPr/>
        </p:nvSpPr>
        <p:spPr>
          <a:xfrm>
            <a:off x="94130" y="227305"/>
            <a:ext cx="813547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800" dirty="0">
                <a:solidFill>
                  <a:schemeClr val="accent2"/>
                </a:solidFill>
                <a:latin typeface="+mn-lt"/>
              </a:rPr>
              <a:t>SRC Frontiers </a:t>
            </a:r>
            <a:r>
              <a:rPr lang="de-DE" sz="2800" dirty="0" err="1">
                <a:solidFill>
                  <a:schemeClr val="accent2"/>
                </a:solidFill>
                <a:latin typeface="+mn-lt"/>
              </a:rPr>
              <a:t>to</a:t>
            </a:r>
            <a:r>
              <a:rPr lang="de-DE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chemeClr val="accent2"/>
                </a:solidFill>
                <a:latin typeface="+mn-lt"/>
              </a:rPr>
              <a:t>study</a:t>
            </a:r>
            <a:r>
              <a:rPr lang="de-DE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chemeClr val="accent2"/>
                </a:solidFill>
                <a:latin typeface="+mn-lt"/>
              </a:rPr>
              <a:t>with</a:t>
            </a:r>
            <a:r>
              <a:rPr lang="de-DE" sz="2800" dirty="0">
                <a:solidFill>
                  <a:schemeClr val="accent2"/>
                </a:solidFill>
                <a:latin typeface="+mn-lt"/>
              </a:rPr>
              <a:t>  </a:t>
            </a:r>
            <a:r>
              <a:rPr lang="de-DE" sz="2800" dirty="0" err="1">
                <a:solidFill>
                  <a:schemeClr val="accent2"/>
                </a:solidFill>
                <a:latin typeface="+mn-lt"/>
              </a:rPr>
              <a:t>pA</a:t>
            </a:r>
            <a:r>
              <a:rPr lang="de-DE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measurements</a:t>
            </a:r>
            <a:endParaRPr lang="de-DE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0DB5E9-8B85-1097-6C64-084A02E8A8A5}"/>
              </a:ext>
            </a:extLst>
          </p:cNvPr>
          <p:cNvSpPr txBox="1"/>
          <p:nvPr/>
        </p:nvSpPr>
        <p:spPr>
          <a:xfrm>
            <a:off x="5486400" y="1146403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FF0000"/>
                </a:solidFill>
              </a:rPr>
              <a:t>3 Nucloens  – SRC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3A052-0546-9451-4B31-8FE3292E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557946"/>
            <a:ext cx="4064000" cy="179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B09CE-FCF8-1771-999F-7BD79DFDA319}"/>
              </a:ext>
            </a:extLst>
          </p:cNvPr>
          <p:cNvSpPr txBox="1"/>
          <p:nvPr/>
        </p:nvSpPr>
        <p:spPr>
          <a:xfrm>
            <a:off x="4642418" y="1838478"/>
            <a:ext cx="430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CLAS12, GlueX, H</a:t>
            </a:r>
            <a:r>
              <a:rPr lang="en-US" dirty="0"/>
              <a:t>ADES, HAIF</a:t>
            </a:r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DF81-508E-629B-66A0-7B3CD74DDF35}"/>
              </a:ext>
            </a:extLst>
          </p:cNvPr>
          <p:cNvSpPr txBox="1"/>
          <p:nvPr/>
        </p:nvSpPr>
        <p:spPr>
          <a:xfrm>
            <a:off x="281197" y="1192127"/>
            <a:ext cx="271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FF0000"/>
                </a:solidFill>
              </a:rPr>
              <a:t>Mean Field </a:t>
            </a:r>
            <a:r>
              <a:rPr lang="en-IL" dirty="0"/>
              <a:t>🔄 </a:t>
            </a:r>
            <a:r>
              <a:rPr lang="en-IL" dirty="0">
                <a:solidFill>
                  <a:srgbClr val="FF0000"/>
                </a:solidFill>
              </a:rPr>
              <a:t>SRC</a:t>
            </a:r>
            <a:r>
              <a:rPr lang="en-IL" dirty="0"/>
              <a:t>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6AEA7DC-8BAE-3065-A702-404A3C2B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3" y="2382857"/>
            <a:ext cx="2347339" cy="139820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616FE49-4244-5CD4-B65F-0B2BD66B8394}"/>
              </a:ext>
            </a:extLst>
          </p:cNvPr>
          <p:cNvSpPr txBox="1"/>
          <p:nvPr/>
        </p:nvSpPr>
        <p:spPr>
          <a:xfrm>
            <a:off x="1637050" y="2371180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Where 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4B769D-B0A9-9066-CD0B-B8ABB48CD7F4}"/>
              </a:ext>
            </a:extLst>
          </p:cNvPr>
          <p:cNvSpPr txBox="1"/>
          <p:nvPr/>
        </p:nvSpPr>
        <p:spPr>
          <a:xfrm>
            <a:off x="281197" y="1714839"/>
            <a:ext cx="2315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ALERT, H</a:t>
            </a:r>
            <a:r>
              <a:rPr lang="en-US" dirty="0"/>
              <a:t>ADES</a:t>
            </a:r>
            <a:endParaRPr lang="en-IL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B26F9B8-C21C-90D5-3FBC-042FFDBD5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49" y="4476395"/>
            <a:ext cx="2028634" cy="139820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B8F51F9-806F-77F2-A1EB-83734D0342A4}"/>
              </a:ext>
            </a:extLst>
          </p:cNvPr>
          <p:cNvSpPr txBox="1"/>
          <p:nvPr/>
        </p:nvSpPr>
        <p:spPr>
          <a:xfrm>
            <a:off x="216603" y="5874603"/>
            <a:ext cx="2778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IL" dirty="0"/>
              <a:t>hich nucleons create SRC pairs 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4E4467-0322-4BFE-7AD8-2C4BE00B1FB1}"/>
              </a:ext>
            </a:extLst>
          </p:cNvPr>
          <p:cNvSpPr txBox="1"/>
          <p:nvPr/>
        </p:nvSpPr>
        <p:spPr>
          <a:xfrm>
            <a:off x="281197" y="4052009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CLAS12, R3B, HAIF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71F41D9-1818-CA12-8319-9CB5116DCDB4}"/>
              </a:ext>
            </a:extLst>
          </p:cNvPr>
          <p:cNvSpPr txBox="1"/>
          <p:nvPr/>
        </p:nvSpPr>
        <p:spPr>
          <a:xfrm>
            <a:off x="2290729" y="4812581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</a:t>
            </a:r>
            <a:r>
              <a:rPr lang="en-IL" sz="1800" dirty="0"/>
              <a:t>eutron-rich nuclei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133519-1F3E-211B-B4EA-78E0395B8841}"/>
              </a:ext>
            </a:extLst>
          </p:cNvPr>
          <p:cNvSpPr txBox="1"/>
          <p:nvPr/>
        </p:nvSpPr>
        <p:spPr>
          <a:xfrm>
            <a:off x="2335605" y="518064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Isotopic chains </a:t>
            </a:r>
            <a:endParaRPr lang="en-IL" sz="18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D31400-4BC0-B5FF-6348-7071421CB3C8}"/>
              </a:ext>
            </a:extLst>
          </p:cNvPr>
          <p:cNvSpPr txBox="1"/>
          <p:nvPr/>
        </p:nvSpPr>
        <p:spPr>
          <a:xfrm>
            <a:off x="5136209" y="6059268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FF0000"/>
                </a:solidFill>
              </a:rPr>
              <a:t>High precision 2N– SRC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B9D82-759B-B344-61C6-77D5AF78120D}"/>
              </a:ext>
            </a:extLst>
          </p:cNvPr>
          <p:cNvSpPr txBox="1"/>
          <p:nvPr/>
        </p:nvSpPr>
        <p:spPr>
          <a:xfrm>
            <a:off x="4884471" y="4903648"/>
            <a:ext cx="382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FF0000"/>
                </a:solidFill>
              </a:rPr>
              <a:t>Spin structure of t</a:t>
            </a:r>
            <a:r>
              <a:rPr lang="en-US" dirty="0">
                <a:solidFill>
                  <a:srgbClr val="FF0000"/>
                </a:solidFill>
              </a:rPr>
              <a:t>he</a:t>
            </a:r>
            <a:r>
              <a:rPr lang="en-IL" dirty="0">
                <a:solidFill>
                  <a:srgbClr val="FF0000"/>
                </a:solidFill>
              </a:rPr>
              <a:t> 2N-SRC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FD25F-8ABB-DAEB-95DD-EFA75BB7546B}"/>
              </a:ext>
            </a:extLst>
          </p:cNvPr>
          <p:cNvSpPr txBox="1"/>
          <p:nvPr/>
        </p:nvSpPr>
        <p:spPr>
          <a:xfrm>
            <a:off x="5206896" y="5412938"/>
            <a:ext cx="302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IL" dirty="0">
                <a:solidFill>
                  <a:srgbClr val="FF0000"/>
                </a:solidFill>
              </a:rPr>
              <a:t>elativistic description</a:t>
            </a:r>
          </a:p>
        </p:txBody>
      </p:sp>
    </p:spTree>
    <p:extLst>
      <p:ext uri="{BB962C8B-B14F-4D97-AF65-F5344CB8AC3E}">
        <p14:creationId xmlns:p14="http://schemas.microsoft.com/office/powerpoint/2010/main" val="2283900688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AD7107-CA40-E111-7E72-2A207E30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22</a:t>
            </a:fld>
            <a:endParaRPr lang="en-US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877C54-0228-0559-83B8-D43254F7757F}"/>
              </a:ext>
            </a:extLst>
          </p:cNvPr>
          <p:cNvGrpSpPr/>
          <p:nvPr/>
        </p:nvGrpSpPr>
        <p:grpSpPr>
          <a:xfrm>
            <a:off x="1442237" y="1857205"/>
            <a:ext cx="6608836" cy="4697513"/>
            <a:chOff x="1442237" y="1857205"/>
            <a:chExt cx="6608836" cy="469751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F5B943-430C-6F8F-5792-7D0BCB3CF141}"/>
                </a:ext>
              </a:extLst>
            </p:cNvPr>
            <p:cNvSpPr/>
            <p:nvPr/>
          </p:nvSpPr>
          <p:spPr>
            <a:xfrm>
              <a:off x="1977870" y="3097199"/>
              <a:ext cx="5356239" cy="2827203"/>
            </a:xfrm>
            <a:custGeom>
              <a:avLst/>
              <a:gdLst>
                <a:gd name="connsiteX0" fmla="*/ 0 w 4364181"/>
                <a:gd name="connsiteY0" fmla="*/ 7412 h 2224139"/>
                <a:gd name="connsiteX1" fmla="*/ 90054 w 4364181"/>
                <a:gd name="connsiteY1" fmla="*/ 14339 h 2224139"/>
                <a:gd name="connsiteX2" fmla="*/ 270163 w 4364181"/>
                <a:gd name="connsiteY2" fmla="*/ 485 h 2224139"/>
                <a:gd name="connsiteX3" fmla="*/ 443345 w 4364181"/>
                <a:gd name="connsiteY3" fmla="*/ 35121 h 2224139"/>
                <a:gd name="connsiteX4" fmla="*/ 623454 w 4364181"/>
                <a:gd name="connsiteY4" fmla="*/ 111321 h 2224139"/>
                <a:gd name="connsiteX5" fmla="*/ 796636 w 4364181"/>
                <a:gd name="connsiteY5" fmla="*/ 242939 h 2224139"/>
                <a:gd name="connsiteX6" fmla="*/ 976745 w 4364181"/>
                <a:gd name="connsiteY6" fmla="*/ 409194 h 2224139"/>
                <a:gd name="connsiteX7" fmla="*/ 1163781 w 4364181"/>
                <a:gd name="connsiteY7" fmla="*/ 610085 h 2224139"/>
                <a:gd name="connsiteX8" fmla="*/ 1336963 w 4364181"/>
                <a:gd name="connsiteY8" fmla="*/ 817903 h 2224139"/>
                <a:gd name="connsiteX9" fmla="*/ 1517072 w 4364181"/>
                <a:gd name="connsiteY9" fmla="*/ 1018794 h 2224139"/>
                <a:gd name="connsiteX10" fmla="*/ 1697181 w 4364181"/>
                <a:gd name="connsiteY10" fmla="*/ 1185048 h 2224139"/>
                <a:gd name="connsiteX11" fmla="*/ 1870363 w 4364181"/>
                <a:gd name="connsiteY11" fmla="*/ 1268176 h 2224139"/>
                <a:gd name="connsiteX12" fmla="*/ 2105890 w 4364181"/>
                <a:gd name="connsiteY12" fmla="*/ 1351303 h 2224139"/>
                <a:gd name="connsiteX13" fmla="*/ 2452254 w 4364181"/>
                <a:gd name="connsiteY13" fmla="*/ 1455212 h 2224139"/>
                <a:gd name="connsiteX14" fmla="*/ 2826327 w 4364181"/>
                <a:gd name="connsiteY14" fmla="*/ 1586830 h 2224139"/>
                <a:gd name="connsiteX15" fmla="*/ 3235036 w 4364181"/>
                <a:gd name="connsiteY15" fmla="*/ 1739230 h 2224139"/>
                <a:gd name="connsiteX16" fmla="*/ 3581400 w 4364181"/>
                <a:gd name="connsiteY16" fmla="*/ 1884703 h 2224139"/>
                <a:gd name="connsiteX17" fmla="*/ 3983181 w 4364181"/>
                <a:gd name="connsiteY17" fmla="*/ 2057885 h 2224139"/>
                <a:gd name="connsiteX18" fmla="*/ 4364181 w 4364181"/>
                <a:gd name="connsiteY18" fmla="*/ 2224139 h 222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64181" h="2224139">
                  <a:moveTo>
                    <a:pt x="0" y="7412"/>
                  </a:moveTo>
                  <a:cubicBezTo>
                    <a:pt x="22513" y="11453"/>
                    <a:pt x="45027" y="15494"/>
                    <a:pt x="90054" y="14339"/>
                  </a:cubicBezTo>
                  <a:cubicBezTo>
                    <a:pt x="135081" y="13185"/>
                    <a:pt x="211281" y="-2979"/>
                    <a:pt x="270163" y="485"/>
                  </a:cubicBezTo>
                  <a:cubicBezTo>
                    <a:pt x="329045" y="3949"/>
                    <a:pt x="384463" y="16648"/>
                    <a:pt x="443345" y="35121"/>
                  </a:cubicBezTo>
                  <a:cubicBezTo>
                    <a:pt x="502227" y="53594"/>
                    <a:pt x="564572" y="76685"/>
                    <a:pt x="623454" y="111321"/>
                  </a:cubicBezTo>
                  <a:cubicBezTo>
                    <a:pt x="682336" y="145957"/>
                    <a:pt x="737754" y="193294"/>
                    <a:pt x="796636" y="242939"/>
                  </a:cubicBezTo>
                  <a:cubicBezTo>
                    <a:pt x="855518" y="292584"/>
                    <a:pt x="915554" y="348003"/>
                    <a:pt x="976745" y="409194"/>
                  </a:cubicBezTo>
                  <a:cubicBezTo>
                    <a:pt x="1037936" y="470385"/>
                    <a:pt x="1103745" y="541967"/>
                    <a:pt x="1163781" y="610085"/>
                  </a:cubicBezTo>
                  <a:cubicBezTo>
                    <a:pt x="1223817" y="678203"/>
                    <a:pt x="1278081" y="749785"/>
                    <a:pt x="1336963" y="817903"/>
                  </a:cubicBezTo>
                  <a:cubicBezTo>
                    <a:pt x="1395845" y="886021"/>
                    <a:pt x="1457036" y="957603"/>
                    <a:pt x="1517072" y="1018794"/>
                  </a:cubicBezTo>
                  <a:cubicBezTo>
                    <a:pt x="1577108" y="1079985"/>
                    <a:pt x="1638299" y="1143484"/>
                    <a:pt x="1697181" y="1185048"/>
                  </a:cubicBezTo>
                  <a:cubicBezTo>
                    <a:pt x="1756063" y="1226612"/>
                    <a:pt x="1802245" y="1240467"/>
                    <a:pt x="1870363" y="1268176"/>
                  </a:cubicBezTo>
                  <a:cubicBezTo>
                    <a:pt x="1938481" y="1295885"/>
                    <a:pt x="2008908" y="1320130"/>
                    <a:pt x="2105890" y="1351303"/>
                  </a:cubicBezTo>
                  <a:cubicBezTo>
                    <a:pt x="2202872" y="1382476"/>
                    <a:pt x="2332181" y="1415958"/>
                    <a:pt x="2452254" y="1455212"/>
                  </a:cubicBezTo>
                  <a:cubicBezTo>
                    <a:pt x="2572327" y="1494466"/>
                    <a:pt x="2695863" y="1539494"/>
                    <a:pt x="2826327" y="1586830"/>
                  </a:cubicBezTo>
                  <a:cubicBezTo>
                    <a:pt x="2956791" y="1634166"/>
                    <a:pt x="3109191" y="1689585"/>
                    <a:pt x="3235036" y="1739230"/>
                  </a:cubicBezTo>
                  <a:cubicBezTo>
                    <a:pt x="3360881" y="1788875"/>
                    <a:pt x="3581400" y="1884703"/>
                    <a:pt x="3581400" y="1884703"/>
                  </a:cubicBezTo>
                  <a:lnTo>
                    <a:pt x="3983181" y="2057885"/>
                  </a:lnTo>
                  <a:lnTo>
                    <a:pt x="4364181" y="2224139"/>
                  </a:lnTo>
                </a:path>
              </a:pathLst>
            </a:custGeom>
            <a:noFill/>
            <a:ln w="508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5F26E8-C5A8-5CFC-22B7-F7017D552368}"/>
                </a:ext>
              </a:extLst>
            </p:cNvPr>
            <p:cNvGrpSpPr/>
            <p:nvPr/>
          </p:nvGrpSpPr>
          <p:grpSpPr>
            <a:xfrm>
              <a:off x="5144841" y="3213989"/>
              <a:ext cx="2521967" cy="2033783"/>
              <a:chOff x="5207996" y="2473301"/>
              <a:chExt cx="2521967" cy="2033783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8BCE148-AC2E-6E0E-6E8C-2B0E6F22A6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6851" y="3926364"/>
                <a:ext cx="247085" cy="27703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645FF"/>
                </a:solidFill>
                <a:prstDash val="solid"/>
                <a:miter lim="800000"/>
                <a:headEnd type="arrow"/>
                <a:tailEnd type="none"/>
              </a:ln>
              <a:effectLst/>
            </p:spPr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C860946-1F02-0847-46B2-7579EBB3E603}"/>
                  </a:ext>
                </a:extLst>
              </p:cNvPr>
              <p:cNvSpPr/>
              <p:nvPr/>
            </p:nvSpPr>
            <p:spPr>
              <a:xfrm>
                <a:off x="6841554" y="2595062"/>
                <a:ext cx="237744" cy="237744"/>
              </a:xfrm>
              <a:prstGeom prst="ellipse">
                <a:avLst/>
              </a:prstGeom>
              <a:solidFill>
                <a:srgbClr val="1FAFFF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19380" h="119380"/>
                <a:bevelB w="119380" h="11938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909F804-7079-1B8C-4056-6E1338855B79}"/>
                  </a:ext>
                </a:extLst>
              </p:cNvPr>
              <p:cNvSpPr/>
              <p:nvPr/>
            </p:nvSpPr>
            <p:spPr>
              <a:xfrm>
                <a:off x="6531177" y="2645094"/>
                <a:ext cx="237744" cy="237744"/>
              </a:xfrm>
              <a:prstGeom prst="ellipse">
                <a:avLst/>
              </a:prstGeom>
              <a:solidFill>
                <a:srgbClr val="961000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19380" h="119380"/>
                <a:bevelB w="119380" h="11938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solidFill>
                      <a:srgbClr val="632523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66E8FB0-37DC-2E34-BE47-A5B447482B91}"/>
                  </a:ext>
                </a:extLst>
              </p:cNvPr>
              <p:cNvSpPr/>
              <p:nvPr/>
            </p:nvSpPr>
            <p:spPr>
              <a:xfrm>
                <a:off x="6551939" y="3059988"/>
                <a:ext cx="237744" cy="237744"/>
              </a:xfrm>
              <a:prstGeom prst="ellipse">
                <a:avLst/>
              </a:prstGeom>
              <a:solidFill>
                <a:srgbClr val="961000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19380" h="119380"/>
                <a:bevelB w="119380" h="11938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solidFill>
                      <a:srgbClr val="632523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D79EF77-7EE2-9127-E9B7-E3575226999E}"/>
                  </a:ext>
                </a:extLst>
              </p:cNvPr>
              <p:cNvSpPr/>
              <p:nvPr/>
            </p:nvSpPr>
            <p:spPr>
              <a:xfrm>
                <a:off x="6988566" y="2839216"/>
                <a:ext cx="237744" cy="237744"/>
              </a:xfrm>
              <a:prstGeom prst="ellipse">
                <a:avLst/>
              </a:prstGeom>
              <a:solidFill>
                <a:srgbClr val="961000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19380" h="119380"/>
                <a:bevelB w="119380" h="11938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solidFill>
                      <a:srgbClr val="632523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D5F2BAF-4A37-B8B7-3C0F-D1D3F6DB5644}"/>
                  </a:ext>
                </a:extLst>
              </p:cNvPr>
              <p:cNvSpPr/>
              <p:nvPr/>
            </p:nvSpPr>
            <p:spPr>
              <a:xfrm>
                <a:off x="6719634" y="2859222"/>
                <a:ext cx="237744" cy="237744"/>
              </a:xfrm>
              <a:prstGeom prst="ellipse">
                <a:avLst/>
              </a:prstGeom>
              <a:solidFill>
                <a:srgbClr val="1FAFFF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19380" h="119380"/>
                <a:bevelB w="119380" h="11938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D15FA7C-20C8-D8E1-D6A3-8F89E6832983}"/>
                  </a:ext>
                </a:extLst>
              </p:cNvPr>
              <p:cNvSpPr/>
              <p:nvPr/>
            </p:nvSpPr>
            <p:spPr>
              <a:xfrm>
                <a:off x="6872034" y="3113222"/>
                <a:ext cx="237744" cy="237744"/>
              </a:xfrm>
              <a:prstGeom prst="ellipse">
                <a:avLst/>
              </a:prstGeom>
              <a:solidFill>
                <a:srgbClr val="1FAFFF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19380" h="119380"/>
                <a:bevelB w="119380" h="11938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F4A61A6-1F06-DFF2-87A5-CD11DBAE7FF5}"/>
                  </a:ext>
                </a:extLst>
              </p:cNvPr>
              <p:cNvSpPr/>
              <p:nvPr/>
            </p:nvSpPr>
            <p:spPr>
              <a:xfrm>
                <a:off x="6399636" y="2530346"/>
                <a:ext cx="886297" cy="87649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F81B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386D63D-2957-45FE-97D1-3DDB235188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7629" y="2473301"/>
                <a:ext cx="213745" cy="20063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645FF"/>
                </a:solidFill>
                <a:prstDash val="solid"/>
                <a:miter lim="800000"/>
                <a:headEnd type="none"/>
                <a:tailEnd type="arrow"/>
              </a:ln>
              <a:effectLst/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07A1321-8ED3-6016-F8A9-0D99975E4E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07996" y="2944721"/>
                <a:ext cx="629556" cy="4572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headEnd type="none"/>
                <a:tailEnd type="arrow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7900B85-28FF-BB16-31E0-DA55E0D8DFB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745953" y="4049884"/>
                <a:ext cx="629556" cy="4572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headEnd type="none"/>
                <a:tailEnd type="arrow"/>
              </a:ln>
              <a:effectLst/>
            </p:spPr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3F21401-387E-E8E3-3520-8125A87031CC}"/>
                  </a:ext>
                </a:extLst>
              </p:cNvPr>
              <p:cNvSpPr/>
              <p:nvPr/>
            </p:nvSpPr>
            <p:spPr>
              <a:xfrm>
                <a:off x="6092255" y="3431828"/>
                <a:ext cx="914400" cy="914400"/>
              </a:xfrm>
              <a:prstGeom prst="ellipse">
                <a:avLst/>
              </a:prstGeom>
              <a:solidFill>
                <a:srgbClr val="1FAFFF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457200" h="457200"/>
                <a:bevelB w="457200" h="4572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1177FC1-AA6A-9661-193B-F723D58DBD63}"/>
                  </a:ext>
                </a:extLst>
              </p:cNvPr>
              <p:cNvSpPr/>
              <p:nvPr/>
            </p:nvSpPr>
            <p:spPr>
              <a:xfrm>
                <a:off x="5612113" y="3079310"/>
                <a:ext cx="914400" cy="914400"/>
              </a:xfrm>
              <a:prstGeom prst="ellipse">
                <a:avLst/>
              </a:prstGeom>
              <a:solidFill>
                <a:srgbClr val="961000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457200" h="457200"/>
                <a:bevelB w="457200" h="4572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2805D60-F351-A9EE-0195-4F5E5F2A6BBF}"/>
                  </a:ext>
                </a:extLst>
              </p:cNvPr>
              <p:cNvSpPr txBox="1"/>
              <p:nvPr/>
            </p:nvSpPr>
            <p:spPr>
              <a:xfrm>
                <a:off x="7224070" y="2894644"/>
                <a:ext cx="5058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A-2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2748EC-5CC6-9ADE-E92F-C39E188040AE}"/>
                </a:ext>
              </a:extLst>
            </p:cNvPr>
            <p:cNvGrpSpPr/>
            <p:nvPr/>
          </p:nvGrpSpPr>
          <p:grpSpPr>
            <a:xfrm rot="205707">
              <a:off x="2289719" y="1857205"/>
              <a:ext cx="2259571" cy="1490050"/>
              <a:chOff x="2377390" y="1020235"/>
              <a:chExt cx="2259571" cy="149005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7E40659-A26B-46EB-29B6-9DFCCE30BD65}"/>
                  </a:ext>
                </a:extLst>
              </p:cNvPr>
              <p:cNvSpPr/>
              <p:nvPr/>
            </p:nvSpPr>
            <p:spPr>
              <a:xfrm>
                <a:off x="3368447" y="1338312"/>
                <a:ext cx="310896" cy="310896"/>
              </a:xfrm>
              <a:prstGeom prst="ellipse">
                <a:avLst/>
              </a:prstGeom>
              <a:solidFill>
                <a:srgbClr val="1FAFFF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742E330-946A-9550-1543-3CD2A0D282A2}"/>
                  </a:ext>
                </a:extLst>
              </p:cNvPr>
              <p:cNvSpPr/>
              <p:nvPr/>
            </p:nvSpPr>
            <p:spPr>
              <a:xfrm>
                <a:off x="3224959" y="1670225"/>
                <a:ext cx="310896" cy="310896"/>
              </a:xfrm>
              <a:prstGeom prst="ellipse">
                <a:avLst/>
              </a:prstGeom>
              <a:solidFill>
                <a:srgbClr val="961000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solidFill>
                      <a:srgbClr val="632523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4808770-B446-62CD-FDBB-2816B200E53D}"/>
                  </a:ext>
                </a:extLst>
              </p:cNvPr>
              <p:cNvSpPr/>
              <p:nvPr/>
            </p:nvSpPr>
            <p:spPr>
              <a:xfrm>
                <a:off x="2788466" y="1745678"/>
                <a:ext cx="310896" cy="310896"/>
              </a:xfrm>
              <a:prstGeom prst="ellipse">
                <a:avLst/>
              </a:prstGeom>
              <a:solidFill>
                <a:srgbClr val="961000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solidFill>
                      <a:srgbClr val="632523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3CF6A3A-3535-E44C-4BC7-0038F5A644DD}"/>
                  </a:ext>
                </a:extLst>
              </p:cNvPr>
              <p:cNvSpPr/>
              <p:nvPr/>
            </p:nvSpPr>
            <p:spPr>
              <a:xfrm>
                <a:off x="3354541" y="2050501"/>
                <a:ext cx="310896" cy="310896"/>
              </a:xfrm>
              <a:prstGeom prst="ellipse">
                <a:avLst/>
              </a:prstGeom>
              <a:solidFill>
                <a:srgbClr val="961000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solidFill>
                      <a:srgbClr val="632523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D9C5CFE-2930-83F2-93F4-FD946A848C09}"/>
                  </a:ext>
                </a:extLst>
              </p:cNvPr>
              <p:cNvSpPr/>
              <p:nvPr/>
            </p:nvSpPr>
            <p:spPr>
              <a:xfrm>
                <a:off x="2930713" y="1439400"/>
                <a:ext cx="310896" cy="310896"/>
              </a:xfrm>
              <a:prstGeom prst="ellipse">
                <a:avLst/>
              </a:prstGeom>
              <a:solidFill>
                <a:srgbClr val="1FAFFF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179E9E-95F6-04A5-C2CA-D97CF1D436A9}"/>
                  </a:ext>
                </a:extLst>
              </p:cNvPr>
              <p:cNvSpPr/>
              <p:nvPr/>
            </p:nvSpPr>
            <p:spPr>
              <a:xfrm>
                <a:off x="3570615" y="1771392"/>
                <a:ext cx="310896" cy="310896"/>
              </a:xfrm>
              <a:prstGeom prst="ellipse">
                <a:avLst/>
              </a:prstGeom>
              <a:solidFill>
                <a:srgbClr val="1FAFFF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E28120F-9BBD-CE34-6945-FFDA326464CA}"/>
                  </a:ext>
                </a:extLst>
              </p:cNvPr>
              <p:cNvSpPr/>
              <p:nvPr/>
            </p:nvSpPr>
            <p:spPr>
              <a:xfrm>
                <a:off x="2988180" y="2063329"/>
                <a:ext cx="310896" cy="310896"/>
              </a:xfrm>
              <a:prstGeom prst="ellipse">
                <a:avLst/>
              </a:prstGeom>
              <a:solidFill>
                <a:srgbClr val="1FAFFF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185CF47-B923-AD39-3171-75050258DC3B}"/>
                  </a:ext>
                </a:extLst>
              </p:cNvPr>
              <p:cNvGrpSpPr/>
              <p:nvPr/>
            </p:nvGrpSpPr>
            <p:grpSpPr>
              <a:xfrm>
                <a:off x="2377390" y="1020235"/>
                <a:ext cx="2259571" cy="1490050"/>
                <a:chOff x="1692186" y="728731"/>
                <a:chExt cx="2259571" cy="149005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A733E1D4-8977-A6EA-310C-E283A9F8A353}"/>
                    </a:ext>
                  </a:extLst>
                </p:cNvPr>
                <p:cNvSpPr/>
                <p:nvPr/>
              </p:nvSpPr>
              <p:spPr>
                <a:xfrm>
                  <a:off x="2032589" y="926540"/>
                  <a:ext cx="1246602" cy="1249284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F81B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2DF7FDE5-A5FB-8932-B673-D98AE42B0A75}"/>
                    </a:ext>
                  </a:extLst>
                </p:cNvPr>
                <p:cNvCxnSpPr/>
                <p:nvPr/>
              </p:nvCxnSpPr>
              <p:spPr>
                <a:xfrm flipV="1">
                  <a:off x="3493712" y="782152"/>
                  <a:ext cx="458045" cy="29150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6B703781-8870-1AF3-E0F6-80AA42D46D4B}"/>
                    </a:ext>
                  </a:extLst>
                </p:cNvPr>
                <p:cNvCxnSpPr/>
                <p:nvPr/>
              </p:nvCxnSpPr>
              <p:spPr>
                <a:xfrm flipV="1">
                  <a:off x="1692186" y="1927273"/>
                  <a:ext cx="458045" cy="29150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  <a:headEnd type="arrow"/>
                  <a:tailEnd type="none"/>
                </a:ln>
                <a:effectLst/>
              </p:spPr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9DD1F26-40B1-74BE-04A4-08D8829C2A11}"/>
                    </a:ext>
                  </a:extLst>
                </p:cNvPr>
                <p:cNvSpPr txBox="1"/>
                <p:nvPr/>
              </p:nvSpPr>
              <p:spPr>
                <a:xfrm rot="19534056">
                  <a:off x="1990949" y="728731"/>
                  <a:ext cx="5058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A-1</a:t>
                  </a:r>
                </a:p>
              </p:txBody>
            </p: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F8E70C2-DE5B-CEA1-F4D3-967FB0916FBE}"/>
                  </a:ext>
                </a:extLst>
              </p:cNvPr>
              <p:cNvSpPr/>
              <p:nvPr/>
            </p:nvSpPr>
            <p:spPr>
              <a:xfrm>
                <a:off x="3977224" y="1257799"/>
                <a:ext cx="310896" cy="310896"/>
              </a:xfrm>
              <a:prstGeom prst="ellipse">
                <a:avLst/>
              </a:prstGeom>
              <a:solidFill>
                <a:srgbClr val="961000"/>
              </a:solidFill>
              <a:ln w="635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solidFill>
                      <a:srgbClr val="632523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E63882-3E00-7B07-3C61-BF29B95F45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3608" y="5924403"/>
              <a:ext cx="6292758" cy="1160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26AB6BC-2C8A-51C1-4F6D-E709E83AF0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7870" y="2202134"/>
              <a:ext cx="0" cy="402941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AC6195-A539-26D6-9881-56889DA8DCF1}"/>
                </a:ext>
              </a:extLst>
            </p:cNvPr>
            <p:cNvSpPr txBox="1"/>
            <p:nvPr/>
          </p:nvSpPr>
          <p:spPr>
            <a:xfrm rot="16200000">
              <a:off x="-120690" y="3719192"/>
              <a:ext cx="37721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Himalaya" pitchFamily="2" charset="0"/>
                  <a:ea typeface="Microsoft Himalaya" pitchFamily="2" charset="0"/>
                  <a:cs typeface="Microsoft Himalaya" pitchFamily="2" charset="0"/>
                </a:rPr>
                <a:t>Log Momentum Distribution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4F056F-4B0E-834E-02D8-641D6B7B0C28}"/>
                </a:ext>
              </a:extLst>
            </p:cNvPr>
            <p:cNvSpPr txBox="1"/>
            <p:nvPr/>
          </p:nvSpPr>
          <p:spPr>
            <a:xfrm>
              <a:off x="5299999" y="5908387"/>
              <a:ext cx="27510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Himalaya" pitchFamily="2" charset="0"/>
                  <a:ea typeface="Microsoft Himalaya" pitchFamily="2" charset="0"/>
                  <a:cs typeface="Microsoft Himalaya" pitchFamily="2" charset="0"/>
                </a:rPr>
                <a:t>Nucleon Momentum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2B1B55-1B90-D37A-797A-8E8FDC425882}"/>
                </a:ext>
              </a:extLst>
            </p:cNvPr>
            <p:cNvSpPr/>
            <p:nvPr/>
          </p:nvSpPr>
          <p:spPr>
            <a:xfrm>
              <a:off x="3706746" y="4224377"/>
              <a:ext cx="423168" cy="168603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3355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tx1">
                    <a:lumMod val="50000"/>
                  </a:schemeClr>
                </a:gs>
                <a:gs pos="88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AAE29C-9535-7E90-03D8-20A9CC17C6EE}"/>
                </a:ext>
              </a:extLst>
            </p:cNvPr>
            <p:cNvSpPr txBox="1"/>
            <p:nvPr/>
          </p:nvSpPr>
          <p:spPr>
            <a:xfrm>
              <a:off x="3702780" y="5347454"/>
              <a:ext cx="1293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3200" b="0" i="0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5AD87F-695F-D963-5A65-66A425B047DA}"/>
                </a:ext>
              </a:extLst>
            </p:cNvPr>
            <p:cNvCxnSpPr>
              <a:cxnSpLocks/>
            </p:cNvCxnSpPr>
            <p:nvPr/>
          </p:nvCxnSpPr>
          <p:spPr>
            <a:xfrm>
              <a:off x="3733969" y="4223880"/>
              <a:ext cx="0" cy="1686529"/>
            </a:xfrm>
            <a:prstGeom prst="line">
              <a:avLst/>
            </a:prstGeom>
            <a:noFill/>
            <a:ln w="57150" cap="flat" cmpd="sng" algn="ctr">
              <a:solidFill>
                <a:srgbClr val="396FC8"/>
              </a:solidFill>
              <a:prstDash val="dash"/>
              <a:miter lim="800000"/>
            </a:ln>
            <a:effectLst/>
          </p:spPr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6652B-55EA-880F-922D-402033210C68}"/>
              </a:ext>
            </a:extLst>
          </p:cNvPr>
          <p:cNvSpPr txBox="1"/>
          <p:nvPr/>
        </p:nvSpPr>
        <p:spPr>
          <a:xfrm>
            <a:off x="742712" y="433739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600" dirty="0"/>
              <a:t>MF    </a:t>
            </a:r>
            <a:r>
              <a:rPr lang="en-IL" sz="3600" dirty="0">
                <a:sym typeface="Wingdings" pitchFamily="2" charset="2"/>
              </a:rPr>
              <a:t>    SRC </a:t>
            </a:r>
            <a:endParaRPr lang="en-IL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00BA2B-A409-C8B1-007D-D7814A8F061E}"/>
              </a:ext>
            </a:extLst>
          </p:cNvPr>
          <p:cNvSpPr txBox="1"/>
          <p:nvPr/>
        </p:nvSpPr>
        <p:spPr>
          <a:xfrm>
            <a:off x="4592589" y="418715"/>
            <a:ext cx="1293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Where  ?</a:t>
            </a:r>
          </a:p>
          <a:p>
            <a:r>
              <a:rPr lang="en-US" dirty="0"/>
              <a:t>W</a:t>
            </a:r>
            <a:r>
              <a:rPr lang="en-IL" dirty="0"/>
              <a:t>idth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05DCFF4-F11E-A924-9AFE-1D48E9F3C032}"/>
                  </a:ext>
                </a:extLst>
              </p14:cNvPr>
              <p14:cNvContentPartPr/>
              <p14:nvPr/>
            </p14:nvContentPartPr>
            <p14:xfrm>
              <a:off x="4003118" y="-298455"/>
              <a:ext cx="4920480" cy="23079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05DCFF4-F11E-A924-9AFE-1D48E9F3C0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9118" y="-406455"/>
                <a:ext cx="5028120" cy="252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E5475EC-697E-6611-0D5B-B5625FB84F95}"/>
                  </a:ext>
                </a:extLst>
              </p14:cNvPr>
              <p14:cNvContentPartPr/>
              <p14:nvPr/>
            </p14:nvContentPartPr>
            <p14:xfrm>
              <a:off x="8071479" y="3031641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E5475EC-697E-6611-0D5B-B5625FB84F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17839" y="2924001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5E7D9EE-28B5-9AD8-765F-FFBAAC8A5E68}"/>
              </a:ext>
            </a:extLst>
          </p:cNvPr>
          <p:cNvSpPr txBox="1"/>
          <p:nvPr/>
        </p:nvSpPr>
        <p:spPr>
          <a:xfrm>
            <a:off x="2100764" y="4088067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600" dirty="0"/>
              <a:t>MF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8187E9-02DB-B1E9-DE4E-7B8FB32D2D90}"/>
              </a:ext>
            </a:extLst>
          </p:cNvPr>
          <p:cNvSpPr txBox="1"/>
          <p:nvPr/>
        </p:nvSpPr>
        <p:spPr>
          <a:xfrm>
            <a:off x="4584860" y="513116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600" dirty="0">
                <a:sym typeface="Wingdings" pitchFamily="2" charset="2"/>
              </a:rPr>
              <a:t>SRC </a:t>
            </a:r>
            <a:endParaRPr lang="en-IL" sz="3600" dirty="0"/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6D0FF2B9-E0B0-9F61-C89B-4CEB181F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85424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4805F-3D6A-60AB-4815-FF6CD568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23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758635-9BF4-DB82-0F0B-09A16BE89765}"/>
              </a:ext>
            </a:extLst>
          </p:cNvPr>
          <p:cNvGrpSpPr/>
          <p:nvPr/>
        </p:nvGrpSpPr>
        <p:grpSpPr>
          <a:xfrm>
            <a:off x="228600" y="4800600"/>
            <a:ext cx="3657600" cy="2057400"/>
            <a:chOff x="1295400" y="1143000"/>
            <a:chExt cx="5791200" cy="3733800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2CE860EF-58B4-E7B0-FAB3-E783BA985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2667000"/>
              <a:ext cx="1371600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875C4BB2-4CC7-47DA-6E94-DC94A1560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048000"/>
              <a:ext cx="304800" cy="304800"/>
            </a:xfrm>
            <a:prstGeom prst="ellipse">
              <a:avLst/>
            </a:prstGeom>
            <a:solidFill>
              <a:srgbClr val="FF7B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745F3CC3-3028-8F4A-BFDD-B0EF547C0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3048000"/>
              <a:ext cx="304800" cy="304800"/>
            </a:xfrm>
            <a:prstGeom prst="ellipse">
              <a:avLst/>
            </a:prstGeom>
            <a:solidFill>
              <a:srgbClr val="FF7B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ED649334-2901-F222-3252-3F5E973A9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3200400"/>
              <a:ext cx="2438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CACDCAF0-212C-BE03-2FD1-C5BAFDAAEB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9600" y="1524000"/>
              <a:ext cx="2209800" cy="16002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5682251B-A121-B9D7-D31F-1057D135A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00" y="3276600"/>
              <a:ext cx="2286000" cy="12954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A106D783-7EBB-43F2-30C9-1E38BF30C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219200"/>
              <a:ext cx="304800" cy="304800"/>
            </a:xfrm>
            <a:prstGeom prst="ellipse">
              <a:avLst/>
            </a:prstGeom>
            <a:solidFill>
              <a:srgbClr val="FF7B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E7DA234F-9B27-DA03-C15A-8A49C34E1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4572000"/>
              <a:ext cx="304800" cy="304800"/>
            </a:xfrm>
            <a:prstGeom prst="ellipse">
              <a:avLst/>
            </a:prstGeom>
            <a:solidFill>
              <a:srgbClr val="FF7B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72052A7-81AF-97B5-4CE1-0CBF77EE9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1430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 dirty="0">
                  <a:latin typeface="Times" pitchFamily="18" charset="0"/>
                  <a:ea typeface="Osaka" panose="020B0600000000000000" pitchFamily="34" charset="-128"/>
                </a:rPr>
                <a:t>p</a:t>
              </a: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9ABB8C6F-52CA-0B17-5E59-40DDD08A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5450" y="4510088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>
                  <a:latin typeface="Times" pitchFamily="18" charset="0"/>
                  <a:ea typeface="Osaka" panose="020B0600000000000000" pitchFamily="34" charset="-128"/>
                </a:rPr>
                <a:t>p</a:t>
              </a:r>
              <a:endParaRPr lang="en-US" altLang="en-IL" b="1">
                <a:solidFill>
                  <a:srgbClr val="CA0F29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3F883357-B624-6D1F-9F8C-A4DA1D987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8088" y="2765425"/>
              <a:ext cx="374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 i="1" dirty="0">
                  <a:latin typeface="Times" pitchFamily="18" charset="0"/>
                  <a:ea typeface="Osaka" panose="020B0600000000000000" pitchFamily="34" charset="-128"/>
                </a:rPr>
                <a:t>p</a:t>
              </a:r>
              <a:r>
                <a:rPr lang="en-US" altLang="en-IL" b="1" i="1" baseline="-25000" dirty="0">
                  <a:latin typeface="Times" pitchFamily="18" charset="0"/>
                  <a:ea typeface="Osaka" panose="020B0600000000000000" pitchFamily="34" charset="-128"/>
                </a:rPr>
                <a:t>0</a:t>
              </a:r>
              <a:endParaRPr lang="en-US" altLang="en-IL" b="1" i="1" dirty="0"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31131E-FB67-DB3C-3EFF-340EEEE49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9038" y="2667000"/>
              <a:ext cx="3603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sz="1400" b="1">
                  <a:latin typeface="Times" pitchFamily="18" charset="0"/>
                  <a:ea typeface="Osaka" panose="020B0600000000000000" pitchFamily="34" charset="-128"/>
                  <a:sym typeface="Symbol" pitchFamily="2" charset="2"/>
                </a:rPr>
                <a:t></a:t>
              </a:r>
              <a:endParaRPr lang="en-US" altLang="en-IL" sz="1400" b="1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  <a:sym typeface="Symbol" pitchFamily="2" charset="2"/>
              </a:endParaRPr>
            </a:p>
          </p:txBody>
        </p:sp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5D39CFCB-7134-21B3-598D-BAFD6289C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9863" y="2241202"/>
              <a:ext cx="5921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 i="1" dirty="0">
                  <a:latin typeface="Times" pitchFamily="18" charset="0"/>
                  <a:ea typeface="Osaka" panose="020B0600000000000000" pitchFamily="34" charset="-128"/>
                </a:rPr>
                <a:t>p</a:t>
              </a:r>
              <a:r>
                <a:rPr lang="en-US" altLang="en-IL" b="1" i="1" baseline="-25000" dirty="0">
                  <a:latin typeface="Times" pitchFamily="18" charset="0"/>
                  <a:ea typeface="Osaka" panose="020B0600000000000000" pitchFamily="34" charset="-128"/>
                </a:rPr>
                <a:t>f</a:t>
              </a:r>
              <a:endParaRPr lang="en-US" altLang="en-IL" b="1" i="1" dirty="0"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339C4067-7214-848B-5799-B8D81C82E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1" y="2506291"/>
              <a:ext cx="228600" cy="51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sz="1400" b="1" dirty="0">
                  <a:latin typeface="Times" pitchFamily="18" charset="0"/>
                  <a:ea typeface="Osaka" panose="020B0600000000000000" pitchFamily="34" charset="-128"/>
                  <a:sym typeface="Symbol" pitchFamily="2" charset="2"/>
                </a:rPr>
                <a:t>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705C44-80A7-B992-F02C-CC8671C2D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763" y="3429000"/>
              <a:ext cx="757237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sz="1400" b="1">
                  <a:solidFill>
                    <a:schemeClr val="accent2"/>
                  </a:solidFill>
                  <a:latin typeface="Times" pitchFamily="18" charset="0"/>
                  <a:ea typeface="Osaka" panose="020B0600000000000000" pitchFamily="34" charset="-128"/>
                </a:rPr>
                <a:t>Target</a:t>
              </a:r>
            </a:p>
            <a:p>
              <a:pPr algn="ctr"/>
              <a:r>
                <a:rPr lang="en-US" altLang="en-IL" sz="1400" b="1">
                  <a:solidFill>
                    <a:schemeClr val="accent2"/>
                  </a:solidFill>
                  <a:latin typeface="Times" pitchFamily="18" charset="0"/>
                  <a:ea typeface="Osaka" panose="020B0600000000000000" pitchFamily="34" charset="-128"/>
                </a:rPr>
                <a:t>nucleus</a:t>
              </a:r>
            </a:p>
          </p:txBody>
        </p:sp>
        <p:sp>
          <p:nvSpPr>
            <p:cNvPr id="21" name="Line 27">
              <a:extLst>
                <a:ext uri="{FF2B5EF4-FFF2-40B4-BE49-F238E27FC236}">
                  <a16:creationId xmlns:a16="http://schemas.microsoft.com/office/drawing/2014/main" id="{0F259698-8D6D-9EB8-445A-568B946F7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3400" y="2743200"/>
              <a:ext cx="228600" cy="304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9B1ECA-BBBC-65F6-973F-54D2C4D44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00196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>
                  <a:latin typeface="Times" pitchFamily="18" charset="0"/>
                  <a:ea typeface="Osaka" panose="020B0600000000000000" pitchFamily="34" charset="-128"/>
                </a:rPr>
                <a:t>p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E7EE19-912A-9123-B221-7C3080EB5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8450" y="29718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>
                  <a:latin typeface="Times" pitchFamily="18" charset="0"/>
                  <a:ea typeface="Osaka" panose="020B0600000000000000" pitchFamily="34" charset="-128"/>
                </a:rPr>
                <a:t>p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105F2F4-DA0F-D3FF-D2C4-3B8C3A205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276600"/>
              <a:ext cx="304800" cy="304800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0709EA-A058-FB73-5418-AFF19B566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2004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>
                  <a:latin typeface="Times" pitchFamily="18" charset="0"/>
                  <a:ea typeface="Osaka" panose="020B0600000000000000" pitchFamily="34" charset="-128"/>
                </a:rPr>
                <a:t>n</a:t>
              </a: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FDAAF96C-5CC4-F797-1C0D-6FC18BBE4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0000" y="3505200"/>
              <a:ext cx="228600" cy="304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4992A1-ADA0-9BC7-92D6-ADF5164F3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613" y="3824288"/>
              <a:ext cx="38258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 i="1">
                  <a:latin typeface="Times" pitchFamily="18" charset="0"/>
                  <a:ea typeface="Osaka" panose="020B0600000000000000" pitchFamily="34" charset="-128"/>
                </a:rPr>
                <a:t>p</a:t>
              </a:r>
              <a:r>
                <a:rPr lang="en-US" altLang="en-IL" b="1" i="1" baseline="-25000">
                  <a:latin typeface="Times" pitchFamily="18" charset="0"/>
                  <a:ea typeface="Osaka" panose="020B0600000000000000" pitchFamily="34" charset="-128"/>
                </a:rPr>
                <a:t>n</a:t>
              </a:r>
              <a:endParaRPr lang="en-US" altLang="en-IL" b="1" i="1"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4F1CA2-D410-B3C7-F2BA-E188E39E6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3733800"/>
              <a:ext cx="3603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sz="1400" b="1">
                  <a:latin typeface="Times" pitchFamily="18" charset="0"/>
                  <a:ea typeface="Osaka" panose="020B0600000000000000" pitchFamily="34" charset="-128"/>
                  <a:sym typeface="Symbol" pitchFamily="2" charset="2"/>
                </a:rPr>
                <a:t></a:t>
              </a:r>
              <a:endParaRPr lang="en-US" altLang="en-IL" sz="1400" b="1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  <a:sym typeface="Symbol" pitchFamily="2" charset="2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38E706E-A97E-E18D-86BD-80A0B1116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6212"/>
            <a:ext cx="4384329" cy="31382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81621F-6BE8-2150-2FCC-E51489E44670}"/>
              </a:ext>
            </a:extLst>
          </p:cNvPr>
          <p:cNvSpPr txBox="1"/>
          <p:nvPr/>
        </p:nvSpPr>
        <p:spPr>
          <a:xfrm>
            <a:off x="6676273" y="695667"/>
            <a:ext cx="2467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600" dirty="0"/>
              <a:t>PRC 107,  L 061301 (2023)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A209F-0092-EB42-45AC-36ACAC42041A}"/>
              </a:ext>
            </a:extLst>
          </p:cNvPr>
          <p:cNvSpPr txBox="1"/>
          <p:nvPr/>
        </p:nvSpPr>
        <p:spPr>
          <a:xfrm>
            <a:off x="6259294" y="431288"/>
            <a:ext cx="2904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400" dirty="0"/>
              <a:t>I. Korover et al.  (CLAS collabortion)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E01435-6C75-A084-07A7-E565724EA001}"/>
              </a:ext>
            </a:extLst>
          </p:cNvPr>
          <p:cNvSpPr txBox="1"/>
          <p:nvPr/>
        </p:nvSpPr>
        <p:spPr>
          <a:xfrm>
            <a:off x="6259294" y="5857526"/>
            <a:ext cx="3237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Erf centered around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274 </a:t>
            </a:r>
            <a:r>
              <a:rPr lang="en-US" sz="1600" dirty="0">
                <a:latin typeface="Comic Sans MS" panose="030F0902030302020204" pitchFamily="66" charset="0"/>
                <a:sym typeface="Symbol" pitchFamily="2" charset="2"/>
              </a:rPr>
              <a:t></a:t>
            </a:r>
            <a:r>
              <a:rPr lang="en-US" sz="1600" dirty="0">
                <a:latin typeface="Comic Sans MS" panose="030F0902030302020204" pitchFamily="66" charset="0"/>
              </a:rPr>
              <a:t>  2MeV/c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And has a width of   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58 </a:t>
            </a:r>
            <a:r>
              <a:rPr lang="en-US" sz="1600" dirty="0">
                <a:latin typeface="Comic Sans MS" panose="030F0902030302020204" pitchFamily="66" charset="0"/>
                <a:sym typeface="Symbol" pitchFamily="2" charset="2"/>
              </a:rPr>
              <a:t></a:t>
            </a:r>
            <a:r>
              <a:rPr lang="en-US" sz="1600" dirty="0">
                <a:latin typeface="Comic Sans MS" panose="030F0902030302020204" pitchFamily="66" charset="0"/>
              </a:rPr>
              <a:t>  4 MeV/c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5A54B-D2AB-CD52-B646-E6E963E65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78" r="37459" b="15676"/>
          <a:stretch/>
        </p:blipFill>
        <p:spPr>
          <a:xfrm>
            <a:off x="5002272" y="1166837"/>
            <a:ext cx="3348001" cy="21181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1599A3-2549-A6EC-5569-7D9E54F87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253" y="3396670"/>
            <a:ext cx="2737386" cy="24408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99BA2C-7AB5-30C0-181F-B23DF6230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060" y="660256"/>
            <a:ext cx="1870423" cy="4093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52229E-F938-1623-AB4D-F5A36B5EF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55" y="303988"/>
            <a:ext cx="3657530" cy="3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6209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36C3B-C0FF-4094-3433-20D95C0F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E4A58-095E-B859-25BD-6328C02D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05679"/>
            <a:ext cx="7772400" cy="4423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CD8EF-2E5B-472D-3ED4-D7259007374D}"/>
              </a:ext>
            </a:extLst>
          </p:cNvPr>
          <p:cNvSpPr txBox="1"/>
          <p:nvPr/>
        </p:nvSpPr>
        <p:spPr>
          <a:xfrm>
            <a:off x="651519" y="398058"/>
            <a:ext cx="338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HADES.   </a:t>
            </a:r>
            <a:r>
              <a:rPr lang="en-US" dirty="0"/>
              <a:t>at   GSI / FAIR</a:t>
            </a:r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116F8-DC04-8EEE-0AB2-8479EB7990D6}"/>
              </a:ext>
            </a:extLst>
          </p:cNvPr>
          <p:cNvSpPr txBox="1"/>
          <p:nvPr/>
        </p:nvSpPr>
        <p:spPr>
          <a:xfrm>
            <a:off x="167833" y="1193184"/>
            <a:ext cx="8824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b="1" dirty="0"/>
              <a:t>Overcome  statistic limitations with p probe and direct kinematics</a:t>
            </a:r>
          </a:p>
        </p:txBody>
      </p:sp>
    </p:spTree>
    <p:extLst>
      <p:ext uri="{BB962C8B-B14F-4D97-AF65-F5344CB8AC3E}">
        <p14:creationId xmlns:p14="http://schemas.microsoft.com/office/powerpoint/2010/main" val="2737783691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4805F-3D6A-60AB-4815-FF6CD568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25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758635-9BF4-DB82-0F0B-09A16BE89765}"/>
              </a:ext>
            </a:extLst>
          </p:cNvPr>
          <p:cNvGrpSpPr/>
          <p:nvPr/>
        </p:nvGrpSpPr>
        <p:grpSpPr>
          <a:xfrm>
            <a:off x="228600" y="4800600"/>
            <a:ext cx="3657600" cy="2057400"/>
            <a:chOff x="1295400" y="1143000"/>
            <a:chExt cx="5791200" cy="3733800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2CE860EF-58B4-E7B0-FAB3-E783BA985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2667000"/>
              <a:ext cx="1371600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875C4BB2-4CC7-47DA-6E94-DC94A1560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048000"/>
              <a:ext cx="304800" cy="304800"/>
            </a:xfrm>
            <a:prstGeom prst="ellipse">
              <a:avLst/>
            </a:prstGeom>
            <a:solidFill>
              <a:srgbClr val="FF7B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745F3CC3-3028-8F4A-BFDD-B0EF547C0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3048000"/>
              <a:ext cx="304800" cy="304800"/>
            </a:xfrm>
            <a:prstGeom prst="ellipse">
              <a:avLst/>
            </a:prstGeom>
            <a:solidFill>
              <a:srgbClr val="FF7B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ED649334-2901-F222-3252-3F5E973A9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3200400"/>
              <a:ext cx="2438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CACDCAF0-212C-BE03-2FD1-C5BAFDAAEB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9600" y="1524000"/>
              <a:ext cx="2209800" cy="16002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5682251B-A121-B9D7-D31F-1057D135A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00" y="3276600"/>
              <a:ext cx="2286000" cy="12954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A106D783-7EBB-43F2-30C9-1E38BF30C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219200"/>
              <a:ext cx="304800" cy="304800"/>
            </a:xfrm>
            <a:prstGeom prst="ellipse">
              <a:avLst/>
            </a:prstGeom>
            <a:solidFill>
              <a:srgbClr val="FF7B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E7DA234F-9B27-DA03-C15A-8A49C34E1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4572000"/>
              <a:ext cx="304800" cy="304800"/>
            </a:xfrm>
            <a:prstGeom prst="ellipse">
              <a:avLst/>
            </a:prstGeom>
            <a:solidFill>
              <a:srgbClr val="FF7B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72052A7-81AF-97B5-4CE1-0CBF77EE9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1430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 dirty="0">
                  <a:latin typeface="Times" pitchFamily="18" charset="0"/>
                  <a:ea typeface="Osaka" panose="020B0600000000000000" pitchFamily="34" charset="-128"/>
                </a:rPr>
                <a:t>p</a:t>
              </a: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9ABB8C6F-52CA-0B17-5E59-40DDD08A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5450" y="4510088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>
                  <a:latin typeface="Times" pitchFamily="18" charset="0"/>
                  <a:ea typeface="Osaka" panose="020B0600000000000000" pitchFamily="34" charset="-128"/>
                </a:rPr>
                <a:t>p</a:t>
              </a:r>
              <a:endParaRPr lang="en-US" altLang="en-IL" b="1">
                <a:solidFill>
                  <a:srgbClr val="CA0F29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3F883357-B624-6D1F-9F8C-A4DA1D987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8088" y="2765425"/>
              <a:ext cx="374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 i="1" dirty="0">
                  <a:latin typeface="Times" pitchFamily="18" charset="0"/>
                  <a:ea typeface="Osaka" panose="020B0600000000000000" pitchFamily="34" charset="-128"/>
                </a:rPr>
                <a:t>p</a:t>
              </a:r>
              <a:r>
                <a:rPr lang="en-US" altLang="en-IL" b="1" i="1" baseline="-25000" dirty="0">
                  <a:latin typeface="Times" pitchFamily="18" charset="0"/>
                  <a:ea typeface="Osaka" panose="020B0600000000000000" pitchFamily="34" charset="-128"/>
                </a:rPr>
                <a:t>0</a:t>
              </a:r>
              <a:endParaRPr lang="en-US" altLang="en-IL" b="1" i="1" dirty="0"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31131E-FB67-DB3C-3EFF-340EEEE49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9038" y="2667000"/>
              <a:ext cx="3603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sz="1400" b="1">
                  <a:latin typeface="Times" pitchFamily="18" charset="0"/>
                  <a:ea typeface="Osaka" panose="020B0600000000000000" pitchFamily="34" charset="-128"/>
                  <a:sym typeface="Symbol" pitchFamily="2" charset="2"/>
                </a:rPr>
                <a:t></a:t>
              </a:r>
              <a:endParaRPr lang="en-US" altLang="en-IL" sz="1400" b="1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  <a:sym typeface="Symbol" pitchFamily="2" charset="2"/>
              </a:endParaRPr>
            </a:p>
          </p:txBody>
        </p:sp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5D39CFCB-7134-21B3-598D-BAFD6289C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9863" y="2241202"/>
              <a:ext cx="5921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 i="1" dirty="0">
                  <a:latin typeface="Times" pitchFamily="18" charset="0"/>
                  <a:ea typeface="Osaka" panose="020B0600000000000000" pitchFamily="34" charset="-128"/>
                </a:rPr>
                <a:t>p</a:t>
              </a:r>
              <a:r>
                <a:rPr lang="en-US" altLang="en-IL" b="1" i="1" baseline="-25000" dirty="0">
                  <a:latin typeface="Times" pitchFamily="18" charset="0"/>
                  <a:ea typeface="Osaka" panose="020B0600000000000000" pitchFamily="34" charset="-128"/>
                </a:rPr>
                <a:t>f</a:t>
              </a:r>
              <a:endParaRPr lang="en-US" altLang="en-IL" b="1" i="1" dirty="0"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339C4067-7214-848B-5799-B8D81C82E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1" y="2506291"/>
              <a:ext cx="228600" cy="51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sz="1400" b="1" dirty="0">
                  <a:latin typeface="Times" pitchFamily="18" charset="0"/>
                  <a:ea typeface="Osaka" panose="020B0600000000000000" pitchFamily="34" charset="-128"/>
                  <a:sym typeface="Symbol" pitchFamily="2" charset="2"/>
                </a:rPr>
                <a:t>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705C44-80A7-B992-F02C-CC8671C2D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763" y="3429000"/>
              <a:ext cx="757237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sz="1400" b="1">
                  <a:solidFill>
                    <a:schemeClr val="accent2"/>
                  </a:solidFill>
                  <a:latin typeface="Times" pitchFamily="18" charset="0"/>
                  <a:ea typeface="Osaka" panose="020B0600000000000000" pitchFamily="34" charset="-128"/>
                </a:rPr>
                <a:t>Target</a:t>
              </a:r>
            </a:p>
            <a:p>
              <a:pPr algn="ctr"/>
              <a:r>
                <a:rPr lang="en-US" altLang="en-IL" sz="1400" b="1">
                  <a:solidFill>
                    <a:schemeClr val="accent2"/>
                  </a:solidFill>
                  <a:latin typeface="Times" pitchFamily="18" charset="0"/>
                  <a:ea typeface="Osaka" panose="020B0600000000000000" pitchFamily="34" charset="-128"/>
                </a:rPr>
                <a:t>nucleus</a:t>
              </a:r>
            </a:p>
          </p:txBody>
        </p:sp>
        <p:sp>
          <p:nvSpPr>
            <p:cNvPr id="21" name="Line 27">
              <a:extLst>
                <a:ext uri="{FF2B5EF4-FFF2-40B4-BE49-F238E27FC236}">
                  <a16:creationId xmlns:a16="http://schemas.microsoft.com/office/drawing/2014/main" id="{0F259698-8D6D-9EB8-445A-568B946F7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3400" y="2743200"/>
              <a:ext cx="228600" cy="304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9B1ECA-BBBC-65F6-973F-54D2C4D44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00196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>
                  <a:latin typeface="Times" pitchFamily="18" charset="0"/>
                  <a:ea typeface="Osaka" panose="020B0600000000000000" pitchFamily="34" charset="-128"/>
                </a:rPr>
                <a:t>p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E7EE19-912A-9123-B221-7C3080EB5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8450" y="29718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>
                  <a:latin typeface="Times" pitchFamily="18" charset="0"/>
                  <a:ea typeface="Osaka" panose="020B0600000000000000" pitchFamily="34" charset="-128"/>
                </a:rPr>
                <a:t>p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105F2F4-DA0F-D3FF-D2C4-3B8C3A205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276600"/>
              <a:ext cx="304800" cy="304800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IL" altLang="en-IL" baseline="30000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0709EA-A058-FB73-5418-AFF19B566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2004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>
                  <a:latin typeface="Times" pitchFamily="18" charset="0"/>
                  <a:ea typeface="Osaka" panose="020B0600000000000000" pitchFamily="34" charset="-128"/>
                </a:rPr>
                <a:t>n</a:t>
              </a: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FDAAF96C-5CC4-F797-1C0D-6FC18BBE4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0000" y="3505200"/>
              <a:ext cx="228600" cy="304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4992A1-ADA0-9BC7-92D6-ADF5164F3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613" y="3824288"/>
              <a:ext cx="38258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b="1" i="1">
                  <a:latin typeface="Times" pitchFamily="18" charset="0"/>
                  <a:ea typeface="Osaka" panose="020B0600000000000000" pitchFamily="34" charset="-128"/>
                </a:rPr>
                <a:t>p</a:t>
              </a:r>
              <a:r>
                <a:rPr lang="en-US" altLang="en-IL" b="1" i="1" baseline="-25000">
                  <a:latin typeface="Times" pitchFamily="18" charset="0"/>
                  <a:ea typeface="Osaka" panose="020B0600000000000000" pitchFamily="34" charset="-128"/>
                </a:rPr>
                <a:t>n</a:t>
              </a:r>
              <a:endParaRPr lang="en-US" altLang="en-IL" b="1" i="1">
                <a:latin typeface="Times" pitchFamily="18" charset="0"/>
                <a:ea typeface="Osaka" panose="020B0600000000000000" pitchFamily="34" charset="-128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4F1CA2-D410-B3C7-F2BA-E188E39E6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3733800"/>
              <a:ext cx="3603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IL" sz="1400" b="1">
                  <a:latin typeface="Times" pitchFamily="18" charset="0"/>
                  <a:ea typeface="Osaka" panose="020B0600000000000000" pitchFamily="34" charset="-128"/>
                  <a:sym typeface="Symbol" pitchFamily="2" charset="2"/>
                </a:rPr>
                <a:t></a:t>
              </a:r>
              <a:endParaRPr lang="en-US" altLang="en-IL" sz="1400" b="1">
                <a:solidFill>
                  <a:schemeClr val="accent2"/>
                </a:solidFill>
                <a:latin typeface="Times" pitchFamily="18" charset="0"/>
                <a:ea typeface="Osaka" panose="020B0600000000000000" pitchFamily="34" charset="-128"/>
                <a:sym typeface="Symbol" pitchFamily="2" charset="2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38E706E-A97E-E18D-86BD-80A0B1116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6212"/>
            <a:ext cx="4384329" cy="31382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81621F-6BE8-2150-2FCC-E51489E44670}"/>
              </a:ext>
            </a:extLst>
          </p:cNvPr>
          <p:cNvSpPr txBox="1"/>
          <p:nvPr/>
        </p:nvSpPr>
        <p:spPr>
          <a:xfrm>
            <a:off x="6676273" y="695667"/>
            <a:ext cx="2467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600" dirty="0"/>
              <a:t>PRC 107,  L 061301 (2023)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A209F-0092-EB42-45AC-36ACAC42041A}"/>
              </a:ext>
            </a:extLst>
          </p:cNvPr>
          <p:cNvSpPr txBox="1"/>
          <p:nvPr/>
        </p:nvSpPr>
        <p:spPr>
          <a:xfrm>
            <a:off x="6259294" y="431288"/>
            <a:ext cx="2904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400" dirty="0"/>
              <a:t>I. Korover et al.  (CLAS collabortion)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E01435-6C75-A084-07A7-E565724EA001}"/>
              </a:ext>
            </a:extLst>
          </p:cNvPr>
          <p:cNvSpPr txBox="1"/>
          <p:nvPr/>
        </p:nvSpPr>
        <p:spPr>
          <a:xfrm>
            <a:off x="6259294" y="5857526"/>
            <a:ext cx="3237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Erf centered around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274 </a:t>
            </a:r>
            <a:r>
              <a:rPr lang="en-US" sz="1600" dirty="0">
                <a:latin typeface="Comic Sans MS" panose="030F0902030302020204" pitchFamily="66" charset="0"/>
                <a:sym typeface="Symbol" pitchFamily="2" charset="2"/>
              </a:rPr>
              <a:t></a:t>
            </a:r>
            <a:r>
              <a:rPr lang="en-US" sz="1600" dirty="0">
                <a:latin typeface="Comic Sans MS" panose="030F0902030302020204" pitchFamily="66" charset="0"/>
              </a:rPr>
              <a:t>  2MeV/c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And has a width of   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58 </a:t>
            </a:r>
            <a:r>
              <a:rPr lang="en-US" sz="1600" dirty="0">
                <a:latin typeface="Comic Sans MS" panose="030F0902030302020204" pitchFamily="66" charset="0"/>
                <a:sym typeface="Symbol" pitchFamily="2" charset="2"/>
              </a:rPr>
              <a:t></a:t>
            </a:r>
            <a:r>
              <a:rPr lang="en-US" sz="1600" dirty="0">
                <a:latin typeface="Comic Sans MS" panose="030F0902030302020204" pitchFamily="66" charset="0"/>
              </a:rPr>
              <a:t>  4 MeV/c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5A54B-D2AB-CD52-B646-E6E963E65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78" r="37459" b="15676"/>
          <a:stretch/>
        </p:blipFill>
        <p:spPr>
          <a:xfrm>
            <a:off x="5002272" y="1166837"/>
            <a:ext cx="3348001" cy="21181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1599A3-2549-A6EC-5569-7D9E54F87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253" y="3396670"/>
            <a:ext cx="2737386" cy="24408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99BA2C-7AB5-30C0-181F-B23DF6230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060" y="660256"/>
            <a:ext cx="1870423" cy="4093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52229E-F938-1623-AB4D-F5A36B5EF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55" y="303988"/>
            <a:ext cx="3657530" cy="372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01CE9B-2311-47A0-E9E6-09E40CFB0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29" y="1345269"/>
            <a:ext cx="4317134" cy="35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18896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2FA541-3D20-080A-485D-6C24F445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1026" name="Picture 2" descr="Which Jobs Match Your Skills? 8 Ways to Find a Career Match | FlexJobs">
            <a:extLst>
              <a:ext uri="{FF2B5EF4-FFF2-40B4-BE49-F238E27FC236}">
                <a16:creationId xmlns:a16="http://schemas.microsoft.com/office/drawing/2014/main" id="{D5EC5952-9BC2-1E90-44D3-A27897A8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4" y="1277972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F75F2-2D70-E841-855B-9F9C923C17D6}"/>
              </a:ext>
            </a:extLst>
          </p:cNvPr>
          <p:cNvSpPr txBox="1"/>
          <p:nvPr/>
        </p:nvSpPr>
        <p:spPr>
          <a:xfrm>
            <a:off x="685800" y="533400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MF </a:t>
            </a:r>
            <a:r>
              <a:rPr lang="en-IL" dirty="0">
                <a:sym typeface="Wingdings" pitchFamily="2" charset="2"/>
              </a:rPr>
              <a:t> SRC</a:t>
            </a:r>
            <a:endParaRPr lang="en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8AC0C-B10D-729D-ED73-D0E5C112E8BF}"/>
              </a:ext>
            </a:extLst>
          </p:cNvPr>
          <p:cNvSpPr txBox="1"/>
          <p:nvPr/>
        </p:nvSpPr>
        <p:spPr>
          <a:xfrm>
            <a:off x="753487" y="3661621"/>
            <a:ext cx="218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IL" dirty="0"/>
              <a:t>inding a match</a:t>
            </a:r>
          </a:p>
        </p:txBody>
      </p:sp>
      <p:pic>
        <p:nvPicPr>
          <p:cNvPr id="5" name="Picture 4" descr="Screen Shot 2014-04-21 at 5.45.37 PM.png">
            <a:extLst>
              <a:ext uri="{FF2B5EF4-FFF2-40B4-BE49-F238E27FC236}">
                <a16:creationId xmlns:a16="http://schemas.microsoft.com/office/drawing/2014/main" id="{274B1B29-0FA3-FA2F-BC74-FA5F4E04A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198" y="4136627"/>
            <a:ext cx="3332497" cy="2568973"/>
          </a:xfrm>
          <a:prstGeom prst="roundRect">
            <a:avLst>
              <a:gd name="adj" fmla="val 7735"/>
            </a:avLst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2" descr="galaxy-wallpapers-11.jpg">
            <a:extLst>
              <a:ext uri="{FF2B5EF4-FFF2-40B4-BE49-F238E27FC236}">
                <a16:creationId xmlns:a16="http://schemas.microsoft.com/office/drawing/2014/main" id="{A15AB272-97D0-5B15-AB5F-350B64A00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93" y="877922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DE677F-6A90-3862-38FC-6BBC184692CB}"/>
              </a:ext>
            </a:extLst>
          </p:cNvPr>
          <p:cNvGrpSpPr/>
          <p:nvPr/>
        </p:nvGrpSpPr>
        <p:grpSpPr>
          <a:xfrm>
            <a:off x="1066800" y="5909715"/>
            <a:ext cx="5355963" cy="948285"/>
            <a:chOff x="2470673" y="1085611"/>
            <a:chExt cx="5355963" cy="9482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1F1C90-7A13-1C50-75E1-7580356652F0}"/>
                </a:ext>
              </a:extLst>
            </p:cNvPr>
            <p:cNvSpPr txBox="1"/>
            <p:nvPr/>
          </p:nvSpPr>
          <p:spPr>
            <a:xfrm>
              <a:off x="2556173" y="1572231"/>
              <a:ext cx="3977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SRC p</a:t>
              </a:r>
              <a:r>
                <a:rPr lang="en-IL" dirty="0"/>
                <a:t>airing in isotopes chains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327A97-1F41-0B97-917D-8CBB4DAD9EA6}"/>
                </a:ext>
              </a:extLst>
            </p:cNvPr>
            <p:cNvSpPr txBox="1"/>
            <p:nvPr/>
          </p:nvSpPr>
          <p:spPr>
            <a:xfrm>
              <a:off x="2470673" y="1085611"/>
              <a:ext cx="53559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IL" dirty="0"/>
                <a:t>Exotic (very asymetric) nuclei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986464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5F5C7CD8-987D-5D24-5F61-32F9F53EE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63050" cy="709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7">
            <a:extLst>
              <a:ext uri="{FF2B5EF4-FFF2-40B4-BE49-F238E27FC236}">
                <a16:creationId xmlns:a16="http://schemas.microsoft.com/office/drawing/2014/main" id="{6E053FD2-25A9-1CB9-A02E-AD343E95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-55563"/>
            <a:ext cx="152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C8AD6C8D-1B4D-58FE-411E-0AD4DCA42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678305"/>
            <a:ext cx="45847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51">
            <a:extLst>
              <a:ext uri="{FF2B5EF4-FFF2-40B4-BE49-F238E27FC236}">
                <a16:creationId xmlns:a16="http://schemas.microsoft.com/office/drawing/2014/main" id="{59FFE2AB-A03E-8A1D-C40F-A4AE70B9D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08" y="218440"/>
            <a:ext cx="427863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np-SRC dominance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(tensor force)</a:t>
            </a:r>
          </a:p>
        </p:txBody>
      </p:sp>
      <p:sp>
        <p:nvSpPr>
          <p:cNvPr id="18447" name="Rectangle 9">
            <a:extLst>
              <a:ext uri="{FF2B5EF4-FFF2-40B4-BE49-F238E27FC236}">
                <a16:creationId xmlns:a16="http://schemas.microsoft.com/office/drawing/2014/main" id="{BFB77833-42D3-B02B-4B7C-B7636A77B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6567488"/>
            <a:ext cx="42926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R. Subedi et al., Science 320, 1476 (2008). </a:t>
            </a:r>
          </a:p>
        </p:txBody>
      </p:sp>
      <p:sp>
        <p:nvSpPr>
          <p:cNvPr id="18448" name="TextBox 15">
            <a:extLst>
              <a:ext uri="{FF2B5EF4-FFF2-40B4-BE49-F238E27FC236}">
                <a16:creationId xmlns:a16="http://schemas.microsoft.com/office/drawing/2014/main" id="{28656597-B34C-DC1B-E4A6-2F8628557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6234113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1800" b="1"/>
              <a:t>E. Piasetzky et al., PRL. 97 (2006) 162504.   </a:t>
            </a:r>
          </a:p>
        </p:txBody>
      </p:sp>
      <p:sp>
        <p:nvSpPr>
          <p:cNvPr id="18449" name="TextBox 1">
            <a:extLst>
              <a:ext uri="{FF2B5EF4-FFF2-40B4-BE49-F238E27FC236}">
                <a16:creationId xmlns:a16="http://schemas.microsoft.com/office/drawing/2014/main" id="{526769DB-8E20-80BF-12E6-0D6DCFE8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6548438"/>
            <a:ext cx="3586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1800" b="1"/>
              <a:t>A. Schmidt et al., Nature (in print)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9DA676-4F2D-0DC8-9B17-425162E9B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967" y="1828800"/>
            <a:ext cx="4440033" cy="227076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64C2EAFC-D0E2-36C9-6020-BD2AF6E65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56700" cy="709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7">
            <a:extLst>
              <a:ext uri="{FF2B5EF4-FFF2-40B4-BE49-F238E27FC236}">
                <a16:creationId xmlns:a16="http://schemas.microsoft.com/office/drawing/2014/main" id="{C69BA7F1-FA9A-2F09-B52D-C09AFFD6A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-55563"/>
            <a:ext cx="152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2">
            <a:extLst>
              <a:ext uri="{FF2B5EF4-FFF2-40B4-BE49-F238E27FC236}">
                <a16:creationId xmlns:a16="http://schemas.microsoft.com/office/drawing/2014/main" id="{C85B1D3F-3C31-2CC0-19F5-DEE8F3FC5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114300"/>
            <a:ext cx="6816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SRC results</a:t>
            </a:r>
          </a:p>
        </p:txBody>
      </p:sp>
      <p:pic>
        <p:nvPicPr>
          <p:cNvPr id="57" name="Picture 56" descr="Screen%20Shot%202017-09-11%20at%202.00.49%20PM.png">
            <a:extLst>
              <a:ext uri="{FF2B5EF4-FFF2-40B4-BE49-F238E27FC236}">
                <a16:creationId xmlns:a16="http://schemas.microsoft.com/office/drawing/2014/main" id="{37654DDD-829F-CA48-1EDE-5F713B1A120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26" y="816708"/>
            <a:ext cx="2367474" cy="1987705"/>
          </a:xfrm>
          <a:prstGeom prst="roundRect">
            <a:avLst>
              <a:gd name="adj" fmla="val 6870"/>
            </a:avLst>
          </a:prstGeom>
          <a:noFill/>
          <a:ln>
            <a:noFill/>
          </a:ln>
        </p:spPr>
      </p:pic>
      <p:sp>
        <p:nvSpPr>
          <p:cNvPr id="20486" name="TextBox 4">
            <a:extLst>
              <a:ext uri="{FF2B5EF4-FFF2-40B4-BE49-F238E27FC236}">
                <a16:creationId xmlns:a16="http://schemas.microsoft.com/office/drawing/2014/main" id="{BC74078F-EF41-CFF2-2E71-E6DE569B9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3617913"/>
            <a:ext cx="762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In the  high momentum tail,  </a:t>
            </a:r>
            <a:r>
              <a:rPr lang="en-US" altLang="en-US" sz="2400">
                <a:solidFill>
                  <a:srgbClr val="0070C0"/>
                </a:solidFill>
              </a:rPr>
              <a:t>#protons </a:t>
            </a:r>
            <a:r>
              <a:rPr lang="en-US" altLang="en-US" sz="2400"/>
              <a:t>= </a:t>
            </a:r>
            <a:r>
              <a:rPr lang="en-US" altLang="en-US" sz="2400">
                <a:solidFill>
                  <a:srgbClr val="FF0000"/>
                </a:solidFill>
              </a:rPr>
              <a:t>#neutrons</a:t>
            </a:r>
            <a:r>
              <a:rPr lang="en-US" altLang="en-US" sz="2400"/>
              <a:t>, irrespectively of the neutron excess.</a:t>
            </a:r>
          </a:p>
        </p:txBody>
      </p:sp>
      <p:sp>
        <p:nvSpPr>
          <p:cNvPr id="20487" name="TextBox 5">
            <a:extLst>
              <a:ext uri="{FF2B5EF4-FFF2-40B4-BE49-F238E27FC236}">
                <a16:creationId xmlns:a16="http://schemas.microsoft.com/office/drawing/2014/main" id="{2F52279D-46B9-B920-535A-AFBEC3C9D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5414963"/>
            <a:ext cx="6084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The fraction of correlated </a:t>
            </a:r>
            <a:r>
              <a:rPr lang="en-US" altLang="en-US" sz="2400">
                <a:solidFill>
                  <a:srgbClr val="FF0000"/>
                </a:solidFill>
              </a:rPr>
              <a:t>protons </a:t>
            </a:r>
            <a:r>
              <a:rPr lang="en-US" altLang="en-US" sz="2400"/>
              <a:t>/</a:t>
            </a:r>
            <a:r>
              <a:rPr lang="en-US" altLang="en-US" sz="2400">
                <a:solidFill>
                  <a:srgbClr val="00B0F0"/>
                </a:solidFill>
              </a:rPr>
              <a:t>neutrons</a:t>
            </a:r>
            <a:r>
              <a:rPr lang="en-US" altLang="en-US" sz="2400"/>
              <a:t> is </a:t>
            </a:r>
            <a:r>
              <a:rPr lang="en-US" altLang="en-US" sz="2400">
                <a:solidFill>
                  <a:srgbClr val="FF0066"/>
                </a:solidFill>
              </a:rPr>
              <a:t>grow</a:t>
            </a:r>
            <a:r>
              <a:rPr lang="en-US" altLang="en-US" sz="2400"/>
              <a:t>/</a:t>
            </a:r>
            <a:r>
              <a:rPr lang="en-US" altLang="en-US" sz="2400">
                <a:solidFill>
                  <a:srgbClr val="00B0F0"/>
                </a:solidFill>
              </a:rPr>
              <a:t>constant</a:t>
            </a:r>
            <a:r>
              <a:rPr lang="en-US" altLang="en-US" sz="2400"/>
              <a:t> , as a function of neutron excess.</a:t>
            </a:r>
          </a:p>
        </p:txBody>
      </p:sp>
      <p:pic>
        <p:nvPicPr>
          <p:cNvPr id="20488" name="Picture 31" descr="Screen%20Shot%202017-09-10%20at%2010.38.48%20AM.png">
            <a:extLst>
              <a:ext uri="{FF2B5EF4-FFF2-40B4-BE49-F238E27FC236}">
                <a16:creationId xmlns:a16="http://schemas.microsoft.com/office/drawing/2014/main" id="{1649BF7F-AA98-E006-5370-1EF8811C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798513"/>
            <a:ext cx="25908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Content Placeholder 17">
            <a:extLst>
              <a:ext uri="{FF2B5EF4-FFF2-40B4-BE49-F238E27FC236}">
                <a16:creationId xmlns:a16="http://schemas.microsoft.com/office/drawing/2014/main" id="{BF02777B-FCD4-983A-4D5D-E54343DF07BD}"/>
              </a:ext>
            </a:extLst>
          </p:cNvPr>
          <p:cNvSpPr txBox="1">
            <a:spLocks/>
          </p:cNvSpPr>
          <p:nvPr/>
        </p:nvSpPr>
        <p:spPr bwMode="auto">
          <a:xfrm>
            <a:off x="-411163" y="6469063"/>
            <a:ext cx="67802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4572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defTabSz="4572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defTabSz="4572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defTabSz="4572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defTabSz="4572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Aft>
                <a:spcPts val="1800"/>
              </a:spcAft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Nuclear Contact Formalism</a:t>
            </a:r>
          </a:p>
        </p:txBody>
      </p:sp>
      <p:sp>
        <p:nvSpPr>
          <p:cNvPr id="20490" name="Rectangle 2">
            <a:extLst>
              <a:ext uri="{FF2B5EF4-FFF2-40B4-BE49-F238E27FC236}">
                <a16:creationId xmlns:a16="http://schemas.microsoft.com/office/drawing/2014/main" id="{D53D79B1-CA72-0C82-46B8-A0D3E024B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4522788"/>
            <a:ext cx="685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cs typeface="Arial" panose="020B0604020202020204" pitchFamily="34" charset="0"/>
              </a:rPr>
              <a:t>Protons</a:t>
            </a:r>
            <a:r>
              <a:rPr lang="en-US" altLang="en-US" sz="2400">
                <a:cs typeface="Arial" panose="020B0604020202020204" pitchFamily="34" charset="0"/>
              </a:rPr>
              <a:t> have a greater probability than </a:t>
            </a: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neutrons</a:t>
            </a:r>
            <a:r>
              <a:rPr lang="en-US" altLang="en-US" sz="2400">
                <a:cs typeface="Arial" panose="020B0604020202020204" pitchFamily="34" charset="0"/>
              </a:rPr>
              <a:t> to be above the Fermi sea. </a:t>
            </a:r>
          </a:p>
        </p:txBody>
      </p:sp>
      <p:sp>
        <p:nvSpPr>
          <p:cNvPr id="20491" name="TextBox 8">
            <a:extLst>
              <a:ext uri="{FF2B5EF4-FFF2-40B4-BE49-F238E27FC236}">
                <a16:creationId xmlns:a16="http://schemas.microsoft.com/office/drawing/2014/main" id="{23C3AD38-0EC2-0F26-10E6-F54A5ACD5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363" y="2857500"/>
            <a:ext cx="322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Nature, 560 (2018)  617-621. </a:t>
            </a:r>
          </a:p>
        </p:txBody>
      </p:sp>
      <p:sp>
        <p:nvSpPr>
          <p:cNvPr id="20492" name="TextBox 3">
            <a:extLst>
              <a:ext uri="{FF2B5EF4-FFF2-40B4-BE49-F238E27FC236}">
                <a16:creationId xmlns:a16="http://schemas.microsoft.com/office/drawing/2014/main" id="{1D400572-1D76-691A-FFAB-1E2F4398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992438"/>
            <a:ext cx="3036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</a:rPr>
              <a:t>For nuclei with  N&gt;Z</a:t>
            </a:r>
          </a:p>
        </p:txBody>
      </p:sp>
      <p:sp>
        <p:nvSpPr>
          <p:cNvPr id="20493" name="TextBox 13">
            <a:extLst>
              <a:ext uri="{FF2B5EF4-FFF2-40B4-BE49-F238E27FC236}">
                <a16:creationId xmlns:a16="http://schemas.microsoft.com/office/drawing/2014/main" id="{45D09EA5-D0F0-989A-D516-2320CC244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8" y="6530975"/>
            <a:ext cx="314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Phys. Lett. B780 (2018) 211.</a:t>
            </a:r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0471-ECEF-5C69-31F7-B4BD146B3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204589"/>
            <a:ext cx="7886700" cy="994172"/>
          </a:xfrm>
        </p:spPr>
        <p:txBody>
          <a:bodyPr/>
          <a:lstStyle/>
          <a:p>
            <a:r>
              <a:rPr lang="en-US" dirty="0" err="1"/>
              <a:t>CaFe</a:t>
            </a:r>
            <a:r>
              <a:rPr lang="en-US" dirty="0"/>
              <a:t> experiments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5F409-455D-ED4D-58D9-32A41BFD2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88455"/>
            <a:ext cx="6064624" cy="3749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FC60F9-B47F-B631-6ACD-ED51B9BE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584" y="-228600"/>
            <a:ext cx="4788879" cy="327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EABD27-8929-3A4E-0BA8-C844A6B56FEF}"/>
              </a:ext>
            </a:extLst>
          </p:cNvPr>
          <p:cNvSpPr txBox="1"/>
          <p:nvPr/>
        </p:nvSpPr>
        <p:spPr>
          <a:xfrm>
            <a:off x="685800" y="472440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L" sz="1800" dirty="0"/>
              <a:t>40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18F9C-D2AE-0917-40B6-436DC8B6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3A621-8530-17CA-7817-302DB899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085F-B2A0-F542-9428-88569A24562D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101835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4AB6F847-0E37-070D-40FA-22361601C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59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ontent Placeholder 17">
            <a:extLst>
              <a:ext uri="{FF2B5EF4-FFF2-40B4-BE49-F238E27FC236}">
                <a16:creationId xmlns:a16="http://schemas.microsoft.com/office/drawing/2014/main" id="{6FBA8859-ECE3-C2A3-C6B4-7FA2FD0AD0C8}"/>
              </a:ext>
            </a:extLst>
          </p:cNvPr>
          <p:cNvSpPr txBox="1">
            <a:spLocks/>
          </p:cNvSpPr>
          <p:nvPr/>
        </p:nvSpPr>
        <p:spPr bwMode="auto">
          <a:xfrm>
            <a:off x="74613" y="1552575"/>
            <a:ext cx="59705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4572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defTabSz="4572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defTabSz="4572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defTabSz="4572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defTabSz="4572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Aft>
                <a:spcPts val="1800"/>
              </a:spcAft>
              <a:buFontTx/>
              <a:buNone/>
            </a:pPr>
            <a:r>
              <a:rPr lang="en-US" altLang="en-US" sz="4000">
                <a:solidFill>
                  <a:srgbClr val="FFFFFF"/>
                </a:solidFill>
                <a:latin typeface="Calibri" panose="020F0502020204030204" pitchFamily="34" charset="0"/>
              </a:rPr>
              <a:t>Nucleon pairs that are close together in the nucleus</a:t>
            </a:r>
          </a:p>
        </p:txBody>
      </p:sp>
      <p:grpSp>
        <p:nvGrpSpPr>
          <p:cNvPr id="5124" name="Group 1">
            <a:extLst>
              <a:ext uri="{FF2B5EF4-FFF2-40B4-BE49-F238E27FC236}">
                <a16:creationId xmlns:a16="http://schemas.microsoft.com/office/drawing/2014/main" id="{56B9A3A3-3DB8-2163-68BD-9A4485FBED7C}"/>
              </a:ext>
            </a:extLst>
          </p:cNvPr>
          <p:cNvGrpSpPr>
            <a:grpSpLocks/>
          </p:cNvGrpSpPr>
          <p:nvPr/>
        </p:nvGrpSpPr>
        <p:grpSpPr bwMode="auto">
          <a:xfrm>
            <a:off x="5821363" y="1050925"/>
            <a:ext cx="3092450" cy="3594100"/>
            <a:chOff x="548640" y="3064746"/>
            <a:chExt cx="3092903" cy="3592850"/>
          </a:xfrm>
        </p:grpSpPr>
        <p:pic>
          <p:nvPicPr>
            <p:cNvPr id="29" name="Picture 2" descr="galaxy-wallpapers-11.jpg">
              <a:extLst>
                <a:ext uri="{FF2B5EF4-FFF2-40B4-BE49-F238E27FC236}">
                  <a16:creationId xmlns:a16="http://schemas.microsoft.com/office/drawing/2014/main" id="{183493ED-8DFF-FEC4-C5F1-14843F579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1" t="7813" r="4903" b="5309"/>
            <a:stretch/>
          </p:blipFill>
          <p:spPr bwMode="auto">
            <a:xfrm>
              <a:off x="548640" y="3777236"/>
              <a:ext cx="3092903" cy="288036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5A58C6-874B-C07E-8D8B-81DB4DF26A1C}"/>
                </a:ext>
              </a:extLst>
            </p:cNvPr>
            <p:cNvSpPr txBox="1"/>
            <p:nvPr/>
          </p:nvSpPr>
          <p:spPr>
            <a:xfrm>
              <a:off x="2217346" y="3064746"/>
              <a:ext cx="1390854" cy="583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u="sng" dirty="0">
                  <a:solidFill>
                    <a:prstClr val="white"/>
                  </a:solidFill>
                  <a:latin typeface="Calibri"/>
                  <a:cs typeface="+mn-cs"/>
                </a:rPr>
                <a:t>r-space</a:t>
              </a:r>
            </a:p>
          </p:txBody>
        </p:sp>
      </p:grpSp>
      <p:sp>
        <p:nvSpPr>
          <p:cNvPr id="5125" name="Content Placeholder 17">
            <a:extLst>
              <a:ext uri="{FF2B5EF4-FFF2-40B4-BE49-F238E27FC236}">
                <a16:creationId xmlns:a16="http://schemas.microsoft.com/office/drawing/2014/main" id="{BDF68565-274A-7BEF-3474-63CEE3EC8644}"/>
              </a:ext>
            </a:extLst>
          </p:cNvPr>
          <p:cNvSpPr txBox="1">
            <a:spLocks/>
          </p:cNvSpPr>
          <p:nvPr/>
        </p:nvSpPr>
        <p:spPr bwMode="auto">
          <a:xfrm>
            <a:off x="263525" y="271102"/>
            <a:ext cx="83058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5100" b="1" dirty="0">
                <a:solidFill>
                  <a:srgbClr val="FFFFFF"/>
                </a:solidFill>
                <a:latin typeface="Calibri Light" panose="020F0302020204030204" pitchFamily="34" charset="0"/>
              </a:rPr>
              <a:t>Short-Range Correlations (SRC)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315E50-E64E-FE92-4D1F-A200DB0C467D}"/>
              </a:ext>
            </a:extLst>
          </p:cNvPr>
          <p:cNvGrpSpPr>
            <a:grpSpLocks/>
          </p:cNvGrpSpPr>
          <p:nvPr/>
        </p:nvGrpSpPr>
        <p:grpSpPr bwMode="auto">
          <a:xfrm rot="793644">
            <a:off x="284163" y="3827463"/>
            <a:ext cx="3930650" cy="2640012"/>
            <a:chOff x="4730124" y="3331652"/>
            <a:chExt cx="3930799" cy="2641325"/>
          </a:xfrm>
        </p:grpSpPr>
        <p:grpSp>
          <p:nvGrpSpPr>
            <p:cNvPr id="5130" name="Group 9">
              <a:extLst>
                <a:ext uri="{FF2B5EF4-FFF2-40B4-BE49-F238E27FC236}">
                  <a16:creationId xmlns:a16="http://schemas.microsoft.com/office/drawing/2014/main" id="{30C3A27F-554E-5E9B-ACDA-FA5E1FEF4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6856" y="3468295"/>
              <a:ext cx="3374067" cy="2504682"/>
              <a:chOff x="484391" y="3970373"/>
              <a:chExt cx="3374067" cy="250468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D7AE471-D64C-976A-4114-2243DA7CF382}"/>
                  </a:ext>
                </a:extLst>
              </p:cNvPr>
              <p:cNvCxnSpPr>
                <a:cxnSpLocks/>
              </p:cNvCxnSpPr>
              <p:nvPr/>
            </p:nvCxnSpPr>
            <p:spPr>
              <a:xfrm rot="21424080" flipH="1">
                <a:off x="2169316" y="4415565"/>
                <a:ext cx="247891" cy="508118"/>
              </a:xfrm>
              <a:prstGeom prst="straightConnector1">
                <a:avLst/>
              </a:prstGeom>
              <a:ln w="76200" cmpd="sng">
                <a:solidFill>
                  <a:schemeClr val="accent1"/>
                </a:solidFill>
                <a:headEnd type="triangle"/>
                <a:tailEnd type="non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TopLeft"/>
                <a:lightRig rig="threePt" dir="t"/>
              </a:scene3d>
              <a:sp3d>
                <a:bevelT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33" name="Group 12">
                <a:extLst>
                  <a:ext uri="{FF2B5EF4-FFF2-40B4-BE49-F238E27FC236}">
                    <a16:creationId xmlns:a16="http://schemas.microsoft.com/office/drawing/2014/main" id="{9967FC71-0CD6-A9CA-C9EC-7B8DDDFAC8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75920">
                <a:off x="484391" y="3970373"/>
                <a:ext cx="3374067" cy="2504682"/>
                <a:chOff x="5166782" y="4221742"/>
                <a:chExt cx="3374067" cy="2504682"/>
              </a:xfrm>
            </p:grpSpPr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60BB312A-034D-9834-BB13-7EA5B7636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3228" y="6011100"/>
                  <a:ext cx="1227621" cy="553386"/>
                </a:xfrm>
                <a:prstGeom prst="straightConnector1">
                  <a:avLst/>
                </a:prstGeom>
                <a:ln w="76200" cmpd="sng">
                  <a:solidFill>
                    <a:srgbClr val="FF0000"/>
                  </a:solidFill>
                  <a:headEnd type="none"/>
                  <a:tailEnd type="triangle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bliqueTopLef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35" name="Group 14">
                  <a:extLst>
                    <a:ext uri="{FF2B5EF4-FFF2-40B4-BE49-F238E27FC236}">
                      <a16:creationId xmlns:a16="http://schemas.microsoft.com/office/drawing/2014/main" id="{B6E8F117-1FF9-DF41-FDBB-B3F99148EC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475552">
                  <a:off x="5166782" y="4221742"/>
                  <a:ext cx="2237252" cy="2504682"/>
                  <a:chOff x="1344298" y="4173930"/>
                  <a:chExt cx="2237252" cy="2504682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1F4A26CF-235C-2262-BB53-D90B6968C18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344298" y="4173930"/>
                    <a:ext cx="871122" cy="1017252"/>
                  </a:xfrm>
                  <a:prstGeom prst="straightConnector1">
                    <a:avLst/>
                  </a:prstGeom>
                  <a:ln w="76200" cmpd="sng">
                    <a:solidFill>
                      <a:srgbClr val="FF0000"/>
                    </a:solidFill>
                    <a:headEnd type="none"/>
                    <a:tailEnd type="triangl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bliqueTopLef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2FAB2B1F-B831-27B0-43F3-A557587D9235}"/>
                      </a:ext>
                    </a:extLst>
                  </p:cNvPr>
                  <p:cNvSpPr/>
                  <p:nvPr/>
                </p:nvSpPr>
                <p:spPr>
                  <a:xfrm>
                    <a:off x="2255670" y="5352732"/>
                    <a:ext cx="1325880" cy="1325880"/>
                  </a:xfrm>
                  <a:prstGeom prst="ellipse">
                    <a:avLst/>
                  </a:prstGeom>
                  <a:solidFill>
                    <a:srgbClr val="0645FF"/>
                  </a:solidFill>
                  <a:scene3d>
                    <a:camera prst="orthographicFront"/>
                    <a:lightRig rig="threePt" dir="t"/>
                  </a:scene3d>
                  <a:sp3d>
                    <a:bevelT w="662940" h="662940"/>
                    <a:bevelB w="662940" h="66294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F48C07D4-E5C4-41BE-470D-4FC21D5AD6E2}"/>
                      </a:ext>
                    </a:extLst>
                  </p:cNvPr>
                  <p:cNvSpPr/>
                  <p:nvPr/>
                </p:nvSpPr>
                <p:spPr>
                  <a:xfrm>
                    <a:off x="1825102" y="4806798"/>
                    <a:ext cx="1325880" cy="1325880"/>
                  </a:xfrm>
                  <a:prstGeom prst="ellipse">
                    <a:avLst/>
                  </a:prstGeom>
                  <a:solidFill>
                    <a:srgbClr val="FF6600"/>
                  </a:solidFill>
                  <a:scene3d>
                    <a:camera prst="orthographicFront"/>
                    <a:lightRig rig="threePt" dir="t"/>
                  </a:scene3d>
                  <a:sp3d>
                    <a:bevelT w="662940" h="662940"/>
                    <a:bevelB w="662940" h="66294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E9C54E-EE65-D1BD-6325-63A225070EEE}"/>
                </a:ext>
              </a:extLst>
            </p:cNvPr>
            <p:cNvSpPr txBox="1"/>
            <p:nvPr/>
          </p:nvSpPr>
          <p:spPr>
            <a:xfrm rot="20806356">
              <a:off x="4730202" y="3331422"/>
              <a:ext cx="1446268" cy="5844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u="sng" dirty="0">
                  <a:latin typeface="Calibri"/>
                  <a:cs typeface="+mn-cs"/>
                </a:rPr>
                <a:t>k-space</a:t>
              </a:r>
            </a:p>
          </p:txBody>
        </p:sp>
      </p:grp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45129EEC-ECAF-569C-F35C-2644C721FDF2}"/>
              </a:ext>
            </a:extLst>
          </p:cNvPr>
          <p:cNvSpPr txBox="1">
            <a:spLocks/>
          </p:cNvSpPr>
          <p:nvPr/>
        </p:nvSpPr>
        <p:spPr bwMode="auto">
          <a:xfrm>
            <a:off x="3257550" y="4767263"/>
            <a:ext cx="59832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4572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defTabSz="4572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defTabSz="4572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defTabSz="4572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defTabSz="4572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Aft>
                <a:spcPts val="1800"/>
              </a:spcAft>
              <a:buFontTx/>
              <a:buNone/>
            </a:pPr>
            <a:r>
              <a:rPr lang="en-US" altLang="en-US" sz="4000">
                <a:latin typeface="Calibri" panose="020F0502020204030204" pitchFamily="34" charset="0"/>
              </a:rPr>
              <a:t>high</a:t>
            </a:r>
            <a:r>
              <a:rPr lang="en-US" altLang="en-US" sz="40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latin typeface="Calibri" panose="020F0502020204030204" pitchFamily="34" charset="0"/>
              </a:rPr>
              <a:t>relative</a:t>
            </a: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000">
                <a:latin typeface="Calibri" panose="020F0502020204030204" pitchFamily="34" charset="0"/>
              </a:rPr>
              <a:t>and low </a:t>
            </a:r>
            <a:r>
              <a:rPr lang="en-US" altLang="en-US" sz="4000" b="1" i="1">
                <a:solidFill>
                  <a:srgbClr val="689EF9"/>
                </a:solidFill>
                <a:latin typeface="Calibri" panose="020F0502020204030204" pitchFamily="34" charset="0"/>
              </a:rPr>
              <a:t>c.m.</a:t>
            </a:r>
            <a:r>
              <a:rPr lang="en-US" altLang="en-US" sz="4000" i="1">
                <a:solidFill>
                  <a:srgbClr val="558ED5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000">
                <a:latin typeface="Calibri" panose="020F0502020204030204" pitchFamily="34" charset="0"/>
              </a:rPr>
              <a:t>momentum</a:t>
            </a:r>
            <a:r>
              <a:rPr lang="en-US" altLang="en-US" sz="4000" i="1">
                <a:latin typeface="Calibri" panose="020F0502020204030204" pitchFamily="34" charset="0"/>
              </a:rPr>
              <a:t> </a:t>
            </a:r>
            <a:r>
              <a:rPr lang="en-US" altLang="en-US" sz="4000">
                <a:latin typeface="Calibri" panose="020F0502020204030204" pitchFamily="34" charset="0"/>
              </a:rPr>
              <a:t>compared to k</a:t>
            </a:r>
            <a:r>
              <a:rPr lang="en-US" altLang="en-US" sz="4000" baseline="-25000">
                <a:latin typeface="Calibri" panose="020F0502020204030204" pitchFamily="34" charset="0"/>
              </a:rPr>
              <a:t>F</a:t>
            </a:r>
            <a:endParaRPr lang="en-US" altLang="en-US" sz="4000">
              <a:latin typeface="Calibri" panose="020F0502020204030204" pitchFamily="34" charset="0"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99385F31-BEE1-FD7F-8FFB-BB651B12C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71" y="6372405"/>
            <a:ext cx="18526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78C2A8-04F1-D510-546A-7AE2E226F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754" y="1259594"/>
            <a:ext cx="9547359" cy="4795758"/>
          </a:xfrm>
          <a:prstGeom prst="rect">
            <a:avLst/>
          </a:prstGeom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D6F509EE-BBC2-07A7-7EA7-C2E30E4FC4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060" y="5887849"/>
            <a:ext cx="21478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44471-4D75-2E0D-4A23-F59604F27E63}"/>
              </a:ext>
            </a:extLst>
          </p:cNvPr>
          <p:cNvSpPr txBox="1"/>
          <p:nvPr/>
        </p:nvSpPr>
        <p:spPr>
          <a:xfrm>
            <a:off x="1647744" y="6116682"/>
            <a:ext cx="232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IL" dirty="0">
                <a:solidFill>
                  <a:schemeClr val="bg1"/>
                </a:solidFill>
              </a:rPr>
              <a:t>~</a:t>
            </a:r>
            <a:r>
              <a:rPr lang="en-I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r~R</a:t>
            </a:r>
            <a:r>
              <a:rPr lang="en-IL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18BDE-6402-BE25-710C-86BC3835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81FCE-60A9-AB9C-2DE2-E87F7817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085F-B2A0-F542-9428-88569A24562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097734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Content Placeholder 17">
            <a:extLst>
              <a:ext uri="{FF2B5EF4-FFF2-40B4-BE49-F238E27FC236}">
                <a16:creationId xmlns:a16="http://schemas.microsoft.com/office/drawing/2014/main" id="{E223AA82-9EDF-BE5B-AF69-32DDABA8C06C}"/>
              </a:ext>
            </a:extLst>
          </p:cNvPr>
          <p:cNvSpPr txBox="1">
            <a:spLocks/>
          </p:cNvSpPr>
          <p:nvPr/>
        </p:nvSpPr>
        <p:spPr bwMode="auto">
          <a:xfrm>
            <a:off x="-277177" y="249238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4572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defTabSz="4572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defTabSz="4572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defTabSz="4572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defTabSz="4572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expectation</a:t>
            </a:r>
          </a:p>
        </p:txBody>
      </p:sp>
      <p:pic>
        <p:nvPicPr>
          <p:cNvPr id="50181" name="Picture 9" descr="Screen%20Shot%202017-09-11%20at%202.00.49%20PM.png">
            <a:extLst>
              <a:ext uri="{FF2B5EF4-FFF2-40B4-BE49-F238E27FC236}">
                <a16:creationId xmlns:a16="http://schemas.microsoft.com/office/drawing/2014/main" id="{1C5C93E2-C161-D2E6-5B6A-A47E68AC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143000"/>
            <a:ext cx="385228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>
            <a:extLst>
              <a:ext uri="{FF2B5EF4-FFF2-40B4-BE49-F238E27FC236}">
                <a16:creationId xmlns:a16="http://schemas.microsoft.com/office/drawing/2014/main" id="{94203A14-E477-2136-91DD-DB464135A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23813"/>
            <a:ext cx="145891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4F25E-D9C4-DE18-C667-FBFC9B89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085F-B2A0-F542-9428-88569A24562D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1C206-FB2E-4DBD-0AD6-2CD30B71F9B8}"/>
              </a:ext>
            </a:extLst>
          </p:cNvPr>
          <p:cNvSpPr txBox="1"/>
          <p:nvPr/>
        </p:nvSpPr>
        <p:spPr>
          <a:xfrm>
            <a:off x="4111364" y="2766620"/>
            <a:ext cx="247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(e,e’p) large pmiss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64805F-F7F7-D6C7-251F-BF68CD4B1187}"/>
              </a:ext>
            </a:extLst>
          </p:cNvPr>
          <p:cNvGrpSpPr/>
          <p:nvPr/>
        </p:nvGrpSpPr>
        <p:grpSpPr>
          <a:xfrm>
            <a:off x="6540500" y="2390422"/>
            <a:ext cx="2187783" cy="1306691"/>
            <a:chOff x="6528867" y="4797772"/>
            <a:chExt cx="2187783" cy="130669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C7817C-2074-0257-248F-4FCBD3247AA3}"/>
                </a:ext>
              </a:extLst>
            </p:cNvPr>
            <p:cNvSpPr txBox="1"/>
            <p:nvPr/>
          </p:nvSpPr>
          <p:spPr>
            <a:xfrm>
              <a:off x="6528867" y="4797772"/>
              <a:ext cx="9140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3200" baseline="30000" dirty="0"/>
                <a:t>48</a:t>
              </a:r>
              <a:r>
                <a:rPr lang="en-IL" sz="3200" dirty="0"/>
                <a:t>Ca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EF2B7-8FBA-1D8D-6B95-538971EC768C}"/>
                </a:ext>
              </a:extLst>
            </p:cNvPr>
            <p:cNvSpPr txBox="1"/>
            <p:nvPr/>
          </p:nvSpPr>
          <p:spPr>
            <a:xfrm>
              <a:off x="6528867" y="5519688"/>
              <a:ext cx="9140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3200" baseline="30000" dirty="0"/>
                <a:t>40</a:t>
              </a:r>
              <a:r>
                <a:rPr lang="en-IL" sz="3200" dirty="0"/>
                <a:t>Ca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4F5D29-29C5-43FF-16AA-0AA4F6D09093}"/>
                </a:ext>
              </a:extLst>
            </p:cNvPr>
            <p:cNvSpPr txBox="1"/>
            <p:nvPr/>
          </p:nvSpPr>
          <p:spPr>
            <a:xfrm flipV="1">
              <a:off x="7496133" y="5057874"/>
              <a:ext cx="4587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L" sz="4400" b="1" baseline="30000" dirty="0"/>
                <a:t>~</a:t>
              </a:r>
              <a:endParaRPr lang="en-IL" sz="44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E4D307-BF14-AC9E-1C1C-A3A3C34FB102}"/>
                </a:ext>
              </a:extLst>
            </p:cNvPr>
            <p:cNvSpPr txBox="1"/>
            <p:nvPr/>
          </p:nvSpPr>
          <p:spPr>
            <a:xfrm>
              <a:off x="6897805" y="515873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3200" baseline="30000" dirty="0"/>
                <a:t>---</a:t>
              </a:r>
              <a:endParaRPr lang="en-IL" sz="3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9F2FCA-3877-17C7-20A7-BDBBCC26D5A6}"/>
                </a:ext>
              </a:extLst>
            </p:cNvPr>
            <p:cNvSpPr txBox="1"/>
            <p:nvPr/>
          </p:nvSpPr>
          <p:spPr>
            <a:xfrm>
              <a:off x="7959529" y="5158730"/>
              <a:ext cx="757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L" sz="4400" baseline="30000" dirty="0"/>
                <a:t>1.2</a:t>
              </a:r>
              <a:endParaRPr lang="en-IL" sz="4400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79BFAAB-2F1C-6F92-0E56-567D737E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217" y="5072156"/>
            <a:ext cx="4208712" cy="824021"/>
          </a:xfrm>
        </p:spPr>
        <p:txBody>
          <a:bodyPr/>
          <a:lstStyle/>
          <a:p>
            <a:r>
              <a:rPr lang="en-US" sz="2800" baseline="30000" dirty="0"/>
              <a:t>40</a:t>
            </a:r>
            <a:r>
              <a:rPr lang="en-US" sz="2800" dirty="0"/>
              <a:t>Ca, </a:t>
            </a:r>
            <a:r>
              <a:rPr lang="en-US" sz="2800" baseline="30000" dirty="0"/>
              <a:t>48</a:t>
            </a:r>
            <a:r>
              <a:rPr lang="en-US" sz="2800" dirty="0"/>
              <a:t>Ca, </a:t>
            </a:r>
            <a:r>
              <a:rPr lang="en-US" sz="2800" baseline="30000" dirty="0"/>
              <a:t>54</a:t>
            </a:r>
            <a:r>
              <a:rPr lang="en-US" sz="2800" dirty="0"/>
              <a:t>Fe  (e, e’ p)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0CDB0-7395-EE3E-D8C1-D7D85E1E9078}"/>
              </a:ext>
            </a:extLst>
          </p:cNvPr>
          <p:cNvSpPr txBox="1"/>
          <p:nvPr/>
        </p:nvSpPr>
        <p:spPr>
          <a:xfrm>
            <a:off x="964647" y="5253335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Hall C: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1B0DE-3AE6-AEEB-CCC4-9F13E5F1062A}"/>
              </a:ext>
            </a:extLst>
          </p:cNvPr>
          <p:cNvSpPr txBox="1"/>
          <p:nvPr/>
        </p:nvSpPr>
        <p:spPr>
          <a:xfrm>
            <a:off x="2662791" y="6008597"/>
            <a:ext cx="3225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</a:t>
            </a:r>
            <a:r>
              <a:rPr lang="en-US" dirty="0"/>
              <a:t>Ca, </a:t>
            </a:r>
            <a:r>
              <a:rPr lang="en-US" baseline="30000" dirty="0"/>
              <a:t>48</a:t>
            </a:r>
            <a:r>
              <a:rPr lang="en-US" dirty="0"/>
              <a:t>Ca,</a:t>
            </a:r>
            <a:r>
              <a:rPr lang="en-US" baseline="30000" dirty="0"/>
              <a:t> 120</a:t>
            </a:r>
            <a:r>
              <a:rPr lang="en-US" dirty="0"/>
              <a:t>Sn</a:t>
            </a:r>
          </a:p>
          <a:p>
            <a:r>
              <a:rPr lang="en-US" dirty="0"/>
              <a:t> (</a:t>
            </a:r>
            <a:r>
              <a:rPr lang="en-US" dirty="0" err="1"/>
              <a:t>e,e’p</a:t>
            </a:r>
            <a:r>
              <a:rPr lang="en-US" dirty="0"/>
              <a:t>), (</a:t>
            </a:r>
            <a:r>
              <a:rPr lang="en-US" dirty="0" err="1"/>
              <a:t>e,e’n</a:t>
            </a:r>
            <a:r>
              <a:rPr lang="en-US" dirty="0"/>
              <a:t>), (</a:t>
            </a:r>
            <a:r>
              <a:rPr lang="en-US" dirty="0" err="1"/>
              <a:t>e,e’pN</a:t>
            </a:r>
            <a:r>
              <a:rPr lang="en-US" dirty="0"/>
              <a:t>)</a:t>
            </a:r>
          </a:p>
          <a:p>
            <a:endParaRPr lang="en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A2009-EA98-CFE9-AA05-E787934A5D3A}"/>
              </a:ext>
            </a:extLst>
          </p:cNvPr>
          <p:cNvSpPr txBox="1"/>
          <p:nvPr/>
        </p:nvSpPr>
        <p:spPr>
          <a:xfrm>
            <a:off x="1030370" y="6149309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Hall B: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5C7BB90-1224-25FE-3750-3EE09481A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32" y="5993342"/>
            <a:ext cx="1321514" cy="80701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A3C16E-E76B-E89C-AB97-9FF3CECD99EE}"/>
              </a:ext>
            </a:extLst>
          </p:cNvPr>
          <p:cNvGrpSpPr/>
          <p:nvPr/>
        </p:nvGrpSpPr>
        <p:grpSpPr>
          <a:xfrm>
            <a:off x="6587555" y="5101064"/>
            <a:ext cx="2032638" cy="1038066"/>
            <a:chOff x="6587555" y="5101064"/>
            <a:chExt cx="2032638" cy="1038066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3B4A66BA-AA72-5ED8-7831-32743F46E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723" y="5139765"/>
              <a:ext cx="1977470" cy="99936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E22C4D-B3AD-919B-8062-ED909CA2DB9D}"/>
                </a:ext>
              </a:extLst>
            </p:cNvPr>
            <p:cNvSpPr/>
            <p:nvPr/>
          </p:nvSpPr>
          <p:spPr>
            <a:xfrm>
              <a:off x="6587555" y="5101064"/>
              <a:ext cx="944165" cy="364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D62D34-22B8-0481-3BFB-94076EFDEC91}"/>
              </a:ext>
            </a:extLst>
          </p:cNvPr>
          <p:cNvSpPr txBox="1"/>
          <p:nvPr/>
        </p:nvSpPr>
        <p:spPr>
          <a:xfrm>
            <a:off x="257200" y="458819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IL" dirty="0"/>
              <a:t>ew (J</a:t>
            </a:r>
            <a:r>
              <a:rPr lang="en-US" dirty="0"/>
              <a:t>l</a:t>
            </a:r>
            <a:r>
              <a:rPr lang="en-IL" dirty="0"/>
              <a:t>ab 2022) measurements</a:t>
            </a:r>
          </a:p>
        </p:txBody>
      </p:sp>
    </p:spTree>
    <p:extLst>
      <p:ext uri="{BB962C8B-B14F-4D97-AF65-F5344CB8AC3E}">
        <p14:creationId xmlns:p14="http://schemas.microsoft.com/office/powerpoint/2010/main" val="29180082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2F27-56E5-042A-340E-B08CECCE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-48447"/>
            <a:ext cx="5835155" cy="994172"/>
          </a:xfrm>
        </p:spPr>
        <p:txBody>
          <a:bodyPr/>
          <a:lstStyle/>
          <a:p>
            <a:r>
              <a:rPr lang="en-US" sz="2400" dirty="0"/>
              <a:t>Preliminary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88796-DC9B-E6E8-4CC7-BB432C435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42" y="1468632"/>
            <a:ext cx="3996863" cy="2941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F032E-D63E-88B8-92DA-D87897159CC6}"/>
              </a:ext>
            </a:extLst>
          </p:cNvPr>
          <p:cNvSpPr txBox="1"/>
          <p:nvPr/>
        </p:nvSpPr>
        <p:spPr>
          <a:xfrm>
            <a:off x="205842" y="4486971"/>
            <a:ext cx="2683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800" dirty="0">
                <a:solidFill>
                  <a:srgbClr val="FF0000"/>
                </a:solidFill>
              </a:rPr>
              <a:t>Hall B (RG-M):</a:t>
            </a:r>
            <a:r>
              <a:rPr lang="en-IL" sz="1800" dirty="0"/>
              <a:t>		1.01 (1)</a:t>
            </a:r>
          </a:p>
          <a:p>
            <a:r>
              <a:rPr lang="en-IL" sz="1800" dirty="0">
                <a:solidFill>
                  <a:srgbClr val="00B050"/>
                </a:solidFill>
              </a:rPr>
              <a:t>Hall C (</a:t>
            </a:r>
            <a:r>
              <a:rPr lang="en-US" sz="1800" dirty="0" err="1">
                <a:solidFill>
                  <a:srgbClr val="00B050"/>
                </a:solidFill>
              </a:rPr>
              <a:t>CaFe</a:t>
            </a:r>
            <a:r>
              <a:rPr lang="en-IL" sz="1800" dirty="0">
                <a:solidFill>
                  <a:srgbClr val="00B050"/>
                </a:solidFill>
              </a:rPr>
              <a:t>):</a:t>
            </a:r>
            <a:r>
              <a:rPr lang="en-IL" sz="1800" dirty="0"/>
              <a:t>		1.02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35EC5B-4390-DCB4-DDE5-5CB17F1EF884}"/>
                  </a:ext>
                </a:extLst>
              </p:cNvPr>
              <p:cNvSpPr txBox="1"/>
              <p:nvPr/>
            </p:nvSpPr>
            <p:spPr>
              <a:xfrm>
                <a:off x="205842" y="1202287"/>
                <a:ext cx="3110948" cy="389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𝟒𝟖</m:t>
                        </m:r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𝑪𝒂</m:t>
                        </m:r>
                      </m:sub>
                      <m:sup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𝑺𝑹𝑪</m:t>
                        </m:r>
                      </m:sup>
                    </m:sSubSup>
                    <m:r>
                      <a:rPr lang="en-US" sz="1800" b="1" i="1" dirty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𝑪𝒂</m:t>
                        </m:r>
                      </m:sub>
                      <m:sup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𝑺𝑹𝑪</m:t>
                        </m:r>
                      </m:sup>
                    </m:sSubSup>
                    <m:r>
                      <a:rPr lang="en-US" sz="18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L" sz="1800" b="1" dirty="0"/>
                  <a:t>Integrated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35EC5B-4390-DCB4-DDE5-5CB17F1EF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42" y="1202287"/>
                <a:ext cx="3110948" cy="389915"/>
              </a:xfrm>
              <a:prstGeom prst="rect">
                <a:avLst/>
              </a:prstGeom>
              <a:blipFill>
                <a:blip r:embed="rId3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EC0BCE38-AA83-52F7-98E8-1A4712472FD2}"/>
              </a:ext>
            </a:extLst>
          </p:cNvPr>
          <p:cNvSpPr txBox="1">
            <a:spLocks/>
          </p:cNvSpPr>
          <p:nvPr/>
        </p:nvSpPr>
        <p:spPr>
          <a:xfrm>
            <a:off x="2719300" y="-53338"/>
            <a:ext cx="184254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(</a:t>
            </a:r>
            <a:r>
              <a:rPr lang="en-US" sz="3300" dirty="0" err="1"/>
              <a:t>e,e’p</a:t>
            </a:r>
            <a:r>
              <a:rPr lang="en-US" sz="3300" dirty="0"/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BD50E-F075-A232-F7FF-2BFDC127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085F-B2A0-F542-9428-88569A24562D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2176D-0C9D-2C36-B96A-DB32505F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465" y="1713272"/>
            <a:ext cx="3772266" cy="2744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2E9094-730D-FB76-FCF4-71C493E64F75}"/>
                  </a:ext>
                </a:extLst>
              </p:cNvPr>
              <p:cNvSpPr txBox="1"/>
              <p:nvPr/>
            </p:nvSpPr>
            <p:spPr>
              <a:xfrm>
                <a:off x="4696465" y="1287034"/>
                <a:ext cx="3110948" cy="393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𝟓𝟒</m:t>
                        </m:r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𝑭𝒆</m:t>
                        </m:r>
                      </m:sub>
                      <m:sup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𝑺𝑹𝑪</m:t>
                        </m:r>
                      </m:sup>
                    </m:sSubSup>
                    <m:r>
                      <a:rPr lang="en-US" sz="1800" b="1" i="1" dirty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𝑪𝒂</m:t>
                        </m:r>
                      </m:sub>
                      <m:sup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𝑺𝑹𝑪</m:t>
                        </m:r>
                      </m:sup>
                    </m:sSubSup>
                    <m:r>
                      <a:rPr lang="en-US" sz="18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L" sz="1800" b="1" dirty="0"/>
                  <a:t>Integrated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2E9094-730D-FB76-FCF4-71C493E64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465" y="1287034"/>
                <a:ext cx="3110948" cy="393954"/>
              </a:xfrm>
              <a:prstGeom prst="rect">
                <a:avLst/>
              </a:prstGeom>
              <a:blipFill>
                <a:blip r:embed="rId5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13E21C6-3460-8C8A-DB8F-AF910E3D5EDC}"/>
              </a:ext>
            </a:extLst>
          </p:cNvPr>
          <p:cNvSpPr txBox="1"/>
          <p:nvPr/>
        </p:nvSpPr>
        <p:spPr>
          <a:xfrm>
            <a:off x="7001881" y="4498397"/>
            <a:ext cx="311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800" dirty="0"/>
              <a:t>Hall C (</a:t>
            </a:r>
            <a:r>
              <a:rPr lang="en-US" sz="1800" dirty="0" err="1"/>
              <a:t>CaFe</a:t>
            </a:r>
            <a:r>
              <a:rPr lang="en-IL" sz="1800" dirty="0"/>
              <a:t>):		1.19 (1)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4CD9D4-8604-B5A3-55D9-F1DD1C852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767" y="4821562"/>
            <a:ext cx="4326865" cy="2056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24361-C59E-D193-9888-4AE3FC689723}"/>
              </a:ext>
            </a:extLst>
          </p:cNvPr>
          <p:cNvSpPr txBox="1"/>
          <p:nvPr/>
        </p:nvSpPr>
        <p:spPr>
          <a:xfrm>
            <a:off x="3216204" y="661704"/>
            <a:ext cx="6071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200" b="1" dirty="0">
                <a:solidFill>
                  <a:srgbClr val="FF0000"/>
                </a:solidFill>
                <a:sym typeface="Wingdings" pitchFamily="2" charset="2"/>
              </a:rPr>
              <a:t>Need for  </a:t>
            </a:r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I</a:t>
            </a:r>
            <a:r>
              <a:rPr lang="en-IL" sz="3200" b="1" dirty="0">
                <a:solidFill>
                  <a:srgbClr val="FF0000"/>
                </a:solidFill>
                <a:sym typeface="Wingdings" pitchFamily="2" charset="2"/>
              </a:rPr>
              <a:t>sotopic chain studies</a:t>
            </a:r>
            <a:endParaRPr lang="en-IL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3938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iagram&#10;&#10;Description automatically generated">
            <a:extLst>
              <a:ext uri="{FF2B5EF4-FFF2-40B4-BE49-F238E27FC236}">
                <a16:creationId xmlns:a16="http://schemas.microsoft.com/office/drawing/2014/main" id="{E9180577-4F3A-4F79-A2BE-1EC4BAE2540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51552" r="2013" b="1165"/>
          <a:stretch/>
        </p:blipFill>
        <p:spPr>
          <a:xfrm>
            <a:off x="425873" y="1095038"/>
            <a:ext cx="3100096" cy="13523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12B414F1-E181-4A5B-9792-3D6A3D21AD3D}"/>
              </a:ext>
            </a:extLst>
          </p:cNvPr>
          <p:cNvSpPr txBox="1">
            <a:spLocks/>
          </p:cNvSpPr>
          <p:nvPr/>
        </p:nvSpPr>
        <p:spPr>
          <a:xfrm>
            <a:off x="-130832" y="187209"/>
            <a:ext cx="6934200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en-US" sz="3000" dirty="0">
                <a:solidFill>
                  <a:srgbClr val="FF0000"/>
                </a:solidFill>
                <a:latin typeface="+mn-lt"/>
                <a:ea typeface="Noto Sans CJK SC" pitchFamily="2"/>
                <a:cs typeface="Lohit Devanagari" pitchFamily="2"/>
              </a:rPr>
              <a:t>Isotopic chains  studies at R³B (GSI-FAIR)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077784-BD30-1897-DD21-65A1B8549C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9" b="1137"/>
          <a:stretch/>
        </p:blipFill>
        <p:spPr>
          <a:xfrm>
            <a:off x="119746" y="3151614"/>
            <a:ext cx="8806543" cy="3399911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541BF38-9D43-41C7-9CBA-A0B7A3662DBC}"/>
              </a:ext>
            </a:extLst>
          </p:cNvPr>
          <p:cNvCxnSpPr>
            <a:cxnSpLocks/>
          </p:cNvCxnSpPr>
          <p:nvPr/>
        </p:nvCxnSpPr>
        <p:spPr>
          <a:xfrm>
            <a:off x="217711" y="3151614"/>
            <a:ext cx="1197432" cy="366228"/>
          </a:xfrm>
          <a:prstGeom prst="straightConnector1">
            <a:avLst/>
          </a:prstGeom>
          <a:ln w="889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2222346-73D3-3F69-E2CA-FB6AFCCE9869}"/>
              </a:ext>
            </a:extLst>
          </p:cNvPr>
          <p:cNvCxnSpPr>
            <a:cxnSpLocks/>
          </p:cNvCxnSpPr>
          <p:nvPr/>
        </p:nvCxnSpPr>
        <p:spPr>
          <a:xfrm>
            <a:off x="4856117" y="4595447"/>
            <a:ext cx="2420983" cy="702715"/>
          </a:xfrm>
          <a:prstGeom prst="straightConnector1">
            <a:avLst/>
          </a:prstGeom>
          <a:ln w="1016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Shape 19">
            <a:extLst>
              <a:ext uri="{FF2B5EF4-FFF2-40B4-BE49-F238E27FC236}">
                <a16:creationId xmlns:a16="http://schemas.microsoft.com/office/drawing/2014/main" id="{D6B4E6E4-E417-499C-9C26-4154B034B555}"/>
              </a:ext>
            </a:extLst>
          </p:cNvPr>
          <p:cNvSpPr txBox="1"/>
          <p:nvPr/>
        </p:nvSpPr>
        <p:spPr>
          <a:xfrm rot="1096938">
            <a:off x="6103510" y="4681495"/>
            <a:ext cx="1835498" cy="53061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" sz="2400" b="1" spc="-1" dirty="0">
                <a:solidFill>
                  <a:srgbClr val="0000FF"/>
                </a:solidFill>
                <a:ea typeface="Microsoft YaHei"/>
              </a:rPr>
              <a:t>neutron</a:t>
            </a:r>
            <a:endParaRPr lang="en" sz="2400" spc="-1" dirty="0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5A391EF2-07BD-3429-0A35-6FCA247B12BA}"/>
              </a:ext>
            </a:extLst>
          </p:cNvPr>
          <p:cNvCxnSpPr>
            <a:cxnSpLocks/>
          </p:cNvCxnSpPr>
          <p:nvPr/>
        </p:nvCxnSpPr>
        <p:spPr>
          <a:xfrm>
            <a:off x="4870450" y="4698722"/>
            <a:ext cx="1592572" cy="81898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Shape 20">
            <a:extLst>
              <a:ext uri="{FF2B5EF4-FFF2-40B4-BE49-F238E27FC236}">
                <a16:creationId xmlns:a16="http://schemas.microsoft.com/office/drawing/2014/main" id="{1A21452E-2FC8-4915-A05D-116F7CEF19D5}"/>
              </a:ext>
            </a:extLst>
          </p:cNvPr>
          <p:cNvSpPr txBox="1"/>
          <p:nvPr/>
        </p:nvSpPr>
        <p:spPr>
          <a:xfrm>
            <a:off x="6374377" y="6440486"/>
            <a:ext cx="2943794" cy="81898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de-DE" sz="2400" b="1" spc="-1" dirty="0">
                <a:solidFill>
                  <a:srgbClr val="FF0000"/>
                </a:solidFill>
                <a:ea typeface="Microsoft YaHei"/>
              </a:rPr>
              <a:t>f</a:t>
            </a:r>
            <a:r>
              <a:rPr lang="en" sz="2400" b="1" spc="-1" dirty="0">
                <a:solidFill>
                  <a:srgbClr val="FF0000"/>
                </a:solidFill>
                <a:ea typeface="Microsoft YaHei"/>
              </a:rPr>
              <a:t>ragment (A-2)*</a:t>
            </a:r>
            <a:endParaRPr lang="en" sz="2400" spc="-1" dirty="0">
              <a:solidFill>
                <a:srgbClr val="FF0000"/>
              </a:solidFill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D64718E-060C-1A1D-A09F-A315159F6BFE}"/>
              </a:ext>
            </a:extLst>
          </p:cNvPr>
          <p:cNvCxnSpPr>
            <a:cxnSpLocks/>
          </p:cNvCxnSpPr>
          <p:nvPr/>
        </p:nvCxnSpPr>
        <p:spPr>
          <a:xfrm>
            <a:off x="4447825" y="4823739"/>
            <a:ext cx="248350" cy="463003"/>
          </a:xfrm>
          <a:prstGeom prst="straightConnector1">
            <a:avLst/>
          </a:prstGeom>
          <a:ln w="889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Shape 21">
            <a:extLst>
              <a:ext uri="{FF2B5EF4-FFF2-40B4-BE49-F238E27FC236}">
                <a16:creationId xmlns:a16="http://schemas.microsoft.com/office/drawing/2014/main" id="{20634208-02B0-49B6-AD7A-01B8ADDF1599}"/>
              </a:ext>
            </a:extLst>
          </p:cNvPr>
          <p:cNvSpPr txBox="1"/>
          <p:nvPr/>
        </p:nvSpPr>
        <p:spPr>
          <a:xfrm>
            <a:off x="3991245" y="4416059"/>
            <a:ext cx="1330262" cy="462051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" sz="2400" b="1" spc="-1" dirty="0">
                <a:solidFill>
                  <a:srgbClr val="00FF00"/>
                </a:solidFill>
                <a:ea typeface="Microsoft YaHei"/>
              </a:rPr>
              <a:t>proton</a:t>
            </a:r>
            <a:endParaRPr lang="en" sz="2400" spc="-1" dirty="0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A1410D54-3806-98FF-5294-D5E4D39F21D7}"/>
              </a:ext>
            </a:extLst>
          </p:cNvPr>
          <p:cNvSpPr/>
          <p:nvPr/>
        </p:nvSpPr>
        <p:spPr>
          <a:xfrm>
            <a:off x="656213" y="1165516"/>
            <a:ext cx="1087812" cy="17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AC627A89-2500-227E-5A59-78213A751BFC}"/>
              </a:ext>
            </a:extLst>
          </p:cNvPr>
          <p:cNvCxnSpPr>
            <a:cxnSpLocks/>
          </p:cNvCxnSpPr>
          <p:nvPr/>
        </p:nvCxnSpPr>
        <p:spPr>
          <a:xfrm>
            <a:off x="656213" y="2517900"/>
            <a:ext cx="2427535" cy="147931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4E4163E4-6EE1-27C3-BE72-39F716D0255F}"/>
              </a:ext>
            </a:extLst>
          </p:cNvPr>
          <p:cNvCxnSpPr>
            <a:cxnSpLocks/>
          </p:cNvCxnSpPr>
          <p:nvPr/>
        </p:nvCxnSpPr>
        <p:spPr>
          <a:xfrm flipH="1">
            <a:off x="3336268" y="2517900"/>
            <a:ext cx="420042" cy="134066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EC3FE086-1CB9-DDE9-851D-16CFE4BA220D}"/>
              </a:ext>
            </a:extLst>
          </p:cNvPr>
          <p:cNvSpPr txBox="1"/>
          <p:nvPr/>
        </p:nvSpPr>
        <p:spPr>
          <a:xfrm>
            <a:off x="119746" y="2658853"/>
            <a:ext cx="255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baseline="30000" dirty="0">
                <a:solidFill>
                  <a:srgbClr val="FFC000"/>
                </a:solidFill>
              </a:rPr>
              <a:t>16</a:t>
            </a:r>
            <a:r>
              <a:rPr lang="de-DE" sz="2400" b="1" dirty="0">
                <a:solidFill>
                  <a:srgbClr val="FFC000"/>
                </a:solidFill>
              </a:rPr>
              <a:t>C @ 2 </a:t>
            </a:r>
            <a:r>
              <a:rPr lang="de-DE" sz="2400" b="1" dirty="0" err="1">
                <a:solidFill>
                  <a:srgbClr val="FFC000"/>
                </a:solidFill>
              </a:rPr>
              <a:t>GeV</a:t>
            </a:r>
            <a:r>
              <a:rPr lang="de-DE" sz="2400" b="1" dirty="0">
                <a:solidFill>
                  <a:srgbClr val="FFC000"/>
                </a:solidFill>
              </a:rPr>
              <a:t>/c/u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41509C-1BD2-71FF-703A-24DD24061D1C}"/>
              </a:ext>
            </a:extLst>
          </p:cNvPr>
          <p:cNvSpPr txBox="1"/>
          <p:nvPr/>
        </p:nvSpPr>
        <p:spPr>
          <a:xfrm>
            <a:off x="4856117" y="2057227"/>
            <a:ext cx="42362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Proposal to measure </a:t>
            </a:r>
            <a:r>
              <a:rPr lang="en-US" baseline="30000" dirty="0">
                <a:effectLst/>
                <a:latin typeface="Calibri" panose="020F0502020204030204" pitchFamily="34" charset="0"/>
              </a:rPr>
              <a:t>110,120,132</a:t>
            </a:r>
            <a:r>
              <a:rPr lang="en-US" dirty="0">
                <a:effectLst/>
                <a:latin typeface="Calibri" panose="020F0502020204030204" pitchFamily="34" charset="0"/>
              </a:rPr>
              <a:t>Sn </a:t>
            </a:r>
          </a:p>
          <a:p>
            <a:r>
              <a:rPr lang="en-US" dirty="0">
                <a:effectLst/>
                <a:latin typeface="Calibri" panose="020F0502020204030204" pitchFamily="34" charset="0"/>
              </a:rPr>
              <a:t>N/Z = 1.20, 1.40, 1.64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4BC7-E2C1-1565-5A99-70C48F4A52AE}"/>
              </a:ext>
            </a:extLst>
          </p:cNvPr>
          <p:cNvSpPr txBox="1"/>
          <p:nvPr/>
        </p:nvSpPr>
        <p:spPr>
          <a:xfrm>
            <a:off x="4676696" y="997293"/>
            <a:ext cx="4080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1st </a:t>
            </a:r>
            <a:r>
              <a:rPr lang="de-DE" sz="2400" dirty="0" err="1"/>
              <a:t>radioactive</a:t>
            </a:r>
            <a:r>
              <a:rPr lang="de-DE" sz="2400" dirty="0"/>
              <a:t> </a:t>
            </a:r>
            <a:r>
              <a:rPr lang="de-DE" sz="2400" dirty="0" err="1"/>
              <a:t>nucleus</a:t>
            </a:r>
            <a:r>
              <a:rPr lang="de-DE" sz="2400" dirty="0"/>
              <a:t> </a:t>
            </a:r>
            <a:r>
              <a:rPr lang="de-DE" sz="2400" dirty="0" err="1"/>
              <a:t>measurement</a:t>
            </a:r>
            <a:r>
              <a:rPr lang="de-DE" sz="2400" dirty="0"/>
              <a:t> </a:t>
            </a:r>
            <a:r>
              <a:rPr lang="de-DE" sz="2400" baseline="30000" dirty="0"/>
              <a:t>16</a:t>
            </a:r>
            <a:r>
              <a:rPr lang="de-DE" sz="2400" dirty="0"/>
              <a:t>C(p,2pN)A-2* </a:t>
            </a:r>
            <a:r>
              <a:rPr lang="de-DE" sz="2400" dirty="0" err="1"/>
              <a:t>done</a:t>
            </a:r>
            <a:r>
              <a:rPr lang="de-DE" sz="2400" dirty="0"/>
              <a:t> in 2022.</a:t>
            </a:r>
          </a:p>
          <a:p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B30C5-C964-321D-52D2-ECF2208C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62962"/>
            <a:ext cx="4691149" cy="975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37BF0F-8DD4-B030-9952-4AA9C3765972}"/>
              </a:ext>
            </a:extLst>
          </p:cNvPr>
          <p:cNvSpPr txBox="1"/>
          <p:nvPr/>
        </p:nvSpPr>
        <p:spPr>
          <a:xfrm>
            <a:off x="124183" y="522550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>
                <a:solidFill>
                  <a:srgbClr val="FF0000"/>
                </a:solidFill>
              </a:rPr>
              <a:t>See talks:</a:t>
            </a:r>
          </a:p>
        </p:txBody>
      </p:sp>
    </p:spTree>
    <p:extLst>
      <p:ext uri="{BB962C8B-B14F-4D97-AF65-F5344CB8AC3E}">
        <p14:creationId xmlns:p14="http://schemas.microsoft.com/office/powerpoint/2010/main" val="2792816227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12B414F1-E181-4A5B-9792-3D6A3D21AD3D}"/>
              </a:ext>
            </a:extLst>
          </p:cNvPr>
          <p:cNvSpPr txBox="1">
            <a:spLocks/>
          </p:cNvSpPr>
          <p:nvPr/>
        </p:nvSpPr>
        <p:spPr>
          <a:xfrm>
            <a:off x="-381000" y="267274"/>
            <a:ext cx="6400800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en-US" sz="3000" dirty="0">
                <a:solidFill>
                  <a:srgbClr val="FF0000"/>
                </a:solidFill>
                <a:latin typeface="+mn-lt"/>
                <a:ea typeface="Noto Sans CJK SC" pitchFamily="2"/>
                <a:cs typeface="Lohit Devanagari" pitchFamily="2"/>
              </a:rPr>
              <a:t>Isotopic chains  studies at HAIF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A1410D54-3806-98FF-5294-D5E4D39F21D7}"/>
              </a:ext>
            </a:extLst>
          </p:cNvPr>
          <p:cNvSpPr/>
          <p:nvPr/>
        </p:nvSpPr>
        <p:spPr>
          <a:xfrm>
            <a:off x="656213" y="1165516"/>
            <a:ext cx="1087812" cy="17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4BC7-E2C1-1565-5A99-70C48F4A52AE}"/>
              </a:ext>
            </a:extLst>
          </p:cNvPr>
          <p:cNvSpPr txBox="1"/>
          <p:nvPr/>
        </p:nvSpPr>
        <p:spPr>
          <a:xfrm>
            <a:off x="71620" y="877139"/>
            <a:ext cx="753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Inverse </a:t>
            </a:r>
            <a:r>
              <a:rPr lang="de-DE" sz="2400" dirty="0" err="1"/>
              <a:t>kinematics</a:t>
            </a:r>
            <a:r>
              <a:rPr lang="de-DE" sz="2400" dirty="0"/>
              <a:t> </a:t>
            </a:r>
            <a:r>
              <a:rPr lang="de-DE" sz="2400" dirty="0" err="1"/>
              <a:t>measurements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 </a:t>
            </a:r>
            <a:r>
              <a:rPr lang="de-DE" sz="2400" dirty="0" err="1"/>
              <a:t>radioactive</a:t>
            </a:r>
            <a:r>
              <a:rPr lang="de-DE" sz="2400" dirty="0"/>
              <a:t> </a:t>
            </a:r>
            <a:r>
              <a:rPr lang="de-DE" sz="2400" dirty="0" err="1"/>
              <a:t>nuclei</a:t>
            </a:r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8339E-79BF-D97D-7B87-BCDF73012DA9}"/>
              </a:ext>
            </a:extLst>
          </p:cNvPr>
          <p:cNvSpPr txBox="1"/>
          <p:nvPr/>
        </p:nvSpPr>
        <p:spPr>
          <a:xfrm>
            <a:off x="656213" y="1656463"/>
            <a:ext cx="4261192" cy="1145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dirty="0">
                <a:latin typeface="Baskerville Old Face" panose="02020602080505020303" charset="0"/>
              </a:rPr>
              <a:t>Long secondary beam line for rare isotope extraction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8C7166-109F-2F17-F647-02C8599C65F3}"/>
              </a:ext>
            </a:extLst>
          </p:cNvPr>
          <p:cNvGrpSpPr/>
          <p:nvPr/>
        </p:nvGrpSpPr>
        <p:grpSpPr>
          <a:xfrm>
            <a:off x="4438575" y="1338804"/>
            <a:ext cx="3998817" cy="4823419"/>
            <a:chOff x="6876904" y="994220"/>
            <a:chExt cx="4634394" cy="53606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FDF380-4110-D87F-75E6-81E814BF7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7881" y="3588007"/>
              <a:ext cx="4303417" cy="27668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9BEC2C-F5A7-998D-9E0C-DB70F9F99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904" y="994220"/>
              <a:ext cx="4539009" cy="2538939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9D65F92-374A-3841-373C-DF8E57EB47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00964" y="2824000"/>
              <a:ext cx="449436" cy="1447086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6C2674D-CBD8-A496-269C-9F535D0CE7B3}"/>
              </a:ext>
            </a:extLst>
          </p:cNvPr>
          <p:cNvSpPr txBox="1"/>
          <p:nvPr/>
        </p:nvSpPr>
        <p:spPr>
          <a:xfrm>
            <a:off x="152289" y="5923530"/>
            <a:ext cx="6285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Baskerville Old Face" panose="02020602080505020303" charset="0"/>
              </a:rPr>
              <a:t>Jointed NSFC-ISF Research Grant </a:t>
            </a:r>
          </a:p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PI: Eli Piasetzky (Tel Aviv University), Julian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Kahlbow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(Tel Aviv + MIT). </a:t>
            </a:r>
          </a:p>
          <a:p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Hongna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Liu (Beijing Normal University,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Zhihong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Ye (Tsinghua University)</a:t>
            </a:r>
          </a:p>
          <a:p>
            <a:endParaRPr lang="en-US" altLang="zh-CN" sz="1600" dirty="0">
              <a:latin typeface="Baskerville Old Face" panose="02020602080505020303" charset="0"/>
            </a:endParaRPr>
          </a:p>
          <a:p>
            <a:endParaRPr lang="en-I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FD992C-1BC4-B8E1-97CC-C935B5577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69" y="5053167"/>
            <a:ext cx="37465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48955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1D8AC-E741-3A88-2BF3-06DDFAF9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D9312-2A3A-8C26-A06F-E4863479D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94064"/>
            <a:ext cx="7772400" cy="5269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6BAE2-8C49-786F-260E-5CD580AEEF69}"/>
              </a:ext>
            </a:extLst>
          </p:cNvPr>
          <p:cNvSpPr txBox="1"/>
          <p:nvPr/>
        </p:nvSpPr>
        <p:spPr>
          <a:xfrm>
            <a:off x="1524000" y="876673"/>
            <a:ext cx="356373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800" b="1" dirty="0"/>
              <a:t>The hunt for 3N SRC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FA271-73AF-332D-EE8F-E2E9D5BF5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745" y="229346"/>
            <a:ext cx="3762003" cy="12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49689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359D6-F8FF-6A29-1FB2-E37EAB4D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D6D3F-4B6E-5D1E-65DF-1AA9A8966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6800"/>
            <a:ext cx="7416800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6E144B-5F0E-25FE-7B6E-35B6CB392CFC}"/>
              </a:ext>
            </a:extLst>
          </p:cNvPr>
          <p:cNvSpPr txBox="1"/>
          <p:nvPr/>
        </p:nvSpPr>
        <p:spPr>
          <a:xfrm>
            <a:off x="381000" y="347990"/>
            <a:ext cx="81018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L</a:t>
            </a:r>
            <a:r>
              <a:rPr lang="en-IL" sz="2800" b="1" dirty="0"/>
              <a:t>imitaion on 3N SRC  hunt with electron scattering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8558B-BFF0-DA83-EE7A-3944BFB63DF0}"/>
              </a:ext>
            </a:extLst>
          </p:cNvPr>
          <p:cNvSpPr txBox="1"/>
          <p:nvPr/>
        </p:nvSpPr>
        <p:spPr>
          <a:xfrm>
            <a:off x="6934200" y="1003086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IL" dirty="0"/>
              <a:t>tatistics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</a:t>
            </a:r>
            <a:r>
              <a:rPr lang="en-IL" dirty="0"/>
              <a:t>inematics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EE00CC-8191-143A-5945-2F9CA4E8AE33}"/>
              </a:ext>
            </a:extLst>
          </p:cNvPr>
          <p:cNvSpPr txBox="1"/>
          <p:nvPr/>
        </p:nvSpPr>
        <p:spPr>
          <a:xfrm>
            <a:off x="127277" y="5031770"/>
            <a:ext cx="36600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dirty="0">
                <a:effectLst/>
                <a:latin typeface="Calibri" panose="020F0502020204030204" pitchFamily="34" charset="0"/>
              </a:rPr>
            </a:br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</a:rPr>
              <a:t>3N SRC ~ 0.01-0.1 x np pairs</a:t>
            </a:r>
          </a:p>
          <a:p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15A3C-8387-214B-8BB5-2499FC930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846" y="5308386"/>
            <a:ext cx="5368243" cy="13972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709601-8F33-C42C-D513-3CF8EEE75A0B}"/>
              </a:ext>
            </a:extLst>
          </p:cNvPr>
          <p:cNvSpPr txBox="1"/>
          <p:nvPr/>
        </p:nvSpPr>
        <p:spPr>
          <a:xfrm>
            <a:off x="7313462" y="4743464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</a:t>
            </a:r>
            <a:r>
              <a:rPr lang="en-IL" sz="1800" dirty="0"/>
              <a:t>nclusive A(e,e’)</a:t>
            </a:r>
          </a:p>
        </p:txBody>
      </p:sp>
    </p:spTree>
    <p:extLst>
      <p:ext uri="{BB962C8B-B14F-4D97-AF65-F5344CB8AC3E}">
        <p14:creationId xmlns:p14="http://schemas.microsoft.com/office/powerpoint/2010/main" val="3922309672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1D8AC-E741-3A88-2BF3-06DDFAF9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6BAE2-8C49-786F-260E-5CD580AEEF69}"/>
              </a:ext>
            </a:extLst>
          </p:cNvPr>
          <p:cNvSpPr txBox="1"/>
          <p:nvPr/>
        </p:nvSpPr>
        <p:spPr>
          <a:xfrm>
            <a:off x="76200" y="395645"/>
            <a:ext cx="85955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800" b="1" dirty="0"/>
              <a:t>The hunt for 3N SRC  </a:t>
            </a:r>
            <a:r>
              <a:rPr lang="en-IL" dirty="0"/>
              <a:t>(alternatives for electron base searches)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7A876-AD88-70C4-2D89-576B0EC69BF6}"/>
              </a:ext>
            </a:extLst>
          </p:cNvPr>
          <p:cNvSpPr txBox="1"/>
          <p:nvPr/>
        </p:nvSpPr>
        <p:spPr>
          <a:xfrm>
            <a:off x="481451" y="1295400"/>
            <a:ext cx="338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HADES.   </a:t>
            </a:r>
            <a:r>
              <a:rPr lang="en-US" dirty="0"/>
              <a:t>at   GSI / FAIR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1FE34-AFEE-A509-0DCE-F9A09A10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" y="1905000"/>
            <a:ext cx="2959100" cy="106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773F8D-1F91-8E9F-B286-DCEFA0E9B9AF}"/>
              </a:ext>
            </a:extLst>
          </p:cNvPr>
          <p:cNvSpPr txBox="1"/>
          <p:nvPr/>
        </p:nvSpPr>
        <p:spPr>
          <a:xfrm>
            <a:off x="6019800" y="1905000"/>
            <a:ext cx="3118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~10,000   2N-SRC</a:t>
            </a:r>
          </a:p>
          <a:p>
            <a:r>
              <a:rPr lang="en-IL" dirty="0"/>
              <a:t>100- 1000.      3N-SRC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5D171C-AC15-4F41-8743-F38EE4BA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905000"/>
            <a:ext cx="1842002" cy="1447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BEA14E-1829-DC95-75A1-A4D59D77567F}"/>
              </a:ext>
            </a:extLst>
          </p:cNvPr>
          <p:cNvSpPr txBox="1"/>
          <p:nvPr/>
        </p:nvSpPr>
        <p:spPr>
          <a:xfrm>
            <a:off x="481450" y="3718560"/>
            <a:ext cx="25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GLUEX   </a:t>
            </a:r>
            <a:r>
              <a:rPr lang="en-US" dirty="0"/>
              <a:t>at   </a:t>
            </a:r>
            <a:r>
              <a:rPr lang="en-US" dirty="0" err="1"/>
              <a:t>JLab</a:t>
            </a:r>
            <a:r>
              <a:rPr lang="en-US" dirty="0"/>
              <a:t>.</a:t>
            </a:r>
            <a:endParaRPr lang="en-I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202930-3EF3-08D4-5BBA-0B34B7E93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500735"/>
            <a:ext cx="2374900" cy="381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59345-C7C8-D40C-B2AA-1B6DFB663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202" y="4157523"/>
            <a:ext cx="3454400" cy="977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733E32-5EEA-88E1-FBAC-460EE7127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980" y="3957935"/>
            <a:ext cx="1684020" cy="10708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44D892-8EC5-2208-12DE-7BAF64CBAA9E}"/>
              </a:ext>
            </a:extLst>
          </p:cNvPr>
          <p:cNvSpPr txBox="1"/>
          <p:nvPr/>
        </p:nvSpPr>
        <p:spPr>
          <a:xfrm>
            <a:off x="504466" y="5110647"/>
            <a:ext cx="484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3.4 10</a:t>
            </a:r>
            <a:r>
              <a:rPr lang="en-US" i="1" baseline="30000" dirty="0">
                <a:effectLst/>
                <a:latin typeface="Helvetica" pitchFamily="2" charset="0"/>
              </a:rPr>
              <a:t>7</a:t>
            </a:r>
            <a:r>
              <a:rPr lang="en-US" i="1" dirty="0">
                <a:effectLst/>
                <a:latin typeface="Helvetica" pitchFamily="2" charset="0"/>
              </a:rPr>
              <a:t> </a:t>
            </a:r>
            <a:r>
              <a:rPr lang="el-GR" i="1" dirty="0">
                <a:effectLst/>
                <a:latin typeface="Helvetica" pitchFamily="2" charset="0"/>
              </a:rPr>
              <a:t>γ/</a:t>
            </a:r>
            <a:r>
              <a:rPr lang="en-US" i="1" dirty="0">
                <a:effectLst/>
                <a:latin typeface="Helvetica" pitchFamily="2" charset="0"/>
              </a:rPr>
              <a:t>s 95 PAC days on 4He : 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E6A6C8-0421-B533-A619-45A3121998C0}"/>
                  </a:ext>
                </a:extLst>
              </p:cNvPr>
              <p:cNvSpPr txBox="1"/>
              <p:nvPr/>
            </p:nvSpPr>
            <p:spPr>
              <a:xfrm>
                <a:off x="5538977" y="5966936"/>
                <a:ext cx="13198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L" dirty="0"/>
                  <a:t>(</a:t>
                </a:r>
                <a14:m>
                  <m:oMath xmlns:m="http://schemas.openxmlformats.org/officeDocument/2006/math">
                    <m:r>
                      <a:rPr lang="en-IL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IL" dirty="0"/>
                  <a:t>ppp)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E6A6C8-0421-B533-A619-45A312199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977" y="5966936"/>
                <a:ext cx="1319848" cy="369332"/>
              </a:xfrm>
              <a:prstGeom prst="rect">
                <a:avLst/>
              </a:prstGeom>
              <a:blipFill>
                <a:blip r:embed="rId7"/>
                <a:stretch>
                  <a:fillRect l="-14423" t="-23333" r="-10577" b="-50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EB7DD7-8D11-6879-D398-56C28FB8D155}"/>
              </a:ext>
            </a:extLst>
          </p:cNvPr>
          <p:cNvSpPr txBox="1"/>
          <p:nvPr/>
        </p:nvSpPr>
        <p:spPr>
          <a:xfrm>
            <a:off x="4095750" y="5961856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3N-SRC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0A356A-90DF-337A-5F88-CBA27C7434FB}"/>
                  </a:ext>
                </a:extLst>
              </p:cNvPr>
              <p:cNvSpPr txBox="1"/>
              <p:nvPr/>
            </p:nvSpPr>
            <p:spPr>
              <a:xfrm>
                <a:off x="5571231" y="6293842"/>
                <a:ext cx="13070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L" dirty="0"/>
                  <a:t>(</a:t>
                </a:r>
                <a14:m>
                  <m:oMath xmlns:m="http://schemas.openxmlformats.org/officeDocument/2006/math">
                    <m:r>
                      <a:rPr lang="en-IL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IL" dirty="0"/>
                  <a:t>ppp)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0A356A-90DF-337A-5F88-CBA27C743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231" y="6293842"/>
                <a:ext cx="1307024" cy="369332"/>
              </a:xfrm>
              <a:prstGeom prst="rect">
                <a:avLst/>
              </a:prstGeom>
              <a:blipFill>
                <a:blip r:embed="rId8"/>
                <a:stretch>
                  <a:fillRect l="-14423" t="-23333" r="-13462" b="-50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7B0ABDF-5451-A377-C205-35CB78E307C9}"/>
              </a:ext>
            </a:extLst>
          </p:cNvPr>
          <p:cNvSpPr txBox="1"/>
          <p:nvPr/>
        </p:nvSpPr>
        <p:spPr>
          <a:xfrm>
            <a:off x="6953978" y="5961855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100-1000</a:t>
            </a:r>
          </a:p>
        </p:txBody>
      </p:sp>
    </p:spTree>
    <p:extLst>
      <p:ext uri="{BB962C8B-B14F-4D97-AF65-F5344CB8AC3E}">
        <p14:creationId xmlns:p14="http://schemas.microsoft.com/office/powerpoint/2010/main" val="3879690559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C835B5-295A-3715-BFEA-A67CB2003EEF}"/>
              </a:ext>
            </a:extLst>
          </p:cNvPr>
          <p:cNvSpPr txBox="1"/>
          <p:nvPr/>
        </p:nvSpPr>
        <p:spPr>
          <a:xfrm>
            <a:off x="144648" y="572846"/>
            <a:ext cx="7086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b="1" dirty="0"/>
              <a:t>HAIF: potential to overcome  statistic limitations with indirect kinematics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35B42-FCE5-9FC5-4CDB-3C1C639AF1CF}"/>
              </a:ext>
            </a:extLst>
          </p:cNvPr>
          <p:cNvSpPr txBox="1"/>
          <p:nvPr/>
        </p:nvSpPr>
        <p:spPr>
          <a:xfrm>
            <a:off x="0" y="49626"/>
            <a:ext cx="34739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800" b="1" dirty="0"/>
              <a:t>The hunt for 3N SRC</a:t>
            </a:r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54EDB-9FD1-2442-23B2-A006B6D592DE}"/>
              </a:ext>
            </a:extLst>
          </p:cNvPr>
          <p:cNvSpPr txBox="1"/>
          <p:nvPr/>
        </p:nvSpPr>
        <p:spPr>
          <a:xfrm>
            <a:off x="-326406" y="1031171"/>
            <a:ext cx="5493924" cy="508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Baskerville Old Face" panose="02020602080505020303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800" dirty="0">
                <a:latin typeface="Baskerville Old Face" panose="02020602080505020303" charset="0"/>
              </a:rPr>
              <a:t>For C12, E=51 GeV/c (4.25GeV/c/u)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 =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6x10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pps</a:t>
            </a:r>
            <a:r>
              <a:rPr lang="en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(instant </a:t>
            </a:r>
            <a:r>
              <a:rPr lang="en-CN" sz="18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pulse)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800" dirty="0">
                <a:latin typeface="Baskerville Old Face" panose="02020602080505020303" charset="0"/>
              </a:rPr>
              <a:t>Slow extraction: 1.33s cycle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800" dirty="0">
                <a:latin typeface="Baskerville Old Face" panose="02020602080505020303" charset="0"/>
                <a:sym typeface="Wingdings" pitchFamily="2" charset="2"/>
              </a:rPr>
              <a:t>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sym typeface="Wingdings" pitchFamily="2" charset="2"/>
              </a:rPr>
              <a:t>4.5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x10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11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pps in average 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7030A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CN" sz="180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CN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3.5x10</a:t>
            </a:r>
            <a:r>
              <a:rPr lang="en-US" sz="18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average at JINR</a:t>
            </a:r>
            <a:endParaRPr lang="en-US" sz="1800" dirty="0">
              <a:solidFill>
                <a:srgbClr val="7030A0"/>
              </a:solidFill>
              <a:latin typeface="Baskerville Old Face" panose="02020602080505020303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zh-CN" sz="1800" dirty="0">
              <a:latin typeface="Baskerville Old Face" panose="02020602080505020303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800" dirty="0">
                <a:latin typeface="Baskerville Old Face" panose="02020602080505020303" charset="0"/>
              </a:rPr>
              <a:t>Target Density = 0.073g/cm3, Length =15cm (similar to JINR)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Baskerville Old Face" panose="02020602080505020303" charset="0"/>
              </a:rPr>
              <a:t>       (See </a:t>
            </a:r>
            <a:r>
              <a:rPr lang="en-US" altLang="zh-CN" sz="1800" dirty="0" err="1">
                <a:latin typeface="Baskerville Old Face" panose="02020602080505020303" charset="0"/>
              </a:rPr>
              <a:t>Hongna</a:t>
            </a:r>
            <a:r>
              <a:rPr lang="en-US" altLang="zh-CN" sz="1800" dirty="0">
                <a:latin typeface="Baskerville Old Face" panose="02020602080505020303" charset="0"/>
              </a:rPr>
              <a:t> Liu’s talk)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800" dirty="0">
                <a:latin typeface="Baskerville Old Face" panose="02020602080505020303" charset="0"/>
              </a:rPr>
              <a:t>Total Luminosity  </a:t>
            </a:r>
            <a:r>
              <a:rPr lang="en-US" altLang="zh-CN" sz="1800" dirty="0">
                <a:solidFill>
                  <a:srgbClr val="FF0000"/>
                </a:solidFill>
                <a:latin typeface="Baskerville Old Face" panose="02020602080505020303" charset="0"/>
              </a:rPr>
              <a:t>3x10</a:t>
            </a:r>
            <a:r>
              <a:rPr lang="en-US" altLang="zh-CN" sz="1800" baseline="30000" dirty="0">
                <a:solidFill>
                  <a:srgbClr val="FF0000"/>
                </a:solidFill>
                <a:latin typeface="Baskerville Old Face" panose="02020602080505020303" charset="0"/>
              </a:rPr>
              <a:t>35</a:t>
            </a:r>
            <a:r>
              <a:rPr lang="en-US" altLang="zh-CN" sz="1800" dirty="0">
                <a:solidFill>
                  <a:srgbClr val="FF0000"/>
                </a:solidFill>
                <a:latin typeface="Baskerville Old Face" panose="02020602080505020303" charset="0"/>
              </a:rPr>
              <a:t> cm</a:t>
            </a:r>
            <a:r>
              <a:rPr lang="en-US" altLang="zh-CN" sz="1800" baseline="30000" dirty="0">
                <a:solidFill>
                  <a:srgbClr val="FF0000"/>
                </a:solidFill>
                <a:latin typeface="Baskerville Old Face" panose="02020602080505020303" charset="0"/>
              </a:rPr>
              <a:t>-2</a:t>
            </a:r>
            <a:r>
              <a:rPr lang="en-US" altLang="zh-CN" sz="1800" dirty="0">
                <a:solidFill>
                  <a:srgbClr val="FF0000"/>
                </a:solidFill>
                <a:latin typeface="Baskerville Old Face" panose="02020602080505020303" charset="0"/>
              </a:rPr>
              <a:t> s</a:t>
            </a:r>
            <a:r>
              <a:rPr lang="en-US" altLang="zh-CN" sz="1800" baseline="30000" dirty="0">
                <a:solidFill>
                  <a:srgbClr val="FF0000"/>
                </a:solidFill>
                <a:latin typeface="Baskerville Old Face" panose="02020602080505020303" charset="0"/>
              </a:rPr>
              <a:t>-1 </a:t>
            </a:r>
            <a:r>
              <a:rPr lang="en-US" altLang="zh-CN" sz="1800" dirty="0">
                <a:latin typeface="Baskerville Old Face" panose="02020602080505020303" charset="0"/>
              </a:rPr>
              <a:t>(slow extraction)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800" dirty="0">
                <a:latin typeface="Baskerville Old Face" panose="02020602080505020303" charset="0"/>
              </a:rPr>
              <a:t>Full azimuthal angular coverage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72B9BD-A372-F4FB-42E2-59662D14E83F}"/>
              </a:ext>
            </a:extLst>
          </p:cNvPr>
          <p:cNvGrpSpPr/>
          <p:nvPr/>
        </p:nvGrpSpPr>
        <p:grpSpPr>
          <a:xfrm>
            <a:off x="5677662" y="1203729"/>
            <a:ext cx="3202114" cy="3692099"/>
            <a:chOff x="8771517" y="766290"/>
            <a:chExt cx="3202114" cy="36920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410A6B-4B19-8486-75ED-45492995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1517" y="2399611"/>
              <a:ext cx="3202114" cy="2058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8C2DE4-65A7-24D0-78C7-FD6BACB9A8B2}"/>
                </a:ext>
              </a:extLst>
            </p:cNvPr>
            <p:cNvSpPr txBox="1"/>
            <p:nvPr/>
          </p:nvSpPr>
          <p:spPr>
            <a:xfrm>
              <a:off x="9503712" y="2421344"/>
              <a:ext cx="1990893" cy="33855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CN" sz="1600" dirty="0"/>
                <a:t>High-Energy Station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59B6FD-0DB2-FD59-8E0D-8295798AF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1897" y="766290"/>
              <a:ext cx="2881061" cy="143325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EA2CC0D-4C15-7397-FE1D-CEA6C79936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23086" y="1991220"/>
              <a:ext cx="101600" cy="76867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76ABCD2-F913-8931-CFCF-A5C65478A59C}"/>
              </a:ext>
            </a:extLst>
          </p:cNvPr>
          <p:cNvSpPr txBox="1"/>
          <p:nvPr/>
        </p:nvSpPr>
        <p:spPr>
          <a:xfrm>
            <a:off x="6399377" y="6120053"/>
            <a:ext cx="4904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Baskerville Old Face" panose="02020602080505020303" charset="0"/>
              </a:rPr>
              <a:t>Jointed NSFC-ISF Research Grant </a:t>
            </a:r>
          </a:p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PI: Eli Piasetzky, Julian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Kahlbow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, </a:t>
            </a:r>
          </a:p>
          <a:p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Hongna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Liu,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Zhihong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Ye</a:t>
            </a:r>
          </a:p>
          <a:p>
            <a:endParaRPr lang="en-US" altLang="zh-CN" sz="1600" dirty="0">
              <a:latin typeface="Baskerville Old Face" panose="02020602080505020303" charset="0"/>
            </a:endParaRPr>
          </a:p>
          <a:p>
            <a:endParaRPr lang="en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62D83-5151-19A6-C76E-60BFF5469CAE}"/>
              </a:ext>
            </a:extLst>
          </p:cNvPr>
          <p:cNvSpPr txBox="1"/>
          <p:nvPr/>
        </p:nvSpPr>
        <p:spPr>
          <a:xfrm>
            <a:off x="5562600" y="4919724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Rate limiting factors:</a:t>
            </a:r>
          </a:p>
          <a:p>
            <a:r>
              <a:rPr lang="en-US" sz="1800" dirty="0"/>
              <a:t>Beam counters</a:t>
            </a:r>
          </a:p>
          <a:p>
            <a:r>
              <a:rPr lang="en-US" sz="1800" dirty="0"/>
              <a:t>Target</a:t>
            </a:r>
          </a:p>
          <a:p>
            <a:r>
              <a:rPr lang="en-US" sz="1800" dirty="0"/>
              <a:t>DAQ (trigger)</a:t>
            </a:r>
            <a:endParaRPr lang="en-IL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DE41B-5AD9-274D-DDD1-A76667FEA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48" y="6114742"/>
            <a:ext cx="3759200" cy="342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52833-71B9-5A12-B6F7-3FAC6F28C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6413848"/>
            <a:ext cx="38481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9DA570-118C-2B4F-BD7F-D39941E118DB}"/>
              </a:ext>
            </a:extLst>
          </p:cNvPr>
          <p:cNvSpPr txBox="1"/>
          <p:nvPr/>
        </p:nvSpPr>
        <p:spPr>
          <a:xfrm>
            <a:off x="533400" y="644889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400" dirty="0"/>
              <a:t>6 Nov</a:t>
            </a:r>
          </a:p>
        </p:txBody>
      </p:sp>
    </p:spTree>
    <p:extLst>
      <p:ext uri="{BB962C8B-B14F-4D97-AF65-F5344CB8AC3E}">
        <p14:creationId xmlns:p14="http://schemas.microsoft.com/office/powerpoint/2010/main" val="794035205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C835B5-295A-3715-BFEA-A67CB2003EEF}"/>
              </a:ext>
            </a:extLst>
          </p:cNvPr>
          <p:cNvSpPr txBox="1"/>
          <p:nvPr/>
        </p:nvSpPr>
        <p:spPr>
          <a:xfrm>
            <a:off x="76200" y="276282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b="1" dirty="0"/>
              <a:t>HAIF: potential best 3N hunting place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ABCD2-F913-8931-CFCF-A5C65478A59C}"/>
              </a:ext>
            </a:extLst>
          </p:cNvPr>
          <p:cNvSpPr txBox="1"/>
          <p:nvPr/>
        </p:nvSpPr>
        <p:spPr>
          <a:xfrm>
            <a:off x="6399377" y="6120053"/>
            <a:ext cx="4904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Baskerville Old Face" panose="02020602080505020303" charset="0"/>
              </a:rPr>
              <a:t>Jointed NSFC-ISF Research Grant </a:t>
            </a:r>
          </a:p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PI: Eli Piasetzky, Julian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Kahlbow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, </a:t>
            </a:r>
          </a:p>
          <a:p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Hongna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Liu,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Zhihong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Ye</a:t>
            </a:r>
          </a:p>
          <a:p>
            <a:endParaRPr lang="en-US" altLang="zh-CN" sz="1600" dirty="0">
              <a:latin typeface="Baskerville Old Face" panose="02020602080505020303" charset="0"/>
            </a:endParaRPr>
          </a:p>
          <a:p>
            <a:endParaRPr lang="en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62D83-5151-19A6-C76E-60BFF5469CAE}"/>
              </a:ext>
            </a:extLst>
          </p:cNvPr>
          <p:cNvSpPr txBox="1"/>
          <p:nvPr/>
        </p:nvSpPr>
        <p:spPr>
          <a:xfrm>
            <a:off x="5486400" y="4491663"/>
            <a:ext cx="27943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Rate limiting factors:</a:t>
            </a:r>
          </a:p>
          <a:p>
            <a:r>
              <a:rPr lang="en-US" dirty="0">
                <a:solidFill>
                  <a:srgbClr val="FF0000"/>
                </a:solidFill>
              </a:rPr>
              <a:t>Beam counters</a:t>
            </a:r>
          </a:p>
          <a:p>
            <a:r>
              <a:rPr lang="en-US" dirty="0">
                <a:solidFill>
                  <a:srgbClr val="FF0000"/>
                </a:solidFill>
              </a:rPr>
              <a:t>Target</a:t>
            </a:r>
          </a:p>
          <a:p>
            <a:r>
              <a:rPr lang="en-US" dirty="0">
                <a:solidFill>
                  <a:srgbClr val="FF0000"/>
                </a:solidFill>
              </a:rPr>
              <a:t>DAQ (trigger)</a:t>
            </a:r>
            <a:endParaRPr lang="en-IL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62CDA3-6206-6DE2-1EAF-B8E5CA5AD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914400"/>
            <a:ext cx="4904087" cy="3429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263620-580E-95D3-3E40-447D725402D3}"/>
              </a:ext>
            </a:extLst>
          </p:cNvPr>
          <p:cNvGrpSpPr/>
          <p:nvPr/>
        </p:nvGrpSpPr>
        <p:grpSpPr>
          <a:xfrm>
            <a:off x="457200" y="4536162"/>
            <a:ext cx="4343400" cy="2045556"/>
            <a:chOff x="237451" y="1811870"/>
            <a:chExt cx="7757949" cy="29724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776822-B705-AFFE-CADC-186DB8165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451" y="1811870"/>
              <a:ext cx="4017024" cy="29032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D41566-A527-639F-A9BC-8F2E5034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2550" y="1811870"/>
              <a:ext cx="3922850" cy="297242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AE9A9E0-D5BD-D0D2-7C32-88219595957A}"/>
              </a:ext>
            </a:extLst>
          </p:cNvPr>
          <p:cNvSpPr txBox="1"/>
          <p:nvPr/>
        </p:nvSpPr>
        <p:spPr>
          <a:xfrm>
            <a:off x="5269845" y="968780"/>
            <a:ext cx="4096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Simulation </a:t>
            </a:r>
          </a:p>
          <a:p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Kinematic coverages </a:t>
            </a:r>
          </a:p>
          <a:p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Baskerville Old Face" panose="02020602080505020303" charset="0"/>
            </a:endParaRPr>
          </a:p>
          <a:p>
            <a:r>
              <a:rPr lang="en-US" altLang="zh-CN" sz="24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12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C</a:t>
            </a:r>
            <a:r>
              <a:rPr lang="en-US" altLang="zh-CN" sz="24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6+ 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at 51GeV/c  </a:t>
            </a:r>
            <a:r>
              <a:rPr lang="en-US" altLang="zh-CN" sz="24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12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C(p,2p)</a:t>
            </a:r>
            <a:r>
              <a:rPr lang="en-US" altLang="zh-CN" sz="24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10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B</a:t>
            </a:r>
          </a:p>
          <a:p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109751-F725-BC7C-F427-D019121AD44A}"/>
                  </a:ext>
                </a:extLst>
              </p:cNvPr>
              <p:cNvSpPr txBox="1"/>
              <p:nvPr/>
            </p:nvSpPr>
            <p:spPr>
              <a:xfrm>
                <a:off x="5269845" y="2966502"/>
                <a:ext cx="388779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day of </a:t>
                </a:r>
                <a:r>
                  <a:rPr lang="en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running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a</a:t>
                </a:r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2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azimuthal acceptance </a:t>
                </a:r>
              </a:p>
              <a:p>
                <a:endParaRPr lang="en-IL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109751-F725-BC7C-F427-D019121AD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845" y="2966502"/>
                <a:ext cx="3887796" cy="1569660"/>
              </a:xfrm>
              <a:prstGeom prst="rect">
                <a:avLst/>
              </a:prstGeom>
              <a:blipFill>
                <a:blip r:embed="rId5"/>
                <a:stretch>
                  <a:fillRect l="-2280" r="-162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56A2DB0C-806F-49B1-C04A-13397B354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75932"/>
            <a:ext cx="1634219" cy="105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29FF49-5174-7687-ADCA-6619C98B8F4B}"/>
              </a:ext>
            </a:extLst>
          </p:cNvPr>
          <p:cNvSpPr txBox="1"/>
          <p:nvPr/>
        </p:nvSpPr>
        <p:spPr>
          <a:xfrm>
            <a:off x="5403931" y="75932"/>
            <a:ext cx="198747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N" sz="1600" dirty="0"/>
              <a:t>High-Energy Station</a:t>
            </a:r>
          </a:p>
        </p:txBody>
      </p:sp>
    </p:spTree>
    <p:extLst>
      <p:ext uri="{BB962C8B-B14F-4D97-AF65-F5344CB8AC3E}">
        <p14:creationId xmlns:p14="http://schemas.microsoft.com/office/powerpoint/2010/main" val="1672983312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D118790-50F0-A517-9955-FD58365B343C}"/>
              </a:ext>
            </a:extLst>
          </p:cNvPr>
          <p:cNvSpPr/>
          <p:nvPr/>
        </p:nvSpPr>
        <p:spPr bwMode="auto">
          <a:xfrm>
            <a:off x="2149" y="7171"/>
            <a:ext cx="4281934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D47DD-33EB-4440-A0AE-4F25F2BE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7BE7-13F7-3848-9309-82079A13A18C}" type="slidenum">
              <a:rPr lang="en-US" smtClean="0"/>
              <a:t>39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04C4FCC-B1F7-5698-A641-35614EA9B22B}"/>
              </a:ext>
            </a:extLst>
          </p:cNvPr>
          <p:cNvGrpSpPr/>
          <p:nvPr/>
        </p:nvGrpSpPr>
        <p:grpSpPr>
          <a:xfrm rot="2358491">
            <a:off x="3043037" y="2484000"/>
            <a:ext cx="1897771" cy="1890000"/>
            <a:chOff x="3328757" y="2484000"/>
            <a:chExt cx="1897771" cy="1890000"/>
          </a:xfrm>
        </p:grpSpPr>
        <p:pic>
          <p:nvPicPr>
            <p:cNvPr id="4" name="Grafik 29">
              <a:extLst>
                <a:ext uri="{FF2B5EF4-FFF2-40B4-BE49-F238E27FC236}">
                  <a16:creationId xmlns:a16="http://schemas.microsoft.com/office/drawing/2014/main" id="{AF2C5571-58DB-6D49-B0CF-380245560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4441" y="3012445"/>
              <a:ext cx="968162" cy="833111"/>
            </a:xfrm>
            <a:prstGeom prst="rect">
              <a:avLst/>
            </a:prstGeom>
          </p:spPr>
        </p:pic>
        <p:sp>
          <p:nvSpPr>
            <p:cNvPr id="11" name="Kreis: nicht ausgefüllt 4">
              <a:extLst>
                <a:ext uri="{FF2B5EF4-FFF2-40B4-BE49-F238E27FC236}">
                  <a16:creationId xmlns:a16="http://schemas.microsoft.com/office/drawing/2014/main" id="{A9D5D158-D1EF-8649-9E7D-96457B78F0A9}"/>
                </a:ext>
              </a:extLst>
            </p:cNvPr>
            <p:cNvSpPr/>
            <p:nvPr/>
          </p:nvSpPr>
          <p:spPr>
            <a:xfrm>
              <a:off x="3328757" y="2484000"/>
              <a:ext cx="1890000" cy="1890000"/>
            </a:xfrm>
            <a:prstGeom prst="donut">
              <a:avLst>
                <a:gd name="adj" fmla="val 22876"/>
              </a:avLst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>
                <a:solidFill>
                  <a:schemeClr val="tx1"/>
                </a:solidFill>
              </a:endParaRPr>
            </a:p>
          </p:txBody>
        </p:sp>
        <p:cxnSp>
          <p:nvCxnSpPr>
            <p:cNvPr id="12" name="Gerader Verbinder 2">
              <a:extLst>
                <a:ext uri="{FF2B5EF4-FFF2-40B4-BE49-F238E27FC236}">
                  <a16:creationId xmlns:a16="http://schemas.microsoft.com/office/drawing/2014/main" id="{DFC5F6F2-4FD3-A247-9F04-E797C1355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0409" y="2508104"/>
              <a:ext cx="1759" cy="420772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3">
              <a:extLst>
                <a:ext uri="{FF2B5EF4-FFF2-40B4-BE49-F238E27FC236}">
                  <a16:creationId xmlns:a16="http://schemas.microsoft.com/office/drawing/2014/main" id="{DE2EE381-A914-B24A-A8F7-538D907221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3523" y="3573331"/>
              <a:ext cx="431999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5">
              <a:extLst>
                <a:ext uri="{FF2B5EF4-FFF2-40B4-BE49-F238E27FC236}">
                  <a16:creationId xmlns:a16="http://schemas.microsoft.com/office/drawing/2014/main" id="{437B9EF6-9036-FA4A-8C8C-F28BD9749D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4527" y="3573331"/>
              <a:ext cx="432001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7">
              <a:extLst>
                <a:ext uri="{FF2B5EF4-FFF2-40B4-BE49-F238E27FC236}">
                  <a16:creationId xmlns:a16="http://schemas.microsoft.com/office/drawing/2014/main" id="{87D99C17-1922-0348-BD45-5FFD4AACDEBC}"/>
                </a:ext>
              </a:extLst>
            </p:cNvPr>
            <p:cNvSpPr/>
            <p:nvPr/>
          </p:nvSpPr>
          <p:spPr>
            <a:xfrm>
              <a:off x="3774750" y="3717123"/>
              <a:ext cx="1004025" cy="429122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de-DE" sz="1800" dirty="0">
                  <a:ln w="0"/>
                </a:rPr>
                <a:t>Electrons</a:t>
              </a:r>
            </a:p>
          </p:txBody>
        </p:sp>
        <p:sp>
          <p:nvSpPr>
            <p:cNvPr id="16" name="Rechteck 8">
              <a:extLst>
                <a:ext uri="{FF2B5EF4-FFF2-40B4-BE49-F238E27FC236}">
                  <a16:creationId xmlns:a16="http://schemas.microsoft.com/office/drawing/2014/main" id="{F7AED56F-0D82-5145-ADB6-E9A431379A39}"/>
                </a:ext>
              </a:extLst>
            </p:cNvPr>
            <p:cNvSpPr/>
            <p:nvPr/>
          </p:nvSpPr>
          <p:spPr>
            <a:xfrm rot="18616233">
              <a:off x="3450878" y="2896401"/>
              <a:ext cx="908085" cy="358981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sz="1800" dirty="0">
                  <a:ln w="0"/>
                </a:rPr>
                <a:t>Photons</a:t>
              </a:r>
            </a:p>
          </p:txBody>
        </p:sp>
        <p:sp>
          <p:nvSpPr>
            <p:cNvPr id="17" name="Rechteck 9">
              <a:extLst>
                <a:ext uri="{FF2B5EF4-FFF2-40B4-BE49-F238E27FC236}">
                  <a16:creationId xmlns:a16="http://schemas.microsoft.com/office/drawing/2014/main" id="{2F27E79D-788D-4A49-B583-53DE700D5586}"/>
                </a:ext>
              </a:extLst>
            </p:cNvPr>
            <p:cNvSpPr/>
            <p:nvPr/>
          </p:nvSpPr>
          <p:spPr>
            <a:xfrm rot="2896039">
              <a:off x="4210621" y="2946966"/>
              <a:ext cx="908085" cy="358981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sz="1800" dirty="0">
                  <a:ln w="0"/>
                </a:rPr>
                <a:t>Hadrons</a:t>
              </a:r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0D89D38C-9403-2344-B284-2F18621A075F}"/>
              </a:ext>
            </a:extLst>
          </p:cNvPr>
          <p:cNvSpPr txBox="1">
            <a:spLocks/>
          </p:cNvSpPr>
          <p:nvPr/>
        </p:nvSpPr>
        <p:spPr>
          <a:xfrm>
            <a:off x="55751" y="142240"/>
            <a:ext cx="2426663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Summary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59876-E6EB-9F49-8F5E-CE557FBA1DA3}"/>
              </a:ext>
            </a:extLst>
          </p:cNvPr>
          <p:cNvSpPr txBox="1"/>
          <p:nvPr/>
        </p:nvSpPr>
        <p:spPr>
          <a:xfrm>
            <a:off x="757760" y="1704539"/>
            <a:ext cx="3112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 D </a:t>
            </a:r>
            <a:r>
              <a:rPr lang="en-US" sz="2100" dirty="0" err="1"/>
              <a:t>GlueX</a:t>
            </a:r>
            <a:endParaRPr lang="en-US" sz="2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A4309D-E88B-5949-A673-5D7548ED43E3}"/>
              </a:ext>
            </a:extLst>
          </p:cNvPr>
          <p:cNvSpPr txBox="1"/>
          <p:nvPr/>
        </p:nvSpPr>
        <p:spPr>
          <a:xfrm>
            <a:off x="2677074" y="5019977"/>
            <a:ext cx="1744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Halls A, B, C</a:t>
            </a:r>
          </a:p>
        </p:txBody>
      </p:sp>
      <p:pic>
        <p:nvPicPr>
          <p:cNvPr id="28" name="Grafik 1">
            <a:extLst>
              <a:ext uri="{FF2B5EF4-FFF2-40B4-BE49-F238E27FC236}">
                <a16:creationId xmlns:a16="http://schemas.microsoft.com/office/drawing/2014/main" id="{3E71859E-F8B6-E34E-8B68-CECCE5BB1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" r="9481" b="43451"/>
          <a:stretch/>
        </p:blipFill>
        <p:spPr>
          <a:xfrm>
            <a:off x="-46144" y="4961643"/>
            <a:ext cx="2705217" cy="9620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E3E55C-A2CE-6744-8952-94DAAAD88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80" y="2114488"/>
            <a:ext cx="2619375" cy="1628775"/>
          </a:xfrm>
          <a:prstGeom prst="rect">
            <a:avLst/>
          </a:prstGeom>
        </p:spPr>
      </p:pic>
      <p:pic>
        <p:nvPicPr>
          <p:cNvPr id="32" name="Grafik 3">
            <a:extLst>
              <a:ext uri="{FF2B5EF4-FFF2-40B4-BE49-F238E27FC236}">
                <a16:creationId xmlns:a16="http://schemas.microsoft.com/office/drawing/2014/main" id="{629FCB19-00D7-0C42-945A-3F866D282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1223" b="6930"/>
          <a:stretch/>
        </p:blipFill>
        <p:spPr>
          <a:xfrm>
            <a:off x="6831423" y="5379237"/>
            <a:ext cx="2237522" cy="1522182"/>
          </a:xfrm>
          <a:prstGeom prst="rect">
            <a:avLst/>
          </a:prstGeom>
        </p:spPr>
      </p:pic>
      <p:pic>
        <p:nvPicPr>
          <p:cNvPr id="33" name="Рисунок 16">
            <a:extLst>
              <a:ext uri="{FF2B5EF4-FFF2-40B4-BE49-F238E27FC236}">
                <a16:creationId xmlns:a16="http://schemas.microsoft.com/office/drawing/2014/main" id="{6A2B9AD6-BC8D-2042-A8EF-2603E5225FD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225172" y="5096586"/>
            <a:ext cx="1041186" cy="5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B7947-745F-332F-7F29-D0CF15805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71" y="5901914"/>
            <a:ext cx="1585665" cy="8921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E06B7-2866-6391-0223-EA058FF753A5}"/>
              </a:ext>
            </a:extLst>
          </p:cNvPr>
          <p:cNvSpPr txBox="1"/>
          <p:nvPr/>
        </p:nvSpPr>
        <p:spPr>
          <a:xfrm>
            <a:off x="1735521" y="6332293"/>
            <a:ext cx="1109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ALERT</a:t>
            </a:r>
          </a:p>
        </p:txBody>
      </p:sp>
      <p:pic>
        <p:nvPicPr>
          <p:cNvPr id="2050" name="Picture 2" descr="Hall C at JLab showing the two spectrometers and the primary beam line....  | Download Scientific Diagram">
            <a:extLst>
              <a:ext uri="{FF2B5EF4-FFF2-40B4-BE49-F238E27FC236}">
                <a16:creationId xmlns:a16="http://schemas.microsoft.com/office/drawing/2014/main" id="{E084841C-0E05-F3B2-47BB-06F89E45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27" y="5788427"/>
            <a:ext cx="1384027" cy="10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38533BA3-EA67-4836-896B-F3A603115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6" y="3978284"/>
            <a:ext cx="1478997" cy="9031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BA3C4B-EE15-17EA-23B8-00837B13D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9908" y="1148874"/>
            <a:ext cx="2687523" cy="995637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C44B9B7F-17F8-3495-F628-32E6FE208E35}"/>
              </a:ext>
            </a:extLst>
          </p:cNvPr>
          <p:cNvSpPr txBox="1">
            <a:spLocks/>
          </p:cNvSpPr>
          <p:nvPr/>
        </p:nvSpPr>
        <p:spPr>
          <a:xfrm>
            <a:off x="4641200" y="64765"/>
            <a:ext cx="3106418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250" dirty="0">
                <a:solidFill>
                  <a:sysClr val="windowText" lastClr="000000"/>
                </a:solidFill>
                <a:latin typeface="+mn-lt"/>
              </a:rPr>
              <a:t>SRC</a:t>
            </a:r>
            <a:r>
              <a:rPr lang="ru-RU" sz="225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studies with hadrons 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B1ECC1-25D6-DD6F-F159-9A6DBCE833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3774" y="3773397"/>
            <a:ext cx="2200117" cy="13400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D1B92DA5-2160-0EFE-576C-EBAEB1B14E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84" y="2105276"/>
            <a:ext cx="2095500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AD3F237-7D18-E6B0-3175-2911F6F77FF4}"/>
              </a:ext>
            </a:extLst>
          </p:cNvPr>
          <p:cNvSpPr txBox="1"/>
          <p:nvPr/>
        </p:nvSpPr>
        <p:spPr>
          <a:xfrm>
            <a:off x="6040712" y="27108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>
                <a:solidFill>
                  <a:schemeClr val="bg1">
                    <a:lumMod val="65000"/>
                  </a:schemeClr>
                </a:solidFill>
              </a:rPr>
              <a:t>HADES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33CAD7-4879-3FD1-377D-0CE55E39B673}"/>
              </a:ext>
            </a:extLst>
          </p:cNvPr>
          <p:cNvSpPr txBox="1"/>
          <p:nvPr/>
        </p:nvSpPr>
        <p:spPr>
          <a:xfrm>
            <a:off x="5888441" y="4374000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600" dirty="0">
                <a:solidFill>
                  <a:schemeClr val="bg1">
                    <a:lumMod val="65000"/>
                  </a:schemeClr>
                </a:solidFill>
              </a:rPr>
              <a:t>HIAF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0C3A1299-EE83-FFEC-3E04-36B32225A930}"/>
              </a:ext>
            </a:extLst>
          </p:cNvPr>
          <p:cNvSpPr txBox="1">
            <a:spLocks/>
          </p:cNvSpPr>
          <p:nvPr/>
        </p:nvSpPr>
        <p:spPr>
          <a:xfrm>
            <a:off x="211261" y="1069960"/>
            <a:ext cx="3106418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250" dirty="0">
                <a:solidFill>
                  <a:sysClr val="windowText" lastClr="000000"/>
                </a:solidFill>
                <a:latin typeface="+mn-lt"/>
              </a:rPr>
              <a:t>SRC</a:t>
            </a:r>
            <a:r>
              <a:rPr lang="ru-RU" sz="225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studies with leptons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8A07E-C9DC-3344-B3E2-1F0DDD7E3F05}"/>
              </a:ext>
            </a:extLst>
          </p:cNvPr>
          <p:cNvSpPr txBox="1"/>
          <p:nvPr/>
        </p:nvSpPr>
        <p:spPr>
          <a:xfrm>
            <a:off x="6339845" y="1649818"/>
            <a:ext cx="11100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R3B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b="1" dirty="0"/>
              <a:t>JINR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C737B-F97B-6C92-C3E1-41D861E13869}"/>
              </a:ext>
            </a:extLst>
          </p:cNvPr>
          <p:cNvSpPr txBox="1"/>
          <p:nvPr/>
        </p:nvSpPr>
        <p:spPr>
          <a:xfrm>
            <a:off x="4994974" y="350020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>
                <a:solidFill>
                  <a:srgbClr val="FF0000"/>
                </a:solidFill>
              </a:rPr>
              <a:t>3N –SRC discovery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4BBB27-F918-0764-7548-39BB3C7EFD82}"/>
              </a:ext>
            </a:extLst>
          </p:cNvPr>
          <p:cNvSpPr txBox="1"/>
          <p:nvPr/>
        </p:nvSpPr>
        <p:spPr>
          <a:xfrm>
            <a:off x="4243592" y="65474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SRC p</a:t>
            </a:r>
            <a:r>
              <a:rPr lang="en-IL" sz="1800" dirty="0">
                <a:solidFill>
                  <a:srgbClr val="FF0000"/>
                </a:solidFill>
              </a:rPr>
              <a:t>airing in isotopes chains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D9CA3F-F57B-E66D-F12C-F6C7FC1F6755}"/>
              </a:ext>
            </a:extLst>
          </p:cNvPr>
          <p:cNvSpPr txBox="1"/>
          <p:nvPr/>
        </p:nvSpPr>
        <p:spPr>
          <a:xfrm>
            <a:off x="4382314" y="6132394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Polarized deuteron</a:t>
            </a:r>
            <a:endParaRPr lang="en-IL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24272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D47DD-33EB-4440-A0AE-4F25F2BE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7BE7-13F7-3848-9309-82079A13A18C}" type="slidenum">
              <a:rPr lang="en-US" smtClean="0"/>
              <a:t>4</a:t>
            </a:fld>
            <a:endParaRPr lang="en-US"/>
          </a:p>
        </p:txBody>
      </p:sp>
      <p:pic>
        <p:nvPicPr>
          <p:cNvPr id="4" name="Grafik 29">
            <a:extLst>
              <a:ext uri="{FF2B5EF4-FFF2-40B4-BE49-F238E27FC236}">
                <a16:creationId xmlns:a16="http://schemas.microsoft.com/office/drawing/2014/main" id="{AF2C5571-58DB-6D49-B0CF-38024556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441" y="3012445"/>
            <a:ext cx="968162" cy="833111"/>
          </a:xfrm>
          <a:prstGeom prst="rect">
            <a:avLst/>
          </a:prstGeom>
        </p:spPr>
      </p:pic>
      <p:sp>
        <p:nvSpPr>
          <p:cNvPr id="5" name="Ellipse 6">
            <a:extLst>
              <a:ext uri="{FF2B5EF4-FFF2-40B4-BE49-F238E27FC236}">
                <a16:creationId xmlns:a16="http://schemas.microsoft.com/office/drawing/2014/main" id="{695E9EC6-192F-EB46-A221-7E181D8B530A}"/>
              </a:ext>
            </a:extLst>
          </p:cNvPr>
          <p:cNvSpPr/>
          <p:nvPr/>
        </p:nvSpPr>
        <p:spPr>
          <a:xfrm>
            <a:off x="2856257" y="2018671"/>
            <a:ext cx="2835000" cy="2835000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cxnSp>
        <p:nvCxnSpPr>
          <p:cNvPr id="6" name="Gerader Verbinder 1">
            <a:extLst>
              <a:ext uri="{FF2B5EF4-FFF2-40B4-BE49-F238E27FC236}">
                <a16:creationId xmlns:a16="http://schemas.microsoft.com/office/drawing/2014/main" id="{8096A34E-B5F7-4743-A18A-0D3E401C3A03}"/>
              </a:ext>
            </a:extLst>
          </p:cNvPr>
          <p:cNvCxnSpPr>
            <a:cxnSpLocks/>
          </p:cNvCxnSpPr>
          <p:nvPr/>
        </p:nvCxnSpPr>
        <p:spPr>
          <a:xfrm flipH="1">
            <a:off x="4276763" y="2054122"/>
            <a:ext cx="1759" cy="42077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19">
            <a:extLst>
              <a:ext uri="{FF2B5EF4-FFF2-40B4-BE49-F238E27FC236}">
                <a16:creationId xmlns:a16="http://schemas.microsoft.com/office/drawing/2014/main" id="{B43A7C9F-1555-2144-A203-16D0DD74238F}"/>
              </a:ext>
            </a:extLst>
          </p:cNvPr>
          <p:cNvCxnSpPr>
            <a:cxnSpLocks/>
          </p:cNvCxnSpPr>
          <p:nvPr/>
        </p:nvCxnSpPr>
        <p:spPr>
          <a:xfrm flipV="1">
            <a:off x="3109950" y="3955659"/>
            <a:ext cx="361521" cy="24956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25">
            <a:extLst>
              <a:ext uri="{FF2B5EF4-FFF2-40B4-BE49-F238E27FC236}">
                <a16:creationId xmlns:a16="http://schemas.microsoft.com/office/drawing/2014/main" id="{27CA4061-3DD8-2244-9448-F91076328E5A}"/>
              </a:ext>
            </a:extLst>
          </p:cNvPr>
          <p:cNvCxnSpPr>
            <a:cxnSpLocks/>
          </p:cNvCxnSpPr>
          <p:nvPr/>
        </p:nvCxnSpPr>
        <p:spPr>
          <a:xfrm>
            <a:off x="5081281" y="3916217"/>
            <a:ext cx="396830" cy="29830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33">
            <a:extLst>
              <a:ext uri="{FF2B5EF4-FFF2-40B4-BE49-F238E27FC236}">
                <a16:creationId xmlns:a16="http://schemas.microsoft.com/office/drawing/2014/main" id="{C784FF4F-253E-CE4B-93B7-B89B347CE226}"/>
              </a:ext>
            </a:extLst>
          </p:cNvPr>
          <p:cNvSpPr/>
          <p:nvPr/>
        </p:nvSpPr>
        <p:spPr>
          <a:xfrm rot="4240010">
            <a:off x="2619105" y="2121200"/>
            <a:ext cx="2856106" cy="267208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NN interaction</a:t>
            </a:r>
          </a:p>
        </p:txBody>
      </p:sp>
      <p:sp>
        <p:nvSpPr>
          <p:cNvPr id="10" name="Rechteck 34">
            <a:extLst>
              <a:ext uri="{FF2B5EF4-FFF2-40B4-BE49-F238E27FC236}">
                <a16:creationId xmlns:a16="http://schemas.microsoft.com/office/drawing/2014/main" id="{8088B832-DF2D-0D49-90F5-FCE577C572EC}"/>
              </a:ext>
            </a:extLst>
          </p:cNvPr>
          <p:cNvSpPr/>
          <p:nvPr/>
        </p:nvSpPr>
        <p:spPr>
          <a:xfrm>
            <a:off x="3209086" y="3071969"/>
            <a:ext cx="2156360" cy="157330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Nucleon substructure</a:t>
            </a:r>
          </a:p>
        </p:txBody>
      </p:sp>
      <p:sp>
        <p:nvSpPr>
          <p:cNvPr id="11" name="Kreis: nicht ausgefüllt 4">
            <a:extLst>
              <a:ext uri="{FF2B5EF4-FFF2-40B4-BE49-F238E27FC236}">
                <a16:creationId xmlns:a16="http://schemas.microsoft.com/office/drawing/2014/main" id="{A9D5D158-D1EF-8649-9E7D-96457B78F0A9}"/>
              </a:ext>
            </a:extLst>
          </p:cNvPr>
          <p:cNvSpPr/>
          <p:nvPr/>
        </p:nvSpPr>
        <p:spPr>
          <a:xfrm>
            <a:off x="3328757" y="2484000"/>
            <a:ext cx="1890000" cy="1890000"/>
          </a:xfrm>
          <a:prstGeom prst="donut">
            <a:avLst>
              <a:gd name="adj" fmla="val 2287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tx1"/>
              </a:solidFill>
            </a:endParaRPr>
          </a:p>
        </p:txBody>
      </p:sp>
      <p:cxnSp>
        <p:nvCxnSpPr>
          <p:cNvPr id="12" name="Gerader Verbinder 2">
            <a:extLst>
              <a:ext uri="{FF2B5EF4-FFF2-40B4-BE49-F238E27FC236}">
                <a16:creationId xmlns:a16="http://schemas.microsoft.com/office/drawing/2014/main" id="{DFC5F6F2-4FD3-A247-9F04-E797C1355AD0}"/>
              </a:ext>
            </a:extLst>
          </p:cNvPr>
          <p:cNvCxnSpPr>
            <a:cxnSpLocks/>
          </p:cNvCxnSpPr>
          <p:nvPr/>
        </p:nvCxnSpPr>
        <p:spPr>
          <a:xfrm flipH="1">
            <a:off x="4270409" y="2508104"/>
            <a:ext cx="1759" cy="42077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3">
            <a:extLst>
              <a:ext uri="{FF2B5EF4-FFF2-40B4-BE49-F238E27FC236}">
                <a16:creationId xmlns:a16="http://schemas.microsoft.com/office/drawing/2014/main" id="{DE2EE381-A914-B24A-A8F7-538D907221EA}"/>
              </a:ext>
            </a:extLst>
          </p:cNvPr>
          <p:cNvCxnSpPr>
            <a:cxnSpLocks/>
          </p:cNvCxnSpPr>
          <p:nvPr/>
        </p:nvCxnSpPr>
        <p:spPr>
          <a:xfrm flipH="1">
            <a:off x="3333523" y="3573331"/>
            <a:ext cx="431999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5">
            <a:extLst>
              <a:ext uri="{FF2B5EF4-FFF2-40B4-BE49-F238E27FC236}">
                <a16:creationId xmlns:a16="http://schemas.microsoft.com/office/drawing/2014/main" id="{437B9EF6-9036-FA4A-8C8C-F28BD9749D3A}"/>
              </a:ext>
            </a:extLst>
          </p:cNvPr>
          <p:cNvCxnSpPr>
            <a:cxnSpLocks/>
          </p:cNvCxnSpPr>
          <p:nvPr/>
        </p:nvCxnSpPr>
        <p:spPr>
          <a:xfrm flipH="1">
            <a:off x="4794527" y="3573331"/>
            <a:ext cx="432001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7">
            <a:extLst>
              <a:ext uri="{FF2B5EF4-FFF2-40B4-BE49-F238E27FC236}">
                <a16:creationId xmlns:a16="http://schemas.microsoft.com/office/drawing/2014/main" id="{87D99C17-1922-0348-BD45-5FFD4AACDEBC}"/>
              </a:ext>
            </a:extLst>
          </p:cNvPr>
          <p:cNvSpPr/>
          <p:nvPr/>
        </p:nvSpPr>
        <p:spPr>
          <a:xfrm>
            <a:off x="3774750" y="3717123"/>
            <a:ext cx="1004025" cy="42912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Electrons</a:t>
            </a:r>
          </a:p>
        </p:txBody>
      </p:sp>
      <p:sp>
        <p:nvSpPr>
          <p:cNvPr id="16" name="Rechteck 8">
            <a:extLst>
              <a:ext uri="{FF2B5EF4-FFF2-40B4-BE49-F238E27FC236}">
                <a16:creationId xmlns:a16="http://schemas.microsoft.com/office/drawing/2014/main" id="{F7AED56F-0D82-5145-ADB6-E9A431379A39}"/>
              </a:ext>
            </a:extLst>
          </p:cNvPr>
          <p:cNvSpPr/>
          <p:nvPr/>
        </p:nvSpPr>
        <p:spPr>
          <a:xfrm rot="18616233">
            <a:off x="3450878" y="2896401"/>
            <a:ext cx="908085" cy="35898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Photons</a:t>
            </a: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F27E79D-788D-4A49-B583-53DE700D5586}"/>
              </a:ext>
            </a:extLst>
          </p:cNvPr>
          <p:cNvSpPr/>
          <p:nvPr/>
        </p:nvSpPr>
        <p:spPr>
          <a:xfrm rot="2896039">
            <a:off x="4210621" y="2946966"/>
            <a:ext cx="908085" cy="35898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Hadrons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89D38C-9403-2344-B284-2F18621A075F}"/>
              </a:ext>
            </a:extLst>
          </p:cNvPr>
          <p:cNvSpPr txBox="1">
            <a:spLocks/>
          </p:cNvSpPr>
          <p:nvPr/>
        </p:nvSpPr>
        <p:spPr>
          <a:xfrm>
            <a:off x="94132" y="96500"/>
            <a:ext cx="2185757" cy="6924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250" dirty="0">
                <a:solidFill>
                  <a:sysClr val="windowText" lastClr="000000"/>
                </a:solidFill>
                <a:latin typeface="+mn-lt"/>
              </a:rPr>
              <a:t>SRC</a:t>
            </a:r>
            <a:r>
              <a:rPr lang="ru-RU" sz="225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Experiments and results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8A07E-C9DC-3344-B3E2-1F0DDD7E3F05}"/>
              </a:ext>
            </a:extLst>
          </p:cNvPr>
          <p:cNvSpPr txBox="1"/>
          <p:nvPr/>
        </p:nvSpPr>
        <p:spPr>
          <a:xfrm>
            <a:off x="5845223" y="2186207"/>
            <a:ext cx="111000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R3B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b="1" dirty="0"/>
              <a:t>JINR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59876-E6EB-9F49-8F5E-CE557FBA1DA3}"/>
              </a:ext>
            </a:extLst>
          </p:cNvPr>
          <p:cNvSpPr txBox="1"/>
          <p:nvPr/>
        </p:nvSpPr>
        <p:spPr>
          <a:xfrm>
            <a:off x="757760" y="1704539"/>
            <a:ext cx="3112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 D </a:t>
            </a:r>
            <a:r>
              <a:rPr lang="en-US" sz="2100" dirty="0" err="1"/>
              <a:t>GlueX</a:t>
            </a:r>
            <a:endParaRPr lang="en-US" sz="2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A4309D-E88B-5949-A673-5D7548ED43E3}"/>
              </a:ext>
            </a:extLst>
          </p:cNvPr>
          <p:cNvSpPr txBox="1"/>
          <p:nvPr/>
        </p:nvSpPr>
        <p:spPr>
          <a:xfrm>
            <a:off x="3944322" y="4990493"/>
            <a:ext cx="196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Halls A, B, C</a:t>
            </a:r>
          </a:p>
        </p:txBody>
      </p:sp>
      <p:pic>
        <p:nvPicPr>
          <p:cNvPr id="28" name="Grafik 1">
            <a:extLst>
              <a:ext uri="{FF2B5EF4-FFF2-40B4-BE49-F238E27FC236}">
                <a16:creationId xmlns:a16="http://schemas.microsoft.com/office/drawing/2014/main" id="{3E71859E-F8B6-E34E-8B68-CECCE5BB1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" r="9481" b="43451"/>
          <a:stretch/>
        </p:blipFill>
        <p:spPr>
          <a:xfrm>
            <a:off x="23319" y="4720621"/>
            <a:ext cx="3751432" cy="12495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E3E55C-A2CE-6744-8952-94DAAAD88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80" y="2114488"/>
            <a:ext cx="2619375" cy="1628775"/>
          </a:xfrm>
          <a:prstGeom prst="rect">
            <a:avLst/>
          </a:prstGeom>
        </p:spPr>
      </p:pic>
      <p:sp>
        <p:nvSpPr>
          <p:cNvPr id="31" name="Rechteck 32">
            <a:extLst>
              <a:ext uri="{FF2B5EF4-FFF2-40B4-BE49-F238E27FC236}">
                <a16:creationId xmlns:a16="http://schemas.microsoft.com/office/drawing/2014/main" id="{C0B500FC-7971-DD4B-BE36-5DC7E4D8F808}"/>
              </a:ext>
            </a:extLst>
          </p:cNvPr>
          <p:cNvSpPr/>
          <p:nvPr/>
        </p:nvSpPr>
        <p:spPr>
          <a:xfrm rot="17580656">
            <a:off x="3238911" y="2057616"/>
            <a:ext cx="2856106" cy="314995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Many-body dynamics</a:t>
            </a:r>
          </a:p>
        </p:txBody>
      </p:sp>
      <p:pic>
        <p:nvPicPr>
          <p:cNvPr id="32" name="Grafik 3">
            <a:extLst>
              <a:ext uri="{FF2B5EF4-FFF2-40B4-BE49-F238E27FC236}">
                <a16:creationId xmlns:a16="http://schemas.microsoft.com/office/drawing/2014/main" id="{629FCB19-00D7-0C42-945A-3F866D2827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1223" b="6930"/>
          <a:stretch/>
        </p:blipFill>
        <p:spPr>
          <a:xfrm>
            <a:off x="6755633" y="5359825"/>
            <a:ext cx="2237522" cy="1522182"/>
          </a:xfrm>
          <a:prstGeom prst="rect">
            <a:avLst/>
          </a:prstGeom>
        </p:spPr>
      </p:pic>
      <p:pic>
        <p:nvPicPr>
          <p:cNvPr id="33" name="Рисунок 16">
            <a:extLst>
              <a:ext uri="{FF2B5EF4-FFF2-40B4-BE49-F238E27FC236}">
                <a16:creationId xmlns:a16="http://schemas.microsoft.com/office/drawing/2014/main" id="{6A2B9AD6-BC8D-2042-A8EF-2603E5225FD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194409" y="5086514"/>
            <a:ext cx="1041186" cy="5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B7947-745F-332F-7F29-D0CF15805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5876816"/>
            <a:ext cx="1585665" cy="8921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E06B7-2866-6391-0223-EA058FF753A5}"/>
              </a:ext>
            </a:extLst>
          </p:cNvPr>
          <p:cNvSpPr txBox="1"/>
          <p:nvPr/>
        </p:nvSpPr>
        <p:spPr>
          <a:xfrm>
            <a:off x="2916732" y="6174116"/>
            <a:ext cx="1109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ALERT</a:t>
            </a:r>
          </a:p>
        </p:txBody>
      </p:sp>
      <p:pic>
        <p:nvPicPr>
          <p:cNvPr id="2050" name="Picture 2" descr="Hall C at JLab showing the two spectrometers and the primary beam line....  | Download Scientific Diagram">
            <a:extLst>
              <a:ext uri="{FF2B5EF4-FFF2-40B4-BE49-F238E27FC236}">
                <a16:creationId xmlns:a16="http://schemas.microsoft.com/office/drawing/2014/main" id="{E084841C-0E05-F3B2-47BB-06F89E45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81" y="5684709"/>
            <a:ext cx="1384027" cy="10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38533BA3-EA67-4836-896B-F3A6031158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6" y="3978284"/>
            <a:ext cx="1478997" cy="903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76FD5D-049A-3B68-1F0D-AD17AC15E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9111" y="252111"/>
            <a:ext cx="4318000" cy="1498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BA3C4B-EE15-17EA-23B8-00837B13D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9908" y="1148874"/>
            <a:ext cx="2687523" cy="995637"/>
          </a:xfrm>
          <a:prstGeom prst="rect">
            <a:avLst/>
          </a:prstGeom>
        </p:spPr>
      </p:pic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CCF1998C-4926-9FE9-A956-95996617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57B602-52E3-498E-DA41-926155519C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360" y="1171324"/>
            <a:ext cx="3173688" cy="3756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473A41-A8BD-105C-6463-22AD66AE1806}"/>
              </a:ext>
            </a:extLst>
          </p:cNvPr>
          <p:cNvSpPr txBox="1"/>
          <p:nvPr/>
        </p:nvSpPr>
        <p:spPr>
          <a:xfrm>
            <a:off x="-69840" y="112194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</a:t>
            </a:r>
            <a:r>
              <a:rPr lang="en-IL" sz="1800" dirty="0">
                <a:solidFill>
                  <a:srgbClr val="FF0000"/>
                </a:solidFill>
              </a:rPr>
              <a:t>ee: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178FAA-6A9C-CCB3-9A2D-3FD135A2F283}"/>
              </a:ext>
            </a:extLst>
          </p:cNvPr>
          <p:cNvSpPr/>
          <p:nvPr/>
        </p:nvSpPr>
        <p:spPr bwMode="auto">
          <a:xfrm>
            <a:off x="-136461" y="948058"/>
            <a:ext cx="3398597" cy="78305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10775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>
            <a:extLst>
              <a:ext uri="{FF2B5EF4-FFF2-40B4-BE49-F238E27FC236}">
                <a16:creationId xmlns:a16="http://schemas.microsoft.com/office/drawing/2014/main" id="{C19056DC-150E-DF07-A111-B71463E08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65460"/>
            <a:ext cx="20738305" cy="155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AutoShape 4" descr="Image result for early bird">
            <a:extLst>
              <a:ext uri="{FF2B5EF4-FFF2-40B4-BE49-F238E27FC236}">
                <a16:creationId xmlns:a16="http://schemas.microsoft.com/office/drawing/2014/main" id="{AE648C02-05C8-EF67-0D52-7F9A1D54EF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1913" y="-136525"/>
            <a:ext cx="6667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he-IL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998" name="Picture 2">
            <a:extLst>
              <a:ext uri="{FF2B5EF4-FFF2-40B4-BE49-F238E27FC236}">
                <a16:creationId xmlns:a16="http://schemas.microsoft.com/office/drawing/2014/main" id="{E35D92FC-AF06-3607-658A-29B79DCE9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62" y="-3896202"/>
            <a:ext cx="172402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5">
            <a:extLst>
              <a:ext uri="{FF2B5EF4-FFF2-40B4-BE49-F238E27FC236}">
                <a16:creationId xmlns:a16="http://schemas.microsoft.com/office/drawing/2014/main" id="{7A1D449F-43FF-C6D5-29C1-42405DFA9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104775"/>
            <a:ext cx="28924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37" name="TextBox 1">
            <a:extLst>
              <a:ext uri="{FF2B5EF4-FFF2-40B4-BE49-F238E27FC236}">
                <a16:creationId xmlns:a16="http://schemas.microsoft.com/office/drawing/2014/main" id="{01FAAFC2-3E92-5D2C-17CE-358F9FD9D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444"/>
            <a:ext cx="2252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Organizers</a:t>
            </a:r>
          </a:p>
        </p:txBody>
      </p:sp>
      <p:sp>
        <p:nvSpPr>
          <p:cNvPr id="85038" name="AutoShape 49" descr="Larry Zamick, Ph.D., Presented with the Albert Nelson Marquis Lifetime  Achievement Award by Marquis Who's Who">
            <a:extLst>
              <a:ext uri="{FF2B5EF4-FFF2-40B4-BE49-F238E27FC236}">
                <a16:creationId xmlns:a16="http://schemas.microsoft.com/office/drawing/2014/main" id="{C86257A1-293D-58A4-01B0-1B4ED14565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90C1DF4-262E-9FD4-09DF-6414A921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40</a:t>
            </a:fld>
            <a:endParaRPr lang="en-US" altLang="en-US"/>
          </a:p>
        </p:txBody>
      </p:sp>
      <p:pic>
        <p:nvPicPr>
          <p:cNvPr id="17" name="Picture 2" descr="yezhihong (Zhihong Ye) · GitHub">
            <a:extLst>
              <a:ext uri="{FF2B5EF4-FFF2-40B4-BE49-F238E27FC236}">
                <a16:creationId xmlns:a16="http://schemas.microsoft.com/office/drawing/2014/main" id="{6BEFCA16-849C-4EB5-D6F7-CB485F0F2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8" y="1238075"/>
            <a:ext cx="1118864" cy="111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817C1A-FD4F-7C5B-E833-94A5E225FAAA}"/>
              </a:ext>
            </a:extLst>
          </p:cNvPr>
          <p:cNvSpPr txBox="1"/>
          <p:nvPr/>
        </p:nvSpPr>
        <p:spPr>
          <a:xfrm>
            <a:off x="-38849" y="2448472"/>
            <a:ext cx="16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>
                <a:solidFill>
                  <a:schemeClr val="bg1"/>
                </a:solidFill>
              </a:rPr>
              <a:t>Zhihong</a:t>
            </a:r>
            <a:r>
              <a:rPr lang="en-US" dirty="0">
                <a:solidFill>
                  <a:schemeClr val="bg1"/>
                </a:solidFill>
              </a:rPr>
              <a:t> Ye</a:t>
            </a:r>
            <a:endParaRPr lang="en-IL" dirty="0">
              <a:solidFill>
                <a:schemeClr val="bg1"/>
              </a:solidFill>
            </a:endParaRPr>
          </a:p>
        </p:txBody>
      </p:sp>
      <p:pic>
        <p:nvPicPr>
          <p:cNvPr id="1030" name="Picture 6" descr="Opportunities of SRC Studies with New Accelerator Facilities in China">
            <a:extLst>
              <a:ext uri="{FF2B5EF4-FFF2-40B4-BE49-F238E27FC236}">
                <a16:creationId xmlns:a16="http://schemas.microsoft.com/office/drawing/2014/main" id="{8F62116A-D356-B5ED-D1D7-8C277223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16" y="502444"/>
            <a:ext cx="914400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04E2CE-0CD4-424D-B06A-0DC4BD237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738" y="4868336"/>
            <a:ext cx="5829300" cy="54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4A687B-4C6A-7040-1511-E350DB0C3E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641" y="5715000"/>
            <a:ext cx="2413001" cy="50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8FBD44-FA09-7258-B256-D4913063CFF3}"/>
              </a:ext>
            </a:extLst>
          </p:cNvPr>
          <p:cNvSpPr txBox="1"/>
          <p:nvPr/>
        </p:nvSpPr>
        <p:spPr>
          <a:xfrm>
            <a:off x="4277995" y="5834311"/>
            <a:ext cx="307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Spain, 11th century 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25AAA-3F49-FB71-AB60-C2BC63341C05}"/>
              </a:ext>
            </a:extLst>
          </p:cNvPr>
          <p:cNvSpPr txBox="1"/>
          <p:nvPr/>
        </p:nvSpPr>
        <p:spPr>
          <a:xfrm>
            <a:off x="5817262" y="4499004"/>
            <a:ext cx="96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/>
              <a:t>Tel Aviv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E27A6-43ED-0876-10CD-5A4CBE5E4CD0}"/>
              </a:ext>
            </a:extLst>
          </p:cNvPr>
          <p:cNvSpPr txBox="1"/>
          <p:nvPr/>
        </p:nvSpPr>
        <p:spPr>
          <a:xfrm>
            <a:off x="3060700" y="445807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/>
              <a:t>Huizhou</a:t>
            </a:r>
          </a:p>
        </p:txBody>
      </p:sp>
    </p:spTree>
    <p:extLst>
      <p:ext uri="{BB962C8B-B14F-4D97-AF65-F5344CB8AC3E}">
        <p14:creationId xmlns:p14="http://schemas.microsoft.com/office/powerpoint/2010/main" val="287144085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845F70-07DD-474E-8F12-65BF50F6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757F0-AA62-2481-16D6-32B96EC4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046733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D47DD-33EB-4440-A0AE-4F25F2BE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7BE7-13F7-3848-9309-82079A13A18C}" type="slidenum">
              <a:rPr lang="en-US" smtClean="0"/>
              <a:t>42</a:t>
            </a:fld>
            <a:endParaRPr lang="en-US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89D38C-9403-2344-B284-2F18621A075F}"/>
              </a:ext>
            </a:extLst>
          </p:cNvPr>
          <p:cNvSpPr txBox="1">
            <a:spLocks/>
          </p:cNvSpPr>
          <p:nvPr/>
        </p:nvSpPr>
        <p:spPr>
          <a:xfrm>
            <a:off x="94131" y="11862"/>
            <a:ext cx="5301726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800" dirty="0">
                <a:solidFill>
                  <a:schemeClr val="accent2"/>
                </a:solidFill>
                <a:latin typeface="+mn-lt"/>
              </a:rPr>
              <a:t>SRC Frontiers </a:t>
            </a:r>
            <a:r>
              <a:rPr lang="de-DE" sz="2800" dirty="0" err="1">
                <a:solidFill>
                  <a:schemeClr val="accent2"/>
                </a:solidFill>
                <a:latin typeface="+mn-lt"/>
              </a:rPr>
              <a:t>with</a:t>
            </a:r>
            <a:r>
              <a:rPr lang="de-DE" sz="2800" dirty="0">
                <a:solidFill>
                  <a:schemeClr val="accent2"/>
                </a:solidFill>
                <a:latin typeface="+mn-lt"/>
              </a:rPr>
              <a:t>  </a:t>
            </a:r>
            <a:r>
              <a:rPr lang="de-DE" sz="2800" dirty="0" err="1">
                <a:solidFill>
                  <a:schemeClr val="accent2"/>
                </a:solidFill>
                <a:latin typeface="+mn-lt"/>
              </a:rPr>
              <a:t>pA</a:t>
            </a:r>
            <a:r>
              <a:rPr lang="de-DE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Experiments next 5 years </a:t>
            </a:r>
            <a:endParaRPr lang="de-DE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0DB5E9-8B85-1097-6C64-084A02E8A8A5}"/>
              </a:ext>
            </a:extLst>
          </p:cNvPr>
          <p:cNvSpPr txBox="1"/>
          <p:nvPr/>
        </p:nvSpPr>
        <p:spPr>
          <a:xfrm>
            <a:off x="366640" y="2230934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FF0000"/>
                </a:solidFill>
              </a:rPr>
              <a:t>HADES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84D505-7DC7-8768-2D9E-848EC17ED1DD}"/>
              </a:ext>
            </a:extLst>
          </p:cNvPr>
          <p:cNvSpPr txBox="1"/>
          <p:nvPr/>
        </p:nvSpPr>
        <p:spPr>
          <a:xfrm>
            <a:off x="423312" y="3167390"/>
            <a:ext cx="1719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JINR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24F251-A8ED-858C-7756-3C928E3B9FB5}"/>
              </a:ext>
            </a:extLst>
          </p:cNvPr>
          <p:cNvSpPr txBox="1"/>
          <p:nvPr/>
        </p:nvSpPr>
        <p:spPr>
          <a:xfrm>
            <a:off x="2507744" y="3084023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Polarized deuteron beam </a:t>
            </a:r>
          </a:p>
          <a:p>
            <a:r>
              <a:rPr lang="en-US" sz="2400" dirty="0"/>
              <a:t>6 GeV/nucleon</a:t>
            </a:r>
            <a:endParaRPr lang="en-I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EBF7A3-25AE-BD99-9629-B13E50A18B7C}"/>
              </a:ext>
            </a:extLst>
          </p:cNvPr>
          <p:cNvSpPr txBox="1"/>
          <p:nvPr/>
        </p:nvSpPr>
        <p:spPr>
          <a:xfrm>
            <a:off x="2633112" y="4389212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3N –SRC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CD67FE-DAE7-333D-3767-846AC029C966}"/>
              </a:ext>
            </a:extLst>
          </p:cNvPr>
          <p:cNvSpPr txBox="1"/>
          <p:nvPr/>
        </p:nvSpPr>
        <p:spPr>
          <a:xfrm>
            <a:off x="2507744" y="2160124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MF</a:t>
            </a:r>
            <a:r>
              <a:rPr lang="en-IL" dirty="0">
                <a:sym typeface="Wingdings" pitchFamily="2" charset="2"/>
              </a:rPr>
              <a:t>SRC</a:t>
            </a: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11C7C-20AC-A006-7326-FFD32A386D7E}"/>
              </a:ext>
            </a:extLst>
          </p:cNvPr>
          <p:cNvSpPr txBox="1"/>
          <p:nvPr/>
        </p:nvSpPr>
        <p:spPr>
          <a:xfrm>
            <a:off x="524551" y="4344133"/>
            <a:ext cx="1719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HIAF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262B2-C433-6B8A-EC37-1A3D9FDE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38" y="5125328"/>
            <a:ext cx="8018689" cy="1803400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2FF3A56-E807-D877-63B4-F8FF856D1F98}"/>
              </a:ext>
            </a:extLst>
          </p:cNvPr>
          <p:cNvSpPr txBox="1">
            <a:spLocks/>
          </p:cNvSpPr>
          <p:nvPr/>
        </p:nvSpPr>
        <p:spPr bwMode="auto">
          <a:xfrm>
            <a:off x="937724" y="6477000"/>
            <a:ext cx="20574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See talks: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8FC10D-E896-D66A-768E-592AF6275F53}"/>
              </a:ext>
            </a:extLst>
          </p:cNvPr>
          <p:cNvGrpSpPr/>
          <p:nvPr/>
        </p:nvGrpSpPr>
        <p:grpSpPr>
          <a:xfrm>
            <a:off x="524551" y="1085611"/>
            <a:ext cx="7247849" cy="948285"/>
            <a:chOff x="524551" y="1085611"/>
            <a:chExt cx="7247849" cy="94828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742296-632F-9CFC-BDDA-DA80F7494F56}"/>
                </a:ext>
              </a:extLst>
            </p:cNvPr>
            <p:cNvSpPr txBox="1"/>
            <p:nvPr/>
          </p:nvSpPr>
          <p:spPr>
            <a:xfrm>
              <a:off x="524551" y="1236225"/>
              <a:ext cx="21085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R3B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034FBA-6C7C-019E-D0C3-1066E663868F}"/>
                </a:ext>
              </a:extLst>
            </p:cNvPr>
            <p:cNvSpPr txBox="1"/>
            <p:nvPr/>
          </p:nvSpPr>
          <p:spPr>
            <a:xfrm>
              <a:off x="2556173" y="1572231"/>
              <a:ext cx="3977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SRC p</a:t>
              </a:r>
              <a:r>
                <a:rPr lang="en-IL" dirty="0"/>
                <a:t>airing in isotopes chains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2BC512-5E03-ABD0-99C2-63A6D4798E75}"/>
                </a:ext>
              </a:extLst>
            </p:cNvPr>
            <p:cNvSpPr txBox="1"/>
            <p:nvPr/>
          </p:nvSpPr>
          <p:spPr>
            <a:xfrm>
              <a:off x="2470674" y="1085611"/>
              <a:ext cx="53017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IL" dirty="0"/>
                <a:t>Acess to exotic (very asymetric) nuclei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329559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D118790-50F0-A517-9955-FD58365B343C}"/>
              </a:ext>
            </a:extLst>
          </p:cNvPr>
          <p:cNvSpPr/>
          <p:nvPr/>
        </p:nvSpPr>
        <p:spPr bwMode="auto">
          <a:xfrm>
            <a:off x="2149" y="7171"/>
            <a:ext cx="4281934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D47DD-33EB-4440-A0AE-4F25F2BE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7BE7-13F7-3848-9309-82079A13A18C}" type="slidenum">
              <a:rPr lang="en-US" smtClean="0"/>
              <a:t>43</a:t>
            </a:fld>
            <a:endParaRPr lang="en-US"/>
          </a:p>
        </p:txBody>
      </p:sp>
      <p:pic>
        <p:nvPicPr>
          <p:cNvPr id="4" name="Grafik 29">
            <a:extLst>
              <a:ext uri="{FF2B5EF4-FFF2-40B4-BE49-F238E27FC236}">
                <a16:creationId xmlns:a16="http://schemas.microsoft.com/office/drawing/2014/main" id="{AF2C5571-58DB-6D49-B0CF-380245560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441" y="3012445"/>
            <a:ext cx="968162" cy="833111"/>
          </a:xfrm>
          <a:prstGeom prst="rect">
            <a:avLst/>
          </a:prstGeom>
        </p:spPr>
      </p:pic>
      <p:sp>
        <p:nvSpPr>
          <p:cNvPr id="5" name="Ellipse 6">
            <a:extLst>
              <a:ext uri="{FF2B5EF4-FFF2-40B4-BE49-F238E27FC236}">
                <a16:creationId xmlns:a16="http://schemas.microsoft.com/office/drawing/2014/main" id="{695E9EC6-192F-EB46-A221-7E181D8B530A}"/>
              </a:ext>
            </a:extLst>
          </p:cNvPr>
          <p:cNvSpPr/>
          <p:nvPr/>
        </p:nvSpPr>
        <p:spPr>
          <a:xfrm>
            <a:off x="2856257" y="2018671"/>
            <a:ext cx="2835000" cy="2835000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cxnSp>
        <p:nvCxnSpPr>
          <p:cNvPr id="6" name="Gerader Verbinder 1">
            <a:extLst>
              <a:ext uri="{FF2B5EF4-FFF2-40B4-BE49-F238E27FC236}">
                <a16:creationId xmlns:a16="http://schemas.microsoft.com/office/drawing/2014/main" id="{8096A34E-B5F7-4743-A18A-0D3E401C3A03}"/>
              </a:ext>
            </a:extLst>
          </p:cNvPr>
          <p:cNvCxnSpPr>
            <a:cxnSpLocks/>
          </p:cNvCxnSpPr>
          <p:nvPr/>
        </p:nvCxnSpPr>
        <p:spPr>
          <a:xfrm flipH="1">
            <a:off x="4276763" y="2054122"/>
            <a:ext cx="1759" cy="42077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19">
            <a:extLst>
              <a:ext uri="{FF2B5EF4-FFF2-40B4-BE49-F238E27FC236}">
                <a16:creationId xmlns:a16="http://schemas.microsoft.com/office/drawing/2014/main" id="{B43A7C9F-1555-2144-A203-16D0DD74238F}"/>
              </a:ext>
            </a:extLst>
          </p:cNvPr>
          <p:cNvCxnSpPr>
            <a:cxnSpLocks/>
          </p:cNvCxnSpPr>
          <p:nvPr/>
        </p:nvCxnSpPr>
        <p:spPr>
          <a:xfrm flipV="1">
            <a:off x="3109950" y="3955659"/>
            <a:ext cx="361521" cy="24956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25">
            <a:extLst>
              <a:ext uri="{FF2B5EF4-FFF2-40B4-BE49-F238E27FC236}">
                <a16:creationId xmlns:a16="http://schemas.microsoft.com/office/drawing/2014/main" id="{27CA4061-3DD8-2244-9448-F91076328E5A}"/>
              </a:ext>
            </a:extLst>
          </p:cNvPr>
          <p:cNvCxnSpPr>
            <a:cxnSpLocks/>
          </p:cNvCxnSpPr>
          <p:nvPr/>
        </p:nvCxnSpPr>
        <p:spPr>
          <a:xfrm>
            <a:off x="5081281" y="3916217"/>
            <a:ext cx="396830" cy="29830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33">
            <a:extLst>
              <a:ext uri="{FF2B5EF4-FFF2-40B4-BE49-F238E27FC236}">
                <a16:creationId xmlns:a16="http://schemas.microsoft.com/office/drawing/2014/main" id="{C784FF4F-253E-CE4B-93B7-B89B347CE226}"/>
              </a:ext>
            </a:extLst>
          </p:cNvPr>
          <p:cNvSpPr/>
          <p:nvPr/>
        </p:nvSpPr>
        <p:spPr>
          <a:xfrm rot="4240010">
            <a:off x="2619105" y="2121200"/>
            <a:ext cx="2856106" cy="267208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NN interaction</a:t>
            </a:r>
          </a:p>
        </p:txBody>
      </p:sp>
      <p:sp>
        <p:nvSpPr>
          <p:cNvPr id="10" name="Rechteck 34">
            <a:extLst>
              <a:ext uri="{FF2B5EF4-FFF2-40B4-BE49-F238E27FC236}">
                <a16:creationId xmlns:a16="http://schemas.microsoft.com/office/drawing/2014/main" id="{8088B832-DF2D-0D49-90F5-FCE577C572EC}"/>
              </a:ext>
            </a:extLst>
          </p:cNvPr>
          <p:cNvSpPr/>
          <p:nvPr/>
        </p:nvSpPr>
        <p:spPr>
          <a:xfrm>
            <a:off x="3209086" y="3071969"/>
            <a:ext cx="2156360" cy="157330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Nucleon substructure</a:t>
            </a:r>
          </a:p>
        </p:txBody>
      </p:sp>
      <p:sp>
        <p:nvSpPr>
          <p:cNvPr id="11" name="Kreis: nicht ausgefüllt 4">
            <a:extLst>
              <a:ext uri="{FF2B5EF4-FFF2-40B4-BE49-F238E27FC236}">
                <a16:creationId xmlns:a16="http://schemas.microsoft.com/office/drawing/2014/main" id="{A9D5D158-D1EF-8649-9E7D-96457B78F0A9}"/>
              </a:ext>
            </a:extLst>
          </p:cNvPr>
          <p:cNvSpPr/>
          <p:nvPr/>
        </p:nvSpPr>
        <p:spPr>
          <a:xfrm>
            <a:off x="3328757" y="2484000"/>
            <a:ext cx="1890000" cy="1890000"/>
          </a:xfrm>
          <a:prstGeom prst="donut">
            <a:avLst>
              <a:gd name="adj" fmla="val 2287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tx1"/>
              </a:solidFill>
            </a:endParaRPr>
          </a:p>
        </p:txBody>
      </p:sp>
      <p:cxnSp>
        <p:nvCxnSpPr>
          <p:cNvPr id="12" name="Gerader Verbinder 2">
            <a:extLst>
              <a:ext uri="{FF2B5EF4-FFF2-40B4-BE49-F238E27FC236}">
                <a16:creationId xmlns:a16="http://schemas.microsoft.com/office/drawing/2014/main" id="{DFC5F6F2-4FD3-A247-9F04-E797C1355AD0}"/>
              </a:ext>
            </a:extLst>
          </p:cNvPr>
          <p:cNvCxnSpPr>
            <a:cxnSpLocks/>
          </p:cNvCxnSpPr>
          <p:nvPr/>
        </p:nvCxnSpPr>
        <p:spPr>
          <a:xfrm flipH="1">
            <a:off x="4270409" y="2508104"/>
            <a:ext cx="1759" cy="42077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3">
            <a:extLst>
              <a:ext uri="{FF2B5EF4-FFF2-40B4-BE49-F238E27FC236}">
                <a16:creationId xmlns:a16="http://schemas.microsoft.com/office/drawing/2014/main" id="{DE2EE381-A914-B24A-A8F7-538D907221EA}"/>
              </a:ext>
            </a:extLst>
          </p:cNvPr>
          <p:cNvCxnSpPr>
            <a:cxnSpLocks/>
          </p:cNvCxnSpPr>
          <p:nvPr/>
        </p:nvCxnSpPr>
        <p:spPr>
          <a:xfrm flipH="1">
            <a:off x="3333523" y="3573331"/>
            <a:ext cx="431999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5">
            <a:extLst>
              <a:ext uri="{FF2B5EF4-FFF2-40B4-BE49-F238E27FC236}">
                <a16:creationId xmlns:a16="http://schemas.microsoft.com/office/drawing/2014/main" id="{437B9EF6-9036-FA4A-8C8C-F28BD9749D3A}"/>
              </a:ext>
            </a:extLst>
          </p:cNvPr>
          <p:cNvCxnSpPr>
            <a:cxnSpLocks/>
          </p:cNvCxnSpPr>
          <p:nvPr/>
        </p:nvCxnSpPr>
        <p:spPr>
          <a:xfrm flipH="1">
            <a:off x="4794527" y="3573331"/>
            <a:ext cx="432001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7">
            <a:extLst>
              <a:ext uri="{FF2B5EF4-FFF2-40B4-BE49-F238E27FC236}">
                <a16:creationId xmlns:a16="http://schemas.microsoft.com/office/drawing/2014/main" id="{87D99C17-1922-0348-BD45-5FFD4AACDEBC}"/>
              </a:ext>
            </a:extLst>
          </p:cNvPr>
          <p:cNvSpPr/>
          <p:nvPr/>
        </p:nvSpPr>
        <p:spPr>
          <a:xfrm>
            <a:off x="3774750" y="3717123"/>
            <a:ext cx="1004025" cy="42912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Electrons</a:t>
            </a:r>
          </a:p>
        </p:txBody>
      </p:sp>
      <p:sp>
        <p:nvSpPr>
          <p:cNvPr id="16" name="Rechteck 8">
            <a:extLst>
              <a:ext uri="{FF2B5EF4-FFF2-40B4-BE49-F238E27FC236}">
                <a16:creationId xmlns:a16="http://schemas.microsoft.com/office/drawing/2014/main" id="{F7AED56F-0D82-5145-ADB6-E9A431379A39}"/>
              </a:ext>
            </a:extLst>
          </p:cNvPr>
          <p:cNvSpPr/>
          <p:nvPr/>
        </p:nvSpPr>
        <p:spPr>
          <a:xfrm rot="18616233">
            <a:off x="3450878" y="2896401"/>
            <a:ext cx="908085" cy="35898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Photons</a:t>
            </a: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F27E79D-788D-4A49-B583-53DE700D5586}"/>
              </a:ext>
            </a:extLst>
          </p:cNvPr>
          <p:cNvSpPr/>
          <p:nvPr/>
        </p:nvSpPr>
        <p:spPr>
          <a:xfrm rot="2896039">
            <a:off x="4210621" y="2946966"/>
            <a:ext cx="908085" cy="35898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Hadrons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89D38C-9403-2344-B284-2F18621A075F}"/>
              </a:ext>
            </a:extLst>
          </p:cNvPr>
          <p:cNvSpPr txBox="1">
            <a:spLocks/>
          </p:cNvSpPr>
          <p:nvPr/>
        </p:nvSpPr>
        <p:spPr>
          <a:xfrm>
            <a:off x="55751" y="142240"/>
            <a:ext cx="2426663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Summary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59876-E6EB-9F49-8F5E-CE557FBA1DA3}"/>
              </a:ext>
            </a:extLst>
          </p:cNvPr>
          <p:cNvSpPr txBox="1"/>
          <p:nvPr/>
        </p:nvSpPr>
        <p:spPr>
          <a:xfrm>
            <a:off x="757760" y="1704539"/>
            <a:ext cx="3112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 D </a:t>
            </a:r>
            <a:r>
              <a:rPr lang="en-US" sz="2100" dirty="0" err="1"/>
              <a:t>GlueX</a:t>
            </a:r>
            <a:endParaRPr lang="en-US" sz="2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A4309D-E88B-5949-A673-5D7548ED43E3}"/>
              </a:ext>
            </a:extLst>
          </p:cNvPr>
          <p:cNvSpPr txBox="1"/>
          <p:nvPr/>
        </p:nvSpPr>
        <p:spPr>
          <a:xfrm>
            <a:off x="2677074" y="5019977"/>
            <a:ext cx="1744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Halls A, B, C</a:t>
            </a:r>
          </a:p>
        </p:txBody>
      </p:sp>
      <p:pic>
        <p:nvPicPr>
          <p:cNvPr id="28" name="Grafik 1">
            <a:extLst>
              <a:ext uri="{FF2B5EF4-FFF2-40B4-BE49-F238E27FC236}">
                <a16:creationId xmlns:a16="http://schemas.microsoft.com/office/drawing/2014/main" id="{3E71859E-F8B6-E34E-8B68-CECCE5BB1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" r="9481" b="43451"/>
          <a:stretch/>
        </p:blipFill>
        <p:spPr>
          <a:xfrm>
            <a:off x="-46144" y="4961643"/>
            <a:ext cx="2705217" cy="9620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E3E55C-A2CE-6744-8952-94DAAAD88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80" y="2114488"/>
            <a:ext cx="2619375" cy="1628775"/>
          </a:xfrm>
          <a:prstGeom prst="rect">
            <a:avLst/>
          </a:prstGeom>
        </p:spPr>
      </p:pic>
      <p:sp>
        <p:nvSpPr>
          <p:cNvPr id="31" name="Rechteck 32">
            <a:extLst>
              <a:ext uri="{FF2B5EF4-FFF2-40B4-BE49-F238E27FC236}">
                <a16:creationId xmlns:a16="http://schemas.microsoft.com/office/drawing/2014/main" id="{C0B500FC-7971-DD4B-BE36-5DC7E4D8F808}"/>
              </a:ext>
            </a:extLst>
          </p:cNvPr>
          <p:cNvSpPr/>
          <p:nvPr/>
        </p:nvSpPr>
        <p:spPr>
          <a:xfrm rot="17580656">
            <a:off x="3188592" y="1996535"/>
            <a:ext cx="2856106" cy="314995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Many-body dynamics</a:t>
            </a:r>
          </a:p>
        </p:txBody>
      </p:sp>
      <p:pic>
        <p:nvPicPr>
          <p:cNvPr id="32" name="Grafik 3">
            <a:extLst>
              <a:ext uri="{FF2B5EF4-FFF2-40B4-BE49-F238E27FC236}">
                <a16:creationId xmlns:a16="http://schemas.microsoft.com/office/drawing/2014/main" id="{629FCB19-00D7-0C42-945A-3F866D282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1223" b="6930"/>
          <a:stretch/>
        </p:blipFill>
        <p:spPr>
          <a:xfrm>
            <a:off x="6831423" y="5379237"/>
            <a:ext cx="2237522" cy="1522182"/>
          </a:xfrm>
          <a:prstGeom prst="rect">
            <a:avLst/>
          </a:prstGeom>
        </p:spPr>
      </p:pic>
      <p:pic>
        <p:nvPicPr>
          <p:cNvPr id="33" name="Рисунок 16">
            <a:extLst>
              <a:ext uri="{FF2B5EF4-FFF2-40B4-BE49-F238E27FC236}">
                <a16:creationId xmlns:a16="http://schemas.microsoft.com/office/drawing/2014/main" id="{6A2B9AD6-BC8D-2042-A8EF-2603E5225FD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225172" y="5096586"/>
            <a:ext cx="1041186" cy="5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B7947-745F-332F-7F29-D0CF15805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71" y="5901914"/>
            <a:ext cx="1585665" cy="8921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E06B7-2866-6391-0223-EA058FF753A5}"/>
              </a:ext>
            </a:extLst>
          </p:cNvPr>
          <p:cNvSpPr txBox="1"/>
          <p:nvPr/>
        </p:nvSpPr>
        <p:spPr>
          <a:xfrm>
            <a:off x="1735521" y="6332293"/>
            <a:ext cx="1109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ALERT</a:t>
            </a:r>
          </a:p>
        </p:txBody>
      </p:sp>
      <p:pic>
        <p:nvPicPr>
          <p:cNvPr id="2050" name="Picture 2" descr="Hall C at JLab showing the two spectrometers and the primary beam line....  | Download Scientific Diagram">
            <a:extLst>
              <a:ext uri="{FF2B5EF4-FFF2-40B4-BE49-F238E27FC236}">
                <a16:creationId xmlns:a16="http://schemas.microsoft.com/office/drawing/2014/main" id="{E084841C-0E05-F3B2-47BB-06F89E45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27" y="5788427"/>
            <a:ext cx="1384027" cy="10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38533BA3-EA67-4836-896B-F3A603115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6" y="3978284"/>
            <a:ext cx="1478997" cy="9031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BA3C4B-EE15-17EA-23B8-00837B13D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9908" y="1148874"/>
            <a:ext cx="2687523" cy="995637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C44B9B7F-17F8-3495-F628-32E6FE208E35}"/>
              </a:ext>
            </a:extLst>
          </p:cNvPr>
          <p:cNvSpPr txBox="1">
            <a:spLocks/>
          </p:cNvSpPr>
          <p:nvPr/>
        </p:nvSpPr>
        <p:spPr>
          <a:xfrm>
            <a:off x="4641200" y="64765"/>
            <a:ext cx="3106418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250" dirty="0">
                <a:solidFill>
                  <a:sysClr val="windowText" lastClr="000000"/>
                </a:solidFill>
                <a:latin typeface="+mn-lt"/>
              </a:rPr>
              <a:t>SRC</a:t>
            </a:r>
            <a:r>
              <a:rPr lang="ru-RU" sz="225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studies with hadrons 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A6F39C-EC5C-2237-0E38-D7556745EF3F}"/>
              </a:ext>
            </a:extLst>
          </p:cNvPr>
          <p:cNvSpPr txBox="1"/>
          <p:nvPr/>
        </p:nvSpPr>
        <p:spPr>
          <a:xfrm>
            <a:off x="4341899" y="1454124"/>
            <a:ext cx="120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/>
              <a:t>EVA/BNL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B1ECC1-25D6-DD6F-F159-9A6DBCE833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3774" y="3773397"/>
            <a:ext cx="2200117" cy="13400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D1B92DA5-2160-0EFE-576C-EBAEB1B14E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84" y="2105276"/>
            <a:ext cx="2095500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AD3F237-7D18-E6B0-3175-2911F6F77FF4}"/>
              </a:ext>
            </a:extLst>
          </p:cNvPr>
          <p:cNvSpPr txBox="1"/>
          <p:nvPr/>
        </p:nvSpPr>
        <p:spPr>
          <a:xfrm>
            <a:off x="6040712" y="27108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>
                <a:solidFill>
                  <a:schemeClr val="bg1">
                    <a:lumMod val="65000"/>
                  </a:schemeClr>
                </a:solidFill>
              </a:rPr>
              <a:t>HADES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33CAD7-4879-3FD1-377D-0CE55E39B673}"/>
              </a:ext>
            </a:extLst>
          </p:cNvPr>
          <p:cNvSpPr txBox="1"/>
          <p:nvPr/>
        </p:nvSpPr>
        <p:spPr>
          <a:xfrm>
            <a:off x="5888441" y="4374000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600" dirty="0">
                <a:solidFill>
                  <a:schemeClr val="bg1">
                    <a:lumMod val="65000"/>
                  </a:schemeClr>
                </a:solidFill>
              </a:rPr>
              <a:t>HIAF</a:t>
            </a:r>
          </a:p>
        </p:txBody>
      </p:sp>
      <p:pic>
        <p:nvPicPr>
          <p:cNvPr id="37" name="Picture 4" descr="eva">
            <a:extLst>
              <a:ext uri="{FF2B5EF4-FFF2-40B4-BE49-F238E27FC236}">
                <a16:creationId xmlns:a16="http://schemas.microsoft.com/office/drawing/2014/main" id="{83D3565B-7240-330F-F034-A4180BF9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69" y="443983"/>
            <a:ext cx="1909947" cy="102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el 1">
            <a:extLst>
              <a:ext uri="{FF2B5EF4-FFF2-40B4-BE49-F238E27FC236}">
                <a16:creationId xmlns:a16="http://schemas.microsoft.com/office/drawing/2014/main" id="{0C3A1299-EE83-FFEC-3E04-36B32225A930}"/>
              </a:ext>
            </a:extLst>
          </p:cNvPr>
          <p:cNvSpPr txBox="1">
            <a:spLocks/>
          </p:cNvSpPr>
          <p:nvPr/>
        </p:nvSpPr>
        <p:spPr>
          <a:xfrm>
            <a:off x="211261" y="1069960"/>
            <a:ext cx="3106418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250" dirty="0">
                <a:solidFill>
                  <a:sysClr val="windowText" lastClr="000000"/>
                </a:solidFill>
                <a:latin typeface="+mn-lt"/>
              </a:rPr>
              <a:t>SRC</a:t>
            </a:r>
            <a:r>
              <a:rPr lang="ru-RU" sz="225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studies with leptons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8A07E-C9DC-3344-B3E2-1F0DDD7E3F05}"/>
              </a:ext>
            </a:extLst>
          </p:cNvPr>
          <p:cNvSpPr txBox="1"/>
          <p:nvPr/>
        </p:nvSpPr>
        <p:spPr>
          <a:xfrm>
            <a:off x="6339845" y="1649818"/>
            <a:ext cx="11100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R3B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b="1" dirty="0"/>
              <a:t>JINR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C737B-F97B-6C92-C3E1-41D861E13869}"/>
              </a:ext>
            </a:extLst>
          </p:cNvPr>
          <p:cNvSpPr txBox="1"/>
          <p:nvPr/>
        </p:nvSpPr>
        <p:spPr>
          <a:xfrm>
            <a:off x="4247786" y="5189171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>
                <a:solidFill>
                  <a:srgbClr val="FF0000"/>
                </a:solidFill>
              </a:rPr>
              <a:t>3N –SRC discovery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50B976-0B8C-8CA6-5B1F-0DC31BB45F90}"/>
              </a:ext>
            </a:extLst>
          </p:cNvPr>
          <p:cNvSpPr txBox="1"/>
          <p:nvPr/>
        </p:nvSpPr>
        <p:spPr>
          <a:xfrm>
            <a:off x="4239205" y="5659456"/>
            <a:ext cx="2420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800" dirty="0">
                <a:solidFill>
                  <a:srgbClr val="FF0000"/>
                </a:solidFill>
              </a:rPr>
              <a:t>2N-SRC:</a:t>
            </a:r>
          </a:p>
          <a:p>
            <a:r>
              <a:rPr lang="en-US" sz="1800" dirty="0">
                <a:solidFill>
                  <a:srgbClr val="FF0000"/>
                </a:solidFill>
              </a:rPr>
              <a:t>MF-&gt; SRC pairing</a:t>
            </a:r>
            <a:endParaRPr lang="en-IL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S</a:t>
            </a:r>
            <a:r>
              <a:rPr lang="en-IL" sz="1800" dirty="0">
                <a:solidFill>
                  <a:srgbClr val="FF0000"/>
                </a:solidFill>
              </a:rPr>
              <a:t>pin structure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IL" sz="1800" dirty="0">
                <a:solidFill>
                  <a:srgbClr val="FF0000"/>
                </a:solidFill>
              </a:rPr>
              <a:t>elativistic description</a:t>
            </a:r>
          </a:p>
        </p:txBody>
      </p:sp>
    </p:spTree>
    <p:extLst>
      <p:ext uri="{BB962C8B-B14F-4D97-AF65-F5344CB8AC3E}">
        <p14:creationId xmlns:p14="http://schemas.microsoft.com/office/powerpoint/2010/main" val="4114980791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D118790-50F0-A517-9955-FD58365B343C}"/>
              </a:ext>
            </a:extLst>
          </p:cNvPr>
          <p:cNvSpPr/>
          <p:nvPr/>
        </p:nvSpPr>
        <p:spPr bwMode="auto">
          <a:xfrm>
            <a:off x="2149" y="7171"/>
            <a:ext cx="4281934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D47DD-33EB-4440-A0AE-4F25F2BE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7BE7-13F7-3848-9309-82079A13A18C}" type="slidenum">
              <a:rPr lang="en-US" smtClean="0"/>
              <a:t>5</a:t>
            </a:fld>
            <a:endParaRPr lang="en-US"/>
          </a:p>
        </p:txBody>
      </p:sp>
      <p:pic>
        <p:nvPicPr>
          <p:cNvPr id="4" name="Grafik 29">
            <a:extLst>
              <a:ext uri="{FF2B5EF4-FFF2-40B4-BE49-F238E27FC236}">
                <a16:creationId xmlns:a16="http://schemas.microsoft.com/office/drawing/2014/main" id="{AF2C5571-58DB-6D49-B0CF-380245560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441" y="3012445"/>
            <a:ext cx="968162" cy="833111"/>
          </a:xfrm>
          <a:prstGeom prst="rect">
            <a:avLst/>
          </a:prstGeom>
        </p:spPr>
      </p:pic>
      <p:sp>
        <p:nvSpPr>
          <p:cNvPr id="5" name="Ellipse 6">
            <a:extLst>
              <a:ext uri="{FF2B5EF4-FFF2-40B4-BE49-F238E27FC236}">
                <a16:creationId xmlns:a16="http://schemas.microsoft.com/office/drawing/2014/main" id="{695E9EC6-192F-EB46-A221-7E181D8B530A}"/>
              </a:ext>
            </a:extLst>
          </p:cNvPr>
          <p:cNvSpPr/>
          <p:nvPr/>
        </p:nvSpPr>
        <p:spPr>
          <a:xfrm>
            <a:off x="2856257" y="2018671"/>
            <a:ext cx="2835000" cy="2835000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cxnSp>
        <p:nvCxnSpPr>
          <p:cNvPr id="6" name="Gerader Verbinder 1">
            <a:extLst>
              <a:ext uri="{FF2B5EF4-FFF2-40B4-BE49-F238E27FC236}">
                <a16:creationId xmlns:a16="http://schemas.microsoft.com/office/drawing/2014/main" id="{8096A34E-B5F7-4743-A18A-0D3E401C3A03}"/>
              </a:ext>
            </a:extLst>
          </p:cNvPr>
          <p:cNvCxnSpPr>
            <a:cxnSpLocks/>
          </p:cNvCxnSpPr>
          <p:nvPr/>
        </p:nvCxnSpPr>
        <p:spPr>
          <a:xfrm flipH="1">
            <a:off x="4276763" y="2054122"/>
            <a:ext cx="1759" cy="42077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19">
            <a:extLst>
              <a:ext uri="{FF2B5EF4-FFF2-40B4-BE49-F238E27FC236}">
                <a16:creationId xmlns:a16="http://schemas.microsoft.com/office/drawing/2014/main" id="{B43A7C9F-1555-2144-A203-16D0DD74238F}"/>
              </a:ext>
            </a:extLst>
          </p:cNvPr>
          <p:cNvCxnSpPr>
            <a:cxnSpLocks/>
          </p:cNvCxnSpPr>
          <p:nvPr/>
        </p:nvCxnSpPr>
        <p:spPr>
          <a:xfrm flipV="1">
            <a:off x="3109950" y="3955659"/>
            <a:ext cx="361521" cy="24956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25">
            <a:extLst>
              <a:ext uri="{FF2B5EF4-FFF2-40B4-BE49-F238E27FC236}">
                <a16:creationId xmlns:a16="http://schemas.microsoft.com/office/drawing/2014/main" id="{27CA4061-3DD8-2244-9448-F91076328E5A}"/>
              </a:ext>
            </a:extLst>
          </p:cNvPr>
          <p:cNvCxnSpPr>
            <a:cxnSpLocks/>
          </p:cNvCxnSpPr>
          <p:nvPr/>
        </p:nvCxnSpPr>
        <p:spPr>
          <a:xfrm>
            <a:off x="5081281" y="3916217"/>
            <a:ext cx="396830" cy="29830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33">
            <a:extLst>
              <a:ext uri="{FF2B5EF4-FFF2-40B4-BE49-F238E27FC236}">
                <a16:creationId xmlns:a16="http://schemas.microsoft.com/office/drawing/2014/main" id="{C784FF4F-253E-CE4B-93B7-B89B347CE226}"/>
              </a:ext>
            </a:extLst>
          </p:cNvPr>
          <p:cNvSpPr/>
          <p:nvPr/>
        </p:nvSpPr>
        <p:spPr>
          <a:xfrm rot="4240010">
            <a:off x="2619105" y="2121200"/>
            <a:ext cx="2856106" cy="267208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NN interaction</a:t>
            </a:r>
          </a:p>
        </p:txBody>
      </p:sp>
      <p:sp>
        <p:nvSpPr>
          <p:cNvPr id="10" name="Rechteck 34">
            <a:extLst>
              <a:ext uri="{FF2B5EF4-FFF2-40B4-BE49-F238E27FC236}">
                <a16:creationId xmlns:a16="http://schemas.microsoft.com/office/drawing/2014/main" id="{8088B832-DF2D-0D49-90F5-FCE577C572EC}"/>
              </a:ext>
            </a:extLst>
          </p:cNvPr>
          <p:cNvSpPr/>
          <p:nvPr/>
        </p:nvSpPr>
        <p:spPr>
          <a:xfrm>
            <a:off x="3209086" y="3071969"/>
            <a:ext cx="2156360" cy="157330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Nucleon substructure</a:t>
            </a:r>
          </a:p>
        </p:txBody>
      </p:sp>
      <p:sp>
        <p:nvSpPr>
          <p:cNvPr id="11" name="Kreis: nicht ausgefüllt 4">
            <a:extLst>
              <a:ext uri="{FF2B5EF4-FFF2-40B4-BE49-F238E27FC236}">
                <a16:creationId xmlns:a16="http://schemas.microsoft.com/office/drawing/2014/main" id="{A9D5D158-D1EF-8649-9E7D-96457B78F0A9}"/>
              </a:ext>
            </a:extLst>
          </p:cNvPr>
          <p:cNvSpPr/>
          <p:nvPr/>
        </p:nvSpPr>
        <p:spPr>
          <a:xfrm>
            <a:off x="3328757" y="2484000"/>
            <a:ext cx="1890000" cy="1890000"/>
          </a:xfrm>
          <a:prstGeom prst="donut">
            <a:avLst>
              <a:gd name="adj" fmla="val 2287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tx1"/>
              </a:solidFill>
            </a:endParaRPr>
          </a:p>
        </p:txBody>
      </p:sp>
      <p:cxnSp>
        <p:nvCxnSpPr>
          <p:cNvPr id="12" name="Gerader Verbinder 2">
            <a:extLst>
              <a:ext uri="{FF2B5EF4-FFF2-40B4-BE49-F238E27FC236}">
                <a16:creationId xmlns:a16="http://schemas.microsoft.com/office/drawing/2014/main" id="{DFC5F6F2-4FD3-A247-9F04-E797C1355AD0}"/>
              </a:ext>
            </a:extLst>
          </p:cNvPr>
          <p:cNvCxnSpPr>
            <a:cxnSpLocks/>
          </p:cNvCxnSpPr>
          <p:nvPr/>
        </p:nvCxnSpPr>
        <p:spPr>
          <a:xfrm flipH="1">
            <a:off x="4270409" y="2508104"/>
            <a:ext cx="1759" cy="42077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3">
            <a:extLst>
              <a:ext uri="{FF2B5EF4-FFF2-40B4-BE49-F238E27FC236}">
                <a16:creationId xmlns:a16="http://schemas.microsoft.com/office/drawing/2014/main" id="{DE2EE381-A914-B24A-A8F7-538D907221EA}"/>
              </a:ext>
            </a:extLst>
          </p:cNvPr>
          <p:cNvCxnSpPr>
            <a:cxnSpLocks/>
          </p:cNvCxnSpPr>
          <p:nvPr/>
        </p:nvCxnSpPr>
        <p:spPr>
          <a:xfrm flipH="1">
            <a:off x="3333523" y="3573331"/>
            <a:ext cx="431999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5">
            <a:extLst>
              <a:ext uri="{FF2B5EF4-FFF2-40B4-BE49-F238E27FC236}">
                <a16:creationId xmlns:a16="http://schemas.microsoft.com/office/drawing/2014/main" id="{437B9EF6-9036-FA4A-8C8C-F28BD9749D3A}"/>
              </a:ext>
            </a:extLst>
          </p:cNvPr>
          <p:cNvCxnSpPr>
            <a:cxnSpLocks/>
          </p:cNvCxnSpPr>
          <p:nvPr/>
        </p:nvCxnSpPr>
        <p:spPr>
          <a:xfrm flipH="1">
            <a:off x="4794527" y="3573331"/>
            <a:ext cx="432001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7">
            <a:extLst>
              <a:ext uri="{FF2B5EF4-FFF2-40B4-BE49-F238E27FC236}">
                <a16:creationId xmlns:a16="http://schemas.microsoft.com/office/drawing/2014/main" id="{87D99C17-1922-0348-BD45-5FFD4AACDEBC}"/>
              </a:ext>
            </a:extLst>
          </p:cNvPr>
          <p:cNvSpPr/>
          <p:nvPr/>
        </p:nvSpPr>
        <p:spPr>
          <a:xfrm>
            <a:off x="3774750" y="3717123"/>
            <a:ext cx="1004025" cy="42912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Electrons</a:t>
            </a:r>
          </a:p>
        </p:txBody>
      </p:sp>
      <p:sp>
        <p:nvSpPr>
          <p:cNvPr id="16" name="Rechteck 8">
            <a:extLst>
              <a:ext uri="{FF2B5EF4-FFF2-40B4-BE49-F238E27FC236}">
                <a16:creationId xmlns:a16="http://schemas.microsoft.com/office/drawing/2014/main" id="{F7AED56F-0D82-5145-ADB6-E9A431379A39}"/>
              </a:ext>
            </a:extLst>
          </p:cNvPr>
          <p:cNvSpPr/>
          <p:nvPr/>
        </p:nvSpPr>
        <p:spPr>
          <a:xfrm rot="18616233">
            <a:off x="3450878" y="2896401"/>
            <a:ext cx="908085" cy="35898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Photons</a:t>
            </a: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F27E79D-788D-4A49-B583-53DE700D5586}"/>
              </a:ext>
            </a:extLst>
          </p:cNvPr>
          <p:cNvSpPr/>
          <p:nvPr/>
        </p:nvSpPr>
        <p:spPr>
          <a:xfrm rot="2896039">
            <a:off x="4210621" y="2946966"/>
            <a:ext cx="908085" cy="35898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</a:rPr>
              <a:t>Hadrons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89D38C-9403-2344-B284-2F18621A075F}"/>
              </a:ext>
            </a:extLst>
          </p:cNvPr>
          <p:cNvSpPr txBox="1">
            <a:spLocks/>
          </p:cNvSpPr>
          <p:nvPr/>
        </p:nvSpPr>
        <p:spPr>
          <a:xfrm>
            <a:off x="68355" y="218980"/>
            <a:ext cx="3106418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250" dirty="0">
                <a:solidFill>
                  <a:sysClr val="windowText" lastClr="000000"/>
                </a:solidFill>
                <a:latin typeface="+mn-lt"/>
              </a:rPr>
              <a:t>SRC</a:t>
            </a:r>
            <a:r>
              <a:rPr lang="ru-RU" sz="225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studies with leptons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8A07E-C9DC-3344-B3E2-1F0DDD7E3F05}"/>
              </a:ext>
            </a:extLst>
          </p:cNvPr>
          <p:cNvSpPr txBox="1"/>
          <p:nvPr/>
        </p:nvSpPr>
        <p:spPr>
          <a:xfrm>
            <a:off x="5671426" y="1623360"/>
            <a:ext cx="11100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R3B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b="1" dirty="0"/>
              <a:t>JINR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59876-E6EB-9F49-8F5E-CE557FBA1DA3}"/>
              </a:ext>
            </a:extLst>
          </p:cNvPr>
          <p:cNvSpPr txBox="1"/>
          <p:nvPr/>
        </p:nvSpPr>
        <p:spPr>
          <a:xfrm>
            <a:off x="757760" y="1704539"/>
            <a:ext cx="3112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 D </a:t>
            </a:r>
            <a:r>
              <a:rPr lang="en-US" sz="2100" dirty="0" err="1"/>
              <a:t>GlueX</a:t>
            </a:r>
            <a:endParaRPr lang="en-US" sz="2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A4309D-E88B-5949-A673-5D7548ED43E3}"/>
              </a:ext>
            </a:extLst>
          </p:cNvPr>
          <p:cNvSpPr txBox="1"/>
          <p:nvPr/>
        </p:nvSpPr>
        <p:spPr>
          <a:xfrm>
            <a:off x="2677074" y="5019977"/>
            <a:ext cx="1744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Jefferson Lab Halls A, B, C</a:t>
            </a:r>
          </a:p>
        </p:txBody>
      </p:sp>
      <p:pic>
        <p:nvPicPr>
          <p:cNvPr id="28" name="Grafik 1">
            <a:extLst>
              <a:ext uri="{FF2B5EF4-FFF2-40B4-BE49-F238E27FC236}">
                <a16:creationId xmlns:a16="http://schemas.microsoft.com/office/drawing/2014/main" id="{3E71859E-F8B6-E34E-8B68-CECCE5BB1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" r="9481" b="43451"/>
          <a:stretch/>
        </p:blipFill>
        <p:spPr>
          <a:xfrm>
            <a:off x="-46144" y="4961643"/>
            <a:ext cx="2705217" cy="9620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E3E55C-A2CE-6744-8952-94DAAAD88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80" y="2114488"/>
            <a:ext cx="2619375" cy="1628775"/>
          </a:xfrm>
          <a:prstGeom prst="rect">
            <a:avLst/>
          </a:prstGeom>
        </p:spPr>
      </p:pic>
      <p:sp>
        <p:nvSpPr>
          <p:cNvPr id="31" name="Rechteck 32">
            <a:extLst>
              <a:ext uri="{FF2B5EF4-FFF2-40B4-BE49-F238E27FC236}">
                <a16:creationId xmlns:a16="http://schemas.microsoft.com/office/drawing/2014/main" id="{C0B500FC-7971-DD4B-BE36-5DC7E4D8F808}"/>
              </a:ext>
            </a:extLst>
          </p:cNvPr>
          <p:cNvSpPr/>
          <p:nvPr/>
        </p:nvSpPr>
        <p:spPr>
          <a:xfrm rot="17580656">
            <a:off x="3238911" y="2057616"/>
            <a:ext cx="2856106" cy="3149951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de-DE" sz="1800" dirty="0">
                <a:ln w="0"/>
                <a:solidFill>
                  <a:schemeClr val="bg2">
                    <a:lumMod val="75000"/>
                  </a:schemeClr>
                </a:solidFill>
              </a:rPr>
              <a:t>Many-body dynamics</a:t>
            </a:r>
          </a:p>
        </p:txBody>
      </p:sp>
      <p:pic>
        <p:nvPicPr>
          <p:cNvPr id="32" name="Grafik 3">
            <a:extLst>
              <a:ext uri="{FF2B5EF4-FFF2-40B4-BE49-F238E27FC236}">
                <a16:creationId xmlns:a16="http://schemas.microsoft.com/office/drawing/2014/main" id="{629FCB19-00D7-0C42-945A-3F866D282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1223" b="6930"/>
          <a:stretch/>
        </p:blipFill>
        <p:spPr>
          <a:xfrm>
            <a:off x="6755633" y="5359825"/>
            <a:ext cx="2237522" cy="1522182"/>
          </a:xfrm>
          <a:prstGeom prst="rect">
            <a:avLst/>
          </a:prstGeom>
        </p:spPr>
      </p:pic>
      <p:pic>
        <p:nvPicPr>
          <p:cNvPr id="33" name="Рисунок 16">
            <a:extLst>
              <a:ext uri="{FF2B5EF4-FFF2-40B4-BE49-F238E27FC236}">
                <a16:creationId xmlns:a16="http://schemas.microsoft.com/office/drawing/2014/main" id="{6A2B9AD6-BC8D-2042-A8EF-2603E5225FD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194409" y="5086514"/>
            <a:ext cx="1041186" cy="5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B7947-745F-332F-7F29-D0CF15805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71" y="5901914"/>
            <a:ext cx="1585665" cy="8921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E06B7-2866-6391-0223-EA058FF753A5}"/>
              </a:ext>
            </a:extLst>
          </p:cNvPr>
          <p:cNvSpPr txBox="1"/>
          <p:nvPr/>
        </p:nvSpPr>
        <p:spPr>
          <a:xfrm>
            <a:off x="1735521" y="6332293"/>
            <a:ext cx="1109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ALERT</a:t>
            </a:r>
          </a:p>
        </p:txBody>
      </p:sp>
      <p:pic>
        <p:nvPicPr>
          <p:cNvPr id="2050" name="Picture 2" descr="Hall C at JLab showing the two spectrometers and the primary beam line....  | Download Scientific Diagram">
            <a:extLst>
              <a:ext uri="{FF2B5EF4-FFF2-40B4-BE49-F238E27FC236}">
                <a16:creationId xmlns:a16="http://schemas.microsoft.com/office/drawing/2014/main" id="{E084841C-0E05-F3B2-47BB-06F89E45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27" y="5788427"/>
            <a:ext cx="1384027" cy="10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38533BA3-EA67-4836-896B-F3A603115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6" y="3978284"/>
            <a:ext cx="1478997" cy="9031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BA3C4B-EE15-17EA-23B8-00837B13D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9908" y="1148874"/>
            <a:ext cx="2687523" cy="995637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C44B9B7F-17F8-3495-F628-32E6FE208E35}"/>
              </a:ext>
            </a:extLst>
          </p:cNvPr>
          <p:cNvSpPr txBox="1">
            <a:spLocks/>
          </p:cNvSpPr>
          <p:nvPr/>
        </p:nvSpPr>
        <p:spPr>
          <a:xfrm>
            <a:off x="4641200" y="64765"/>
            <a:ext cx="3106418" cy="3462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lvl="0" algn="l" hangingPunct="0">
              <a:buNone/>
              <a:tabLst/>
              <a:defRPr lang="de-DE" sz="2400" b="0" i="0" u="none" strike="noStrike" kern="1200" cap="none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de-DE" sz="2250" dirty="0">
                <a:solidFill>
                  <a:sysClr val="windowText" lastClr="000000"/>
                </a:solidFill>
                <a:latin typeface="+mn-lt"/>
              </a:rPr>
              <a:t>SRC</a:t>
            </a:r>
            <a:r>
              <a:rPr lang="ru-RU" sz="225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250" dirty="0">
                <a:solidFill>
                  <a:sysClr val="windowText" lastClr="000000"/>
                </a:solidFill>
                <a:latin typeface="+mn-lt"/>
              </a:rPr>
              <a:t>studies with hadrons </a:t>
            </a:r>
            <a:endParaRPr lang="de-DE" sz="225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A6F39C-EC5C-2237-0E38-D7556745EF3F}"/>
              </a:ext>
            </a:extLst>
          </p:cNvPr>
          <p:cNvSpPr txBox="1"/>
          <p:nvPr/>
        </p:nvSpPr>
        <p:spPr>
          <a:xfrm>
            <a:off x="4341899" y="1454124"/>
            <a:ext cx="120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/>
              <a:t>EVA/BNL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B1ECC1-25D6-DD6F-F159-9A6DBCE833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3774" y="3773397"/>
            <a:ext cx="2200117" cy="13400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D1B92DA5-2160-0EFE-576C-EBAEB1B14E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84" y="2105276"/>
            <a:ext cx="2095500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AD3F237-7D18-E6B0-3175-2911F6F77FF4}"/>
              </a:ext>
            </a:extLst>
          </p:cNvPr>
          <p:cNvSpPr txBox="1"/>
          <p:nvPr/>
        </p:nvSpPr>
        <p:spPr>
          <a:xfrm>
            <a:off x="6040712" y="27108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>
                <a:solidFill>
                  <a:schemeClr val="bg1">
                    <a:lumMod val="65000"/>
                  </a:schemeClr>
                </a:solidFill>
              </a:rPr>
              <a:t>HADES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33CAD7-4879-3FD1-377D-0CE55E39B673}"/>
              </a:ext>
            </a:extLst>
          </p:cNvPr>
          <p:cNvSpPr txBox="1"/>
          <p:nvPr/>
        </p:nvSpPr>
        <p:spPr>
          <a:xfrm>
            <a:off x="5888441" y="4374000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600" dirty="0">
                <a:solidFill>
                  <a:schemeClr val="bg1">
                    <a:lumMod val="65000"/>
                  </a:schemeClr>
                </a:solidFill>
              </a:rPr>
              <a:t>HIAF</a:t>
            </a:r>
          </a:p>
        </p:txBody>
      </p:sp>
      <p:pic>
        <p:nvPicPr>
          <p:cNvPr id="37" name="Picture 4" descr="eva">
            <a:extLst>
              <a:ext uri="{FF2B5EF4-FFF2-40B4-BE49-F238E27FC236}">
                <a16:creationId xmlns:a16="http://schemas.microsoft.com/office/drawing/2014/main" id="{83D3565B-7240-330F-F034-A4180BF9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69" y="443983"/>
            <a:ext cx="1909947" cy="102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975143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FBA29D-50EB-ED9D-AE5A-6F49CE2B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059EA-6FAE-F5C5-03CD-AD048E340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2286000"/>
            <a:ext cx="8018689" cy="180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186DB-251E-5795-1FC7-F05AFCB3F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908" y="1148874"/>
            <a:ext cx="2687523" cy="995637"/>
          </a:xfrm>
          <a:prstGeom prst="rect">
            <a:avLst/>
          </a:prstGeom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370A4576-6DBA-F1B7-9588-09886948E8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1223" b="6930"/>
          <a:stretch/>
        </p:blipFill>
        <p:spPr>
          <a:xfrm>
            <a:off x="6755633" y="5359825"/>
            <a:ext cx="2237522" cy="1522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326D28-BF5C-E6E6-69B4-E52FA5666D01}"/>
              </a:ext>
            </a:extLst>
          </p:cNvPr>
          <p:cNvSpPr txBox="1"/>
          <p:nvPr/>
        </p:nvSpPr>
        <p:spPr>
          <a:xfrm>
            <a:off x="8033998" y="2254470"/>
            <a:ext cx="111000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R3B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b="1" dirty="0"/>
              <a:t>JINR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E65E1EC-8CDE-F1C2-9F30-64DA47FC44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476721"/>
              </p:ext>
            </p:extLst>
          </p:nvPr>
        </p:nvGraphicFramePr>
        <p:xfrm>
          <a:off x="1263650" y="1390650"/>
          <a:ext cx="6616700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6616700" imgH="4076700" progId="Excel.Sheet.8">
                  <p:embed/>
                </p:oleObj>
              </mc:Choice>
              <mc:Fallback>
                <p:oleObj name="Worksheet" r:id="rId6" imgW="6616700" imgH="40767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3650" y="1390650"/>
                        <a:ext cx="6616700" cy="407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7940666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AEFD9C2-98AD-4FE5-97D3-0760C3CBBC2C}"/>
              </a:ext>
            </a:extLst>
          </p:cNvPr>
          <p:cNvSpPr/>
          <p:nvPr/>
        </p:nvSpPr>
        <p:spPr>
          <a:xfrm>
            <a:off x="4757738" y="3454400"/>
            <a:ext cx="1441450" cy="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Pfeil: nach rechts 3">
            <a:extLst>
              <a:ext uri="{FF2B5EF4-FFF2-40B4-BE49-F238E27FC236}">
                <a16:creationId xmlns:a16="http://schemas.microsoft.com/office/drawing/2014/main" id="{2C26CDEF-80FA-4E3F-A2BF-4C2E9F1F198D}"/>
              </a:ext>
            </a:extLst>
          </p:cNvPr>
          <p:cNvSpPr/>
          <p:nvPr/>
        </p:nvSpPr>
        <p:spPr>
          <a:xfrm>
            <a:off x="3971579" y="5054549"/>
            <a:ext cx="661988" cy="234950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5470A2-C9FD-3B55-9098-E9E6867F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744" y="5430539"/>
            <a:ext cx="1436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dirty="0"/>
              <a:t>Change e</a:t>
            </a:r>
            <a:r>
              <a:rPr lang="en-US" altLang="en-US" sz="2400" baseline="30000" dirty="0"/>
              <a:t>-</a:t>
            </a:r>
            <a:r>
              <a:rPr lang="en-US" altLang="en-US" sz="2400" dirty="0"/>
              <a:t> to p beam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80BCA57F-3D79-4240-8252-4BE90B3FE584}"/>
              </a:ext>
            </a:extLst>
          </p:cNvPr>
          <p:cNvSpPr txBox="1">
            <a:spLocks/>
          </p:cNvSpPr>
          <p:nvPr/>
        </p:nvSpPr>
        <p:spPr bwMode="auto">
          <a:xfrm>
            <a:off x="406740" y="193621"/>
            <a:ext cx="77644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de-DE" sz="2800" b="1" kern="0" dirty="0">
                <a:latin typeface="+mn-lt"/>
              </a:rPr>
              <a:t>Study SRC </a:t>
            </a:r>
            <a:r>
              <a:rPr lang="de-DE" sz="2800" b="1" kern="0" dirty="0" err="1">
                <a:latin typeface="+mn-lt"/>
              </a:rPr>
              <a:t>with</a:t>
            </a:r>
            <a:r>
              <a:rPr lang="de-DE" sz="2800" b="1" kern="0" dirty="0">
                <a:latin typeface="+mn-lt"/>
              </a:rPr>
              <a:t> </a:t>
            </a:r>
            <a:r>
              <a:rPr lang="de-DE" sz="2800" b="1" kern="0" dirty="0" err="1">
                <a:latin typeface="+mn-lt"/>
              </a:rPr>
              <a:t>hard</a:t>
            </a:r>
            <a:r>
              <a:rPr lang="de-DE" sz="2800" b="1" kern="0" dirty="0">
                <a:latin typeface="+mn-lt"/>
              </a:rPr>
              <a:t> </a:t>
            </a:r>
            <a:r>
              <a:rPr lang="de-DE" sz="2800" b="1" kern="0" dirty="0" err="1">
                <a:latin typeface="+mn-lt"/>
              </a:rPr>
              <a:t>scattering</a:t>
            </a:r>
            <a:r>
              <a:rPr lang="de-DE" sz="2800" b="1" kern="0" dirty="0">
                <a:latin typeface="+mn-lt"/>
              </a:rPr>
              <a:t>. 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618F42-034B-A1C4-C5C7-3D650A328F64}"/>
              </a:ext>
            </a:extLst>
          </p:cNvPr>
          <p:cNvGrpSpPr/>
          <p:nvPr/>
        </p:nvGrpSpPr>
        <p:grpSpPr>
          <a:xfrm>
            <a:off x="127448" y="4223790"/>
            <a:ext cx="3702050" cy="2191664"/>
            <a:chOff x="119063" y="1202829"/>
            <a:chExt cx="3702050" cy="2191664"/>
          </a:xfrm>
        </p:grpSpPr>
        <p:pic>
          <p:nvPicPr>
            <p:cNvPr id="6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EA51DA44-9E9F-42DF-B104-96F480223587}"/>
                </a:ext>
              </a:extLst>
            </p:cNvPr>
            <p:cNvPicPr/>
            <p:nvPr/>
          </p:nvPicPr>
          <p:blipFill rotWithShape="1">
            <a:blip r:embed="rId3"/>
            <a:srcRect l="17032" r="19162" b="54801"/>
            <a:stretch/>
          </p:blipFill>
          <p:spPr>
            <a:xfrm>
              <a:off x="295275" y="1618020"/>
              <a:ext cx="3184525" cy="17097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679" name="TextBox 9">
              <a:extLst>
                <a:ext uri="{FF2B5EF4-FFF2-40B4-BE49-F238E27FC236}">
                  <a16:creationId xmlns:a16="http://schemas.microsoft.com/office/drawing/2014/main" id="{8B895238-67B0-C8F3-94FF-5BD3A880A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63" y="2347913"/>
              <a:ext cx="1023937" cy="58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Electron beam</a:t>
              </a:r>
            </a:p>
          </p:txBody>
        </p:sp>
        <p:sp>
          <p:nvSpPr>
            <p:cNvPr id="28682" name="TextBox 13">
              <a:extLst>
                <a:ext uri="{FF2B5EF4-FFF2-40B4-BE49-F238E27FC236}">
                  <a16:creationId xmlns:a16="http://schemas.microsoft.com/office/drawing/2014/main" id="{813753F1-FFA3-F9D2-7335-33072B18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8763" y="1371600"/>
              <a:ext cx="1022350" cy="585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Scattered Electron</a:t>
              </a:r>
            </a:p>
          </p:txBody>
        </p:sp>
        <p:sp>
          <p:nvSpPr>
            <p:cNvPr id="28684" name="Oval 15">
              <a:extLst>
                <a:ext uri="{FF2B5EF4-FFF2-40B4-BE49-F238E27FC236}">
                  <a16:creationId xmlns:a16="http://schemas.microsoft.com/office/drawing/2014/main" id="{B9795703-961B-8D68-07FA-9944D39EC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763" y="1839913"/>
              <a:ext cx="188912" cy="158750"/>
            </a:xfrm>
            <a:prstGeom prst="ellipse">
              <a:avLst/>
            </a:prstGeom>
            <a:solidFill>
              <a:srgbClr val="00B050"/>
            </a:solidFill>
            <a:ln w="76200" algn="ctr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8685" name="Oval 16">
              <a:extLst>
                <a:ext uri="{FF2B5EF4-FFF2-40B4-BE49-F238E27FC236}">
                  <a16:creationId xmlns:a16="http://schemas.microsoft.com/office/drawing/2014/main" id="{796F34B3-4CB6-7F19-5C3F-5FB7E8035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663" y="2189163"/>
              <a:ext cx="188912" cy="158750"/>
            </a:xfrm>
            <a:prstGeom prst="ellipse">
              <a:avLst/>
            </a:prstGeom>
            <a:solidFill>
              <a:srgbClr val="00B050"/>
            </a:solidFill>
            <a:ln w="76200" algn="ctr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8690" name="Rectangle 23">
              <a:extLst>
                <a:ext uri="{FF2B5EF4-FFF2-40B4-BE49-F238E27FC236}">
                  <a16:creationId xmlns:a16="http://schemas.microsoft.com/office/drawing/2014/main" id="{DB230B42-1C5C-2E2A-A2D9-A0DDAC21F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788" y="2544763"/>
              <a:ext cx="828675" cy="695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7C3DDE-34AE-B517-973F-81151C77E9D2}"/>
                </a:ext>
              </a:extLst>
            </p:cNvPr>
            <p:cNvSpPr txBox="1"/>
            <p:nvPr/>
          </p:nvSpPr>
          <p:spPr>
            <a:xfrm>
              <a:off x="236667" y="1202829"/>
              <a:ext cx="872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1800" b="1" dirty="0">
                  <a:solidFill>
                    <a:srgbClr val="FFC000"/>
                  </a:solidFill>
                </a:rPr>
                <a:t>Direct</a:t>
              </a:r>
              <a:r>
                <a:rPr lang="en-IL" dirty="0">
                  <a:solidFill>
                    <a:srgbClr val="FFC000"/>
                  </a:solidFill>
                </a:rPr>
                <a:t> </a:t>
              </a:r>
            </a:p>
          </p:txBody>
        </p:sp>
        <p:sp>
          <p:nvSpPr>
            <p:cNvPr id="2" name="Down Arrow 1">
              <a:extLst>
                <a:ext uri="{FF2B5EF4-FFF2-40B4-BE49-F238E27FC236}">
                  <a16:creationId xmlns:a16="http://schemas.microsoft.com/office/drawing/2014/main" id="{BE4F8A97-5BC4-6083-5183-F1277006F43B}"/>
                </a:ext>
              </a:extLst>
            </p:cNvPr>
            <p:cNvSpPr/>
            <p:nvPr/>
          </p:nvSpPr>
          <p:spPr bwMode="auto">
            <a:xfrm rot="2498182" flipH="1">
              <a:off x="1778980" y="2590110"/>
              <a:ext cx="45719" cy="455613"/>
            </a:xfrm>
            <a:prstGeom prst="downArrow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DABC67-2DD3-A666-129C-36DB34EB0411}"/>
                </a:ext>
              </a:extLst>
            </p:cNvPr>
            <p:cNvSpPr txBox="1"/>
            <p:nvPr/>
          </p:nvSpPr>
          <p:spPr>
            <a:xfrm>
              <a:off x="934442" y="2871273"/>
              <a:ext cx="842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R</a:t>
              </a:r>
              <a:r>
                <a:rPr lang="en-IL" sz="1400" dirty="0">
                  <a:solidFill>
                    <a:srgbClr val="0070C0"/>
                  </a:solidFill>
                </a:rPr>
                <a:t>ecoil nucleon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AE1496-7663-D168-FB91-E851702D695B}"/>
              </a:ext>
            </a:extLst>
          </p:cNvPr>
          <p:cNvGrpSpPr/>
          <p:nvPr/>
        </p:nvGrpSpPr>
        <p:grpSpPr>
          <a:xfrm>
            <a:off x="5298986" y="4209313"/>
            <a:ext cx="3232607" cy="2160371"/>
            <a:chOff x="5446256" y="1016149"/>
            <a:chExt cx="3232607" cy="2160371"/>
          </a:xfrm>
        </p:grpSpPr>
        <p:pic>
          <p:nvPicPr>
            <p:cNvPr id="12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EA51DA44-9E9F-42DF-B104-96F480223587}"/>
                </a:ext>
              </a:extLst>
            </p:cNvPr>
            <p:cNvPicPr/>
            <p:nvPr/>
          </p:nvPicPr>
          <p:blipFill rotWithShape="1">
            <a:blip r:embed="rId3"/>
            <a:srcRect l="17032" r="19162" b="54801"/>
            <a:stretch/>
          </p:blipFill>
          <p:spPr>
            <a:xfrm>
              <a:off x="5492750" y="1412875"/>
              <a:ext cx="3186113" cy="17097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687" name="Rectangle 20">
              <a:extLst>
                <a:ext uri="{FF2B5EF4-FFF2-40B4-BE49-F238E27FC236}">
                  <a16:creationId xmlns:a16="http://schemas.microsoft.com/office/drawing/2014/main" id="{13D87525-CF49-587F-8BA8-376C40ADB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2368550"/>
              <a:ext cx="830263" cy="696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0CB8F2-0081-CC78-E0A9-ACDCDA47D942}"/>
                </a:ext>
              </a:extLst>
            </p:cNvPr>
            <p:cNvSpPr txBox="1"/>
            <p:nvPr/>
          </p:nvSpPr>
          <p:spPr>
            <a:xfrm>
              <a:off x="5446256" y="1016149"/>
              <a:ext cx="872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1800" b="1" dirty="0">
                  <a:solidFill>
                    <a:srgbClr val="FFC000"/>
                  </a:solidFill>
                </a:rPr>
                <a:t>Direct</a:t>
              </a:r>
              <a:r>
                <a:rPr lang="en-IL" dirty="0">
                  <a:solidFill>
                    <a:srgbClr val="FFC000"/>
                  </a:solidFill>
                </a:rPr>
                <a:t> </a:t>
              </a:r>
            </a:p>
          </p:txBody>
        </p:sp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2A3EFEE1-AECD-CDC9-A02F-A9545EE02E33}"/>
                </a:ext>
              </a:extLst>
            </p:cNvPr>
            <p:cNvSpPr/>
            <p:nvPr/>
          </p:nvSpPr>
          <p:spPr bwMode="auto">
            <a:xfrm rot="2498182" flipH="1">
              <a:off x="7029321" y="2326188"/>
              <a:ext cx="45719" cy="455613"/>
            </a:xfrm>
            <a:prstGeom prst="downArrow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C86CC5-2AA9-C2EA-F57B-1C61AC6C103B}"/>
                </a:ext>
              </a:extLst>
            </p:cNvPr>
            <p:cNvSpPr txBox="1"/>
            <p:nvPr/>
          </p:nvSpPr>
          <p:spPr>
            <a:xfrm>
              <a:off x="6281334" y="2653300"/>
              <a:ext cx="842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R</a:t>
              </a:r>
              <a:r>
                <a:rPr lang="en-IL" sz="1400" dirty="0">
                  <a:solidFill>
                    <a:srgbClr val="0070C0"/>
                  </a:solidFill>
                </a:rPr>
                <a:t>ecoil nucleon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D46E8A-F992-4BCD-E5F9-E3FAF142D25F}"/>
              </a:ext>
            </a:extLst>
          </p:cNvPr>
          <p:cNvGrpSpPr/>
          <p:nvPr/>
        </p:nvGrpSpPr>
        <p:grpSpPr>
          <a:xfrm>
            <a:off x="406740" y="820683"/>
            <a:ext cx="8395382" cy="3056639"/>
            <a:chOff x="374309" y="3676651"/>
            <a:chExt cx="8395382" cy="3056639"/>
          </a:xfrm>
        </p:grpSpPr>
        <p:sp>
          <p:nvSpPr>
            <p:cNvPr id="28683" name="Rectangle 14">
              <a:extLst>
                <a:ext uri="{FF2B5EF4-FFF2-40B4-BE49-F238E27FC236}">
                  <a16:creationId xmlns:a16="http://schemas.microsoft.com/office/drawing/2014/main" id="{EE9007C1-93E3-8F8A-334F-E01171D84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7" y="4861035"/>
              <a:ext cx="1930741" cy="739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High energy</a:t>
              </a:r>
            </a:p>
          </p:txBody>
        </p:sp>
        <p:pic>
          <p:nvPicPr>
            <p:cNvPr id="13" name="Picture 4" descr="HallA_1.jpg">
              <a:extLst>
                <a:ext uri="{FF2B5EF4-FFF2-40B4-BE49-F238E27FC236}">
                  <a16:creationId xmlns:a16="http://schemas.microsoft.com/office/drawing/2014/main" id="{BBD7B77D-F0D9-9D59-274F-B17DCDF10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4" t="11964" r="13126"/>
            <a:stretch>
              <a:fillRect/>
            </a:stretch>
          </p:blipFill>
          <p:spPr bwMode="auto">
            <a:xfrm>
              <a:off x="374309" y="3676651"/>
              <a:ext cx="3385423" cy="305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3D1D3D-E885-25B1-8953-A8298300C463}"/>
                </a:ext>
              </a:extLst>
            </p:cNvPr>
            <p:cNvGrpSpPr/>
            <p:nvPr/>
          </p:nvGrpSpPr>
          <p:grpSpPr>
            <a:xfrm>
              <a:off x="6790078" y="3801690"/>
              <a:ext cx="1979613" cy="2193925"/>
              <a:chOff x="6521450" y="2247900"/>
              <a:chExt cx="1979613" cy="2193925"/>
            </a:xfrm>
          </p:grpSpPr>
          <p:graphicFrame>
            <p:nvGraphicFramePr>
              <p:cNvPr id="15" name="Object 5">
                <a:extLst>
                  <a:ext uri="{FF2B5EF4-FFF2-40B4-BE49-F238E27FC236}">
                    <a16:creationId xmlns:a16="http://schemas.microsoft.com/office/drawing/2014/main" id="{4474BB98-C68C-A6EC-161E-CBCBC245C2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15113" y="3371850"/>
              <a:ext cx="812800" cy="395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5" imgW="9067800" imgH="4102100" progId="Equation.3">
                      <p:embed/>
                    </p:oleObj>
                  </mc:Choice>
                  <mc:Fallback>
                    <p:oleObj name="Équation" r:id="rId5" imgW="9067800" imgH="4102100" progId="Equation.3">
                      <p:embed/>
                      <p:pic>
                        <p:nvPicPr>
                          <p:cNvPr id="15" name="Object 5">
                            <a:extLst>
                              <a:ext uri="{FF2B5EF4-FFF2-40B4-BE49-F238E27FC236}">
                                <a16:creationId xmlns:a16="http://schemas.microsoft.com/office/drawing/2014/main" id="{4474BB98-C68C-A6EC-161E-CBCBC245C27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15113" y="3371850"/>
                            <a:ext cx="812800" cy="395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6">
                <a:extLst>
                  <a:ext uri="{FF2B5EF4-FFF2-40B4-BE49-F238E27FC236}">
                    <a16:creationId xmlns:a16="http://schemas.microsoft.com/office/drawing/2014/main" id="{B84B389F-5071-8403-0E6E-AF2DED4E6C9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521450" y="4037013"/>
              <a:ext cx="1012825" cy="4048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7" imgW="11696700" imgH="4686300" progId="Equation.3">
                      <p:embed/>
                    </p:oleObj>
                  </mc:Choice>
                  <mc:Fallback>
                    <p:oleObj name="Équation" r:id="rId7" imgW="11696700" imgH="4686300" progId="Equation.3">
                      <p:embed/>
                      <p:pic>
                        <p:nvPicPr>
                          <p:cNvPr id="16" name="Object 6">
                            <a:extLst>
                              <a:ext uri="{FF2B5EF4-FFF2-40B4-BE49-F238E27FC236}">
                                <a16:creationId xmlns:a16="http://schemas.microsoft.com/office/drawing/2014/main" id="{B84B389F-5071-8403-0E6E-AF2DED4E6C9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21450" y="4037013"/>
                            <a:ext cx="1012825" cy="4048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44DB6DF-EA4F-2A1E-F141-531FC434A87F}"/>
                  </a:ext>
                </a:extLst>
              </p:cNvPr>
              <p:cNvCxnSpPr/>
              <p:nvPr/>
            </p:nvCxnSpPr>
            <p:spPr>
              <a:xfrm>
                <a:off x="7773988" y="2667000"/>
                <a:ext cx="6096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4">
                <a:extLst>
                  <a:ext uri="{FF2B5EF4-FFF2-40B4-BE49-F238E27FC236}">
                    <a16:creationId xmlns:a16="http://schemas.microsoft.com/office/drawing/2014/main" id="{B1248730-F98A-2646-1571-9A0904BD2D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02575" y="2247900"/>
                <a:ext cx="35242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endParaRPr lang="he-IL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1">
                <a:extLst>
                  <a:ext uri="{FF2B5EF4-FFF2-40B4-BE49-F238E27FC236}">
                    <a16:creationId xmlns:a16="http://schemas.microsoft.com/office/drawing/2014/main" id="{1ACE444F-F8F3-5416-DE51-A1A2C359A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5413" y="2792413"/>
                <a:ext cx="755650" cy="773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Rectangle 31">
              <a:extLst>
                <a:ext uri="{FF2B5EF4-FFF2-40B4-BE49-F238E27FC236}">
                  <a16:creationId xmlns:a16="http://schemas.microsoft.com/office/drawing/2014/main" id="{27B67E13-A996-BFF5-12AC-F24596795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445" y="6138870"/>
              <a:ext cx="24080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hard scattering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A9EF55-99B2-CA76-AF5F-8FD8C5140685}"/>
                </a:ext>
              </a:extLst>
            </p:cNvPr>
            <p:cNvSpPr txBox="1"/>
            <p:nvPr/>
          </p:nvSpPr>
          <p:spPr>
            <a:xfrm>
              <a:off x="3322403" y="5559145"/>
              <a:ext cx="33883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r>
                <a:rPr lang="en-IL" dirty="0"/>
                <a:t>arge momentum transfer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960455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9DA76-3D5A-F894-A122-E60F3BED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32FE-D5EE-ED4A-B6CB-0EECA81F0E44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7AC4-B401-16C3-A789-F8BE77EC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0"/>
            <a:ext cx="52451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265E3-93DC-A152-60BF-3CC3050AA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839" y="4838700"/>
            <a:ext cx="7688161" cy="2019300"/>
          </a:xfrm>
          <a:prstGeom prst="rect">
            <a:avLst/>
          </a:prstGeom>
        </p:spPr>
      </p:pic>
      <p:sp>
        <p:nvSpPr>
          <p:cNvPr id="6" name="Rectangle 31">
            <a:extLst>
              <a:ext uri="{FF2B5EF4-FFF2-40B4-BE49-F238E27FC236}">
                <a16:creationId xmlns:a16="http://schemas.microsoft.com/office/drawing/2014/main" id="{E18729B0-9DFF-E6BC-E6EA-53F7CA54F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788467"/>
            <a:ext cx="2408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hard scattering</a:t>
            </a:r>
          </a:p>
        </p:txBody>
      </p:sp>
    </p:spTree>
    <p:extLst>
      <p:ext uri="{BB962C8B-B14F-4D97-AF65-F5344CB8AC3E}">
        <p14:creationId xmlns:p14="http://schemas.microsoft.com/office/powerpoint/2010/main" val="35844861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D5C41157-C37F-908D-483A-193B94732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0638"/>
            <a:ext cx="9156701" cy="695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Slide Number Placeholder 2">
            <a:extLst>
              <a:ext uri="{FF2B5EF4-FFF2-40B4-BE49-F238E27FC236}">
                <a16:creationId xmlns:a16="http://schemas.microsoft.com/office/drawing/2014/main" id="{50952CF6-7C0A-E12A-581E-90E9B630529C}"/>
              </a:ext>
            </a:extLst>
          </p:cNvPr>
          <p:cNvSpPr txBox="1">
            <a:spLocks/>
          </p:cNvSpPr>
          <p:nvPr/>
        </p:nvSpPr>
        <p:spPr bwMode="auto">
          <a:xfrm>
            <a:off x="7021513" y="65563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D20A2BD-375F-B049-B4C7-0F7FB23E8E33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2" name="Picture 40">
            <a:extLst>
              <a:ext uri="{FF2B5EF4-FFF2-40B4-BE49-F238E27FC236}">
                <a16:creationId xmlns:a16="http://schemas.microsoft.com/office/drawing/2014/main" id="{9A988EC0-C8D5-F872-DB24-B3F5C73F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7" descr="sd">
            <a:extLst>
              <a:ext uri="{FF2B5EF4-FFF2-40B4-BE49-F238E27FC236}">
                <a16:creationId xmlns:a16="http://schemas.microsoft.com/office/drawing/2014/main" id="{ECC15735-8E48-51E6-648B-E7C20360B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1617663"/>
            <a:ext cx="4813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4" name="Object 2">
            <a:extLst>
              <a:ext uri="{FF2B5EF4-FFF2-40B4-BE49-F238E27FC236}">
                <a16:creationId xmlns:a16="http://schemas.microsoft.com/office/drawing/2014/main" id="{ACF9CDB7-F073-83C1-564B-2370FEF4AC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3133725"/>
          <a:ext cx="1066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משוואה" r:id="rId6" imgW="14922500" imgH="9067800" progId="Equation.3">
                  <p:embed/>
                </p:oleObj>
              </mc:Choice>
              <mc:Fallback>
                <p:oleObj name="משוואה" r:id="rId6" imgW="14922500" imgH="9067800" progId="Equation.3">
                  <p:embed/>
                  <p:pic>
                    <p:nvPicPr>
                      <p:cNvPr id="37894" name="Object 2">
                        <a:extLst>
                          <a:ext uri="{FF2B5EF4-FFF2-40B4-BE49-F238E27FC236}">
                            <a16:creationId xmlns:a16="http://schemas.microsoft.com/office/drawing/2014/main" id="{ACF9CDB7-F073-83C1-564B-2370FEF4AC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133725"/>
                        <a:ext cx="1066800" cy="6477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9">
            <a:extLst>
              <a:ext uri="{FF2B5EF4-FFF2-40B4-BE49-F238E27FC236}">
                <a16:creationId xmlns:a16="http://schemas.microsoft.com/office/drawing/2014/main" id="{58CC5028-06EC-042F-A083-9998A4B37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5051425"/>
            <a:ext cx="7754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QE pp scattering have a very strong preference for reacting with high- momentum nuclear protons (lower s). </a:t>
            </a:r>
          </a:p>
        </p:txBody>
      </p:sp>
      <p:grpSp>
        <p:nvGrpSpPr>
          <p:cNvPr id="34" name="Group 10">
            <a:extLst>
              <a:ext uri="{FF2B5EF4-FFF2-40B4-BE49-F238E27FC236}">
                <a16:creationId xmlns:a16="http://schemas.microsoft.com/office/drawing/2014/main" id="{324FAC9C-D06D-1320-A513-780EC7F9CBDA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5754688"/>
            <a:ext cx="1905000" cy="1487487"/>
            <a:chOff x="4724400" y="4381351"/>
            <a:chExt cx="2137845" cy="1831309"/>
          </a:xfrm>
        </p:grpSpPr>
        <p:pic>
          <p:nvPicPr>
            <p:cNvPr id="37906" name="Picture 11">
              <a:extLst>
                <a:ext uri="{FF2B5EF4-FFF2-40B4-BE49-F238E27FC236}">
                  <a16:creationId xmlns:a16="http://schemas.microsoft.com/office/drawing/2014/main" id="{5350AB9D-5A0B-F2C1-C3E0-11DE9916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70763" y="4134988"/>
              <a:ext cx="1215507" cy="1708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Picture 12">
              <a:extLst>
                <a:ext uri="{FF2B5EF4-FFF2-40B4-BE49-F238E27FC236}">
                  <a16:creationId xmlns:a16="http://schemas.microsoft.com/office/drawing/2014/main" id="{8A5488BD-5172-ECAD-CA70-2FB251A35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707" y="4883002"/>
              <a:ext cx="1252538" cy="1329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8" name="Picture 13">
              <a:extLst>
                <a:ext uri="{FF2B5EF4-FFF2-40B4-BE49-F238E27FC236}">
                  <a16:creationId xmlns:a16="http://schemas.microsoft.com/office/drawing/2014/main" id="{26D95DD0-193D-E727-FA7D-69497A10B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838" y="5166275"/>
              <a:ext cx="5331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903" name="TextBox 11">
            <a:extLst>
              <a:ext uri="{FF2B5EF4-FFF2-40B4-BE49-F238E27FC236}">
                <a16:creationId xmlns:a16="http://schemas.microsoft.com/office/drawing/2014/main" id="{69DE1586-C326-67E6-A02E-BF8E5E6029A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875" y="-95250"/>
            <a:ext cx="5622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Why </a:t>
            </a:r>
            <a:r>
              <a:rPr lang="en-US" altLang="en-US" b="1" dirty="0" err="1">
                <a:solidFill>
                  <a:schemeClr val="bg1"/>
                </a:solidFill>
              </a:rPr>
              <a:t>pA</a:t>
            </a:r>
            <a:r>
              <a:rPr lang="en-US" altLang="en-US" b="1" dirty="0">
                <a:solidFill>
                  <a:schemeClr val="bg1"/>
                </a:solidFill>
              </a:rPr>
              <a:t> ?</a:t>
            </a:r>
          </a:p>
        </p:txBody>
      </p:sp>
      <p:graphicFrame>
        <p:nvGraphicFramePr>
          <p:cNvPr id="37904" name="Object 2">
            <a:extLst>
              <a:ext uri="{FF2B5EF4-FFF2-40B4-BE49-F238E27FC236}">
                <a16:creationId xmlns:a16="http://schemas.microsoft.com/office/drawing/2014/main" id="{74A682FC-BC63-DF56-C047-A582F993FF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9775" y="6235700"/>
          <a:ext cx="6635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משוואה" r:id="rId11" imgW="14922500" imgH="9067800" progId="Equation.3">
                  <p:embed/>
                </p:oleObj>
              </mc:Choice>
              <mc:Fallback>
                <p:oleObj name="משוואה" r:id="rId11" imgW="14922500" imgH="9067800" progId="Equation.3">
                  <p:embed/>
                  <p:pic>
                    <p:nvPicPr>
                      <p:cNvPr id="37904" name="Object 2">
                        <a:extLst>
                          <a:ext uri="{FF2B5EF4-FFF2-40B4-BE49-F238E27FC236}">
                            <a16:creationId xmlns:a16="http://schemas.microsoft.com/office/drawing/2014/main" id="{74A682FC-BC63-DF56-C047-A582F993FF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9775" y="6235700"/>
                        <a:ext cx="6635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6">
            <a:extLst>
              <a:ext uri="{FF2B5EF4-FFF2-40B4-BE49-F238E27FC236}">
                <a16:creationId xmlns:a16="http://schemas.microsoft.com/office/drawing/2014/main" id="{5E644423-D3C0-5C48-67A5-0DD316E2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5754688"/>
            <a:ext cx="297973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8">
            <a:extLst>
              <a:ext uri="{FF2B5EF4-FFF2-40B4-BE49-F238E27FC236}">
                <a16:creationId xmlns:a16="http://schemas.microsoft.com/office/drawing/2014/main" id="{9A032490-B010-D6F6-EE23-5BE95ADA4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543" y="1575593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L" sz="1400" dirty="0"/>
              <a:t>pp elastic scattering</a:t>
            </a:r>
            <a:r>
              <a:rPr lang="en-US" altLang="en-IL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24564-9FFA-EB4B-3CCE-B885EB675D6D}"/>
              </a:ext>
            </a:extLst>
          </p:cNvPr>
          <p:cNvSpPr txBox="1"/>
          <p:nvPr/>
        </p:nvSpPr>
        <p:spPr>
          <a:xfrm>
            <a:off x="869950" y="6471332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</a:t>
            </a:r>
            <a:r>
              <a:rPr lang="en-IL" sz="1800" dirty="0"/>
              <a:t>=(p</a:t>
            </a:r>
            <a:r>
              <a:rPr lang="en-IL" sz="1800" baseline="-25000" dirty="0"/>
              <a:t>1</a:t>
            </a:r>
            <a:r>
              <a:rPr lang="en-IL" sz="1800" dirty="0"/>
              <a:t>+p</a:t>
            </a:r>
            <a:r>
              <a:rPr lang="en-IL" sz="1800" baseline="-25000" dirty="0"/>
              <a:t>2</a:t>
            </a:r>
            <a:r>
              <a:rPr lang="en-IL" dirty="0"/>
              <a:t>)</a:t>
            </a:r>
            <a:r>
              <a:rPr lang="en-IL" baseline="300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60E58-48AD-A32E-8B41-1FC22C603119}"/>
              </a:ext>
            </a:extLst>
          </p:cNvPr>
          <p:cNvSpPr txBox="1"/>
          <p:nvPr/>
        </p:nvSpPr>
        <p:spPr>
          <a:xfrm>
            <a:off x="1481840" y="580052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/>
              <a:t>p</a:t>
            </a:r>
            <a:r>
              <a:rPr lang="en-IL" sz="1800" baseline="-25000" dirty="0"/>
              <a:t>1</a:t>
            </a:r>
            <a:endParaRPr lang="en-IL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4D95A-5E19-86C4-A401-E91811E119BB}"/>
              </a:ext>
            </a:extLst>
          </p:cNvPr>
          <p:cNvSpPr txBox="1"/>
          <p:nvPr/>
        </p:nvSpPr>
        <p:spPr>
          <a:xfrm>
            <a:off x="3031846" y="582909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800" dirty="0"/>
              <a:t>p</a:t>
            </a:r>
            <a:r>
              <a:rPr lang="en-IL" sz="1800" baseline="-25000" dirty="0"/>
              <a:t>2</a:t>
            </a:r>
            <a:endParaRPr lang="en-IL" baseline="30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עיצוב ברירת מחדל">
  <a:themeElements>
    <a:clrScheme name="עיצוב ברירת מחדל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9656</TotalTime>
  <Words>1738</Words>
  <Application>Microsoft Macintosh PowerPoint</Application>
  <PresentationFormat>On-screen Show (4:3)</PresentationFormat>
  <Paragraphs>528</Paragraphs>
  <Slides>43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Arial</vt:lpstr>
      <vt:lpstr>Baskerville Old Face</vt:lpstr>
      <vt:lpstr>Calibri</vt:lpstr>
      <vt:lpstr>Calibri Light</vt:lpstr>
      <vt:lpstr>Cambria Math</vt:lpstr>
      <vt:lpstr>Comic Sans MS</vt:lpstr>
      <vt:lpstr>Heebo</vt:lpstr>
      <vt:lpstr>Helvetica</vt:lpstr>
      <vt:lpstr>Microsoft Himalaya</vt:lpstr>
      <vt:lpstr>Stencil</vt:lpstr>
      <vt:lpstr>Times</vt:lpstr>
      <vt:lpstr>Times New Roman</vt:lpstr>
      <vt:lpstr>unset</vt:lpstr>
      <vt:lpstr>Wingdings</vt:lpstr>
      <vt:lpstr>עיצוב ברירת מחדל</vt:lpstr>
      <vt:lpstr>Worksheet</vt:lpstr>
      <vt:lpstr>Équation</vt:lpstr>
      <vt:lpstr>משוואה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proton knockout.  12C(p,2p)</vt:lpstr>
      <vt:lpstr>PowerPoint Presentation</vt:lpstr>
      <vt:lpstr>PowerPoint Presentation</vt:lpstr>
      <vt:lpstr>SRC pair c.m.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CaFe experiments </vt:lpstr>
      <vt:lpstr>40Ca, 48Ca, 54Fe  (e, e’ p) </vt:lpstr>
      <vt:lpstr>Preliminary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BARYON 2002,  TJNAF, March</dc:title>
  <dc:creator>NPDATA3</dc:creator>
  <cp:lastModifiedBy>Eliazer Piasetzky</cp:lastModifiedBy>
  <cp:revision>477</cp:revision>
  <cp:lastPrinted>2023-11-02T07:25:33Z</cp:lastPrinted>
  <dcterms:created xsi:type="dcterms:W3CDTF">2002-01-18T07:21:25Z</dcterms:created>
  <dcterms:modified xsi:type="dcterms:W3CDTF">2023-11-03T07:54:34Z</dcterms:modified>
</cp:coreProperties>
</file>