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1705" r:id="rId3"/>
    <p:sldId id="603" r:id="rId4"/>
    <p:sldId id="607" r:id="rId5"/>
    <p:sldId id="676" r:id="rId6"/>
    <p:sldId id="678" r:id="rId7"/>
    <p:sldId id="1635" r:id="rId8"/>
    <p:sldId id="1639" r:id="rId9"/>
    <p:sldId id="1637" r:id="rId10"/>
    <p:sldId id="5872" r:id="rId11"/>
    <p:sldId id="303" r:id="rId12"/>
    <p:sldId id="684" r:id="rId13"/>
    <p:sldId id="276" r:id="rId14"/>
    <p:sldId id="258" r:id="rId15"/>
    <p:sldId id="304" r:id="rId16"/>
    <p:sldId id="298" r:id="rId17"/>
    <p:sldId id="299" r:id="rId18"/>
    <p:sldId id="449" r:id="rId19"/>
    <p:sldId id="447" r:id="rId20"/>
    <p:sldId id="457" r:id="rId21"/>
    <p:sldId id="5871" r:id="rId22"/>
    <p:sldId id="451" r:id="rId23"/>
    <p:sldId id="259" r:id="rId24"/>
    <p:sldId id="662" r:id="rId25"/>
    <p:sldId id="687" r:id="rId26"/>
    <p:sldId id="689" r:id="rId27"/>
    <p:sldId id="667" r:id="rId28"/>
    <p:sldId id="690" r:id="rId29"/>
    <p:sldId id="353" r:id="rId30"/>
    <p:sldId id="671" r:id="rId31"/>
    <p:sldId id="455" r:id="rId32"/>
    <p:sldId id="673"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5EE7D2"/>
    <a:srgbClr val="001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94660"/>
  </p:normalViewPr>
  <p:slideViewPr>
    <p:cSldViewPr snapToGrid="0">
      <p:cViewPr varScale="1">
        <p:scale>
          <a:sx n="83" d="100"/>
          <a:sy n="83" d="100"/>
        </p:scale>
        <p:origin x="677"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54A0DA-C9AE-4729-9894-4D459F040029}" type="datetimeFigureOut">
              <a:rPr lang="zh-CN" altLang="en-US" smtClean="0"/>
              <a:t>2023/7/6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E5A2B7-4BEE-4E5E-94E2-6EDBDCF0157D}" type="slidenum">
              <a:rPr lang="zh-CN" altLang="en-US" smtClean="0"/>
              <a:t>‹#›</a:t>
            </a:fld>
            <a:endParaRPr lang="zh-CN" altLang="en-US"/>
          </a:p>
        </p:txBody>
      </p:sp>
    </p:spTree>
    <p:extLst>
      <p:ext uri="{BB962C8B-B14F-4D97-AF65-F5344CB8AC3E}">
        <p14:creationId xmlns:p14="http://schemas.microsoft.com/office/powerpoint/2010/main" val="1455837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要解决以上重要物理问题，电子</a:t>
            </a:r>
            <a:r>
              <a:rPr lang="en-US" altLang="zh-CN" sz="1200" kern="100" dirty="0">
                <a:effectLst/>
                <a:latin typeface="等线" panose="02010600030101010101" pitchFamily="2" charset="-122"/>
                <a:ea typeface="仿宋" panose="02010609060101010101" pitchFamily="49" charset="-122"/>
                <a:cs typeface="Times New Roman" panose="02020603050405020304" pitchFamily="18" charset="0"/>
              </a:rPr>
              <a:t>-</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离子对撞机</a:t>
            </a:r>
            <a:r>
              <a:rPr lang="zh-CN" altLang="en-US" sz="1200" b="1" dirty="0">
                <a:solidFill>
                  <a:srgbClr val="404040"/>
                </a:solidFill>
                <a:latin typeface="微软雅黑" panose="020B0503020204020204" pitchFamily="34" charset="-122"/>
                <a:ea typeface="微软雅黑" panose="020B0503020204020204" pitchFamily="34" charset="-122"/>
              </a:rPr>
              <a:t>是国际公认的研究核子结构和核子内夸克胶子分布的</a:t>
            </a:r>
            <a:r>
              <a:rPr lang="zh-CN" altLang="en-US" sz="1200" b="1" dirty="0">
                <a:solidFill>
                  <a:srgbClr val="C00000"/>
                </a:solidFill>
                <a:latin typeface="微软雅黑" panose="020B0503020204020204" pitchFamily="34" charset="-122"/>
                <a:ea typeface="微软雅黑" panose="020B0503020204020204" pitchFamily="34" charset="-122"/>
              </a:rPr>
              <a:t>最有效实验装置，</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这主要是因为电子离子对撞机在</a:t>
            </a:r>
            <a:r>
              <a:rPr lang="zh-CN" altLang="zh-CN" sz="1200" kern="100" dirty="0">
                <a:effectLst/>
                <a:latin typeface="等线" panose="02010600030101010101" pitchFamily="2" charset="-122"/>
                <a:ea typeface="仿宋" panose="02010609060101010101" pitchFamily="49" charset="-122"/>
                <a:cs typeface="Times New Roman" panose="02020603050405020304" pitchFamily="18" charset="0"/>
              </a:rPr>
              <a:t>深度，广度和精度</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方面的三大优势。</a:t>
            </a:r>
            <a:r>
              <a:rPr lang="zh-CN" altLang="zh-CN" sz="1200" kern="100" dirty="0">
                <a:effectLst/>
                <a:latin typeface="等线" panose="02010600030101010101" pitchFamily="2" charset="-122"/>
                <a:ea typeface="仿宋" panose="02010609060101010101" pitchFamily="49" charset="-122"/>
                <a:cs typeface="Times New Roman" panose="02020603050405020304" pitchFamily="18" charset="0"/>
              </a:rPr>
              <a:t>在</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深度方面</a:t>
            </a:r>
            <a:r>
              <a:rPr lang="zh-CN" altLang="zh-CN" sz="1200" kern="100" dirty="0">
                <a:effectLst/>
                <a:latin typeface="等线" panose="02010600030101010101" pitchFamily="2" charset="-122"/>
                <a:ea typeface="仿宋" panose="02010609060101010101" pitchFamily="49" charset="-122"/>
                <a:cs typeface="Times New Roman" panose="02020603050405020304" pitchFamily="18" charset="0"/>
              </a:rPr>
              <a:t>，通过</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点状电子的</a:t>
            </a:r>
            <a:r>
              <a:rPr lang="zh-CN" altLang="zh-CN" sz="1200" kern="100" dirty="0">
                <a:effectLst/>
                <a:latin typeface="等线" panose="02010600030101010101" pitchFamily="2" charset="-122"/>
                <a:ea typeface="仿宋" panose="02010609060101010101" pitchFamily="49" charset="-122"/>
                <a:cs typeface="Times New Roman" panose="02020603050405020304" pitchFamily="18" charset="0"/>
              </a:rPr>
              <a:t>深度非弹性碰撞，探测核子内部深层次结构和性质。在广度方面，具备有大动力学区间覆盖和高极化度测量的能力；</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在精度方面，得益于</a:t>
            </a:r>
            <a:r>
              <a:rPr lang="zh-CN" altLang="zh-CN" sz="1200" kern="100" dirty="0">
                <a:effectLst/>
                <a:latin typeface="等线" panose="02010600030101010101" pitchFamily="2" charset="-122"/>
                <a:ea typeface="仿宋" panose="02010609060101010101" pitchFamily="49" charset="-122"/>
                <a:cs typeface="Times New Roman" panose="02020603050405020304" pitchFamily="18" charset="0"/>
              </a:rPr>
              <a:t>高亮度</a:t>
            </a:r>
            <a:r>
              <a:rPr lang="zh-CN" altLang="en-US" sz="1200" kern="100" dirty="0">
                <a:effectLst/>
                <a:latin typeface="等线" panose="02010600030101010101" pitchFamily="2" charset="-122"/>
                <a:ea typeface="仿宋" panose="02010609060101010101" pitchFamily="49" charset="-122"/>
                <a:cs typeface="Times New Roman" panose="02020603050405020304" pitchFamily="18" charset="0"/>
              </a:rPr>
              <a:t>的加速器，获取</a:t>
            </a:r>
            <a:r>
              <a:rPr lang="zh-CN" altLang="zh-CN" sz="1200" kern="100" dirty="0">
                <a:effectLst/>
                <a:latin typeface="等线" panose="02010600030101010101" pitchFamily="2" charset="-122"/>
                <a:ea typeface="仿宋" panose="02010609060101010101" pitchFamily="49" charset="-122"/>
                <a:cs typeface="Times New Roman" panose="02020603050405020304" pitchFamily="18" charset="0"/>
              </a:rPr>
              <a:t>大量数据，实现高精度测量。因此，电子离子对撞机被称为研究核子结构的“高分辨率的三维立体显微镜” 。</a:t>
            </a:r>
            <a:endParaRPr lang="en-US" altLang="zh-CN" sz="1200" b="0" i="0" kern="1200" dirty="0">
              <a:solidFill>
                <a:schemeClr val="tx1"/>
              </a:solidFill>
              <a:effectLst/>
              <a:latin typeface="+mn-lt"/>
              <a:ea typeface="+mn-ea"/>
              <a:cs typeface="+mn-cs"/>
            </a:endParaRPr>
          </a:p>
          <a:p>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目前，有</a:t>
            </a:r>
            <a:r>
              <a:rPr lang="en-US" altLang="zh-CN" sz="1200" b="0" i="0" kern="1200" dirty="0">
                <a:solidFill>
                  <a:schemeClr val="tx1"/>
                </a:solidFill>
                <a:effectLst/>
                <a:latin typeface="+mn-lt"/>
                <a:ea typeface="+mn-ea"/>
                <a:cs typeface="+mn-cs"/>
              </a:rPr>
              <a:t>QCD </a:t>
            </a:r>
            <a:r>
              <a:rPr lang="zh-CN" altLang="en-US" sz="1200" b="0" i="0" kern="1200" dirty="0">
                <a:solidFill>
                  <a:schemeClr val="tx1"/>
                </a:solidFill>
                <a:effectLst/>
                <a:latin typeface="+mn-lt"/>
                <a:ea typeface="+mn-ea"/>
                <a:cs typeface="+mn-cs"/>
              </a:rPr>
              <a:t>理论将质子质量分解为四个部分，其中能动量张量的迹反常的物理本质是质子质量问题中最不清楚的部分，这可以通过矢量介子</a:t>
            </a:r>
            <a:r>
              <a:rPr lang="en-US" altLang="zh-CN" sz="1200" b="0" i="0" kern="1200" dirty="0">
                <a:solidFill>
                  <a:schemeClr val="tx1"/>
                </a:solidFill>
                <a:effectLst/>
                <a:latin typeface="+mn-lt"/>
                <a:ea typeface="+mn-ea"/>
                <a:cs typeface="+mn-cs"/>
              </a:rPr>
              <a:t>Upsilon </a:t>
            </a:r>
            <a:r>
              <a:rPr lang="zh-CN" altLang="en-US" sz="1200" b="0" i="0" kern="1200" dirty="0">
                <a:solidFill>
                  <a:schemeClr val="tx1"/>
                </a:solidFill>
                <a:effectLst/>
                <a:latin typeface="+mn-lt"/>
                <a:ea typeface="+mn-ea"/>
                <a:cs typeface="+mn-cs"/>
              </a:rPr>
              <a:t>粒子产生过程的近阈产生截面的测量来研究：因为该截面对</a:t>
            </a:r>
            <a:r>
              <a:rPr lang="en-US" altLang="zh-CN" sz="1200" b="0" i="0" kern="1200" dirty="0">
                <a:solidFill>
                  <a:schemeClr val="tx1"/>
                </a:solidFill>
                <a:effectLst/>
                <a:latin typeface="+mn-lt"/>
                <a:ea typeface="+mn-ea"/>
                <a:cs typeface="+mn-cs"/>
              </a:rPr>
              <a:t>Upsilon </a:t>
            </a:r>
            <a:r>
              <a:rPr lang="zh-CN" altLang="en-US" sz="1200" b="0" i="0" kern="1200" dirty="0">
                <a:solidFill>
                  <a:schemeClr val="tx1"/>
                </a:solidFill>
                <a:effectLst/>
                <a:latin typeface="+mn-lt"/>
                <a:ea typeface="+mn-ea"/>
                <a:cs typeface="+mn-cs"/>
              </a:rPr>
              <a:t>粒子与核子间的非微扰胶子相互作用非常敏感，表现为在近阈截面的增强。作为未来研究质子质量物理起源的唯一强相互作用对撞机，</a:t>
            </a:r>
            <a:r>
              <a:rPr lang="en-US" altLang="zh-CN" sz="1200" b="0" i="0" kern="1200" dirty="0">
                <a:solidFill>
                  <a:schemeClr val="tx1"/>
                </a:solidFill>
                <a:effectLst/>
                <a:latin typeface="+mn-lt"/>
                <a:ea typeface="+mn-ea"/>
                <a:cs typeface="+mn-cs"/>
              </a:rPr>
              <a:t>EIC</a:t>
            </a:r>
            <a:r>
              <a:rPr lang="zh-CN" altLang="en-US" sz="1200" b="0" i="0" kern="1200" dirty="0">
                <a:solidFill>
                  <a:schemeClr val="tx1"/>
                </a:solidFill>
                <a:effectLst/>
                <a:latin typeface="+mn-lt"/>
                <a:ea typeface="+mn-ea"/>
                <a:cs typeface="+mn-cs"/>
              </a:rPr>
              <a:t>能首次精确测量</a:t>
            </a:r>
            <a:r>
              <a:rPr lang="en-US" altLang="zh-CN" sz="1200" b="0" i="0" kern="1200" dirty="0">
                <a:solidFill>
                  <a:schemeClr val="tx1"/>
                </a:solidFill>
                <a:effectLst/>
                <a:latin typeface="+mn-lt"/>
                <a:ea typeface="+mn-ea"/>
                <a:cs typeface="+mn-cs"/>
              </a:rPr>
              <a:t>Upsilon </a:t>
            </a:r>
            <a:r>
              <a:rPr lang="zh-CN" altLang="en-US" sz="1200" b="0" i="0" kern="1200" dirty="0">
                <a:solidFill>
                  <a:schemeClr val="tx1"/>
                </a:solidFill>
                <a:effectLst/>
                <a:latin typeface="+mn-lt"/>
                <a:ea typeface="+mn-ea"/>
                <a:cs typeface="+mn-cs"/>
              </a:rPr>
              <a:t>粒子在阈值附近的产生截面。科学家结合粲味</a:t>
            </a:r>
            <a:r>
              <a:rPr lang="en-US" altLang="zh-CN" sz="1200" b="0" i="0" kern="1200" dirty="0">
                <a:solidFill>
                  <a:schemeClr val="tx1"/>
                </a:solidFill>
                <a:effectLst/>
                <a:latin typeface="+mn-lt"/>
                <a:ea typeface="+mn-ea"/>
                <a:cs typeface="+mn-cs"/>
              </a:rPr>
              <a:t>J/psi </a:t>
            </a:r>
            <a:r>
              <a:rPr lang="zh-CN" altLang="en-US" sz="1200" b="0" i="0" kern="1200" dirty="0">
                <a:solidFill>
                  <a:schemeClr val="tx1"/>
                </a:solidFill>
                <a:effectLst/>
                <a:latin typeface="+mn-lt"/>
                <a:ea typeface="+mn-ea"/>
                <a:cs typeface="+mn-cs"/>
              </a:rPr>
              <a:t>粒子在阈值附近的产生，将深入了解</a:t>
            </a:r>
            <a:r>
              <a:rPr lang="en-US" altLang="zh-CN" sz="1200" b="0" i="0" kern="1200" dirty="0">
                <a:solidFill>
                  <a:schemeClr val="tx1"/>
                </a:solidFill>
                <a:effectLst/>
                <a:latin typeface="+mn-lt"/>
                <a:ea typeface="+mn-ea"/>
                <a:cs typeface="+mn-cs"/>
              </a:rPr>
              <a:t>QCD</a:t>
            </a:r>
            <a:r>
              <a:rPr lang="zh-CN" altLang="en-US" sz="1200" b="0" i="0" kern="1200" dirty="0">
                <a:solidFill>
                  <a:schemeClr val="tx1"/>
                </a:solidFill>
                <a:effectLst/>
                <a:latin typeface="+mn-lt"/>
                <a:ea typeface="+mn-ea"/>
                <a:cs typeface="+mn-cs"/>
              </a:rPr>
              <a:t>迹反常机制对质子质量的贡献。这对于理解和最终解决质子质量问题非常重要，还将促进我们从质量角度进一步理解强相互作用和</a:t>
            </a:r>
            <a:r>
              <a:rPr lang="en-US" altLang="zh-CN" sz="1200" b="0" i="0" kern="1200" dirty="0">
                <a:solidFill>
                  <a:schemeClr val="tx1"/>
                </a:solidFill>
                <a:effectLst/>
                <a:latin typeface="+mn-lt"/>
                <a:ea typeface="+mn-ea"/>
                <a:cs typeface="+mn-cs"/>
              </a:rPr>
              <a:t>QCD</a:t>
            </a:r>
            <a:r>
              <a:rPr lang="zh-CN" altLang="en-US" sz="1200" b="0" i="0" kern="1200" dirty="0">
                <a:solidFill>
                  <a:schemeClr val="tx1"/>
                </a:solidFill>
                <a:effectLst/>
                <a:latin typeface="+mn-lt"/>
                <a:ea typeface="+mn-ea"/>
                <a:cs typeface="+mn-cs"/>
              </a:rPr>
              <a:t>性质。</a:t>
            </a:r>
            <a:endParaRPr lang="en-US" altLang="zh-CN" sz="1200" b="0" i="0" kern="1200" dirty="0">
              <a:solidFill>
                <a:schemeClr val="tx1"/>
              </a:solidFill>
              <a:effectLst/>
              <a:latin typeface="+mn-lt"/>
              <a:ea typeface="+mn-ea"/>
              <a:cs typeface="+mn-cs"/>
            </a:endParaRPr>
          </a:p>
          <a:p>
            <a:r>
              <a:rPr lang="zh-CN" altLang="en-US" sz="1200" b="0" i="0" kern="1200" dirty="0">
                <a:solidFill>
                  <a:schemeClr val="tx1"/>
                </a:solidFill>
                <a:effectLst/>
                <a:latin typeface="+mn-lt"/>
                <a:ea typeface="+mn-ea"/>
                <a:cs typeface="+mn-cs"/>
              </a:rPr>
              <a:t>近期，中美科学家利用光生和电生过程的矢量介子在阈值附近产生的数据，深入了解</a:t>
            </a:r>
            <a:r>
              <a:rPr lang="en-US" altLang="zh-CN" sz="1200" b="0" i="0" kern="1200" dirty="0">
                <a:solidFill>
                  <a:schemeClr val="tx1"/>
                </a:solidFill>
                <a:effectLst/>
                <a:latin typeface="+mn-lt"/>
                <a:ea typeface="+mn-ea"/>
                <a:cs typeface="+mn-cs"/>
              </a:rPr>
              <a:t>QCD</a:t>
            </a:r>
            <a:r>
              <a:rPr lang="zh-CN" altLang="en-US" sz="1200" b="0" i="0" kern="1200" dirty="0">
                <a:solidFill>
                  <a:schemeClr val="tx1"/>
                </a:solidFill>
                <a:effectLst/>
                <a:latin typeface="+mn-lt"/>
                <a:ea typeface="+mn-ea"/>
                <a:cs typeface="+mn-cs"/>
              </a:rPr>
              <a:t>迹反常机制对质子质量的贡献，</a:t>
            </a:r>
            <a:endParaRPr lang="zh-CN" altLang="en-US" dirty="0"/>
          </a:p>
        </p:txBody>
      </p:sp>
      <p:sp>
        <p:nvSpPr>
          <p:cNvPr id="4" name="灯片编号占位符 3"/>
          <p:cNvSpPr>
            <a:spLocks noGrp="1"/>
          </p:cNvSpPr>
          <p:nvPr>
            <p:ph type="sldNum" sz="quarter" idx="10"/>
          </p:nvPr>
        </p:nvSpPr>
        <p:spPr/>
        <p:txBody>
          <a:bodyPr/>
          <a:lstStyle/>
          <a:p>
            <a:fld id="{133B199F-D8FC-4E6A-A0D7-FDB573FCEFBD}" type="slidenum">
              <a:rPr lang="zh-CN" altLang="en-US" smtClean="0"/>
              <a:t>2</a:t>
            </a:fld>
            <a:endParaRPr lang="zh-CN" altLang="en-US"/>
          </a:p>
        </p:txBody>
      </p:sp>
    </p:spTree>
    <p:extLst>
      <p:ext uri="{BB962C8B-B14F-4D97-AF65-F5344CB8AC3E}">
        <p14:creationId xmlns:p14="http://schemas.microsoft.com/office/powerpoint/2010/main" val="666972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C257265-9F26-4A11-875C-D2F3C751A2A4}" type="slidenum">
              <a:rPr lang="zh-CN" altLang="en-US" smtClean="0"/>
              <a:t>9</a:t>
            </a:fld>
            <a:endParaRPr lang="zh-CN" altLang="en-US"/>
          </a:p>
        </p:txBody>
      </p:sp>
    </p:spTree>
    <p:extLst>
      <p:ext uri="{BB962C8B-B14F-4D97-AF65-F5344CB8AC3E}">
        <p14:creationId xmlns:p14="http://schemas.microsoft.com/office/powerpoint/2010/main" val="381678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FairRoot</a:t>
            </a:r>
            <a:r>
              <a:rPr lang="en-US" altLang="zh-CN" dirty="0"/>
              <a:t> is a software framework mainly for high energy and nuclear physics experiments.</a:t>
            </a:r>
          </a:p>
          <a:p>
            <a:r>
              <a:rPr lang="en-US" altLang="zh-CN" dirty="0" err="1"/>
              <a:t>FairRoot</a:t>
            </a:r>
            <a:r>
              <a:rPr lang="en-US" altLang="zh-CN" dirty="0"/>
              <a:t> is developed based on ROOT. In this plot, the top level shows the common used </a:t>
            </a:r>
            <a:r>
              <a:rPr lang="en-US" altLang="zh-CN" dirty="0" err="1"/>
              <a:t>softwares</a:t>
            </a:r>
            <a:r>
              <a:rPr lang="en-US" altLang="zh-CN" dirty="0"/>
              <a:t>, such as ROOT and Geant4. </a:t>
            </a:r>
            <a:r>
              <a:rPr lang="en-US" altLang="zh-CN" dirty="0" err="1"/>
              <a:t>FairRoot</a:t>
            </a:r>
            <a:r>
              <a:rPr lang="en-US" altLang="zh-CN" dirty="0"/>
              <a:t> depends on these </a:t>
            </a:r>
            <a:r>
              <a:rPr lang="en-US" altLang="zh-CN" dirty="0" err="1"/>
              <a:t>softwares</a:t>
            </a:r>
            <a:r>
              <a:rPr lang="en-US" altLang="zh-CN" dirty="0"/>
              <a:t>. </a:t>
            </a:r>
          </a:p>
          <a:p>
            <a:r>
              <a:rPr lang="en-US" altLang="zh-CN" dirty="0"/>
              <a:t>The middle level shows the structure of </a:t>
            </a:r>
            <a:r>
              <a:rPr lang="en-US" altLang="zh-CN" dirty="0" err="1"/>
              <a:t>FairRoot</a:t>
            </a:r>
            <a:r>
              <a:rPr lang="en-US" altLang="zh-CN" dirty="0"/>
              <a:t>. It manages the general </a:t>
            </a:r>
            <a:r>
              <a:rPr lang="en-US" altLang="zh-CN" dirty="0" err="1"/>
              <a:t>infractructure</a:t>
            </a:r>
            <a:r>
              <a:rPr lang="en-US" altLang="zh-CN" dirty="0"/>
              <a:t> with simulation and tasks.</a:t>
            </a:r>
          </a:p>
          <a:p>
            <a:r>
              <a:rPr lang="en-US" altLang="zh-CN" dirty="0"/>
              <a:t>The bottom level shows the specific experiment implementation using </a:t>
            </a:r>
            <a:r>
              <a:rPr lang="en-US" altLang="zh-CN" dirty="0" err="1"/>
              <a:t>FairRoot</a:t>
            </a:r>
            <a:r>
              <a:rPr lang="en-US" altLang="zh-CN" dirty="0"/>
              <a:t>. Currently, there are many experiments using </a:t>
            </a:r>
            <a:r>
              <a:rPr lang="en-US" altLang="zh-CN" dirty="0" err="1"/>
              <a:t>FairRoot</a:t>
            </a:r>
            <a:r>
              <a:rPr lang="en-US" altLang="zh-CN" dirty="0"/>
              <a:t>, such as PANDA, CBM, and EicC.</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BBFD609E-336B-48CE-934C-94EE390D43CE}" type="slidenum">
              <a:rPr lang="zh-CN" altLang="en-US" smtClean="0"/>
              <a:t>29</a:t>
            </a:fld>
            <a:endParaRPr lang="zh-CN" altLang="en-US"/>
          </a:p>
        </p:txBody>
      </p:sp>
    </p:spTree>
    <p:extLst>
      <p:ext uri="{BB962C8B-B14F-4D97-AF65-F5344CB8AC3E}">
        <p14:creationId xmlns:p14="http://schemas.microsoft.com/office/powerpoint/2010/main" val="4260902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10C780-DB47-1B23-243E-7231FCE1453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B03CCAC-7533-461B-6682-ADAAB9A0D0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72BCEA-C981-AD36-AED6-80F719DE5958}"/>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5" name="页脚占位符 4">
            <a:extLst>
              <a:ext uri="{FF2B5EF4-FFF2-40B4-BE49-F238E27FC236}">
                <a16:creationId xmlns:a16="http://schemas.microsoft.com/office/drawing/2014/main" id="{E03B9A32-7EF7-5ADC-DBC1-24080FC312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07CA4A-19C6-8D17-9711-5D0250D66F46}"/>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146101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BE077B-D345-DF27-F74F-F7F5925CBAC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814176-B2DB-665F-844C-7651C176550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A22DE9-D317-DFA2-52B6-B2C4874EB228}"/>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5" name="页脚占位符 4">
            <a:extLst>
              <a:ext uri="{FF2B5EF4-FFF2-40B4-BE49-F238E27FC236}">
                <a16:creationId xmlns:a16="http://schemas.microsoft.com/office/drawing/2014/main" id="{86B5D2FC-EEEF-2C83-995A-DBA5667B57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CAC4584-99B2-C912-BA9F-97852DE5263B}"/>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2255063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31616F4-EAA0-066B-F110-C6BD26BF873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23B07D7-4DEF-8553-21E8-DF8DE71226F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FC9A5E1-0F83-2504-9371-212049FF1CA1}"/>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5" name="页脚占位符 4">
            <a:extLst>
              <a:ext uri="{FF2B5EF4-FFF2-40B4-BE49-F238E27FC236}">
                <a16:creationId xmlns:a16="http://schemas.microsoft.com/office/drawing/2014/main" id="{65823EA1-342A-16B9-6795-579060AADA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E87825-EB94-FC67-4FA2-046399FEE5B5}"/>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1514612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32451" y="150634"/>
            <a:ext cx="10519281" cy="640543"/>
          </a:xfrm>
        </p:spPr>
        <p:txBody>
          <a:bodyPr>
            <a:normAutofit/>
          </a:bodyPr>
          <a:lstStyle>
            <a:lvl1pPr algn="ctr">
              <a:defRPr sz="3600" b="1"/>
            </a:lvl1pPr>
          </a:lstStyle>
          <a:p>
            <a:r>
              <a:rPr lang="zh-CN" altLang="en-US" dirty="0"/>
              <a:t>单击此处编辑母版标题样式</a:t>
            </a:r>
          </a:p>
        </p:txBody>
      </p:sp>
      <p:sp>
        <p:nvSpPr>
          <p:cNvPr id="6" name="灯片编号占位符 5"/>
          <p:cNvSpPr>
            <a:spLocks noGrp="1"/>
          </p:cNvSpPr>
          <p:nvPr>
            <p:ph type="sldNum" sz="quarter" idx="12"/>
          </p:nvPr>
        </p:nvSpPr>
        <p:spPr>
          <a:xfrm>
            <a:off x="10943302" y="6491818"/>
            <a:ext cx="1069439" cy="365125"/>
          </a:xfrm>
          <a:prstGeom prst="rect">
            <a:avLst/>
          </a:prstGeom>
        </p:spPr>
        <p:txBody>
          <a:bodyPr/>
          <a:lstStyle>
            <a:lvl1pPr>
              <a:defRPr>
                <a:latin typeface="Arial" panose="020B0604020202020204" pitchFamily="34" charset="0"/>
                <a:cs typeface="Arial" panose="020B0604020202020204" pitchFamily="34" charset="0"/>
              </a:defRPr>
            </a:lvl1pPr>
          </a:lstStyle>
          <a:p>
            <a:fld id="{545CBE06-6006-43AD-A26A-192634409295}" type="slidenum">
              <a:rPr lang="zh-CN" altLang="en-US" smtClean="0"/>
              <a:pPr/>
              <a:t>‹#›</a:t>
            </a:fld>
            <a:r>
              <a:rPr lang="en-US" altLang="zh-CN" dirty="0"/>
              <a:t>/24</a:t>
            </a:r>
            <a:endParaRPr lang="zh-CN" altLang="en-US" dirty="0"/>
          </a:p>
        </p:txBody>
      </p:sp>
    </p:spTree>
    <p:extLst>
      <p:ext uri="{BB962C8B-B14F-4D97-AF65-F5344CB8AC3E}">
        <p14:creationId xmlns:p14="http://schemas.microsoft.com/office/powerpoint/2010/main" val="3963769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0D274B-8BDD-8A44-647A-B6CB814516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F6D7237-5D5F-584A-622F-69ABF548BBF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7855F3-7C69-84AE-E9F3-ACD5AF4F3FD4}"/>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5" name="页脚占位符 4">
            <a:extLst>
              <a:ext uri="{FF2B5EF4-FFF2-40B4-BE49-F238E27FC236}">
                <a16:creationId xmlns:a16="http://schemas.microsoft.com/office/drawing/2014/main" id="{0C473B50-3613-279E-4486-FF876EEC3EA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1F73F2-CC3C-6A26-35E1-177B431FD7A1}"/>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2025153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793E32-7A37-15AD-B7A8-E14545118E9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5CE5485-F575-6FAF-F813-32E91A04AF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B49E5D5-3702-5EF1-9BDC-D7E714173000}"/>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5" name="页脚占位符 4">
            <a:extLst>
              <a:ext uri="{FF2B5EF4-FFF2-40B4-BE49-F238E27FC236}">
                <a16:creationId xmlns:a16="http://schemas.microsoft.com/office/drawing/2014/main" id="{1447DAFC-6D1A-A559-A8A8-B72B1FA19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3EA1C1-BDB4-D49F-523F-46BFA93CBCBF}"/>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1539522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07DCF7-1611-B9BB-6126-EAFAE38304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CEC553-BB83-2FFB-BE0C-86161A57C35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4B3B54-23B1-AC9F-9028-A8313C3DD47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9355D88-5807-2B9E-D0CF-8F587199E3D9}"/>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6" name="页脚占位符 5">
            <a:extLst>
              <a:ext uri="{FF2B5EF4-FFF2-40B4-BE49-F238E27FC236}">
                <a16:creationId xmlns:a16="http://schemas.microsoft.com/office/drawing/2014/main" id="{ADFF9EA9-37C1-2F62-9CE3-98F724B769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4A3E6CF-D251-80C4-F50C-594DD8919760}"/>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2854775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D35D1C-F34B-5A1A-CE02-1B7C6A7B8F69}"/>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185883D-54F5-15BE-2B1A-99C857710D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83EFDF4-087D-3E10-6637-180C0C88CFA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9DE47AC-9D2B-B473-C1BA-3AAD261A92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E755939-58C2-71FF-2D8E-84CB6A9C0CE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4AFCC88-FA5D-BF04-9E01-BEA9EEAF470F}"/>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8" name="页脚占位符 7">
            <a:extLst>
              <a:ext uri="{FF2B5EF4-FFF2-40B4-BE49-F238E27FC236}">
                <a16:creationId xmlns:a16="http://schemas.microsoft.com/office/drawing/2014/main" id="{86001ABB-2C91-CD91-7F9D-757AEF88B2C5}"/>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7E67B955-78F8-5799-5E67-8B85B487A93A}"/>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534527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6C78A9-11A0-A490-1AC8-2ADCBDF95AA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2BD1DE-7880-3828-13D9-C7DAF9BAC4E9}"/>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4" name="页脚占位符 3">
            <a:extLst>
              <a:ext uri="{FF2B5EF4-FFF2-40B4-BE49-F238E27FC236}">
                <a16:creationId xmlns:a16="http://schemas.microsoft.com/office/drawing/2014/main" id="{949E2379-4503-187C-9063-2CD43514F8B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DCC0D06-678B-F88C-449C-0BDE0DF7DC6E}"/>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3094159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BDB053-E1C3-A4DD-97FF-4FDB32A9BA68}"/>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3" name="页脚占位符 2">
            <a:extLst>
              <a:ext uri="{FF2B5EF4-FFF2-40B4-BE49-F238E27FC236}">
                <a16:creationId xmlns:a16="http://schemas.microsoft.com/office/drawing/2014/main" id="{02BE03E6-724F-4A7F-E3A8-4F991CDFEE3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56098DE-14CC-C0CE-11D0-13BC0912F72A}"/>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3635279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D12E11-FF20-DE2D-DF29-48DD705F3A7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27D2384-B0AD-FCA1-7651-3F31EC34BA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1C96C40-B05E-1D61-8D65-54973812A2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1D5E345-54F3-2852-0997-4899CCA7FC80}"/>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6" name="页脚占位符 5">
            <a:extLst>
              <a:ext uri="{FF2B5EF4-FFF2-40B4-BE49-F238E27FC236}">
                <a16:creationId xmlns:a16="http://schemas.microsoft.com/office/drawing/2014/main" id="{D4A2F3FA-AC04-5568-B914-71B4D1D7FE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586EA80-374C-F275-67CF-DAC37CFB8721}"/>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2845724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F2030F-646C-3CAA-1AF7-A240DD966D7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6F3EF40-05AB-571E-EFFF-3A7B187CFE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637E0CE-1095-BB4C-7BA8-4DFAF2AC7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F89C6A0-7D79-CE60-2802-AB82896F7016}"/>
              </a:ext>
            </a:extLst>
          </p:cNvPr>
          <p:cNvSpPr>
            <a:spLocks noGrp="1"/>
          </p:cNvSpPr>
          <p:nvPr>
            <p:ph type="dt" sz="half" idx="10"/>
          </p:nvPr>
        </p:nvSpPr>
        <p:spPr/>
        <p:txBody>
          <a:bodyPr/>
          <a:lstStyle/>
          <a:p>
            <a:fld id="{D9326C84-934B-4CC2-8DFC-2D40D0FCE8AA}" type="datetimeFigureOut">
              <a:rPr lang="zh-CN" altLang="en-US" smtClean="0"/>
              <a:t>2023/7/6</a:t>
            </a:fld>
            <a:endParaRPr lang="zh-CN" altLang="en-US"/>
          </a:p>
        </p:txBody>
      </p:sp>
      <p:sp>
        <p:nvSpPr>
          <p:cNvPr id="6" name="页脚占位符 5">
            <a:extLst>
              <a:ext uri="{FF2B5EF4-FFF2-40B4-BE49-F238E27FC236}">
                <a16:creationId xmlns:a16="http://schemas.microsoft.com/office/drawing/2014/main" id="{169F7ED1-8CC3-E76D-B025-A8A8DDF257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8963F57-3C33-5DAE-D86A-BC6E3ED91732}"/>
              </a:ext>
            </a:extLst>
          </p:cNvPr>
          <p:cNvSpPr>
            <a:spLocks noGrp="1"/>
          </p:cNvSpPr>
          <p:nvPr>
            <p:ph type="sldNum" sz="quarter" idx="12"/>
          </p:nvPr>
        </p:nvSpPr>
        <p:spPr/>
        <p:txBody>
          <a:body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2321836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7C1FDE3-4E6B-630C-0CDD-05E3B64B13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9654F2D-EB77-4EF0-982B-B3F0B069F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DAEA282-4C9A-2AF3-53E4-B5553D27B1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326C84-934B-4CC2-8DFC-2D40D0FCE8AA}" type="datetimeFigureOut">
              <a:rPr lang="zh-CN" altLang="en-US" smtClean="0"/>
              <a:t>2023/7/6</a:t>
            </a:fld>
            <a:endParaRPr lang="zh-CN" altLang="en-US"/>
          </a:p>
        </p:txBody>
      </p:sp>
      <p:sp>
        <p:nvSpPr>
          <p:cNvPr id="5" name="页脚占位符 4">
            <a:extLst>
              <a:ext uri="{FF2B5EF4-FFF2-40B4-BE49-F238E27FC236}">
                <a16:creationId xmlns:a16="http://schemas.microsoft.com/office/drawing/2014/main" id="{CDF7C58F-E3DC-8369-CF2F-1F80F11BDD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68E6AF8-74EA-B789-D49F-C8867F72E2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1001EB-EAF9-4EFE-99F1-A3191929D0AD}" type="slidenum">
              <a:rPr lang="zh-CN" altLang="en-US" smtClean="0"/>
              <a:t>‹#›</a:t>
            </a:fld>
            <a:endParaRPr lang="zh-CN" altLang="en-US"/>
          </a:p>
        </p:txBody>
      </p:sp>
    </p:spTree>
    <p:extLst>
      <p:ext uri="{BB962C8B-B14F-4D97-AF65-F5344CB8AC3E}">
        <p14:creationId xmlns:p14="http://schemas.microsoft.com/office/powerpoint/2010/main" val="74607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wmf"/></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emf"/><Relationship Id="rId1" Type="http://schemas.openxmlformats.org/officeDocument/2006/relationships/slideLayout" Target="../slideLayouts/slideLayout2.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tiff"/><Relationship Id="rId4" Type="http://schemas.openxmlformats.org/officeDocument/2006/relationships/image" Target="../media/image260.png"/></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a:extLst>
              <a:ext uri="{FF2B5EF4-FFF2-40B4-BE49-F238E27FC236}">
                <a16:creationId xmlns:a16="http://schemas.microsoft.com/office/drawing/2014/main" id="{964D7760-45C1-6BB3-5D46-A1C835AA3C63}"/>
              </a:ext>
            </a:extLst>
          </p:cNvPr>
          <p:cNvSpPr>
            <a:spLocks noGrp="1"/>
          </p:cNvSpPr>
          <p:nvPr>
            <p:ph type="subTitle" idx="1"/>
          </p:nvPr>
        </p:nvSpPr>
        <p:spPr/>
        <p:txBody>
          <a:bodyPr/>
          <a:lstStyle/>
          <a:p>
            <a:r>
              <a:rPr lang="en-US" altLang="zh-CN" dirty="0"/>
              <a:t>Xin Li</a:t>
            </a:r>
          </a:p>
          <a:p>
            <a:r>
              <a:rPr lang="en-US" altLang="zh-CN" dirty="0"/>
              <a:t>2023/07</a:t>
            </a:r>
            <a:endParaRPr lang="zh-CN" altLang="en-US" dirty="0"/>
          </a:p>
        </p:txBody>
      </p:sp>
      <p:sp>
        <p:nvSpPr>
          <p:cNvPr id="4" name="标题 1">
            <a:extLst>
              <a:ext uri="{FF2B5EF4-FFF2-40B4-BE49-F238E27FC236}">
                <a16:creationId xmlns:a16="http://schemas.microsoft.com/office/drawing/2014/main" id="{79698DFF-3A74-85AE-D3A0-F4E17FDCAB23}"/>
              </a:ext>
            </a:extLst>
          </p:cNvPr>
          <p:cNvSpPr>
            <a:spLocks noGrp="1"/>
          </p:cNvSpPr>
          <p:nvPr>
            <p:ph type="ctrTitle"/>
          </p:nvPr>
        </p:nvSpPr>
        <p:spPr>
          <a:xfrm>
            <a:off x="1524000" y="1122363"/>
            <a:ext cx="9144000" cy="2387600"/>
          </a:xfrm>
        </p:spPr>
        <p:txBody>
          <a:bodyPr>
            <a:noAutofit/>
          </a:bodyPr>
          <a:lstStyle/>
          <a:p>
            <a:r>
              <a:rPr kumimoji="1" lang="en-US" altLang="zh-CN" sz="4400" b="1" dirty="0" err="1">
                <a:solidFill>
                  <a:srgbClr val="0070C0"/>
                </a:solidFill>
                <a:latin typeface="Helvetica" pitchFamily="2" charset="0"/>
                <a:ea typeface="+mn-ea"/>
              </a:rPr>
              <a:t>EicC</a:t>
            </a:r>
            <a:r>
              <a:rPr kumimoji="1" lang="en-US" altLang="zh-CN" sz="4400" b="1" dirty="0">
                <a:solidFill>
                  <a:srgbClr val="0070C0"/>
                </a:solidFill>
                <a:latin typeface="Helvetica" pitchFamily="2" charset="0"/>
                <a:ea typeface="+mn-ea"/>
              </a:rPr>
              <a:t> Detector Summary</a:t>
            </a:r>
            <a:br>
              <a:rPr kumimoji="1" lang="en-US" altLang="zh-CN" sz="4400" b="1" dirty="0">
                <a:latin typeface="Helvetica" pitchFamily="2" charset="0"/>
                <a:ea typeface="+mn-ea"/>
              </a:rPr>
            </a:br>
            <a:endParaRPr kumimoji="1" lang="zh-CN" altLang="en-US" sz="4400" b="1" dirty="0">
              <a:latin typeface="Helvetica" pitchFamily="2" charset="0"/>
              <a:ea typeface="+mn-ea"/>
            </a:endParaRPr>
          </a:p>
        </p:txBody>
      </p:sp>
    </p:spTree>
    <p:extLst>
      <p:ext uri="{BB962C8B-B14F-4D97-AF65-F5344CB8AC3E}">
        <p14:creationId xmlns:p14="http://schemas.microsoft.com/office/powerpoint/2010/main" val="3109618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E71207-E71D-6E13-53DF-5C6CB54E6A7E}"/>
              </a:ext>
            </a:extLst>
          </p:cNvPr>
          <p:cNvSpPr>
            <a:spLocks noGrp="1"/>
          </p:cNvSpPr>
          <p:nvPr>
            <p:ph type="title"/>
          </p:nvPr>
        </p:nvSpPr>
        <p:spPr>
          <a:xfrm>
            <a:off x="1117331" y="142514"/>
            <a:ext cx="10515600" cy="470822"/>
          </a:xfrm>
        </p:spPr>
        <p:txBody>
          <a:bodyPr>
            <a:noAutofit/>
          </a:bodyPr>
          <a:lstStyle/>
          <a:p>
            <a:pPr algn="ctr"/>
            <a:r>
              <a:rPr lang="zh-CN" altLang="en-US" sz="3200" b="1" dirty="0">
                <a:solidFill>
                  <a:srgbClr val="0634FF"/>
                </a:solidFill>
                <a:latin typeface="+mn-lt"/>
                <a:ea typeface="楷体" panose="02010609060101010101" pitchFamily="49" charset="-122"/>
              </a:rPr>
              <a:t>桶部</a:t>
            </a:r>
            <a:r>
              <a:rPr lang="en-US" altLang="zh-CN" sz="3200" b="1" dirty="0">
                <a:solidFill>
                  <a:srgbClr val="0634FF"/>
                </a:solidFill>
                <a:latin typeface="+mn-lt"/>
                <a:ea typeface="楷体" panose="02010609060101010101" pitchFamily="49" charset="-122"/>
              </a:rPr>
              <a:t>DIRC</a:t>
            </a:r>
            <a:r>
              <a:rPr lang="zh-CN" altLang="en-US" sz="3200" b="1" dirty="0">
                <a:solidFill>
                  <a:srgbClr val="0634FF"/>
                </a:solidFill>
                <a:latin typeface="+mn-lt"/>
                <a:ea typeface="楷体" panose="02010609060101010101" pitchFamily="49" charset="-122"/>
              </a:rPr>
              <a:t>方案</a:t>
            </a:r>
          </a:p>
        </p:txBody>
      </p:sp>
      <p:sp>
        <p:nvSpPr>
          <p:cNvPr id="4" name="日期占位符 3">
            <a:extLst>
              <a:ext uri="{FF2B5EF4-FFF2-40B4-BE49-F238E27FC236}">
                <a16:creationId xmlns:a16="http://schemas.microsoft.com/office/drawing/2014/main" id="{490D27F2-C5C3-F0D4-B6F5-5EC1C3A8C6B5}"/>
              </a:ext>
            </a:extLst>
          </p:cNvPr>
          <p:cNvSpPr>
            <a:spLocks noGrp="1"/>
          </p:cNvSpPr>
          <p:nvPr>
            <p:ph type="dt" sz="half" idx="10"/>
          </p:nvPr>
        </p:nvSpPr>
        <p:spPr/>
        <p:txBody>
          <a:bodyPr/>
          <a:lstStyle/>
          <a:p>
            <a:fld id="{12252F98-A56E-4C1C-A3DF-9E7964D83539}" type="datetime1">
              <a:rPr lang="zh-CN" altLang="en-US" smtClean="0"/>
              <a:t>2023/7/6</a:t>
            </a:fld>
            <a:endParaRPr lang="zh-CN" altLang="en-US"/>
          </a:p>
        </p:txBody>
      </p:sp>
      <p:sp>
        <p:nvSpPr>
          <p:cNvPr id="6" name="灯片编号占位符 5">
            <a:extLst>
              <a:ext uri="{FF2B5EF4-FFF2-40B4-BE49-F238E27FC236}">
                <a16:creationId xmlns:a16="http://schemas.microsoft.com/office/drawing/2014/main" id="{C6D06C48-952A-CF40-1938-C254118183B9}"/>
              </a:ext>
            </a:extLst>
          </p:cNvPr>
          <p:cNvSpPr>
            <a:spLocks noGrp="1"/>
          </p:cNvSpPr>
          <p:nvPr>
            <p:ph type="sldNum" sz="quarter" idx="12"/>
          </p:nvPr>
        </p:nvSpPr>
        <p:spPr/>
        <p:txBody>
          <a:bodyPr/>
          <a:lstStyle/>
          <a:p>
            <a:fld id="{47898659-025D-44B0-BF30-15FB7151BCEB}" type="slidenum">
              <a:rPr lang="zh-CN" altLang="en-US" smtClean="0"/>
              <a:t>10</a:t>
            </a:fld>
            <a:endParaRPr lang="zh-CN" altLang="en-US"/>
          </a:p>
        </p:txBody>
      </p:sp>
      <p:grpSp>
        <p:nvGrpSpPr>
          <p:cNvPr id="131" name="组合 130">
            <a:extLst>
              <a:ext uri="{FF2B5EF4-FFF2-40B4-BE49-F238E27FC236}">
                <a16:creationId xmlns:a16="http://schemas.microsoft.com/office/drawing/2014/main" id="{1FFE507C-F697-610A-F0D7-3A632F26842D}"/>
              </a:ext>
            </a:extLst>
          </p:cNvPr>
          <p:cNvGrpSpPr/>
          <p:nvPr/>
        </p:nvGrpSpPr>
        <p:grpSpPr>
          <a:xfrm>
            <a:off x="1297648" y="1737673"/>
            <a:ext cx="6702864" cy="2630028"/>
            <a:chOff x="658801" y="1945993"/>
            <a:chExt cx="6702864" cy="2630028"/>
          </a:xfrm>
        </p:grpSpPr>
        <p:sp>
          <p:nvSpPr>
            <p:cNvPr id="105" name="文本框 104">
              <a:extLst>
                <a:ext uri="{FF2B5EF4-FFF2-40B4-BE49-F238E27FC236}">
                  <a16:creationId xmlns:a16="http://schemas.microsoft.com/office/drawing/2014/main" id="{68BD7597-A489-0CD0-8CD1-E0DAD6D7F54E}"/>
                </a:ext>
              </a:extLst>
            </p:cNvPr>
            <p:cNvSpPr txBox="1"/>
            <p:nvPr/>
          </p:nvSpPr>
          <p:spPr>
            <a:xfrm>
              <a:off x="658801" y="2770843"/>
              <a:ext cx="1309181" cy="461665"/>
            </a:xfrm>
            <a:prstGeom prst="rect">
              <a:avLst/>
            </a:prstGeom>
            <a:noFill/>
          </p:spPr>
          <p:txBody>
            <a:bodyPr wrap="square" rtlCol="0">
              <a:spAutoFit/>
            </a:bodyPr>
            <a:lstStyle/>
            <a:p>
              <a:pPr algn="ctr"/>
              <a:r>
                <a:rPr lang="en-US" altLang="zh-CN" sz="1200" dirty="0"/>
                <a:t>ESR reflection film</a:t>
              </a:r>
              <a:endParaRPr lang="zh-CN" altLang="en-US" sz="1200" dirty="0"/>
            </a:p>
          </p:txBody>
        </p:sp>
        <p:sp>
          <p:nvSpPr>
            <p:cNvPr id="106" name="椭圆 105">
              <a:extLst>
                <a:ext uri="{FF2B5EF4-FFF2-40B4-BE49-F238E27FC236}">
                  <a16:creationId xmlns:a16="http://schemas.microsoft.com/office/drawing/2014/main" id="{A2ABE89F-FA5F-1E18-242A-466CE8AB006E}"/>
                </a:ext>
              </a:extLst>
            </p:cNvPr>
            <p:cNvSpPr/>
            <p:nvPr/>
          </p:nvSpPr>
          <p:spPr>
            <a:xfrm rot="17790203">
              <a:off x="5296271" y="3278884"/>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a:extLst>
                <a:ext uri="{FF2B5EF4-FFF2-40B4-BE49-F238E27FC236}">
                  <a16:creationId xmlns:a16="http://schemas.microsoft.com/office/drawing/2014/main" id="{6F51FC95-CC38-3406-6254-B28D151B07D7}"/>
                </a:ext>
              </a:extLst>
            </p:cNvPr>
            <p:cNvSpPr/>
            <p:nvPr/>
          </p:nvSpPr>
          <p:spPr>
            <a:xfrm rot="17790203">
              <a:off x="5215305" y="3402706"/>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a:extLst>
                <a:ext uri="{FF2B5EF4-FFF2-40B4-BE49-F238E27FC236}">
                  <a16:creationId xmlns:a16="http://schemas.microsoft.com/office/drawing/2014/main" id="{051467CB-A610-2161-0791-3D0DCE189CCA}"/>
                </a:ext>
              </a:extLst>
            </p:cNvPr>
            <p:cNvSpPr/>
            <p:nvPr/>
          </p:nvSpPr>
          <p:spPr>
            <a:xfrm rot="17790203">
              <a:off x="5134343" y="3507492"/>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E3BEDBA4-E869-84F7-24E3-218675C5B576}"/>
                </a:ext>
              </a:extLst>
            </p:cNvPr>
            <p:cNvSpPr/>
            <p:nvPr/>
          </p:nvSpPr>
          <p:spPr>
            <a:xfrm rot="17790203">
              <a:off x="5053377" y="3626551"/>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a:extLst>
                <a:ext uri="{FF2B5EF4-FFF2-40B4-BE49-F238E27FC236}">
                  <a16:creationId xmlns:a16="http://schemas.microsoft.com/office/drawing/2014/main" id="{FC42F145-300C-C86C-CE70-D458A7281DEE}"/>
                </a:ext>
              </a:extLst>
            </p:cNvPr>
            <p:cNvSpPr/>
            <p:nvPr/>
          </p:nvSpPr>
          <p:spPr>
            <a:xfrm rot="17790203">
              <a:off x="4967652" y="3736085"/>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a:extLst>
                <a:ext uri="{FF2B5EF4-FFF2-40B4-BE49-F238E27FC236}">
                  <a16:creationId xmlns:a16="http://schemas.microsoft.com/office/drawing/2014/main" id="{D4E2EF7E-1AAE-75D4-1D62-2737D65DA600}"/>
                </a:ext>
              </a:extLst>
            </p:cNvPr>
            <p:cNvSpPr/>
            <p:nvPr/>
          </p:nvSpPr>
          <p:spPr>
            <a:xfrm rot="17790203">
              <a:off x="4886686" y="3855144"/>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a:extLst>
                <a:ext uri="{FF2B5EF4-FFF2-40B4-BE49-F238E27FC236}">
                  <a16:creationId xmlns:a16="http://schemas.microsoft.com/office/drawing/2014/main" id="{00D0CED4-E053-2B95-1954-8C8ABA964F20}"/>
                </a:ext>
              </a:extLst>
            </p:cNvPr>
            <p:cNvSpPr/>
            <p:nvPr/>
          </p:nvSpPr>
          <p:spPr>
            <a:xfrm rot="17790203">
              <a:off x="4805724" y="3959930"/>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a:extLst>
                <a:ext uri="{FF2B5EF4-FFF2-40B4-BE49-F238E27FC236}">
                  <a16:creationId xmlns:a16="http://schemas.microsoft.com/office/drawing/2014/main" id="{B49C08D2-2814-5FA1-9DD1-6415311EC7A6}"/>
                </a:ext>
              </a:extLst>
            </p:cNvPr>
            <p:cNvSpPr/>
            <p:nvPr/>
          </p:nvSpPr>
          <p:spPr>
            <a:xfrm rot="17790203">
              <a:off x="4719995" y="4083752"/>
              <a:ext cx="148531" cy="93042"/>
            </a:xfrm>
            <a:prstGeom prst="ellipse">
              <a:avLst/>
            </a:prstGeom>
            <a:solidFill>
              <a:srgbClr val="00B0F0">
                <a:alpha val="6000"/>
              </a:srgbClr>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3" name="组合 42">
              <a:extLst>
                <a:ext uri="{FF2B5EF4-FFF2-40B4-BE49-F238E27FC236}">
                  <a16:creationId xmlns:a16="http://schemas.microsoft.com/office/drawing/2014/main" id="{7836114B-C043-0C35-9EE7-914B4437EBDB}"/>
                </a:ext>
              </a:extLst>
            </p:cNvPr>
            <p:cNvGrpSpPr/>
            <p:nvPr/>
          </p:nvGrpSpPr>
          <p:grpSpPr>
            <a:xfrm rot="201607">
              <a:off x="1266396" y="1945993"/>
              <a:ext cx="5222731" cy="1999650"/>
              <a:chOff x="1462323" y="2685243"/>
              <a:chExt cx="5222731" cy="1999650"/>
            </a:xfrm>
          </p:grpSpPr>
          <p:grpSp>
            <p:nvGrpSpPr>
              <p:cNvPr id="28" name="组合 27">
                <a:extLst>
                  <a:ext uri="{FF2B5EF4-FFF2-40B4-BE49-F238E27FC236}">
                    <a16:creationId xmlns:a16="http://schemas.microsoft.com/office/drawing/2014/main" id="{FB7C96D0-C8E3-DA4E-185D-A4DA2B2F76A2}"/>
                  </a:ext>
                </a:extLst>
              </p:cNvPr>
              <p:cNvGrpSpPr/>
              <p:nvPr/>
            </p:nvGrpSpPr>
            <p:grpSpPr>
              <a:xfrm rot="367158">
                <a:off x="1462323" y="3639639"/>
                <a:ext cx="4321946" cy="1045254"/>
                <a:chOff x="2141520" y="2804646"/>
                <a:chExt cx="2993030" cy="1420920"/>
              </a:xfrm>
              <a:solidFill>
                <a:srgbClr val="0070C0"/>
              </a:solidFill>
            </p:grpSpPr>
            <p:sp>
              <p:nvSpPr>
                <p:cNvPr id="18" name="矩形 17">
                  <a:extLst>
                    <a:ext uri="{FF2B5EF4-FFF2-40B4-BE49-F238E27FC236}">
                      <a16:creationId xmlns:a16="http://schemas.microsoft.com/office/drawing/2014/main" id="{E6509BF9-B7ED-BDFB-007B-0E6FDFB9331F}"/>
                    </a:ext>
                  </a:extLst>
                </p:cNvPr>
                <p:cNvSpPr/>
                <p:nvPr/>
              </p:nvSpPr>
              <p:spPr>
                <a:xfrm>
                  <a:off x="2445581" y="2804646"/>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19" name="矩形 18">
                  <a:extLst>
                    <a:ext uri="{FF2B5EF4-FFF2-40B4-BE49-F238E27FC236}">
                      <a16:creationId xmlns:a16="http://schemas.microsoft.com/office/drawing/2014/main" id="{1075C93C-C1BD-8FB3-B367-285A65699128}"/>
                    </a:ext>
                  </a:extLst>
                </p:cNvPr>
                <p:cNvSpPr/>
                <p:nvPr/>
              </p:nvSpPr>
              <p:spPr>
                <a:xfrm>
                  <a:off x="2400755" y="2981891"/>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0" name="矩形 19">
                  <a:extLst>
                    <a:ext uri="{FF2B5EF4-FFF2-40B4-BE49-F238E27FC236}">
                      <a16:creationId xmlns:a16="http://schemas.microsoft.com/office/drawing/2014/main" id="{FB3C34DF-1668-5C62-EB7E-E5F6FDFBA7E3}"/>
                    </a:ext>
                  </a:extLst>
                </p:cNvPr>
                <p:cNvSpPr/>
                <p:nvPr/>
              </p:nvSpPr>
              <p:spPr>
                <a:xfrm>
                  <a:off x="2355723" y="3158327"/>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1" name="矩形 20">
                  <a:extLst>
                    <a:ext uri="{FF2B5EF4-FFF2-40B4-BE49-F238E27FC236}">
                      <a16:creationId xmlns:a16="http://schemas.microsoft.com/office/drawing/2014/main" id="{B3D264ED-BA1B-B313-8D3A-7B737973F62D}"/>
                    </a:ext>
                  </a:extLst>
                </p:cNvPr>
                <p:cNvSpPr/>
                <p:nvPr/>
              </p:nvSpPr>
              <p:spPr>
                <a:xfrm>
                  <a:off x="2314169" y="3328541"/>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2" name="矩形 21">
                  <a:extLst>
                    <a:ext uri="{FF2B5EF4-FFF2-40B4-BE49-F238E27FC236}">
                      <a16:creationId xmlns:a16="http://schemas.microsoft.com/office/drawing/2014/main" id="{7D9AE301-EA3F-7C56-6150-A7D28E032BB9}"/>
                    </a:ext>
                  </a:extLst>
                </p:cNvPr>
                <p:cNvSpPr/>
                <p:nvPr/>
              </p:nvSpPr>
              <p:spPr>
                <a:xfrm>
                  <a:off x="2272614" y="3495569"/>
                  <a:ext cx="2688969" cy="222706"/>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sp>
              <p:nvSpPr>
                <p:cNvPr id="23" name="矩形 22">
                  <a:extLst>
                    <a:ext uri="{FF2B5EF4-FFF2-40B4-BE49-F238E27FC236}">
                      <a16:creationId xmlns:a16="http://schemas.microsoft.com/office/drawing/2014/main" id="{9695D2CD-CCDB-F88F-0CEF-BFBFED9CC98A}"/>
                    </a:ext>
                  </a:extLst>
                </p:cNvPr>
                <p:cNvSpPr/>
                <p:nvPr/>
              </p:nvSpPr>
              <p:spPr>
                <a:xfrm>
                  <a:off x="2228430" y="3671542"/>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4" name="矩形 23">
                  <a:extLst>
                    <a:ext uri="{FF2B5EF4-FFF2-40B4-BE49-F238E27FC236}">
                      <a16:creationId xmlns:a16="http://schemas.microsoft.com/office/drawing/2014/main" id="{3C3526FE-9F33-ED5C-F5E8-518FAD7E3F53}"/>
                    </a:ext>
                  </a:extLst>
                </p:cNvPr>
                <p:cNvSpPr/>
                <p:nvPr/>
              </p:nvSpPr>
              <p:spPr>
                <a:xfrm>
                  <a:off x="2183459" y="3835743"/>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dirty="0"/>
                </a:p>
              </p:txBody>
            </p:sp>
            <p:sp>
              <p:nvSpPr>
                <p:cNvPr id="25" name="矩形 24">
                  <a:extLst>
                    <a:ext uri="{FF2B5EF4-FFF2-40B4-BE49-F238E27FC236}">
                      <a16:creationId xmlns:a16="http://schemas.microsoft.com/office/drawing/2014/main" id="{46DBA0DA-B822-BB34-62A1-31FB9CE3E3EE}"/>
                    </a:ext>
                  </a:extLst>
                </p:cNvPr>
                <p:cNvSpPr/>
                <p:nvPr/>
              </p:nvSpPr>
              <p:spPr>
                <a:xfrm>
                  <a:off x="2141520" y="4002861"/>
                  <a:ext cx="2688969" cy="222705"/>
                </a:xfrm>
                <a:prstGeom prst="rect">
                  <a:avLst/>
                </a:prstGeom>
                <a:grpFill/>
                <a:ln>
                  <a:solidFill>
                    <a:srgbClr val="0070C0"/>
                  </a:solidFill>
                </a:ln>
                <a:scene3d>
                  <a:camera prst="orthographicFront">
                    <a:rot lat="19334321" lon="2353897" rev="20006085"/>
                  </a:camera>
                  <a:lightRig rig="threePt" dir="t">
                    <a:rot lat="0" lon="0" rev="6000000"/>
                  </a:lightRig>
                </a:scene3d>
                <a:sp3d extrusionH="127000" contourW="12700" prstMaterial="legacyWireframe">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grpSp>
          <p:sp>
            <p:nvSpPr>
              <p:cNvPr id="38" name="任意多边形: 形状 37">
                <a:extLst>
                  <a:ext uri="{FF2B5EF4-FFF2-40B4-BE49-F238E27FC236}">
                    <a16:creationId xmlns:a16="http://schemas.microsoft.com/office/drawing/2014/main" id="{3E4700C2-0BBB-CB48-902B-9C71DDB98E5F}"/>
                  </a:ext>
                </a:extLst>
              </p:cNvPr>
              <p:cNvSpPr/>
              <p:nvPr/>
            </p:nvSpPr>
            <p:spPr>
              <a:xfrm rot="5733217">
                <a:off x="5405627" y="2607354"/>
                <a:ext cx="949125" cy="1609728"/>
              </a:xfrm>
              <a:custGeom>
                <a:avLst/>
                <a:gdLst>
                  <a:gd name="connsiteX0" fmla="*/ 0 w 928687"/>
                  <a:gd name="connsiteY0" fmla="*/ 1176338 h 1385888"/>
                  <a:gd name="connsiteX1" fmla="*/ 0 w 928687"/>
                  <a:gd name="connsiteY1" fmla="*/ 1385888 h 1385888"/>
                  <a:gd name="connsiteX2" fmla="*/ 923925 w 928687"/>
                  <a:gd name="connsiteY2" fmla="*/ 1381125 h 1385888"/>
                  <a:gd name="connsiteX3" fmla="*/ 928687 w 928687"/>
                  <a:gd name="connsiteY3" fmla="*/ 0 h 1385888"/>
                  <a:gd name="connsiteX4" fmla="*/ 847725 w 928687"/>
                  <a:gd name="connsiteY4" fmla="*/ 0 h 1385888"/>
                  <a:gd name="connsiteX5" fmla="*/ 0 w 928687"/>
                  <a:gd name="connsiteY5" fmla="*/ 1176338 h 1385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8687" h="1385888">
                    <a:moveTo>
                      <a:pt x="0" y="1176338"/>
                    </a:moveTo>
                    <a:lnTo>
                      <a:pt x="0" y="1385888"/>
                    </a:lnTo>
                    <a:lnTo>
                      <a:pt x="923925" y="1381125"/>
                    </a:lnTo>
                    <a:cubicBezTo>
                      <a:pt x="925512" y="920750"/>
                      <a:pt x="927100" y="460375"/>
                      <a:pt x="928687" y="0"/>
                    </a:cubicBezTo>
                    <a:lnTo>
                      <a:pt x="847725" y="0"/>
                    </a:lnTo>
                    <a:lnTo>
                      <a:pt x="0" y="1176338"/>
                    </a:lnTo>
                    <a:close/>
                  </a:path>
                </a:pathLst>
              </a:custGeom>
              <a:solidFill>
                <a:srgbClr val="0070C0"/>
              </a:solidFill>
              <a:scene3d>
                <a:camera prst="orthographicFront">
                  <a:rot lat="19218129" lon="19137016" rev="7014672"/>
                </a:camera>
                <a:lightRig rig="threePt" dir="t"/>
              </a:scene3d>
              <a:sp3d extrusionH="1524000" contourW="19050" prstMaterial="legacyWireframe">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B5FDCEF1-CCFB-291C-9B77-E76B9A03A216}"/>
                  </a:ext>
                </a:extLst>
              </p:cNvPr>
              <p:cNvSpPr/>
              <p:nvPr/>
            </p:nvSpPr>
            <p:spPr>
              <a:xfrm rot="353154">
                <a:off x="5732905" y="2685243"/>
                <a:ext cx="67132" cy="1507288"/>
              </a:xfrm>
              <a:prstGeom prst="rect">
                <a:avLst/>
              </a:prstGeom>
              <a:solidFill>
                <a:srgbClr val="00B050">
                  <a:alpha val="62000"/>
                </a:srgbClr>
              </a:solidFill>
              <a:ln>
                <a:noFill/>
              </a:ln>
              <a:scene3d>
                <a:camera prst="orthographicFront">
                  <a:rot lat="19334321" lon="2353897" rev="20006085"/>
                </a:camera>
                <a:lightRig rig="threePt" dir="t">
                  <a:rot lat="0" lon="0" rev="6000000"/>
                </a:lightRig>
              </a:scene3d>
              <a:sp3d extrusionH="1524000" contourW="12700" prstMaterial="flat">
                <a:bevelB w="0" h="0"/>
                <a:contourClr>
                  <a:srgbClr val="0070C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flatTx/>
              </a:bodyPr>
              <a:lstStyle/>
              <a:p>
                <a:pPr algn="ctr"/>
                <a:endParaRPr lang="zh-CN" altLang="en-US"/>
              </a:p>
            </p:txBody>
          </p:sp>
        </p:grpSp>
        <p:sp>
          <p:nvSpPr>
            <p:cNvPr id="123" name="文本框 122">
              <a:extLst>
                <a:ext uri="{FF2B5EF4-FFF2-40B4-BE49-F238E27FC236}">
                  <a16:creationId xmlns:a16="http://schemas.microsoft.com/office/drawing/2014/main" id="{50D408E0-E880-1185-6758-92D6FC543545}"/>
                </a:ext>
              </a:extLst>
            </p:cNvPr>
            <p:cNvSpPr txBox="1"/>
            <p:nvPr/>
          </p:nvSpPr>
          <p:spPr>
            <a:xfrm>
              <a:off x="6091812" y="2381437"/>
              <a:ext cx="1269853" cy="461665"/>
            </a:xfrm>
            <a:prstGeom prst="rect">
              <a:avLst/>
            </a:prstGeom>
            <a:noFill/>
          </p:spPr>
          <p:txBody>
            <a:bodyPr wrap="square" rtlCol="0">
              <a:spAutoFit/>
            </a:bodyPr>
            <a:lstStyle/>
            <a:p>
              <a:pPr algn="ctr"/>
              <a:r>
                <a:rPr lang="en-US" altLang="zh-CN" sz="1200" dirty="0">
                  <a:solidFill>
                    <a:schemeClr val="accent6">
                      <a:lumMod val="50000"/>
                    </a:schemeClr>
                  </a:solidFill>
                </a:rPr>
                <a:t>MCP-PMT array</a:t>
              </a:r>
            </a:p>
            <a:p>
              <a:pPr algn="ctr"/>
              <a:r>
                <a:rPr lang="en-US" altLang="zh-CN" sz="1200" dirty="0">
                  <a:solidFill>
                    <a:schemeClr val="accent6">
                      <a:lumMod val="50000"/>
                    </a:schemeClr>
                  </a:solidFill>
                </a:rPr>
                <a:t>R10754/H13700</a:t>
              </a:r>
              <a:endParaRPr lang="zh-CN" altLang="en-US" sz="1200" dirty="0">
                <a:solidFill>
                  <a:schemeClr val="accent6">
                    <a:lumMod val="50000"/>
                  </a:schemeClr>
                </a:solidFill>
              </a:endParaRPr>
            </a:p>
          </p:txBody>
        </p:sp>
        <p:sp>
          <p:nvSpPr>
            <p:cNvPr id="124" name="文本框 123">
              <a:extLst>
                <a:ext uri="{FF2B5EF4-FFF2-40B4-BE49-F238E27FC236}">
                  <a16:creationId xmlns:a16="http://schemas.microsoft.com/office/drawing/2014/main" id="{511EB552-704D-85BE-FC2B-0D4C39F090B9}"/>
                </a:ext>
              </a:extLst>
            </p:cNvPr>
            <p:cNvSpPr txBox="1"/>
            <p:nvPr/>
          </p:nvSpPr>
          <p:spPr>
            <a:xfrm>
              <a:off x="4016771" y="4299022"/>
              <a:ext cx="1309181" cy="276999"/>
            </a:xfrm>
            <a:prstGeom prst="rect">
              <a:avLst/>
            </a:prstGeom>
            <a:noFill/>
          </p:spPr>
          <p:txBody>
            <a:bodyPr wrap="square" rtlCol="0">
              <a:spAutoFit/>
            </a:bodyPr>
            <a:lstStyle/>
            <a:p>
              <a:pPr algn="ctr"/>
              <a:r>
                <a:rPr lang="en-US" altLang="zh-CN" sz="1200" dirty="0">
                  <a:solidFill>
                    <a:srgbClr val="00B050"/>
                  </a:solidFill>
                </a:rPr>
                <a:t>Focus Lens</a:t>
              </a:r>
              <a:endParaRPr lang="zh-CN" altLang="en-US" sz="1200" dirty="0">
                <a:solidFill>
                  <a:srgbClr val="00B050"/>
                </a:solidFill>
              </a:endParaRPr>
            </a:p>
          </p:txBody>
        </p:sp>
        <p:sp>
          <p:nvSpPr>
            <p:cNvPr id="125" name="文本框 124">
              <a:extLst>
                <a:ext uri="{FF2B5EF4-FFF2-40B4-BE49-F238E27FC236}">
                  <a16:creationId xmlns:a16="http://schemas.microsoft.com/office/drawing/2014/main" id="{B76E18EF-CE0E-92B5-AD1C-80765508E76E}"/>
                </a:ext>
              </a:extLst>
            </p:cNvPr>
            <p:cNvSpPr txBox="1"/>
            <p:nvPr/>
          </p:nvSpPr>
          <p:spPr>
            <a:xfrm>
              <a:off x="2203984" y="4012720"/>
              <a:ext cx="1743809" cy="276999"/>
            </a:xfrm>
            <a:prstGeom prst="rect">
              <a:avLst/>
            </a:prstGeom>
            <a:noFill/>
          </p:spPr>
          <p:txBody>
            <a:bodyPr wrap="square" rtlCol="0">
              <a:spAutoFit/>
            </a:bodyPr>
            <a:lstStyle/>
            <a:p>
              <a:pPr algn="ctr"/>
              <a:r>
                <a:rPr lang="en-US" altLang="zh-CN" sz="1200" dirty="0">
                  <a:solidFill>
                    <a:srgbClr val="0070C0"/>
                  </a:solidFill>
                </a:rPr>
                <a:t>Fused silica radiator</a:t>
              </a:r>
              <a:endParaRPr lang="zh-CN" altLang="en-US" sz="1200" dirty="0">
                <a:solidFill>
                  <a:srgbClr val="0070C0"/>
                </a:solidFill>
              </a:endParaRPr>
            </a:p>
          </p:txBody>
        </p:sp>
        <p:sp>
          <p:nvSpPr>
            <p:cNvPr id="130" name="任意多边形: 形状 129">
              <a:extLst>
                <a:ext uri="{FF2B5EF4-FFF2-40B4-BE49-F238E27FC236}">
                  <a16:creationId xmlns:a16="http://schemas.microsoft.com/office/drawing/2014/main" id="{FA5FC7F2-22AB-FD3A-6BB1-6FBF2E1D7350}"/>
                </a:ext>
              </a:extLst>
            </p:cNvPr>
            <p:cNvSpPr/>
            <p:nvPr/>
          </p:nvSpPr>
          <p:spPr>
            <a:xfrm>
              <a:off x="1404938" y="2662238"/>
              <a:ext cx="679340" cy="1023937"/>
            </a:xfrm>
            <a:custGeom>
              <a:avLst/>
              <a:gdLst>
                <a:gd name="connsiteX0" fmla="*/ 690563 w 690563"/>
                <a:gd name="connsiteY0" fmla="*/ 114300 h 1009650"/>
                <a:gd name="connsiteX1" fmla="*/ 657225 w 690563"/>
                <a:gd name="connsiteY1" fmla="*/ 0 h 1009650"/>
                <a:gd name="connsiteX2" fmla="*/ 0 w 690563"/>
                <a:gd name="connsiteY2" fmla="*/ 914400 h 1009650"/>
                <a:gd name="connsiteX3" fmla="*/ 28575 w 690563"/>
                <a:gd name="connsiteY3" fmla="*/ 1009650 h 1009650"/>
                <a:gd name="connsiteX4" fmla="*/ 690563 w 690563"/>
                <a:gd name="connsiteY4" fmla="*/ 114300 h 1009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0563" h="1009650">
                  <a:moveTo>
                    <a:pt x="690563" y="114300"/>
                  </a:moveTo>
                  <a:lnTo>
                    <a:pt x="657225" y="0"/>
                  </a:lnTo>
                  <a:lnTo>
                    <a:pt x="0" y="914400"/>
                  </a:lnTo>
                  <a:lnTo>
                    <a:pt x="28575" y="1009650"/>
                  </a:lnTo>
                  <a:lnTo>
                    <a:pt x="690563" y="114300"/>
                  </a:lnTo>
                  <a:close/>
                </a:path>
              </a:pathLst>
            </a:custGeom>
            <a:solidFill>
              <a:schemeClr val="tx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7" name="组合 136">
            <a:extLst>
              <a:ext uri="{FF2B5EF4-FFF2-40B4-BE49-F238E27FC236}">
                <a16:creationId xmlns:a16="http://schemas.microsoft.com/office/drawing/2014/main" id="{231F1944-1828-CF42-49D2-E0E6F41D01AD}"/>
              </a:ext>
            </a:extLst>
          </p:cNvPr>
          <p:cNvGrpSpPr/>
          <p:nvPr/>
        </p:nvGrpSpPr>
        <p:grpSpPr>
          <a:xfrm>
            <a:off x="4564023" y="951942"/>
            <a:ext cx="1671633" cy="1533145"/>
            <a:chOff x="0" y="-60670"/>
            <a:chExt cx="1596835" cy="1529790"/>
          </a:xfrm>
        </p:grpSpPr>
        <p:pic>
          <p:nvPicPr>
            <p:cNvPr id="138" name="图片 137">
              <a:extLst>
                <a:ext uri="{FF2B5EF4-FFF2-40B4-BE49-F238E27FC236}">
                  <a16:creationId xmlns:a16="http://schemas.microsoft.com/office/drawing/2014/main" id="{1A7BB848-C3C3-3EFB-9859-BF710A77EFFC}"/>
                </a:ext>
              </a:extLst>
            </p:cNvPr>
            <p:cNvPicPr>
              <a:picLocks noChangeAspect="1"/>
            </p:cNvPicPr>
            <p:nvPr/>
          </p:nvPicPr>
          <p:blipFill>
            <a:blip r:embed="rId2"/>
            <a:stretch>
              <a:fillRect/>
            </a:stretch>
          </p:blipFill>
          <p:spPr>
            <a:xfrm>
              <a:off x="0" y="0"/>
              <a:ext cx="1438234" cy="1373001"/>
            </a:xfrm>
            <a:prstGeom prst="rect">
              <a:avLst/>
            </a:prstGeom>
          </p:spPr>
        </p:pic>
        <p:sp>
          <p:nvSpPr>
            <p:cNvPr id="139" name="矩形 138">
              <a:extLst>
                <a:ext uri="{FF2B5EF4-FFF2-40B4-BE49-F238E27FC236}">
                  <a16:creationId xmlns:a16="http://schemas.microsoft.com/office/drawing/2014/main" id="{A3BD1605-DC79-71EF-A858-DA4DAFC7762A}"/>
                </a:ext>
              </a:extLst>
            </p:cNvPr>
            <p:cNvSpPr/>
            <p:nvPr/>
          </p:nvSpPr>
          <p:spPr>
            <a:xfrm>
              <a:off x="381614" y="1204075"/>
              <a:ext cx="1215221" cy="265045"/>
            </a:xfrm>
            <a:prstGeom prst="rect">
              <a:avLst/>
            </a:prstGeom>
          </p:spPr>
          <p:txBody>
            <a:bodyPr wrap="square">
              <a:noAutofit/>
            </a:bodyPr>
            <a:lstStyle/>
            <a:p>
              <a:pPr algn="just"/>
              <a:r>
                <a:rPr lang="en-US" sz="1100" b="1" kern="1200" dirty="0">
                  <a:solidFill>
                    <a:srgbClr val="0600FE"/>
                  </a:solidFill>
                  <a:effectLst/>
                  <a:latin typeface="Calibri" panose="020F0502020204030204" pitchFamily="34" charset="0"/>
                  <a:ea typeface="宋体" panose="02010600030101010101" pitchFamily="2" charset="-122"/>
                  <a:cs typeface="Times New Roman" panose="02020603050405020304" pitchFamily="18" charset="0"/>
                </a:rPr>
                <a:t>Fused silica </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sp>
          <p:nvSpPr>
            <p:cNvPr id="140" name="矩形 139">
              <a:extLst>
                <a:ext uri="{FF2B5EF4-FFF2-40B4-BE49-F238E27FC236}">
                  <a16:creationId xmlns:a16="http://schemas.microsoft.com/office/drawing/2014/main" id="{36CA73AF-0472-9AD5-75E2-E5E9D2E49073}"/>
                </a:ext>
              </a:extLst>
            </p:cNvPr>
            <p:cNvSpPr/>
            <p:nvPr/>
          </p:nvSpPr>
          <p:spPr>
            <a:xfrm>
              <a:off x="346621" y="-60670"/>
              <a:ext cx="1247715" cy="273365"/>
            </a:xfrm>
            <a:prstGeom prst="rect">
              <a:avLst/>
            </a:prstGeom>
          </p:spPr>
          <p:txBody>
            <a:bodyPr wrap="square">
              <a:noAutofit/>
            </a:bodyPr>
            <a:lstStyle/>
            <a:p>
              <a:pPr algn="just"/>
              <a:r>
                <a:rPr lang="en-US" sz="1100" b="1" kern="1200" dirty="0">
                  <a:solidFill>
                    <a:srgbClr val="006602"/>
                  </a:solidFill>
                  <a:effectLst/>
                  <a:latin typeface="Calibri" panose="020F0502020204030204" pitchFamily="34" charset="0"/>
                  <a:ea typeface="宋体" panose="02010600030101010101" pitchFamily="2" charset="-122"/>
                  <a:cs typeface="Times New Roman" panose="02020603050405020304" pitchFamily="18" charset="0"/>
                </a:rPr>
                <a:t>NLAK33B/</a:t>
              </a:r>
              <a:r>
                <a:rPr lang="en-US" sz="1100" b="1" kern="1200" dirty="0" err="1">
                  <a:solidFill>
                    <a:srgbClr val="006602"/>
                  </a:solidFill>
                  <a:effectLst/>
                  <a:latin typeface="Calibri" panose="020F0502020204030204" pitchFamily="34" charset="0"/>
                  <a:ea typeface="宋体" panose="02010600030101010101" pitchFamily="2" charset="-122"/>
                  <a:cs typeface="Times New Roman" panose="02020603050405020304" pitchFamily="18" charset="0"/>
                </a:rPr>
                <a:t>PbF</a:t>
              </a:r>
              <a:endParaRPr lang="zh-CN" sz="1050" kern="100" dirty="0">
                <a:effectLst/>
                <a:latin typeface="Times New Roman" panose="02020603050405020304" pitchFamily="18" charset="0"/>
                <a:ea typeface="宋体" panose="02010600030101010101" pitchFamily="2" charset="-122"/>
                <a:cs typeface="宋体" panose="02010600030101010101" pitchFamily="2" charset="-122"/>
              </a:endParaRPr>
            </a:p>
          </p:txBody>
        </p:sp>
      </p:grpSp>
      <p:pic>
        <p:nvPicPr>
          <p:cNvPr id="142" name="Picture 4" descr="3M SFP-D50F 3&quot; X 5YD 3M (TC) | Bänder, Klebstoffe, Materialien | DigiKey">
            <a:extLst>
              <a:ext uri="{FF2B5EF4-FFF2-40B4-BE49-F238E27FC236}">
                <a16:creationId xmlns:a16="http://schemas.microsoft.com/office/drawing/2014/main" id="{741B2820-7539-CB18-BF8A-177F4A4C1D2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40277" y="2121479"/>
            <a:ext cx="672260" cy="467259"/>
          </a:xfrm>
          <a:prstGeom prst="rect">
            <a:avLst/>
          </a:prstGeom>
          <a:noFill/>
          <a:extLst>
            <a:ext uri="{909E8E84-426E-40DD-AFC4-6F175D3DCCD1}">
              <a14:hiddenFill xmlns:a14="http://schemas.microsoft.com/office/drawing/2010/main">
                <a:solidFill>
                  <a:srgbClr val="FFFFFF"/>
                </a:solidFill>
              </a14:hiddenFill>
            </a:ext>
          </a:extLst>
        </p:spPr>
      </p:pic>
      <p:pic>
        <p:nvPicPr>
          <p:cNvPr id="145" name="图片 144">
            <a:extLst>
              <a:ext uri="{FF2B5EF4-FFF2-40B4-BE49-F238E27FC236}">
                <a16:creationId xmlns:a16="http://schemas.microsoft.com/office/drawing/2014/main" id="{80EF8A02-F2F3-D1C7-2B9B-3600226C2003}"/>
              </a:ext>
            </a:extLst>
          </p:cNvPr>
          <p:cNvPicPr>
            <a:picLocks noChangeAspect="1"/>
          </p:cNvPicPr>
          <p:nvPr/>
        </p:nvPicPr>
        <p:blipFill>
          <a:blip r:embed="rId4"/>
          <a:stretch>
            <a:fillRect/>
          </a:stretch>
        </p:blipFill>
        <p:spPr>
          <a:xfrm>
            <a:off x="6697273" y="1213787"/>
            <a:ext cx="874832" cy="849327"/>
          </a:xfrm>
          <a:prstGeom prst="rect">
            <a:avLst/>
          </a:prstGeom>
        </p:spPr>
      </p:pic>
      <p:sp>
        <p:nvSpPr>
          <p:cNvPr id="147" name="文本框 146">
            <a:extLst>
              <a:ext uri="{FF2B5EF4-FFF2-40B4-BE49-F238E27FC236}">
                <a16:creationId xmlns:a16="http://schemas.microsoft.com/office/drawing/2014/main" id="{1B213014-9240-26C8-06E9-11A5954B163D}"/>
              </a:ext>
            </a:extLst>
          </p:cNvPr>
          <p:cNvSpPr txBox="1"/>
          <p:nvPr/>
        </p:nvSpPr>
        <p:spPr>
          <a:xfrm>
            <a:off x="1532988" y="4322725"/>
            <a:ext cx="10059524" cy="1896801"/>
          </a:xfrm>
          <a:prstGeom prst="rect">
            <a:avLst/>
          </a:prstGeom>
          <a:noFill/>
        </p:spPr>
        <p:txBody>
          <a:bodyPr wrap="square">
            <a:spAutoFit/>
          </a:bodyPr>
          <a:lstStyle/>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石英辐射体</a:t>
            </a:r>
            <a:r>
              <a:rPr lang="en-US" altLang="zh-CN" sz="1600" dirty="0">
                <a:solidFill>
                  <a:srgbClr val="0070C0"/>
                </a:solidFill>
                <a:ea typeface="楷体" panose="02010609060101010101" pitchFamily="49" charset="-122"/>
                <a:cs typeface="Calibri" panose="020F0502020204030204" pitchFamily="34" charset="0"/>
              </a:rPr>
              <a:t>: 13mm x 35mm x 2600mm </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梯形光导</a:t>
            </a:r>
            <a:r>
              <a:rPr lang="en-US" altLang="zh-CN" sz="1600" dirty="0">
                <a:solidFill>
                  <a:srgbClr val="0070C0"/>
                </a:solidFill>
                <a:ea typeface="楷体" panose="02010609060101010101" pitchFamily="49" charset="-122"/>
                <a:cs typeface="Calibri" panose="020F0502020204030204" pitchFamily="34" charset="0"/>
              </a:rPr>
              <a:t>: (30mm+220mm) x 320mm x 300mm</a:t>
            </a:r>
          </a:p>
          <a:p>
            <a:pPr marL="285750" indent="-285750">
              <a:lnSpc>
                <a:spcPct val="150000"/>
              </a:lnSpc>
              <a:buFont typeface="Wingdings" panose="05000000000000000000" pitchFamily="2" charset="2"/>
              <a:buChar char="Ø"/>
            </a:pPr>
            <a:r>
              <a:rPr lang="en-US" altLang="zh-CN" sz="1600" dirty="0">
                <a:solidFill>
                  <a:srgbClr val="0070C0"/>
                </a:solidFill>
                <a:ea typeface="楷体" panose="02010609060101010101" pitchFamily="49" charset="-122"/>
                <a:cs typeface="Calibri" panose="020F0502020204030204" pitchFamily="34" charset="0"/>
              </a:rPr>
              <a:t>MCP-PMT: </a:t>
            </a:r>
            <a:r>
              <a:rPr lang="zh-CN" altLang="en-US" sz="1600" dirty="0">
                <a:solidFill>
                  <a:srgbClr val="0070C0"/>
                </a:solidFill>
                <a:ea typeface="楷体" panose="02010609060101010101" pitchFamily="49" charset="-122"/>
                <a:cs typeface="Calibri" panose="020F0502020204030204" pitchFamily="34" charset="0"/>
              </a:rPr>
              <a:t>滨松 </a:t>
            </a:r>
            <a:r>
              <a:rPr lang="en-US" altLang="zh-CN" sz="1600" dirty="0">
                <a:solidFill>
                  <a:srgbClr val="0070C0"/>
                </a:solidFill>
                <a:ea typeface="楷体" panose="02010609060101010101" pitchFamily="49" charset="-122"/>
                <a:cs typeface="Calibri" panose="020F0502020204030204" pitchFamily="34" charset="0"/>
              </a:rPr>
              <a:t>R10754 (5.75mm,</a:t>
            </a:r>
            <a:r>
              <a:rPr lang="zh-CN" altLang="en-US" sz="1600" dirty="0">
                <a:solidFill>
                  <a:srgbClr val="0070C0"/>
                </a:solidFill>
                <a:ea typeface="楷体" panose="02010609060101010101" pitchFamily="49" charset="-122"/>
                <a:cs typeface="Calibri" panose="020F0502020204030204" pitchFamily="34" charset="0"/>
              </a:rPr>
              <a:t> </a:t>
            </a:r>
            <a:r>
              <a:rPr lang="en-US" altLang="zh-CN" sz="1600" dirty="0">
                <a:solidFill>
                  <a:srgbClr val="0070C0"/>
                </a:solidFill>
                <a:ea typeface="楷体" panose="02010609060101010101" pitchFamily="49" charset="-122"/>
                <a:cs typeface="Calibri" panose="020F0502020204030204" pitchFamily="34" charset="0"/>
              </a:rPr>
              <a:t>4x4</a:t>
            </a:r>
            <a:r>
              <a:rPr lang="zh-CN" altLang="en-US" sz="1600" dirty="0">
                <a:solidFill>
                  <a:srgbClr val="0070C0"/>
                </a:solidFill>
                <a:ea typeface="楷体" panose="02010609060101010101" pitchFamily="49" charset="-122"/>
                <a:cs typeface="Calibri" panose="020F0502020204030204" pitchFamily="34" charset="0"/>
              </a:rPr>
              <a:t> </a:t>
            </a:r>
            <a:r>
              <a:rPr lang="en-US" altLang="zh-CN" sz="1600" dirty="0">
                <a:solidFill>
                  <a:srgbClr val="0070C0"/>
                </a:solidFill>
                <a:ea typeface="楷体" panose="02010609060101010101" pitchFamily="49" charset="-122"/>
                <a:cs typeface="Calibri" panose="020F0502020204030204" pitchFamily="34" charset="0"/>
              </a:rPr>
              <a:t>Pixel) / H13700 (3mm, 16x16 Pixel)</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聚焦透镜</a:t>
            </a:r>
            <a:r>
              <a:rPr lang="en-US" altLang="zh-CN" sz="1600" dirty="0">
                <a:solidFill>
                  <a:srgbClr val="0070C0"/>
                </a:solidFill>
                <a:ea typeface="楷体" panose="02010609060101010101" pitchFamily="49" charset="-122"/>
                <a:cs typeface="Calibri" panose="020F0502020204030204" pitchFamily="34" charset="0"/>
              </a:rPr>
              <a:t>: 3-layer lens (fused silica + NLAK33B glass) curvature radius: 30◦, 30/7.5cm, </a:t>
            </a:r>
            <a:r>
              <a:rPr lang="zh-CN" altLang="en-US" sz="1600" dirty="0">
                <a:solidFill>
                  <a:srgbClr val="0070C0"/>
                </a:solidFill>
                <a:ea typeface="楷体" panose="02010609060101010101" pitchFamily="49" charset="-122"/>
                <a:cs typeface="Calibri" panose="020F0502020204030204" pitchFamily="34" charset="0"/>
              </a:rPr>
              <a:t>厚度</a:t>
            </a:r>
            <a:r>
              <a:rPr lang="en-US" altLang="zh-CN" sz="1600" dirty="0">
                <a:solidFill>
                  <a:srgbClr val="0070C0"/>
                </a:solidFill>
                <a:ea typeface="楷体" panose="02010609060101010101" pitchFamily="49" charset="-122"/>
                <a:cs typeface="Calibri" panose="020F0502020204030204" pitchFamily="34" charset="0"/>
              </a:rPr>
              <a:t>1cm</a:t>
            </a:r>
          </a:p>
          <a:p>
            <a:pPr marL="285750" indent="-285750">
              <a:lnSpc>
                <a:spcPct val="150000"/>
              </a:lnSpc>
              <a:buFont typeface="Wingdings" panose="05000000000000000000" pitchFamily="2" charset="2"/>
              <a:buChar char="Ø"/>
            </a:pPr>
            <a:r>
              <a:rPr lang="zh-CN" altLang="en-US" sz="1600" dirty="0">
                <a:solidFill>
                  <a:srgbClr val="0070C0"/>
                </a:solidFill>
                <a:ea typeface="楷体" panose="02010609060101010101" pitchFamily="49" charset="-122"/>
                <a:cs typeface="Calibri" panose="020F0502020204030204" pitchFamily="34" charset="0"/>
              </a:rPr>
              <a:t>微型光导：漏斗形光导</a:t>
            </a:r>
            <a:r>
              <a:rPr lang="en-US" altLang="zh-CN" sz="1600" dirty="0">
                <a:solidFill>
                  <a:srgbClr val="0070C0"/>
                </a:solidFill>
                <a:ea typeface="楷体" panose="02010609060101010101" pitchFamily="49" charset="-122"/>
                <a:cs typeface="Calibri" panose="020F0502020204030204" pitchFamily="34" charset="0"/>
              </a:rPr>
              <a:t>(</a:t>
            </a:r>
            <a:r>
              <a:rPr lang="zh-CN" altLang="en-US" sz="1600" dirty="0">
                <a:solidFill>
                  <a:srgbClr val="0070C0"/>
                </a:solidFill>
                <a:ea typeface="楷体" panose="02010609060101010101" pitchFamily="49" charset="-122"/>
                <a:cs typeface="Calibri" panose="020F0502020204030204" pitchFamily="34" charset="0"/>
              </a:rPr>
              <a:t>厚度</a:t>
            </a:r>
            <a:r>
              <a:rPr lang="en-US" altLang="zh-CN" sz="1600" dirty="0">
                <a:solidFill>
                  <a:srgbClr val="0070C0"/>
                </a:solidFill>
                <a:ea typeface="楷体" panose="02010609060101010101" pitchFamily="49" charset="-122"/>
                <a:cs typeface="Calibri" panose="020F0502020204030204" pitchFamily="34" charset="0"/>
              </a:rPr>
              <a:t>2~3mm)</a:t>
            </a:r>
            <a:r>
              <a:rPr lang="zh-CN" altLang="en-US" sz="1600" dirty="0">
                <a:solidFill>
                  <a:srgbClr val="0070C0"/>
                </a:solidFill>
                <a:ea typeface="楷体" panose="02010609060101010101" pitchFamily="49" charset="-122"/>
                <a:cs typeface="Calibri" panose="020F0502020204030204" pitchFamily="34" charset="0"/>
              </a:rPr>
              <a:t>连接梯形光导和单个</a:t>
            </a:r>
            <a:r>
              <a:rPr lang="en-US" altLang="zh-CN" sz="1600" dirty="0">
                <a:solidFill>
                  <a:srgbClr val="0070C0"/>
                </a:solidFill>
                <a:ea typeface="楷体" panose="02010609060101010101" pitchFamily="49" charset="-122"/>
                <a:cs typeface="Calibri" panose="020F0502020204030204" pitchFamily="34" charset="0"/>
              </a:rPr>
              <a:t>PMT</a:t>
            </a:r>
            <a:r>
              <a:rPr lang="zh-CN" altLang="en-US" sz="1600" dirty="0">
                <a:solidFill>
                  <a:srgbClr val="0070C0"/>
                </a:solidFill>
                <a:ea typeface="楷体" panose="02010609060101010101" pitchFamily="49" charset="-122"/>
                <a:cs typeface="Calibri" panose="020F0502020204030204" pitchFamily="34" charset="0"/>
              </a:rPr>
              <a:t>像素单元，消除</a:t>
            </a:r>
            <a:r>
              <a:rPr lang="en-US" altLang="zh-CN" sz="1600" dirty="0">
                <a:solidFill>
                  <a:srgbClr val="0070C0"/>
                </a:solidFill>
                <a:ea typeface="楷体" panose="02010609060101010101" pitchFamily="49" charset="-122"/>
                <a:cs typeface="Calibri" panose="020F0502020204030204" pitchFamily="34" charset="0"/>
              </a:rPr>
              <a:t>PMT</a:t>
            </a:r>
            <a:r>
              <a:rPr lang="zh-CN" altLang="en-US" sz="1600" dirty="0">
                <a:solidFill>
                  <a:srgbClr val="0070C0"/>
                </a:solidFill>
                <a:ea typeface="楷体" panose="02010609060101010101" pitchFamily="49" charset="-122"/>
                <a:cs typeface="Calibri" panose="020F0502020204030204" pitchFamily="34" charset="0"/>
              </a:rPr>
              <a:t>边框死区和减小串扰影响</a:t>
            </a:r>
            <a:endParaRPr lang="en-US" altLang="zh-CN" sz="1600" dirty="0">
              <a:solidFill>
                <a:srgbClr val="0070C0"/>
              </a:solidFill>
              <a:ea typeface="楷体" panose="02010609060101010101" pitchFamily="49" charset="-122"/>
              <a:cs typeface="Calibri" panose="020F0502020204030204" pitchFamily="34" charset="0"/>
            </a:endParaRPr>
          </a:p>
        </p:txBody>
      </p:sp>
      <p:pic>
        <p:nvPicPr>
          <p:cNvPr id="148" name="内容占位符 3">
            <a:extLst>
              <a:ext uri="{FF2B5EF4-FFF2-40B4-BE49-F238E27FC236}">
                <a16:creationId xmlns:a16="http://schemas.microsoft.com/office/drawing/2014/main" id="{CDFD3B1B-1B9B-CDBE-87A8-BE2B3524C159}"/>
              </a:ext>
            </a:extLst>
          </p:cNvPr>
          <p:cNvPicPr>
            <a:picLocks noChangeAspect="1"/>
          </p:cNvPicPr>
          <p:nvPr/>
        </p:nvPicPr>
        <p:blipFill>
          <a:blip r:embed="rId5"/>
          <a:stretch>
            <a:fillRect/>
          </a:stretch>
        </p:blipFill>
        <p:spPr>
          <a:xfrm>
            <a:off x="3225434" y="986154"/>
            <a:ext cx="1158135" cy="1301182"/>
          </a:xfrm>
          <a:prstGeom prst="rect">
            <a:avLst/>
          </a:prstGeom>
        </p:spPr>
      </p:pic>
      <p:sp>
        <p:nvSpPr>
          <p:cNvPr id="156" name="文本框 155">
            <a:extLst>
              <a:ext uri="{FF2B5EF4-FFF2-40B4-BE49-F238E27FC236}">
                <a16:creationId xmlns:a16="http://schemas.microsoft.com/office/drawing/2014/main" id="{A2746E14-99C3-2A79-F561-C2864644F3FA}"/>
              </a:ext>
            </a:extLst>
          </p:cNvPr>
          <p:cNvSpPr txBox="1"/>
          <p:nvPr/>
        </p:nvSpPr>
        <p:spPr>
          <a:xfrm>
            <a:off x="3080640" y="2262669"/>
            <a:ext cx="1492845" cy="276999"/>
          </a:xfrm>
          <a:prstGeom prst="rect">
            <a:avLst/>
          </a:prstGeom>
          <a:noFill/>
        </p:spPr>
        <p:txBody>
          <a:bodyPr wrap="none" rtlCol="0">
            <a:spAutoFit/>
          </a:bodyPr>
          <a:lstStyle/>
          <a:p>
            <a:r>
              <a:rPr lang="en-US" altLang="zh-CN" sz="1200" dirty="0">
                <a:solidFill>
                  <a:srgbClr val="0070C0"/>
                </a:solidFill>
              </a:rPr>
              <a:t>Heraeus suprasil-312</a:t>
            </a:r>
            <a:endParaRPr lang="zh-CN" altLang="en-US" sz="1200" dirty="0">
              <a:solidFill>
                <a:srgbClr val="0070C0"/>
              </a:solidFill>
            </a:endParaRPr>
          </a:p>
        </p:txBody>
      </p:sp>
      <p:pic>
        <p:nvPicPr>
          <p:cNvPr id="157" name="图片 156">
            <a:extLst>
              <a:ext uri="{FF2B5EF4-FFF2-40B4-BE49-F238E27FC236}">
                <a16:creationId xmlns:a16="http://schemas.microsoft.com/office/drawing/2014/main" id="{871775D9-71D3-F7BE-8D34-9ECD59D7D96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43257" y="1913913"/>
            <a:ext cx="1697561" cy="1155288"/>
          </a:xfrm>
          <a:prstGeom prst="rect">
            <a:avLst/>
          </a:prstGeom>
          <a:noFill/>
        </p:spPr>
      </p:pic>
      <p:pic>
        <p:nvPicPr>
          <p:cNvPr id="158" name="图片 157">
            <a:extLst>
              <a:ext uri="{FF2B5EF4-FFF2-40B4-BE49-F238E27FC236}">
                <a16:creationId xmlns:a16="http://schemas.microsoft.com/office/drawing/2014/main" id="{E734D83B-987F-6B20-5090-BA50CDDE36F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149638" y="3137808"/>
            <a:ext cx="1697561" cy="1248856"/>
          </a:xfrm>
          <a:prstGeom prst="rect">
            <a:avLst/>
          </a:prstGeom>
          <a:noFill/>
        </p:spPr>
      </p:pic>
      <p:sp>
        <p:nvSpPr>
          <p:cNvPr id="159" name="文本框 158">
            <a:extLst>
              <a:ext uri="{FF2B5EF4-FFF2-40B4-BE49-F238E27FC236}">
                <a16:creationId xmlns:a16="http://schemas.microsoft.com/office/drawing/2014/main" id="{F50A6D61-D7B1-1815-D6C6-FC328F3214FB}"/>
              </a:ext>
            </a:extLst>
          </p:cNvPr>
          <p:cNvSpPr txBox="1"/>
          <p:nvPr/>
        </p:nvSpPr>
        <p:spPr>
          <a:xfrm>
            <a:off x="11095779" y="2442399"/>
            <a:ext cx="646331" cy="276999"/>
          </a:xfrm>
          <a:prstGeom prst="rect">
            <a:avLst/>
          </a:prstGeom>
          <a:noFill/>
        </p:spPr>
        <p:txBody>
          <a:bodyPr wrap="none" rtlCol="0">
            <a:spAutoFit/>
          </a:bodyPr>
          <a:lstStyle/>
          <a:p>
            <a:r>
              <a:rPr lang="zh-CN" altLang="en-US" sz="1200" dirty="0">
                <a:ea typeface="楷体" panose="02010609060101010101" pitchFamily="49" charset="-122"/>
              </a:rPr>
              <a:t>聚焦前</a:t>
            </a:r>
            <a:endParaRPr lang="zh-CN" altLang="en-US" sz="1200" dirty="0"/>
          </a:p>
        </p:txBody>
      </p:sp>
      <p:sp>
        <p:nvSpPr>
          <p:cNvPr id="160" name="文本框 159">
            <a:extLst>
              <a:ext uri="{FF2B5EF4-FFF2-40B4-BE49-F238E27FC236}">
                <a16:creationId xmlns:a16="http://schemas.microsoft.com/office/drawing/2014/main" id="{1FEA9EB9-F758-BAD4-05DB-45B0BE6DDCE9}"/>
              </a:ext>
            </a:extLst>
          </p:cNvPr>
          <p:cNvSpPr txBox="1"/>
          <p:nvPr/>
        </p:nvSpPr>
        <p:spPr>
          <a:xfrm>
            <a:off x="11095779" y="3739142"/>
            <a:ext cx="646331" cy="276999"/>
          </a:xfrm>
          <a:prstGeom prst="rect">
            <a:avLst/>
          </a:prstGeom>
          <a:noFill/>
        </p:spPr>
        <p:txBody>
          <a:bodyPr wrap="none" rtlCol="0">
            <a:spAutoFit/>
          </a:bodyPr>
          <a:lstStyle/>
          <a:p>
            <a:r>
              <a:rPr lang="zh-CN" altLang="en-US" sz="1200" dirty="0">
                <a:ea typeface="楷体" panose="02010609060101010101" pitchFamily="49" charset="-122"/>
              </a:rPr>
              <a:t>聚焦后</a:t>
            </a:r>
            <a:endParaRPr lang="zh-CN" altLang="en-US" sz="1200" dirty="0"/>
          </a:p>
        </p:txBody>
      </p:sp>
      <p:grpSp>
        <p:nvGrpSpPr>
          <p:cNvPr id="155" name="组合 154">
            <a:extLst>
              <a:ext uri="{FF2B5EF4-FFF2-40B4-BE49-F238E27FC236}">
                <a16:creationId xmlns:a16="http://schemas.microsoft.com/office/drawing/2014/main" id="{F178D4BD-9A0F-1D6C-52DC-67E15C592319}"/>
              </a:ext>
            </a:extLst>
          </p:cNvPr>
          <p:cNvGrpSpPr/>
          <p:nvPr/>
        </p:nvGrpSpPr>
        <p:grpSpPr>
          <a:xfrm>
            <a:off x="7572105" y="2000461"/>
            <a:ext cx="2652803" cy="2321859"/>
            <a:chOff x="7772658" y="1698334"/>
            <a:chExt cx="2652803" cy="2321859"/>
          </a:xfrm>
        </p:grpSpPr>
        <p:grpSp>
          <p:nvGrpSpPr>
            <p:cNvPr id="45" name="组合 44">
              <a:extLst>
                <a:ext uri="{FF2B5EF4-FFF2-40B4-BE49-F238E27FC236}">
                  <a16:creationId xmlns:a16="http://schemas.microsoft.com/office/drawing/2014/main" id="{2DD1A527-5C1F-353C-B1E1-7171CD55BEAF}"/>
                </a:ext>
              </a:extLst>
            </p:cNvPr>
            <p:cNvGrpSpPr/>
            <p:nvPr/>
          </p:nvGrpSpPr>
          <p:grpSpPr>
            <a:xfrm>
              <a:off x="7772658" y="2509430"/>
              <a:ext cx="2217935" cy="1510763"/>
              <a:chOff x="7667625" y="3175315"/>
              <a:chExt cx="2819400" cy="1952306"/>
            </a:xfrm>
          </p:grpSpPr>
          <p:grpSp>
            <p:nvGrpSpPr>
              <p:cNvPr id="75" name="组合 74">
                <a:extLst>
                  <a:ext uri="{FF2B5EF4-FFF2-40B4-BE49-F238E27FC236}">
                    <a16:creationId xmlns:a16="http://schemas.microsoft.com/office/drawing/2014/main" id="{86B2F4E7-0182-630F-5A06-3E91D7527A35}"/>
                  </a:ext>
                </a:extLst>
              </p:cNvPr>
              <p:cNvGrpSpPr/>
              <p:nvPr/>
            </p:nvGrpSpPr>
            <p:grpSpPr>
              <a:xfrm>
                <a:off x="7792634" y="3175315"/>
                <a:ext cx="2630168" cy="1952306"/>
                <a:chOff x="7792634" y="3175315"/>
                <a:chExt cx="2630168" cy="1952306"/>
              </a:xfrm>
            </p:grpSpPr>
            <p:grpSp>
              <p:nvGrpSpPr>
                <p:cNvPr id="79" name="组合 78">
                  <a:extLst>
                    <a:ext uri="{FF2B5EF4-FFF2-40B4-BE49-F238E27FC236}">
                      <a16:creationId xmlns:a16="http://schemas.microsoft.com/office/drawing/2014/main" id="{5B5DB79C-6765-5DE4-42CD-AE8DCAFC1D52}"/>
                    </a:ext>
                  </a:extLst>
                </p:cNvPr>
                <p:cNvGrpSpPr/>
                <p:nvPr/>
              </p:nvGrpSpPr>
              <p:grpSpPr>
                <a:xfrm>
                  <a:off x="8966614" y="3175315"/>
                  <a:ext cx="1456188" cy="1323565"/>
                  <a:chOff x="9449175" y="3746816"/>
                  <a:chExt cx="1456188" cy="1323565"/>
                </a:xfrm>
              </p:grpSpPr>
              <p:sp>
                <p:nvSpPr>
                  <p:cNvPr id="95" name="矩形: 圆角 94">
                    <a:extLst>
                      <a:ext uri="{FF2B5EF4-FFF2-40B4-BE49-F238E27FC236}">
                        <a16:creationId xmlns:a16="http://schemas.microsoft.com/office/drawing/2014/main" id="{7DE9A7AC-CC75-4113-0425-8432CF29179D}"/>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6" name="矩形: 圆角 95">
                    <a:extLst>
                      <a:ext uri="{FF2B5EF4-FFF2-40B4-BE49-F238E27FC236}">
                        <a16:creationId xmlns:a16="http://schemas.microsoft.com/office/drawing/2014/main" id="{EF75BEB5-12E8-13EA-8888-5537D7DA46EC}"/>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7" name="矩形: 圆角 96">
                    <a:extLst>
                      <a:ext uri="{FF2B5EF4-FFF2-40B4-BE49-F238E27FC236}">
                        <a16:creationId xmlns:a16="http://schemas.microsoft.com/office/drawing/2014/main" id="{4753FC19-A953-0BEF-DD31-3BA3DFE63E67}"/>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8" name="矩形: 圆角 97">
                    <a:extLst>
                      <a:ext uri="{FF2B5EF4-FFF2-40B4-BE49-F238E27FC236}">
                        <a16:creationId xmlns:a16="http://schemas.microsoft.com/office/drawing/2014/main" id="{6E56E527-FFD4-A4F0-43A5-DD438EE20D4B}"/>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0" name="组合 79">
                  <a:extLst>
                    <a:ext uri="{FF2B5EF4-FFF2-40B4-BE49-F238E27FC236}">
                      <a16:creationId xmlns:a16="http://schemas.microsoft.com/office/drawing/2014/main" id="{87729D8F-3F92-10A9-002B-BF6BB522E238}"/>
                    </a:ext>
                  </a:extLst>
                </p:cNvPr>
                <p:cNvGrpSpPr/>
                <p:nvPr/>
              </p:nvGrpSpPr>
              <p:grpSpPr>
                <a:xfrm>
                  <a:off x="8576087" y="3384895"/>
                  <a:ext cx="1456188" cy="1323565"/>
                  <a:chOff x="9449175" y="3746816"/>
                  <a:chExt cx="1456188" cy="1323565"/>
                </a:xfrm>
              </p:grpSpPr>
              <p:sp>
                <p:nvSpPr>
                  <p:cNvPr id="91" name="矩形: 圆角 90">
                    <a:extLst>
                      <a:ext uri="{FF2B5EF4-FFF2-40B4-BE49-F238E27FC236}">
                        <a16:creationId xmlns:a16="http://schemas.microsoft.com/office/drawing/2014/main" id="{7110FD80-2E3B-C317-41B0-BEE0CDD1DEDB}"/>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2" name="矩形: 圆角 91">
                    <a:extLst>
                      <a:ext uri="{FF2B5EF4-FFF2-40B4-BE49-F238E27FC236}">
                        <a16:creationId xmlns:a16="http://schemas.microsoft.com/office/drawing/2014/main" id="{DB66D1D0-05AD-FE34-B15A-F66F5A6D9DF9}"/>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3" name="矩形: 圆角 92">
                    <a:extLst>
                      <a:ext uri="{FF2B5EF4-FFF2-40B4-BE49-F238E27FC236}">
                        <a16:creationId xmlns:a16="http://schemas.microsoft.com/office/drawing/2014/main" id="{3E657FFF-AE26-626C-5D4D-623B56A10D24}"/>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4" name="矩形: 圆角 93">
                    <a:extLst>
                      <a:ext uri="{FF2B5EF4-FFF2-40B4-BE49-F238E27FC236}">
                        <a16:creationId xmlns:a16="http://schemas.microsoft.com/office/drawing/2014/main" id="{60B5B52F-8AF2-61A3-CFD7-DA4931B2FC58}"/>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1" name="组合 80">
                  <a:extLst>
                    <a:ext uri="{FF2B5EF4-FFF2-40B4-BE49-F238E27FC236}">
                      <a16:creationId xmlns:a16="http://schemas.microsoft.com/office/drawing/2014/main" id="{65C2DE5C-4066-FCA3-3E35-DB66279E5997}"/>
                    </a:ext>
                  </a:extLst>
                </p:cNvPr>
                <p:cNvGrpSpPr/>
                <p:nvPr/>
              </p:nvGrpSpPr>
              <p:grpSpPr>
                <a:xfrm>
                  <a:off x="8183515" y="3594448"/>
                  <a:ext cx="1456188" cy="1323565"/>
                  <a:chOff x="9449175" y="3746816"/>
                  <a:chExt cx="1456188" cy="1323565"/>
                </a:xfrm>
              </p:grpSpPr>
              <p:sp>
                <p:nvSpPr>
                  <p:cNvPr id="87" name="矩形: 圆角 86">
                    <a:extLst>
                      <a:ext uri="{FF2B5EF4-FFF2-40B4-BE49-F238E27FC236}">
                        <a16:creationId xmlns:a16="http://schemas.microsoft.com/office/drawing/2014/main" id="{F66D0AB6-D1FD-7B85-2B30-CF10FA203141}"/>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8" name="矩形: 圆角 87">
                    <a:extLst>
                      <a:ext uri="{FF2B5EF4-FFF2-40B4-BE49-F238E27FC236}">
                        <a16:creationId xmlns:a16="http://schemas.microsoft.com/office/drawing/2014/main" id="{B5F0791D-AF92-23F8-8FDC-AB7C9BF87311}"/>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9" name="矩形: 圆角 88">
                    <a:extLst>
                      <a:ext uri="{FF2B5EF4-FFF2-40B4-BE49-F238E27FC236}">
                        <a16:creationId xmlns:a16="http://schemas.microsoft.com/office/drawing/2014/main" id="{D9BD852C-C432-ACF6-B67F-3CF38DB65583}"/>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0" name="矩形: 圆角 89">
                    <a:extLst>
                      <a:ext uri="{FF2B5EF4-FFF2-40B4-BE49-F238E27FC236}">
                        <a16:creationId xmlns:a16="http://schemas.microsoft.com/office/drawing/2014/main" id="{3C16D9FF-88E5-D439-2DE7-7CAC9F9832A0}"/>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82" name="组合 81">
                  <a:extLst>
                    <a:ext uri="{FF2B5EF4-FFF2-40B4-BE49-F238E27FC236}">
                      <a16:creationId xmlns:a16="http://schemas.microsoft.com/office/drawing/2014/main" id="{AE2EC752-4963-2FE8-F1E3-9F10B03EEDBC}"/>
                    </a:ext>
                  </a:extLst>
                </p:cNvPr>
                <p:cNvGrpSpPr/>
                <p:nvPr/>
              </p:nvGrpSpPr>
              <p:grpSpPr>
                <a:xfrm>
                  <a:off x="7792634" y="3804056"/>
                  <a:ext cx="1456188" cy="1323565"/>
                  <a:chOff x="9449175" y="3746816"/>
                  <a:chExt cx="1456188" cy="1323565"/>
                </a:xfrm>
              </p:grpSpPr>
              <p:sp>
                <p:nvSpPr>
                  <p:cNvPr id="83" name="矩形: 圆角 82">
                    <a:extLst>
                      <a:ext uri="{FF2B5EF4-FFF2-40B4-BE49-F238E27FC236}">
                        <a16:creationId xmlns:a16="http://schemas.microsoft.com/office/drawing/2014/main" id="{2C3A3641-48E2-1298-E984-947EC787A274}"/>
                      </a:ext>
                    </a:extLst>
                  </p:cNvPr>
                  <p:cNvSpPr/>
                  <p:nvPr/>
                </p:nvSpPr>
                <p:spPr>
                  <a:xfrm rot="21379053">
                    <a:off x="9449175" y="3746816"/>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4" name="矩形: 圆角 83">
                    <a:extLst>
                      <a:ext uri="{FF2B5EF4-FFF2-40B4-BE49-F238E27FC236}">
                        <a16:creationId xmlns:a16="http://schemas.microsoft.com/office/drawing/2014/main" id="{AD922250-A5A5-8998-B0FA-DEF331906E6B}"/>
                      </a:ext>
                    </a:extLst>
                  </p:cNvPr>
                  <p:cNvSpPr/>
                  <p:nvPr/>
                </p:nvSpPr>
                <p:spPr>
                  <a:xfrm rot="21379053">
                    <a:off x="9758738" y="4019887"/>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5" name="矩形: 圆角 84">
                    <a:extLst>
                      <a:ext uri="{FF2B5EF4-FFF2-40B4-BE49-F238E27FC236}">
                        <a16:creationId xmlns:a16="http://schemas.microsoft.com/office/drawing/2014/main" id="{A25127D6-2E79-6AC2-B9F2-7844BD2D6E7B}"/>
                      </a:ext>
                    </a:extLst>
                  </p:cNvPr>
                  <p:cNvSpPr/>
                  <p:nvPr/>
                </p:nvSpPr>
                <p:spPr>
                  <a:xfrm rot="21379053">
                    <a:off x="10073064" y="4302485"/>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6" name="矩形: 圆角 85">
                    <a:extLst>
                      <a:ext uri="{FF2B5EF4-FFF2-40B4-BE49-F238E27FC236}">
                        <a16:creationId xmlns:a16="http://schemas.microsoft.com/office/drawing/2014/main" id="{65F97394-ED14-874E-7508-AACDD19E4483}"/>
                      </a:ext>
                    </a:extLst>
                  </p:cNvPr>
                  <p:cNvSpPr/>
                  <p:nvPr/>
                </p:nvSpPr>
                <p:spPr>
                  <a:xfrm rot="21379053">
                    <a:off x="10387389" y="4585083"/>
                    <a:ext cx="517974" cy="485298"/>
                  </a:xfrm>
                  <a:prstGeom prst="roundRect">
                    <a:avLst>
                      <a:gd name="adj" fmla="val 2913"/>
                    </a:avLst>
                  </a:prstGeom>
                  <a:solidFill>
                    <a:schemeClr val="accent1">
                      <a:alpha val="14000"/>
                    </a:schemeClr>
                  </a:solidFill>
                  <a:scene3d>
                    <a:camera prst="orthographicFront">
                      <a:rot lat="19789621" lon="19431079" rev="2682808"/>
                    </a:camera>
                    <a:lightRig rig="threePt" dir="t"/>
                  </a:scene3d>
                  <a:sp3d extrusionH="3238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76" name="直接连接符 75">
                <a:extLst>
                  <a:ext uri="{FF2B5EF4-FFF2-40B4-BE49-F238E27FC236}">
                    <a16:creationId xmlns:a16="http://schemas.microsoft.com/office/drawing/2014/main" id="{28077A8B-F96C-4981-DA0B-3994E38E4295}"/>
                  </a:ext>
                </a:extLst>
              </p:cNvPr>
              <p:cNvCxnSpPr>
                <a:cxnSpLocks/>
              </p:cNvCxnSpPr>
              <p:nvPr/>
            </p:nvCxnSpPr>
            <p:spPr>
              <a:xfrm flipV="1">
                <a:off x="7667625" y="3416337"/>
                <a:ext cx="1578189" cy="820841"/>
              </a:xfrm>
              <a:prstGeom prst="line">
                <a:avLst/>
              </a:prstGeom>
              <a:ln w="12700">
                <a:solidFill>
                  <a:srgbClr val="335471"/>
                </a:solidFill>
              </a:ln>
            </p:spPr>
            <p:style>
              <a:lnRef idx="1">
                <a:schemeClr val="accent1"/>
              </a:lnRef>
              <a:fillRef idx="0">
                <a:schemeClr val="accent1"/>
              </a:fillRef>
              <a:effectRef idx="0">
                <a:schemeClr val="accent1"/>
              </a:effectRef>
              <a:fontRef idx="minor">
                <a:schemeClr val="tx1"/>
              </a:fontRef>
            </p:style>
          </p:cxnSp>
          <p:cxnSp>
            <p:nvCxnSpPr>
              <p:cNvPr id="77" name="直接连接符 76">
                <a:extLst>
                  <a:ext uri="{FF2B5EF4-FFF2-40B4-BE49-F238E27FC236}">
                    <a16:creationId xmlns:a16="http://schemas.microsoft.com/office/drawing/2014/main" id="{6CE6BB9D-9178-763E-A0E0-E18529A9C53C}"/>
                  </a:ext>
                </a:extLst>
              </p:cNvPr>
              <p:cNvCxnSpPr>
                <a:cxnSpLocks/>
              </p:cNvCxnSpPr>
              <p:nvPr/>
            </p:nvCxnSpPr>
            <p:spPr>
              <a:xfrm flipH="1">
                <a:off x="9240926" y="3179425"/>
                <a:ext cx="17483" cy="234169"/>
              </a:xfrm>
              <a:prstGeom prst="line">
                <a:avLst/>
              </a:prstGeom>
              <a:ln w="12700">
                <a:solidFill>
                  <a:srgbClr val="335471"/>
                </a:solidFill>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82D7AF72-8C50-C355-2780-F21FE39BDDDE}"/>
                  </a:ext>
                </a:extLst>
              </p:cNvPr>
              <p:cNvCxnSpPr>
                <a:cxnSpLocks/>
              </p:cNvCxnSpPr>
              <p:nvPr/>
            </p:nvCxnSpPr>
            <p:spPr>
              <a:xfrm>
                <a:off x="9236163" y="3410375"/>
                <a:ext cx="1250862" cy="1109401"/>
              </a:xfrm>
              <a:prstGeom prst="line">
                <a:avLst/>
              </a:prstGeom>
              <a:ln w="12700">
                <a:solidFill>
                  <a:srgbClr val="43729D"/>
                </a:solidFill>
              </a:ln>
            </p:spPr>
            <p:style>
              <a:lnRef idx="1">
                <a:schemeClr val="accent1"/>
              </a:lnRef>
              <a:fillRef idx="0">
                <a:schemeClr val="accent1"/>
              </a:fillRef>
              <a:effectRef idx="0">
                <a:schemeClr val="accent1"/>
              </a:effectRef>
              <a:fontRef idx="minor">
                <a:schemeClr val="tx1"/>
              </a:fontRef>
            </p:style>
          </p:cxnSp>
        </p:grpSp>
        <p:sp>
          <p:nvSpPr>
            <p:cNvPr id="46" name="矩形: 圆角 45">
              <a:extLst>
                <a:ext uri="{FF2B5EF4-FFF2-40B4-BE49-F238E27FC236}">
                  <a16:creationId xmlns:a16="http://schemas.microsoft.com/office/drawing/2014/main" id="{32621AA9-125D-95D5-52CA-B49A732F5F5C}"/>
                </a:ext>
              </a:extLst>
            </p:cNvPr>
            <p:cNvSpPr/>
            <p:nvPr/>
          </p:nvSpPr>
          <p:spPr>
            <a:xfrm rot="21379053">
              <a:off x="8800337" y="2254876"/>
              <a:ext cx="407474" cy="404638"/>
            </a:xfrm>
            <a:prstGeom prst="roundRect">
              <a:avLst>
                <a:gd name="adj" fmla="val 2913"/>
              </a:avLst>
            </a:prstGeom>
            <a:solidFill>
              <a:srgbClr val="00B050">
                <a:alpha val="42000"/>
              </a:srgbClr>
            </a:solidFill>
            <a:ln>
              <a:solidFill>
                <a:srgbClr val="00B050">
                  <a:alpha val="40000"/>
                </a:srgbClr>
              </a:solidFill>
            </a:ln>
            <a:scene3d>
              <a:camera prst="orthographicFront">
                <a:rot lat="19789621" lon="19431079" rev="2682808"/>
              </a:camera>
              <a:lightRig rig="threePt" dir="t"/>
            </a:scene3d>
            <a:sp3d>
              <a:bevelB w="139700" h="5080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47" name="组合 46">
              <a:extLst>
                <a:ext uri="{FF2B5EF4-FFF2-40B4-BE49-F238E27FC236}">
                  <a16:creationId xmlns:a16="http://schemas.microsoft.com/office/drawing/2014/main" id="{9C1F6DB0-0C61-6B15-268E-5E6925F6C27C}"/>
                </a:ext>
              </a:extLst>
            </p:cNvPr>
            <p:cNvGrpSpPr/>
            <p:nvPr/>
          </p:nvGrpSpPr>
          <p:grpSpPr>
            <a:xfrm>
              <a:off x="7879600" y="2368219"/>
              <a:ext cx="2069072" cy="1510763"/>
              <a:chOff x="7792634" y="3175315"/>
              <a:chExt cx="2630168" cy="1952306"/>
            </a:xfrm>
            <a:solidFill>
              <a:schemeClr val="tx1">
                <a:alpha val="30000"/>
              </a:schemeClr>
            </a:solidFill>
          </p:grpSpPr>
          <p:grpSp>
            <p:nvGrpSpPr>
              <p:cNvPr id="53" name="组合 52">
                <a:extLst>
                  <a:ext uri="{FF2B5EF4-FFF2-40B4-BE49-F238E27FC236}">
                    <a16:creationId xmlns:a16="http://schemas.microsoft.com/office/drawing/2014/main" id="{16C094F1-D49A-43AA-D585-2C4DCDFD4E4E}"/>
                  </a:ext>
                </a:extLst>
              </p:cNvPr>
              <p:cNvGrpSpPr/>
              <p:nvPr/>
            </p:nvGrpSpPr>
            <p:grpSpPr>
              <a:xfrm>
                <a:off x="7792634" y="3175315"/>
                <a:ext cx="2630168" cy="1952306"/>
                <a:chOff x="7792634" y="3175315"/>
                <a:chExt cx="2630168" cy="1952306"/>
              </a:xfrm>
              <a:grpFill/>
            </p:grpSpPr>
            <p:grpSp>
              <p:nvGrpSpPr>
                <p:cNvPr id="55" name="组合 54">
                  <a:extLst>
                    <a:ext uri="{FF2B5EF4-FFF2-40B4-BE49-F238E27FC236}">
                      <a16:creationId xmlns:a16="http://schemas.microsoft.com/office/drawing/2014/main" id="{5227273C-378B-98FC-8D4B-09623206596A}"/>
                    </a:ext>
                  </a:extLst>
                </p:cNvPr>
                <p:cNvGrpSpPr/>
                <p:nvPr/>
              </p:nvGrpSpPr>
              <p:grpSpPr>
                <a:xfrm>
                  <a:off x="8966614" y="3175315"/>
                  <a:ext cx="1456188" cy="1323565"/>
                  <a:chOff x="9449175" y="3746816"/>
                  <a:chExt cx="1456188" cy="1323565"/>
                </a:xfrm>
                <a:grpFill/>
              </p:grpSpPr>
              <p:sp>
                <p:nvSpPr>
                  <p:cNvPr id="71" name="矩形: 圆角 70">
                    <a:extLst>
                      <a:ext uri="{FF2B5EF4-FFF2-40B4-BE49-F238E27FC236}">
                        <a16:creationId xmlns:a16="http://schemas.microsoft.com/office/drawing/2014/main" id="{766AF98F-0FFE-19D8-1BE2-AABCC4077B83}"/>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2" name="矩形: 圆角 71">
                    <a:extLst>
                      <a:ext uri="{FF2B5EF4-FFF2-40B4-BE49-F238E27FC236}">
                        <a16:creationId xmlns:a16="http://schemas.microsoft.com/office/drawing/2014/main" id="{7D6EE4A3-3B59-E55D-7A95-5BDC13C21FC0}"/>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3" name="矩形: 圆角 72">
                    <a:extLst>
                      <a:ext uri="{FF2B5EF4-FFF2-40B4-BE49-F238E27FC236}">
                        <a16:creationId xmlns:a16="http://schemas.microsoft.com/office/drawing/2014/main" id="{322D7E46-46F1-8FB5-6EC8-CD4B8DFEDA15}"/>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4" name="矩形: 圆角 73">
                    <a:extLst>
                      <a:ext uri="{FF2B5EF4-FFF2-40B4-BE49-F238E27FC236}">
                        <a16:creationId xmlns:a16="http://schemas.microsoft.com/office/drawing/2014/main" id="{9CBD8837-69F3-5A82-C665-9A0C1268FA8F}"/>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6" name="组合 55">
                  <a:extLst>
                    <a:ext uri="{FF2B5EF4-FFF2-40B4-BE49-F238E27FC236}">
                      <a16:creationId xmlns:a16="http://schemas.microsoft.com/office/drawing/2014/main" id="{8C5B3C96-AFAC-3BEE-286C-53B3E30AA4FE}"/>
                    </a:ext>
                  </a:extLst>
                </p:cNvPr>
                <p:cNvGrpSpPr/>
                <p:nvPr/>
              </p:nvGrpSpPr>
              <p:grpSpPr>
                <a:xfrm>
                  <a:off x="8576087" y="3384895"/>
                  <a:ext cx="1456188" cy="1323565"/>
                  <a:chOff x="9449175" y="3746816"/>
                  <a:chExt cx="1456188" cy="1323565"/>
                </a:xfrm>
                <a:grpFill/>
              </p:grpSpPr>
              <p:sp>
                <p:nvSpPr>
                  <p:cNvPr id="67" name="矩形: 圆角 66">
                    <a:extLst>
                      <a:ext uri="{FF2B5EF4-FFF2-40B4-BE49-F238E27FC236}">
                        <a16:creationId xmlns:a16="http://schemas.microsoft.com/office/drawing/2014/main" id="{9DC42350-5563-C311-1691-725D3BE46830}"/>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矩形: 圆角 67">
                    <a:extLst>
                      <a:ext uri="{FF2B5EF4-FFF2-40B4-BE49-F238E27FC236}">
                        <a16:creationId xmlns:a16="http://schemas.microsoft.com/office/drawing/2014/main" id="{6F3B146D-3E50-9384-F58F-1F3BFA3995C6}"/>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矩形: 圆角 68">
                    <a:extLst>
                      <a:ext uri="{FF2B5EF4-FFF2-40B4-BE49-F238E27FC236}">
                        <a16:creationId xmlns:a16="http://schemas.microsoft.com/office/drawing/2014/main" id="{BC6BA640-4480-B1BA-2279-2769C561C900}"/>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0" name="矩形: 圆角 69">
                    <a:extLst>
                      <a:ext uri="{FF2B5EF4-FFF2-40B4-BE49-F238E27FC236}">
                        <a16:creationId xmlns:a16="http://schemas.microsoft.com/office/drawing/2014/main" id="{49C4CD6C-79D8-3667-C7F3-6C82FEB08ADA}"/>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7" name="组合 56">
                  <a:extLst>
                    <a:ext uri="{FF2B5EF4-FFF2-40B4-BE49-F238E27FC236}">
                      <a16:creationId xmlns:a16="http://schemas.microsoft.com/office/drawing/2014/main" id="{45C36CC9-C552-CC72-9E25-27EF9D8B76E5}"/>
                    </a:ext>
                  </a:extLst>
                </p:cNvPr>
                <p:cNvGrpSpPr/>
                <p:nvPr/>
              </p:nvGrpSpPr>
              <p:grpSpPr>
                <a:xfrm>
                  <a:off x="8183515" y="3594448"/>
                  <a:ext cx="1456188" cy="1323565"/>
                  <a:chOff x="9449175" y="3746816"/>
                  <a:chExt cx="1456188" cy="1323565"/>
                </a:xfrm>
                <a:grpFill/>
              </p:grpSpPr>
              <p:sp>
                <p:nvSpPr>
                  <p:cNvPr id="63" name="矩形: 圆角 62">
                    <a:extLst>
                      <a:ext uri="{FF2B5EF4-FFF2-40B4-BE49-F238E27FC236}">
                        <a16:creationId xmlns:a16="http://schemas.microsoft.com/office/drawing/2014/main" id="{8DEF8B95-9963-FB38-6D41-3099A4791CEC}"/>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4" name="矩形: 圆角 63">
                    <a:extLst>
                      <a:ext uri="{FF2B5EF4-FFF2-40B4-BE49-F238E27FC236}">
                        <a16:creationId xmlns:a16="http://schemas.microsoft.com/office/drawing/2014/main" id="{BCA500F3-1FEC-0E1B-E7FC-26149672DD96}"/>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5" name="矩形: 圆角 64">
                    <a:extLst>
                      <a:ext uri="{FF2B5EF4-FFF2-40B4-BE49-F238E27FC236}">
                        <a16:creationId xmlns:a16="http://schemas.microsoft.com/office/drawing/2014/main" id="{D046AA5F-B5F4-C2EC-D922-60A60CB6B76D}"/>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矩形: 圆角 65">
                    <a:extLst>
                      <a:ext uri="{FF2B5EF4-FFF2-40B4-BE49-F238E27FC236}">
                        <a16:creationId xmlns:a16="http://schemas.microsoft.com/office/drawing/2014/main" id="{1803DC62-0749-3F87-C905-F6500ADFFDF9}"/>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8" name="组合 57">
                  <a:extLst>
                    <a:ext uri="{FF2B5EF4-FFF2-40B4-BE49-F238E27FC236}">
                      <a16:creationId xmlns:a16="http://schemas.microsoft.com/office/drawing/2014/main" id="{436C8751-5512-6FE8-1EBD-2C4A9A53DB42}"/>
                    </a:ext>
                  </a:extLst>
                </p:cNvPr>
                <p:cNvGrpSpPr/>
                <p:nvPr/>
              </p:nvGrpSpPr>
              <p:grpSpPr>
                <a:xfrm>
                  <a:off x="7792634" y="3804056"/>
                  <a:ext cx="1456188" cy="1323565"/>
                  <a:chOff x="9449175" y="3746816"/>
                  <a:chExt cx="1456188" cy="1323565"/>
                </a:xfrm>
                <a:grpFill/>
              </p:grpSpPr>
              <p:sp>
                <p:nvSpPr>
                  <p:cNvPr id="59" name="矩形: 圆角 58">
                    <a:extLst>
                      <a:ext uri="{FF2B5EF4-FFF2-40B4-BE49-F238E27FC236}">
                        <a16:creationId xmlns:a16="http://schemas.microsoft.com/office/drawing/2014/main" id="{2C7A019C-D283-D971-8F7F-A6A05E16329A}"/>
                      </a:ext>
                    </a:extLst>
                  </p:cNvPr>
                  <p:cNvSpPr/>
                  <p:nvPr/>
                </p:nvSpPr>
                <p:spPr>
                  <a:xfrm rot="21379053">
                    <a:off x="9449175" y="3746816"/>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0" name="矩形: 圆角 59">
                    <a:extLst>
                      <a:ext uri="{FF2B5EF4-FFF2-40B4-BE49-F238E27FC236}">
                        <a16:creationId xmlns:a16="http://schemas.microsoft.com/office/drawing/2014/main" id="{FD267C26-FAFD-7B57-400C-2F95B5B519B2}"/>
                      </a:ext>
                    </a:extLst>
                  </p:cNvPr>
                  <p:cNvSpPr/>
                  <p:nvPr/>
                </p:nvSpPr>
                <p:spPr>
                  <a:xfrm rot="21379053">
                    <a:off x="9758738" y="4019887"/>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 name="矩形: 圆角 60">
                    <a:extLst>
                      <a:ext uri="{FF2B5EF4-FFF2-40B4-BE49-F238E27FC236}">
                        <a16:creationId xmlns:a16="http://schemas.microsoft.com/office/drawing/2014/main" id="{3BC90261-BB5E-A47B-649A-5E1899BE9785}"/>
                      </a:ext>
                    </a:extLst>
                  </p:cNvPr>
                  <p:cNvSpPr/>
                  <p:nvPr/>
                </p:nvSpPr>
                <p:spPr>
                  <a:xfrm rot="21379053">
                    <a:off x="10073064" y="4302485"/>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2" name="矩形: 圆角 61">
                    <a:extLst>
                      <a:ext uri="{FF2B5EF4-FFF2-40B4-BE49-F238E27FC236}">
                        <a16:creationId xmlns:a16="http://schemas.microsoft.com/office/drawing/2014/main" id="{EEBF9EB0-2B4E-9DDF-DCEA-C5ACE22134D3}"/>
                      </a:ext>
                    </a:extLst>
                  </p:cNvPr>
                  <p:cNvSpPr/>
                  <p:nvPr/>
                </p:nvSpPr>
                <p:spPr>
                  <a:xfrm rot="21379053">
                    <a:off x="10387389" y="4585083"/>
                    <a:ext cx="517974" cy="485298"/>
                  </a:xfrm>
                  <a:prstGeom prst="roundRect">
                    <a:avLst>
                      <a:gd name="adj" fmla="val 2913"/>
                    </a:avLst>
                  </a:prstGeom>
                  <a:grpFill/>
                  <a:ln>
                    <a:solidFill>
                      <a:schemeClr val="tx1">
                        <a:alpha val="56000"/>
                      </a:schemeClr>
                    </a:solidFill>
                  </a:ln>
                  <a:scene3d>
                    <a:camera prst="orthographicFront">
                      <a:rot lat="19789621" lon="19431079" rev="2682808"/>
                    </a:camera>
                    <a:lightRig rig="threePt" dir="t"/>
                  </a:scene3d>
                  <a:sp3d>
                    <a:bevelB w="139700" h="292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cxnSp>
            <p:nvCxnSpPr>
              <p:cNvPr id="54" name="直接连接符 53">
                <a:extLst>
                  <a:ext uri="{FF2B5EF4-FFF2-40B4-BE49-F238E27FC236}">
                    <a16:creationId xmlns:a16="http://schemas.microsoft.com/office/drawing/2014/main" id="{111CDB6C-FB73-0326-0C10-46F46AF8B2CC}"/>
                  </a:ext>
                </a:extLst>
              </p:cNvPr>
              <p:cNvCxnSpPr>
                <a:cxnSpLocks/>
              </p:cNvCxnSpPr>
              <p:nvPr/>
            </p:nvCxnSpPr>
            <p:spPr>
              <a:xfrm flipH="1">
                <a:off x="10001779" y="3212106"/>
                <a:ext cx="17483" cy="234169"/>
              </a:xfrm>
              <a:prstGeom prst="line">
                <a:avLst/>
              </a:prstGeom>
              <a:grpFill/>
              <a:ln w="12700">
                <a:solidFill>
                  <a:schemeClr val="bg1">
                    <a:alpha val="56000"/>
                  </a:schemeClr>
                </a:solidFill>
              </a:ln>
              <a:scene3d>
                <a:camera prst="orthographicFront"/>
                <a:lightRig rig="threePt" dir="t"/>
              </a:scene3d>
              <a:sp3d>
                <a:bevelB w="139700" h="292100" prst="angle"/>
              </a:sp3d>
            </p:spPr>
            <p:style>
              <a:lnRef idx="1">
                <a:schemeClr val="accent1"/>
              </a:lnRef>
              <a:fillRef idx="0">
                <a:schemeClr val="accent1"/>
              </a:fillRef>
              <a:effectRef idx="0">
                <a:schemeClr val="accent1"/>
              </a:effectRef>
              <a:fontRef idx="minor">
                <a:schemeClr val="tx1"/>
              </a:fontRef>
            </p:style>
          </p:cxnSp>
        </p:grpSp>
        <p:sp>
          <p:nvSpPr>
            <p:cNvPr id="48" name="箭头: 下 47">
              <a:extLst>
                <a:ext uri="{FF2B5EF4-FFF2-40B4-BE49-F238E27FC236}">
                  <a16:creationId xmlns:a16="http://schemas.microsoft.com/office/drawing/2014/main" id="{682FCFD8-F47A-1B89-A904-3B558B12EC1B}"/>
                </a:ext>
              </a:extLst>
            </p:cNvPr>
            <p:cNvSpPr/>
            <p:nvPr/>
          </p:nvSpPr>
          <p:spPr>
            <a:xfrm>
              <a:off x="8904717" y="1863129"/>
              <a:ext cx="183883" cy="610327"/>
            </a:xfrm>
            <a:prstGeom prst="downArrow">
              <a:avLst>
                <a:gd name="adj1" fmla="val 53476"/>
                <a:gd name="adj2" fmla="val 50000"/>
              </a:avLst>
            </a:prstGeom>
            <a:solidFill>
              <a:srgbClr val="FF0000"/>
            </a:solidFill>
            <a:ln>
              <a:solidFill>
                <a:srgbClr val="C0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4" name="组合 153">
              <a:extLst>
                <a:ext uri="{FF2B5EF4-FFF2-40B4-BE49-F238E27FC236}">
                  <a16:creationId xmlns:a16="http://schemas.microsoft.com/office/drawing/2014/main" id="{355A7002-B9AD-85F1-11DD-F0B581B073A5}"/>
                </a:ext>
              </a:extLst>
            </p:cNvPr>
            <p:cNvGrpSpPr/>
            <p:nvPr/>
          </p:nvGrpSpPr>
          <p:grpSpPr>
            <a:xfrm>
              <a:off x="9608469" y="1698334"/>
              <a:ext cx="816992" cy="898515"/>
              <a:chOff x="10023703" y="1961809"/>
              <a:chExt cx="816992" cy="898515"/>
            </a:xfrm>
          </p:grpSpPr>
          <p:sp>
            <p:nvSpPr>
              <p:cNvPr id="51" name="直角三角形 50">
                <a:extLst>
                  <a:ext uri="{FF2B5EF4-FFF2-40B4-BE49-F238E27FC236}">
                    <a16:creationId xmlns:a16="http://schemas.microsoft.com/office/drawing/2014/main" id="{9197AC50-AEE3-B4B2-FD8B-8CE7C7AF83B9}"/>
                  </a:ext>
                </a:extLst>
              </p:cNvPr>
              <p:cNvSpPr/>
              <p:nvPr/>
            </p:nvSpPr>
            <p:spPr>
              <a:xfrm>
                <a:off x="10044813" y="2040549"/>
                <a:ext cx="230876" cy="568174"/>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0" name="梯形 149">
                <a:extLst>
                  <a:ext uri="{FF2B5EF4-FFF2-40B4-BE49-F238E27FC236}">
                    <a16:creationId xmlns:a16="http://schemas.microsoft.com/office/drawing/2014/main" id="{4D62507D-07A3-DA4F-AA62-1A5E88421F3A}"/>
                  </a:ext>
                </a:extLst>
              </p:cNvPr>
              <p:cNvSpPr/>
              <p:nvPr/>
            </p:nvSpPr>
            <p:spPr>
              <a:xfrm rot="10800000">
                <a:off x="10023703" y="1961809"/>
                <a:ext cx="789726" cy="724419"/>
              </a:xfrm>
              <a:prstGeom prst="trapezoid">
                <a:avLst>
                  <a:gd name="adj" fmla="val 39340"/>
                </a:avLst>
              </a:prstGeom>
              <a:solidFill>
                <a:schemeClr val="bg1">
                  <a:alpha val="2000"/>
                </a:schemeClr>
              </a:solidFill>
              <a:ln>
                <a:solidFill>
                  <a:srgbClr val="00B05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2" name="图片 151">
                <a:extLst>
                  <a:ext uri="{FF2B5EF4-FFF2-40B4-BE49-F238E27FC236}">
                    <a16:creationId xmlns:a16="http://schemas.microsoft.com/office/drawing/2014/main" id="{8074A6D5-08AA-90D3-0958-62DBDE211B68}"/>
                  </a:ext>
                </a:extLst>
              </p:cNvPr>
              <p:cNvPicPr>
                <a:picLocks noChangeAspect="1"/>
              </p:cNvPicPr>
              <p:nvPr/>
            </p:nvPicPr>
            <p:blipFill>
              <a:blip r:embed="rId8"/>
              <a:stretch>
                <a:fillRect/>
              </a:stretch>
            </p:blipFill>
            <p:spPr>
              <a:xfrm>
                <a:off x="10030924" y="2697318"/>
                <a:ext cx="809771" cy="163006"/>
              </a:xfrm>
              <a:prstGeom prst="rect">
                <a:avLst/>
              </a:prstGeom>
            </p:spPr>
          </p:pic>
          <p:sp>
            <p:nvSpPr>
              <p:cNvPr id="153" name="直角三角形 152">
                <a:extLst>
                  <a:ext uri="{FF2B5EF4-FFF2-40B4-BE49-F238E27FC236}">
                    <a16:creationId xmlns:a16="http://schemas.microsoft.com/office/drawing/2014/main" id="{03E7E558-EE2F-5684-8FFE-153B1A450068}"/>
                  </a:ext>
                </a:extLst>
              </p:cNvPr>
              <p:cNvSpPr/>
              <p:nvPr/>
            </p:nvSpPr>
            <p:spPr>
              <a:xfrm>
                <a:off x="10560171" y="2040780"/>
                <a:ext cx="230876" cy="568174"/>
              </a:xfrm>
              <a:prstGeom prst="rtTriangle">
                <a:avLst/>
              </a:prstGeom>
              <a:ln>
                <a:solidFill>
                  <a:schemeClr val="accent1"/>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7" name="图片 6">
            <a:extLst>
              <a:ext uri="{FF2B5EF4-FFF2-40B4-BE49-F238E27FC236}">
                <a16:creationId xmlns:a16="http://schemas.microsoft.com/office/drawing/2014/main" id="{3F98DC98-283B-A9DC-5485-39017F344711}"/>
              </a:ext>
            </a:extLst>
          </p:cNvPr>
          <p:cNvPicPr>
            <a:picLocks noChangeAspect="1"/>
          </p:cNvPicPr>
          <p:nvPr/>
        </p:nvPicPr>
        <p:blipFill>
          <a:blip r:embed="rId9"/>
          <a:stretch>
            <a:fillRect/>
          </a:stretch>
        </p:blipFill>
        <p:spPr>
          <a:xfrm>
            <a:off x="7577673" y="1209403"/>
            <a:ext cx="955573" cy="892044"/>
          </a:xfrm>
          <a:prstGeom prst="rect">
            <a:avLst/>
          </a:prstGeom>
        </p:spPr>
      </p:pic>
      <p:sp>
        <p:nvSpPr>
          <p:cNvPr id="3" name="箭头: 下 2">
            <a:extLst>
              <a:ext uri="{FF2B5EF4-FFF2-40B4-BE49-F238E27FC236}">
                <a16:creationId xmlns:a16="http://schemas.microsoft.com/office/drawing/2014/main" id="{42A3FE31-FBED-A973-4FAA-44DC5D8515EF}"/>
              </a:ext>
            </a:extLst>
          </p:cNvPr>
          <p:cNvSpPr/>
          <p:nvPr/>
        </p:nvSpPr>
        <p:spPr>
          <a:xfrm>
            <a:off x="9717696" y="1880643"/>
            <a:ext cx="183883" cy="610327"/>
          </a:xfrm>
          <a:prstGeom prst="downArrow">
            <a:avLst>
              <a:gd name="adj1" fmla="val 53476"/>
              <a:gd name="adj2" fmla="val 50000"/>
            </a:avLst>
          </a:prstGeom>
          <a:solidFill>
            <a:srgbClr val="FF0000"/>
          </a:solidFill>
          <a:ln>
            <a:solidFill>
              <a:srgbClr val="C00000">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B49134B-3DBA-00BA-35E7-FD9CA5D2430D}"/>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2671901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86730" y="145266"/>
            <a:ext cx="7896822" cy="633095"/>
          </a:xfrm>
        </p:spPr>
        <p:txBody>
          <a:bodyPr>
            <a:normAutofit/>
          </a:bodyPr>
          <a:lstStyle/>
          <a:p>
            <a:pPr algn="ct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单块</a:t>
            </a:r>
            <a:r>
              <a:rPr lang="en-US" altLang="zh-CN"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DIRC</a:t>
            </a: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角分辨和</a:t>
            </a:r>
            <a:r>
              <a:rPr lang="en-US" altLang="zh-CN"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600" b="1" dirty="0">
                <a:solidFill>
                  <a:srgbClr val="0634FF"/>
                </a:solidFill>
                <a:latin typeface="Calibri" panose="020F0502020204030204" pitchFamily="34" charset="0"/>
                <a:ea typeface="楷体" panose="02010609060101010101" pitchFamily="49" charset="-122"/>
                <a:cs typeface="Calibri" panose="020F0502020204030204" pitchFamily="34" charset="0"/>
              </a:rPr>
              <a:t>性能模拟</a:t>
            </a:r>
          </a:p>
        </p:txBody>
      </p:sp>
      <p:grpSp>
        <p:nvGrpSpPr>
          <p:cNvPr id="3" name="组合 2"/>
          <p:cNvGrpSpPr/>
          <p:nvPr/>
        </p:nvGrpSpPr>
        <p:grpSpPr>
          <a:xfrm>
            <a:off x="837651" y="1036080"/>
            <a:ext cx="5997371" cy="2181158"/>
            <a:chOff x="2287144" y="832826"/>
            <a:chExt cx="7276439" cy="2564043"/>
          </a:xfrm>
        </p:grpSpPr>
        <p:pic>
          <p:nvPicPr>
            <p:cNvPr id="37" name="图片 36"/>
            <p:cNvPicPr>
              <a:picLocks noChangeAspect="1"/>
            </p:cNvPicPr>
            <p:nvPr/>
          </p:nvPicPr>
          <p:blipFill>
            <a:blip r:embed="rId2"/>
            <a:stretch>
              <a:fillRect/>
            </a:stretch>
          </p:blipFill>
          <p:spPr>
            <a:xfrm>
              <a:off x="2287144" y="832826"/>
              <a:ext cx="7267574" cy="2533650"/>
            </a:xfrm>
            <a:prstGeom prst="rect">
              <a:avLst/>
            </a:prstGeom>
          </p:spPr>
        </p:pic>
        <p:grpSp>
          <p:nvGrpSpPr>
            <p:cNvPr id="28" name="组合 27"/>
            <p:cNvGrpSpPr/>
            <p:nvPr/>
          </p:nvGrpSpPr>
          <p:grpSpPr>
            <a:xfrm>
              <a:off x="3884925" y="1916942"/>
              <a:ext cx="2927279" cy="1479927"/>
              <a:chOff x="4148663" y="2064075"/>
              <a:chExt cx="2927279" cy="1479927"/>
            </a:xfrm>
          </p:grpSpPr>
          <p:sp>
            <p:nvSpPr>
              <p:cNvPr id="23" name="文本框 22"/>
              <p:cNvSpPr txBox="1"/>
              <p:nvPr/>
            </p:nvSpPr>
            <p:spPr>
              <a:xfrm>
                <a:off x="4148663" y="3186486"/>
                <a:ext cx="2491653" cy="357516"/>
              </a:xfrm>
              <a:prstGeom prst="rect">
                <a:avLst/>
              </a:prstGeom>
              <a:noFill/>
            </p:spPr>
            <p:txBody>
              <a:bodyPr wrap="square" rtlCol="0">
                <a:spAutoFit/>
              </a:bodyPr>
              <a:lstStyle/>
              <a:p>
                <a:r>
                  <a:rPr lang="en-US" altLang="zh-CN" sz="1400" dirty="0"/>
                  <a:t>Backward photons</a:t>
                </a:r>
                <a:endParaRPr lang="zh-CN" altLang="en-US" sz="1400" dirty="0"/>
              </a:p>
            </p:txBody>
          </p:sp>
          <p:sp>
            <p:nvSpPr>
              <p:cNvPr id="24" name="文本框 23"/>
              <p:cNvSpPr txBox="1"/>
              <p:nvPr/>
            </p:nvSpPr>
            <p:spPr>
              <a:xfrm>
                <a:off x="4980442" y="2064075"/>
                <a:ext cx="2095500" cy="357516"/>
              </a:xfrm>
              <a:prstGeom prst="rect">
                <a:avLst/>
              </a:prstGeom>
              <a:noFill/>
            </p:spPr>
            <p:txBody>
              <a:bodyPr wrap="square" rtlCol="0">
                <a:spAutoFit/>
              </a:bodyPr>
              <a:lstStyle/>
              <a:p>
                <a:r>
                  <a:rPr lang="en-US" altLang="zh-CN" sz="1400" dirty="0"/>
                  <a:t>Forward photons</a:t>
                </a:r>
                <a:endParaRPr lang="zh-CN" altLang="en-US" sz="1400" dirty="0"/>
              </a:p>
            </p:txBody>
          </p:sp>
        </p:grpSp>
        <p:sp>
          <p:nvSpPr>
            <p:cNvPr id="30" name="右箭头 29"/>
            <p:cNvSpPr/>
            <p:nvPr/>
          </p:nvSpPr>
          <p:spPr>
            <a:xfrm rot="20777540">
              <a:off x="5431188" y="2445522"/>
              <a:ext cx="426720" cy="1846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右箭头 30"/>
            <p:cNvSpPr/>
            <p:nvPr/>
          </p:nvSpPr>
          <p:spPr>
            <a:xfrm rot="10046365">
              <a:off x="4274898" y="2736693"/>
              <a:ext cx="426720" cy="18466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文本框 31"/>
            <p:cNvSpPr txBox="1"/>
            <p:nvPr/>
          </p:nvSpPr>
          <p:spPr>
            <a:xfrm>
              <a:off x="7886675" y="2675045"/>
              <a:ext cx="1676908" cy="393267"/>
            </a:xfrm>
            <a:prstGeom prst="rect">
              <a:avLst/>
            </a:prstGeom>
            <a:noFill/>
          </p:spPr>
          <p:txBody>
            <a:bodyPr wrap="square" rtlCol="0">
              <a:spAutoFit/>
            </a:bodyPr>
            <a:lstStyle/>
            <a:p>
              <a:r>
                <a:rPr lang="en-US" altLang="zh-CN" sz="1600" dirty="0"/>
                <a:t>6GeV/c Pion</a:t>
              </a:r>
            </a:p>
          </p:txBody>
        </p:sp>
      </p:grpSp>
      <p:grpSp>
        <p:nvGrpSpPr>
          <p:cNvPr id="39" name="组合 38"/>
          <p:cNvGrpSpPr/>
          <p:nvPr/>
        </p:nvGrpSpPr>
        <p:grpSpPr>
          <a:xfrm>
            <a:off x="7191925" y="872934"/>
            <a:ext cx="4433913" cy="2621950"/>
            <a:chOff x="1447994" y="3432166"/>
            <a:chExt cx="5078896" cy="3057860"/>
          </a:xfrm>
        </p:grpSpPr>
        <p:grpSp>
          <p:nvGrpSpPr>
            <p:cNvPr id="40" name="组合 39"/>
            <p:cNvGrpSpPr/>
            <p:nvPr/>
          </p:nvGrpSpPr>
          <p:grpSpPr>
            <a:xfrm>
              <a:off x="1447994" y="3432166"/>
              <a:ext cx="5078896" cy="3057860"/>
              <a:chOff x="1427361" y="3833984"/>
              <a:chExt cx="4802880" cy="2861429"/>
            </a:xfrm>
          </p:grpSpPr>
          <p:grpSp>
            <p:nvGrpSpPr>
              <p:cNvPr id="42" name="组合 41"/>
              <p:cNvGrpSpPr/>
              <p:nvPr/>
            </p:nvGrpSpPr>
            <p:grpSpPr>
              <a:xfrm>
                <a:off x="1711169" y="3833984"/>
                <a:ext cx="4235262" cy="2580154"/>
                <a:chOff x="6959413" y="3269828"/>
                <a:chExt cx="4235262" cy="2580154"/>
              </a:xfrm>
            </p:grpSpPr>
            <p:pic>
              <p:nvPicPr>
                <p:cNvPr id="45" name="图片 44"/>
                <p:cNvPicPr>
                  <a:picLocks noChangeAspect="1"/>
                </p:cNvPicPr>
                <p:nvPr/>
              </p:nvPicPr>
              <p:blipFill>
                <a:blip r:embed="rId3"/>
                <a:stretch>
                  <a:fillRect/>
                </a:stretch>
              </p:blipFill>
              <p:spPr>
                <a:xfrm>
                  <a:off x="6959413" y="3269828"/>
                  <a:ext cx="4235262" cy="2580154"/>
                </a:xfrm>
                <a:prstGeom prst="rect">
                  <a:avLst/>
                </a:prstGeom>
              </p:spPr>
            </p:pic>
            <p:cxnSp>
              <p:nvCxnSpPr>
                <p:cNvPr id="46" name="直接连接符 45"/>
                <p:cNvCxnSpPr/>
                <p:nvPr/>
              </p:nvCxnSpPr>
              <p:spPr>
                <a:xfrm flipH="1">
                  <a:off x="8200690"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H="1">
                  <a:off x="7883562"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H="1">
                  <a:off x="8807710"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H="1">
                  <a:off x="9450271" y="3558540"/>
                  <a:ext cx="10758" cy="2156832"/>
                </a:xfrm>
                <a:prstGeom prst="line">
                  <a:avLst/>
                </a:prstGeom>
                <a:ln w="1905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43" name="文本框 42"/>
              <p:cNvSpPr txBox="1"/>
              <p:nvPr/>
            </p:nvSpPr>
            <p:spPr>
              <a:xfrm>
                <a:off x="4561461" y="6387636"/>
                <a:ext cx="1668780" cy="307777"/>
              </a:xfrm>
              <a:prstGeom prst="rect">
                <a:avLst/>
              </a:prstGeom>
              <a:noFill/>
            </p:spPr>
            <p:txBody>
              <a:bodyPr wrap="square" rtlCol="0">
                <a:spAutoFit/>
              </a:bodyPr>
              <a:lstStyle/>
              <a:p>
                <a:r>
                  <a:rPr lang="en-US" altLang="zh-CN" sz="1400" dirty="0"/>
                  <a:t>Transit time(ns)</a:t>
                </a:r>
                <a:endParaRPr lang="zh-CN" altLang="en-US" sz="1400" dirty="0"/>
              </a:p>
            </p:txBody>
          </p:sp>
          <p:sp>
            <p:nvSpPr>
              <p:cNvPr id="44" name="文本框 43"/>
              <p:cNvSpPr txBox="1"/>
              <p:nvPr/>
            </p:nvSpPr>
            <p:spPr>
              <a:xfrm rot="16200000">
                <a:off x="943442" y="4386486"/>
                <a:ext cx="1275616" cy="307777"/>
              </a:xfrm>
              <a:prstGeom prst="rect">
                <a:avLst/>
              </a:prstGeom>
              <a:noFill/>
            </p:spPr>
            <p:txBody>
              <a:bodyPr wrap="square" rtlCol="0">
                <a:spAutoFit/>
              </a:bodyPr>
              <a:lstStyle/>
              <a:p>
                <a:r>
                  <a:rPr lang="en-US" altLang="zh-CN" sz="1400" dirty="0"/>
                  <a:t>Entries/1000</a:t>
                </a:r>
                <a:endParaRPr lang="zh-CN" altLang="en-US" sz="1400" dirty="0"/>
              </a:p>
            </p:txBody>
          </p:sp>
        </p:grpSp>
        <p:sp>
          <p:nvSpPr>
            <p:cNvPr id="41" name="文本框 40"/>
            <p:cNvSpPr txBox="1"/>
            <p:nvPr/>
          </p:nvSpPr>
          <p:spPr>
            <a:xfrm>
              <a:off x="3614355" y="3861424"/>
              <a:ext cx="2630580" cy="753786"/>
            </a:xfrm>
            <a:prstGeom prst="rect">
              <a:avLst/>
            </a:prstGeom>
            <a:noFill/>
          </p:spPr>
          <p:txBody>
            <a:bodyPr wrap="square" rtlCol="0">
              <a:spAutoFit/>
            </a:bodyPr>
            <a:lstStyle/>
            <a:p>
              <a:r>
                <a:rPr lang="en-US" altLang="zh-CN" sz="1200" dirty="0"/>
                <a:t>Different transit time cut &amp; correlation for forward &amp; backward photons</a:t>
              </a:r>
              <a:endParaRPr lang="zh-CN" altLang="en-US" sz="1200" dirty="0"/>
            </a:p>
          </p:txBody>
        </p:sp>
      </p:grpSp>
      <p:grpSp>
        <p:nvGrpSpPr>
          <p:cNvPr id="52" name="组合 51">
            <a:extLst>
              <a:ext uri="{FF2B5EF4-FFF2-40B4-BE49-F238E27FC236}">
                <a16:creationId xmlns:a16="http://schemas.microsoft.com/office/drawing/2014/main" id="{6F220F88-FBC2-48D6-ADF3-9B3FD4EB46BA}"/>
              </a:ext>
            </a:extLst>
          </p:cNvPr>
          <p:cNvGrpSpPr/>
          <p:nvPr/>
        </p:nvGrpSpPr>
        <p:grpSpPr>
          <a:xfrm>
            <a:off x="879200" y="1887331"/>
            <a:ext cx="740771" cy="721360"/>
            <a:chOff x="5281158" y="1227393"/>
            <a:chExt cx="2213806" cy="3218206"/>
          </a:xfrm>
        </p:grpSpPr>
        <p:pic>
          <p:nvPicPr>
            <p:cNvPr id="53" name="Picture 4" descr="3M SFP-D50F 3&quot; X 5YD 3M (TC) | Bänder, Klebstoffe, Materialien | DigiKey">
              <a:extLst>
                <a:ext uri="{FF2B5EF4-FFF2-40B4-BE49-F238E27FC236}">
                  <a16:creationId xmlns:a16="http://schemas.microsoft.com/office/drawing/2014/main" id="{0B8A3790-63FC-446D-A955-B0F25953DF8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3746" y="1227393"/>
              <a:ext cx="2141218" cy="2141218"/>
            </a:xfrm>
            <a:prstGeom prst="rect">
              <a:avLst/>
            </a:prstGeom>
            <a:noFill/>
            <a:extLst>
              <a:ext uri="{909E8E84-426E-40DD-AFC4-6F175D3DCCD1}">
                <a14:hiddenFill xmlns:a14="http://schemas.microsoft.com/office/drawing/2010/main">
                  <a:solidFill>
                    <a:srgbClr val="FFFFFF"/>
                  </a:solidFill>
                </a14:hiddenFill>
              </a:ext>
            </a:extLst>
          </p:spPr>
        </p:pic>
        <p:sp>
          <p:nvSpPr>
            <p:cNvPr id="54" name="文本框 53">
              <a:extLst>
                <a:ext uri="{FF2B5EF4-FFF2-40B4-BE49-F238E27FC236}">
                  <a16:creationId xmlns:a16="http://schemas.microsoft.com/office/drawing/2014/main" id="{17B176EF-244F-4859-875E-04E930C3F5C9}"/>
                </a:ext>
              </a:extLst>
            </p:cNvPr>
            <p:cNvSpPr txBox="1"/>
            <p:nvPr/>
          </p:nvSpPr>
          <p:spPr>
            <a:xfrm>
              <a:off x="5281158" y="3209822"/>
              <a:ext cx="2108246" cy="1235777"/>
            </a:xfrm>
            <a:prstGeom prst="rect">
              <a:avLst/>
            </a:prstGeom>
            <a:noFill/>
          </p:spPr>
          <p:txBody>
            <a:bodyPr wrap="square" rtlCol="0">
              <a:spAutoFit/>
            </a:bodyPr>
            <a:lstStyle/>
            <a:p>
              <a:pPr algn="ctr"/>
              <a:r>
                <a:rPr lang="en-US" altLang="zh-CN" sz="1200" dirty="0"/>
                <a:t>ESR film</a:t>
              </a:r>
              <a:endParaRPr lang="zh-CN" altLang="en-US" sz="1200" dirty="0"/>
            </a:p>
          </p:txBody>
        </p:sp>
      </p:grpSp>
      <p:sp>
        <p:nvSpPr>
          <p:cNvPr id="4" name="日期占位符 3"/>
          <p:cNvSpPr>
            <a:spLocks noGrp="1"/>
          </p:cNvSpPr>
          <p:nvPr>
            <p:ph type="dt" sz="half" idx="10"/>
          </p:nvPr>
        </p:nvSpPr>
        <p:spPr/>
        <p:txBody>
          <a:bodyPr/>
          <a:lstStyle/>
          <a:p>
            <a:fld id="{01788EEC-AC8A-4BA0-A292-7C78AAFDDB33}" type="datetime1">
              <a:rPr lang="zh-CN" altLang="en-US" smtClean="0"/>
              <a:t>2023/7/6</a:t>
            </a:fld>
            <a:endParaRPr lang="zh-CN" altLang="en-US"/>
          </a:p>
        </p:txBody>
      </p:sp>
      <p:grpSp>
        <p:nvGrpSpPr>
          <p:cNvPr id="15" name="组合 14">
            <a:extLst>
              <a:ext uri="{FF2B5EF4-FFF2-40B4-BE49-F238E27FC236}">
                <a16:creationId xmlns:a16="http://schemas.microsoft.com/office/drawing/2014/main" id="{F431F79C-654E-5D0A-EE5B-453F1B577A6D}"/>
              </a:ext>
            </a:extLst>
          </p:cNvPr>
          <p:cNvGrpSpPr/>
          <p:nvPr/>
        </p:nvGrpSpPr>
        <p:grpSpPr>
          <a:xfrm>
            <a:off x="560173" y="3603424"/>
            <a:ext cx="4360068" cy="2706186"/>
            <a:chOff x="120480" y="1809844"/>
            <a:chExt cx="6299333" cy="4339567"/>
          </a:xfrm>
        </p:grpSpPr>
        <p:pic>
          <p:nvPicPr>
            <p:cNvPr id="16" name="图片 15">
              <a:extLst>
                <a:ext uri="{FF2B5EF4-FFF2-40B4-BE49-F238E27FC236}">
                  <a16:creationId xmlns:a16="http://schemas.microsoft.com/office/drawing/2014/main" id="{7977B2D8-52BB-C4E3-4F68-242B4F8344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480" y="1809844"/>
              <a:ext cx="6299333" cy="4271960"/>
            </a:xfrm>
            <a:prstGeom prst="rect">
              <a:avLst/>
            </a:prstGeom>
          </p:spPr>
        </p:pic>
        <p:sp>
          <p:nvSpPr>
            <p:cNvPr id="17" name="文本框 16">
              <a:extLst>
                <a:ext uri="{FF2B5EF4-FFF2-40B4-BE49-F238E27FC236}">
                  <a16:creationId xmlns:a16="http://schemas.microsoft.com/office/drawing/2014/main" id="{DE1D29C0-4AD8-21B8-A34F-6D8BB2E43AED}"/>
                </a:ext>
              </a:extLst>
            </p:cNvPr>
            <p:cNvSpPr txBox="1"/>
            <p:nvPr/>
          </p:nvSpPr>
          <p:spPr>
            <a:xfrm>
              <a:off x="3543621" y="4245053"/>
              <a:ext cx="2301323" cy="851577"/>
            </a:xfrm>
            <a:prstGeom prst="rect">
              <a:avLst/>
            </a:prstGeom>
            <a:noFill/>
          </p:spPr>
          <p:txBody>
            <a:bodyPr wrap="square" rtlCol="0">
              <a:spAutoFit/>
            </a:bodyPr>
            <a:lstStyle/>
            <a:p>
              <a:r>
                <a:rPr lang="en-US" altLang="zh-CN" sz="1400" dirty="0"/>
                <a:t>Black: </a:t>
              </a:r>
              <a:r>
                <a:rPr lang="el-GR" altLang="zh-CN" sz="1400" dirty="0"/>
                <a:t>σ</a:t>
              </a:r>
              <a:r>
                <a:rPr lang="en-US" altLang="zh-CN" sz="1400" baseline="-25000" dirty="0"/>
                <a:t>t</a:t>
              </a:r>
              <a:r>
                <a:rPr lang="en-US" altLang="zh-CN" sz="1400" dirty="0"/>
                <a:t> = 120ps </a:t>
              </a:r>
            </a:p>
            <a:p>
              <a:r>
                <a:rPr lang="en-US" altLang="zh-CN" sz="1400" dirty="0">
                  <a:solidFill>
                    <a:srgbClr val="FF0000"/>
                  </a:solidFill>
                </a:rPr>
                <a:t>Red: </a:t>
              </a:r>
              <a:r>
                <a:rPr lang="el-GR" altLang="zh-CN" sz="1400" dirty="0">
                  <a:solidFill>
                    <a:srgbClr val="FF0000"/>
                  </a:solidFill>
                </a:rPr>
                <a:t>σ</a:t>
              </a:r>
              <a:r>
                <a:rPr lang="en-US" altLang="zh-CN" sz="1400" baseline="-25000" dirty="0">
                  <a:solidFill>
                    <a:srgbClr val="FF0000"/>
                  </a:solidFill>
                </a:rPr>
                <a:t>t</a:t>
              </a:r>
              <a:r>
                <a:rPr lang="en-US" altLang="zh-CN" sz="1400" dirty="0">
                  <a:solidFill>
                    <a:srgbClr val="FF0000"/>
                  </a:solidFill>
                </a:rPr>
                <a:t> = 70ps</a:t>
              </a:r>
              <a:endParaRPr lang="zh-CN" altLang="en-US" sz="1400" dirty="0">
                <a:solidFill>
                  <a:srgbClr val="FF0000"/>
                </a:solidFill>
              </a:endParaRPr>
            </a:p>
          </p:txBody>
        </p:sp>
        <p:sp>
          <p:nvSpPr>
            <p:cNvPr id="18" name="文本框 17">
              <a:extLst>
                <a:ext uri="{FF2B5EF4-FFF2-40B4-BE49-F238E27FC236}">
                  <a16:creationId xmlns:a16="http://schemas.microsoft.com/office/drawing/2014/main" id="{B267F3D0-41C9-7B5E-593C-32DCB2C36DCD}"/>
                </a:ext>
              </a:extLst>
            </p:cNvPr>
            <p:cNvSpPr txBox="1"/>
            <p:nvPr/>
          </p:nvSpPr>
          <p:spPr>
            <a:xfrm>
              <a:off x="4282036" y="5705223"/>
              <a:ext cx="1563938" cy="44418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Polar Angle (◦)</a:t>
              </a:r>
              <a:endParaRPr lang="zh-CN" altLang="en-US" sz="1200" dirty="0">
                <a:latin typeface="Calibri" panose="020F0502020204030204" pitchFamily="34" charset="0"/>
                <a:cs typeface="Calibri" panose="020F0502020204030204" pitchFamily="34" charset="0"/>
              </a:endParaRPr>
            </a:p>
          </p:txBody>
        </p:sp>
        <p:sp>
          <p:nvSpPr>
            <p:cNvPr id="19" name="文本框 18">
              <a:extLst>
                <a:ext uri="{FF2B5EF4-FFF2-40B4-BE49-F238E27FC236}">
                  <a16:creationId xmlns:a16="http://schemas.microsoft.com/office/drawing/2014/main" id="{407E5C58-A1AF-FA98-24AF-F4C79A3A8345}"/>
                </a:ext>
              </a:extLst>
            </p:cNvPr>
            <p:cNvSpPr txBox="1"/>
            <p:nvPr/>
          </p:nvSpPr>
          <p:spPr>
            <a:xfrm rot="16200000">
              <a:off x="-935674" y="3604396"/>
              <a:ext cx="2684048" cy="400202"/>
            </a:xfrm>
            <a:prstGeom prst="rect">
              <a:avLst/>
            </a:prstGeom>
            <a:noFill/>
          </p:spPr>
          <p:txBody>
            <a:bodyPr wrap="none" rtlCol="0">
              <a:spAutoFit/>
            </a:bodyPr>
            <a:lstStyle/>
            <a:p>
              <a:r>
                <a:rPr lang="en-US" altLang="zh-CN" sz="1200" dirty="0"/>
                <a:t>Separation power [s. d.]</a:t>
              </a:r>
              <a:endParaRPr lang="zh-CN" altLang="en-US" sz="1200" dirty="0"/>
            </a:p>
          </p:txBody>
        </p:sp>
      </p:grpSp>
      <p:grpSp>
        <p:nvGrpSpPr>
          <p:cNvPr id="10" name="组合 9">
            <a:extLst>
              <a:ext uri="{FF2B5EF4-FFF2-40B4-BE49-F238E27FC236}">
                <a16:creationId xmlns:a16="http://schemas.microsoft.com/office/drawing/2014/main" id="{87B7BC15-745C-879B-AFDF-22966F70AA26}"/>
              </a:ext>
            </a:extLst>
          </p:cNvPr>
          <p:cNvGrpSpPr/>
          <p:nvPr/>
        </p:nvGrpSpPr>
        <p:grpSpPr>
          <a:xfrm>
            <a:off x="4567286" y="3501698"/>
            <a:ext cx="4285341" cy="2819385"/>
            <a:chOff x="5307906" y="1860361"/>
            <a:chExt cx="6162307" cy="4294607"/>
          </a:xfrm>
        </p:grpSpPr>
        <p:pic>
          <p:nvPicPr>
            <p:cNvPr id="11" name="图片 10">
              <a:extLst>
                <a:ext uri="{FF2B5EF4-FFF2-40B4-BE49-F238E27FC236}">
                  <a16:creationId xmlns:a16="http://schemas.microsoft.com/office/drawing/2014/main" id="{B8393D58-34CF-AC19-B420-473153200D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906" y="1975932"/>
              <a:ext cx="6162307" cy="4179036"/>
            </a:xfrm>
            <a:prstGeom prst="rect">
              <a:avLst/>
            </a:prstGeom>
          </p:spPr>
        </p:pic>
        <p:sp>
          <p:nvSpPr>
            <p:cNvPr id="12" name="文本框 11">
              <a:extLst>
                <a:ext uri="{FF2B5EF4-FFF2-40B4-BE49-F238E27FC236}">
                  <a16:creationId xmlns:a16="http://schemas.microsoft.com/office/drawing/2014/main" id="{1300BE61-7261-B218-2AEE-A9D67653F5D3}"/>
                </a:ext>
              </a:extLst>
            </p:cNvPr>
            <p:cNvSpPr txBox="1"/>
            <p:nvPr/>
          </p:nvSpPr>
          <p:spPr>
            <a:xfrm>
              <a:off x="7890632" y="4399573"/>
              <a:ext cx="3223599" cy="785270"/>
            </a:xfrm>
            <a:prstGeom prst="rect">
              <a:avLst/>
            </a:prstGeom>
            <a:noFill/>
          </p:spPr>
          <p:txBody>
            <a:bodyPr wrap="square" rtlCol="0">
              <a:spAutoFit/>
            </a:bodyPr>
            <a:lstStyle/>
            <a:p>
              <a:r>
                <a:rPr lang="en-US" altLang="zh-CN" sz="1400" dirty="0">
                  <a:solidFill>
                    <a:srgbClr val="00B050"/>
                  </a:solidFill>
                </a:rPr>
                <a:t>Green: 5.75mm PMT pixel</a:t>
              </a:r>
            </a:p>
            <a:p>
              <a:r>
                <a:rPr lang="en-US" altLang="zh-CN" sz="1400" dirty="0">
                  <a:solidFill>
                    <a:srgbClr val="0B06B3"/>
                  </a:solidFill>
                </a:rPr>
                <a:t>Blue: 3mm PMT pixel</a:t>
              </a:r>
              <a:endParaRPr lang="zh-CN" altLang="en-US" sz="1400" dirty="0">
                <a:solidFill>
                  <a:srgbClr val="0B06B3"/>
                </a:solidFill>
              </a:endParaRPr>
            </a:p>
          </p:txBody>
        </p:sp>
        <p:sp>
          <p:nvSpPr>
            <p:cNvPr id="13" name="文本框 12">
              <a:extLst>
                <a:ext uri="{FF2B5EF4-FFF2-40B4-BE49-F238E27FC236}">
                  <a16:creationId xmlns:a16="http://schemas.microsoft.com/office/drawing/2014/main" id="{A8A26C2B-3CDB-8401-4384-E4C47AD61017}"/>
                </a:ext>
              </a:extLst>
            </p:cNvPr>
            <p:cNvSpPr txBox="1"/>
            <p:nvPr/>
          </p:nvSpPr>
          <p:spPr>
            <a:xfrm>
              <a:off x="9593698" y="5732838"/>
              <a:ext cx="1082476" cy="27699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Polar Angle (◦)</a:t>
              </a:r>
              <a:endParaRPr lang="zh-CN" altLang="en-US" sz="1200" dirty="0">
                <a:latin typeface="Calibri" panose="020F0502020204030204" pitchFamily="34" charset="0"/>
                <a:cs typeface="Calibri" panose="020F0502020204030204" pitchFamily="34" charset="0"/>
              </a:endParaRPr>
            </a:p>
          </p:txBody>
        </p:sp>
        <p:sp>
          <p:nvSpPr>
            <p:cNvPr id="14" name="文本框 13">
              <a:extLst>
                <a:ext uri="{FF2B5EF4-FFF2-40B4-BE49-F238E27FC236}">
                  <a16:creationId xmlns:a16="http://schemas.microsoft.com/office/drawing/2014/main" id="{9B0A3C77-BC39-8CC2-2AAA-2B2B9DABABF3}"/>
                </a:ext>
              </a:extLst>
            </p:cNvPr>
            <p:cNvSpPr txBox="1"/>
            <p:nvPr/>
          </p:nvSpPr>
          <p:spPr>
            <a:xfrm>
              <a:off x="5549812" y="1860361"/>
              <a:ext cx="806696" cy="276998"/>
            </a:xfrm>
            <a:prstGeom prst="rect">
              <a:avLst/>
            </a:prstGeom>
            <a:noFill/>
          </p:spPr>
          <p:txBody>
            <a:bodyPr wrap="none" rtlCol="0">
              <a:spAutoFit/>
            </a:bodyPr>
            <a:lstStyle/>
            <a:p>
              <a:r>
                <a:rPr lang="en-US" altLang="zh-CN" sz="1200" dirty="0">
                  <a:latin typeface="Calibri" panose="020F0502020204030204" pitchFamily="34" charset="0"/>
                  <a:cs typeface="Calibri" panose="020F0502020204030204" pitchFamily="34" charset="0"/>
                </a:rPr>
                <a:t>σ</a:t>
              </a:r>
              <a:r>
                <a:rPr lang="el-GR" altLang="zh-CN" sz="1200" baseline="-25000" dirty="0">
                  <a:latin typeface="Calibri" panose="020F0502020204030204" pitchFamily="34" charset="0"/>
                  <a:cs typeface="Calibri" panose="020F0502020204030204" pitchFamily="34" charset="0"/>
                </a:rPr>
                <a:t>θ</a:t>
              </a:r>
              <a:r>
                <a:rPr lang="en-US" altLang="zh-CN" sz="1200" baseline="-25000" dirty="0">
                  <a:latin typeface="Calibri" panose="020F0502020204030204" pitchFamily="34" charset="0"/>
                  <a:cs typeface="Calibri" panose="020F0502020204030204" pitchFamily="34" charset="0"/>
                </a:rPr>
                <a:t>c </a:t>
              </a:r>
              <a:r>
                <a:rPr lang="en-US" altLang="zh-CN" sz="1200" dirty="0">
                  <a:latin typeface="Calibri" panose="020F0502020204030204" pitchFamily="34" charset="0"/>
                  <a:cs typeface="Calibri" panose="020F0502020204030204" pitchFamily="34" charset="0"/>
                </a:rPr>
                <a:t>(</a:t>
              </a:r>
              <a:r>
                <a:rPr lang="en-US" altLang="zh-CN" sz="1200" dirty="0" err="1">
                  <a:latin typeface="Calibri" panose="020F0502020204030204" pitchFamily="34" charset="0"/>
                  <a:ea typeface="SimSun" panose="02010600030101010101" pitchFamily="2" charset="-122"/>
                  <a:cs typeface="Calibri" panose="020F0502020204030204" pitchFamily="34" charset="0"/>
                </a:rPr>
                <a:t>mrad</a:t>
              </a:r>
              <a:r>
                <a:rPr lang="en-US" altLang="zh-CN" sz="1200" dirty="0">
                  <a:latin typeface="Calibri" panose="020F0502020204030204" pitchFamily="34" charset="0"/>
                  <a:cs typeface="Calibri" panose="020F0502020204030204" pitchFamily="34" charset="0"/>
                </a:rPr>
                <a:t>)</a:t>
              </a:r>
              <a:endParaRPr lang="zh-CN" altLang="en-US" sz="1200" dirty="0">
                <a:latin typeface="Calibri" panose="020F0502020204030204" pitchFamily="34" charset="0"/>
                <a:cs typeface="Calibri" panose="020F0502020204030204" pitchFamily="34" charset="0"/>
              </a:endParaRPr>
            </a:p>
          </p:txBody>
        </p:sp>
      </p:grpSp>
      <p:sp>
        <p:nvSpPr>
          <p:cNvPr id="22" name="文本框 21">
            <a:extLst>
              <a:ext uri="{FF2B5EF4-FFF2-40B4-BE49-F238E27FC236}">
                <a16:creationId xmlns:a16="http://schemas.microsoft.com/office/drawing/2014/main" id="{708881C8-BF6A-C8F2-E43E-90DD7DB66D5D}"/>
              </a:ext>
            </a:extLst>
          </p:cNvPr>
          <p:cNvSpPr txBox="1"/>
          <p:nvPr/>
        </p:nvSpPr>
        <p:spPr>
          <a:xfrm>
            <a:off x="8599850" y="3829623"/>
            <a:ext cx="3477850" cy="2339102"/>
          </a:xfrm>
          <a:prstGeom prst="rect">
            <a:avLst/>
          </a:prstGeom>
          <a:noFill/>
        </p:spPr>
        <p:txBody>
          <a:bodyPr wrap="square">
            <a:spAutoFit/>
          </a:bodyPr>
          <a:lstStyle/>
          <a:p>
            <a:pPr marL="285750" indent="-285750">
              <a:buFont typeface="Wingdings" panose="05000000000000000000" pitchFamily="2" charset="2"/>
              <a:buChar char="Ø"/>
            </a:pPr>
            <a:r>
              <a:rPr lang="zh-CN"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前后向出射光子分开进行传输时间甄别和切仑科夫</a:t>
            </a:r>
            <a:r>
              <a:rPr lang="zh-CN" altLang="en-US"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辐射</a:t>
            </a:r>
            <a:r>
              <a:rPr lang="zh-CN"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角</a:t>
            </a:r>
            <a:r>
              <a:rPr lang="zh-CN" altLang="en-US"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rPr>
              <a:t>重建</a:t>
            </a:r>
            <a:endParaRPr lang="en-US" altLang="zh-CN" sz="1600" kern="100" dirty="0">
              <a:solidFill>
                <a:srgbClr val="0634FF"/>
              </a:solidFill>
              <a:effectLst/>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endParaRPr lang="en-US" altLang="zh-CN" sz="1600" kern="100" dirty="0">
              <a:solidFill>
                <a:srgbClr val="0634FF"/>
              </a:solidFill>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不同位置分辨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PMT</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R10754/ 13370</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）对应的</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DIRC</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角分辨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(~1mrad)</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；角分辨</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~1mrad</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时，不同时间分辨对应的</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6GeV/c</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 </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π/k</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分辨能力随粒子入射角的变化</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(&gt;3</a:t>
            </a:r>
            <a:r>
              <a:rPr lang="el-GR"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σ</a:t>
            </a:r>
            <a:r>
              <a:rPr lang="en-US" altLang="zh-CN"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r>
              <a:rPr lang="zh-CN" altLang="en-US" sz="1600" dirty="0">
                <a:solidFill>
                  <a:srgbClr val="0634FF"/>
                </a:solidFill>
                <a:latin typeface="Calibri" panose="020F0502020204030204" pitchFamily="34" charset="0"/>
                <a:ea typeface="楷体" panose="02010609060101010101" pitchFamily="49" charset="-122"/>
                <a:cs typeface="Calibri" panose="020F0502020204030204" pitchFamily="34" charset="0"/>
              </a:rPr>
              <a:t>。</a:t>
            </a:r>
          </a:p>
          <a:p>
            <a:endParaRPr lang="zh-CN" altLang="en-US" dirty="0"/>
          </a:p>
        </p:txBody>
      </p:sp>
      <p:sp>
        <p:nvSpPr>
          <p:cNvPr id="5" name="灯片编号占位符 5">
            <a:extLst>
              <a:ext uri="{FF2B5EF4-FFF2-40B4-BE49-F238E27FC236}">
                <a16:creationId xmlns:a16="http://schemas.microsoft.com/office/drawing/2014/main" id="{40D2F24B-B6BF-4D0F-4CA6-73F167A9035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11</a:t>
            </a:fld>
            <a:endParaRPr lang="zh-CN" altLang="en-US"/>
          </a:p>
        </p:txBody>
      </p:sp>
      <p:sp>
        <p:nvSpPr>
          <p:cNvPr id="6" name="文本框 5">
            <a:extLst>
              <a:ext uri="{FF2B5EF4-FFF2-40B4-BE49-F238E27FC236}">
                <a16:creationId xmlns:a16="http://schemas.microsoft.com/office/drawing/2014/main" id="{CB759E25-4E43-4D9C-4C61-2E7AFA69C424}"/>
              </a:ext>
            </a:extLst>
          </p:cNvPr>
          <p:cNvSpPr txBox="1"/>
          <p:nvPr/>
        </p:nvSpPr>
        <p:spPr>
          <a:xfrm>
            <a:off x="10303242" y="280460"/>
            <a:ext cx="1730997"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14593461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a:grpSpLocks/>
          </p:cNvGrpSpPr>
          <p:nvPr/>
        </p:nvGrpSpPr>
        <p:grpSpPr bwMode="auto">
          <a:xfrm>
            <a:off x="141436" y="1193673"/>
            <a:ext cx="5148064" cy="2667794"/>
            <a:chOff x="0" y="1785926"/>
            <a:chExt cx="5782159" cy="3143272"/>
          </a:xfrm>
        </p:grpSpPr>
        <p:pic>
          <p:nvPicPr>
            <p:cNvPr id="9" name="Picture 8" descr="E:\博士论文\002\第三章-MRPC物理机制\2013-9-9 20-46-59.tif"/>
            <p:cNvPicPr>
              <a:picLocks noChangeAspect="1" noChangeArrowheads="1"/>
            </p:cNvPicPr>
            <p:nvPr/>
          </p:nvPicPr>
          <p:blipFill>
            <a:blip r:embed="rId2"/>
            <a:srcRect b="-5351"/>
            <a:stretch>
              <a:fillRect/>
            </a:stretch>
          </p:blipFill>
          <p:spPr bwMode="auto">
            <a:xfrm>
              <a:off x="500034" y="1785926"/>
              <a:ext cx="4929222" cy="3143272"/>
            </a:xfrm>
            <a:prstGeom prst="rect">
              <a:avLst/>
            </a:prstGeom>
            <a:noFill/>
            <a:ln w="9525">
              <a:noFill/>
              <a:miter lim="800000"/>
              <a:headEnd/>
              <a:tailEnd/>
            </a:ln>
          </p:spPr>
        </p:pic>
        <p:sp>
          <p:nvSpPr>
            <p:cNvPr id="11" name="TextBox 10"/>
            <p:cNvSpPr txBox="1"/>
            <p:nvPr/>
          </p:nvSpPr>
          <p:spPr>
            <a:xfrm>
              <a:off x="2072360" y="1857523"/>
              <a:ext cx="1119351" cy="368461"/>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Read out</a:t>
              </a:r>
              <a:endParaRPr lang="zh-CN" altLang="en-US" kern="0" dirty="0">
                <a:solidFill>
                  <a:srgbClr val="2D2DB9">
                    <a:lumMod val="75000"/>
                  </a:srgbClr>
                </a:solidFill>
              </a:endParaRPr>
            </a:p>
          </p:txBody>
        </p:sp>
        <p:sp>
          <p:nvSpPr>
            <p:cNvPr id="12" name="TextBox 11"/>
            <p:cNvSpPr txBox="1"/>
            <p:nvPr/>
          </p:nvSpPr>
          <p:spPr>
            <a:xfrm>
              <a:off x="2105281" y="4536290"/>
              <a:ext cx="1121084" cy="368461"/>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Read out</a:t>
              </a:r>
              <a:endParaRPr lang="zh-CN" altLang="en-US" kern="0" dirty="0">
                <a:solidFill>
                  <a:srgbClr val="2D2DB9">
                    <a:lumMod val="75000"/>
                  </a:srgbClr>
                </a:solidFill>
              </a:endParaRPr>
            </a:p>
          </p:txBody>
        </p:sp>
        <p:sp>
          <p:nvSpPr>
            <p:cNvPr id="13" name="TextBox 12"/>
            <p:cNvSpPr txBox="1"/>
            <p:nvPr/>
          </p:nvSpPr>
          <p:spPr>
            <a:xfrm>
              <a:off x="0" y="2213761"/>
              <a:ext cx="1069102" cy="37020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Insulator</a:t>
              </a:r>
              <a:endParaRPr lang="zh-CN" altLang="en-US" kern="0" dirty="0">
                <a:solidFill>
                  <a:srgbClr val="2D2DB9">
                    <a:lumMod val="75000"/>
                  </a:srgbClr>
                </a:solidFill>
              </a:endParaRPr>
            </a:p>
          </p:txBody>
        </p:sp>
        <p:sp>
          <p:nvSpPr>
            <p:cNvPr id="14" name="TextBox 13"/>
            <p:cNvSpPr txBox="1"/>
            <p:nvPr/>
          </p:nvSpPr>
          <p:spPr>
            <a:xfrm>
              <a:off x="214861" y="3214368"/>
              <a:ext cx="940878" cy="370208"/>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Carbon</a:t>
              </a:r>
              <a:endParaRPr lang="zh-CN" altLang="en-US" kern="0" dirty="0">
                <a:solidFill>
                  <a:srgbClr val="2D2DB9">
                    <a:lumMod val="75000"/>
                  </a:srgbClr>
                </a:solidFill>
              </a:endParaRPr>
            </a:p>
          </p:txBody>
        </p:sp>
        <p:sp>
          <p:nvSpPr>
            <p:cNvPr id="15" name="TextBox 14"/>
            <p:cNvSpPr txBox="1"/>
            <p:nvPr/>
          </p:nvSpPr>
          <p:spPr>
            <a:xfrm>
              <a:off x="0" y="4143380"/>
              <a:ext cx="1069102" cy="368462"/>
            </a:xfrm>
            <a:prstGeom prst="rect">
              <a:avLst/>
            </a:prstGeom>
            <a:solidFill>
              <a:srgbClr val="FFFFFF"/>
            </a:solidFill>
          </p:spPr>
          <p:txBody>
            <a:bodyPr wrap="none">
              <a:spAutoFit/>
            </a:bodyPr>
            <a:lstStyle/>
            <a:p>
              <a:pPr fontAlgn="auto">
                <a:spcBef>
                  <a:spcPts val="0"/>
                </a:spcBef>
                <a:spcAft>
                  <a:spcPts val="0"/>
                </a:spcAft>
                <a:defRPr/>
              </a:pPr>
              <a:r>
                <a:rPr lang="en-US" altLang="zh-CN" kern="0" dirty="0">
                  <a:solidFill>
                    <a:srgbClr val="2D2DB9">
                      <a:lumMod val="75000"/>
                    </a:srgbClr>
                  </a:solidFill>
                </a:rPr>
                <a:t>Insulator</a:t>
              </a:r>
              <a:endParaRPr lang="zh-CN" altLang="en-US" kern="0" dirty="0">
                <a:solidFill>
                  <a:srgbClr val="2D2DB9">
                    <a:lumMod val="75000"/>
                  </a:srgbClr>
                </a:solidFill>
              </a:endParaRPr>
            </a:p>
          </p:txBody>
        </p:sp>
        <p:sp>
          <p:nvSpPr>
            <p:cNvPr id="16" name="TextBox 15"/>
            <p:cNvSpPr txBox="1"/>
            <p:nvPr/>
          </p:nvSpPr>
          <p:spPr>
            <a:xfrm>
              <a:off x="4785833" y="3214368"/>
              <a:ext cx="996326" cy="576267"/>
            </a:xfrm>
            <a:prstGeom prst="rect">
              <a:avLst/>
            </a:prstGeom>
            <a:solidFill>
              <a:srgbClr val="FFFFFF"/>
            </a:solidFill>
          </p:spPr>
          <p:txBody>
            <a:bodyPr wrap="none">
              <a:spAutoFit/>
            </a:bodyPr>
            <a:lstStyle/>
            <a:p>
              <a:pPr fontAlgn="auto">
                <a:spcBef>
                  <a:spcPts val="0"/>
                </a:spcBef>
                <a:spcAft>
                  <a:spcPts val="0"/>
                </a:spcAft>
                <a:defRPr/>
              </a:pPr>
              <a:r>
                <a:rPr lang="en-US" altLang="zh-CN" sz="1400" kern="0" dirty="0">
                  <a:solidFill>
                    <a:srgbClr val="2D2DB9">
                      <a:lumMod val="75000"/>
                    </a:srgbClr>
                  </a:solidFill>
                </a:rPr>
                <a:t>Resistive</a:t>
              </a:r>
            </a:p>
            <a:p>
              <a:pPr fontAlgn="auto">
                <a:spcBef>
                  <a:spcPts val="0"/>
                </a:spcBef>
                <a:spcAft>
                  <a:spcPts val="0"/>
                </a:spcAft>
                <a:defRPr/>
              </a:pPr>
              <a:r>
                <a:rPr lang="en-US" altLang="zh-CN" sz="1400" kern="0" dirty="0">
                  <a:solidFill>
                    <a:srgbClr val="2D2DB9">
                      <a:lumMod val="75000"/>
                    </a:srgbClr>
                  </a:solidFill>
                </a:rPr>
                <a:t> plate</a:t>
              </a:r>
              <a:endParaRPr lang="zh-CN" altLang="en-US" sz="1400" kern="0" dirty="0">
                <a:solidFill>
                  <a:srgbClr val="2D2DB9">
                    <a:lumMod val="75000"/>
                  </a:srgbClr>
                </a:solidFill>
              </a:endParaRPr>
            </a:p>
          </p:txBody>
        </p:sp>
      </p:grpSp>
      <p:sp>
        <p:nvSpPr>
          <p:cNvPr id="18" name="TextBox 17"/>
          <p:cNvSpPr txBox="1"/>
          <p:nvPr/>
        </p:nvSpPr>
        <p:spPr>
          <a:xfrm>
            <a:off x="1558077" y="3871887"/>
            <a:ext cx="1813317" cy="400110"/>
          </a:xfrm>
          <a:prstGeom prst="rect">
            <a:avLst/>
          </a:prstGeom>
          <a:noFill/>
        </p:spPr>
        <p:txBody>
          <a:bodyPr wrap="none" rtlCol="0">
            <a:spAutoFit/>
          </a:bodyPr>
          <a:lstStyle/>
          <a:p>
            <a:r>
              <a:rPr lang="en-US" altLang="zh-CN" sz="2000" b="1" dirty="0">
                <a:latin typeface="华文楷体" pitchFamily="2" charset="-122"/>
                <a:ea typeface="华文楷体" pitchFamily="2" charset="-122"/>
              </a:rPr>
              <a:t>MRPC</a:t>
            </a:r>
            <a:r>
              <a:rPr lang="zh-CN" altLang="en-US" sz="2000" b="1" dirty="0">
                <a:latin typeface="华文楷体" pitchFamily="2" charset="-122"/>
                <a:ea typeface="华文楷体" pitchFamily="2" charset="-122"/>
              </a:rPr>
              <a:t> </a:t>
            </a:r>
            <a:r>
              <a:rPr lang="en-US" altLang="zh-CN" sz="2000" b="1" dirty="0">
                <a:latin typeface="华文楷体" pitchFamily="2" charset="-122"/>
                <a:ea typeface="华文楷体" pitchFamily="2" charset="-122"/>
              </a:rPr>
              <a:t>structure</a:t>
            </a:r>
            <a:endParaRPr lang="zh-CN" altLang="en-US" sz="2000" b="1" dirty="0">
              <a:latin typeface="华文楷体" pitchFamily="2" charset="-122"/>
              <a:ea typeface="华文楷体" pitchFamily="2" charset="-122"/>
            </a:endParaRPr>
          </a:p>
        </p:txBody>
      </p:sp>
      <p:sp>
        <p:nvSpPr>
          <p:cNvPr id="20" name="TextBox 19"/>
          <p:cNvSpPr txBox="1"/>
          <p:nvPr/>
        </p:nvSpPr>
        <p:spPr>
          <a:xfrm>
            <a:off x="5267371" y="1048473"/>
            <a:ext cx="5404984" cy="3693319"/>
          </a:xfrm>
          <a:prstGeom prst="rect">
            <a:avLst/>
          </a:prstGeom>
          <a:noFill/>
          <a:ln w="19050">
            <a:solidFill>
              <a:srgbClr val="FF0000"/>
            </a:solidFill>
          </a:ln>
        </p:spPr>
        <p:txBody>
          <a:bodyPr wrap="square">
            <a:spAutoFit/>
          </a:bodyPr>
          <a:lstStyle/>
          <a:p>
            <a:pPr>
              <a:lnSpc>
                <a:spcPct val="130000"/>
              </a:lnSpc>
              <a:defRPr/>
            </a:pPr>
            <a:r>
              <a:rPr lang="en-US" altLang="zh-CN" b="1" dirty="0">
                <a:solidFill>
                  <a:schemeClr val="tx2">
                    <a:lumMod val="75000"/>
                  </a:schemeClr>
                </a:solidFill>
              </a:rPr>
              <a:t>Standard parameters:</a:t>
            </a:r>
          </a:p>
          <a:p>
            <a:pPr>
              <a:lnSpc>
                <a:spcPct val="130000"/>
              </a:lnSpc>
              <a:defRPr/>
            </a:pPr>
            <a:r>
              <a:rPr lang="en-US" altLang="zh-CN" dirty="0">
                <a:solidFill>
                  <a:schemeClr val="tx2">
                    <a:lumMod val="75000"/>
                  </a:schemeClr>
                </a:solidFill>
              </a:rPr>
              <a:t>     Resistivity of glass: ~10</a:t>
            </a:r>
            <a:r>
              <a:rPr lang="en-US" altLang="zh-CN" baseline="30000" dirty="0">
                <a:solidFill>
                  <a:schemeClr val="tx2">
                    <a:lumMod val="75000"/>
                  </a:schemeClr>
                </a:solidFill>
              </a:rPr>
              <a:t>12 </a:t>
            </a:r>
            <a:r>
              <a:rPr lang="el-GR" altLang="zh-CN" dirty="0">
                <a:solidFill>
                  <a:schemeClr val="tx2">
                    <a:lumMod val="75000"/>
                  </a:schemeClr>
                </a:solidFill>
                <a:latin typeface="Times New Roman"/>
                <a:cs typeface="Times New Roman"/>
              </a:rPr>
              <a:t>Ω</a:t>
            </a:r>
            <a:r>
              <a:rPr lang="en-US" altLang="zh-CN" dirty="0">
                <a:solidFill>
                  <a:schemeClr val="tx2">
                    <a:lumMod val="75000"/>
                  </a:schemeClr>
                </a:solidFill>
                <a:latin typeface="Times New Roman"/>
                <a:cs typeface="Times New Roman"/>
              </a:rPr>
              <a:t>.cm</a:t>
            </a:r>
          </a:p>
          <a:p>
            <a:pPr>
              <a:lnSpc>
                <a:spcPct val="130000"/>
              </a:lnSpc>
              <a:defRPr/>
            </a:pPr>
            <a:r>
              <a:rPr lang="en-US" altLang="zh-CN" dirty="0">
                <a:solidFill>
                  <a:schemeClr val="tx2">
                    <a:lumMod val="75000"/>
                  </a:schemeClr>
                </a:solidFill>
                <a:latin typeface="Times New Roman"/>
                <a:cs typeface="Times New Roman"/>
              </a:rPr>
              <a:t>     </a:t>
            </a:r>
            <a:r>
              <a:rPr lang="en-US" altLang="zh-CN" dirty="0">
                <a:solidFill>
                  <a:schemeClr val="tx2">
                    <a:lumMod val="75000"/>
                  </a:schemeClr>
                </a:solidFill>
                <a:cs typeface="Arial" pitchFamily="34" charset="0"/>
              </a:rPr>
              <a:t> Working gas: 90%Freon+5%iso-butane+5% SF6</a:t>
            </a:r>
            <a:r>
              <a:rPr lang="en-US" altLang="zh-CN" dirty="0">
                <a:solidFill>
                  <a:schemeClr val="tx2">
                    <a:lumMod val="75000"/>
                  </a:schemeClr>
                </a:solidFill>
                <a:latin typeface="Times New Roman"/>
                <a:cs typeface="Times New Roman"/>
              </a:rPr>
              <a:t> </a:t>
            </a:r>
            <a:endParaRPr lang="en-US" altLang="zh-CN" dirty="0">
              <a:solidFill>
                <a:schemeClr val="tx2">
                  <a:lumMod val="75000"/>
                </a:schemeClr>
              </a:solidFill>
            </a:endParaRPr>
          </a:p>
          <a:p>
            <a:pPr>
              <a:lnSpc>
                <a:spcPct val="130000"/>
              </a:lnSpc>
              <a:defRPr/>
            </a:pPr>
            <a:r>
              <a:rPr lang="en-US" altLang="zh-CN" dirty="0">
                <a:solidFill>
                  <a:schemeClr val="tx2">
                    <a:lumMod val="75000"/>
                  </a:schemeClr>
                </a:solidFill>
              </a:rPr>
              <a:t>     </a:t>
            </a:r>
            <a:r>
              <a:rPr lang="en-US" altLang="zh-CN" b="1" dirty="0">
                <a:solidFill>
                  <a:srgbClr val="FF0000"/>
                </a:solidFill>
              </a:rPr>
              <a:t>Time resolution &lt;100ps</a:t>
            </a:r>
          </a:p>
          <a:p>
            <a:pPr>
              <a:lnSpc>
                <a:spcPct val="130000"/>
              </a:lnSpc>
              <a:defRPr/>
            </a:pPr>
            <a:r>
              <a:rPr lang="en-US" altLang="zh-CN" dirty="0">
                <a:solidFill>
                  <a:schemeClr val="tx2">
                    <a:lumMod val="75000"/>
                  </a:schemeClr>
                </a:solidFill>
              </a:rPr>
              <a:t>     Efficiency &gt;95%</a:t>
            </a:r>
          </a:p>
          <a:p>
            <a:pPr>
              <a:lnSpc>
                <a:spcPct val="130000"/>
              </a:lnSpc>
              <a:defRPr/>
            </a:pPr>
            <a:r>
              <a:rPr lang="en-US" altLang="zh-CN" dirty="0">
                <a:solidFill>
                  <a:schemeClr val="tx2">
                    <a:lumMod val="75000"/>
                  </a:schemeClr>
                </a:solidFill>
              </a:rPr>
              <a:t>     Charge: a few PC</a:t>
            </a:r>
          </a:p>
          <a:p>
            <a:pPr>
              <a:lnSpc>
                <a:spcPct val="130000"/>
              </a:lnSpc>
              <a:defRPr/>
            </a:pPr>
            <a:r>
              <a:rPr lang="en-US" altLang="zh-CN" dirty="0">
                <a:solidFill>
                  <a:schemeClr val="tx2">
                    <a:lumMod val="75000"/>
                  </a:schemeClr>
                </a:solidFill>
              </a:rPr>
              <a:t>     Dark current: a few </a:t>
            </a:r>
            <a:r>
              <a:rPr lang="en-US" altLang="zh-CN" dirty="0" err="1">
                <a:solidFill>
                  <a:schemeClr val="tx2">
                    <a:lumMod val="75000"/>
                  </a:schemeClr>
                </a:solidFill>
              </a:rPr>
              <a:t>nA</a:t>
            </a:r>
            <a:endParaRPr lang="en-US" altLang="zh-CN" dirty="0">
              <a:solidFill>
                <a:schemeClr val="tx2">
                  <a:lumMod val="75000"/>
                </a:schemeClr>
              </a:solidFill>
            </a:endParaRPr>
          </a:p>
          <a:p>
            <a:pPr>
              <a:lnSpc>
                <a:spcPct val="130000"/>
              </a:lnSpc>
              <a:defRPr/>
            </a:pPr>
            <a:r>
              <a:rPr lang="en-US" altLang="zh-CN" dirty="0">
                <a:solidFill>
                  <a:schemeClr val="tx2">
                    <a:lumMod val="75000"/>
                  </a:schemeClr>
                </a:solidFill>
              </a:rPr>
              <a:t>     Noise ~1Hz/cm</a:t>
            </a:r>
            <a:r>
              <a:rPr lang="en-US" altLang="zh-CN" baseline="30000" dirty="0">
                <a:solidFill>
                  <a:schemeClr val="tx2">
                    <a:lumMod val="75000"/>
                  </a:schemeClr>
                </a:solidFill>
              </a:rPr>
              <a:t>2</a:t>
            </a:r>
          </a:p>
          <a:p>
            <a:pPr>
              <a:lnSpc>
                <a:spcPct val="130000"/>
              </a:lnSpc>
              <a:defRPr/>
            </a:pPr>
            <a:r>
              <a:rPr lang="en-US" altLang="zh-CN" dirty="0">
                <a:solidFill>
                  <a:schemeClr val="tx2">
                    <a:lumMod val="75000"/>
                  </a:schemeClr>
                </a:solidFill>
              </a:rPr>
              <a:t>     Rate &lt;100 Hz/cm</a:t>
            </a:r>
            <a:r>
              <a:rPr lang="en-US" altLang="zh-CN" baseline="30000" dirty="0">
                <a:solidFill>
                  <a:schemeClr val="tx2">
                    <a:lumMod val="75000"/>
                  </a:schemeClr>
                </a:solidFill>
              </a:rPr>
              <a:t>2        </a:t>
            </a:r>
          </a:p>
          <a:p>
            <a:pPr>
              <a:lnSpc>
                <a:spcPct val="130000"/>
              </a:lnSpc>
              <a:defRPr/>
            </a:pPr>
            <a:r>
              <a:rPr lang="en-US" altLang="zh-CN" dirty="0">
                <a:solidFill>
                  <a:schemeClr val="tx2">
                    <a:lumMod val="75000"/>
                  </a:schemeClr>
                </a:solidFill>
              </a:rPr>
              <a:t>     Large area, low cost</a:t>
            </a:r>
            <a:endParaRPr lang="zh-CN" altLang="en-US" dirty="0">
              <a:solidFill>
                <a:schemeClr val="tx2">
                  <a:lumMod val="75000"/>
                </a:schemeClr>
              </a:solidFill>
            </a:endParaRPr>
          </a:p>
        </p:txBody>
      </p:sp>
      <p:sp>
        <p:nvSpPr>
          <p:cNvPr id="21" name="标题 1">
            <a:extLst>
              <a:ext uri="{FF2B5EF4-FFF2-40B4-BE49-F238E27FC236}">
                <a16:creationId xmlns:a16="http://schemas.microsoft.com/office/drawing/2014/main" id="{179F1D0B-C99F-4BB2-A3F9-C3F0BF2BF533}"/>
              </a:ext>
            </a:extLst>
          </p:cNvPr>
          <p:cNvSpPr txBox="1">
            <a:spLocks noGrp="1"/>
          </p:cNvSpPr>
          <p:nvPr>
            <p:ph type="title"/>
          </p:nvPr>
        </p:nvSpPr>
        <p:spPr>
          <a:xfrm>
            <a:off x="415630" y="64824"/>
            <a:ext cx="9259389" cy="6203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5400" kern="1200">
                <a:solidFill>
                  <a:schemeClr val="tx1"/>
                </a:solidFill>
                <a:latin typeface="+mj-lt"/>
                <a:ea typeface="+mj-ea"/>
                <a:cs typeface="+mj-cs"/>
              </a:defRPr>
            </a:lvl1pPr>
          </a:lstStyle>
          <a:p>
            <a:pPr algn="l"/>
            <a:r>
              <a:rPr lang="en-US" altLang="zh-CN" sz="3200" dirty="0">
                <a:solidFill>
                  <a:srgbClr val="1637CA"/>
                </a:solidFill>
                <a:latin typeface="Helvetica" pitchFamily="2" charset="0"/>
              </a:rPr>
              <a:t>MRPC/TOF PID at low momentum</a:t>
            </a:r>
            <a:endParaRPr lang="zh-CN" altLang="en-US" sz="3200" dirty="0">
              <a:solidFill>
                <a:srgbClr val="1637CA"/>
              </a:solidFill>
              <a:latin typeface="Helvetica" pitchFamily="2" charset="0"/>
            </a:endParaRPr>
          </a:p>
        </p:txBody>
      </p:sp>
      <p:sp>
        <p:nvSpPr>
          <p:cNvPr id="2" name="灯片编号占位符 1"/>
          <p:cNvSpPr>
            <a:spLocks noGrp="1"/>
          </p:cNvSpPr>
          <p:nvPr>
            <p:ph type="sldNum" sz="quarter" idx="12"/>
          </p:nvPr>
        </p:nvSpPr>
        <p:spPr>
          <a:xfrm>
            <a:off x="9300755" y="6432167"/>
            <a:ext cx="2743200" cy="365125"/>
          </a:xfrm>
        </p:spPr>
        <p:txBody>
          <a:bodyPr/>
          <a:lstStyle/>
          <a:p>
            <a:fld id="{9098E86A-1E82-48EF-A877-9284484925B2}" type="slidenum">
              <a:rPr lang="zh-CN" altLang="en-US" smtClean="0"/>
              <a:t>12</a:t>
            </a:fld>
            <a:endParaRPr lang="zh-CN" altLang="en-US" dirty="0"/>
          </a:p>
        </p:txBody>
      </p:sp>
      <p:sp>
        <p:nvSpPr>
          <p:cNvPr id="4" name="文本框 3">
            <a:extLst>
              <a:ext uri="{FF2B5EF4-FFF2-40B4-BE49-F238E27FC236}">
                <a16:creationId xmlns:a16="http://schemas.microsoft.com/office/drawing/2014/main" id="{38C77326-949E-90B7-996C-DB5C626A48EE}"/>
              </a:ext>
            </a:extLst>
          </p:cNvPr>
          <p:cNvSpPr txBox="1"/>
          <p:nvPr/>
        </p:nvSpPr>
        <p:spPr>
          <a:xfrm>
            <a:off x="9248503" y="213536"/>
            <a:ext cx="2852057"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Yi Wang (Tsinghua)</a:t>
            </a:r>
          </a:p>
        </p:txBody>
      </p:sp>
      <p:sp>
        <p:nvSpPr>
          <p:cNvPr id="5" name="Text Box 13">
            <a:extLst>
              <a:ext uri="{FF2B5EF4-FFF2-40B4-BE49-F238E27FC236}">
                <a16:creationId xmlns:a16="http://schemas.microsoft.com/office/drawing/2014/main" id="{615E4EA2-4C72-00C3-E27A-84F660AA71D6}"/>
              </a:ext>
            </a:extLst>
          </p:cNvPr>
          <p:cNvSpPr txBox="1">
            <a:spLocks noChangeArrowheads="1"/>
          </p:cNvSpPr>
          <p:nvPr/>
        </p:nvSpPr>
        <p:spPr bwMode="auto">
          <a:xfrm>
            <a:off x="924928" y="4701100"/>
            <a:ext cx="2979689" cy="1200220"/>
          </a:xfrm>
          <a:prstGeom prst="rect">
            <a:avLst/>
          </a:prstGeom>
          <a:solidFill>
            <a:srgbClr val="FFFF00"/>
          </a:solidFill>
          <a:ln w="9525">
            <a:solidFill>
              <a:srgbClr val="FF0000"/>
            </a:solidFill>
            <a:miter lim="800000"/>
            <a:headEnd/>
            <a:tailEnd/>
          </a:ln>
        </p:spPr>
        <p:txBody>
          <a:bodyPr wrap="square">
            <a:spAutoFit/>
          </a:bodyPr>
          <a:lstStyle/>
          <a:p>
            <a:pPr>
              <a:spcBef>
                <a:spcPct val="50000"/>
              </a:spcBef>
            </a:pPr>
            <a:r>
              <a:rPr lang="en-US" altLang="zh-CN" dirty="0"/>
              <a:t>TOF PID:</a:t>
            </a:r>
          </a:p>
          <a:p>
            <a:pPr>
              <a:spcBef>
                <a:spcPct val="50000"/>
              </a:spcBef>
            </a:pPr>
            <a:r>
              <a:rPr lang="en-US" altLang="zh-CN" dirty="0">
                <a:sym typeface="Symbol" pitchFamily="18" charset="2"/>
              </a:rPr>
              <a:t>  </a:t>
            </a:r>
            <a:r>
              <a:rPr lang="en-US" altLang="zh-CN" dirty="0"/>
              <a:t> /k   ~1.6 GeV/c,       </a:t>
            </a:r>
          </a:p>
          <a:p>
            <a:pPr>
              <a:spcBef>
                <a:spcPct val="50000"/>
              </a:spcBef>
            </a:pPr>
            <a:r>
              <a:rPr lang="en-US" altLang="zh-CN" dirty="0"/>
              <a:t>(</a:t>
            </a:r>
            <a:r>
              <a:rPr lang="en-US" altLang="zh-CN" dirty="0">
                <a:sym typeface="Symbol" pitchFamily="18" charset="2"/>
              </a:rPr>
              <a:t></a:t>
            </a:r>
            <a:r>
              <a:rPr lang="en-US" altLang="zh-CN" dirty="0"/>
              <a:t>,k)/p ~ 3.0 GeV/c</a:t>
            </a:r>
          </a:p>
        </p:txBody>
      </p:sp>
    </p:spTree>
    <p:extLst>
      <p:ext uri="{BB962C8B-B14F-4D97-AF65-F5344CB8AC3E}">
        <p14:creationId xmlns:p14="http://schemas.microsoft.com/office/powerpoint/2010/main" val="2380594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54844" y="-336700"/>
            <a:ext cx="8003110" cy="1325563"/>
          </a:xfrm>
        </p:spPr>
        <p:txBody>
          <a:bodyPr>
            <a:normAutofit/>
          </a:bodyPr>
          <a:lstStyle/>
          <a:p>
            <a:pPr algn="ctr"/>
            <a:r>
              <a:rPr lang="en-US" altLang="zh-CN" sz="2800" dirty="0">
                <a:solidFill>
                  <a:srgbClr val="1637CA"/>
                </a:solidFill>
                <a:latin typeface="Helvetica" pitchFamily="2" charset="0"/>
              </a:rPr>
              <a:t>Toward 20ps resolution: narrow gap MRPC</a:t>
            </a:r>
            <a:endParaRPr lang="zh-CN" altLang="en-US" sz="2800" dirty="0">
              <a:solidFill>
                <a:srgbClr val="1637CA"/>
              </a:solidFill>
              <a:latin typeface="Helvetica" pitchFamily="2" charset="0"/>
            </a:endParaRPr>
          </a:p>
        </p:txBody>
      </p:sp>
      <p:pic>
        <p:nvPicPr>
          <p:cNvPr id="4" name="对象 7"/>
          <p:cNvPicPr>
            <a:picLocks noChangeArrowheads="1"/>
          </p:cNvPicPr>
          <p:nvPr/>
        </p:nvPicPr>
        <p:blipFill>
          <a:blip r:embed="rId2">
            <a:extLst>
              <a:ext uri="{28A0092B-C50C-407E-A947-70E740481C1C}">
                <a14:useLocalDpi xmlns:a14="http://schemas.microsoft.com/office/drawing/2010/main" val="0"/>
              </a:ext>
            </a:extLst>
          </a:blip>
          <a:srcRect b="-3056"/>
          <a:stretch>
            <a:fillRect/>
          </a:stretch>
        </p:blipFill>
        <p:spPr bwMode="auto">
          <a:xfrm>
            <a:off x="222176" y="857357"/>
            <a:ext cx="6775524" cy="2875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2"/>
          <p:cNvGraphicFramePr>
            <a:graphicFrameLocks noChangeAspect="1"/>
          </p:cNvGraphicFramePr>
          <p:nvPr/>
        </p:nvGraphicFramePr>
        <p:xfrm>
          <a:off x="1000100" y="4143380"/>
          <a:ext cx="3608266" cy="603265"/>
        </p:xfrm>
        <a:graphic>
          <a:graphicData uri="http://schemas.openxmlformats.org/presentationml/2006/ole">
            <mc:AlternateContent xmlns:mc="http://schemas.openxmlformats.org/markup-compatibility/2006">
              <mc:Choice xmlns:v="urn:schemas-microsoft-com:vml" Requires="v">
                <p:oleObj name="Equation" r:id="rId3" imgW="1600200" imgH="266400" progId="Equation.DSMT4">
                  <p:embed/>
                </p:oleObj>
              </mc:Choice>
              <mc:Fallback>
                <p:oleObj name="Equation" r:id="rId3" imgW="1600200" imgH="266400" progId="Equation.DSMT4">
                  <p:embed/>
                  <p:pic>
                    <p:nvPicPr>
                      <p:cNvPr id="5"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100" y="4143380"/>
                        <a:ext cx="3608266" cy="60326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矩形 5"/>
          <p:cNvSpPr/>
          <p:nvPr/>
        </p:nvSpPr>
        <p:spPr>
          <a:xfrm>
            <a:off x="377209" y="4853100"/>
            <a:ext cx="6473780" cy="1200329"/>
          </a:xfrm>
          <a:prstGeom prst="rect">
            <a:avLst/>
          </a:prstGeom>
        </p:spPr>
        <p:txBody>
          <a:bodyPr wrap="square">
            <a:spAutoFit/>
          </a:bodyPr>
          <a:lstStyle/>
          <a:p>
            <a:pPr>
              <a:lnSpc>
                <a:spcPct val="120000"/>
              </a:lnSpc>
            </a:pPr>
            <a:r>
              <a:rPr lang="en-US" sz="2000" dirty="0">
                <a:sym typeface="Symbol"/>
              </a:rPr>
              <a:t></a:t>
            </a:r>
            <a:r>
              <a:rPr lang="en-US" sz="2000" baseline="-25000" dirty="0"/>
              <a:t>TOF</a:t>
            </a:r>
            <a:r>
              <a:rPr lang="zh-CN" altLang="en-US" sz="2000" dirty="0"/>
              <a:t> </a:t>
            </a:r>
            <a:r>
              <a:rPr lang="en-US" altLang="zh-CN" sz="2000" dirty="0"/>
              <a:t>&lt;</a:t>
            </a:r>
            <a:r>
              <a:rPr lang="en-US" sz="2000" dirty="0"/>
              <a:t>20 </a:t>
            </a:r>
            <a:r>
              <a:rPr lang="en-US" sz="2000" dirty="0" err="1"/>
              <a:t>ps</a:t>
            </a:r>
            <a:r>
              <a:rPr lang="zh-CN" altLang="en-US" sz="2000" dirty="0"/>
              <a:t>，</a:t>
            </a:r>
            <a:r>
              <a:rPr lang="en-US" altLang="zh-CN" sz="2000" dirty="0"/>
              <a:t>the intrinsic resolution of narrow gaps </a:t>
            </a:r>
            <a:r>
              <a:rPr lang="en-US" sz="2000" dirty="0"/>
              <a:t>MRPC </a:t>
            </a:r>
            <a:r>
              <a:rPr lang="zh-CN" altLang="en-US" sz="2000" dirty="0"/>
              <a:t> </a:t>
            </a:r>
            <a:r>
              <a:rPr lang="en-US" altLang="zh-CN" sz="2000" dirty="0"/>
              <a:t>is around </a:t>
            </a:r>
            <a:r>
              <a:rPr lang="en-US" sz="2000" dirty="0"/>
              <a:t>15ps</a:t>
            </a:r>
            <a:r>
              <a:rPr lang="zh-CN" altLang="en-US" sz="2000" dirty="0"/>
              <a:t>，</a:t>
            </a:r>
            <a:r>
              <a:rPr lang="en-US" altLang="zh-CN" sz="2000" dirty="0"/>
              <a:t>so the time jitter of readout electronics &lt;</a:t>
            </a:r>
            <a:r>
              <a:rPr lang="en-US" sz="2000" dirty="0"/>
              <a:t>13~15 </a:t>
            </a:r>
            <a:r>
              <a:rPr lang="en-US" sz="2000" dirty="0" err="1"/>
              <a:t>ps</a:t>
            </a:r>
            <a:r>
              <a:rPr lang="zh-CN" altLang="en-US" sz="2000" dirty="0"/>
              <a:t>。</a:t>
            </a:r>
          </a:p>
        </p:txBody>
      </p:sp>
      <p:pic>
        <p:nvPicPr>
          <p:cNvPr id="7" name="内容占位符 6">
            <a:extLst>
              <a:ext uri="{FF2B5EF4-FFF2-40B4-BE49-F238E27FC236}">
                <a16:creationId xmlns:a16="http://schemas.microsoft.com/office/drawing/2014/main" id="{93615499-B7F3-426B-B0B7-982570D6C54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7705844" y="1625674"/>
            <a:ext cx="4090521" cy="3576637"/>
          </a:xfrm>
          <a:prstGeom prst="rect">
            <a:avLst/>
          </a:prstGeom>
        </p:spPr>
      </p:pic>
      <p:sp>
        <p:nvSpPr>
          <p:cNvPr id="8" name="文本框 7">
            <a:extLst>
              <a:ext uri="{FF2B5EF4-FFF2-40B4-BE49-F238E27FC236}">
                <a16:creationId xmlns:a16="http://schemas.microsoft.com/office/drawing/2014/main" id="{C11C419C-FC89-41E1-B5E0-494613C91724}"/>
              </a:ext>
            </a:extLst>
          </p:cNvPr>
          <p:cNvSpPr txBox="1"/>
          <p:nvPr/>
        </p:nvSpPr>
        <p:spPr>
          <a:xfrm>
            <a:off x="7325068" y="988863"/>
            <a:ext cx="4852072" cy="646331"/>
          </a:xfrm>
          <a:prstGeom prst="rect">
            <a:avLst/>
          </a:prstGeom>
          <a:noFill/>
        </p:spPr>
        <p:txBody>
          <a:bodyPr wrap="square" rtlCol="0">
            <a:spAutoFit/>
          </a:bodyPr>
          <a:lstStyle/>
          <a:p>
            <a:pPr indent="-285750">
              <a:buFont typeface="Wingdings" panose="05000000000000000000" pitchFamily="2" charset="2"/>
              <a:buChar char="p"/>
            </a:pPr>
            <a:r>
              <a:rPr lang="en-US" altLang="zh-CN" dirty="0"/>
              <a:t>Simulation indicates proper ways to design the gap thickness and arrange the stacks </a:t>
            </a:r>
            <a:endParaRPr lang="zh-CN" altLang="en-US" dirty="0"/>
          </a:p>
        </p:txBody>
      </p:sp>
      <p:sp>
        <p:nvSpPr>
          <p:cNvPr id="9" name="矩形 8">
            <a:extLst>
              <a:ext uri="{FF2B5EF4-FFF2-40B4-BE49-F238E27FC236}">
                <a16:creationId xmlns:a16="http://schemas.microsoft.com/office/drawing/2014/main" id="{61DAF91D-1E3C-413D-9D05-AC1BBFFEEB3F}"/>
              </a:ext>
            </a:extLst>
          </p:cNvPr>
          <p:cNvSpPr/>
          <p:nvPr/>
        </p:nvSpPr>
        <p:spPr>
          <a:xfrm>
            <a:off x="8281190" y="3732885"/>
            <a:ext cx="1733551" cy="923925"/>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F2B9B0B4-F052-4555-8791-EB663C1ACA2C}"/>
              </a:ext>
            </a:extLst>
          </p:cNvPr>
          <p:cNvSpPr txBox="1"/>
          <p:nvPr/>
        </p:nvSpPr>
        <p:spPr>
          <a:xfrm>
            <a:off x="10214767" y="4010741"/>
            <a:ext cx="1581598" cy="523220"/>
          </a:xfrm>
          <a:prstGeom prst="rect">
            <a:avLst/>
          </a:prstGeom>
          <a:solidFill>
            <a:schemeClr val="bg1">
              <a:lumMod val="95000"/>
            </a:schemeClr>
          </a:solidFill>
          <a:ln>
            <a:solidFill>
              <a:schemeClr val="tx1">
                <a:lumMod val="85000"/>
                <a:lumOff val="15000"/>
              </a:schemeClr>
            </a:solidFill>
          </a:ln>
        </p:spPr>
        <p:txBody>
          <a:bodyPr wrap="square" rtlCol="0">
            <a:spAutoFit/>
          </a:bodyPr>
          <a:lstStyle/>
          <a:p>
            <a:r>
              <a:rPr lang="en-US" altLang="zh-CN" sz="1400" dirty="0"/>
              <a:t>Narrower gap thickness required</a:t>
            </a:r>
            <a:endParaRPr lang="zh-CN" altLang="en-US" sz="1400" dirty="0"/>
          </a:p>
        </p:txBody>
      </p:sp>
      <p:sp>
        <p:nvSpPr>
          <p:cNvPr id="11" name="矩形 10"/>
          <p:cNvSpPr/>
          <p:nvPr/>
        </p:nvSpPr>
        <p:spPr>
          <a:xfrm>
            <a:off x="7231764" y="5184922"/>
            <a:ext cx="5038680" cy="830997"/>
          </a:xfrm>
          <a:prstGeom prst="rect">
            <a:avLst/>
          </a:prstGeom>
        </p:spPr>
        <p:txBody>
          <a:bodyPr wrap="square">
            <a:spAutoFit/>
          </a:bodyPr>
          <a:lstStyle/>
          <a:p>
            <a:pPr>
              <a:lnSpc>
                <a:spcPct val="120000"/>
              </a:lnSpc>
            </a:pPr>
            <a:r>
              <a:rPr lang="en-US" sz="2000" dirty="0">
                <a:sym typeface="Symbol"/>
              </a:rPr>
              <a:t></a:t>
            </a:r>
            <a:r>
              <a:rPr lang="en-US" altLang="zh-CN" sz="2000" baseline="-25000" dirty="0">
                <a:sym typeface="Symbol"/>
              </a:rPr>
              <a:t>MRPC</a:t>
            </a:r>
            <a:r>
              <a:rPr lang="zh-CN" altLang="en-US" sz="2000" dirty="0"/>
              <a:t> </a:t>
            </a:r>
            <a:r>
              <a:rPr lang="en-US" altLang="zh-CN" sz="2000" dirty="0"/>
              <a:t>&lt;</a:t>
            </a:r>
            <a:r>
              <a:rPr lang="en-US" sz="2000" dirty="0"/>
              <a:t>20 </a:t>
            </a:r>
            <a:r>
              <a:rPr lang="en-US" sz="2000" dirty="0" err="1"/>
              <a:t>ps</a:t>
            </a:r>
            <a:r>
              <a:rPr lang="zh-CN" altLang="en-US" sz="2000" dirty="0"/>
              <a:t>，</a:t>
            </a:r>
            <a:r>
              <a:rPr lang="en-US" altLang="zh-CN" sz="2000" dirty="0"/>
              <a:t>the gas gap: &lt;0.18mm</a:t>
            </a:r>
          </a:p>
          <a:p>
            <a:pPr>
              <a:lnSpc>
                <a:spcPct val="120000"/>
              </a:lnSpc>
            </a:pPr>
            <a:r>
              <a:rPr lang="en-US" altLang="zh-CN" sz="2000" dirty="0"/>
              <a:t>                          gap number: &gt;16   </a:t>
            </a:r>
            <a:endParaRPr lang="zh-CN" altLang="en-US" sz="2000" dirty="0"/>
          </a:p>
        </p:txBody>
      </p:sp>
      <p:sp>
        <p:nvSpPr>
          <p:cNvPr id="12" name="灯片编号占位符 11"/>
          <p:cNvSpPr>
            <a:spLocks noGrp="1"/>
          </p:cNvSpPr>
          <p:nvPr>
            <p:ph type="sldNum" sz="quarter" idx="12"/>
          </p:nvPr>
        </p:nvSpPr>
        <p:spPr/>
        <p:txBody>
          <a:bodyPr/>
          <a:lstStyle/>
          <a:p>
            <a:fld id="{9098E86A-1E82-48EF-A877-9284484925B2}" type="slidenum">
              <a:rPr lang="zh-CN" altLang="en-US" smtClean="0"/>
              <a:t>13</a:t>
            </a:fld>
            <a:endParaRPr lang="zh-CN" altLang="en-US"/>
          </a:p>
        </p:txBody>
      </p:sp>
      <p:sp>
        <p:nvSpPr>
          <p:cNvPr id="3" name="文本框 2">
            <a:extLst>
              <a:ext uri="{FF2B5EF4-FFF2-40B4-BE49-F238E27FC236}">
                <a16:creationId xmlns:a16="http://schemas.microsoft.com/office/drawing/2014/main" id="{CCA61B64-06BD-9445-8869-1F623E8F7FBD}"/>
              </a:ext>
            </a:extLst>
          </p:cNvPr>
          <p:cNvSpPr txBox="1"/>
          <p:nvPr/>
        </p:nvSpPr>
        <p:spPr>
          <a:xfrm>
            <a:off x="9325083" y="387760"/>
            <a:ext cx="2852057"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Yi Wang (Tsinghua)</a:t>
            </a:r>
          </a:p>
        </p:txBody>
      </p:sp>
    </p:spTree>
    <p:extLst>
      <p:ext uri="{BB962C8B-B14F-4D97-AF65-F5344CB8AC3E}">
        <p14:creationId xmlns:p14="http://schemas.microsoft.com/office/powerpoint/2010/main" val="3499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D14D7D-D277-66FD-15F7-975E20821118}"/>
              </a:ext>
            </a:extLst>
          </p:cNvPr>
          <p:cNvSpPr>
            <a:spLocks noGrp="1"/>
          </p:cNvSpPr>
          <p:nvPr>
            <p:ph type="title"/>
          </p:nvPr>
        </p:nvSpPr>
        <p:spPr>
          <a:xfrm>
            <a:off x="838200" y="365126"/>
            <a:ext cx="10515600" cy="292100"/>
          </a:xfrm>
        </p:spPr>
        <p:txBody>
          <a:bodyPr>
            <a:normAutofit fontScale="90000"/>
          </a:bodyPr>
          <a:lstStyle/>
          <a:p>
            <a:pPr algn="ctr"/>
            <a:r>
              <a:rPr lang="en-US" altLang="zh-CN" dirty="0">
                <a:solidFill>
                  <a:srgbClr val="0000FF"/>
                </a:solidFill>
                <a:latin typeface="Calibri" panose="020F0502020204030204" pitchFamily="34" charset="0"/>
                <a:cs typeface="Calibri" panose="020F0502020204030204" pitchFamily="34" charset="0"/>
              </a:rPr>
              <a:t>LGAD Reference</a:t>
            </a:r>
            <a:endParaRPr lang="zh-CN" altLang="en-US" dirty="0">
              <a:solidFill>
                <a:srgbClr val="0000FF"/>
              </a:solidFill>
              <a:latin typeface="Calibri" panose="020F0502020204030204" pitchFamily="34" charset="0"/>
              <a:cs typeface="Calibri" panose="020F0502020204030204" pitchFamily="34" charset="0"/>
            </a:endParaRPr>
          </a:p>
        </p:txBody>
      </p:sp>
      <p:pic>
        <p:nvPicPr>
          <p:cNvPr id="5" name="图片 4">
            <a:extLst>
              <a:ext uri="{FF2B5EF4-FFF2-40B4-BE49-F238E27FC236}">
                <a16:creationId xmlns:a16="http://schemas.microsoft.com/office/drawing/2014/main" id="{CCF1B262-AEEA-DAE1-5A20-B5316CC7EE7C}"/>
              </a:ext>
            </a:extLst>
          </p:cNvPr>
          <p:cNvPicPr>
            <a:picLocks noChangeAspect="1"/>
          </p:cNvPicPr>
          <p:nvPr/>
        </p:nvPicPr>
        <p:blipFill>
          <a:blip r:embed="rId2"/>
          <a:stretch>
            <a:fillRect/>
          </a:stretch>
        </p:blipFill>
        <p:spPr>
          <a:xfrm>
            <a:off x="5392067" y="1178178"/>
            <a:ext cx="6339042" cy="2689922"/>
          </a:xfrm>
          <a:prstGeom prst="rect">
            <a:avLst/>
          </a:prstGeom>
        </p:spPr>
      </p:pic>
      <p:pic>
        <p:nvPicPr>
          <p:cNvPr id="7" name="图片 6">
            <a:extLst>
              <a:ext uri="{FF2B5EF4-FFF2-40B4-BE49-F238E27FC236}">
                <a16:creationId xmlns:a16="http://schemas.microsoft.com/office/drawing/2014/main" id="{872632DE-857E-10FF-9CBD-328BE3D93DE5}"/>
              </a:ext>
            </a:extLst>
          </p:cNvPr>
          <p:cNvPicPr>
            <a:picLocks noChangeAspect="1"/>
          </p:cNvPicPr>
          <p:nvPr/>
        </p:nvPicPr>
        <p:blipFill>
          <a:blip r:embed="rId3"/>
          <a:stretch>
            <a:fillRect/>
          </a:stretch>
        </p:blipFill>
        <p:spPr>
          <a:xfrm>
            <a:off x="5728373" y="4006582"/>
            <a:ext cx="3227535" cy="1746760"/>
          </a:xfrm>
          <a:prstGeom prst="rect">
            <a:avLst/>
          </a:prstGeom>
        </p:spPr>
      </p:pic>
      <p:sp>
        <p:nvSpPr>
          <p:cNvPr id="10" name="文本框 9">
            <a:extLst>
              <a:ext uri="{FF2B5EF4-FFF2-40B4-BE49-F238E27FC236}">
                <a16:creationId xmlns:a16="http://schemas.microsoft.com/office/drawing/2014/main" id="{3771206C-B565-DBC8-6778-4773808FCF57}"/>
              </a:ext>
            </a:extLst>
          </p:cNvPr>
          <p:cNvSpPr txBox="1"/>
          <p:nvPr/>
        </p:nvSpPr>
        <p:spPr>
          <a:xfrm>
            <a:off x="9111068" y="4006582"/>
            <a:ext cx="2811113" cy="1231106"/>
          </a:xfrm>
          <a:prstGeom prst="rect">
            <a:avLst/>
          </a:prstGeom>
          <a:noFill/>
        </p:spPr>
        <p:txBody>
          <a:bodyPr wrap="square" rtlCol="0">
            <a:spAutoFit/>
          </a:bodyPr>
          <a:lstStyle/>
          <a:p>
            <a:pPr marL="342900" indent="-342900">
              <a:buFont typeface="Wingdings" panose="05000000000000000000" pitchFamily="2" charset="2"/>
              <a:buChar char="Ø"/>
            </a:pPr>
            <a:r>
              <a:rPr lang="en-US" altLang="zh-CN" sz="2000" b="1" dirty="0" err="1">
                <a:latin typeface="Calibri" panose="020F0502020204030204" pitchFamily="34" charset="0"/>
                <a:cs typeface="Calibri" panose="020F0502020204030204" pitchFamily="34" charset="0"/>
              </a:rPr>
              <a:t>EicC</a:t>
            </a:r>
            <a:r>
              <a:rPr lang="en-US" altLang="zh-CN" sz="2000" b="1" dirty="0">
                <a:latin typeface="Calibri" panose="020F0502020204030204" pitchFamily="34" charset="0"/>
                <a:cs typeface="Calibri" panose="020F0502020204030204" pitchFamily="34" charset="0"/>
              </a:rPr>
              <a:t> Barrel </a:t>
            </a:r>
          </a:p>
          <a:p>
            <a:r>
              <a:rPr lang="en-US" altLang="zh-CN" dirty="0"/>
              <a:t>Radius ~80cm (try to achieve 50cm)</a:t>
            </a:r>
          </a:p>
          <a:p>
            <a:r>
              <a:rPr lang="en-US" altLang="zh-CN" b="1" dirty="0">
                <a:solidFill>
                  <a:srgbClr val="009FFF"/>
                </a:solidFill>
              </a:rPr>
              <a:t>Time resolution ~20ps</a:t>
            </a:r>
            <a:endParaRPr lang="zh-CN" altLang="en-US" b="1" dirty="0">
              <a:solidFill>
                <a:srgbClr val="009FFF"/>
              </a:solidFill>
            </a:endParaRPr>
          </a:p>
        </p:txBody>
      </p:sp>
      <p:pic>
        <p:nvPicPr>
          <p:cNvPr id="12" name="图片 11">
            <a:extLst>
              <a:ext uri="{FF2B5EF4-FFF2-40B4-BE49-F238E27FC236}">
                <a16:creationId xmlns:a16="http://schemas.microsoft.com/office/drawing/2014/main" id="{B836E73D-4144-24F9-C2DB-06EC00FE4F90}"/>
              </a:ext>
            </a:extLst>
          </p:cNvPr>
          <p:cNvPicPr>
            <a:picLocks noChangeAspect="1"/>
          </p:cNvPicPr>
          <p:nvPr/>
        </p:nvPicPr>
        <p:blipFill>
          <a:blip r:embed="rId4"/>
          <a:stretch>
            <a:fillRect/>
          </a:stretch>
        </p:blipFill>
        <p:spPr>
          <a:xfrm>
            <a:off x="9182099" y="5406920"/>
            <a:ext cx="1600201" cy="272902"/>
          </a:xfrm>
          <a:prstGeom prst="rect">
            <a:avLst/>
          </a:prstGeom>
        </p:spPr>
      </p:pic>
      <p:sp>
        <p:nvSpPr>
          <p:cNvPr id="4" name="文本框 3">
            <a:extLst>
              <a:ext uri="{FF2B5EF4-FFF2-40B4-BE49-F238E27FC236}">
                <a16:creationId xmlns:a16="http://schemas.microsoft.com/office/drawing/2014/main" id="{98CB1BFE-B1F2-8020-2587-A052271688A0}"/>
              </a:ext>
            </a:extLst>
          </p:cNvPr>
          <p:cNvSpPr txBox="1"/>
          <p:nvPr/>
        </p:nvSpPr>
        <p:spPr>
          <a:xfrm>
            <a:off x="407669" y="1098137"/>
            <a:ext cx="4851144" cy="4620624"/>
          </a:xfrm>
          <a:prstGeom prst="rect">
            <a:avLst/>
          </a:prstGeom>
          <a:noFill/>
        </p:spPr>
        <p:txBody>
          <a:bodyPr wrap="square">
            <a:spAutoFit/>
          </a:bodyPr>
          <a:lstStyle/>
          <a:p>
            <a:pPr algn="just">
              <a:lnSpc>
                <a:spcPct val="150000"/>
              </a:lnSpc>
            </a:pPr>
            <a:r>
              <a:rPr lang="zh-CN" altLang="en-US" b="1" dirty="0">
                <a:solidFill>
                  <a:srgbClr val="0070C0"/>
                </a:solidFill>
              </a:rPr>
              <a:t>低增益雪崩探测器</a:t>
            </a:r>
            <a:r>
              <a:rPr lang="en-US" altLang="zh-CN" b="1" dirty="0">
                <a:solidFill>
                  <a:srgbClr val="0070C0"/>
                </a:solidFill>
              </a:rPr>
              <a:t>(LGAD)</a:t>
            </a:r>
            <a:r>
              <a:rPr lang="zh-CN" altLang="en-US" b="1" dirty="0">
                <a:solidFill>
                  <a:srgbClr val="0070C0"/>
                </a:solidFill>
              </a:rPr>
              <a:t>：</a:t>
            </a:r>
            <a:r>
              <a:rPr lang="zh-CN" altLang="en-US" dirty="0"/>
              <a:t>一种超快响应硅探测器。通过半导体中局部雪崩放大产生具有快速上升沿的信号脉冲，进行高时间分辨的粒子鉴别。相比</a:t>
            </a:r>
            <a:r>
              <a:rPr lang="en-US" altLang="zh-CN" dirty="0"/>
              <a:t>MRPC</a:t>
            </a:r>
            <a:r>
              <a:rPr lang="zh-CN" altLang="en-US" dirty="0"/>
              <a:t>，它的结构更紧凑，测量飞行时间之外还可提供高分辨粒子径迹位置信息。</a:t>
            </a:r>
            <a:endParaRPr lang="en-US" altLang="zh-CN" dirty="0"/>
          </a:p>
          <a:p>
            <a:pPr algn="r">
              <a:lnSpc>
                <a:spcPct val="150000"/>
              </a:lnSpc>
            </a:pPr>
            <a:endParaRPr lang="en-US" altLang="zh-CN" dirty="0"/>
          </a:p>
          <a:p>
            <a:pPr algn="just">
              <a:lnSpc>
                <a:spcPct val="150000"/>
              </a:lnSpc>
            </a:pPr>
            <a:r>
              <a:rPr lang="zh-CN" altLang="en-US" b="1" dirty="0">
                <a:solidFill>
                  <a:srgbClr val="0070C0"/>
                </a:solidFill>
              </a:rPr>
              <a:t>预期目标：</a:t>
            </a:r>
            <a:endParaRPr lang="en-US" altLang="zh-CN" b="1" dirty="0">
              <a:solidFill>
                <a:srgbClr val="0070C0"/>
              </a:solidFill>
            </a:endParaRPr>
          </a:p>
          <a:p>
            <a:pPr marL="285750" indent="-285750" algn="just">
              <a:lnSpc>
                <a:spcPct val="150000"/>
              </a:lnSpc>
              <a:buFont typeface="Wingdings" panose="05000000000000000000" pitchFamily="2" charset="2"/>
              <a:buChar char="Ø"/>
            </a:pPr>
            <a:r>
              <a:rPr lang="zh-CN" altLang="en-US" dirty="0"/>
              <a:t>实现低动量（</a:t>
            </a:r>
            <a:r>
              <a:rPr lang="en-US" altLang="zh-CN" dirty="0">
                <a:solidFill>
                  <a:srgbClr val="FF0000"/>
                </a:solidFill>
              </a:rPr>
              <a:t>0.1~2GeV/c</a:t>
            </a:r>
            <a:r>
              <a:rPr lang="en-US" altLang="zh-CN" dirty="0"/>
              <a:t>)</a:t>
            </a:r>
            <a:r>
              <a:rPr lang="zh-CN" altLang="en-US" dirty="0"/>
              <a:t>的带电粒子鉴别</a:t>
            </a:r>
            <a:endParaRPr lang="en-US" altLang="zh-CN" dirty="0"/>
          </a:p>
          <a:p>
            <a:pPr marL="285750" indent="-285750" algn="just">
              <a:lnSpc>
                <a:spcPct val="150000"/>
              </a:lnSpc>
              <a:buFont typeface="Wingdings" panose="05000000000000000000" pitchFamily="2" charset="2"/>
              <a:buChar char="Ø"/>
            </a:pPr>
            <a:r>
              <a:rPr lang="zh-CN" altLang="en-US" dirty="0"/>
              <a:t>皮秒量级的高时间分辨（</a:t>
            </a:r>
            <a:r>
              <a:rPr lang="en-US" altLang="zh-CN" dirty="0">
                <a:solidFill>
                  <a:srgbClr val="FF0000"/>
                </a:solidFill>
              </a:rPr>
              <a:t>~30ps</a:t>
            </a:r>
            <a:r>
              <a:rPr lang="zh-CN" altLang="en-US" dirty="0"/>
              <a:t>）。</a:t>
            </a:r>
            <a:endParaRPr lang="en-US" altLang="zh-CN" dirty="0"/>
          </a:p>
          <a:p>
            <a:pPr marL="285750" indent="-285750" algn="just">
              <a:lnSpc>
                <a:spcPct val="150000"/>
              </a:lnSpc>
              <a:buFont typeface="Wingdings" panose="05000000000000000000" pitchFamily="2" charset="2"/>
              <a:buChar char="Ø"/>
            </a:pPr>
            <a:r>
              <a:rPr lang="en-US" altLang="zh-CN" dirty="0"/>
              <a:t>LGAD</a:t>
            </a:r>
            <a:r>
              <a:rPr lang="zh-CN" altLang="en-US" dirty="0"/>
              <a:t>的像素探测单元尺寸可达</a:t>
            </a:r>
            <a:r>
              <a:rPr lang="zh-CN" altLang="en-US" dirty="0">
                <a:solidFill>
                  <a:srgbClr val="FF0000"/>
                </a:solidFill>
              </a:rPr>
              <a:t>几十</a:t>
            </a:r>
            <a:r>
              <a:rPr lang="en-US" altLang="zh-CN" dirty="0">
                <a:solidFill>
                  <a:srgbClr val="FF0000"/>
                </a:solidFill>
              </a:rPr>
              <a:t>um</a:t>
            </a:r>
            <a:r>
              <a:rPr lang="zh-CN" altLang="en-US" dirty="0"/>
              <a:t>，提供高精度粒子径迹重建信息。</a:t>
            </a:r>
            <a:endParaRPr lang="en-US" altLang="zh-CN" dirty="0"/>
          </a:p>
        </p:txBody>
      </p:sp>
      <p:sp>
        <p:nvSpPr>
          <p:cNvPr id="6" name="灯片编号占位符 11">
            <a:extLst>
              <a:ext uri="{FF2B5EF4-FFF2-40B4-BE49-F238E27FC236}">
                <a16:creationId xmlns:a16="http://schemas.microsoft.com/office/drawing/2014/main" id="{3668AE0E-B4C3-498C-3828-C79746117E6F}"/>
              </a:ext>
            </a:extLst>
          </p:cNvPr>
          <p:cNvSpPr>
            <a:spLocks noGrp="1"/>
          </p:cNvSpPr>
          <p:nvPr>
            <p:ph type="sldNum" sz="quarter" idx="12"/>
          </p:nvPr>
        </p:nvSpPr>
        <p:spPr>
          <a:xfrm>
            <a:off x="8610600" y="6356350"/>
            <a:ext cx="2743200" cy="365125"/>
          </a:xfrm>
        </p:spPr>
        <p:txBody>
          <a:bodyPr/>
          <a:lstStyle/>
          <a:p>
            <a:fld id="{9098E86A-1E82-48EF-A877-9284484925B2}" type="slidenum">
              <a:rPr lang="zh-CN" altLang="en-US" smtClean="0"/>
              <a:t>14</a:t>
            </a:fld>
            <a:endParaRPr lang="zh-CN" altLang="en-US"/>
          </a:p>
        </p:txBody>
      </p:sp>
    </p:spTree>
    <p:extLst>
      <p:ext uri="{BB962C8B-B14F-4D97-AF65-F5344CB8AC3E}">
        <p14:creationId xmlns:p14="http://schemas.microsoft.com/office/powerpoint/2010/main" val="1991036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内容占位符 2">
            <a:extLst>
              <a:ext uri="{FF2B5EF4-FFF2-40B4-BE49-F238E27FC236}">
                <a16:creationId xmlns:a16="http://schemas.microsoft.com/office/drawing/2014/main" id="{D2ECB8AF-2C70-40F7-B38B-B1586B7B7867}"/>
              </a:ext>
            </a:extLst>
          </p:cNvPr>
          <p:cNvSpPr txBox="1">
            <a:spLocks/>
          </p:cNvSpPr>
          <p:nvPr/>
        </p:nvSpPr>
        <p:spPr bwMode="auto">
          <a:xfrm>
            <a:off x="6856872" y="3996681"/>
            <a:ext cx="5033901" cy="224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0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16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14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800" b="1" dirty="0">
                <a:solidFill>
                  <a:srgbClr val="C00000"/>
                </a:solidFill>
                <a:ea typeface="楷体" panose="02010609060101010101" pitchFamily="49" charset="-122"/>
              </a:rPr>
              <a:t>宇宙线测试平台：闪烁体 </a:t>
            </a:r>
            <a:r>
              <a:rPr lang="en-US" altLang="zh-CN" sz="1800" b="1" dirty="0">
                <a:solidFill>
                  <a:srgbClr val="C00000"/>
                </a:solidFill>
                <a:ea typeface="楷体" panose="02010609060101010101" pitchFamily="49" charset="-122"/>
              </a:rPr>
              <a:t>+ </a:t>
            </a:r>
            <a:r>
              <a:rPr lang="en-US" altLang="zh-CN" sz="1800" b="1" dirty="0" err="1">
                <a:solidFill>
                  <a:srgbClr val="C00000"/>
                </a:solidFill>
                <a:ea typeface="楷体" panose="02010609060101010101" pitchFamily="49" charset="-122"/>
              </a:rPr>
              <a:t>SiPM</a:t>
            </a:r>
            <a:r>
              <a:rPr lang="en-US" altLang="zh-CN" sz="1800" b="1" dirty="0">
                <a:solidFill>
                  <a:srgbClr val="C00000"/>
                </a:solidFill>
                <a:ea typeface="楷体" panose="02010609060101010101" pitchFamily="49" charset="-122"/>
              </a:rPr>
              <a:t>,</a:t>
            </a:r>
            <a:r>
              <a:rPr lang="zh-CN" altLang="en-US" sz="1800" b="1" dirty="0">
                <a:solidFill>
                  <a:srgbClr val="C00000"/>
                </a:solidFill>
                <a:ea typeface="楷体" panose="02010609060101010101" pitchFamily="49" charset="-122"/>
              </a:rPr>
              <a:t> </a:t>
            </a:r>
            <a:r>
              <a:rPr lang="en-US" altLang="zh-CN" sz="1800" b="1" dirty="0">
                <a:solidFill>
                  <a:srgbClr val="C00000"/>
                </a:solidFill>
                <a:ea typeface="楷体" panose="02010609060101010101" pitchFamily="49" charset="-122"/>
              </a:rPr>
              <a:t>8</a:t>
            </a:r>
            <a:r>
              <a:rPr lang="zh-CN" altLang="en-US" sz="1800" b="1" dirty="0">
                <a:solidFill>
                  <a:srgbClr val="C00000"/>
                </a:solidFill>
                <a:ea typeface="楷体" panose="02010609060101010101" pitchFamily="49" charset="-122"/>
              </a:rPr>
              <a:t> </a:t>
            </a:r>
            <a:r>
              <a:rPr lang="en-US" altLang="zh-CN" sz="1800" b="1" dirty="0">
                <a:solidFill>
                  <a:srgbClr val="C00000"/>
                </a:solidFill>
                <a:ea typeface="楷体" panose="02010609060101010101" pitchFamily="49" charset="-122"/>
              </a:rPr>
              <a:t>layer (4 layer for x, y each),</a:t>
            </a:r>
            <a:r>
              <a:rPr lang="zh-CN" altLang="en-US" sz="1800" b="1" dirty="0">
                <a:solidFill>
                  <a:srgbClr val="C00000"/>
                </a:solidFill>
                <a:ea typeface="楷体" panose="02010609060101010101" pitchFamily="49" charset="-122"/>
              </a:rPr>
              <a:t> 探测面积 </a:t>
            </a:r>
            <a:r>
              <a:rPr lang="en-US" altLang="zh-CN" sz="1800" b="1" dirty="0">
                <a:solidFill>
                  <a:srgbClr val="C00000"/>
                </a:solidFill>
                <a:ea typeface="楷体" panose="02010609060101010101" pitchFamily="49" charset="-122"/>
              </a:rPr>
              <a:t>50cm x 50cm </a:t>
            </a:r>
          </a:p>
          <a:p>
            <a:r>
              <a:rPr lang="en-US" altLang="zh-CN" sz="1800" b="1" dirty="0">
                <a:solidFill>
                  <a:srgbClr val="C00000"/>
                </a:solidFill>
                <a:ea typeface="楷体" panose="02010609060101010101" pitchFamily="49" charset="-122"/>
              </a:rPr>
              <a:t>One layer</a:t>
            </a:r>
            <a:r>
              <a:rPr lang="zh-CN" altLang="en-US" sz="1800" b="1" dirty="0">
                <a:solidFill>
                  <a:srgbClr val="C00000"/>
                </a:solidFill>
                <a:ea typeface="楷体" panose="02010609060101010101" pitchFamily="49" charset="-122"/>
              </a:rPr>
              <a:t>：</a:t>
            </a:r>
            <a:r>
              <a:rPr lang="en-US" altLang="zh-CN" sz="1800" b="1" dirty="0">
                <a:solidFill>
                  <a:srgbClr val="C00000"/>
                </a:solidFill>
                <a:ea typeface="楷体" panose="02010609060101010101" pitchFamily="49" charset="-122"/>
              </a:rPr>
              <a:t>3 module + 1 electronics </a:t>
            </a:r>
          </a:p>
          <a:p>
            <a:r>
              <a:rPr lang="en-US" altLang="zh-CN" sz="1800" b="1" dirty="0">
                <a:solidFill>
                  <a:srgbClr val="C00000"/>
                </a:solidFill>
                <a:ea typeface="楷体" panose="02010609060101010101" pitchFamily="49" charset="-122"/>
              </a:rPr>
              <a:t>One module</a:t>
            </a:r>
            <a:r>
              <a:rPr lang="zh-CN" altLang="en-US" sz="1800" b="1" dirty="0">
                <a:solidFill>
                  <a:srgbClr val="C00000"/>
                </a:solidFill>
                <a:ea typeface="楷体" panose="02010609060101010101" pitchFamily="49" charset="-122"/>
              </a:rPr>
              <a:t>：</a:t>
            </a:r>
            <a:r>
              <a:rPr lang="en-US" altLang="zh-CN" sz="1800" b="1" dirty="0">
                <a:solidFill>
                  <a:srgbClr val="C00000"/>
                </a:solidFill>
                <a:ea typeface="楷体" panose="02010609060101010101" pitchFamily="49" charset="-122"/>
              </a:rPr>
              <a:t>16</a:t>
            </a:r>
            <a:r>
              <a:rPr lang="zh-CN" altLang="en-US" sz="1800" b="1" dirty="0">
                <a:solidFill>
                  <a:srgbClr val="C00000"/>
                </a:solidFill>
                <a:ea typeface="楷体" panose="02010609060101010101" pitchFamily="49" charset="-122"/>
              </a:rPr>
              <a:t>块</a:t>
            </a:r>
            <a:r>
              <a:rPr lang="en-US" altLang="zh-CN" sz="1800" b="1" dirty="0">
                <a:solidFill>
                  <a:srgbClr val="C00000"/>
                </a:solidFill>
                <a:ea typeface="楷体" panose="02010609060101010101" pitchFamily="49" charset="-122"/>
              </a:rPr>
              <a:t>EJ-200 + 32</a:t>
            </a:r>
            <a:r>
              <a:rPr lang="zh-CN" altLang="en-US" sz="1800" b="1" dirty="0">
                <a:solidFill>
                  <a:srgbClr val="C00000"/>
                </a:solidFill>
                <a:ea typeface="楷体" panose="02010609060101010101" pitchFamily="49" charset="-122"/>
              </a:rPr>
              <a:t>根光纤</a:t>
            </a:r>
            <a:r>
              <a:rPr lang="en-US" altLang="zh-CN" sz="1800" b="1" dirty="0">
                <a:solidFill>
                  <a:srgbClr val="C00000"/>
                </a:solidFill>
                <a:ea typeface="楷体" panose="02010609060101010101" pitchFamily="49" charset="-122"/>
              </a:rPr>
              <a:t> + 8 SiPM</a:t>
            </a:r>
          </a:p>
          <a:p>
            <a:r>
              <a:rPr lang="zh-CN" altLang="en-US" sz="1800" b="1" dirty="0">
                <a:solidFill>
                  <a:srgbClr val="C00000"/>
                </a:solidFill>
                <a:ea typeface="楷体" panose="02010609060101010101" pitchFamily="49" charset="-122"/>
              </a:rPr>
              <a:t>位置分辨</a:t>
            </a:r>
            <a:r>
              <a:rPr lang="en-US" altLang="zh-CN" sz="1800" b="1" dirty="0">
                <a:solidFill>
                  <a:srgbClr val="C00000"/>
                </a:solidFill>
                <a:ea typeface="楷体" panose="02010609060101010101" pitchFamily="49" charset="-122"/>
              </a:rPr>
              <a:t>~1mm, </a:t>
            </a:r>
            <a:r>
              <a:rPr lang="zh-CN" altLang="en-US" sz="1800" b="1" dirty="0">
                <a:solidFill>
                  <a:srgbClr val="C00000"/>
                </a:solidFill>
                <a:ea typeface="楷体" panose="02010609060101010101" pitchFamily="49" charset="-122"/>
              </a:rPr>
              <a:t>时间分辨</a:t>
            </a:r>
            <a:r>
              <a:rPr lang="en-US" altLang="zh-CN" sz="1800" b="1" dirty="0">
                <a:solidFill>
                  <a:srgbClr val="C00000"/>
                </a:solidFill>
                <a:ea typeface="楷体" panose="02010609060101010101" pitchFamily="49" charset="-122"/>
              </a:rPr>
              <a:t>&lt;100ps</a:t>
            </a:r>
          </a:p>
        </p:txBody>
      </p:sp>
      <p:grpSp>
        <p:nvGrpSpPr>
          <p:cNvPr id="13" name="组合 12">
            <a:extLst>
              <a:ext uri="{FF2B5EF4-FFF2-40B4-BE49-F238E27FC236}">
                <a16:creationId xmlns:a16="http://schemas.microsoft.com/office/drawing/2014/main" id="{BBAE9586-EE80-48CD-9B96-F81A5CA6E2A2}"/>
              </a:ext>
            </a:extLst>
          </p:cNvPr>
          <p:cNvGrpSpPr/>
          <p:nvPr/>
        </p:nvGrpSpPr>
        <p:grpSpPr>
          <a:xfrm>
            <a:off x="1208318" y="1247449"/>
            <a:ext cx="5345693" cy="4193055"/>
            <a:chOff x="0" y="1066800"/>
            <a:chExt cx="8249588" cy="4732868"/>
          </a:xfrm>
        </p:grpSpPr>
        <p:pic>
          <p:nvPicPr>
            <p:cNvPr id="7" name="图片 6">
              <a:extLst>
                <a:ext uri="{FF2B5EF4-FFF2-40B4-BE49-F238E27FC236}">
                  <a16:creationId xmlns:a16="http://schemas.microsoft.com/office/drawing/2014/main" id="{D0BAA1F9-BBF6-4EB4-A482-D6140F50E0EB}"/>
                </a:ext>
              </a:extLst>
            </p:cNvPr>
            <p:cNvPicPr>
              <a:picLocks noChangeAspect="1"/>
            </p:cNvPicPr>
            <p:nvPr/>
          </p:nvPicPr>
          <p:blipFill rotWithShape="1">
            <a:blip r:embed="rId2">
              <a:extLst>
                <a:ext uri="{28A0092B-C50C-407E-A947-70E740481C1C}">
                  <a14:useLocalDpi xmlns:a14="http://schemas.microsoft.com/office/drawing/2010/main" val="0"/>
                </a:ext>
              </a:extLst>
            </a:blip>
            <a:srcRect l="31389" t="8368" r="34722" b="8218"/>
            <a:stretch/>
          </p:blipFill>
          <p:spPr>
            <a:xfrm>
              <a:off x="0" y="1066800"/>
              <a:ext cx="3098800" cy="4732868"/>
            </a:xfrm>
            <a:prstGeom prst="rect">
              <a:avLst/>
            </a:prstGeom>
          </p:spPr>
        </p:pic>
        <p:pic>
          <p:nvPicPr>
            <p:cNvPr id="12" name="内容占位符 9">
              <a:extLst>
                <a:ext uri="{FF2B5EF4-FFF2-40B4-BE49-F238E27FC236}">
                  <a16:creationId xmlns:a16="http://schemas.microsoft.com/office/drawing/2014/main" id="{79AC78EE-0E7D-4E71-AC7C-C62257652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098800" y="2603539"/>
              <a:ext cx="5150788" cy="3196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grpSp>
      <p:sp>
        <p:nvSpPr>
          <p:cNvPr id="3" name="标题 2"/>
          <p:cNvSpPr>
            <a:spLocks noGrp="1"/>
          </p:cNvSpPr>
          <p:nvPr>
            <p:ph type="title"/>
          </p:nvPr>
        </p:nvSpPr>
        <p:spPr>
          <a:xfrm>
            <a:off x="1994978" y="260304"/>
            <a:ext cx="8517629" cy="423959"/>
          </a:xfrm>
        </p:spPr>
        <p:txBody>
          <a:bodyPr>
            <a:normAutofit fontScale="90000"/>
          </a:bodyPr>
          <a:lstStyle/>
          <a:p>
            <a:pPr algn="ctr"/>
            <a:r>
              <a:rPr lang="en-US" altLang="zh-CN" dirty="0">
                <a:solidFill>
                  <a:srgbClr val="0634FF"/>
                </a:solidFill>
                <a:latin typeface="Calibri" panose="020F0502020204030204" pitchFamily="34" charset="0"/>
                <a:ea typeface="楷体" panose="02010609060101010101" pitchFamily="49" charset="-122"/>
                <a:cs typeface="Calibri" panose="020F0502020204030204" pitchFamily="34" charset="0"/>
              </a:rPr>
              <a:t>Cosmic Ray Platform</a:t>
            </a:r>
            <a:endParaRPr lang="zh-CN" altLang="en-US" dirty="0">
              <a:solidFill>
                <a:srgbClr val="0634FF"/>
              </a:solidFill>
              <a:latin typeface="Calibri" panose="020F0502020204030204" pitchFamily="34" charset="0"/>
              <a:cs typeface="Calibri" panose="020F0502020204030204" pitchFamily="34" charset="0"/>
            </a:endParaRPr>
          </a:p>
        </p:txBody>
      </p:sp>
      <p:sp>
        <p:nvSpPr>
          <p:cNvPr id="5" name="日期占位符 4"/>
          <p:cNvSpPr>
            <a:spLocks noGrp="1"/>
          </p:cNvSpPr>
          <p:nvPr>
            <p:ph type="dt" sz="half" idx="10"/>
          </p:nvPr>
        </p:nvSpPr>
        <p:spPr/>
        <p:txBody>
          <a:bodyPr/>
          <a:lstStyle/>
          <a:p>
            <a:fld id="{2EF4F832-A7F7-47BD-AC8C-EE2C4EA5D5B4}" type="datetime1">
              <a:rPr lang="zh-CN" altLang="en-US" smtClean="0"/>
              <a:t>2023/7/6</a:t>
            </a:fld>
            <a:endParaRPr lang="zh-CN" altLang="en-US" dirty="0"/>
          </a:p>
        </p:txBody>
      </p:sp>
      <p:sp>
        <p:nvSpPr>
          <p:cNvPr id="17" name="矩形 16"/>
          <p:cNvSpPr/>
          <p:nvPr/>
        </p:nvSpPr>
        <p:spPr>
          <a:xfrm>
            <a:off x="1952729" y="5561684"/>
            <a:ext cx="5189914" cy="369332"/>
          </a:xfrm>
          <a:prstGeom prst="rect">
            <a:avLst/>
          </a:prstGeom>
        </p:spPr>
        <p:txBody>
          <a:bodyPr wrap="square">
            <a:spAutoFit/>
          </a:bodyPr>
          <a:lstStyle/>
          <a:p>
            <a:r>
              <a:rPr lang="en-US" altLang="zh-CN" dirty="0"/>
              <a:t>*</a:t>
            </a:r>
            <a:r>
              <a:rPr lang="en-US" altLang="zh-CN" sz="1600" dirty="0"/>
              <a:t>Cooperation with the </a:t>
            </a:r>
            <a:r>
              <a:rPr lang="en-US" altLang="zh-CN" sz="1600" dirty="0" err="1"/>
              <a:t>EicC</a:t>
            </a:r>
            <a:r>
              <a:rPr lang="en-US" altLang="zh-CN" sz="1600" dirty="0"/>
              <a:t> USTC group</a:t>
            </a:r>
          </a:p>
        </p:txBody>
      </p:sp>
      <p:pic>
        <p:nvPicPr>
          <p:cNvPr id="6" name="Content Placeholder 10">
            <a:extLst>
              <a:ext uri="{FF2B5EF4-FFF2-40B4-BE49-F238E27FC236}">
                <a16:creationId xmlns:a16="http://schemas.microsoft.com/office/drawing/2014/main" id="{BCEB164A-CDD7-9EDE-EF7F-62287AA312AB}"/>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713" t="12228" r="-662" b="20978"/>
          <a:stretch/>
        </p:blipFill>
        <p:spPr bwMode="auto">
          <a:xfrm>
            <a:off x="3279277" y="1311347"/>
            <a:ext cx="3441622" cy="108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lc="http://schemas.openxmlformats.org/drawingml/2006/lockedCanvas" xmlns:ma14="http://schemas.microsoft.com/office/mac/drawingml/2011/main" xmlns="" val="1"/>
            </a:ext>
          </a:extLst>
        </p:spPr>
      </p:pic>
      <p:pic>
        <p:nvPicPr>
          <p:cNvPr id="65" name="内容占位符 5">
            <a:extLst>
              <a:ext uri="{FF2B5EF4-FFF2-40B4-BE49-F238E27FC236}">
                <a16:creationId xmlns:a16="http://schemas.microsoft.com/office/drawing/2014/main" id="{AF8BA6D9-6CA5-E8F5-7ED0-BE6127022C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a:off x="3408482" y="1369528"/>
            <a:ext cx="631327" cy="392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2" name="灯片编号占位符 5">
            <a:extLst>
              <a:ext uri="{FF2B5EF4-FFF2-40B4-BE49-F238E27FC236}">
                <a16:creationId xmlns:a16="http://schemas.microsoft.com/office/drawing/2014/main" id="{A348EABB-33A6-0BFF-1D06-6D5C308689A0}"/>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15</a:t>
            </a:fld>
            <a:endParaRPr lang="zh-CN" altLang="en-US"/>
          </a:p>
        </p:txBody>
      </p:sp>
      <p:grpSp>
        <p:nvGrpSpPr>
          <p:cNvPr id="4" name="组合 3">
            <a:extLst>
              <a:ext uri="{FF2B5EF4-FFF2-40B4-BE49-F238E27FC236}">
                <a16:creationId xmlns:a16="http://schemas.microsoft.com/office/drawing/2014/main" id="{B481CBC0-0A88-1464-6F57-B6413C02A4D7}"/>
              </a:ext>
            </a:extLst>
          </p:cNvPr>
          <p:cNvGrpSpPr/>
          <p:nvPr/>
        </p:nvGrpSpPr>
        <p:grpSpPr>
          <a:xfrm>
            <a:off x="9079503" y="1195041"/>
            <a:ext cx="2471040" cy="1882812"/>
            <a:chOff x="279808" y="3987769"/>
            <a:chExt cx="3935385" cy="2857466"/>
          </a:xfrm>
        </p:grpSpPr>
        <p:pic>
          <p:nvPicPr>
            <p:cNvPr id="8" name="图片 7">
              <a:extLst>
                <a:ext uri="{FF2B5EF4-FFF2-40B4-BE49-F238E27FC236}">
                  <a16:creationId xmlns:a16="http://schemas.microsoft.com/office/drawing/2014/main" id="{6703880D-DDC1-D034-A3C9-B2891549BC14}"/>
                </a:ext>
              </a:extLst>
            </p:cNvPr>
            <p:cNvPicPr>
              <a:picLocks noChangeAspect="1"/>
            </p:cNvPicPr>
            <p:nvPr/>
          </p:nvPicPr>
          <p:blipFill rotWithShape="1">
            <a:blip r:embed="rId6"/>
            <a:srcRect t="5466"/>
            <a:stretch/>
          </p:blipFill>
          <p:spPr>
            <a:xfrm>
              <a:off x="279808" y="3987769"/>
              <a:ext cx="3935385" cy="2489345"/>
            </a:xfrm>
            <a:prstGeom prst="rect">
              <a:avLst/>
            </a:prstGeom>
          </p:spPr>
        </p:pic>
        <p:sp>
          <p:nvSpPr>
            <p:cNvPr id="10" name="文本框 9">
              <a:extLst>
                <a:ext uri="{FF2B5EF4-FFF2-40B4-BE49-F238E27FC236}">
                  <a16:creationId xmlns:a16="http://schemas.microsoft.com/office/drawing/2014/main" id="{993A909A-C588-1551-32D6-74644B10B690}"/>
                </a:ext>
              </a:extLst>
            </p:cNvPr>
            <p:cNvSpPr txBox="1"/>
            <p:nvPr/>
          </p:nvSpPr>
          <p:spPr>
            <a:xfrm>
              <a:off x="354676" y="6424845"/>
              <a:ext cx="3785648" cy="420390"/>
            </a:xfrm>
            <a:prstGeom prst="rect">
              <a:avLst/>
            </a:prstGeom>
            <a:noFill/>
          </p:spPr>
          <p:txBody>
            <a:bodyPr wrap="square" rtlCol="0">
              <a:spAutoFit/>
            </a:bodyPr>
            <a:lstStyle/>
            <a:p>
              <a:pPr algn="ctr"/>
              <a:r>
                <a:rPr lang="zh-CN" altLang="en-US" sz="1200" dirty="0">
                  <a:latin typeface="楷体" panose="02010609060101010101" pitchFamily="49" charset="-122"/>
                  <a:ea typeface="楷体" panose="02010609060101010101" pitchFamily="49" charset="-122"/>
                </a:rPr>
                <a:t>不同批次闪烁体的发光效率</a:t>
              </a:r>
            </a:p>
          </p:txBody>
        </p:sp>
      </p:grpSp>
      <p:pic>
        <p:nvPicPr>
          <p:cNvPr id="11" name="图片 10">
            <a:extLst>
              <a:ext uri="{FF2B5EF4-FFF2-40B4-BE49-F238E27FC236}">
                <a16:creationId xmlns:a16="http://schemas.microsoft.com/office/drawing/2014/main" id="{011CFCD6-294C-40D7-65D7-FAE6628AA8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2643" y="1255289"/>
            <a:ext cx="1642949" cy="2507866"/>
          </a:xfrm>
          <a:prstGeom prst="rect">
            <a:avLst/>
          </a:prstGeom>
        </p:spPr>
      </p:pic>
    </p:spTree>
    <p:extLst>
      <p:ext uri="{BB962C8B-B14F-4D97-AF65-F5344CB8AC3E}">
        <p14:creationId xmlns:p14="http://schemas.microsoft.com/office/powerpoint/2010/main" val="21665178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B7D22-8501-3644-80C0-84AB23A67208}"/>
              </a:ext>
            </a:extLst>
          </p:cNvPr>
          <p:cNvSpPr>
            <a:spLocks noGrp="1"/>
          </p:cNvSpPr>
          <p:nvPr>
            <p:ph type="title"/>
          </p:nvPr>
        </p:nvSpPr>
        <p:spPr>
          <a:xfrm>
            <a:off x="313361" y="41357"/>
            <a:ext cx="10515600" cy="833480"/>
          </a:xfrm>
        </p:spPr>
        <p:txBody>
          <a:bodyPr>
            <a:normAutofit/>
          </a:bodyPr>
          <a:lstStyle/>
          <a:p>
            <a:r>
              <a:rPr lang="en-US" sz="3200" dirty="0">
                <a:solidFill>
                  <a:srgbClr val="FF0000"/>
                </a:solidFill>
                <a:latin typeface="+mn-ea"/>
                <a:ea typeface="+mn-ea"/>
              </a:rPr>
              <a:t>3. Calorimeter system for </a:t>
            </a:r>
            <a:r>
              <a:rPr lang="en-US" sz="3200" dirty="0" err="1">
                <a:solidFill>
                  <a:srgbClr val="FF0000"/>
                </a:solidFill>
                <a:latin typeface="+mn-ea"/>
                <a:ea typeface="+mn-ea"/>
              </a:rPr>
              <a:t>EicC</a:t>
            </a:r>
            <a:r>
              <a:rPr lang="en-US" sz="3200" dirty="0">
                <a:solidFill>
                  <a:srgbClr val="FF0000"/>
                </a:solidFill>
                <a:latin typeface="+mn-ea"/>
                <a:ea typeface="+mn-ea"/>
              </a:rPr>
              <a:t> </a:t>
            </a:r>
            <a:endParaRPr lang="en-CN" sz="3200" dirty="0">
              <a:solidFill>
                <a:srgbClr val="FF0000"/>
              </a:solidFill>
              <a:latin typeface="+mn-ea"/>
              <a:ea typeface="+mn-ea"/>
            </a:endParaRPr>
          </a:p>
        </p:txBody>
      </p:sp>
      <p:graphicFrame>
        <p:nvGraphicFramePr>
          <p:cNvPr id="8" name="Table 6">
            <a:extLst>
              <a:ext uri="{FF2B5EF4-FFF2-40B4-BE49-F238E27FC236}">
                <a16:creationId xmlns:a16="http://schemas.microsoft.com/office/drawing/2014/main" id="{81171374-77DD-1944-958D-F7FBDE0E6F45}"/>
              </a:ext>
            </a:extLst>
          </p:cNvPr>
          <p:cNvGraphicFramePr>
            <a:graphicFrameLocks noGrp="1"/>
          </p:cNvGraphicFramePr>
          <p:nvPr/>
        </p:nvGraphicFramePr>
        <p:xfrm>
          <a:off x="5753732" y="4007280"/>
          <a:ext cx="5303829" cy="2555760"/>
        </p:xfrm>
        <a:graphic>
          <a:graphicData uri="http://schemas.openxmlformats.org/drawingml/2006/table">
            <a:tbl>
              <a:tblPr firstRow="1" bandRow="1">
                <a:tableStyleId>{5C22544A-7EE6-4342-B048-85BDC9FD1C3A}</a:tableStyleId>
              </a:tblPr>
              <a:tblGrid>
                <a:gridCol w="1767943">
                  <a:extLst>
                    <a:ext uri="{9D8B030D-6E8A-4147-A177-3AD203B41FA5}">
                      <a16:colId xmlns:a16="http://schemas.microsoft.com/office/drawing/2014/main" val="192233802"/>
                    </a:ext>
                  </a:extLst>
                </a:gridCol>
                <a:gridCol w="1767943">
                  <a:extLst>
                    <a:ext uri="{9D8B030D-6E8A-4147-A177-3AD203B41FA5}">
                      <a16:colId xmlns:a16="http://schemas.microsoft.com/office/drawing/2014/main" val="3126304528"/>
                    </a:ext>
                  </a:extLst>
                </a:gridCol>
                <a:gridCol w="1767943">
                  <a:extLst>
                    <a:ext uri="{9D8B030D-6E8A-4147-A177-3AD203B41FA5}">
                      <a16:colId xmlns:a16="http://schemas.microsoft.com/office/drawing/2014/main" val="1826135576"/>
                    </a:ext>
                  </a:extLst>
                </a:gridCol>
              </a:tblGrid>
              <a:tr h="364620">
                <a:tc>
                  <a:txBody>
                    <a:bodyPr/>
                    <a:lstStyle/>
                    <a:p>
                      <a:pPr algn="ctr"/>
                      <a:r>
                        <a:rPr lang="en-CN" dirty="0"/>
                        <a:t>Detector</a:t>
                      </a:r>
                    </a:p>
                  </a:txBody>
                  <a:tcPr/>
                </a:tc>
                <a:tc>
                  <a:txBody>
                    <a:bodyPr/>
                    <a:lstStyle/>
                    <a:p>
                      <a:r>
                        <a:rPr lang="en-US" dirty="0"/>
                        <a:t>P</a:t>
                      </a:r>
                      <a:r>
                        <a:rPr lang="en-CN" dirty="0"/>
                        <a:t>seudorapidity</a:t>
                      </a:r>
                    </a:p>
                  </a:txBody>
                  <a:tcPr/>
                </a:tc>
                <a:tc>
                  <a:txBody>
                    <a:bodyPr/>
                    <a:lstStyle/>
                    <a:p>
                      <a:r>
                        <a:rPr lang="en-CN" dirty="0"/>
                        <a:t>Angle</a:t>
                      </a:r>
                      <a:r>
                        <a:rPr lang="en-US" dirty="0"/>
                        <a:t>(degree)</a:t>
                      </a:r>
                      <a:endParaRPr lang="en-CN" dirty="0"/>
                    </a:p>
                  </a:txBody>
                  <a:tcPr/>
                </a:tc>
                <a:extLst>
                  <a:ext uri="{0D108BD9-81ED-4DB2-BD59-A6C34878D82A}">
                    <a16:rowId xmlns:a16="http://schemas.microsoft.com/office/drawing/2014/main" val="1194776772"/>
                  </a:ext>
                </a:extLst>
              </a:tr>
              <a:tr h="364620">
                <a:tc rowSpan="2">
                  <a:txBody>
                    <a:bodyPr/>
                    <a:lstStyle/>
                    <a:p>
                      <a:pPr algn="ctr"/>
                      <a:r>
                        <a:rPr lang="en-US" dirty="0"/>
                        <a:t>I</a:t>
                      </a:r>
                      <a:r>
                        <a:rPr lang="en-CN" dirty="0"/>
                        <a:t>on</a:t>
                      </a:r>
                      <a:r>
                        <a:rPr lang="en-US" altLang="zh-CN" dirty="0"/>
                        <a:t>-</a:t>
                      </a:r>
                      <a:r>
                        <a:rPr lang="en-CN" altLang="zh-CN" dirty="0"/>
                        <a:t>Endcap</a:t>
                      </a:r>
                      <a:endParaRPr lang="en-CN" dirty="0"/>
                    </a:p>
                  </a:txBody>
                  <a:tcPr anchor="ctr"/>
                </a:tc>
                <a:tc>
                  <a:txBody>
                    <a:bodyPr/>
                    <a:lstStyle/>
                    <a:p>
                      <a:pPr algn="ctr"/>
                      <a:r>
                        <a:rPr lang="en-US" altLang="zh-CN" dirty="0"/>
                        <a:t>3</a:t>
                      </a:r>
                      <a:endParaRPr lang="en-CN" dirty="0"/>
                    </a:p>
                  </a:txBody>
                  <a:tcPr/>
                </a:tc>
                <a:tc>
                  <a:txBody>
                    <a:bodyPr/>
                    <a:lstStyle/>
                    <a:p>
                      <a:pPr algn="ctr"/>
                      <a:r>
                        <a:rPr lang="en-US" altLang="zh-CN" dirty="0"/>
                        <a:t>5.7</a:t>
                      </a:r>
                      <a:endParaRPr lang="en-CN" dirty="0"/>
                    </a:p>
                  </a:txBody>
                  <a:tcPr/>
                </a:tc>
                <a:extLst>
                  <a:ext uri="{0D108BD9-81ED-4DB2-BD59-A6C34878D82A}">
                    <a16:rowId xmlns:a16="http://schemas.microsoft.com/office/drawing/2014/main" val="1807329393"/>
                  </a:ext>
                </a:extLst>
              </a:tr>
              <a:tr h="364620">
                <a:tc vMerge="1">
                  <a:txBody>
                    <a:bodyPr/>
                    <a:lstStyle/>
                    <a:p>
                      <a:endParaRPr lang="en-CN" dirty="0"/>
                    </a:p>
                  </a:txBody>
                  <a:tcPr/>
                </a:tc>
                <a:tc rowSpan="2">
                  <a:txBody>
                    <a:bodyPr/>
                    <a:lstStyle/>
                    <a:p>
                      <a:pPr algn="ctr"/>
                      <a:r>
                        <a:rPr lang="en-US" altLang="zh-CN" dirty="0"/>
                        <a:t>1.5</a:t>
                      </a:r>
                      <a:endParaRPr lang="en-CN" dirty="0"/>
                    </a:p>
                  </a:txBody>
                  <a:tcPr anchor="ctr"/>
                </a:tc>
                <a:tc rowSpan="2">
                  <a:txBody>
                    <a:bodyPr/>
                    <a:lstStyle/>
                    <a:p>
                      <a:pPr algn="ctr"/>
                      <a:r>
                        <a:rPr lang="en-CN" dirty="0"/>
                        <a:t>25.2</a:t>
                      </a:r>
                    </a:p>
                  </a:txBody>
                  <a:tcPr anchor="ctr"/>
                </a:tc>
                <a:extLst>
                  <a:ext uri="{0D108BD9-81ED-4DB2-BD59-A6C34878D82A}">
                    <a16:rowId xmlns:a16="http://schemas.microsoft.com/office/drawing/2014/main" val="72592966"/>
                  </a:ext>
                </a:extLst>
              </a:tr>
              <a:tr h="364620">
                <a:tc rowSpan="2">
                  <a:txBody>
                    <a:bodyPr/>
                    <a:lstStyle/>
                    <a:p>
                      <a:pPr algn="ctr"/>
                      <a:r>
                        <a:rPr lang="en-CN" dirty="0"/>
                        <a:t>Barrel</a:t>
                      </a:r>
                    </a:p>
                  </a:txBody>
                  <a:tcPr anchor="ctr"/>
                </a:tc>
                <a:tc vMerge="1">
                  <a:txBody>
                    <a:bodyPr/>
                    <a:lstStyle/>
                    <a:p>
                      <a:endParaRPr lang="en-CN" dirty="0"/>
                    </a:p>
                  </a:txBody>
                  <a:tcPr/>
                </a:tc>
                <a:tc vMerge="1">
                  <a:txBody>
                    <a:bodyPr/>
                    <a:lstStyle/>
                    <a:p>
                      <a:endParaRPr lang="en-CN" dirty="0"/>
                    </a:p>
                  </a:txBody>
                  <a:tcPr/>
                </a:tc>
                <a:extLst>
                  <a:ext uri="{0D108BD9-81ED-4DB2-BD59-A6C34878D82A}">
                    <a16:rowId xmlns:a16="http://schemas.microsoft.com/office/drawing/2014/main" val="2291790888"/>
                  </a:ext>
                </a:extLst>
              </a:tr>
              <a:tr h="364620">
                <a:tc vMerge="1">
                  <a:txBody>
                    <a:bodyPr/>
                    <a:lstStyle/>
                    <a:p>
                      <a:endParaRPr lang="en-CN" dirty="0"/>
                    </a:p>
                  </a:txBody>
                  <a:tcPr/>
                </a:tc>
                <a:tc rowSpan="2">
                  <a:txBody>
                    <a:bodyPr/>
                    <a:lstStyle/>
                    <a:p>
                      <a:pPr algn="ctr"/>
                      <a:r>
                        <a:rPr lang="en-US" altLang="zh-CN" dirty="0"/>
                        <a:t>-1</a:t>
                      </a:r>
                      <a:endParaRPr lang="en-CN" dirty="0"/>
                    </a:p>
                  </a:txBody>
                  <a:tcPr anchor="ctr"/>
                </a:tc>
                <a:tc rowSpan="2">
                  <a:txBody>
                    <a:bodyPr/>
                    <a:lstStyle/>
                    <a:p>
                      <a:pPr algn="ctr"/>
                      <a:r>
                        <a:rPr lang="en-CN" dirty="0"/>
                        <a:t>139.6</a:t>
                      </a:r>
                    </a:p>
                  </a:txBody>
                  <a:tcPr anchor="ctr"/>
                </a:tc>
                <a:extLst>
                  <a:ext uri="{0D108BD9-81ED-4DB2-BD59-A6C34878D82A}">
                    <a16:rowId xmlns:a16="http://schemas.microsoft.com/office/drawing/2014/main" val="2302863291"/>
                  </a:ext>
                </a:extLst>
              </a:tr>
              <a:tr h="364620">
                <a:tc rowSpan="2">
                  <a:txBody>
                    <a:bodyPr/>
                    <a:lstStyle/>
                    <a:p>
                      <a:pPr algn="ctr"/>
                      <a:r>
                        <a:rPr lang="en-CN" dirty="0"/>
                        <a:t>e-Endcap</a:t>
                      </a:r>
                    </a:p>
                  </a:txBody>
                  <a:tcPr anchor="ctr"/>
                </a:tc>
                <a:tc vMerge="1">
                  <a:txBody>
                    <a:bodyPr/>
                    <a:lstStyle/>
                    <a:p>
                      <a:pPr algn="ctr"/>
                      <a:endParaRPr lang="en-CN" dirty="0"/>
                    </a:p>
                  </a:txBody>
                  <a:tcPr anchor="ctr"/>
                </a:tc>
                <a:tc vMerge="1">
                  <a:txBody>
                    <a:bodyPr/>
                    <a:lstStyle/>
                    <a:p>
                      <a:endParaRPr lang="en-CN" dirty="0"/>
                    </a:p>
                  </a:txBody>
                  <a:tcPr/>
                </a:tc>
                <a:extLst>
                  <a:ext uri="{0D108BD9-81ED-4DB2-BD59-A6C34878D82A}">
                    <a16:rowId xmlns:a16="http://schemas.microsoft.com/office/drawing/2014/main" val="3509407210"/>
                  </a:ext>
                </a:extLst>
              </a:tr>
              <a:tr h="364620">
                <a:tc vMerge="1">
                  <a:txBody>
                    <a:bodyPr/>
                    <a:lstStyle/>
                    <a:p>
                      <a:endParaRPr lang="en-CN" dirty="0"/>
                    </a:p>
                  </a:txBody>
                  <a:tcPr/>
                </a:tc>
                <a:tc>
                  <a:txBody>
                    <a:bodyPr/>
                    <a:lstStyle/>
                    <a:p>
                      <a:pPr algn="ctr"/>
                      <a:r>
                        <a:rPr lang="en-US" altLang="zh-CN" dirty="0"/>
                        <a:t>-3</a:t>
                      </a:r>
                      <a:endParaRPr lang="en-CN" dirty="0"/>
                    </a:p>
                  </a:txBody>
                  <a:tcPr/>
                </a:tc>
                <a:tc>
                  <a:txBody>
                    <a:bodyPr/>
                    <a:lstStyle/>
                    <a:p>
                      <a:pPr algn="ctr"/>
                      <a:r>
                        <a:rPr lang="en-CN" dirty="0"/>
                        <a:t>174.3</a:t>
                      </a:r>
                    </a:p>
                  </a:txBody>
                  <a:tcPr/>
                </a:tc>
                <a:extLst>
                  <a:ext uri="{0D108BD9-81ED-4DB2-BD59-A6C34878D82A}">
                    <a16:rowId xmlns:a16="http://schemas.microsoft.com/office/drawing/2014/main" val="2196693342"/>
                  </a:ext>
                </a:extLst>
              </a:tr>
            </a:tbl>
          </a:graphicData>
        </a:graphic>
      </p:graphicFrame>
      <p:sp>
        <p:nvSpPr>
          <p:cNvPr id="29" name="TextBox 28">
            <a:extLst>
              <a:ext uri="{FF2B5EF4-FFF2-40B4-BE49-F238E27FC236}">
                <a16:creationId xmlns:a16="http://schemas.microsoft.com/office/drawing/2014/main" id="{4E6D2977-2771-E047-91E5-812E5AAA2E35}"/>
              </a:ext>
            </a:extLst>
          </p:cNvPr>
          <p:cNvSpPr txBox="1"/>
          <p:nvPr/>
        </p:nvSpPr>
        <p:spPr>
          <a:xfrm>
            <a:off x="476896" y="897970"/>
            <a:ext cx="4280225" cy="2800767"/>
          </a:xfrm>
          <a:prstGeom prst="rect">
            <a:avLst/>
          </a:prstGeom>
          <a:noFill/>
        </p:spPr>
        <p:txBody>
          <a:bodyPr wrap="square" rtlCol="0">
            <a:spAutoFit/>
          </a:bodyPr>
          <a:lstStyle/>
          <a:p>
            <a:endParaRPr lang="en-CN" b="1" dirty="0"/>
          </a:p>
          <a:p>
            <a:r>
              <a:rPr lang="en-US" sz="2000" b="1" dirty="0"/>
              <a:t>B</a:t>
            </a:r>
            <a:r>
              <a:rPr lang="en-CN" sz="2000" b="1" dirty="0"/>
              <a:t>asical E</a:t>
            </a:r>
            <a:r>
              <a:rPr lang="en-US" sz="2000" b="1" dirty="0"/>
              <a:t>C</a:t>
            </a:r>
            <a:r>
              <a:rPr lang="en-CN" sz="2000" b="1" dirty="0"/>
              <a:t>al special requirement:</a:t>
            </a:r>
          </a:p>
          <a:p>
            <a:pPr marL="285750" indent="-285750">
              <a:buFont typeface="Arial" panose="020B0604020202020204" pitchFamily="34" charset="0"/>
              <a:buChar char="•"/>
            </a:pPr>
            <a:r>
              <a:rPr lang="en-US" sz="2000" b="1" dirty="0"/>
              <a:t>E</a:t>
            </a:r>
            <a:r>
              <a:rPr lang="en-CN" sz="2000" b="1" dirty="0"/>
              <a:t>-endcap: </a:t>
            </a:r>
            <a:r>
              <a:rPr lang="en-CN" sz="2000" dirty="0"/>
              <a:t>good low energy resolution</a:t>
            </a:r>
          </a:p>
          <a:p>
            <a:pPr marL="285750" indent="-285750">
              <a:buFont typeface="Arial" panose="020B0604020202020204" pitchFamily="34" charset="0"/>
              <a:buChar char="•"/>
            </a:pPr>
            <a:r>
              <a:rPr lang="en-CN" sz="2000" b="1" dirty="0"/>
              <a:t>Barrel: </a:t>
            </a:r>
            <a:r>
              <a:rPr lang="en-CN" sz="2000" dirty="0"/>
              <a:t>short radius, good angle resolution</a:t>
            </a:r>
          </a:p>
          <a:p>
            <a:pPr marL="285750" indent="-285750">
              <a:buFont typeface="Arial" panose="020B0604020202020204" pitchFamily="34" charset="0"/>
              <a:buChar char="•"/>
            </a:pPr>
            <a:r>
              <a:rPr lang="en-CN" sz="2000" b="1" dirty="0"/>
              <a:t>Ion-endcap: </a:t>
            </a:r>
            <a:r>
              <a:rPr lang="en-CN" sz="2000" dirty="0"/>
              <a:t>angle resolution, </a:t>
            </a:r>
            <a:r>
              <a:rPr lang="el-GR" altLang="zh-CN" sz="2000" dirty="0"/>
              <a:t>π</a:t>
            </a:r>
            <a:r>
              <a:rPr lang="el-GR" altLang="zh-CN" sz="2000" baseline="30000" dirty="0"/>
              <a:t>0</a:t>
            </a:r>
            <a:r>
              <a:rPr lang="en-US" altLang="zh-CN" sz="2000" baseline="30000" dirty="0"/>
              <a:t> </a:t>
            </a:r>
            <a:r>
              <a:rPr lang="en-US" altLang="zh-CN" sz="2000" dirty="0"/>
              <a:t>reconstruction, PID.</a:t>
            </a:r>
            <a:endParaRPr lang="en-CN" sz="2000" dirty="0"/>
          </a:p>
          <a:p>
            <a:endParaRPr lang="en-CN" b="1" dirty="0"/>
          </a:p>
        </p:txBody>
      </p:sp>
      <p:sp>
        <p:nvSpPr>
          <p:cNvPr id="30" name="Slide Number Placeholder 29">
            <a:extLst>
              <a:ext uri="{FF2B5EF4-FFF2-40B4-BE49-F238E27FC236}">
                <a16:creationId xmlns:a16="http://schemas.microsoft.com/office/drawing/2014/main" id="{3653C856-DDC6-9C42-B9F4-CCC03DD422F5}"/>
              </a:ext>
            </a:extLst>
          </p:cNvPr>
          <p:cNvSpPr>
            <a:spLocks noGrp="1"/>
          </p:cNvSpPr>
          <p:nvPr>
            <p:ph type="sldNum" sz="quarter" idx="12"/>
          </p:nvPr>
        </p:nvSpPr>
        <p:spPr/>
        <p:txBody>
          <a:bodyPr/>
          <a:lstStyle/>
          <a:p>
            <a:fld id="{76936016-9722-4447-8D99-EA6258C7FF11}" type="slidenum">
              <a:rPr lang="en-CN" smtClean="0"/>
              <a:t>16</a:t>
            </a:fld>
            <a:endParaRPr lang="en-CN"/>
          </a:p>
        </p:txBody>
      </p:sp>
      <p:pic>
        <p:nvPicPr>
          <p:cNvPr id="5121" name="Picture 1" descr="page13image74877584">
            <a:extLst>
              <a:ext uri="{FF2B5EF4-FFF2-40B4-BE49-F238E27FC236}">
                <a16:creationId xmlns:a16="http://schemas.microsoft.com/office/drawing/2014/main" id="{ECFDC19F-92C5-DC47-BA5C-7ECED6C6A1E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351" y="3952875"/>
            <a:ext cx="4927600" cy="2768600"/>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65F60A08-E70B-1746-93FB-405B199E3E39}"/>
              </a:ext>
            </a:extLst>
          </p:cNvPr>
          <p:cNvSpPr txBox="1"/>
          <p:nvPr/>
        </p:nvSpPr>
        <p:spPr>
          <a:xfrm>
            <a:off x="8987166" y="241203"/>
            <a:ext cx="2983509" cy="400110"/>
          </a:xfrm>
          <a:prstGeom prst="rect">
            <a:avLst/>
          </a:prstGeom>
          <a:noFill/>
        </p:spPr>
        <p:txBody>
          <a:bodyPr wrap="none" rtlCol="0">
            <a:spAutoFit/>
          </a:bodyPr>
          <a:lstStyle/>
          <a:p>
            <a:r>
              <a:rPr kumimoji="1" lang="en-US" altLang="zh-CN" sz="2000" b="1" u="sng" dirty="0">
                <a:solidFill>
                  <a:srgbClr val="1637CA"/>
                </a:solidFill>
              </a:rPr>
              <a:t>Ye Tian</a:t>
            </a:r>
            <a:r>
              <a:rPr kumimoji="1" lang="en-US" altLang="zh-CN" sz="2000" b="1" dirty="0">
                <a:solidFill>
                  <a:srgbClr val="1637CA"/>
                </a:solidFill>
              </a:rPr>
              <a:t>, </a:t>
            </a:r>
            <a:r>
              <a:rPr kumimoji="1" lang="en-US" altLang="zh-CN" sz="2000" b="1" dirty="0" err="1">
                <a:solidFill>
                  <a:srgbClr val="1637CA"/>
                </a:solidFill>
              </a:rPr>
              <a:t>Dexu</a:t>
            </a:r>
            <a:r>
              <a:rPr kumimoji="1" lang="en-US" altLang="zh-CN" sz="2000" b="1" dirty="0">
                <a:solidFill>
                  <a:srgbClr val="1637CA"/>
                </a:solidFill>
              </a:rPr>
              <a:t> Lin/ (IMP)</a:t>
            </a:r>
            <a:endParaRPr kumimoji="1" lang="zh-CN" altLang="en-US" sz="2000" b="1" dirty="0">
              <a:solidFill>
                <a:srgbClr val="1637CA"/>
              </a:solidFill>
            </a:endParaRPr>
          </a:p>
        </p:txBody>
      </p:sp>
      <p:pic>
        <p:nvPicPr>
          <p:cNvPr id="7" name="图片 6">
            <a:extLst>
              <a:ext uri="{FF2B5EF4-FFF2-40B4-BE49-F238E27FC236}">
                <a16:creationId xmlns:a16="http://schemas.microsoft.com/office/drawing/2014/main" id="{820DAF99-7FCF-1665-11FA-4A253DD97DD7}"/>
              </a:ext>
            </a:extLst>
          </p:cNvPr>
          <p:cNvPicPr>
            <a:picLocks noChangeAspect="1"/>
          </p:cNvPicPr>
          <p:nvPr/>
        </p:nvPicPr>
        <p:blipFill>
          <a:blip r:embed="rId3"/>
          <a:stretch>
            <a:fillRect/>
          </a:stretch>
        </p:blipFill>
        <p:spPr>
          <a:xfrm>
            <a:off x="5426236" y="792342"/>
            <a:ext cx="5068388" cy="2582719"/>
          </a:xfrm>
          <a:prstGeom prst="rect">
            <a:avLst/>
          </a:prstGeom>
        </p:spPr>
      </p:pic>
      <p:sp>
        <p:nvSpPr>
          <p:cNvPr id="11" name="Oval 3">
            <a:extLst>
              <a:ext uri="{FF2B5EF4-FFF2-40B4-BE49-F238E27FC236}">
                <a16:creationId xmlns:a16="http://schemas.microsoft.com/office/drawing/2014/main" id="{6E7D6BF1-A1EF-1091-4C63-DE4C6BE06BD6}"/>
              </a:ext>
            </a:extLst>
          </p:cNvPr>
          <p:cNvSpPr/>
          <p:nvPr/>
        </p:nvSpPr>
        <p:spPr>
          <a:xfrm>
            <a:off x="6086692" y="1445740"/>
            <a:ext cx="362464" cy="13839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2" name="TextBox 5">
            <a:extLst>
              <a:ext uri="{FF2B5EF4-FFF2-40B4-BE49-F238E27FC236}">
                <a16:creationId xmlns:a16="http://schemas.microsoft.com/office/drawing/2014/main" id="{70F750BF-BDAB-FB04-2581-2206834B768A}"/>
              </a:ext>
            </a:extLst>
          </p:cNvPr>
          <p:cNvSpPr txBox="1"/>
          <p:nvPr/>
        </p:nvSpPr>
        <p:spPr>
          <a:xfrm>
            <a:off x="4444754" y="2682308"/>
            <a:ext cx="1458826" cy="400110"/>
          </a:xfrm>
          <a:prstGeom prst="rect">
            <a:avLst/>
          </a:prstGeom>
          <a:noFill/>
        </p:spPr>
        <p:txBody>
          <a:bodyPr wrap="square" rtlCol="0">
            <a:spAutoFit/>
          </a:bodyPr>
          <a:lstStyle/>
          <a:p>
            <a:pPr algn="ctr"/>
            <a:r>
              <a:rPr lang="en-CN" sz="2000" b="1" dirty="0">
                <a:solidFill>
                  <a:srgbClr val="FF0000"/>
                </a:solidFill>
              </a:rPr>
              <a:t>e-Endcap</a:t>
            </a:r>
          </a:p>
        </p:txBody>
      </p:sp>
      <p:cxnSp>
        <p:nvCxnSpPr>
          <p:cNvPr id="16" name="Straight Arrow Connector 8">
            <a:extLst>
              <a:ext uri="{FF2B5EF4-FFF2-40B4-BE49-F238E27FC236}">
                <a16:creationId xmlns:a16="http://schemas.microsoft.com/office/drawing/2014/main" id="{CCF909AF-40EC-3AAD-DC1E-EFB159015CB7}"/>
              </a:ext>
            </a:extLst>
          </p:cNvPr>
          <p:cNvCxnSpPr>
            <a:cxnSpLocks/>
          </p:cNvCxnSpPr>
          <p:nvPr/>
        </p:nvCxnSpPr>
        <p:spPr>
          <a:xfrm flipV="1">
            <a:off x="5426236" y="2407126"/>
            <a:ext cx="560673" cy="422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2">
            <a:extLst>
              <a:ext uri="{FF2B5EF4-FFF2-40B4-BE49-F238E27FC236}">
                <a16:creationId xmlns:a16="http://schemas.microsoft.com/office/drawing/2014/main" id="{5F459694-6111-9EA3-D6A9-59E857DE4240}"/>
              </a:ext>
            </a:extLst>
          </p:cNvPr>
          <p:cNvSpPr/>
          <p:nvPr/>
        </p:nvSpPr>
        <p:spPr>
          <a:xfrm rot="5400000">
            <a:off x="7093292" y="1682579"/>
            <a:ext cx="297036" cy="15285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8" name="TextBox 13">
            <a:extLst>
              <a:ext uri="{FF2B5EF4-FFF2-40B4-BE49-F238E27FC236}">
                <a16:creationId xmlns:a16="http://schemas.microsoft.com/office/drawing/2014/main" id="{0A4571DA-7DB6-F756-6BEB-E5406C34139E}"/>
              </a:ext>
            </a:extLst>
          </p:cNvPr>
          <p:cNvSpPr txBox="1"/>
          <p:nvPr/>
        </p:nvSpPr>
        <p:spPr>
          <a:xfrm>
            <a:off x="6617793" y="3520253"/>
            <a:ext cx="1248033" cy="400110"/>
          </a:xfrm>
          <a:prstGeom prst="rect">
            <a:avLst/>
          </a:prstGeom>
          <a:noFill/>
        </p:spPr>
        <p:txBody>
          <a:bodyPr wrap="square" rtlCol="0">
            <a:spAutoFit/>
          </a:bodyPr>
          <a:lstStyle/>
          <a:p>
            <a:pPr algn="ctr"/>
            <a:r>
              <a:rPr lang="en-CN" sz="2000" b="1" dirty="0">
                <a:solidFill>
                  <a:srgbClr val="FF0000"/>
                </a:solidFill>
              </a:rPr>
              <a:t>Barrel</a:t>
            </a:r>
          </a:p>
        </p:txBody>
      </p:sp>
      <p:cxnSp>
        <p:nvCxnSpPr>
          <p:cNvPr id="23" name="Straight Arrow Connector 14">
            <a:extLst>
              <a:ext uri="{FF2B5EF4-FFF2-40B4-BE49-F238E27FC236}">
                <a16:creationId xmlns:a16="http://schemas.microsoft.com/office/drawing/2014/main" id="{8E912089-1660-D19D-6149-36A4E68ACC54}"/>
              </a:ext>
            </a:extLst>
          </p:cNvPr>
          <p:cNvCxnSpPr>
            <a:cxnSpLocks/>
            <a:stCxn id="18" idx="0"/>
          </p:cNvCxnSpPr>
          <p:nvPr/>
        </p:nvCxnSpPr>
        <p:spPr>
          <a:xfrm flipV="1">
            <a:off x="7241810" y="2644583"/>
            <a:ext cx="0" cy="8756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Oval 18">
            <a:extLst>
              <a:ext uri="{FF2B5EF4-FFF2-40B4-BE49-F238E27FC236}">
                <a16:creationId xmlns:a16="http://schemas.microsoft.com/office/drawing/2014/main" id="{740705B3-4392-F034-8C98-FA083E056140}"/>
              </a:ext>
            </a:extLst>
          </p:cNvPr>
          <p:cNvSpPr/>
          <p:nvPr/>
        </p:nvSpPr>
        <p:spPr>
          <a:xfrm>
            <a:off x="8223294" y="1561069"/>
            <a:ext cx="362464" cy="12315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0">
            <a:extLst>
              <a:ext uri="{FF2B5EF4-FFF2-40B4-BE49-F238E27FC236}">
                <a16:creationId xmlns:a16="http://schemas.microsoft.com/office/drawing/2014/main" id="{F7D4F6AD-8311-1757-D036-266CE397B838}"/>
              </a:ext>
            </a:extLst>
          </p:cNvPr>
          <p:cNvSpPr txBox="1"/>
          <p:nvPr/>
        </p:nvSpPr>
        <p:spPr>
          <a:xfrm>
            <a:off x="9040252" y="3320198"/>
            <a:ext cx="1550846" cy="400110"/>
          </a:xfrm>
          <a:prstGeom prst="rect">
            <a:avLst/>
          </a:prstGeom>
          <a:noFill/>
        </p:spPr>
        <p:txBody>
          <a:bodyPr wrap="square" rtlCol="0">
            <a:spAutoFit/>
          </a:bodyPr>
          <a:lstStyle/>
          <a:p>
            <a:pPr algn="ctr"/>
            <a:r>
              <a:rPr lang="en-CN" sz="2000" b="1" dirty="0">
                <a:solidFill>
                  <a:srgbClr val="FF0000"/>
                </a:solidFill>
              </a:rPr>
              <a:t>ion-Endcap</a:t>
            </a:r>
          </a:p>
        </p:txBody>
      </p:sp>
      <p:cxnSp>
        <p:nvCxnSpPr>
          <p:cNvPr id="28" name="Straight Arrow Connector 21">
            <a:extLst>
              <a:ext uri="{FF2B5EF4-FFF2-40B4-BE49-F238E27FC236}">
                <a16:creationId xmlns:a16="http://schemas.microsoft.com/office/drawing/2014/main" id="{CDE849DE-4F39-1182-CAB3-9061E545D5A2}"/>
              </a:ext>
            </a:extLst>
          </p:cNvPr>
          <p:cNvCxnSpPr>
            <a:cxnSpLocks/>
            <a:stCxn id="27" idx="1"/>
            <a:endCxn id="24" idx="4"/>
          </p:cNvCxnSpPr>
          <p:nvPr/>
        </p:nvCxnSpPr>
        <p:spPr>
          <a:xfrm flipH="1" flipV="1">
            <a:off x="8404526" y="2792627"/>
            <a:ext cx="635726" cy="72762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4656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2E8D426-BF3A-AF4D-ADC6-F180E1E80B49}"/>
              </a:ext>
            </a:extLst>
          </p:cNvPr>
          <p:cNvPicPr>
            <a:picLocks noChangeAspect="1"/>
          </p:cNvPicPr>
          <p:nvPr/>
        </p:nvPicPr>
        <p:blipFill>
          <a:blip r:embed="rId2"/>
          <a:stretch>
            <a:fillRect/>
          </a:stretch>
        </p:blipFill>
        <p:spPr>
          <a:xfrm>
            <a:off x="5887250" y="0"/>
            <a:ext cx="6432818" cy="4021465"/>
          </a:xfrm>
          <a:prstGeom prst="rect">
            <a:avLst/>
          </a:prstGeom>
        </p:spPr>
      </p:pic>
      <p:sp>
        <p:nvSpPr>
          <p:cNvPr id="2" name="Title 1">
            <a:extLst>
              <a:ext uri="{FF2B5EF4-FFF2-40B4-BE49-F238E27FC236}">
                <a16:creationId xmlns:a16="http://schemas.microsoft.com/office/drawing/2014/main" id="{13EC2422-D6C3-BD48-8EAF-ED29482FC72D}"/>
              </a:ext>
            </a:extLst>
          </p:cNvPr>
          <p:cNvSpPr>
            <a:spLocks noGrp="1"/>
          </p:cNvSpPr>
          <p:nvPr>
            <p:ph type="title"/>
          </p:nvPr>
        </p:nvSpPr>
        <p:spPr>
          <a:xfrm>
            <a:off x="585061" y="130044"/>
            <a:ext cx="7339841" cy="1120536"/>
          </a:xfrm>
        </p:spPr>
        <p:txBody>
          <a:bodyPr>
            <a:normAutofit/>
          </a:bodyPr>
          <a:lstStyle/>
          <a:p>
            <a:r>
              <a:rPr lang="en-US" altLang="zh-CN" sz="3200" dirty="0" err="1">
                <a:solidFill>
                  <a:srgbClr val="0000FF"/>
                </a:solidFill>
                <a:latin typeface="Helvetica" pitchFamily="2" charset="0"/>
              </a:rPr>
              <a:t>Ecal</a:t>
            </a:r>
            <a:r>
              <a:rPr lang="zh-CN" altLang="en-US" sz="3200" dirty="0">
                <a:solidFill>
                  <a:srgbClr val="0000FF"/>
                </a:solidFill>
                <a:latin typeface="Helvetica" pitchFamily="2" charset="0"/>
              </a:rPr>
              <a:t> </a:t>
            </a:r>
            <a:r>
              <a:rPr lang="en-CN" sz="3200" dirty="0">
                <a:solidFill>
                  <a:srgbClr val="0000FF"/>
                </a:solidFill>
                <a:latin typeface="Helvetica" pitchFamily="2" charset="0"/>
              </a:rPr>
              <a:t>Design</a:t>
            </a:r>
            <a:r>
              <a:rPr lang="zh-CN" altLang="en-US" sz="3200" dirty="0">
                <a:solidFill>
                  <a:srgbClr val="0000FF"/>
                </a:solidFill>
                <a:latin typeface="Helvetica" pitchFamily="2" charset="0"/>
              </a:rPr>
              <a:t> </a:t>
            </a:r>
            <a:r>
              <a:rPr lang="en-US" altLang="zh-CN" sz="3200" dirty="0">
                <a:solidFill>
                  <a:srgbClr val="0000FF"/>
                </a:solidFill>
                <a:latin typeface="Helvetica" pitchFamily="2" charset="0"/>
              </a:rPr>
              <a:t>in Simulation</a:t>
            </a:r>
            <a:endParaRPr lang="en-CN" sz="3200" dirty="0">
              <a:solidFill>
                <a:srgbClr val="0000FF"/>
              </a:solidFill>
              <a:latin typeface="Helvetica" pitchFamily="2" charset="0"/>
            </a:endParaRPr>
          </a:p>
        </p:txBody>
      </p:sp>
      <p:graphicFrame>
        <p:nvGraphicFramePr>
          <p:cNvPr id="5" name="Table 5">
            <a:extLst>
              <a:ext uri="{FF2B5EF4-FFF2-40B4-BE49-F238E27FC236}">
                <a16:creationId xmlns:a16="http://schemas.microsoft.com/office/drawing/2014/main" id="{E1DEAE63-E5B8-5B41-8668-C2F644D12B3C}"/>
              </a:ext>
            </a:extLst>
          </p:cNvPr>
          <p:cNvGraphicFramePr>
            <a:graphicFrameLocks noGrp="1"/>
          </p:cNvGraphicFramePr>
          <p:nvPr>
            <p:ph idx="1"/>
          </p:nvPr>
        </p:nvGraphicFramePr>
        <p:xfrm>
          <a:off x="632153" y="4118505"/>
          <a:ext cx="10721647" cy="1752600"/>
        </p:xfrm>
        <a:graphic>
          <a:graphicData uri="http://schemas.openxmlformats.org/drawingml/2006/table">
            <a:tbl>
              <a:tblPr firstRow="1" bandRow="1">
                <a:tableStyleId>{F5AB1C69-6EDB-4FF4-983F-18BD219EF322}</a:tableStyleId>
              </a:tblPr>
              <a:tblGrid>
                <a:gridCol w="866447">
                  <a:extLst>
                    <a:ext uri="{9D8B030D-6E8A-4147-A177-3AD203B41FA5}">
                      <a16:colId xmlns:a16="http://schemas.microsoft.com/office/drawing/2014/main" val="3337454856"/>
                    </a:ext>
                  </a:extLst>
                </a:gridCol>
                <a:gridCol w="1346200">
                  <a:extLst>
                    <a:ext uri="{9D8B030D-6E8A-4147-A177-3AD203B41FA5}">
                      <a16:colId xmlns:a16="http://schemas.microsoft.com/office/drawing/2014/main" val="3086373245"/>
                    </a:ext>
                  </a:extLst>
                </a:gridCol>
                <a:gridCol w="1346200">
                  <a:extLst>
                    <a:ext uri="{9D8B030D-6E8A-4147-A177-3AD203B41FA5}">
                      <a16:colId xmlns:a16="http://schemas.microsoft.com/office/drawing/2014/main" val="1080169638"/>
                    </a:ext>
                  </a:extLst>
                </a:gridCol>
                <a:gridCol w="901700">
                  <a:extLst>
                    <a:ext uri="{9D8B030D-6E8A-4147-A177-3AD203B41FA5}">
                      <a16:colId xmlns:a16="http://schemas.microsoft.com/office/drawing/2014/main" val="2774942797"/>
                    </a:ext>
                  </a:extLst>
                </a:gridCol>
                <a:gridCol w="1520371">
                  <a:extLst>
                    <a:ext uri="{9D8B030D-6E8A-4147-A177-3AD203B41FA5}">
                      <a16:colId xmlns:a16="http://schemas.microsoft.com/office/drawing/2014/main" val="102714391"/>
                    </a:ext>
                  </a:extLst>
                </a:gridCol>
                <a:gridCol w="1681843">
                  <a:extLst>
                    <a:ext uri="{9D8B030D-6E8A-4147-A177-3AD203B41FA5}">
                      <a16:colId xmlns:a16="http://schemas.microsoft.com/office/drawing/2014/main" val="96588283"/>
                    </a:ext>
                  </a:extLst>
                </a:gridCol>
                <a:gridCol w="1718680">
                  <a:extLst>
                    <a:ext uri="{9D8B030D-6E8A-4147-A177-3AD203B41FA5}">
                      <a16:colId xmlns:a16="http://schemas.microsoft.com/office/drawing/2014/main" val="3206967681"/>
                    </a:ext>
                  </a:extLst>
                </a:gridCol>
                <a:gridCol w="1340206">
                  <a:extLst>
                    <a:ext uri="{9D8B030D-6E8A-4147-A177-3AD203B41FA5}">
                      <a16:colId xmlns:a16="http://schemas.microsoft.com/office/drawing/2014/main" val="3731575937"/>
                    </a:ext>
                  </a:extLst>
                </a:gridCol>
              </a:tblGrid>
              <a:tr h="370840">
                <a:tc>
                  <a:txBody>
                    <a:bodyPr/>
                    <a:lstStyle/>
                    <a:p>
                      <a:pPr algn="ctr"/>
                      <a:endParaRPr lang="en-CN" sz="1600" dirty="0"/>
                    </a:p>
                  </a:txBody>
                  <a:tcPr anchor="ctr">
                    <a:solidFill>
                      <a:schemeClr val="bg2">
                        <a:lumMod val="90000"/>
                      </a:schemeClr>
                    </a:solidFill>
                  </a:tcPr>
                </a:tc>
                <a:tc>
                  <a:txBody>
                    <a:bodyPr/>
                    <a:lstStyle/>
                    <a:p>
                      <a:pPr algn="ctr"/>
                      <a:r>
                        <a:rPr lang="en-CN" sz="1800" dirty="0">
                          <a:solidFill>
                            <a:srgbClr val="FF0000"/>
                          </a:solidFill>
                        </a:rPr>
                        <a:t>EMC</a:t>
                      </a:r>
                    </a:p>
                  </a:txBody>
                  <a:tcPr anchor="ctr">
                    <a:solidFill>
                      <a:schemeClr val="bg2">
                        <a:lumMod val="90000"/>
                      </a:schemeClr>
                    </a:solidFill>
                  </a:tcPr>
                </a:tc>
                <a:tc>
                  <a:txBody>
                    <a:bodyPr/>
                    <a:lstStyle/>
                    <a:p>
                      <a:pPr algn="ctr"/>
                      <a:r>
                        <a:rPr lang="en-CN" sz="1800" dirty="0">
                          <a:solidFill>
                            <a:srgbClr val="FF0000"/>
                          </a:solidFill>
                        </a:rPr>
                        <a:t>type</a:t>
                      </a:r>
                    </a:p>
                  </a:txBody>
                  <a:tcPr anchor="ctr">
                    <a:solidFill>
                      <a:schemeClr val="bg2">
                        <a:lumMod val="90000"/>
                      </a:schemeClr>
                    </a:solidFill>
                  </a:tcPr>
                </a:tc>
                <a:tc>
                  <a:txBody>
                    <a:bodyPr/>
                    <a:lstStyle/>
                    <a:p>
                      <a:pPr algn="ctr"/>
                      <a:r>
                        <a:rPr lang="en-CN" sz="1800" dirty="0">
                          <a:solidFill>
                            <a:srgbClr val="FF0000"/>
                          </a:solidFill>
                        </a:rPr>
                        <a:t>z/r[m]</a:t>
                      </a:r>
                    </a:p>
                  </a:txBody>
                  <a:tcPr anchor="ctr">
                    <a:solidFill>
                      <a:schemeClr val="bg2">
                        <a:lumMod val="90000"/>
                      </a:schemeClr>
                    </a:solidFill>
                  </a:tcPr>
                </a:tc>
                <a:tc>
                  <a:txBody>
                    <a:bodyPr/>
                    <a:lstStyle/>
                    <a:p>
                      <a:pPr algn="ctr"/>
                      <a:r>
                        <a:rPr lang="en-CN" sz="1800" dirty="0">
                          <a:solidFill>
                            <a:srgbClr val="FF0000"/>
                          </a:solidFill>
                        </a:rPr>
                        <a:t>Length[cm],X</a:t>
                      </a:r>
                      <a:r>
                        <a:rPr lang="en-CN" sz="1800" baseline="-25000" dirty="0">
                          <a:solidFill>
                            <a:srgbClr val="FF0000"/>
                          </a:solidFill>
                        </a:rPr>
                        <a:t>0</a:t>
                      </a:r>
                    </a:p>
                  </a:txBody>
                  <a:tcPr anchor="ctr">
                    <a:solidFill>
                      <a:schemeClr val="bg2">
                        <a:lumMod val="90000"/>
                      </a:schemeClr>
                    </a:solidFill>
                  </a:tcPr>
                </a:tc>
                <a:tc>
                  <a:txBody>
                    <a:bodyPr/>
                    <a:lstStyle/>
                    <a:p>
                      <a:pPr algn="ctr"/>
                      <a:r>
                        <a:rPr lang="en-US" sz="1800" dirty="0">
                          <a:solidFill>
                            <a:srgbClr val="FF0000"/>
                          </a:solidFill>
                        </a:rPr>
                        <a:t>C</a:t>
                      </a:r>
                      <a:r>
                        <a:rPr lang="en-CN" sz="1800" dirty="0">
                          <a:solidFill>
                            <a:srgbClr val="FF0000"/>
                          </a:solidFill>
                        </a:rPr>
                        <a:t>overage[cm]</a:t>
                      </a:r>
                    </a:p>
                  </a:txBody>
                  <a:tcPr anchor="ctr">
                    <a:solidFill>
                      <a:schemeClr val="bg2">
                        <a:lumMod val="90000"/>
                      </a:schemeClr>
                    </a:solidFill>
                  </a:tcPr>
                </a:tc>
                <a:tc>
                  <a:txBody>
                    <a:bodyPr/>
                    <a:lstStyle/>
                    <a:p>
                      <a:pPr algn="ctr"/>
                      <a:r>
                        <a:rPr lang="en-CN" sz="1800" dirty="0">
                          <a:solidFill>
                            <a:srgbClr val="FF0000"/>
                          </a:solidFill>
                        </a:rPr>
                        <a:t>pseudorapidity</a:t>
                      </a:r>
                    </a:p>
                  </a:txBody>
                  <a:tcPr anchor="ctr">
                    <a:solidFill>
                      <a:schemeClr val="bg2">
                        <a:lumMod val="90000"/>
                      </a:schemeClr>
                    </a:solidFill>
                  </a:tcPr>
                </a:tc>
                <a:tc>
                  <a:txBody>
                    <a:bodyPr/>
                    <a:lstStyle/>
                    <a:p>
                      <a:pPr algn="ctr"/>
                      <a:r>
                        <a:rPr lang="en-US" sz="1800" dirty="0">
                          <a:solidFill>
                            <a:srgbClr val="FF0000"/>
                          </a:solidFill>
                        </a:rPr>
                        <a:t>T</a:t>
                      </a:r>
                      <a:r>
                        <a:rPr lang="en-CN" sz="1800" dirty="0">
                          <a:solidFill>
                            <a:srgbClr val="FF0000"/>
                          </a:solidFill>
                        </a:rPr>
                        <a:t>ower size</a:t>
                      </a:r>
                    </a:p>
                  </a:txBody>
                  <a:tcPr anchor="ctr">
                    <a:solidFill>
                      <a:schemeClr val="bg2">
                        <a:lumMod val="90000"/>
                      </a:schemeClr>
                    </a:solidFill>
                  </a:tcPr>
                </a:tc>
                <a:extLst>
                  <a:ext uri="{0D108BD9-81ED-4DB2-BD59-A6C34878D82A}">
                    <a16:rowId xmlns:a16="http://schemas.microsoft.com/office/drawing/2014/main" val="488195983"/>
                  </a:ext>
                </a:extLst>
              </a:tr>
              <a:tr h="370840">
                <a:tc rowSpan="3">
                  <a:txBody>
                    <a:bodyPr/>
                    <a:lstStyle/>
                    <a:p>
                      <a:pPr algn="ctr"/>
                      <a:r>
                        <a:rPr lang="en-CN" sz="1800" b="1" dirty="0"/>
                        <a:t>EicC</a:t>
                      </a:r>
                    </a:p>
                  </a:txBody>
                  <a:tcPr anchor="ctr"/>
                </a:tc>
                <a:tc>
                  <a:txBody>
                    <a:bodyPr/>
                    <a:lstStyle/>
                    <a:p>
                      <a:pPr algn="ctr"/>
                      <a:r>
                        <a:rPr lang="en-US" sz="1600" dirty="0"/>
                        <a:t>e</a:t>
                      </a:r>
                      <a:r>
                        <a:rPr lang="en-CN" sz="1600" dirty="0"/>
                        <a:t>-endcap</a:t>
                      </a:r>
                    </a:p>
                  </a:txBody>
                  <a:tcPr anchor="ctr"/>
                </a:tc>
                <a:tc>
                  <a:txBody>
                    <a:bodyPr/>
                    <a:lstStyle/>
                    <a:p>
                      <a:pPr algn="ctr"/>
                      <a:r>
                        <a:rPr lang="en-CN" sz="1600" b="1" dirty="0"/>
                        <a:t>CsI</a:t>
                      </a:r>
                    </a:p>
                  </a:txBody>
                  <a:tcPr anchor="ctr"/>
                </a:tc>
                <a:tc>
                  <a:txBody>
                    <a:bodyPr/>
                    <a:lstStyle/>
                    <a:p>
                      <a:pPr algn="ctr"/>
                      <a:r>
                        <a:rPr lang="en-US" sz="1600" b="1" dirty="0"/>
                        <a:t>Z</a:t>
                      </a:r>
                      <a:r>
                        <a:rPr lang="en-CN" sz="1600" b="1" dirty="0"/>
                        <a:t>=-1.5</a:t>
                      </a:r>
                    </a:p>
                  </a:txBody>
                  <a:tcPr anchor="ctr"/>
                </a:tc>
                <a:tc>
                  <a:txBody>
                    <a:bodyPr/>
                    <a:lstStyle/>
                    <a:p>
                      <a:pPr algn="ctr"/>
                      <a:r>
                        <a:rPr lang="en-CN" sz="1600" dirty="0"/>
                        <a:t>30, 16X</a:t>
                      </a:r>
                      <a:r>
                        <a:rPr lang="en-CN" sz="1600" baseline="-25000" dirty="0"/>
                        <a:t>0</a:t>
                      </a:r>
                    </a:p>
                  </a:txBody>
                  <a:tcPr anchor="ctr"/>
                </a:tc>
                <a:tc>
                  <a:txBody>
                    <a:bodyPr/>
                    <a:lstStyle/>
                    <a:p>
                      <a:pPr algn="ctr"/>
                      <a:r>
                        <a:rPr lang="en-CN" sz="1600" dirty="0"/>
                        <a:t>15.0&lt;r</a:t>
                      </a:r>
                      <a:r>
                        <a:rPr lang="en-CN" sz="1600"/>
                        <a:t>&lt;12</a:t>
                      </a:r>
                      <a:r>
                        <a:rPr lang="en-US" altLang="zh-CN" sz="1600" dirty="0"/>
                        <a:t>8</a:t>
                      </a:r>
                      <a:endParaRPr lang="en-CN" sz="1600" dirty="0"/>
                    </a:p>
                  </a:txBody>
                  <a:tcPr anchor="ctr"/>
                </a:tc>
                <a:tc>
                  <a:txBody>
                    <a:bodyPr/>
                    <a:lstStyle/>
                    <a:p>
                      <a:pPr algn="ctr"/>
                      <a:r>
                        <a:rPr lang="en-CN" sz="1600" dirty="0"/>
                        <a:t>(-3.0, -1.0)</a:t>
                      </a:r>
                    </a:p>
                  </a:txBody>
                  <a:tcPr anchor="ctr"/>
                </a:tc>
                <a:tc>
                  <a:txBody>
                    <a:bodyPr/>
                    <a:lstStyle/>
                    <a:p>
                      <a:pPr algn="ctr"/>
                      <a:r>
                        <a:rPr lang="en-CN" sz="1600" dirty="0"/>
                        <a:t>4.0*4.0(front)</a:t>
                      </a:r>
                    </a:p>
                  </a:txBody>
                  <a:tcPr anchor="ctr"/>
                </a:tc>
                <a:extLst>
                  <a:ext uri="{0D108BD9-81ED-4DB2-BD59-A6C34878D82A}">
                    <a16:rowId xmlns:a16="http://schemas.microsoft.com/office/drawing/2014/main" val="3303139348"/>
                  </a:ext>
                </a:extLst>
              </a:tr>
              <a:tr h="370840">
                <a:tc vMerge="1">
                  <a:txBody>
                    <a:bodyPr/>
                    <a:lstStyle/>
                    <a:p>
                      <a:endParaRPr lang="en-CN" dirty="0"/>
                    </a:p>
                  </a:txBody>
                  <a:tcPr/>
                </a:tc>
                <a:tc>
                  <a:txBody>
                    <a:bodyPr/>
                    <a:lstStyle/>
                    <a:p>
                      <a:pPr algn="ctr"/>
                      <a:r>
                        <a:rPr lang="en-CN" sz="1600" dirty="0"/>
                        <a:t>barrel</a:t>
                      </a:r>
                    </a:p>
                  </a:txBody>
                  <a:tcPr anchor="ctr"/>
                </a:tc>
                <a:tc>
                  <a:txBody>
                    <a:bodyPr/>
                    <a:lstStyle/>
                    <a:p>
                      <a:pPr algn="ctr"/>
                      <a:r>
                        <a:rPr lang="en-CN" sz="1600" b="1" dirty="0"/>
                        <a:t>Shashlik</a:t>
                      </a:r>
                    </a:p>
                  </a:txBody>
                  <a:tcPr anchor="ctr"/>
                </a:tc>
                <a:tc>
                  <a:txBody>
                    <a:bodyPr/>
                    <a:lstStyle/>
                    <a:p>
                      <a:pPr algn="ctr"/>
                      <a:r>
                        <a:rPr lang="en-US" sz="1600" b="1" dirty="0"/>
                        <a:t>R</a:t>
                      </a:r>
                      <a:r>
                        <a:rPr lang="en-CN" sz="1600" b="1" dirty="0"/>
                        <a:t>=0.9</a:t>
                      </a:r>
                    </a:p>
                  </a:txBody>
                  <a:tcPr anchor="ctr"/>
                </a:tc>
                <a:tc>
                  <a:txBody>
                    <a:bodyPr/>
                    <a:lstStyle/>
                    <a:p>
                      <a:pPr algn="ctr"/>
                      <a:r>
                        <a:rPr lang="en-CN" sz="1600" dirty="0"/>
                        <a:t>45, 16X</a:t>
                      </a:r>
                      <a:r>
                        <a:rPr lang="en-CN" sz="1600" baseline="-25000" dirty="0"/>
                        <a:t>0</a:t>
                      </a:r>
                      <a:endParaRPr lang="en-CN" sz="1600" dirty="0"/>
                    </a:p>
                  </a:txBody>
                  <a:tcPr anchor="ctr"/>
                </a:tc>
                <a:tc>
                  <a:txBody>
                    <a:bodyPr/>
                    <a:lstStyle/>
                    <a:p>
                      <a:pPr algn="ctr"/>
                      <a:r>
                        <a:rPr lang="en-CN" sz="1600" dirty="0"/>
                        <a:t>-105.8&lt;z&lt;187.5</a:t>
                      </a:r>
                    </a:p>
                  </a:txBody>
                  <a:tcPr anchor="ctr"/>
                </a:tc>
                <a:tc>
                  <a:txBody>
                    <a:bodyPr/>
                    <a:lstStyle/>
                    <a:p>
                      <a:pPr algn="ctr"/>
                      <a:r>
                        <a:rPr lang="en-CN" sz="1600" dirty="0"/>
                        <a:t>(-1.0, 1.5)</a:t>
                      </a:r>
                    </a:p>
                  </a:txBody>
                  <a:tcPr anchor="ctr"/>
                </a:tc>
                <a:tc rowSpan="2">
                  <a:txBody>
                    <a:bodyPr/>
                    <a:lstStyle/>
                    <a:p>
                      <a:pPr algn="ctr"/>
                      <a:r>
                        <a:rPr lang="en-CN" sz="1600" dirty="0"/>
                        <a:t>4.0*4.0</a:t>
                      </a:r>
                    </a:p>
                    <a:p>
                      <a:pPr algn="ctr"/>
                      <a:r>
                        <a:rPr lang="en-CN" sz="1600" dirty="0"/>
                        <a:t>(front)</a:t>
                      </a:r>
                    </a:p>
                  </a:txBody>
                  <a:tcPr anchor="ctr"/>
                </a:tc>
                <a:extLst>
                  <a:ext uri="{0D108BD9-81ED-4DB2-BD59-A6C34878D82A}">
                    <a16:rowId xmlns:a16="http://schemas.microsoft.com/office/drawing/2014/main" val="4060334088"/>
                  </a:ext>
                </a:extLst>
              </a:tr>
              <a:tr h="370840">
                <a:tc vMerge="1">
                  <a:txBody>
                    <a:bodyPr/>
                    <a:lstStyle/>
                    <a:p>
                      <a:endParaRPr lang="en-CN" dirty="0"/>
                    </a:p>
                  </a:txBody>
                  <a:tcPr/>
                </a:tc>
                <a:tc>
                  <a:txBody>
                    <a:bodyPr/>
                    <a:lstStyle/>
                    <a:p>
                      <a:pPr algn="ctr"/>
                      <a:r>
                        <a:rPr lang="en-US" sz="1600" dirty="0"/>
                        <a:t>I</a:t>
                      </a:r>
                      <a:r>
                        <a:rPr lang="en-CN" sz="1600" dirty="0"/>
                        <a:t>on-endcap</a:t>
                      </a:r>
                    </a:p>
                  </a:txBody>
                  <a:tcPr anchor="ctr"/>
                </a:tc>
                <a:tc>
                  <a:txBody>
                    <a:bodyPr/>
                    <a:lstStyle/>
                    <a:p>
                      <a:pPr algn="ctr"/>
                      <a:r>
                        <a:rPr lang="en-CN" sz="1600" b="1" dirty="0"/>
                        <a:t>Shashlik</a:t>
                      </a:r>
                    </a:p>
                  </a:txBody>
                  <a:tcPr anchor="ctr"/>
                </a:tc>
                <a:tc>
                  <a:txBody>
                    <a:bodyPr/>
                    <a:lstStyle/>
                    <a:p>
                      <a:pPr algn="ctr"/>
                      <a:r>
                        <a:rPr lang="en-US" sz="1600" b="1" dirty="0"/>
                        <a:t>Z</a:t>
                      </a:r>
                      <a:r>
                        <a:rPr lang="en-CN" sz="1600" b="1" dirty="0"/>
                        <a:t>=2.4</a:t>
                      </a:r>
                    </a:p>
                  </a:txBody>
                  <a:tcPr anchor="ctr"/>
                </a:tc>
                <a:tc>
                  <a:txBody>
                    <a:bodyPr/>
                    <a:lstStyle/>
                    <a:p>
                      <a:pPr algn="ctr"/>
                      <a:r>
                        <a:rPr lang="en-CN" sz="1600" dirty="0"/>
                        <a:t>45, 16X</a:t>
                      </a:r>
                      <a:r>
                        <a:rPr lang="en-CN" sz="1600" baseline="-25000" dirty="0"/>
                        <a:t>0</a:t>
                      </a:r>
                      <a:endParaRPr lang="en-CN" sz="1600" dirty="0"/>
                    </a:p>
                  </a:txBody>
                  <a:tcPr anchor="ctr"/>
                </a:tc>
                <a:tc>
                  <a:txBody>
                    <a:bodyPr/>
                    <a:lstStyle/>
                    <a:p>
                      <a:pPr algn="ctr"/>
                      <a:r>
                        <a:rPr lang="en-CN" sz="1600" dirty="0"/>
                        <a:t>24.0&lt;r</a:t>
                      </a:r>
                      <a:r>
                        <a:rPr lang="en-CN" sz="1600"/>
                        <a:t>&lt;11</a:t>
                      </a:r>
                      <a:r>
                        <a:rPr lang="en-US" altLang="zh-CN" sz="1600" dirty="0"/>
                        <a:t>3</a:t>
                      </a:r>
                      <a:endParaRPr lang="en-CN" sz="1600" dirty="0"/>
                    </a:p>
                  </a:txBody>
                  <a:tcPr anchor="ctr"/>
                </a:tc>
                <a:tc>
                  <a:txBody>
                    <a:bodyPr/>
                    <a:lstStyle/>
                    <a:p>
                      <a:pPr algn="ctr"/>
                      <a:r>
                        <a:rPr lang="en-CN" sz="1600" dirty="0"/>
                        <a:t>(1.5, 3.0)</a:t>
                      </a:r>
                    </a:p>
                  </a:txBody>
                  <a:tcPr anchor="ctr"/>
                </a:tc>
                <a:tc vMerge="1">
                  <a:txBody>
                    <a:bodyPr/>
                    <a:lstStyle/>
                    <a:p>
                      <a:endParaRPr lang="en-CN" dirty="0"/>
                    </a:p>
                  </a:txBody>
                  <a:tcPr/>
                </a:tc>
                <a:extLst>
                  <a:ext uri="{0D108BD9-81ED-4DB2-BD59-A6C34878D82A}">
                    <a16:rowId xmlns:a16="http://schemas.microsoft.com/office/drawing/2014/main" val="2651297996"/>
                  </a:ext>
                </a:extLst>
              </a:tr>
            </a:tbl>
          </a:graphicData>
        </a:graphic>
      </p:graphicFrame>
      <p:sp>
        <p:nvSpPr>
          <p:cNvPr id="6" name="TextBox 5">
            <a:extLst>
              <a:ext uri="{FF2B5EF4-FFF2-40B4-BE49-F238E27FC236}">
                <a16:creationId xmlns:a16="http://schemas.microsoft.com/office/drawing/2014/main" id="{C2C66FD7-CF38-9542-A81E-5EA46387E800}"/>
              </a:ext>
            </a:extLst>
          </p:cNvPr>
          <p:cNvSpPr txBox="1"/>
          <p:nvPr/>
        </p:nvSpPr>
        <p:spPr>
          <a:xfrm>
            <a:off x="585061" y="1250580"/>
            <a:ext cx="5181308" cy="2215991"/>
          </a:xfrm>
          <a:prstGeom prst="rect">
            <a:avLst/>
          </a:prstGeom>
          <a:noFill/>
        </p:spPr>
        <p:txBody>
          <a:bodyPr wrap="square" rtlCol="0">
            <a:spAutoFit/>
          </a:bodyPr>
          <a:lstStyle/>
          <a:p>
            <a:pPr marL="285750" indent="-285750">
              <a:buFont typeface="Wingdings" pitchFamily="2" charset="2"/>
              <a:buChar char="Ø"/>
            </a:pPr>
            <a:r>
              <a:rPr lang="en-CN" sz="2000" dirty="0"/>
              <a:t>General d</a:t>
            </a:r>
            <a:r>
              <a:rPr lang="en-US" sz="2000" dirty="0"/>
              <a:t>e</a:t>
            </a:r>
            <a:r>
              <a:rPr lang="en-CN" sz="2000" dirty="0"/>
              <a:t>sign of whole E</a:t>
            </a:r>
            <a:r>
              <a:rPr lang="en-US" sz="2000" dirty="0"/>
              <a:t>c</a:t>
            </a:r>
            <a:r>
              <a:rPr lang="en-CN" sz="2000" dirty="0"/>
              <a:t>al Detector.</a:t>
            </a:r>
          </a:p>
          <a:p>
            <a:pPr marL="285750" indent="-285750">
              <a:buFont typeface="Wingdings" pitchFamily="2" charset="2"/>
              <a:buChar char="Ø"/>
            </a:pPr>
            <a:r>
              <a:rPr lang="en-CN" sz="2000" dirty="0">
                <a:solidFill>
                  <a:srgbClr val="1637CA"/>
                </a:solidFill>
              </a:rPr>
              <a:t>CsI is applied in e-endcap, Shashlik style is applied in both barrel and ion-endcap</a:t>
            </a:r>
          </a:p>
          <a:p>
            <a:pPr marL="285750" indent="-285750">
              <a:buFont typeface="Wingdings" pitchFamily="2" charset="2"/>
              <a:buChar char="Ø"/>
            </a:pPr>
            <a:r>
              <a:rPr lang="en-US" sz="2000" b="1" dirty="0"/>
              <a:t>The actual distances </a:t>
            </a:r>
            <a:r>
              <a:rPr lang="en-US" sz="2000" dirty="0"/>
              <a:t>of the two endcaps to IP depend on the available space of the </a:t>
            </a:r>
            <a:r>
              <a:rPr lang="en-US" sz="2000" dirty="0" err="1"/>
              <a:t>EicC</a:t>
            </a:r>
            <a:r>
              <a:rPr lang="en-US" sz="2000" dirty="0"/>
              <a:t> design</a:t>
            </a:r>
            <a:endParaRPr lang="en-CN" sz="2000" dirty="0"/>
          </a:p>
          <a:p>
            <a:endParaRPr lang="en-CN" dirty="0"/>
          </a:p>
        </p:txBody>
      </p:sp>
      <p:sp>
        <p:nvSpPr>
          <p:cNvPr id="7" name="Slide Number Placeholder 6">
            <a:extLst>
              <a:ext uri="{FF2B5EF4-FFF2-40B4-BE49-F238E27FC236}">
                <a16:creationId xmlns:a16="http://schemas.microsoft.com/office/drawing/2014/main" id="{80937E59-D675-EE4D-905C-C141FDBE9099}"/>
              </a:ext>
            </a:extLst>
          </p:cNvPr>
          <p:cNvSpPr>
            <a:spLocks noGrp="1"/>
          </p:cNvSpPr>
          <p:nvPr>
            <p:ph type="sldNum" sz="quarter" idx="12"/>
          </p:nvPr>
        </p:nvSpPr>
        <p:spPr/>
        <p:txBody>
          <a:bodyPr/>
          <a:lstStyle/>
          <a:p>
            <a:fld id="{76936016-9722-4447-8D99-EA6258C7FF11}" type="slidenum">
              <a:rPr lang="en-CN" smtClean="0"/>
              <a:t>17</a:t>
            </a:fld>
            <a:endParaRPr lang="en-CN"/>
          </a:p>
        </p:txBody>
      </p:sp>
      <p:sp>
        <p:nvSpPr>
          <p:cNvPr id="10" name="TextBox 9">
            <a:extLst>
              <a:ext uri="{FF2B5EF4-FFF2-40B4-BE49-F238E27FC236}">
                <a16:creationId xmlns:a16="http://schemas.microsoft.com/office/drawing/2014/main" id="{95B76AB3-0FDB-1D43-AE02-9EA9F7766B1B}"/>
              </a:ext>
            </a:extLst>
          </p:cNvPr>
          <p:cNvSpPr txBox="1"/>
          <p:nvPr/>
        </p:nvSpPr>
        <p:spPr>
          <a:xfrm>
            <a:off x="5862181" y="2101974"/>
            <a:ext cx="1386355" cy="369332"/>
          </a:xfrm>
          <a:prstGeom prst="rect">
            <a:avLst/>
          </a:prstGeom>
          <a:noFill/>
        </p:spPr>
        <p:txBody>
          <a:bodyPr wrap="square">
            <a:spAutoFit/>
          </a:bodyPr>
          <a:lstStyle/>
          <a:p>
            <a:pPr algn="ctr"/>
            <a:r>
              <a:rPr lang="en-US" sz="1800" b="1" dirty="0"/>
              <a:t>Z</a:t>
            </a:r>
            <a:r>
              <a:rPr lang="en-CN" sz="1800" b="1" dirty="0"/>
              <a:t>=-1.5m </a:t>
            </a:r>
            <a:r>
              <a:rPr lang="en-CN" b="1" dirty="0"/>
              <a:t>+</a:t>
            </a:r>
            <a:endParaRPr lang="en-CN" sz="1800" b="1" dirty="0"/>
          </a:p>
        </p:txBody>
      </p:sp>
      <p:sp>
        <p:nvSpPr>
          <p:cNvPr id="12" name="TextBox 11">
            <a:extLst>
              <a:ext uri="{FF2B5EF4-FFF2-40B4-BE49-F238E27FC236}">
                <a16:creationId xmlns:a16="http://schemas.microsoft.com/office/drawing/2014/main" id="{C27C2482-93EE-BA45-AB08-3A4A98FC811C}"/>
              </a:ext>
            </a:extLst>
          </p:cNvPr>
          <p:cNvSpPr txBox="1"/>
          <p:nvPr/>
        </p:nvSpPr>
        <p:spPr>
          <a:xfrm>
            <a:off x="10470575" y="1250580"/>
            <a:ext cx="1637867" cy="369332"/>
          </a:xfrm>
          <a:prstGeom prst="rect">
            <a:avLst/>
          </a:prstGeom>
          <a:noFill/>
        </p:spPr>
        <p:txBody>
          <a:bodyPr wrap="square">
            <a:spAutoFit/>
          </a:bodyPr>
          <a:lstStyle/>
          <a:p>
            <a:pPr algn="ctr"/>
            <a:r>
              <a:rPr lang="en-US" sz="1800" b="1" dirty="0"/>
              <a:t>Z</a:t>
            </a:r>
            <a:r>
              <a:rPr lang="en-CN" sz="1800" b="1" dirty="0"/>
              <a:t>=2.4 </a:t>
            </a:r>
            <a:r>
              <a:rPr lang="en-CN" sz="1800" b="1"/>
              <a:t>m </a:t>
            </a:r>
            <a:endParaRPr lang="en-CN" sz="1800" b="1" dirty="0"/>
          </a:p>
        </p:txBody>
      </p:sp>
      <p:sp>
        <p:nvSpPr>
          <p:cNvPr id="14" name="TextBox 13">
            <a:extLst>
              <a:ext uri="{FF2B5EF4-FFF2-40B4-BE49-F238E27FC236}">
                <a16:creationId xmlns:a16="http://schemas.microsoft.com/office/drawing/2014/main" id="{31130220-0D03-A948-8AB1-09A95EE13D61}"/>
              </a:ext>
            </a:extLst>
          </p:cNvPr>
          <p:cNvSpPr txBox="1"/>
          <p:nvPr/>
        </p:nvSpPr>
        <p:spPr>
          <a:xfrm>
            <a:off x="8665221" y="3244334"/>
            <a:ext cx="1137757" cy="369332"/>
          </a:xfrm>
          <a:prstGeom prst="rect">
            <a:avLst/>
          </a:prstGeom>
          <a:noFill/>
        </p:spPr>
        <p:txBody>
          <a:bodyPr wrap="square">
            <a:spAutoFit/>
          </a:bodyPr>
          <a:lstStyle/>
          <a:p>
            <a:pPr algn="ctr"/>
            <a:r>
              <a:rPr lang="en-US" sz="1800" b="1" dirty="0"/>
              <a:t>R</a:t>
            </a:r>
            <a:r>
              <a:rPr lang="en-CN" sz="1800" b="1"/>
              <a:t>=0.9</a:t>
            </a:r>
            <a:r>
              <a:rPr lang="en-US" sz="1800" b="1" dirty="0"/>
              <a:t>m</a:t>
            </a:r>
            <a:endParaRPr lang="en-CN" sz="1800" b="1" dirty="0"/>
          </a:p>
        </p:txBody>
      </p:sp>
      <p:sp>
        <p:nvSpPr>
          <p:cNvPr id="3" name="文本框 2">
            <a:extLst>
              <a:ext uri="{FF2B5EF4-FFF2-40B4-BE49-F238E27FC236}">
                <a16:creationId xmlns:a16="http://schemas.microsoft.com/office/drawing/2014/main" id="{889AD68C-9065-5647-7415-9F7EE120F161}"/>
              </a:ext>
            </a:extLst>
          </p:cNvPr>
          <p:cNvSpPr txBox="1"/>
          <p:nvPr/>
        </p:nvSpPr>
        <p:spPr>
          <a:xfrm>
            <a:off x="10380084" y="222487"/>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pic>
        <p:nvPicPr>
          <p:cNvPr id="4" name="Picture 3" descr="page8image179018656">
            <a:extLst>
              <a:ext uri="{FF2B5EF4-FFF2-40B4-BE49-F238E27FC236}">
                <a16:creationId xmlns:a16="http://schemas.microsoft.com/office/drawing/2014/main" id="{A3C0E910-9851-5B9C-947B-C45DE0C1EC9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67289" y="2499142"/>
            <a:ext cx="1481247" cy="12481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8">
            <a:extLst>
              <a:ext uri="{FF2B5EF4-FFF2-40B4-BE49-F238E27FC236}">
                <a16:creationId xmlns:a16="http://schemas.microsoft.com/office/drawing/2014/main" id="{9E517D2F-0E37-A7F8-CD20-A4D6BDD87E7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03212" y="371116"/>
            <a:ext cx="2170420" cy="879464"/>
          </a:xfrm>
          <a:prstGeom prst="rect">
            <a:avLst/>
          </a:prstGeom>
        </p:spPr>
      </p:pic>
      <p:sp>
        <p:nvSpPr>
          <p:cNvPr id="13" name="TextBox 9">
            <a:extLst>
              <a:ext uri="{FF2B5EF4-FFF2-40B4-BE49-F238E27FC236}">
                <a16:creationId xmlns:a16="http://schemas.microsoft.com/office/drawing/2014/main" id="{666A127A-075E-3C08-B325-CBAE2163A698}"/>
              </a:ext>
            </a:extLst>
          </p:cNvPr>
          <p:cNvSpPr txBox="1"/>
          <p:nvPr/>
        </p:nvSpPr>
        <p:spPr>
          <a:xfrm>
            <a:off x="6342455" y="3551599"/>
            <a:ext cx="1862299" cy="338554"/>
          </a:xfrm>
          <a:prstGeom prst="rect">
            <a:avLst/>
          </a:prstGeom>
          <a:noFill/>
        </p:spPr>
        <p:txBody>
          <a:bodyPr wrap="square">
            <a:spAutoFit/>
          </a:bodyPr>
          <a:lstStyle/>
          <a:p>
            <a:r>
              <a:rPr lang="en-US" sz="1600" b="1" dirty="0" err="1">
                <a:solidFill>
                  <a:srgbClr val="0018B7"/>
                </a:solidFill>
                <a:latin typeface="Arial Rounded MT Bold" panose="020F0704030504030204" pitchFamily="34" charset="77"/>
              </a:rPr>
              <a:t>CsI</a:t>
            </a:r>
            <a:r>
              <a:rPr lang="en-US" sz="1600" b="1" dirty="0">
                <a:solidFill>
                  <a:srgbClr val="0018B7"/>
                </a:solidFill>
                <a:latin typeface="Arial Rounded MT Bold" panose="020F0704030504030204" pitchFamily="34" charset="77"/>
              </a:rPr>
              <a:t> module </a:t>
            </a:r>
            <a:endParaRPr lang="en-CN" sz="1600" b="1" dirty="0">
              <a:solidFill>
                <a:srgbClr val="0018B7"/>
              </a:solidFill>
            </a:endParaRPr>
          </a:p>
        </p:txBody>
      </p:sp>
      <p:sp>
        <p:nvSpPr>
          <p:cNvPr id="15" name="TextBox 11">
            <a:extLst>
              <a:ext uri="{FF2B5EF4-FFF2-40B4-BE49-F238E27FC236}">
                <a16:creationId xmlns:a16="http://schemas.microsoft.com/office/drawing/2014/main" id="{E59489AE-60B4-FD1B-8CC0-2C5BFDD79D24}"/>
              </a:ext>
            </a:extLst>
          </p:cNvPr>
          <p:cNvSpPr txBox="1"/>
          <p:nvPr/>
        </p:nvSpPr>
        <p:spPr>
          <a:xfrm>
            <a:off x="7749976" y="997389"/>
            <a:ext cx="1951603" cy="338554"/>
          </a:xfrm>
          <a:prstGeom prst="rect">
            <a:avLst/>
          </a:prstGeom>
          <a:noFill/>
        </p:spPr>
        <p:txBody>
          <a:bodyPr wrap="square">
            <a:spAutoFit/>
          </a:bodyPr>
          <a:lstStyle/>
          <a:p>
            <a:r>
              <a:rPr lang="en-US" sz="1600" dirty="0">
                <a:solidFill>
                  <a:srgbClr val="5EE7D2"/>
                </a:solidFill>
                <a:latin typeface="Arial Rounded MT Bold" panose="020F0704030504030204" pitchFamily="34" charset="77"/>
              </a:rPr>
              <a:t>Shashlik module </a:t>
            </a:r>
            <a:endParaRPr lang="en-CN" sz="1600" dirty="0">
              <a:solidFill>
                <a:srgbClr val="5EE7D2"/>
              </a:solidFill>
            </a:endParaRPr>
          </a:p>
        </p:txBody>
      </p:sp>
    </p:spTree>
    <p:extLst>
      <p:ext uri="{BB962C8B-B14F-4D97-AF65-F5344CB8AC3E}">
        <p14:creationId xmlns:p14="http://schemas.microsoft.com/office/powerpoint/2010/main" val="3361761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00B78-21A0-9548-863A-D327B785ED11}"/>
              </a:ext>
            </a:extLst>
          </p:cNvPr>
          <p:cNvSpPr>
            <a:spLocks noGrp="1"/>
          </p:cNvSpPr>
          <p:nvPr>
            <p:ph type="title"/>
          </p:nvPr>
        </p:nvSpPr>
        <p:spPr>
          <a:xfrm>
            <a:off x="295868" y="85950"/>
            <a:ext cx="10515600" cy="461160"/>
          </a:xfrm>
        </p:spPr>
        <p:txBody>
          <a:bodyPr>
            <a:normAutofit fontScale="90000"/>
          </a:bodyPr>
          <a:lstStyle/>
          <a:p>
            <a:pPr algn="ctr"/>
            <a:r>
              <a:rPr lang="en-CN" sz="3200" dirty="0">
                <a:solidFill>
                  <a:srgbClr val="1637CA"/>
                </a:solidFill>
                <a:latin typeface="Helvetica" pitchFamily="2" charset="0"/>
              </a:rPr>
              <a:t>Module (7x7) array simulation result</a:t>
            </a:r>
          </a:p>
        </p:txBody>
      </p:sp>
      <p:pic>
        <p:nvPicPr>
          <p:cNvPr id="4" name="Content Placeholder 19">
            <a:extLst>
              <a:ext uri="{FF2B5EF4-FFF2-40B4-BE49-F238E27FC236}">
                <a16:creationId xmlns:a16="http://schemas.microsoft.com/office/drawing/2014/main" id="{65C61E47-F132-3849-9D6E-73963489FDE2}"/>
              </a:ext>
            </a:extLst>
          </p:cNvPr>
          <p:cNvPicPr>
            <a:picLocks noChangeAspect="1"/>
          </p:cNvPicPr>
          <p:nvPr/>
        </p:nvPicPr>
        <p:blipFill>
          <a:blip r:embed="rId2"/>
          <a:stretch>
            <a:fillRect/>
          </a:stretch>
        </p:blipFill>
        <p:spPr>
          <a:xfrm>
            <a:off x="789316" y="1038753"/>
            <a:ext cx="3905935" cy="2969062"/>
          </a:xfrm>
          <a:prstGeom prst="rect">
            <a:avLst/>
          </a:prstGeom>
        </p:spPr>
      </p:pic>
      <p:sp>
        <p:nvSpPr>
          <p:cNvPr id="6" name="Slide Number Placeholder 1">
            <a:extLst>
              <a:ext uri="{FF2B5EF4-FFF2-40B4-BE49-F238E27FC236}">
                <a16:creationId xmlns:a16="http://schemas.microsoft.com/office/drawing/2014/main" id="{F4275189-87EA-854F-BED2-AE6F23E4FE19}"/>
              </a:ext>
            </a:extLst>
          </p:cNvPr>
          <p:cNvSpPr>
            <a:spLocks noGrp="1"/>
          </p:cNvSpPr>
          <p:nvPr>
            <p:ph type="sldNum" sz="quarter" idx="12"/>
          </p:nvPr>
        </p:nvSpPr>
        <p:spPr>
          <a:xfrm>
            <a:off x="9154613" y="6356350"/>
            <a:ext cx="2743200" cy="365125"/>
          </a:xfrm>
        </p:spPr>
        <p:txBody>
          <a:bodyPr/>
          <a:lstStyle/>
          <a:p>
            <a:fld id="{A721D682-6D98-344F-BDB3-9DE5D665C48A}" type="slidenum">
              <a:rPr lang="en-CN" smtClean="0"/>
              <a:pPr/>
              <a:t>18</a:t>
            </a:fld>
            <a:endParaRPr lang="en-CN" dirty="0"/>
          </a:p>
        </p:txBody>
      </p:sp>
      <p:sp>
        <p:nvSpPr>
          <p:cNvPr id="7" name="Title 1">
            <a:extLst>
              <a:ext uri="{FF2B5EF4-FFF2-40B4-BE49-F238E27FC236}">
                <a16:creationId xmlns:a16="http://schemas.microsoft.com/office/drawing/2014/main" id="{D50C062E-1840-D147-99B4-E74C1436B5DD}"/>
              </a:ext>
            </a:extLst>
          </p:cNvPr>
          <p:cNvSpPr txBox="1">
            <a:spLocks/>
          </p:cNvSpPr>
          <p:nvPr/>
        </p:nvSpPr>
        <p:spPr>
          <a:xfrm>
            <a:off x="940256" y="568031"/>
            <a:ext cx="4163404" cy="590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ial Rounded MT Bold" panose="020F0704030504030204" pitchFamily="34" charset="77"/>
                <a:ea typeface="+mn-ea"/>
                <a:cs typeface="Arial" panose="020B0604020202020204" pitchFamily="34" charset="0"/>
              </a:rPr>
              <a:t>Shashlik simulation </a:t>
            </a:r>
            <a:r>
              <a:rPr lang="en-CN" sz="2400" b="1" dirty="0">
                <a:latin typeface="Arial Rounded MT Bold" panose="020F0704030504030204" pitchFamily="34" charset="77"/>
                <a:ea typeface="+mn-ea"/>
                <a:cs typeface="Arial" panose="020B0604020202020204" pitchFamily="34" charset="0"/>
              </a:rPr>
              <a:t>result</a:t>
            </a:r>
          </a:p>
        </p:txBody>
      </p:sp>
      <p:sp>
        <p:nvSpPr>
          <p:cNvPr id="8" name="Rectangle 7">
            <a:extLst>
              <a:ext uri="{FF2B5EF4-FFF2-40B4-BE49-F238E27FC236}">
                <a16:creationId xmlns:a16="http://schemas.microsoft.com/office/drawing/2014/main" id="{7C101199-68DD-6846-9CE0-103F6268EB04}"/>
              </a:ext>
            </a:extLst>
          </p:cNvPr>
          <p:cNvSpPr/>
          <p:nvPr/>
        </p:nvSpPr>
        <p:spPr>
          <a:xfrm>
            <a:off x="2350851" y="2010988"/>
            <a:ext cx="1999411" cy="27772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10" name="TextBox 9">
            <a:extLst>
              <a:ext uri="{FF2B5EF4-FFF2-40B4-BE49-F238E27FC236}">
                <a16:creationId xmlns:a16="http://schemas.microsoft.com/office/drawing/2014/main" id="{68395B7B-290D-DE4C-9A88-A47B23BCAFE3}"/>
              </a:ext>
            </a:extLst>
          </p:cNvPr>
          <p:cNvSpPr txBox="1"/>
          <p:nvPr/>
        </p:nvSpPr>
        <p:spPr>
          <a:xfrm>
            <a:off x="1022600" y="3855117"/>
            <a:ext cx="2874523"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pic>
        <p:nvPicPr>
          <p:cNvPr id="20" name="Picture 19">
            <a:extLst>
              <a:ext uri="{FF2B5EF4-FFF2-40B4-BE49-F238E27FC236}">
                <a16:creationId xmlns:a16="http://schemas.microsoft.com/office/drawing/2014/main" id="{096FD616-5957-5C48-AFC3-6EA296B8AC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051298" y="1298419"/>
            <a:ext cx="3632019" cy="2511810"/>
          </a:xfrm>
          <a:prstGeom prst="rect">
            <a:avLst/>
          </a:prstGeom>
        </p:spPr>
      </p:pic>
      <p:pic>
        <p:nvPicPr>
          <p:cNvPr id="21" name="Picture 20">
            <a:extLst>
              <a:ext uri="{FF2B5EF4-FFF2-40B4-BE49-F238E27FC236}">
                <a16:creationId xmlns:a16="http://schemas.microsoft.com/office/drawing/2014/main" id="{C3967AB1-7AB4-CF4A-9AC7-A861281F4771}"/>
              </a:ext>
            </a:extLst>
          </p:cNvPr>
          <p:cNvPicPr>
            <a:picLocks noChangeAspect="1"/>
          </p:cNvPicPr>
          <p:nvPr/>
        </p:nvPicPr>
        <p:blipFill>
          <a:blip r:embed="rId4"/>
          <a:stretch>
            <a:fillRect/>
          </a:stretch>
        </p:blipFill>
        <p:spPr>
          <a:xfrm>
            <a:off x="138897" y="3845701"/>
            <a:ext cx="3720882" cy="2795583"/>
          </a:xfrm>
          <a:prstGeom prst="rect">
            <a:avLst/>
          </a:prstGeom>
        </p:spPr>
      </p:pic>
      <p:sp>
        <p:nvSpPr>
          <p:cNvPr id="11" name="TextBox 10">
            <a:extLst>
              <a:ext uri="{FF2B5EF4-FFF2-40B4-BE49-F238E27FC236}">
                <a16:creationId xmlns:a16="http://schemas.microsoft.com/office/drawing/2014/main" id="{7BBB86D7-A634-964E-867E-E265A0B5EEEE}"/>
              </a:ext>
            </a:extLst>
          </p:cNvPr>
          <p:cNvSpPr txBox="1"/>
          <p:nvPr/>
        </p:nvSpPr>
        <p:spPr>
          <a:xfrm>
            <a:off x="1776648" y="3765618"/>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Position resolution</a:t>
            </a:r>
            <a:endParaRPr lang="en-CN" dirty="0">
              <a:solidFill>
                <a:srgbClr val="0070C0"/>
              </a:solidFill>
            </a:endParaRPr>
          </a:p>
        </p:txBody>
      </p:sp>
      <p:pic>
        <p:nvPicPr>
          <p:cNvPr id="22" name="Picture 21">
            <a:extLst>
              <a:ext uri="{FF2B5EF4-FFF2-40B4-BE49-F238E27FC236}">
                <a16:creationId xmlns:a16="http://schemas.microsoft.com/office/drawing/2014/main" id="{B44B2ABB-8448-C44C-93BE-4AF76E710E26}"/>
              </a:ext>
            </a:extLst>
          </p:cNvPr>
          <p:cNvPicPr>
            <a:picLocks noChangeAspect="1"/>
          </p:cNvPicPr>
          <p:nvPr/>
        </p:nvPicPr>
        <p:blipFill>
          <a:blip r:embed="rId5"/>
          <a:stretch>
            <a:fillRect/>
          </a:stretch>
        </p:blipFill>
        <p:spPr>
          <a:xfrm>
            <a:off x="7023507" y="3805208"/>
            <a:ext cx="3948825" cy="2966842"/>
          </a:xfrm>
          <a:prstGeom prst="rect">
            <a:avLst/>
          </a:prstGeom>
        </p:spPr>
      </p:pic>
      <p:sp>
        <p:nvSpPr>
          <p:cNvPr id="23" name="TextBox 22">
            <a:extLst>
              <a:ext uri="{FF2B5EF4-FFF2-40B4-BE49-F238E27FC236}">
                <a16:creationId xmlns:a16="http://schemas.microsoft.com/office/drawing/2014/main" id="{A1C57CB3-72C2-4D4E-9AA2-5B1A3AD02F48}"/>
              </a:ext>
            </a:extLst>
          </p:cNvPr>
          <p:cNvSpPr txBox="1"/>
          <p:nvPr/>
        </p:nvSpPr>
        <p:spPr>
          <a:xfrm>
            <a:off x="7857457" y="3756202"/>
            <a:ext cx="2874523"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Position resolution</a:t>
            </a:r>
            <a:endParaRPr lang="en-CN" dirty="0">
              <a:solidFill>
                <a:srgbClr val="0070C0"/>
              </a:solidFill>
            </a:endParaRPr>
          </a:p>
        </p:txBody>
      </p:sp>
      <p:sp>
        <p:nvSpPr>
          <p:cNvPr id="24" name="Title 1">
            <a:extLst>
              <a:ext uri="{FF2B5EF4-FFF2-40B4-BE49-F238E27FC236}">
                <a16:creationId xmlns:a16="http://schemas.microsoft.com/office/drawing/2014/main" id="{BEB8BA05-2DA8-E74E-B5D0-0A9C6A01C6BD}"/>
              </a:ext>
            </a:extLst>
          </p:cNvPr>
          <p:cNvSpPr txBox="1">
            <a:spLocks/>
          </p:cNvSpPr>
          <p:nvPr/>
        </p:nvSpPr>
        <p:spPr>
          <a:xfrm>
            <a:off x="7227862" y="576571"/>
            <a:ext cx="4133711" cy="5909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err="1">
                <a:latin typeface="Arial Rounded MT Bold" panose="020F0704030504030204" pitchFamily="34" charset="77"/>
                <a:ea typeface="+mn-ea"/>
                <a:cs typeface="Arial" panose="020B0604020202020204" pitchFamily="34" charset="0"/>
              </a:rPr>
              <a:t>CsI</a:t>
            </a:r>
            <a:r>
              <a:rPr lang="en-US" sz="2400" b="1" dirty="0">
                <a:latin typeface="Arial Rounded MT Bold" panose="020F0704030504030204" pitchFamily="34" charset="77"/>
                <a:ea typeface="+mn-ea"/>
                <a:cs typeface="Arial" panose="020B0604020202020204" pitchFamily="34" charset="0"/>
              </a:rPr>
              <a:t>  simulation </a:t>
            </a:r>
            <a:r>
              <a:rPr lang="en-CN" sz="2400" b="1" dirty="0">
                <a:latin typeface="Arial Rounded MT Bold" panose="020F0704030504030204" pitchFamily="34" charset="77"/>
                <a:ea typeface="+mn-ea"/>
                <a:cs typeface="Arial" panose="020B0604020202020204" pitchFamily="34" charset="0"/>
              </a:rPr>
              <a:t>result</a:t>
            </a:r>
          </a:p>
        </p:txBody>
      </p:sp>
      <p:pic>
        <p:nvPicPr>
          <p:cNvPr id="26" name="Picture 25">
            <a:extLst>
              <a:ext uri="{FF2B5EF4-FFF2-40B4-BE49-F238E27FC236}">
                <a16:creationId xmlns:a16="http://schemas.microsoft.com/office/drawing/2014/main" id="{08B7213E-1C47-1E48-82C4-5C309B7A127B}"/>
              </a:ext>
            </a:extLst>
          </p:cNvPr>
          <p:cNvPicPr>
            <a:picLocks noChangeAspect="1"/>
          </p:cNvPicPr>
          <p:nvPr/>
        </p:nvPicPr>
        <p:blipFill>
          <a:blip r:embed="rId6"/>
          <a:stretch>
            <a:fillRect/>
          </a:stretch>
        </p:blipFill>
        <p:spPr>
          <a:xfrm>
            <a:off x="3588326" y="4192481"/>
            <a:ext cx="3142981" cy="2278245"/>
          </a:xfrm>
          <a:prstGeom prst="rect">
            <a:avLst/>
          </a:prstGeom>
        </p:spPr>
      </p:pic>
      <p:sp>
        <p:nvSpPr>
          <p:cNvPr id="17" name="Rectangle 16">
            <a:extLst>
              <a:ext uri="{FF2B5EF4-FFF2-40B4-BE49-F238E27FC236}">
                <a16:creationId xmlns:a16="http://schemas.microsoft.com/office/drawing/2014/main" id="{F204E761-525B-7D46-9860-8C14C4F0B872}"/>
              </a:ext>
            </a:extLst>
          </p:cNvPr>
          <p:cNvSpPr/>
          <p:nvPr/>
        </p:nvSpPr>
        <p:spPr>
          <a:xfrm>
            <a:off x="127322" y="636608"/>
            <a:ext cx="6326932" cy="6171693"/>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5" name="Rectangle 24">
            <a:extLst>
              <a:ext uri="{FF2B5EF4-FFF2-40B4-BE49-F238E27FC236}">
                <a16:creationId xmlns:a16="http://schemas.microsoft.com/office/drawing/2014/main" id="{03223FDC-40E8-7E48-A83D-7B1F1458ACFF}"/>
              </a:ext>
            </a:extLst>
          </p:cNvPr>
          <p:cNvSpPr/>
          <p:nvPr/>
        </p:nvSpPr>
        <p:spPr>
          <a:xfrm>
            <a:off x="6698358" y="636608"/>
            <a:ext cx="4572990" cy="6208346"/>
          </a:xfrm>
          <a:prstGeom prst="rect">
            <a:avLst/>
          </a:prstGeom>
          <a:noFill/>
          <a:ln w="1905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p>
        </p:txBody>
      </p:sp>
      <p:sp>
        <p:nvSpPr>
          <p:cNvPr id="27" name="TextBox 26">
            <a:extLst>
              <a:ext uri="{FF2B5EF4-FFF2-40B4-BE49-F238E27FC236}">
                <a16:creationId xmlns:a16="http://schemas.microsoft.com/office/drawing/2014/main" id="{C8BD8B08-8E05-2C40-AF33-8377F9B84A32}"/>
              </a:ext>
            </a:extLst>
          </p:cNvPr>
          <p:cNvSpPr txBox="1"/>
          <p:nvPr/>
        </p:nvSpPr>
        <p:spPr>
          <a:xfrm>
            <a:off x="1901910" y="935107"/>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sp>
        <p:nvSpPr>
          <p:cNvPr id="28" name="TextBox 27">
            <a:extLst>
              <a:ext uri="{FF2B5EF4-FFF2-40B4-BE49-F238E27FC236}">
                <a16:creationId xmlns:a16="http://schemas.microsoft.com/office/drawing/2014/main" id="{C5A4F781-D77C-F64C-88CC-FC9D40983EAA}"/>
              </a:ext>
            </a:extLst>
          </p:cNvPr>
          <p:cNvSpPr txBox="1"/>
          <p:nvPr/>
        </p:nvSpPr>
        <p:spPr>
          <a:xfrm>
            <a:off x="7948067" y="990274"/>
            <a:ext cx="2633054" cy="369332"/>
          </a:xfrm>
          <a:prstGeom prst="rect">
            <a:avLst/>
          </a:prstGeom>
          <a:noFill/>
        </p:spPr>
        <p:txBody>
          <a:bodyPr wrap="square">
            <a:spAutoFit/>
          </a:bodyPr>
          <a:lstStyle/>
          <a:p>
            <a:r>
              <a:rPr lang="en-US" b="1" dirty="0">
                <a:solidFill>
                  <a:srgbClr val="0070C0"/>
                </a:solidFill>
                <a:latin typeface="Arial Rounded MT Bold" panose="020F0704030504030204" pitchFamily="34" charset="77"/>
              </a:rPr>
              <a:t>Energy resolution</a:t>
            </a:r>
            <a:endParaRPr lang="en-CN" dirty="0">
              <a:solidFill>
                <a:srgbClr val="0070C0"/>
              </a:solidFill>
            </a:endParaRPr>
          </a:p>
        </p:txBody>
      </p:sp>
      <p:sp>
        <p:nvSpPr>
          <p:cNvPr id="3" name="文本框 2">
            <a:extLst>
              <a:ext uri="{FF2B5EF4-FFF2-40B4-BE49-F238E27FC236}">
                <a16:creationId xmlns:a16="http://schemas.microsoft.com/office/drawing/2014/main" id="{0B506B05-BE85-3254-9042-280DCCAED477}"/>
              </a:ext>
            </a:extLst>
          </p:cNvPr>
          <p:cNvSpPr txBox="1"/>
          <p:nvPr/>
        </p:nvSpPr>
        <p:spPr>
          <a:xfrm>
            <a:off x="10407169" y="131712"/>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Tree>
    <p:extLst>
      <p:ext uri="{BB962C8B-B14F-4D97-AF65-F5344CB8AC3E}">
        <p14:creationId xmlns:p14="http://schemas.microsoft.com/office/powerpoint/2010/main" val="1021447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3">
            <a:extLst>
              <a:ext uri="{FF2B5EF4-FFF2-40B4-BE49-F238E27FC236}">
                <a16:creationId xmlns:a16="http://schemas.microsoft.com/office/drawing/2014/main" id="{3B705816-187C-7145-A6D5-D84B6C1D3BC7}"/>
              </a:ext>
            </a:extLst>
          </p:cNvPr>
          <p:cNvSpPr txBox="1"/>
          <p:nvPr/>
        </p:nvSpPr>
        <p:spPr>
          <a:xfrm>
            <a:off x="3096158" y="73601"/>
            <a:ext cx="5997155" cy="523220"/>
          </a:xfrm>
          <a:prstGeom prst="rect">
            <a:avLst/>
          </a:prstGeom>
          <a:noFill/>
        </p:spPr>
        <p:txBody>
          <a:bodyPr wrap="none" rtlCol="0">
            <a:spAutoFit/>
          </a:bodyPr>
          <a:lstStyle/>
          <a:p>
            <a:pPr algn="ctr"/>
            <a:r>
              <a:rPr lang="en-US" altLang="zh-CN" sz="2800" dirty="0">
                <a:solidFill>
                  <a:srgbClr val="1637CA"/>
                </a:solidFill>
                <a:latin typeface="Helvetica" pitchFamily="2" charset="0"/>
                <a:ea typeface="+mj-ea"/>
                <a:cs typeface="+mj-cs"/>
              </a:rPr>
              <a:t>Shashlik ECal cosmic ray test result </a:t>
            </a:r>
          </a:p>
        </p:txBody>
      </p:sp>
      <p:sp>
        <p:nvSpPr>
          <p:cNvPr id="7" name="TextBox 6">
            <a:extLst>
              <a:ext uri="{FF2B5EF4-FFF2-40B4-BE49-F238E27FC236}">
                <a16:creationId xmlns:a16="http://schemas.microsoft.com/office/drawing/2014/main" id="{B5E86B37-F9AA-9448-BBD7-F0FD1070E677}"/>
              </a:ext>
            </a:extLst>
          </p:cNvPr>
          <p:cNvSpPr txBox="1"/>
          <p:nvPr/>
        </p:nvSpPr>
        <p:spPr>
          <a:xfrm>
            <a:off x="6362219" y="1761890"/>
            <a:ext cx="5171422" cy="400110"/>
          </a:xfrm>
          <a:prstGeom prst="rect">
            <a:avLst/>
          </a:prstGeom>
          <a:noFill/>
        </p:spPr>
        <p:txBody>
          <a:bodyPr wrap="square" rtlCol="0">
            <a:spAutoFit/>
          </a:bodyPr>
          <a:lstStyle/>
          <a:p>
            <a:r>
              <a:rPr lang="en-US" sz="2000" b="1" dirty="0">
                <a:solidFill>
                  <a:schemeClr val="accent1">
                    <a:lumMod val="50000"/>
                  </a:schemeClr>
                </a:solidFill>
                <a:latin typeface="Imprint MT Shadow" pitchFamily="82" charset="77"/>
              </a:rPr>
              <a:t>Horizontal cosmic ray NPE </a:t>
            </a:r>
            <a:r>
              <a:rPr lang="en-CN" sz="2000" b="1" dirty="0">
                <a:solidFill>
                  <a:schemeClr val="accent1">
                    <a:lumMod val="50000"/>
                  </a:schemeClr>
                </a:solidFill>
                <a:latin typeface="Imprint MT Shadow" pitchFamily="82" charset="77"/>
              </a:rPr>
              <a:t>spectrum (PMT)</a:t>
            </a:r>
          </a:p>
        </p:txBody>
      </p:sp>
      <p:pic>
        <p:nvPicPr>
          <p:cNvPr id="9" name="Picture 8">
            <a:extLst>
              <a:ext uri="{FF2B5EF4-FFF2-40B4-BE49-F238E27FC236}">
                <a16:creationId xmlns:a16="http://schemas.microsoft.com/office/drawing/2014/main" id="{7746DC7E-1D54-1F4A-949B-A3669B12837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2082853" y="3393551"/>
            <a:ext cx="2423022" cy="3374985"/>
          </a:xfrm>
          <a:prstGeom prst="rect">
            <a:avLst/>
          </a:prstGeom>
        </p:spPr>
      </p:pic>
      <p:cxnSp>
        <p:nvCxnSpPr>
          <p:cNvPr id="11" name="Straight Arrow Connector 10">
            <a:extLst>
              <a:ext uri="{FF2B5EF4-FFF2-40B4-BE49-F238E27FC236}">
                <a16:creationId xmlns:a16="http://schemas.microsoft.com/office/drawing/2014/main" id="{E0516293-555C-2446-9933-FC06FBA7909C}"/>
              </a:ext>
            </a:extLst>
          </p:cNvPr>
          <p:cNvCxnSpPr>
            <a:cxnSpLocks/>
          </p:cNvCxnSpPr>
          <p:nvPr/>
        </p:nvCxnSpPr>
        <p:spPr>
          <a:xfrm flipV="1">
            <a:off x="2546332" y="5588204"/>
            <a:ext cx="94760" cy="27790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EFEB455-4F34-DE4D-864E-23C17B9152BC}"/>
              </a:ext>
            </a:extLst>
          </p:cNvPr>
          <p:cNvSpPr txBox="1"/>
          <p:nvPr/>
        </p:nvSpPr>
        <p:spPr>
          <a:xfrm>
            <a:off x="894743" y="3380456"/>
            <a:ext cx="3374983" cy="461665"/>
          </a:xfrm>
          <a:prstGeom prst="rect">
            <a:avLst/>
          </a:prstGeom>
          <a:noFill/>
        </p:spPr>
        <p:txBody>
          <a:bodyPr wrap="square" rtlCol="0">
            <a:spAutoFit/>
          </a:bodyPr>
          <a:lstStyle/>
          <a:p>
            <a:r>
              <a:rPr lang="en-US" sz="2400" b="1" dirty="0">
                <a:solidFill>
                  <a:srgbClr val="FF0000"/>
                </a:solidFill>
              </a:rPr>
              <a:t>H</a:t>
            </a:r>
            <a:r>
              <a:rPr lang="en-CN" sz="2400" b="1" dirty="0">
                <a:solidFill>
                  <a:srgbClr val="FF0000"/>
                </a:solidFill>
              </a:rPr>
              <a:t>orizontal test setup</a:t>
            </a:r>
          </a:p>
        </p:txBody>
      </p:sp>
      <p:pic>
        <p:nvPicPr>
          <p:cNvPr id="15" name="Picture 14">
            <a:extLst>
              <a:ext uri="{FF2B5EF4-FFF2-40B4-BE49-F238E27FC236}">
                <a16:creationId xmlns:a16="http://schemas.microsoft.com/office/drawing/2014/main" id="{8F3CEECB-CE8D-FE4C-8F4C-18283B97BD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62218" y="2096656"/>
            <a:ext cx="5021564" cy="3461775"/>
          </a:xfrm>
          <a:prstGeom prst="rect">
            <a:avLst/>
          </a:prstGeom>
        </p:spPr>
      </p:pic>
      <p:sp>
        <p:nvSpPr>
          <p:cNvPr id="16" name="TextBox 15">
            <a:extLst>
              <a:ext uri="{FF2B5EF4-FFF2-40B4-BE49-F238E27FC236}">
                <a16:creationId xmlns:a16="http://schemas.microsoft.com/office/drawing/2014/main" id="{CC7C2DD3-877A-F24F-9527-621B6B5275CC}"/>
              </a:ext>
            </a:extLst>
          </p:cNvPr>
          <p:cNvSpPr txBox="1"/>
          <p:nvPr/>
        </p:nvSpPr>
        <p:spPr>
          <a:xfrm>
            <a:off x="8345346" y="2496766"/>
            <a:ext cx="2655583" cy="369332"/>
          </a:xfrm>
          <a:prstGeom prst="rect">
            <a:avLst/>
          </a:prstGeom>
          <a:noFill/>
        </p:spPr>
        <p:txBody>
          <a:bodyPr wrap="square" rtlCol="0">
            <a:spAutoFit/>
          </a:bodyPr>
          <a:lstStyle/>
          <a:p>
            <a:r>
              <a:rPr lang="en-US" b="1" dirty="0">
                <a:solidFill>
                  <a:srgbClr val="FF0000"/>
                </a:solidFill>
              </a:rPr>
              <a:t>L</a:t>
            </a:r>
            <a:r>
              <a:rPr lang="en-CN" b="1" dirty="0">
                <a:solidFill>
                  <a:srgbClr val="FF0000"/>
                </a:solidFill>
              </a:rPr>
              <a:t>andau peak: 62.8 (NPE)</a:t>
            </a:r>
          </a:p>
        </p:txBody>
      </p:sp>
      <p:cxnSp>
        <p:nvCxnSpPr>
          <p:cNvPr id="20" name="Straight Arrow Connector 19">
            <a:extLst>
              <a:ext uri="{FF2B5EF4-FFF2-40B4-BE49-F238E27FC236}">
                <a16:creationId xmlns:a16="http://schemas.microsoft.com/office/drawing/2014/main" id="{3BF83953-5A3C-D04C-8B05-2C276F80E20F}"/>
              </a:ext>
            </a:extLst>
          </p:cNvPr>
          <p:cNvCxnSpPr>
            <a:cxnSpLocks/>
          </p:cNvCxnSpPr>
          <p:nvPr/>
        </p:nvCxnSpPr>
        <p:spPr>
          <a:xfrm flipH="1">
            <a:off x="8947930" y="2915784"/>
            <a:ext cx="554149" cy="2850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3EABA62-1A27-F147-A4BD-379AA00B6590}"/>
              </a:ext>
            </a:extLst>
          </p:cNvPr>
          <p:cNvSpPr txBox="1"/>
          <p:nvPr/>
        </p:nvSpPr>
        <p:spPr>
          <a:xfrm>
            <a:off x="1907153" y="5791293"/>
            <a:ext cx="2115503" cy="369332"/>
          </a:xfrm>
          <a:prstGeom prst="rect">
            <a:avLst/>
          </a:prstGeom>
          <a:noFill/>
        </p:spPr>
        <p:txBody>
          <a:bodyPr wrap="square" rtlCol="0">
            <a:spAutoFit/>
          </a:bodyPr>
          <a:lstStyle/>
          <a:p>
            <a:r>
              <a:rPr lang="en-US" b="1" dirty="0">
                <a:solidFill>
                  <a:srgbClr val="FF0000"/>
                </a:solidFill>
              </a:rPr>
              <a:t>T</a:t>
            </a:r>
            <a:r>
              <a:rPr lang="en-CN" b="1" dirty="0">
                <a:solidFill>
                  <a:srgbClr val="FF0000"/>
                </a:solidFill>
              </a:rPr>
              <a:t>rigger scintillator</a:t>
            </a:r>
          </a:p>
        </p:txBody>
      </p:sp>
      <p:sp>
        <p:nvSpPr>
          <p:cNvPr id="19" name="TextBox 18">
            <a:extLst>
              <a:ext uri="{FF2B5EF4-FFF2-40B4-BE49-F238E27FC236}">
                <a16:creationId xmlns:a16="http://schemas.microsoft.com/office/drawing/2014/main" id="{5E249AE7-E404-E34B-9E02-415743A46208}"/>
              </a:ext>
            </a:extLst>
          </p:cNvPr>
          <p:cNvSpPr txBox="1"/>
          <p:nvPr/>
        </p:nvSpPr>
        <p:spPr>
          <a:xfrm>
            <a:off x="648182" y="5098383"/>
            <a:ext cx="2115503" cy="369332"/>
          </a:xfrm>
          <a:prstGeom prst="rect">
            <a:avLst/>
          </a:prstGeom>
          <a:noFill/>
        </p:spPr>
        <p:txBody>
          <a:bodyPr wrap="square" rtlCol="0">
            <a:spAutoFit/>
          </a:bodyPr>
          <a:lstStyle/>
          <a:p>
            <a:r>
              <a:rPr lang="en-US" b="1" dirty="0">
                <a:solidFill>
                  <a:srgbClr val="FF0000"/>
                </a:solidFill>
              </a:rPr>
              <a:t>Module</a:t>
            </a:r>
            <a:endParaRPr lang="en-CN" b="1" dirty="0">
              <a:solidFill>
                <a:srgbClr val="FF0000"/>
              </a:solidFill>
            </a:endParaRPr>
          </a:p>
        </p:txBody>
      </p:sp>
      <p:pic>
        <p:nvPicPr>
          <p:cNvPr id="23" name="Picture 22">
            <a:extLst>
              <a:ext uri="{FF2B5EF4-FFF2-40B4-BE49-F238E27FC236}">
                <a16:creationId xmlns:a16="http://schemas.microsoft.com/office/drawing/2014/main" id="{3A98A4BB-093B-8949-AB6A-CACBEEB2579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759"/>
          <a:stretch/>
        </p:blipFill>
        <p:spPr>
          <a:xfrm rot="16200000">
            <a:off x="2044577" y="-607239"/>
            <a:ext cx="1840654" cy="5628148"/>
          </a:xfrm>
          <a:prstGeom prst="rect">
            <a:avLst/>
          </a:prstGeom>
        </p:spPr>
      </p:pic>
      <p:sp>
        <p:nvSpPr>
          <p:cNvPr id="6" name="TextBox 5">
            <a:extLst>
              <a:ext uri="{FF2B5EF4-FFF2-40B4-BE49-F238E27FC236}">
                <a16:creationId xmlns:a16="http://schemas.microsoft.com/office/drawing/2014/main" id="{9003660B-C011-8345-81D5-D13B8AAC528B}"/>
              </a:ext>
            </a:extLst>
          </p:cNvPr>
          <p:cNvSpPr txBox="1"/>
          <p:nvPr/>
        </p:nvSpPr>
        <p:spPr>
          <a:xfrm>
            <a:off x="1126236" y="838483"/>
            <a:ext cx="4087114" cy="400110"/>
          </a:xfrm>
          <a:prstGeom prst="rect">
            <a:avLst/>
          </a:prstGeom>
          <a:noFill/>
        </p:spPr>
        <p:txBody>
          <a:bodyPr wrap="square" rtlCol="0">
            <a:spAutoFit/>
          </a:bodyPr>
          <a:lstStyle/>
          <a:p>
            <a:r>
              <a:rPr lang="en-CN" sz="2000" b="1" dirty="0">
                <a:solidFill>
                  <a:schemeClr val="accent1">
                    <a:lumMod val="50000"/>
                  </a:schemeClr>
                </a:solidFill>
                <a:latin typeface="Imprint MT Shadow" pitchFamily="82" charset="77"/>
              </a:rPr>
              <a:t>Assembled Shashlik module</a:t>
            </a:r>
          </a:p>
        </p:txBody>
      </p:sp>
      <p:sp>
        <p:nvSpPr>
          <p:cNvPr id="2" name="文本框 1">
            <a:extLst>
              <a:ext uri="{FF2B5EF4-FFF2-40B4-BE49-F238E27FC236}">
                <a16:creationId xmlns:a16="http://schemas.microsoft.com/office/drawing/2014/main" id="{A6C7A6F3-A4E4-5B84-1A15-7870E1D65E96}"/>
              </a:ext>
            </a:extLst>
          </p:cNvPr>
          <p:cNvSpPr txBox="1"/>
          <p:nvPr/>
        </p:nvSpPr>
        <p:spPr>
          <a:xfrm>
            <a:off x="10380084" y="222487"/>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
        <p:nvSpPr>
          <p:cNvPr id="3" name="灯片编号占位符 5">
            <a:extLst>
              <a:ext uri="{FF2B5EF4-FFF2-40B4-BE49-F238E27FC236}">
                <a16:creationId xmlns:a16="http://schemas.microsoft.com/office/drawing/2014/main" id="{4A259C24-E6C5-C848-2E99-B40F22F55725}"/>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19</a:t>
            </a:fld>
            <a:endParaRPr lang="zh-CN" altLang="en-US"/>
          </a:p>
        </p:txBody>
      </p:sp>
    </p:spTree>
    <p:extLst>
      <p:ext uri="{BB962C8B-B14F-4D97-AF65-F5344CB8AC3E}">
        <p14:creationId xmlns:p14="http://schemas.microsoft.com/office/powerpoint/2010/main" val="41105524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http://www.ihep.ac.cn/kejiyuandi/qianyan/accelerators/desy/H1-ZEUS_Grafik-HERA%2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1019" y="1965297"/>
            <a:ext cx="1894118" cy="222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矩形 36">
            <a:extLst>
              <a:ext uri="{FF2B5EF4-FFF2-40B4-BE49-F238E27FC236}">
                <a16:creationId xmlns:a16="http://schemas.microsoft.com/office/drawing/2014/main" id="{2C59B626-5AB2-EEA1-F334-FE370CA0B709}"/>
              </a:ext>
            </a:extLst>
          </p:cNvPr>
          <p:cNvSpPr/>
          <p:nvPr/>
        </p:nvSpPr>
        <p:spPr>
          <a:xfrm>
            <a:off x="560530" y="947235"/>
            <a:ext cx="11087731" cy="909416"/>
          </a:xfrm>
          <a:prstGeom prst="rect">
            <a:avLst/>
          </a:prstGeom>
        </p:spPr>
        <p:txBody>
          <a:bodyPr wrap="square">
            <a:spAutoFit/>
          </a:bodyPr>
          <a:lstStyle/>
          <a:p>
            <a:pPr>
              <a:lnSpc>
                <a:spcPct val="114000"/>
              </a:lnSpc>
            </a:pPr>
            <a:r>
              <a:rPr lang="zh-CN" altLang="en-US" sz="2400" dirty="0">
                <a:solidFill>
                  <a:srgbClr val="0070C0"/>
                </a:solidFill>
                <a:ea typeface="微软雅黑" panose="020B0503020204020204" pitchFamily="34" charset="-122"/>
              </a:rPr>
              <a:t>电子</a:t>
            </a:r>
            <a:r>
              <a:rPr lang="en-US" altLang="zh-CN" sz="2400" dirty="0">
                <a:solidFill>
                  <a:srgbClr val="0070C0"/>
                </a:solidFill>
                <a:ea typeface="微软雅黑" panose="020B0503020204020204" pitchFamily="34" charset="-122"/>
              </a:rPr>
              <a:t>-</a:t>
            </a:r>
            <a:r>
              <a:rPr lang="zh-CN" altLang="en-US" sz="2400" dirty="0">
                <a:solidFill>
                  <a:srgbClr val="0070C0"/>
                </a:solidFill>
                <a:ea typeface="微软雅黑" panose="020B0503020204020204" pitchFamily="34" charset="-122"/>
              </a:rPr>
              <a:t>离子对撞机被誉为核子的“高分辨率的三维立体显微镜”，是国际公认的研究核子结构和核子内夸克胶子分布的高效实验装置</a:t>
            </a:r>
          </a:p>
        </p:txBody>
      </p:sp>
      <p:sp>
        <p:nvSpPr>
          <p:cNvPr id="41" name="文本框 40">
            <a:extLst>
              <a:ext uri="{FF2B5EF4-FFF2-40B4-BE49-F238E27FC236}">
                <a16:creationId xmlns:a16="http://schemas.microsoft.com/office/drawing/2014/main" id="{D5BFA69D-D9E4-46B7-B997-68938069FE19}"/>
              </a:ext>
            </a:extLst>
          </p:cNvPr>
          <p:cNvSpPr txBox="1"/>
          <p:nvPr/>
        </p:nvSpPr>
        <p:spPr>
          <a:xfrm>
            <a:off x="468217" y="4527629"/>
            <a:ext cx="2512154" cy="1695849"/>
          </a:xfrm>
          <a:prstGeom prst="rect">
            <a:avLst/>
          </a:prstGeom>
          <a:solidFill>
            <a:srgbClr val="FFC000">
              <a:alpha val="40972"/>
            </a:srgbClr>
          </a:solidFill>
        </p:spPr>
        <p:txBody>
          <a:bodyPr wrap="square" anchor="ctr">
            <a:spAutoFit/>
          </a:bodyPr>
          <a:lstStyle/>
          <a:p>
            <a:pPr marL="285750" marR="0" lvl="0" indent="-285750" defTabSz="91440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zh-CN" altLang="en-US" sz="2000" b="1" i="0" u="none" strike="noStrike" kern="0" cap="none" spc="0" normalizeH="0" baseline="0" noProof="0" dirty="0">
                <a:ln>
                  <a:noFill/>
                </a:ln>
                <a:solidFill>
                  <a:srgbClr val="C00000"/>
                </a:solidFill>
                <a:effectLst/>
                <a:uLnTx/>
                <a:uFillTx/>
                <a:ea typeface="微软雅黑" panose="020B0503020204020204" pitchFamily="34" charset="-122"/>
                <a:cs typeface="Times New Roman" panose="02020603050405020304" pitchFamily="18" charset="0"/>
              </a:rPr>
              <a:t>核子质量起源</a:t>
            </a:r>
            <a:r>
              <a:rPr kumimoji="0" lang="en-US" altLang="zh-CN" sz="2000" b="1" i="0" u="none" strike="noStrike" kern="0" cap="none" spc="0" normalizeH="0" baseline="0" noProof="0" dirty="0">
                <a:ln>
                  <a:noFill/>
                </a:ln>
                <a:solidFill>
                  <a:srgbClr val="C00000"/>
                </a:solidFill>
                <a:effectLst/>
                <a:uLnTx/>
                <a:uFillTx/>
                <a:ea typeface="微软雅黑" panose="020B0503020204020204" pitchFamily="34" charset="-122"/>
                <a:cs typeface="Times New Roman" panose="02020603050405020304" pitchFamily="18" charset="0"/>
              </a:rPr>
              <a:t>:</a:t>
            </a:r>
          </a:p>
          <a:p>
            <a:pPr lvl="0" indent="271463" algn="just">
              <a:lnSpc>
                <a:spcPct val="110000"/>
              </a:lnSpc>
              <a:spcBef>
                <a:spcPts val="600"/>
              </a:spcBef>
            </a:pPr>
            <a:r>
              <a:rPr lang="zh-CN" altLang="en-US" b="1" kern="0" dirty="0">
                <a:solidFill>
                  <a:prstClr val="black"/>
                </a:solidFill>
                <a:ea typeface="微软雅黑" panose="020B0503020204020204" pitchFamily="34" charset="-122"/>
                <a:cs typeface="Times New Roman" panose="02020603050405020304" pitchFamily="18" charset="0"/>
              </a:rPr>
              <a:t>精确测量</a:t>
            </a:r>
            <a:r>
              <a:rPr lang="en-US" altLang="zh-CN" b="1" kern="0" dirty="0">
                <a:solidFill>
                  <a:prstClr val="black"/>
                </a:solidFill>
                <a:ea typeface="微软雅黑" panose="020B0503020204020204" pitchFamily="34" charset="-122"/>
                <a:cs typeface="Times New Roman" panose="02020603050405020304" pitchFamily="18" charset="0"/>
              </a:rPr>
              <a:t>Upsilon </a:t>
            </a:r>
            <a:r>
              <a:rPr lang="zh-CN" altLang="en-US" b="1" kern="0" dirty="0">
                <a:solidFill>
                  <a:prstClr val="black"/>
                </a:solidFill>
                <a:ea typeface="微软雅黑" panose="020B0503020204020204" pitchFamily="34" charset="-122"/>
                <a:cs typeface="Times New Roman" panose="02020603050405020304" pitchFamily="18" charset="0"/>
              </a:rPr>
              <a:t>粒子在阈值附近的产生截面，理解能动量矢量的迹反常的物理本质</a:t>
            </a:r>
            <a:endParaRPr kumimoji="0" lang="en-US" altLang="zh-CN" sz="1800" b="1" i="0" u="none" strike="noStrike" kern="0" cap="none" spc="0" normalizeH="0" baseline="0" noProof="0" dirty="0">
              <a:ln>
                <a:noFill/>
              </a:ln>
              <a:solidFill>
                <a:prstClr val="black"/>
              </a:solidFill>
              <a:effectLst/>
              <a:uLnTx/>
              <a:uFillTx/>
              <a:ea typeface="微软雅黑" panose="020B0503020204020204" pitchFamily="34" charset="-122"/>
              <a:cs typeface="Times New Roman" panose="02020603050405020304" pitchFamily="18" charset="0"/>
            </a:endParaRPr>
          </a:p>
        </p:txBody>
      </p:sp>
      <p:pic>
        <p:nvPicPr>
          <p:cNvPr id="40" name="图片 39">
            <a:extLst>
              <a:ext uri="{FF2B5EF4-FFF2-40B4-BE49-F238E27FC236}">
                <a16:creationId xmlns:a16="http://schemas.microsoft.com/office/drawing/2014/main" id="{900881F5-49FE-4073-BBEB-ED9714F90D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22728" y="4286006"/>
            <a:ext cx="4246843" cy="1966683"/>
          </a:xfrm>
          <a:prstGeom prst="rect">
            <a:avLst/>
          </a:prstGeom>
        </p:spPr>
      </p:pic>
      <p:pic>
        <p:nvPicPr>
          <p:cNvPr id="42" name="图片 41">
            <a:extLst>
              <a:ext uri="{FF2B5EF4-FFF2-40B4-BE49-F238E27FC236}">
                <a16:creationId xmlns:a16="http://schemas.microsoft.com/office/drawing/2014/main" id="{86A833BB-186B-4B84-B5EA-805FE40DCE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77097" y="4437317"/>
            <a:ext cx="3973107" cy="1945253"/>
          </a:xfrm>
          <a:prstGeom prst="rect">
            <a:avLst/>
          </a:prstGeom>
        </p:spPr>
      </p:pic>
      <p:pic>
        <p:nvPicPr>
          <p:cNvPr id="38" name="图片 37"/>
          <p:cNvPicPr>
            <a:picLocks noChangeAspect="1"/>
          </p:cNvPicPr>
          <p:nvPr/>
        </p:nvPicPr>
        <p:blipFill>
          <a:blip r:embed="rId6"/>
          <a:stretch>
            <a:fillRect/>
          </a:stretch>
        </p:blipFill>
        <p:spPr>
          <a:xfrm>
            <a:off x="560530" y="2054420"/>
            <a:ext cx="3353693" cy="2280690"/>
          </a:xfrm>
          <a:prstGeom prst="rect">
            <a:avLst/>
          </a:prstGeom>
        </p:spPr>
      </p:pic>
      <p:sp>
        <p:nvSpPr>
          <p:cNvPr id="78" name="文本框 77">
            <a:extLst>
              <a:ext uri="{FF2B5EF4-FFF2-40B4-BE49-F238E27FC236}">
                <a16:creationId xmlns:a16="http://schemas.microsoft.com/office/drawing/2014/main" id="{D5BFA69D-D9E4-46B7-B997-68938069FE19}"/>
              </a:ext>
            </a:extLst>
          </p:cNvPr>
          <p:cNvSpPr txBox="1"/>
          <p:nvPr/>
        </p:nvSpPr>
        <p:spPr>
          <a:xfrm>
            <a:off x="7155212" y="3424465"/>
            <a:ext cx="4549140" cy="758990"/>
          </a:xfrm>
          <a:prstGeom prst="rect">
            <a:avLst/>
          </a:prstGeom>
          <a:solidFill>
            <a:srgbClr val="FFC000">
              <a:alpha val="40972"/>
            </a:srgbClr>
          </a:solidFill>
        </p:spPr>
        <p:txBody>
          <a:bodyPr wrap="square" anchor="ctr">
            <a:spAutoFit/>
          </a:bodyPr>
          <a:lstStyle/>
          <a:p>
            <a:pPr marL="285750" marR="0" lvl="0" indent="-285750" defTabSz="914400" eaLnBrk="1" fontAlgn="auto" latinLnBrk="0" hangingPunct="1">
              <a:lnSpc>
                <a:spcPct val="114000"/>
              </a:lnSpc>
              <a:spcBef>
                <a:spcPts val="600"/>
              </a:spcBef>
              <a:spcAft>
                <a:spcPts val="0"/>
              </a:spcAft>
              <a:buClrTx/>
              <a:buSzTx/>
              <a:buFont typeface="Wingdings" panose="05000000000000000000" pitchFamily="2" charset="2"/>
              <a:buChar char="Ø"/>
              <a:tabLst/>
              <a:defRPr/>
            </a:pPr>
            <a:r>
              <a:rPr kumimoji="0" lang="zh-CN" altLang="en-US" sz="2000" b="1" i="0" u="none" strike="noStrike" kern="0" cap="none" spc="0" normalizeH="0" baseline="0" noProof="0" dirty="0">
                <a:ln>
                  <a:noFill/>
                </a:ln>
                <a:solidFill>
                  <a:srgbClr val="C00000"/>
                </a:solidFill>
                <a:effectLst/>
                <a:uLnTx/>
                <a:uFillTx/>
                <a:ea typeface="微软雅黑" panose="020B0503020204020204" pitchFamily="34" charset="-122"/>
                <a:cs typeface="Times New Roman" panose="02020603050405020304" pitchFamily="18" charset="0"/>
              </a:rPr>
              <a:t>核子自旋起源</a:t>
            </a:r>
            <a:r>
              <a:rPr kumimoji="0" lang="en-US" altLang="zh-CN" sz="2000" b="1" i="0" u="none" strike="noStrike" kern="0" cap="none" spc="0" normalizeH="0" baseline="0" noProof="0" dirty="0">
                <a:ln>
                  <a:noFill/>
                </a:ln>
                <a:solidFill>
                  <a:srgbClr val="C00000"/>
                </a:solidFill>
                <a:effectLst/>
                <a:uLnTx/>
                <a:uFillTx/>
                <a:ea typeface="微软雅黑" panose="020B0503020204020204" pitchFamily="34" charset="-122"/>
                <a:cs typeface="Times New Roman" panose="02020603050405020304" pitchFamily="18" charset="0"/>
              </a:rPr>
              <a:t>: </a:t>
            </a:r>
            <a:r>
              <a:rPr kumimoji="0" lang="zh-CN" altLang="en-US" sz="1800" b="1" i="0" u="none" strike="noStrike" kern="0" cap="none" spc="0" normalizeH="0" baseline="0" noProof="0" dirty="0">
                <a:ln>
                  <a:noFill/>
                </a:ln>
                <a:solidFill>
                  <a:prstClr val="black"/>
                </a:solidFill>
                <a:effectLst/>
                <a:uLnTx/>
                <a:uFillTx/>
                <a:ea typeface="微软雅黑" panose="020B0503020204020204" pitchFamily="34" charset="-122"/>
              </a:rPr>
              <a:t>一维和三维部分子分布函数的精确测量</a:t>
            </a:r>
            <a:endParaRPr kumimoji="0" lang="en-US" altLang="zh-CN" sz="1800" b="1" i="0" u="none" strike="noStrike" kern="0" cap="none" spc="0" normalizeH="0" baseline="0" noProof="0" dirty="0">
              <a:ln>
                <a:noFill/>
              </a:ln>
              <a:solidFill>
                <a:prstClr val="black"/>
              </a:solidFill>
              <a:effectLst/>
              <a:uLnTx/>
              <a:uFillTx/>
              <a:ea typeface="微软雅黑" panose="020B0503020204020204" pitchFamily="34" charset="-122"/>
            </a:endParaRPr>
          </a:p>
        </p:txBody>
      </p:sp>
      <p:sp>
        <p:nvSpPr>
          <p:cNvPr id="79" name="TextBox 6">
            <a:extLst>
              <a:ext uri="{FF2B5EF4-FFF2-40B4-BE49-F238E27FC236}">
                <a16:creationId xmlns:a16="http://schemas.microsoft.com/office/drawing/2014/main" id="{22544171-5A84-C34A-DFE3-CD04CF29071A}"/>
              </a:ext>
            </a:extLst>
          </p:cNvPr>
          <p:cNvSpPr txBox="1"/>
          <p:nvPr/>
        </p:nvSpPr>
        <p:spPr>
          <a:xfrm>
            <a:off x="6315139" y="1993779"/>
            <a:ext cx="5751265" cy="1361911"/>
          </a:xfrm>
          <a:prstGeom prst="rect">
            <a:avLst/>
          </a:prstGeom>
          <a:noFill/>
        </p:spPr>
        <p:txBody>
          <a:bodyPr wrap="square" rtlCol="0">
            <a:spAutoFit/>
          </a:bodyPr>
          <a:lstStyle/>
          <a:p>
            <a:pPr marL="182245">
              <a:lnSpc>
                <a:spcPct val="125000"/>
              </a:lnSpc>
              <a:buClr>
                <a:srgbClr val="C00000"/>
              </a:buClr>
            </a:pPr>
            <a:r>
              <a:rPr lang="zh-CN" altLang="en-US" sz="2200" b="1" dirty="0">
                <a:solidFill>
                  <a:srgbClr val="0000FF"/>
                </a:solidFill>
                <a:ea typeface="微软雅黑" panose="020B0503020204020204" pitchFamily="34" charset="-122"/>
              </a:rPr>
              <a:t>深度：</a:t>
            </a:r>
            <a:r>
              <a:rPr lang="zh-CN" altLang="en-US" sz="2200" b="1" dirty="0">
                <a:ea typeface="黑体" panose="02010609060101010101" pitchFamily="49" charset="-122"/>
              </a:rPr>
              <a:t>探测核子内部深层次结构</a:t>
            </a:r>
            <a:endParaRPr lang="en-US" altLang="zh-CN" sz="2200" b="1" dirty="0">
              <a:ea typeface="黑体" panose="02010609060101010101" pitchFamily="49" charset="-122"/>
            </a:endParaRPr>
          </a:p>
          <a:p>
            <a:pPr marL="182245">
              <a:lnSpc>
                <a:spcPct val="125000"/>
              </a:lnSpc>
              <a:buClr>
                <a:srgbClr val="C00000"/>
              </a:buClr>
            </a:pPr>
            <a:r>
              <a:rPr lang="en-US" sz="2200" b="1" dirty="0" err="1">
                <a:solidFill>
                  <a:srgbClr val="0000FF"/>
                </a:solidFill>
                <a:ea typeface="微软雅黑" panose="020B0503020204020204" pitchFamily="34" charset="-122"/>
              </a:rPr>
              <a:t>广度</a:t>
            </a:r>
            <a:r>
              <a:rPr lang="zh-CN" altLang="en-US" sz="2200" b="1" dirty="0">
                <a:solidFill>
                  <a:srgbClr val="0000FF"/>
                </a:solidFill>
                <a:ea typeface="微软雅黑" panose="020B0503020204020204" pitchFamily="34" charset="-122"/>
              </a:rPr>
              <a:t>：</a:t>
            </a:r>
            <a:r>
              <a:rPr lang="zh-CN" altLang="en-US" sz="2200" b="1" dirty="0">
                <a:ea typeface="黑体" panose="02010609060101010101" pitchFamily="49" charset="-122"/>
              </a:rPr>
              <a:t>大</a:t>
            </a:r>
            <a:r>
              <a:rPr lang="en-US" sz="2200" b="1" dirty="0">
                <a:ea typeface="黑体" panose="02010609060101010101" pitchFamily="49" charset="-122"/>
              </a:rPr>
              <a:t>动</a:t>
            </a:r>
            <a:r>
              <a:rPr lang="zh-CN" altLang="en-US" sz="2200" b="1" dirty="0">
                <a:ea typeface="黑体" panose="02010609060101010101" pitchFamily="49" charset="-122"/>
              </a:rPr>
              <a:t>量</a:t>
            </a:r>
            <a:r>
              <a:rPr lang="en-US" sz="2200" b="1" dirty="0" err="1">
                <a:ea typeface="黑体" panose="02010609060101010101" pitchFamily="49" charset="-122"/>
              </a:rPr>
              <a:t>区间覆盖</a:t>
            </a:r>
            <a:r>
              <a:rPr lang="zh-CN" altLang="en-US" sz="2200" b="1" dirty="0">
                <a:ea typeface="黑体" panose="02010609060101010101" pitchFamily="49" charset="-122"/>
              </a:rPr>
              <a:t>、高极化度</a:t>
            </a:r>
            <a:r>
              <a:rPr lang="en-US" sz="2200" b="1" dirty="0" err="1">
                <a:ea typeface="黑体" panose="02010609060101010101" pitchFamily="49" charset="-122"/>
              </a:rPr>
              <a:t>测量</a:t>
            </a:r>
            <a:endParaRPr lang="en-US" sz="2200" b="1" dirty="0">
              <a:ea typeface="黑体" panose="02010609060101010101" pitchFamily="49" charset="-122"/>
            </a:endParaRPr>
          </a:p>
          <a:p>
            <a:pPr marL="182245">
              <a:lnSpc>
                <a:spcPct val="125000"/>
              </a:lnSpc>
              <a:buClr>
                <a:srgbClr val="C00000"/>
              </a:buClr>
            </a:pPr>
            <a:r>
              <a:rPr lang="en-US" sz="2200" b="1" dirty="0" err="1">
                <a:solidFill>
                  <a:srgbClr val="0000FF"/>
                </a:solidFill>
                <a:ea typeface="微软雅黑" panose="020B0503020204020204" pitchFamily="34" charset="-122"/>
              </a:rPr>
              <a:t>精度</a:t>
            </a:r>
            <a:r>
              <a:rPr lang="zh-CN" altLang="en-US" sz="2200" b="1" dirty="0">
                <a:solidFill>
                  <a:srgbClr val="0000FF"/>
                </a:solidFill>
                <a:ea typeface="微软雅黑" panose="020B0503020204020204" pitchFamily="34" charset="-122"/>
              </a:rPr>
              <a:t>：</a:t>
            </a:r>
            <a:r>
              <a:rPr lang="zh-CN" altLang="en-US" sz="2200" b="1" dirty="0">
                <a:ea typeface="黑体" panose="02010609060101010101" pitchFamily="49" charset="-122"/>
              </a:rPr>
              <a:t>高亮度、大数据，</a:t>
            </a:r>
            <a:r>
              <a:rPr lang="en-US" sz="2200" b="1" dirty="0" err="1">
                <a:ea typeface="黑体" panose="02010609060101010101" pitchFamily="49" charset="-122"/>
              </a:rPr>
              <a:t>实现高精度测量</a:t>
            </a:r>
            <a:endParaRPr lang="en-US" sz="2200" b="1" dirty="0">
              <a:ea typeface="黑体" panose="02010609060101010101" pitchFamily="49" charset="-122"/>
            </a:endParaRPr>
          </a:p>
        </p:txBody>
      </p:sp>
      <p:sp>
        <p:nvSpPr>
          <p:cNvPr id="80" name="标题 1">
            <a:extLst>
              <a:ext uri="{FF2B5EF4-FFF2-40B4-BE49-F238E27FC236}">
                <a16:creationId xmlns:a16="http://schemas.microsoft.com/office/drawing/2014/main" id="{EB82664C-B78C-2505-2AD9-CE5F4314D5CF}"/>
              </a:ext>
            </a:extLst>
          </p:cNvPr>
          <p:cNvSpPr txBox="1">
            <a:spLocks/>
          </p:cNvSpPr>
          <p:nvPr/>
        </p:nvSpPr>
        <p:spPr>
          <a:xfrm>
            <a:off x="1280497" y="155158"/>
            <a:ext cx="9937407" cy="6405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zh-CN" altLang="en-US" sz="3600" dirty="0">
                <a:solidFill>
                  <a:srgbClr val="0000FF"/>
                </a:solidFill>
                <a:latin typeface="+mn-lt"/>
                <a:ea typeface="微软雅黑" panose="020B0503020204020204" charset="-122"/>
              </a:rPr>
              <a:t>高亮度极化电子</a:t>
            </a:r>
            <a:r>
              <a:rPr lang="en-US" altLang="zh-CN" sz="3600" dirty="0">
                <a:solidFill>
                  <a:srgbClr val="0000FF"/>
                </a:solidFill>
                <a:latin typeface="+mn-lt"/>
                <a:ea typeface="微软雅黑" panose="020B0503020204020204" charset="-122"/>
              </a:rPr>
              <a:t>-</a:t>
            </a:r>
            <a:r>
              <a:rPr lang="zh-CN" altLang="en-US" sz="3600" dirty="0">
                <a:solidFill>
                  <a:srgbClr val="0000FF"/>
                </a:solidFill>
                <a:latin typeface="+mn-lt"/>
                <a:ea typeface="微软雅黑" panose="020B0503020204020204" charset="-122"/>
              </a:rPr>
              <a:t>离子对撞机</a:t>
            </a:r>
          </a:p>
        </p:txBody>
      </p:sp>
      <p:sp>
        <p:nvSpPr>
          <p:cNvPr id="2" name="灯片编号占位符 2">
            <a:extLst>
              <a:ext uri="{FF2B5EF4-FFF2-40B4-BE49-F238E27FC236}">
                <a16:creationId xmlns:a16="http://schemas.microsoft.com/office/drawing/2014/main" id="{1EAB23B3-B06F-C80B-E912-4253198AEC83}"/>
              </a:ext>
            </a:extLst>
          </p:cNvPr>
          <p:cNvSpPr>
            <a:spLocks noGrp="1"/>
          </p:cNvSpPr>
          <p:nvPr>
            <p:ph type="sldNum" sz="quarter" idx="12"/>
          </p:nvPr>
        </p:nvSpPr>
        <p:spPr>
          <a:xfrm>
            <a:off x="10913951" y="6442635"/>
            <a:ext cx="1069439" cy="365125"/>
          </a:xfrm>
        </p:spPr>
        <p:txBody>
          <a:bodyPr/>
          <a:lstStyle/>
          <a:p>
            <a:r>
              <a:rPr lang="en-US" altLang="zh-CN" sz="1600" b="1" dirty="0">
                <a:solidFill>
                  <a:schemeClr val="tx1"/>
                </a:solidFill>
              </a:rPr>
              <a:t>2</a:t>
            </a:r>
            <a:endParaRPr lang="zh-CN" altLang="en-US" sz="1600" b="1" dirty="0">
              <a:solidFill>
                <a:schemeClr val="tx1"/>
              </a:solidFill>
            </a:endParaRPr>
          </a:p>
        </p:txBody>
      </p:sp>
    </p:spTree>
    <p:extLst>
      <p:ext uri="{BB962C8B-B14F-4D97-AF65-F5344CB8AC3E}">
        <p14:creationId xmlns:p14="http://schemas.microsoft.com/office/powerpoint/2010/main" val="2456755958"/>
      </p:ext>
    </p:extLst>
  </p:cSld>
  <p:clrMapOvr>
    <a:masterClrMapping/>
  </p:clrMapOvr>
  <p:extLst>
    <p:ext uri="{3A86A75C-4F4B-4683-9AE1-C65F6400EC91}">
      <p14:laserTraceLst xmlns:p14="http://schemas.microsoft.com/office/powerpoint/2010/main">
        <p14:tracePtLst>
          <p14:tracePt t="281" x="7961313" y="5880100"/>
          <p14:tracePt t="289" x="7951788" y="5829300"/>
          <p14:tracePt t="298" x="7943850" y="5727700"/>
          <p14:tracePt t="305" x="7918450" y="5600700"/>
          <p14:tracePt t="313" x="7900988" y="5456238"/>
          <p14:tracePt t="322" x="7875588" y="5311775"/>
          <p14:tracePt t="329" x="7850188" y="5167313"/>
          <p14:tracePt t="338" x="7824788" y="5013325"/>
          <p14:tracePt t="345" x="7799388" y="4843463"/>
          <p14:tracePt t="354" x="7756525" y="4648200"/>
          <p14:tracePt t="361" x="7731125" y="4486275"/>
          <p14:tracePt t="370" x="7672388" y="4283075"/>
          <p14:tracePt t="377" x="7621588" y="4105275"/>
          <p14:tracePt t="386" x="7553325" y="3925888"/>
          <p14:tracePt t="398" x="7502525" y="3773488"/>
          <p14:tracePt t="405" x="7451725" y="3646488"/>
          <p14:tracePt t="414" x="7408863" y="3527425"/>
          <p14:tracePt t="421" x="7358063" y="3424238"/>
          <p14:tracePt t="430" x="7323138" y="3330575"/>
          <p14:tracePt t="438" x="7289800" y="3254375"/>
          <p14:tracePt t="445" x="7264400" y="3195638"/>
          <p14:tracePt t="454" x="7256463" y="3178175"/>
          <p14:tracePt t="461" x="7229475" y="3144838"/>
          <p14:tracePt t="470" x="7196138" y="3094038"/>
          <p14:tracePt t="477" x="7153275" y="3033713"/>
          <p14:tracePt t="486" x="7112000" y="2965450"/>
          <p14:tracePt t="494" x="7077075" y="2940050"/>
          <p14:tracePt t="502" x="7026275" y="2897188"/>
          <p14:tracePt t="511" x="6950075" y="2846388"/>
          <p14:tracePt t="518" x="6856413" y="2795588"/>
          <p14:tracePt t="526" x="6770688" y="2752725"/>
          <p14:tracePt t="534" x="6678613" y="2711450"/>
          <p14:tracePt t="541" x="6600825" y="2676525"/>
          <p14:tracePt t="550" x="6542088" y="2643188"/>
          <p14:tracePt t="557" x="6491288" y="2617788"/>
          <p14:tracePt t="566" x="6423025" y="2582863"/>
          <p14:tracePt t="573" x="6346825" y="2549525"/>
          <p14:tracePt t="582" x="6278563" y="2516188"/>
          <p14:tracePt t="589" x="6184900" y="2481263"/>
          <p14:tracePt t="598" x="6083300" y="2447925"/>
          <p14:tracePt t="605" x="5981700" y="2413000"/>
          <p14:tracePt t="613" x="5862638" y="2379663"/>
          <p14:tracePt t="623" x="5718175" y="2354263"/>
          <p14:tracePt t="629" x="5581650" y="2336800"/>
          <p14:tracePt t="637" x="5437188" y="2311400"/>
          <p14:tracePt t="645" x="5292725" y="2286000"/>
          <p14:tracePt t="654" x="5132388" y="2260600"/>
          <p14:tracePt t="662" x="4970463" y="2235200"/>
          <p14:tracePt t="671" x="4843463" y="2209800"/>
          <p14:tracePt t="677" x="4714875" y="2174875"/>
          <p14:tracePt t="686" x="4587875" y="2159000"/>
          <p14:tracePt t="694" x="4451350" y="2116138"/>
          <p14:tracePt t="702" x="4324350" y="2098675"/>
          <p14:tracePt t="711" x="4214813" y="2073275"/>
          <p14:tracePt t="718" x="4086225" y="2065338"/>
          <p14:tracePt t="727" x="3984625" y="2047875"/>
          <p14:tracePt t="733" x="3900488" y="2039938"/>
          <p14:tracePt t="742" x="3797300" y="2030413"/>
          <p14:tracePt t="751" x="3695700" y="2030413"/>
          <p14:tracePt t="757" x="3602038" y="2030413"/>
          <p14:tracePt t="765" x="3482975" y="2030413"/>
          <p14:tracePt t="773" x="3389313" y="2030413"/>
          <p14:tracePt t="782" x="3270250" y="2030413"/>
          <p14:tracePt t="789" x="3186113" y="2030413"/>
          <p14:tracePt t="798" x="3168650" y="2030413"/>
          <p14:tracePt t="805" x="3160713" y="2030413"/>
          <p14:tracePt t="1085" x="3160713" y="2022475"/>
          <p14:tracePt t="1093" x="3178175" y="1989138"/>
          <p14:tracePt t="1097" x="3186113" y="1971675"/>
          <p14:tracePt t="1102" x="3186113" y="1946275"/>
          <p14:tracePt t="1111" x="3186113" y="1938338"/>
          <p14:tracePt t="1118" x="3178175" y="1920875"/>
          <p14:tracePt t="1122" x="3160713" y="1903413"/>
          <p14:tracePt t="1126" x="3143250" y="1878013"/>
          <p14:tracePt t="1133" x="3135313" y="1870075"/>
          <p14:tracePt t="1141" x="3109913" y="1827213"/>
          <p14:tracePt t="1150" x="3074988" y="1801813"/>
          <p14:tracePt t="1158" x="3016250" y="1758950"/>
          <p14:tracePt t="1165" x="2947988" y="1725613"/>
          <p14:tracePt t="1173" x="2889250" y="1700213"/>
          <p14:tracePt t="1182" x="2863850" y="1690688"/>
          <p14:tracePt t="1185" x="2803525" y="1674813"/>
          <p14:tracePt t="1194" x="2744788" y="1639888"/>
          <p14:tracePt t="1202" x="2684463" y="1606550"/>
          <p14:tracePt t="1210" x="2608263" y="1589088"/>
          <p14:tracePt t="1219" x="2549525" y="1563688"/>
          <p14:tracePt t="1226" x="2489200" y="1546225"/>
          <p14:tracePt t="1234" x="2420938" y="1530350"/>
          <p14:tracePt t="1241" x="2362200" y="1504950"/>
          <p14:tracePt t="1245" x="2301875" y="1495425"/>
          <p14:tracePt t="1254" x="2260600" y="1487488"/>
          <p14:tracePt t="1261" x="2208213" y="1477963"/>
          <p14:tracePt t="1270" x="2166938" y="1470025"/>
          <p14:tracePt t="1278" x="2132013" y="1470025"/>
          <p14:tracePt t="1286" x="2106613" y="1462088"/>
          <p14:tracePt t="1295" x="2090738" y="1452563"/>
          <p14:tracePt t="1303" x="2055813" y="1444625"/>
          <p14:tracePt t="1312" x="2030413" y="1444625"/>
          <p14:tracePt t="1318" x="2012950" y="1444625"/>
          <p14:tracePt t="1327" x="1987550" y="1444625"/>
          <p14:tracePt t="1334" x="1946275" y="1436688"/>
          <p14:tracePt t="1341" x="1893888" y="1427163"/>
          <p14:tracePt t="1350" x="1860550" y="1419225"/>
          <p14:tracePt t="1357" x="1809750" y="1419225"/>
          <p14:tracePt t="1366" x="1749425" y="1411288"/>
          <p14:tracePt t="1373" x="1682750" y="1385888"/>
          <p14:tracePt t="1381" x="1657350" y="1385888"/>
          <p14:tracePt t="1389" x="1606550" y="1376363"/>
          <p14:tracePt t="1398" x="1563688" y="1368425"/>
          <p14:tracePt t="1406" x="1528763" y="1368425"/>
          <p14:tracePt t="1413" x="1512888" y="1360488"/>
          <p14:tracePt t="1421" x="1503363" y="1360488"/>
          <p14:tracePt t="1429" x="1487488" y="1360488"/>
          <p14:tracePt t="1517" x="1495425" y="1360488"/>
          <p14:tracePt t="1525" x="1512888" y="1376363"/>
          <p14:tracePt t="1534" x="1538288" y="1376363"/>
          <p14:tracePt t="1541" x="1571625" y="1376363"/>
          <p14:tracePt t="1550" x="1579563" y="1376363"/>
          <p14:tracePt t="1557" x="1622425" y="1385888"/>
          <p14:tracePt t="1566" x="1673225" y="1393825"/>
          <p14:tracePt t="1573" x="1733550" y="1393825"/>
          <p14:tracePt t="1582" x="1749425" y="1393825"/>
          <p14:tracePt t="1590" x="1792288" y="1393825"/>
          <p14:tracePt t="1598" x="1868488" y="1393825"/>
          <p14:tracePt t="1605" x="1962150" y="1393825"/>
          <p14:tracePt t="1614" x="2065338" y="1393825"/>
          <p14:tracePt t="1622" x="2149475" y="1393825"/>
          <p14:tracePt t="1636" x="2251075" y="1393825"/>
          <p14:tracePt t="1639" x="2336800" y="1393825"/>
          <p14:tracePt t="1645" x="2430463" y="1393825"/>
          <p14:tracePt t="1654" x="2514600" y="1393825"/>
          <p14:tracePt t="1661" x="2600325" y="1393825"/>
          <p14:tracePt t="1670" x="2676525" y="1393825"/>
          <p14:tracePt t="1678" x="2760663" y="1393825"/>
          <p14:tracePt t="1686" x="2820988" y="1393825"/>
          <p14:tracePt t="1695" x="2871788" y="1393825"/>
          <p14:tracePt t="1703" x="2930525" y="1401763"/>
          <p14:tracePt t="1710" x="2982913" y="1401763"/>
          <p14:tracePt t="1719" x="3033713" y="1401763"/>
          <p14:tracePt t="1725" x="3092450" y="1401763"/>
          <p14:tracePt t="1733" x="3168650" y="1411288"/>
          <p14:tracePt t="1741" x="3219450" y="1411288"/>
          <p14:tracePt t="1750" x="3270250" y="1411288"/>
          <p14:tracePt t="1757" x="3313113" y="1411288"/>
          <p14:tracePt t="1765" x="3330575" y="1411288"/>
          <p14:tracePt t="1773" x="3355975" y="1411288"/>
          <p14:tracePt t="1782" x="3373438" y="1427163"/>
          <p14:tracePt t="1789" x="3389313" y="1436688"/>
          <p14:tracePt t="1798" x="3406775" y="1436688"/>
          <p14:tracePt t="1805" x="3432175" y="1444625"/>
          <p14:tracePt t="1813" x="3457575" y="1452563"/>
          <p14:tracePt t="1821" x="3508375" y="1462088"/>
          <p14:tracePt t="1829" x="3551238" y="1462088"/>
          <p14:tracePt t="1838" x="3602038" y="1462088"/>
          <p14:tracePt t="1845" x="3644900" y="1462088"/>
          <p14:tracePt t="1854" x="3662363" y="1462088"/>
          <p14:tracePt t="1861" x="3703638" y="1462088"/>
          <p14:tracePt t="1870" x="3756025" y="1462088"/>
          <p14:tracePt t="1877" x="3781425" y="1462088"/>
          <p14:tracePt t="1896" x="3848100" y="1462088"/>
          <p14:tracePt t="1902" x="3890963" y="1462088"/>
          <p14:tracePt t="1910" x="3933825" y="1462088"/>
          <p14:tracePt t="1918" x="3959225" y="1470025"/>
          <p14:tracePt t="1927" x="4002088" y="1477963"/>
          <p14:tracePt t="1933" x="4060825" y="1487488"/>
          <p14:tracePt t="1942" x="4103688" y="1487488"/>
          <p14:tracePt t="1950" x="4146550" y="1487488"/>
          <p14:tracePt t="1957" x="4171950" y="1487488"/>
          <p14:tracePt t="1966" x="4205288" y="1487488"/>
          <p14:tracePt t="1973" x="4222750" y="1487488"/>
          <p14:tracePt t="1981" x="4256088" y="1487488"/>
          <p14:tracePt t="1989" x="4281488" y="1487488"/>
          <p14:tracePt t="1998" x="4298950" y="1487488"/>
          <p14:tracePt t="2006" x="4324350" y="1487488"/>
          <p14:tracePt t="2013" x="4349750" y="1495425"/>
          <p14:tracePt t="2021" x="4367213" y="1495425"/>
          <p14:tracePt t="2029" x="4410075" y="1495425"/>
          <p14:tracePt t="2038" x="4451350" y="1495425"/>
          <p14:tracePt t="2045" x="4503738" y="1495425"/>
          <p14:tracePt t="2054" x="4545013" y="1495425"/>
          <p14:tracePt t="2061" x="4605338" y="1495425"/>
          <p14:tracePt t="2070" x="4621213" y="1495425"/>
          <p14:tracePt t="2077" x="4664075" y="1495425"/>
          <p14:tracePt t="2086" x="4699000" y="1495425"/>
          <p14:tracePt t="2095" x="4724400" y="1495425"/>
          <p14:tracePt t="2102" x="4732338" y="1495425"/>
          <p14:tracePt t="2112" x="4757738" y="1495425"/>
          <p14:tracePt t="2118" x="4765675" y="1495425"/>
          <p14:tracePt t="2135" x="4775200" y="1495425"/>
          <p14:tracePt t="2141" x="4783138" y="1495425"/>
          <p14:tracePt t="2182" x="4800600" y="1495425"/>
          <p14:tracePt t="2190" x="4826000" y="1495425"/>
          <p14:tracePt t="2198" x="4843463" y="1495425"/>
          <p14:tracePt t="2205" x="4859338" y="1495425"/>
          <p14:tracePt t="2214" x="4894263" y="1495425"/>
          <p14:tracePt t="2222" x="4902200" y="1495425"/>
          <p14:tracePt t="2232" x="4945063" y="1487488"/>
          <p14:tracePt t="2238" x="4978400" y="1487488"/>
          <p14:tracePt t="2245" x="4987925" y="1487488"/>
          <p14:tracePt t="2255" x="4995863" y="1487488"/>
          <p14:tracePt t="3165" x="5003800" y="1487488"/>
          <p14:tracePt t="3173" x="5021263" y="1477963"/>
          <p14:tracePt t="3178" x="5029200" y="1477963"/>
          <p14:tracePt t="3181" x="5046663" y="1470025"/>
          <p14:tracePt t="3195" x="5072063" y="1470025"/>
          <p14:tracePt t="3211" x="5080000" y="1470025"/>
          <p14:tracePt t="3218" x="5089525" y="1470025"/>
          <p14:tracePt t="3234" x="5097463" y="1470025"/>
          <p14:tracePt t="3241" x="5097463" y="1462088"/>
          <p14:tracePt t="3249" x="5114925" y="1462088"/>
          <p14:tracePt t="3273" x="5122863" y="1452563"/>
          <p14:tracePt t="3298" x="5132388" y="1444625"/>
          <p14:tracePt t="3302" x="5140325" y="1436688"/>
          <p14:tracePt t="3319" x="5148263" y="1436688"/>
          <p14:tracePt t="3325" x="5148263" y="1427163"/>
          <p14:tracePt t="3341" x="5157788" y="1419225"/>
          <p14:tracePt t="3349" x="5165725" y="1401763"/>
          <p14:tracePt t="3357" x="5165725" y="1393825"/>
          <p14:tracePt t="3365" x="5165725" y="1385888"/>
          <p14:tracePt t="3373" x="5165725" y="1368425"/>
          <p14:tracePt t="3382" x="5173663" y="1350963"/>
          <p14:tracePt t="3389" x="5173663" y="1343025"/>
          <p14:tracePt t="3398" x="5173663" y="1308100"/>
          <p14:tracePt t="3413" x="5173663" y="1292225"/>
          <p14:tracePt t="3422" x="5165725" y="1282700"/>
          <p14:tracePt t="3440" x="5165725" y="1274763"/>
          <p14:tracePt t="3445" x="5165725" y="1266825"/>
          <p14:tracePt t="3454" x="5165725" y="1257300"/>
          <p14:tracePt t="3462" x="5165725" y="1241425"/>
          <p14:tracePt t="3470" x="5165725" y="1231900"/>
          <p14:tracePt t="3479" x="5165725" y="1223963"/>
          <p14:tracePt t="3487" x="5165725" y="1206500"/>
          <p14:tracePt t="3495" x="5165725" y="1198563"/>
          <p14:tracePt t="3503" x="5165725" y="1173163"/>
          <p14:tracePt t="3510" x="5165725" y="1163638"/>
          <p14:tracePt t="3518" x="5165725" y="1155700"/>
          <p14:tracePt t="3525" x="5173663" y="1147763"/>
          <p14:tracePt t="3557" x="5183188" y="1138238"/>
          <p14:tracePt t="3693" x="5191125" y="1138238"/>
          <p14:tracePt t="3701" x="5208588" y="1138238"/>
          <p14:tracePt t="3709" x="5224463" y="1138238"/>
          <p14:tracePt t="3718" x="5259388" y="1147763"/>
          <p14:tracePt t="3725" x="5284788" y="1155700"/>
          <p14:tracePt t="3733" x="5335588" y="1155700"/>
          <p14:tracePt t="3741" x="5378450" y="1155700"/>
          <p14:tracePt t="3749" x="5421313" y="1155700"/>
          <p14:tracePt t="3757" x="5462588" y="1155700"/>
          <p14:tracePt t="3765" x="5505450" y="1155700"/>
          <p14:tracePt t="3773" x="5565775" y="1155700"/>
          <p14:tracePt t="3781" x="5599113" y="1155700"/>
          <p14:tracePt t="3790" x="5641975" y="1155700"/>
          <p14:tracePt t="3798" x="5667375" y="1155700"/>
          <p14:tracePt t="3805" x="5692775" y="1155700"/>
          <p14:tracePt t="3813" x="5718175" y="1155700"/>
          <p14:tracePt t="3822" x="5735638" y="1155700"/>
          <p14:tracePt t="3829" x="5761038" y="1155700"/>
          <p14:tracePt t="3838" x="5786438" y="1155700"/>
          <p14:tracePt t="3845" x="5802313" y="1155700"/>
          <p14:tracePt t="3854" x="5837238" y="1155700"/>
          <p14:tracePt t="3862" x="5862638" y="1155700"/>
          <p14:tracePt t="3870" x="5895975" y="1155700"/>
          <p14:tracePt t="3879" x="5938838" y="1155700"/>
          <p14:tracePt t="3886" x="5964238" y="1155700"/>
          <p14:tracePt t="3894" x="5989638" y="1155700"/>
          <p14:tracePt t="3902" x="5997575" y="1155700"/>
          <p14:tracePt t="4005" x="6007100" y="1155700"/>
          <p14:tracePt t="4021" x="6007100" y="1173163"/>
          <p14:tracePt t="4029" x="6007100" y="1189038"/>
          <p14:tracePt t="4039" x="6007100" y="1216025"/>
          <p14:tracePt t="4045" x="6007100" y="1231900"/>
          <p14:tracePt t="4054" x="6007100" y="1257300"/>
          <p14:tracePt t="4063" x="5997575" y="1274763"/>
          <p14:tracePt t="4070" x="5997575" y="1292225"/>
          <p14:tracePt t="4079" x="5997575" y="1317625"/>
          <p14:tracePt t="4102" x="5997575" y="1325563"/>
          <p14:tracePt t="4109" x="5997575" y="1333500"/>
          <p14:tracePt t="4135" x="5997575" y="1343025"/>
          <p14:tracePt t="4142" x="6007100" y="1343025"/>
          <p14:tracePt t="4150" x="6024563" y="1343025"/>
          <p14:tracePt t="4157" x="6049963" y="1350963"/>
          <p14:tracePt t="4165" x="6091238" y="1360488"/>
          <p14:tracePt t="4173" x="6134100" y="1360488"/>
          <p14:tracePt t="4181" x="6176963" y="1360488"/>
          <p14:tracePt t="4189" x="6210300" y="1368425"/>
          <p14:tracePt t="4199" x="6261100" y="1376363"/>
          <p14:tracePt t="4206" x="6278563" y="1376363"/>
          <p14:tracePt t="4213" x="6286500" y="1376363"/>
          <p14:tracePt t="4222" x="6303963" y="1376363"/>
          <p14:tracePt t="4229" x="6321425" y="1385888"/>
          <p14:tracePt t="4238" x="6329363" y="1385888"/>
          <p14:tracePt t="4246" x="6354763" y="1385888"/>
          <p14:tracePt t="4254" x="6397625" y="1385888"/>
          <p14:tracePt t="4262" x="6430963" y="1385888"/>
          <p14:tracePt t="4270" x="6483350" y="1385888"/>
          <p14:tracePt t="4279" x="6508750" y="1385888"/>
          <p14:tracePt t="4286" x="6550025" y="1385888"/>
          <p14:tracePt t="4293" x="6618288" y="1385888"/>
          <p14:tracePt t="4302" x="6694488" y="1385888"/>
          <p14:tracePt t="4309" x="6780213" y="1385888"/>
          <p14:tracePt t="4318" x="6848475" y="1385888"/>
          <p14:tracePt t="4326" x="6907213" y="1385888"/>
          <p14:tracePt t="4334" x="6967538" y="1385888"/>
          <p14:tracePt t="4341" x="6983413" y="1393825"/>
          <p14:tracePt t="4349" x="7026275" y="1393825"/>
          <p14:tracePt t="4357" x="7059613" y="1401763"/>
          <p14:tracePt t="4365" x="7094538" y="1401763"/>
          <p14:tracePt t="4373" x="7137400" y="1401763"/>
          <p14:tracePt t="4381" x="7196138" y="1401763"/>
          <p14:tracePt t="4389" x="7213600" y="1401763"/>
          <p14:tracePt t="4398" x="7264400" y="1411288"/>
          <p14:tracePt t="4406" x="7289800" y="1419225"/>
          <p14:tracePt t="4413" x="7340600" y="1427163"/>
          <p14:tracePt t="4422" x="7366000" y="1427163"/>
          <p14:tracePt t="4429" x="7391400" y="1436688"/>
          <p14:tracePt t="4440" x="7416800" y="1452563"/>
          <p14:tracePt t="4445" x="7442200" y="1452563"/>
          <p14:tracePt t="4454" x="7467600" y="1462088"/>
          <p14:tracePt t="4462" x="7518400" y="1470025"/>
          <p14:tracePt t="4470" x="7553325" y="1477963"/>
          <p14:tracePt t="4479" x="7578725" y="1477963"/>
          <p14:tracePt t="4486" x="7604125" y="1477963"/>
          <p14:tracePt t="4493" x="7646988" y="1477963"/>
          <p14:tracePt t="4502" x="7697788" y="1487488"/>
          <p14:tracePt t="4509" x="7748588" y="1487488"/>
          <p14:tracePt t="4518" x="7799388" y="1495425"/>
          <p14:tracePt t="4525" x="7842250" y="1495425"/>
          <p14:tracePt t="4533" x="7885113" y="1504950"/>
          <p14:tracePt t="4541" x="7935913" y="1512888"/>
          <p14:tracePt t="4549" x="7977188" y="1520825"/>
          <p14:tracePt t="4557" x="8029575" y="1520825"/>
          <p14:tracePt t="4565" x="8070850" y="1530350"/>
          <p14:tracePt t="4573" x="8105775" y="1530350"/>
          <p14:tracePt t="4581" x="8131175" y="1530350"/>
          <p14:tracePt t="4590" x="8156575" y="1538288"/>
          <p14:tracePt t="4597" x="8174038" y="1538288"/>
          <p14:tracePt t="4606" x="8181975" y="1538288"/>
          <p14:tracePt t="4613" x="8199438" y="1538288"/>
          <p14:tracePt t="4622" x="8207375" y="1546225"/>
          <p14:tracePt t="4629" x="8215313" y="1546225"/>
          <p14:tracePt t="4638" x="8232775" y="1546225"/>
          <p14:tracePt t="4646" x="8240713" y="1546225"/>
          <p14:tracePt t="4654" x="8266113" y="1546225"/>
          <p14:tracePt t="4662" x="8301038" y="1546225"/>
          <p14:tracePt t="4670" x="8318500" y="1546225"/>
          <p14:tracePt t="4678" x="8351838" y="1546225"/>
          <p14:tracePt t="4686" x="8385175" y="1546225"/>
          <p14:tracePt t="4693" x="8420100" y="1546225"/>
          <p14:tracePt t="4702" x="8435975" y="1546225"/>
          <p14:tracePt t="4709" x="8470900" y="1546225"/>
          <p14:tracePt t="4718" x="8488363" y="1546225"/>
          <p14:tracePt t="4725" x="8504238" y="1546225"/>
          <p14:tracePt t="4734" x="8513763" y="1555750"/>
          <p14:tracePt t="4742" x="8547100" y="1555750"/>
          <p14:tracePt t="4749" x="8572500" y="1555750"/>
          <p14:tracePt t="4757" x="8605838" y="1563688"/>
          <p14:tracePt t="4765" x="8640763" y="1563688"/>
          <p14:tracePt t="4773" x="8666163" y="1563688"/>
          <p14:tracePt t="4781" x="8691563" y="1563688"/>
          <p14:tracePt t="4790" x="8716963" y="1563688"/>
          <p14:tracePt t="4797" x="8724900" y="1563688"/>
          <p14:tracePt t="4806" x="8750300" y="1563688"/>
          <p14:tracePt t="4813" x="8777288" y="1563688"/>
          <p14:tracePt t="4822" x="8785225" y="1563688"/>
          <p14:tracePt t="4829" x="8810625" y="1563688"/>
          <p14:tracePt t="4838" x="8818563" y="1563688"/>
          <p14:tracePt t="4846" x="8843963" y="1563688"/>
          <p14:tracePt t="4854" x="8869363" y="1563688"/>
          <p14:tracePt t="4863" x="8886825" y="1563688"/>
          <p14:tracePt t="4870" x="8912225" y="1563688"/>
          <p14:tracePt t="4878" x="8937625" y="1563688"/>
          <p14:tracePt t="4886" x="8963025" y="1563688"/>
          <p14:tracePt t="4896" x="8988425" y="1563688"/>
          <p14:tracePt t="4903" x="9013825" y="1563688"/>
          <p14:tracePt t="4909" x="9031288" y="1563688"/>
          <p14:tracePt t="4920" x="9048750" y="1563688"/>
          <p14:tracePt t="4926" x="9064625" y="1563688"/>
          <p14:tracePt t="4933" x="9074150" y="1563688"/>
          <p14:tracePt t="4942" x="9091613" y="1563688"/>
          <p14:tracePt t="4966" x="9107488" y="1563688"/>
          <p14:tracePt t="4974" x="9117013" y="1563688"/>
          <p14:tracePt t="4990" x="9132888" y="1563688"/>
          <p14:tracePt t="4998" x="9150350" y="1563688"/>
          <p14:tracePt t="5013" x="9175750" y="1563688"/>
          <p14:tracePt t="5023" x="9193213" y="1563688"/>
          <p14:tracePt t="5032" x="9209088" y="1563688"/>
          <p14:tracePt t="5038" x="9218613" y="1563688"/>
          <p14:tracePt t="5046" x="9226550" y="1563688"/>
          <p14:tracePt t="5055" x="9244013" y="1563688"/>
          <p14:tracePt t="5063" x="9251950" y="1563688"/>
          <p14:tracePt t="5070" x="9269413" y="1563688"/>
          <p14:tracePt t="5078" x="9277350" y="1563688"/>
          <p14:tracePt t="5093" x="9286875" y="1563688"/>
          <p14:tracePt t="5102" x="9294813" y="1563688"/>
          <p14:tracePt t="5109" x="9312275" y="1563688"/>
          <p14:tracePt t="5118" x="9320213" y="1563688"/>
          <p14:tracePt t="5125" x="9345613" y="1555750"/>
          <p14:tracePt t="5133" x="9353550" y="1555750"/>
          <p14:tracePt t="5141" x="9380538" y="1555750"/>
          <p14:tracePt t="5149" x="9388475" y="1555750"/>
          <p14:tracePt t="5157" x="9405938" y="1555750"/>
          <p14:tracePt t="5165" x="9421813" y="1555750"/>
          <p14:tracePt t="5182" x="9439275" y="1555750"/>
          <p14:tracePt t="5190" x="9447213" y="1546225"/>
          <p14:tracePt t="9193" x="9421813" y="1546225"/>
          <p14:tracePt t="9205" x="9277350" y="1555750"/>
          <p14:tracePt t="9215" x="9142413" y="1563688"/>
          <p14:tracePt t="9222" x="9005888" y="1589088"/>
          <p14:tracePt t="9230" x="8869363" y="1622425"/>
          <p14:tracePt t="9238" x="8750300" y="1657350"/>
          <p14:tracePt t="9245" x="8648700" y="1690688"/>
          <p14:tracePt t="9254" x="8555038" y="1725613"/>
          <p14:tracePt t="9261" x="8478838" y="1758950"/>
          <p14:tracePt t="9269" x="8420100" y="1793875"/>
          <p14:tracePt t="9277" x="8369300" y="1819275"/>
          <p14:tracePt t="9285" x="8318500" y="1860550"/>
          <p14:tracePt t="9293" x="8266113" y="1903413"/>
          <p14:tracePt t="9301" x="8215313" y="1946275"/>
          <p14:tracePt t="9309" x="8164513" y="1979613"/>
          <p14:tracePt t="9317" x="8131175" y="2022475"/>
          <p14:tracePt t="9325" x="8088313" y="2055813"/>
          <p14:tracePt t="9334" x="8054975" y="2098675"/>
          <p14:tracePt t="9341" x="8012113" y="2133600"/>
          <p14:tracePt t="9349" x="7977188" y="2174875"/>
          <p14:tracePt t="9358" x="7926388" y="2217738"/>
          <p14:tracePt t="9365" x="7885113" y="2252663"/>
          <p14:tracePt t="9374" x="7832725" y="2286000"/>
          <p14:tracePt t="9382" x="7807325" y="2311400"/>
          <p14:tracePt t="9391" x="7799388" y="2319338"/>
          <p14:tracePt t="9398" x="7781925" y="2319338"/>
          <p14:tracePt t="9406" x="7766050" y="2328863"/>
          <p14:tracePt t="9415" x="7756525" y="2328863"/>
          <p14:tracePt t="9422" x="7748588" y="2328863"/>
          <p14:tracePt t="9432" x="7723188" y="2328863"/>
          <p14:tracePt t="9438" x="7705725" y="2328863"/>
          <p14:tracePt t="9445" x="7680325" y="2328863"/>
          <p14:tracePt t="9453" x="7629525" y="2328863"/>
          <p14:tracePt t="9461" x="7570788" y="2328863"/>
          <p14:tracePt t="9469" x="7510463" y="2311400"/>
          <p14:tracePt t="9477" x="7485063" y="2311400"/>
          <p14:tracePt t="9485" x="7442200" y="2303463"/>
          <p14:tracePt t="9493" x="7383463" y="2286000"/>
          <p14:tracePt t="9501" x="7323138" y="2286000"/>
          <p14:tracePt t="9509" x="7264400" y="2278063"/>
          <p14:tracePt t="9518" x="7204075" y="2268538"/>
          <p14:tracePt t="9526" x="7153275" y="2252663"/>
          <p14:tracePt t="9533" x="7137400" y="2243138"/>
          <p14:tracePt t="9542" x="7102475" y="2227263"/>
          <p14:tracePt t="9549" x="7059613" y="2200275"/>
          <p14:tracePt t="9559" x="7026275" y="2192338"/>
          <p14:tracePt t="9565" x="6992938" y="2159000"/>
          <p14:tracePt t="9574" x="6942138" y="2133600"/>
          <p14:tracePt t="9581" x="6907213" y="2116138"/>
          <p14:tracePt t="9590" x="6889750" y="2108200"/>
          <p14:tracePt t="9598" x="6856413" y="2090738"/>
          <p14:tracePt t="9606" x="6848475" y="2082800"/>
          <p14:tracePt t="9615" x="6838950" y="2082800"/>
          <p14:tracePt t="9622" x="6831013" y="2073275"/>
          <p14:tracePt t="9646" x="6823075" y="2073275"/>
          <p14:tracePt t="9653" x="6805613" y="2073275"/>
          <p14:tracePt t="9661" x="6797675" y="2073275"/>
          <p14:tracePt t="9669" x="6780213" y="2073275"/>
          <p14:tracePt t="9678" x="6745288" y="2073275"/>
          <p14:tracePt t="9685" x="6711950" y="2116138"/>
          <p14:tracePt t="9693" x="6669088" y="2149475"/>
          <p14:tracePt t="9702" x="6626225" y="2200275"/>
          <p14:tracePt t="9711" x="6618288" y="2227263"/>
          <p14:tracePt t="9718" x="6584950" y="2278063"/>
          <p14:tracePt t="9726" x="6534150" y="2354263"/>
          <p14:tracePt t="9734" x="6473825" y="2447925"/>
          <p14:tracePt t="9743" x="6430963" y="2524125"/>
          <p14:tracePt t="9749" x="6415088" y="2582863"/>
          <p14:tracePt t="9760" x="6397625" y="2643188"/>
          <p14:tracePt t="9765" x="6397625" y="2686050"/>
          <p14:tracePt t="9775" x="6397625" y="2727325"/>
          <p14:tracePt t="9782" x="6423025" y="2778125"/>
          <p14:tracePt t="9790" x="6448425" y="2813050"/>
          <p14:tracePt t="9798" x="6473825" y="2855913"/>
          <p14:tracePt t="9806" x="6499225" y="2889250"/>
          <p14:tracePt t="9815" x="6524625" y="2914650"/>
          <p14:tracePt t="9822" x="6567488" y="2957513"/>
          <p14:tracePt t="9829" x="6618288" y="3008313"/>
          <p14:tracePt t="9838" x="6643688" y="3033713"/>
          <p14:tracePt t="9845" x="6694488" y="3084513"/>
          <p14:tracePt t="9854" x="6729413" y="3109913"/>
          <p14:tracePt t="9861" x="6770688" y="3144838"/>
          <p14:tracePt t="9870" x="6797675" y="3170238"/>
          <p14:tracePt t="9877" x="6813550" y="3178175"/>
          <p14:tracePt t="9886" x="6831013" y="3186113"/>
          <p14:tracePt t="9893" x="6848475" y="3195638"/>
          <p14:tracePt t="9901" x="6856413" y="3195638"/>
          <p14:tracePt t="9917" x="6873875" y="3195638"/>
          <p14:tracePt t="9926" x="6889750" y="3195638"/>
          <p14:tracePt t="9934" x="6899275" y="3186113"/>
          <p14:tracePt t="9943" x="6915150" y="3170238"/>
          <p14:tracePt t="9949" x="6942138" y="3160713"/>
          <p14:tracePt t="9959" x="6967538" y="3135313"/>
          <p14:tracePt t="9965" x="6992938" y="3127375"/>
          <p14:tracePt t="9975" x="7008813" y="3109913"/>
          <p14:tracePt t="9982" x="7034213" y="3094038"/>
          <p14:tracePt t="9990" x="7069138" y="3084513"/>
          <p14:tracePt t="9999" x="7094538" y="3076575"/>
          <p14:tracePt t="10005" x="7102475" y="3059113"/>
          <p14:tracePt t="10013" x="7127875" y="3051175"/>
          <p14:tracePt t="10022" x="7145338" y="3041650"/>
          <p14:tracePt t="10029" x="7162800" y="3016250"/>
          <p14:tracePt t="10038" x="7178675" y="3000375"/>
          <p14:tracePt t="10045" x="7188200" y="2974975"/>
          <p14:tracePt t="10054" x="7196138" y="2957513"/>
          <p14:tracePt t="10061" x="7204075" y="2932113"/>
          <p14:tracePt t="10070" x="7213600" y="2906713"/>
          <p14:tracePt t="10077" x="7229475" y="2863850"/>
          <p14:tracePt t="10086" x="7239000" y="2830513"/>
          <p14:tracePt t="10093" x="7246938" y="2805113"/>
          <p14:tracePt t="10102" x="7264400" y="2770188"/>
          <p14:tracePt t="10109" x="7297738" y="2711450"/>
          <p14:tracePt t="10118" x="7332663" y="2633663"/>
          <p14:tracePt t="10125" x="7373938" y="2557463"/>
          <p14:tracePt t="10133" x="7408863" y="2481263"/>
          <p14:tracePt t="10143" x="7426325" y="2422525"/>
          <p14:tracePt t="10149" x="7434263" y="2405063"/>
          <p14:tracePt t="10159" x="7442200" y="2379663"/>
          <p14:tracePt t="10165" x="7451725" y="2328863"/>
          <p14:tracePt t="10174" x="7451725" y="2293938"/>
          <p14:tracePt t="10182" x="7459663" y="2243138"/>
          <p14:tracePt t="10191" x="7459663" y="2209800"/>
          <p14:tracePt t="10199" x="7459663" y="2174875"/>
          <p14:tracePt t="10205" x="7459663" y="2133600"/>
          <p14:tracePt t="10216" x="7459663" y="2108200"/>
          <p14:tracePt t="10221" x="7459663" y="2065338"/>
          <p14:tracePt t="10229" x="7459663" y="2022475"/>
          <p14:tracePt t="10237" x="7442200" y="1997075"/>
          <p14:tracePt t="10245" x="7416800" y="1946275"/>
          <p14:tracePt t="10253" x="7391400" y="1903413"/>
          <p14:tracePt t="10261" x="7332663" y="1852613"/>
          <p14:tracePt t="10269" x="7297738" y="1819275"/>
          <p14:tracePt t="10277" x="7246938" y="1784350"/>
          <p14:tracePt t="10285" x="7188200" y="1751013"/>
          <p14:tracePt t="10293" x="7137400" y="1733550"/>
          <p14:tracePt t="10301" x="7085013" y="1716088"/>
          <p14:tracePt t="10309" x="7059613" y="1716088"/>
          <p14:tracePt t="10318" x="7008813" y="1700213"/>
          <p14:tracePt t="10325" x="6992938" y="1700213"/>
          <p14:tracePt t="10333" x="6958013" y="1700213"/>
          <p14:tracePt t="10343" x="6924675" y="1700213"/>
          <p14:tracePt t="10349" x="6907213" y="1700213"/>
          <p14:tracePt t="10359" x="6881813" y="1700213"/>
          <p14:tracePt t="10365" x="6856413" y="1708150"/>
          <p14:tracePt t="10374" x="6823075" y="1741488"/>
          <p14:tracePt t="10382" x="6788150" y="1766888"/>
          <p14:tracePt t="10390" x="6745288" y="1801813"/>
          <p14:tracePt t="10399" x="6719888" y="1827213"/>
          <p14:tracePt t="10405" x="6669088" y="1878013"/>
          <p14:tracePt t="10415" x="6643688" y="1903413"/>
          <p14:tracePt t="10421" x="6610350" y="1946275"/>
          <p14:tracePt t="10429" x="6575425" y="1979613"/>
          <p14:tracePt t="10438" x="6550025" y="2047875"/>
          <p14:tracePt t="10445" x="6516688" y="2090738"/>
          <p14:tracePt t="10454" x="6473825" y="2159000"/>
          <p14:tracePt t="10461" x="6465888" y="2184400"/>
          <p14:tracePt t="10469" x="6448425" y="2227263"/>
          <p14:tracePt t="10477" x="6430963" y="2286000"/>
          <p14:tracePt t="10485" x="6405563" y="2344738"/>
          <p14:tracePt t="10493" x="6389688" y="2413000"/>
          <p14:tracePt t="10502" x="6380163" y="2473325"/>
          <p14:tracePt t="10509" x="6372225" y="2532063"/>
          <p14:tracePt t="10518" x="6354763" y="2592388"/>
          <p14:tracePt t="10525" x="6346825" y="2660650"/>
          <p14:tracePt t="10533" x="6346825" y="2736850"/>
          <p14:tracePt t="10543" x="6346825" y="2805113"/>
          <p14:tracePt t="10549" x="6346825" y="2881313"/>
          <p14:tracePt t="10560" x="6346825" y="2932113"/>
          <p14:tracePt t="10565" x="6364288" y="3008313"/>
          <p14:tracePt t="10575" x="6380163" y="3067050"/>
          <p14:tracePt t="10582" x="6397625" y="3127375"/>
          <p14:tracePt t="10591" x="6423025" y="3195638"/>
          <p14:tracePt t="10599" x="6440488" y="3238500"/>
          <p14:tracePt t="10608" x="6473825" y="3289300"/>
          <p14:tracePt t="10613" x="6499225" y="3340100"/>
          <p14:tracePt t="10622" x="6542088" y="3373438"/>
          <p14:tracePt t="10629" x="6559550" y="3398838"/>
          <p14:tracePt t="10639" x="6600825" y="3416300"/>
          <p14:tracePt t="10645" x="6635750" y="3449638"/>
          <p14:tracePt t="10653" x="6653213" y="3459163"/>
          <p14:tracePt t="10661" x="6678613" y="3459163"/>
          <p14:tracePt t="10670" x="6704013" y="3475038"/>
          <p14:tracePt t="10677" x="6737350" y="3484563"/>
          <p14:tracePt t="10685" x="6762750" y="3492500"/>
          <p14:tracePt t="10693" x="6797675" y="3492500"/>
          <p14:tracePt t="10701" x="6813550" y="3492500"/>
          <p14:tracePt t="10710" x="6856413" y="3492500"/>
          <p14:tracePt t="10718" x="6889750" y="3492500"/>
          <p14:tracePt t="10726" x="6924675" y="3492500"/>
          <p14:tracePt t="10736" x="6950075" y="3492500"/>
          <p14:tracePt t="10742" x="6983413" y="3492500"/>
          <p14:tracePt t="10749" x="7008813" y="3492500"/>
          <p14:tracePt t="10759" x="7034213" y="3492500"/>
          <p14:tracePt t="10765" x="7059613" y="3484563"/>
          <p14:tracePt t="10774" x="7127875" y="3459163"/>
          <p14:tracePt t="10783" x="7162800" y="3441700"/>
          <p14:tracePt t="10790" x="7196138" y="3408363"/>
          <p14:tracePt t="10799" x="7264400" y="3382963"/>
          <p14:tracePt t="10805" x="7297738" y="3348038"/>
          <p14:tracePt t="10813" x="7348538" y="3314700"/>
          <p14:tracePt t="10822" x="7400925" y="3271838"/>
          <p14:tracePt t="10829" x="7434263" y="3238500"/>
          <p14:tracePt t="10838" x="7467600" y="3203575"/>
          <p14:tracePt t="10845" x="7477125" y="3170238"/>
          <p14:tracePt t="10854" x="7502525" y="3135313"/>
          <p14:tracePt t="10861" x="7518400" y="3101975"/>
          <p14:tracePt t="10870" x="7527925" y="3067050"/>
          <p14:tracePt t="10877" x="7535863" y="3033713"/>
          <p14:tracePt t="10886" x="7553325" y="3000375"/>
          <p14:tracePt t="10900" x="7553325" y="2974975"/>
          <p14:tracePt t="10901" x="7553325" y="2949575"/>
          <p14:tracePt t="10910" x="7561263" y="2914650"/>
          <p14:tracePt t="10918" x="7570788" y="2863850"/>
          <p14:tracePt t="10925" x="7570788" y="2813050"/>
          <p14:tracePt t="10934" x="7570788" y="2752725"/>
          <p14:tracePt t="10943" x="7570788" y="2693988"/>
          <p14:tracePt t="10950" x="7570788" y="2625725"/>
          <p14:tracePt t="10959" x="7570788" y="2549525"/>
          <p14:tracePt t="10966" x="7570788" y="2463800"/>
          <p14:tracePt t="10974" x="7570788" y="2379663"/>
          <p14:tracePt t="10983" x="7570788" y="2311400"/>
          <p14:tracePt t="10990" x="7570788" y="2235200"/>
          <p14:tracePt t="10998" x="7553325" y="2159000"/>
          <p14:tracePt t="11006" x="7545388" y="2098675"/>
          <p14:tracePt t="11013" x="7527925" y="2030413"/>
          <p14:tracePt t="11021" x="7502525" y="1963738"/>
          <p14:tracePt t="11029" x="7477125" y="1903413"/>
          <p14:tracePt t="11038" x="7442200" y="1844675"/>
          <p14:tracePt t="11046" x="7408863" y="1776413"/>
          <p14:tracePt t="11053" x="7383463" y="1733550"/>
          <p14:tracePt t="11062" x="7348538" y="1682750"/>
          <p14:tracePt t="11069" x="7323138" y="1631950"/>
          <p14:tracePt t="11078" x="7297738" y="1606550"/>
          <p14:tracePt t="11085" x="7281863" y="1589088"/>
          <p14:tracePt t="11094" x="7246938" y="1563688"/>
          <p14:tracePt t="11101" x="7221538" y="1555750"/>
          <p14:tracePt t="11110" x="7196138" y="1538288"/>
          <p14:tracePt t="11117" x="7170738" y="1530350"/>
          <p14:tracePt t="11126" x="7153275" y="1520825"/>
          <p14:tracePt t="11133" x="7112000" y="1512888"/>
          <p14:tracePt t="11143" x="7077075" y="1512888"/>
          <p14:tracePt t="11149" x="7059613" y="1512888"/>
          <p14:tracePt t="11159" x="7034213" y="1512888"/>
          <p14:tracePt t="11166" x="7000875" y="1512888"/>
          <p14:tracePt t="11175" x="6958013" y="1512888"/>
          <p14:tracePt t="11183" x="6932613" y="1512888"/>
          <p14:tracePt t="11190" x="6889750" y="1530350"/>
          <p14:tracePt t="11199" x="6864350" y="1530350"/>
          <p14:tracePt t="11205" x="6848475" y="1538288"/>
          <p14:tracePt t="11213" x="6813550" y="1555750"/>
          <p14:tracePt t="11222" x="6788150" y="1563688"/>
          <p14:tracePt t="11229" x="6762750" y="1571625"/>
          <p14:tracePt t="11238" x="6729413" y="1597025"/>
          <p14:tracePt t="11245" x="6719888" y="1606550"/>
          <p14:tracePt t="11253" x="6704013" y="1614488"/>
          <p14:tracePt t="11261" x="6686550" y="1631950"/>
          <p14:tracePt t="11269" x="6661150" y="1649413"/>
          <p14:tracePt t="11278" x="6653213" y="1649413"/>
          <p14:tracePt t="11285" x="6626225" y="1674813"/>
          <p14:tracePt t="11293" x="6610350" y="1682750"/>
          <p14:tracePt t="11301" x="6592888" y="1700213"/>
          <p14:tracePt t="11309" x="6575425" y="1716088"/>
          <p14:tracePt t="11318" x="6567488" y="1733550"/>
          <p14:tracePt t="11325" x="6542088" y="1741488"/>
          <p14:tracePt t="11333" x="6516688" y="1766888"/>
          <p14:tracePt t="11342" x="6499225" y="1784350"/>
          <p14:tracePt t="11349" x="6465888" y="1801813"/>
          <p14:tracePt t="11359" x="6448425" y="1827213"/>
          <p14:tracePt t="11365" x="6423025" y="1852613"/>
          <p14:tracePt t="11374" x="6415088" y="1878013"/>
          <p14:tracePt t="11377" x="6389688" y="1920875"/>
          <p14:tracePt t="11390" x="6380163" y="1946275"/>
          <p14:tracePt t="11398" x="6372225" y="1971675"/>
          <p14:tracePt t="11406" x="6364288" y="1997075"/>
          <p14:tracePt t="11413" x="6364288" y="2030413"/>
          <p14:tracePt t="11422" x="6354763" y="2065338"/>
          <p14:tracePt t="11429" x="6354763" y="2082800"/>
          <p14:tracePt t="11438" x="6346825" y="2133600"/>
          <p14:tracePt t="11445" x="6338888" y="2159000"/>
          <p14:tracePt t="11453" x="6338888" y="2209800"/>
          <p14:tracePt t="11461" x="6329363" y="2227263"/>
          <p14:tracePt t="11469" x="6329363" y="2268538"/>
          <p14:tracePt t="11478" x="6329363" y="2328863"/>
          <p14:tracePt t="11485" x="6329363" y="2387600"/>
          <p14:tracePt t="11493" x="6329363" y="2422525"/>
          <p14:tracePt t="11501" x="6329363" y="2473325"/>
          <p14:tracePt t="11513" x="6329363" y="2516188"/>
          <p14:tracePt t="11518" x="6329363" y="2549525"/>
          <p14:tracePt t="11526" x="6329363" y="2592388"/>
          <p14:tracePt t="11533" x="6338888" y="2625725"/>
          <p14:tracePt t="11542" x="6346825" y="2660650"/>
          <p14:tracePt t="11549" x="6354763" y="2701925"/>
          <p14:tracePt t="11559" x="6372225" y="2736850"/>
          <p14:tracePt t="11566" x="6389688" y="2787650"/>
          <p14:tracePt t="11574" x="6405563" y="2820988"/>
          <p14:tracePt t="11582" x="6423025" y="2846388"/>
          <p14:tracePt t="11590" x="6430963" y="2871788"/>
          <p14:tracePt t="11597" x="6448425" y="2897188"/>
          <p14:tracePt t="11606" x="6465888" y="2914650"/>
          <p14:tracePt t="11613" x="6473825" y="2949575"/>
          <p14:tracePt t="11622" x="6483350" y="2965450"/>
          <p14:tracePt t="11629" x="6491288" y="2990850"/>
          <p14:tracePt t="11638" x="6508750" y="3008313"/>
          <p14:tracePt t="11645" x="6524625" y="3033713"/>
          <p14:tracePt t="11653" x="6542088" y="3059113"/>
          <p14:tracePt t="11661" x="6559550" y="3076575"/>
          <p14:tracePt t="11669" x="6559550" y="3084513"/>
          <p14:tracePt t="11678" x="6575425" y="3101975"/>
          <p14:tracePt t="11685" x="6592888" y="3119438"/>
          <p14:tracePt t="11693" x="6610350" y="3135313"/>
          <p14:tracePt t="11701" x="6618288" y="3144838"/>
          <p14:tracePt t="11711" x="6635750" y="3160713"/>
          <p14:tracePt t="11717" x="6643688" y="3170238"/>
          <p14:tracePt t="11726" x="6661150" y="3178175"/>
          <p14:tracePt t="11734" x="6678613" y="3186113"/>
          <p14:tracePt t="11743" x="6704013" y="3203575"/>
          <p14:tracePt t="11749" x="6729413" y="3211513"/>
          <p14:tracePt t="11759" x="6745288" y="3221038"/>
          <p14:tracePt t="11766" x="6780213" y="3238500"/>
          <p14:tracePt t="11774" x="6797675" y="3238500"/>
          <p14:tracePt t="11783" x="6823075" y="3246438"/>
          <p14:tracePt t="11790" x="6838950" y="3254375"/>
          <p14:tracePt t="11797" x="6848475" y="3254375"/>
          <p14:tracePt t="11805" x="6864350" y="3254375"/>
          <p14:tracePt t="11822" x="6881813" y="3263900"/>
          <p14:tracePt t="11826" x="6889750" y="3263900"/>
          <p14:tracePt t="11838" x="6899275" y="3263900"/>
          <p14:tracePt t="11845" x="6907213" y="3263900"/>
          <p14:tracePt t="11854" x="6924675" y="3263900"/>
          <p14:tracePt t="11869" x="6950075" y="3263900"/>
          <p14:tracePt t="11877" x="6958013" y="3263900"/>
          <p14:tracePt t="11885" x="6967538" y="3263900"/>
          <p14:tracePt t="11902" x="6983413" y="3263900"/>
          <p14:tracePt t="11909" x="6992938" y="3263900"/>
          <p14:tracePt t="11918" x="7000875" y="3254375"/>
          <p14:tracePt t="11926" x="7008813" y="3246438"/>
          <p14:tracePt t="11933" x="7018338" y="3246438"/>
          <p14:tracePt t="11950" x="7026275" y="3238500"/>
          <p14:tracePt t="11959" x="7034213" y="3228975"/>
          <p14:tracePt t="11998" x="7043738" y="3221038"/>
          <p14:tracePt t="12022" x="7051675" y="3211513"/>
          <p14:tracePt t="13082" x="7059613" y="3195638"/>
          <p14:tracePt t="13090" x="7069138" y="3178175"/>
          <p14:tracePt t="13097" x="7094538" y="3152775"/>
          <p14:tracePt t="13106" x="7127875" y="3119438"/>
          <p14:tracePt t="13110" x="7145338" y="3084513"/>
          <p14:tracePt t="13120" x="7153275" y="3051175"/>
          <p14:tracePt t="13126" x="7178675" y="3000375"/>
          <p14:tracePt t="13134" x="7213600" y="2949575"/>
          <p14:tracePt t="13142" x="7213600" y="2922588"/>
          <p14:tracePt t="13150" x="7229475" y="2889250"/>
          <p14:tracePt t="13158" x="7239000" y="2871788"/>
          <p14:tracePt t="13167" x="7256463" y="2838450"/>
          <p14:tracePt t="13169" x="7256463" y="2830513"/>
          <p14:tracePt t="13177" x="7256463" y="2813050"/>
          <p14:tracePt t="13186" x="7256463" y="2805113"/>
          <p14:tracePt t="13195" x="7256463" y="2795588"/>
          <p14:tracePt t="13253" x="7246938" y="2805113"/>
          <p14:tracePt t="13262" x="7239000" y="2813050"/>
          <p14:tracePt t="13269" x="7239000" y="2820988"/>
          <p14:tracePt t="13573" x="7229475" y="2813050"/>
          <p14:tracePt t="13581" x="7221538" y="2813050"/>
          <p14:tracePt t="13589" x="7213600" y="2813050"/>
          <p14:tracePt t="13597" x="7204075" y="2805113"/>
          <p14:tracePt t="13605" x="7196138" y="2805113"/>
          <p14:tracePt t="13613" x="7188200" y="2805113"/>
          <p14:tracePt t="13621" x="7178675" y="2805113"/>
          <p14:tracePt t="13629" x="7170738" y="2795588"/>
          <p14:tracePt t="13638" x="7153275" y="2795588"/>
          <p14:tracePt t="13653" x="7127875" y="2787650"/>
          <p14:tracePt t="13673" x="7119938" y="2787650"/>
          <p14:tracePt t="13678" x="7112000" y="2787650"/>
          <p14:tracePt t="13685" x="7102475" y="2787650"/>
          <p14:tracePt t="13797" x="7102475" y="2778125"/>
          <p14:tracePt t="13830" x="7094538" y="2778125"/>
          <p14:tracePt t="13845" x="7085013" y="2770188"/>
          <p14:tracePt t="13870" x="7085013" y="2762250"/>
          <p14:tracePt t="13880" x="7077075" y="2762250"/>
          <p14:tracePt t="13885" x="7069138" y="2752725"/>
          <p14:tracePt t="13901" x="7059613" y="2744788"/>
          <p14:tracePt t="13934" x="7051675" y="2736850"/>
          <p14:tracePt t="13942" x="7043738" y="2727325"/>
          <p14:tracePt t="13958" x="7043738" y="2719388"/>
          <p14:tracePt t="13990" x="7034213" y="2719388"/>
          <p14:tracePt t="14021" x="7034213" y="2701925"/>
          <p14:tracePt t="14029" x="7034213" y="2693988"/>
          <p14:tracePt t="14042" x="7034213" y="2686050"/>
          <p14:tracePt t="14053" x="7034213" y="2676525"/>
          <p14:tracePt t="14061" x="7034213" y="2660650"/>
          <p14:tracePt t="14069" x="7034213" y="2651125"/>
          <p14:tracePt t="14078" x="7043738" y="2643188"/>
          <p14:tracePt t="14085" x="7043738" y="2633663"/>
          <p14:tracePt t="14094" x="7043738" y="2625725"/>
          <p14:tracePt t="14110" x="7051675" y="2617788"/>
          <p14:tracePt t="14117" x="7051675" y="2608263"/>
          <p14:tracePt t="14126" x="7059613" y="2592388"/>
          <p14:tracePt t="14133" x="7069138" y="2592388"/>
          <p14:tracePt t="14141" x="7069138" y="2582863"/>
          <p14:tracePt t="14158" x="7069138" y="2574925"/>
          <p14:tracePt t="14166" x="7077075" y="2566988"/>
          <p14:tracePt t="14185" x="7085013" y="2541588"/>
          <p14:tracePt t="14253" x="7094538" y="2532063"/>
          <p14:tracePt t="14269" x="7094538" y="2524125"/>
          <p14:tracePt t="14277" x="7102475" y="2516188"/>
          <p14:tracePt t="14285" x="7112000" y="2506663"/>
          <p14:tracePt t="14601" x="7112000" y="2498725"/>
          <p14:tracePt t="15578" x="7102475" y="2498725"/>
          <p14:tracePt t="15593" x="7102475" y="2506663"/>
          <p14:tracePt t="15610" x="7085013" y="2516188"/>
          <p14:tracePt t="15613" x="7077075" y="2524125"/>
          <p14:tracePt t="15621" x="7077075" y="2532063"/>
          <p14:tracePt t="15629" x="7069138" y="2532063"/>
          <p14:tracePt t="15638" x="7059613" y="2532063"/>
          <p14:tracePt t="15645" x="7051675" y="2541588"/>
          <p14:tracePt t="15654" x="7034213" y="2549525"/>
          <p14:tracePt t="15662" x="7018338" y="2549525"/>
          <p14:tracePt t="15669" x="7000875" y="2557463"/>
          <p14:tracePt t="15679" x="6983413" y="2557463"/>
          <p14:tracePt t="15685" x="6950075" y="2566988"/>
          <p14:tracePt t="15698" x="6915150" y="2574925"/>
          <p14:tracePt t="15701" x="6881813" y="2582863"/>
          <p14:tracePt t="15711" x="6823075" y="2600325"/>
          <p14:tracePt t="15718" x="6762750" y="2608263"/>
          <p14:tracePt t="15726" x="6737350" y="2617788"/>
          <p14:tracePt t="15735" x="6686550" y="2625725"/>
          <p14:tracePt t="15743" x="6600825" y="2643188"/>
          <p14:tracePt t="15749" x="6499225" y="2651125"/>
          <p14:tracePt t="15759" x="6372225" y="2676525"/>
          <p14:tracePt t="15765" x="6253163" y="2686050"/>
          <p14:tracePt t="15774" x="6126163" y="2711450"/>
          <p14:tracePt t="15781" x="6015038" y="2727325"/>
          <p14:tracePt t="15789" x="5880100" y="2752725"/>
          <p14:tracePt t="15797" x="5768975" y="2778125"/>
          <p14:tracePt t="15805" x="5649913" y="2813050"/>
          <p14:tracePt t="15813" x="5548313" y="2838450"/>
          <p14:tracePt t="15822" x="5462588" y="2855913"/>
          <p14:tracePt t="15829" x="5386388" y="2871788"/>
          <p14:tracePt t="15838" x="5327650" y="2881313"/>
          <p14:tracePt t="15845" x="5284788" y="2881313"/>
          <p14:tracePt t="15854" x="5241925" y="2889250"/>
          <p14:tracePt t="15862" x="5216525" y="2889250"/>
          <p14:tracePt t="15865" x="5173663" y="2889250"/>
          <p14:tracePt t="15878" x="5114925" y="2889250"/>
          <p14:tracePt t="15886" x="5089525" y="2889250"/>
          <p14:tracePt t="15894" x="5029200" y="2889250"/>
          <p14:tracePt t="15901" x="5003800" y="2889250"/>
          <p14:tracePt t="15909" x="4945063" y="2889250"/>
          <p14:tracePt t="15919" x="4902200" y="2889250"/>
          <p14:tracePt t="15926" x="4868863" y="2889250"/>
          <p14:tracePt t="15935" x="4818063" y="2889250"/>
          <p14:tracePt t="15942" x="4775200" y="2889250"/>
          <p14:tracePt t="15949" x="4732338" y="2889250"/>
          <p14:tracePt t="15958" x="4699000" y="2889250"/>
          <p14:tracePt t="15965" x="4673600" y="2889250"/>
          <p14:tracePt t="15973" x="4656138" y="2889250"/>
          <p14:tracePt t="15982" x="4638675" y="2889250"/>
          <p14:tracePt t="15989" x="4630738" y="2889250"/>
          <p14:tracePt t="16010" x="4621213" y="2881313"/>
          <p14:tracePt t="16021" x="4605338" y="2871788"/>
          <p14:tracePt t="16029" x="4605338" y="2863850"/>
          <p14:tracePt t="16038" x="4587875" y="2846388"/>
          <p14:tracePt t="16045" x="4579938" y="2830513"/>
          <p14:tracePt t="16053" x="4562475" y="2805113"/>
          <p14:tracePt t="16061" x="4545013" y="2778125"/>
          <p14:tracePt t="16069" x="4537075" y="2770188"/>
          <p14:tracePt t="16078" x="4519613" y="2744788"/>
          <p14:tracePt t="16085" x="4503738" y="2719388"/>
          <p14:tracePt t="16095" x="4494213" y="2701925"/>
          <p14:tracePt t="16101" x="4494213" y="2693988"/>
          <p14:tracePt t="16110" x="4486275" y="2686050"/>
          <p14:tracePt t="16118" x="4476750" y="2676525"/>
          <p14:tracePt t="16129" x="4476750" y="2668588"/>
          <p14:tracePt t="16161" x="4468813" y="2668588"/>
          <p14:tracePt t="16173" x="4460875" y="2660650"/>
          <p14:tracePt t="16189" x="4451350" y="2651125"/>
          <p14:tracePt t="16198" x="4443413" y="2651125"/>
          <p14:tracePt t="16205" x="4425950" y="2651125"/>
          <p14:tracePt t="16221" x="4410075" y="2651125"/>
          <p14:tracePt t="16232" x="4392613" y="2643188"/>
          <p14:tracePt t="16361" x="4410075" y="2643188"/>
          <p14:tracePt t="16369" x="4425950" y="2643188"/>
          <p14:tracePt t="16377" x="4451350" y="2643188"/>
          <p14:tracePt t="16385" x="4468813" y="2643188"/>
          <p14:tracePt t="16394" x="4486275" y="2643188"/>
          <p14:tracePt t="16397" x="4494213" y="2643188"/>
          <p14:tracePt t="16402" x="4511675" y="2643188"/>
          <p14:tracePt t="16410" x="4529138" y="2643188"/>
          <p14:tracePt t="16418" x="4537075" y="2643188"/>
          <p14:tracePt t="16442" x="4537075" y="2633663"/>
          <p14:tracePt t="16513" x="4545013" y="2633663"/>
          <p14:tracePt t="16521" x="4554538" y="2633663"/>
          <p14:tracePt t="16529" x="4562475" y="2633663"/>
          <p14:tracePt t="16538" x="4570413" y="2633663"/>
          <p14:tracePt t="16546" x="4579938" y="2633663"/>
          <p14:tracePt t="16553" x="4587875" y="2633663"/>
          <p14:tracePt t="17393" x="4595813" y="2643188"/>
          <p14:tracePt t="17753" x="4605338" y="2643188"/>
          <p14:tracePt t="17761" x="4605338" y="2633663"/>
          <p14:tracePt t="17785" x="4605338" y="2617788"/>
          <p14:tracePt t="17802" x="4605338" y="2608263"/>
          <p14:tracePt t="17810" x="4605338" y="2600325"/>
          <p14:tracePt t="17818" x="4621213" y="2582863"/>
          <p14:tracePt t="17826" x="4630738" y="2574925"/>
          <p14:tracePt t="17833" x="4646613" y="2566988"/>
          <p14:tracePt t="17846" x="4664075" y="2549525"/>
          <p14:tracePt t="18142" x="4699000" y="2549525"/>
          <p14:tracePt t="18149" x="4749800" y="2541588"/>
          <p14:tracePt t="18153" x="4775200" y="2541588"/>
          <p14:tracePt t="18162" x="4818063" y="2541588"/>
          <p14:tracePt t="18169" x="4876800" y="2541588"/>
          <p14:tracePt t="18178" x="4962525" y="2532063"/>
          <p14:tracePt t="18187" x="5029200" y="2524125"/>
          <p14:tracePt t="18194" x="5132388" y="2524125"/>
          <p14:tracePt t="18206" x="5360988" y="2498725"/>
          <p14:tracePt t="18209" x="5472113" y="2489200"/>
          <p14:tracePt t="18218" x="5599113" y="2489200"/>
          <p14:tracePt t="18226" x="5743575" y="2473325"/>
          <p14:tracePt t="18233" x="5870575" y="2463800"/>
          <p14:tracePt t="18242" x="6015038" y="2447925"/>
          <p14:tracePt t="18249" x="6167438" y="2438400"/>
          <p14:tracePt t="18258" x="6338888" y="2430463"/>
          <p14:tracePt t="18265" x="6524625" y="2413000"/>
          <p14:tracePt t="18270" x="6678613" y="2413000"/>
          <p14:tracePt t="18279" x="6831013" y="2405063"/>
          <p14:tracePt t="18286" x="6975475" y="2387600"/>
          <p14:tracePt t="18295" x="7102475" y="2379663"/>
          <p14:tracePt t="18302" x="7229475" y="2362200"/>
          <p14:tracePt t="18310" x="7332663" y="2354263"/>
          <p14:tracePt t="18317" x="7391400" y="2344738"/>
          <p14:tracePt t="18326" x="7451725" y="2344738"/>
          <p14:tracePt t="18342" x="7477125" y="2344738"/>
          <p14:tracePt t="18390" x="7485063" y="2336800"/>
          <p14:tracePt t="18419" x="7493000" y="2336800"/>
          <p14:tracePt t="18425" x="7535863" y="2336800"/>
          <p14:tracePt t="18433" x="7586663" y="2319338"/>
          <p14:tracePt t="18443" x="7646988" y="2319338"/>
          <p14:tracePt t="18453" x="7697788" y="2319338"/>
          <p14:tracePt t="18462" x="7723188" y="2319338"/>
          <p14:tracePt t="18469" x="7748588" y="2319338"/>
          <p14:tracePt t="18478" x="7756525" y="2319338"/>
          <p14:tracePt t="18486" x="7766050" y="2319338"/>
          <p14:tracePt t="18494" x="7773988" y="2319338"/>
          <p14:tracePt t="18502" x="7781925" y="2319338"/>
          <p14:tracePt t="18509" x="7799388" y="2319338"/>
          <p14:tracePt t="18526" x="7816850" y="2319338"/>
          <p14:tracePt t="18533" x="7824788" y="2319338"/>
          <p14:tracePt t="18545" x="7832725" y="2328863"/>
          <p14:tracePt t="18574" x="7842250" y="2336800"/>
          <p14:tracePt t="18590" x="7850188" y="2344738"/>
          <p14:tracePt t="18605" x="7867650" y="2354263"/>
          <p14:tracePt t="18613" x="7875588" y="2354263"/>
          <p14:tracePt t="18621" x="7885113" y="2354263"/>
          <p14:tracePt t="18631" x="7885113" y="2362200"/>
          <p14:tracePt t="18637" x="7900988" y="2379663"/>
          <p14:tracePt t="18646" x="7910513" y="2379663"/>
          <p14:tracePt t="18654" x="7910513" y="2387600"/>
          <p14:tracePt t="18663" x="7918450" y="2397125"/>
          <p14:tracePt t="18665" x="7935913" y="2405063"/>
          <p14:tracePt t="18674" x="7943850" y="2405063"/>
          <p14:tracePt t="18681" x="7969250" y="2405063"/>
          <p14:tracePt t="18689" x="7986713" y="2405063"/>
          <p14:tracePt t="18697" x="8004175" y="2405063"/>
          <p14:tracePt t="18705" x="8020050" y="2405063"/>
          <p14:tracePt t="18714" x="8045450" y="2405063"/>
          <p14:tracePt t="18721" x="8062913" y="2405063"/>
          <p14:tracePt t="18730" x="8088313" y="2405063"/>
          <p14:tracePt t="18741" x="8121650" y="2413000"/>
          <p14:tracePt t="18749" x="8164513" y="2413000"/>
          <p14:tracePt t="18758" x="8207375" y="2413000"/>
          <p14:tracePt t="18765" x="8232775" y="2413000"/>
          <p14:tracePt t="18773" x="8258175" y="2413000"/>
          <p14:tracePt t="18781" x="8291513" y="2413000"/>
          <p14:tracePt t="18789" x="8334375" y="2413000"/>
          <p14:tracePt t="18797" x="8359775" y="2413000"/>
          <p14:tracePt t="18805" x="8377238" y="2422525"/>
          <p14:tracePt t="18813" x="8385175" y="2422525"/>
          <p14:tracePt t="18821" x="8402638" y="2430463"/>
          <p14:tracePt t="18837" x="8410575" y="2430463"/>
          <p14:tracePt t="18846" x="8428038" y="2438400"/>
          <p14:tracePt t="18854" x="8445500" y="2447925"/>
          <p14:tracePt t="18858" x="8470900" y="2447925"/>
          <p14:tracePt t="18870" x="8496300" y="2455863"/>
          <p14:tracePt t="18879" x="8547100" y="2455863"/>
          <p14:tracePt t="18887" x="8605838" y="2463800"/>
          <p14:tracePt t="18893" x="8648700" y="2463800"/>
          <p14:tracePt t="18904" x="8691563" y="2473325"/>
          <p14:tracePt t="18909" x="8734425" y="2473325"/>
          <p14:tracePt t="18919" x="8777288" y="2473325"/>
          <p14:tracePt t="18926" x="8810625" y="2481263"/>
          <p14:tracePt t="18933" x="8836025" y="2481263"/>
          <p14:tracePt t="18942" x="8861425" y="2481263"/>
          <p14:tracePt t="18949" x="8878888" y="2481263"/>
          <p14:tracePt t="18958" x="8904288" y="2489200"/>
          <p14:tracePt t="18965" x="8947150" y="2489200"/>
          <p14:tracePt t="18973" x="8980488" y="2498725"/>
          <p14:tracePt t="18981" x="9005888" y="2498725"/>
          <p14:tracePt t="18989" x="9031288" y="2506663"/>
          <p14:tracePt t="18998" x="9091613" y="2506663"/>
          <p14:tracePt t="19005" x="9132888" y="2506663"/>
          <p14:tracePt t="19013" x="9158288" y="2506663"/>
          <p14:tracePt t="19021" x="9209088" y="2506663"/>
          <p14:tracePt t="19029" x="9244013" y="2506663"/>
          <p14:tracePt t="19038" x="9277350" y="2506663"/>
          <p14:tracePt t="19046" x="9312275" y="2506663"/>
          <p14:tracePt t="19049" x="9337675" y="2506663"/>
          <p14:tracePt t="19058" x="9371013" y="2506663"/>
          <p14:tracePt t="19065" x="9405938" y="2506663"/>
          <p14:tracePt t="19073" x="9439275" y="2506663"/>
          <p14:tracePt t="19081" x="9464675" y="2506663"/>
          <p14:tracePt t="19089" x="9507538" y="2506663"/>
          <p14:tracePt t="19098" x="9532938" y="2506663"/>
          <p14:tracePt t="19110" x="9558338" y="2506663"/>
          <p14:tracePt t="19113" x="9566275" y="2506663"/>
          <p14:tracePt t="19125" x="9583738" y="2506663"/>
          <p14:tracePt t="19141" x="9601200" y="2506663"/>
          <p14:tracePt t="19150" x="9609138" y="2506663"/>
          <p14:tracePt t="19165" x="9617075" y="2506663"/>
          <p14:tracePt t="19173" x="9626600" y="2506663"/>
          <p14:tracePt t="19181" x="9642475" y="2506663"/>
          <p14:tracePt t="19189" x="9652000" y="2506663"/>
          <p14:tracePt t="19198" x="9677400" y="2506663"/>
          <p14:tracePt t="19205" x="9710738" y="2506663"/>
          <p14:tracePt t="19213" x="9745663" y="2506663"/>
          <p14:tracePt t="19222" x="9779000" y="2506663"/>
          <p14:tracePt t="19230" x="9804400" y="2506663"/>
          <p14:tracePt t="19237" x="9839325" y="2506663"/>
          <p14:tracePt t="19241" x="9872663" y="2506663"/>
          <p14:tracePt t="19249" x="9906000" y="2506663"/>
          <p14:tracePt t="19262" x="9923463" y="2506663"/>
          <p14:tracePt t="19270" x="9940925" y="2506663"/>
          <p14:tracePt t="19287" x="9956800" y="2506663"/>
          <p14:tracePt t="19294" x="9966325" y="2506663"/>
          <p14:tracePt t="19310" x="9983788" y="2506663"/>
          <p14:tracePt t="19317" x="9999663" y="2506663"/>
          <p14:tracePt t="19326" x="10009188" y="2506663"/>
          <p14:tracePt t="19333" x="10034588" y="2506663"/>
          <p14:tracePt t="19342" x="10067925" y="2506663"/>
          <p14:tracePt t="19349" x="10093325" y="2506663"/>
          <p14:tracePt t="19358" x="10126663" y="2498725"/>
          <p14:tracePt t="19365" x="10153650" y="2498725"/>
          <p14:tracePt t="19370" x="10161588" y="2498725"/>
          <p14:tracePt t="19379" x="10186988" y="2498725"/>
          <p14:tracePt t="19387" x="10204450" y="2498725"/>
          <p14:tracePt t="19405" x="10220325" y="2498725"/>
          <p14:tracePt t="19413" x="10229850" y="2489200"/>
          <p14:tracePt t="19429" x="10237788" y="2489200"/>
          <p14:tracePt t="19437" x="10245725" y="2489200"/>
          <p14:tracePt t="19454" x="10255250" y="2489200"/>
          <p14:tracePt t="19521" x="10263188" y="2489200"/>
          <p14:tracePt t="19533" x="10271125" y="2489200"/>
          <p14:tracePt t="19558" x="10280650" y="2489200"/>
          <p14:tracePt t="19565" x="10288588" y="2489200"/>
          <p14:tracePt t="19839" x="10288588" y="2481263"/>
          <p14:tracePt t="19941" x="10280650" y="2481263"/>
          <p14:tracePt t="19981" x="10271125" y="2481263"/>
          <p14:tracePt t="19989" x="10263188" y="2481263"/>
          <p14:tracePt t="19998" x="10245725" y="2481263"/>
          <p14:tracePt t="20005" x="10220325" y="2481263"/>
          <p14:tracePt t="20014" x="10169525" y="2481263"/>
          <p14:tracePt t="20021" x="10144125" y="2481263"/>
          <p14:tracePt t="20025" x="10085388" y="2481263"/>
          <p14:tracePt t="20033" x="9983788" y="2481263"/>
          <p14:tracePt t="20042" x="9839325" y="2481263"/>
          <p14:tracePt t="20049" x="9694863" y="2506663"/>
          <p14:tracePt t="20058" x="9558338" y="2532063"/>
          <p14:tracePt t="20065" x="9413875" y="2541588"/>
          <p14:tracePt t="20073" x="9286875" y="2566988"/>
          <p14:tracePt t="20087" x="9158288" y="2592388"/>
          <p14:tracePt t="20094" x="9039225" y="2608263"/>
          <p14:tracePt t="20101" x="8937625" y="2625725"/>
          <p14:tracePt t="20110" x="8853488" y="2633663"/>
          <p14:tracePt t="20117" x="8785225" y="2643188"/>
          <p14:tracePt t="20125" x="8724900" y="2651125"/>
          <p14:tracePt t="20133" x="8674100" y="2660650"/>
          <p14:tracePt t="20142" x="8632825" y="2668588"/>
          <p14:tracePt t="20149" x="8597900" y="2676525"/>
          <p14:tracePt t="20153" x="8547100" y="2693988"/>
          <p14:tracePt t="20162" x="8504238" y="2701925"/>
          <p14:tracePt t="20171" x="8453438" y="2719388"/>
          <p14:tracePt t="20178" x="8410575" y="2727325"/>
          <p14:tracePt t="20188" x="8359775" y="2736850"/>
          <p14:tracePt t="20193" x="8318500" y="2744788"/>
          <p14:tracePt t="20203" x="8275638" y="2752725"/>
          <p14:tracePt t="20209" x="8240713" y="2762250"/>
          <p14:tracePt t="20219" x="8189913" y="2770188"/>
          <p14:tracePt t="20230" x="8147050" y="2778125"/>
          <p14:tracePt t="20237" x="8096250" y="2787650"/>
          <p14:tracePt t="20246" x="8054975" y="2787650"/>
          <p14:tracePt t="20254" x="8012113" y="2805113"/>
          <p14:tracePt t="20262" x="7961313" y="2813050"/>
          <p14:tracePt t="20271" x="7900988" y="2820988"/>
          <p14:tracePt t="20279" x="7859713" y="2830513"/>
          <p14:tracePt t="20282" x="7799388" y="2838450"/>
          <p14:tracePt t="20289" x="7740650" y="2846388"/>
          <p14:tracePt t="20297" x="7680325" y="2855913"/>
          <p14:tracePt t="20305" x="7621588" y="2871788"/>
          <p14:tracePt t="20313" x="7578725" y="2871788"/>
          <p14:tracePt t="20321" x="7553325" y="2871788"/>
          <p14:tracePt t="20330" x="7545388" y="2871788"/>
          <p14:tracePt t="20337" x="7535863" y="2871788"/>
          <p14:tracePt t="20390" x="7518400" y="2871788"/>
          <p14:tracePt t="20517" x="7510463" y="2871788"/>
          <p14:tracePt t="20525" x="7502525" y="2871788"/>
          <p14:tracePt t="20533" x="7493000" y="2871788"/>
          <p14:tracePt t="20541" x="7485063" y="2871788"/>
          <p14:tracePt t="20549" x="7477125" y="2871788"/>
          <p14:tracePt t="20558" x="7467600" y="2871788"/>
          <p14:tracePt t="20571" x="7459663" y="2871788"/>
          <p14:tracePt t="20579" x="7451725" y="2871788"/>
          <p14:tracePt t="20617" x="7442200" y="2871788"/>
          <p14:tracePt t="20646" x="7434263" y="2871788"/>
          <p14:tracePt t="20941" x="7426325" y="2871788"/>
          <p14:tracePt t="20957" x="7416800" y="2863850"/>
          <p14:tracePt t="20965" x="7408863" y="2863850"/>
          <p14:tracePt t="20973" x="7383463" y="2863850"/>
          <p14:tracePt t="20982" x="7366000" y="2863850"/>
          <p14:tracePt t="20989" x="7358063" y="2855913"/>
          <p14:tracePt t="20998" x="7332663" y="2846388"/>
          <p14:tracePt t="21005" x="7315200" y="2846388"/>
          <p14:tracePt t="21021" x="7307263" y="2846388"/>
          <p14:tracePt t="21121" x="7297738" y="2846388"/>
          <p14:tracePt t="21137" x="7289800" y="2846388"/>
          <p14:tracePt t="21149" x="7281863" y="2846388"/>
          <p14:tracePt t="21174" x="7272338" y="2846388"/>
          <p14:tracePt t="21206" x="7264400" y="2846388"/>
          <p14:tracePt t="21273" x="7256463" y="2846388"/>
          <p14:tracePt t="21999" x="7246938" y="2846388"/>
          <p14:tracePt t="22329" x="7256463" y="2838450"/>
          <p14:tracePt t="22354" x="7264400" y="2830513"/>
          <p14:tracePt t="22361" x="7264400" y="2820988"/>
          <p14:tracePt t="22417" x="7272338" y="2820988"/>
          <p14:tracePt t="22433" x="7281863" y="2820988"/>
          <p14:tracePt t="22459" x="7297738" y="2820988"/>
          <p14:tracePt t="22466" x="7307263" y="2820988"/>
          <p14:tracePt t="22474" x="7315200" y="2820988"/>
          <p14:tracePt t="22482" x="7332663" y="2820988"/>
          <p14:tracePt t="22489" x="7340600" y="2820988"/>
          <p14:tracePt t="22498" x="7358063" y="2820988"/>
          <p14:tracePt t="22505" x="7373938" y="2820988"/>
          <p14:tracePt t="22521" x="7391400" y="2820988"/>
          <p14:tracePt t="22565" x="7400925" y="2820988"/>
          <p14:tracePt t="22630" x="7408863" y="2820988"/>
          <p14:tracePt t="22721" x="7416800" y="2820988"/>
          <p14:tracePt t="22797" x="7426325" y="2820988"/>
          <p14:tracePt t="22835" x="7434263" y="2820988"/>
          <p14:tracePt t="22909" x="7442200" y="2820988"/>
          <p14:tracePt t="22917" x="7451725" y="2820988"/>
          <p14:tracePt t="22933" x="7459663" y="2820988"/>
          <p14:tracePt t="22938" x="7467600" y="2820988"/>
          <p14:tracePt t="22945" x="7485063" y="2820988"/>
          <p14:tracePt t="22962" x="7510463" y="2820988"/>
          <p14:tracePt t="22978" x="7527925" y="2820988"/>
          <p14:tracePt t="22985" x="7553325" y="2820988"/>
          <p14:tracePt t="22993" x="7561263" y="2820988"/>
          <p14:tracePt t="23001" x="7586663" y="2820988"/>
          <p14:tracePt t="23009" x="7621588" y="2820988"/>
          <p14:tracePt t="23017" x="7637463" y="2820988"/>
          <p14:tracePt t="23028" x="7662863" y="2820988"/>
          <p14:tracePt t="23033" x="7697788" y="2820988"/>
          <p14:tracePt t="23041" x="7715250" y="2820988"/>
          <p14:tracePt t="23054" x="7756525" y="2820988"/>
          <p14:tracePt t="23061" x="7773988" y="2820988"/>
          <p14:tracePt t="23066" x="7791450" y="2820988"/>
          <p14:tracePt t="23074" x="7807325" y="2830513"/>
          <p14:tracePt t="23082" x="7824788" y="2830513"/>
          <p14:tracePt t="23090" x="7850188" y="2838450"/>
          <p14:tracePt t="23098" x="7859713" y="2838450"/>
          <p14:tracePt t="23105" x="7875588" y="2838450"/>
          <p14:tracePt t="23114" x="7900988" y="2838450"/>
          <p14:tracePt t="23122" x="7910513" y="2838450"/>
          <p14:tracePt t="23130" x="7935913" y="2846388"/>
          <p14:tracePt t="23139" x="7943850" y="2846388"/>
          <p14:tracePt t="23146" x="7951788" y="2846388"/>
          <p14:tracePt t="23155" x="7977188" y="2846388"/>
          <p14:tracePt t="23161" x="7994650" y="2846388"/>
          <p14:tracePt t="23182" x="8012113" y="2855913"/>
          <p14:tracePt t="23189" x="8029575" y="2855913"/>
          <p14:tracePt t="23199" x="8037513" y="2863850"/>
          <p14:tracePt t="23205" x="8054975" y="2863850"/>
          <p14:tracePt t="23215" x="8062913" y="2863850"/>
          <p14:tracePt t="23222" x="8080375" y="2863850"/>
          <p14:tracePt t="23230" x="8105775" y="2863850"/>
          <p14:tracePt t="23238" x="8121650" y="2863850"/>
          <p14:tracePt t="23246" x="8147050" y="2863850"/>
          <p14:tracePt t="23254" x="8181975" y="2863850"/>
          <p14:tracePt t="23257" x="8199438" y="2863850"/>
          <p14:tracePt t="23265" x="8215313" y="2863850"/>
          <p14:tracePt t="23273" x="8240713" y="2863850"/>
          <p14:tracePt t="23282" x="8266113" y="2871788"/>
          <p14:tracePt t="23289" x="8275638" y="2871788"/>
          <p14:tracePt t="23298" x="8291513" y="2881313"/>
          <p14:tracePt t="23305" x="8318500" y="2881313"/>
          <p14:tracePt t="23317" x="8359775" y="2881313"/>
          <p14:tracePt t="23325" x="8385175" y="2889250"/>
          <p14:tracePt t="23333" x="8435975" y="2897188"/>
          <p14:tracePt t="23342" x="8470900" y="2906713"/>
          <p14:tracePt t="23350" x="8496300" y="2906713"/>
          <p14:tracePt t="23358" x="8529638" y="2906713"/>
          <p14:tracePt t="23366" x="8555038" y="2922588"/>
          <p14:tracePt t="23374" x="8580438" y="2932113"/>
          <p14:tracePt t="23382" x="8597900" y="2932113"/>
          <p14:tracePt t="23386" x="8623300" y="2940050"/>
          <p14:tracePt t="23393" x="8683625" y="2957513"/>
          <p14:tracePt t="23404" x="8724900" y="2957513"/>
          <p14:tracePt t="23409" x="8759825" y="2965450"/>
          <p14:tracePt t="23418" x="8793163" y="2965450"/>
          <p14:tracePt t="23425" x="8836025" y="2974975"/>
          <p14:tracePt t="23434" x="8853488" y="2982913"/>
          <p14:tracePt t="23441" x="8878888" y="2990850"/>
          <p14:tracePt t="23450" x="8904288" y="2990850"/>
          <p14:tracePt t="23457" x="8921750" y="3000375"/>
          <p14:tracePt t="23469" x="8947150" y="3008313"/>
          <p14:tracePt t="23478" x="8972550" y="3008313"/>
          <p14:tracePt t="23486" x="9005888" y="3016250"/>
          <p14:tracePt t="23494" x="9048750" y="3016250"/>
          <p14:tracePt t="23501" x="9082088" y="3033713"/>
          <p14:tracePt t="23509" x="9117013" y="3033713"/>
          <p14:tracePt t="23513" x="9167813" y="3033713"/>
          <p14:tracePt t="23522" x="9201150" y="3033713"/>
          <p14:tracePt t="23530" x="9251950" y="3033713"/>
          <p14:tracePt t="23539" x="9312275" y="3033713"/>
          <p14:tracePt t="23546" x="9345613" y="3033713"/>
          <p14:tracePt t="23554" x="9388475" y="3033713"/>
          <p14:tracePt t="23561" x="9447213" y="3033713"/>
          <p14:tracePt t="23569" x="9490075" y="3025775"/>
          <p14:tracePt t="23578" x="9540875" y="3008313"/>
          <p14:tracePt t="23585" x="9566275" y="3008313"/>
          <p14:tracePt t="23593" x="9617075" y="2982913"/>
          <p14:tracePt t="23601" x="9642475" y="2974975"/>
          <p14:tracePt t="23609" x="9659938" y="2957513"/>
          <p14:tracePt t="23623" x="9677400" y="2949575"/>
          <p14:tracePt t="23630" x="9694863" y="2940050"/>
          <p14:tracePt t="23639" x="9710738" y="2922588"/>
          <p14:tracePt t="23646" x="9710738" y="2914650"/>
          <p14:tracePt t="23654" x="9728200" y="2906713"/>
          <p14:tracePt t="23662" x="9745663" y="2897188"/>
          <p14:tracePt t="23669" x="9753600" y="2881313"/>
          <p14:tracePt t="23678" x="9761538" y="2871788"/>
          <p14:tracePt t="23686" x="9771063" y="2871788"/>
          <p14:tracePt t="23693" x="9779000" y="2863850"/>
          <p14:tracePt t="23702" x="9779000" y="2846388"/>
          <p14:tracePt t="23714" x="9779000" y="2820988"/>
          <p14:tracePt t="23722" x="9779000" y="2813050"/>
          <p14:tracePt t="23735" x="9779000" y="2795588"/>
          <p14:tracePt t="23741" x="9779000" y="2778125"/>
          <p14:tracePt t="23749" x="9771063" y="2770188"/>
          <p14:tracePt t="23757" x="9753600" y="2744788"/>
          <p14:tracePt t="23765" x="9728200" y="2727325"/>
          <p14:tracePt t="23769" x="9694863" y="2719388"/>
          <p14:tracePt t="23778" x="9634538" y="2701925"/>
          <p14:tracePt t="23785" x="9609138" y="2693988"/>
          <p14:tracePt t="23793" x="9566275" y="2693988"/>
          <p14:tracePt t="23801" x="9498013" y="2676525"/>
          <p14:tracePt t="23809" x="9413875" y="2676525"/>
          <p14:tracePt t="23817" x="9312275" y="2676525"/>
          <p14:tracePt t="23825" x="9201150" y="2676525"/>
          <p14:tracePt t="23833" x="9074150" y="2676525"/>
          <p14:tracePt t="23841" x="8947150" y="2676525"/>
          <p14:tracePt t="23850" x="8836025" y="2676525"/>
          <p14:tracePt t="23858" x="8734425" y="2676525"/>
          <p14:tracePt t="23866" x="8648700" y="2676525"/>
          <p14:tracePt t="23878" x="8580438" y="2676525"/>
          <p14:tracePt t="23885" x="8521700" y="2676525"/>
          <p14:tracePt t="23908" x="8428038" y="2676525"/>
          <p14:tracePt t="23914" x="8402638" y="2676525"/>
          <p14:tracePt t="23924" x="8359775" y="2676525"/>
          <p14:tracePt t="23929" x="8301038" y="2676525"/>
          <p14:tracePt t="23942" x="8240713" y="2676525"/>
          <p14:tracePt t="23945" x="8181975" y="2693988"/>
          <p14:tracePt t="23955" x="8121650" y="2701925"/>
          <p14:tracePt t="23961" x="8088313" y="2711450"/>
          <p14:tracePt t="23970" x="8045450" y="2719388"/>
          <p14:tracePt t="23978" x="7977188" y="2736850"/>
          <p14:tracePt t="23985" x="7918450" y="2762250"/>
          <p14:tracePt t="23993" x="7875588" y="2770188"/>
          <p14:tracePt t="24005" x="7816850" y="2787650"/>
          <p14:tracePt t="24015" x="7791450" y="2787650"/>
          <p14:tracePt t="24022" x="7766050" y="2805113"/>
          <p14:tracePt t="24031" x="7748588" y="2813050"/>
          <p14:tracePt t="24047" x="7748588" y="2820988"/>
          <p14:tracePt t="24053" x="7748588" y="2830513"/>
          <p14:tracePt t="24069" x="7748588" y="2838450"/>
          <p14:tracePt t="24079" x="7748588" y="2846388"/>
          <p14:tracePt t="24085" x="7756525" y="2855913"/>
          <p14:tracePt t="24090" x="7799388" y="2871788"/>
          <p14:tracePt t="24098" x="7850188" y="2889250"/>
          <p14:tracePt t="24106" x="7875588" y="2889250"/>
          <p14:tracePt t="24117" x="7935913" y="2897188"/>
          <p14:tracePt t="24125" x="8004175" y="2897188"/>
          <p14:tracePt t="24133" x="8088313" y="2897188"/>
          <p14:tracePt t="24143" x="8189913" y="2897188"/>
          <p14:tracePt t="24150" x="8301038" y="2897188"/>
          <p14:tracePt t="24153" x="8420100" y="2897188"/>
          <p14:tracePt t="24161" x="8529638" y="2897188"/>
          <p14:tracePt t="24169" x="8623300" y="2897188"/>
          <p14:tracePt t="24178" x="8709025" y="2897188"/>
          <p14:tracePt t="24185" x="8785225" y="2897188"/>
          <p14:tracePt t="24194" x="8810625" y="2897188"/>
          <p14:tracePt t="24201" x="8818563" y="2897188"/>
          <p14:tracePt t="24210" x="8828088" y="2897188"/>
          <p14:tracePt t="24285" x="8836025" y="2897188"/>
          <p14:tracePt t="24293" x="8861425" y="2881313"/>
          <p14:tracePt t="24309" x="8869363" y="2881313"/>
          <p14:tracePt t="25065" x="8878888" y="2881313"/>
          <p14:tracePt t="25073" x="8904288" y="2881313"/>
          <p14:tracePt t="25082" x="8937625" y="2881313"/>
          <p14:tracePt t="25089" x="8955088" y="2881313"/>
          <p14:tracePt t="25098" x="8988425" y="2881313"/>
          <p14:tracePt t="25106" x="9005888" y="2881313"/>
          <p14:tracePt t="25114" x="9023350" y="2881313"/>
          <p14:tracePt t="25123" x="9048750" y="2881313"/>
          <p14:tracePt t="25129" x="9064625" y="2881313"/>
          <p14:tracePt t="25145" x="9091613" y="2881313"/>
          <p14:tracePt t="25153" x="9099550" y="2881313"/>
          <p14:tracePt t="25162" x="9107488" y="2881313"/>
          <p14:tracePt t="25169" x="9124950" y="2881313"/>
          <p14:tracePt t="25178" x="9142413" y="2881313"/>
          <p14:tracePt t="25185" x="9150350" y="2881313"/>
          <p14:tracePt t="25193" x="9167813" y="2881313"/>
          <p14:tracePt t="25201" x="9183688" y="2889250"/>
          <p14:tracePt t="25209" x="9193213" y="2889250"/>
          <p14:tracePt t="25217" x="9209088" y="2906713"/>
          <p14:tracePt t="25225" x="9244013" y="2914650"/>
          <p14:tracePt t="25234" x="9269413" y="2922588"/>
          <p14:tracePt t="25241" x="9312275" y="2940050"/>
          <p14:tracePt t="25250" x="9337675" y="2940050"/>
          <p14:tracePt t="25257" x="9371013" y="2949575"/>
          <p14:tracePt t="25266" x="9380538" y="2949575"/>
          <p14:tracePt t="25273" x="9405938" y="2957513"/>
          <p14:tracePt t="25283" x="9431338" y="2965450"/>
          <p14:tracePt t="25290" x="9447213" y="2965450"/>
          <p14:tracePt t="25301" x="9472613" y="2965450"/>
          <p14:tracePt t="25309" x="9498013" y="2965450"/>
          <p14:tracePt t="25317" x="9515475" y="2974975"/>
          <p14:tracePt t="25325" x="9575800" y="2974975"/>
          <p14:tracePt t="25333" x="9617075" y="2974975"/>
          <p14:tracePt t="25341" x="9677400" y="2974975"/>
          <p14:tracePt t="25350" x="9694863" y="2974975"/>
          <p14:tracePt t="25357" x="9736138" y="2974975"/>
          <p14:tracePt t="25366" x="9786938" y="2974975"/>
          <p14:tracePt t="25369" x="9839325" y="2974975"/>
          <p14:tracePt t="25378" x="9898063" y="2982913"/>
          <p14:tracePt t="25385" x="9974263" y="2982913"/>
          <p14:tracePt t="25393" x="10042525" y="2990850"/>
          <p14:tracePt t="25401" x="10118725" y="3000375"/>
          <p14:tracePt t="25409" x="10204450" y="3000375"/>
          <p14:tracePt t="25418" x="10288588" y="3000375"/>
          <p14:tracePt t="25425" x="10399713" y="3000375"/>
          <p14:tracePt t="25434" x="10518775" y="3000375"/>
          <p14:tracePt t="25441" x="10612438" y="3000375"/>
          <p14:tracePt t="25453" x="10721975" y="3000375"/>
          <p14:tracePt t="25462" x="10823575" y="3000375"/>
          <p14:tracePt t="25469" x="10909300" y="3000375"/>
          <p14:tracePt t="25479" x="10968038" y="3000375"/>
          <p14:tracePt t="25485" x="10993438" y="3000375"/>
          <p14:tracePt t="25493" x="11010900" y="3000375"/>
          <p14:tracePt t="25498" x="11036300" y="3000375"/>
          <p14:tracePt t="25507" x="11053763" y="3000375"/>
          <p14:tracePt t="25514" x="11061700" y="3000375"/>
          <p14:tracePt t="25523" x="11079163" y="3000375"/>
          <p14:tracePt t="25529" x="11096625" y="3000375"/>
          <p14:tracePt t="25537" x="11122025" y="3000375"/>
          <p14:tracePt t="25546" x="11147425" y="3000375"/>
          <p14:tracePt t="25553" x="11180763" y="3000375"/>
          <p14:tracePt t="25562" x="11198225" y="2990850"/>
          <p14:tracePt t="25574" x="11223625" y="2974975"/>
          <p14:tracePt t="25582" x="11241088" y="2965450"/>
          <p14:tracePt t="25590" x="11266488" y="2949575"/>
          <p14:tracePt t="25607" x="11282363" y="2932113"/>
          <p14:tracePt t="25622" x="11291888" y="2922588"/>
          <p14:tracePt t="25625" x="11291888" y="2914650"/>
          <p14:tracePt t="25633" x="11291888" y="2906713"/>
          <p14:tracePt t="25641" x="11291888" y="2889250"/>
          <p14:tracePt t="25649" x="11282363" y="2863850"/>
          <p14:tracePt t="25657" x="11256963" y="2838450"/>
          <p14:tracePt t="25666" x="11206163" y="2805113"/>
          <p14:tracePt t="25678" x="11188700" y="2787650"/>
          <p14:tracePt t="25685" x="11147425" y="2762250"/>
          <p14:tracePt t="25693" x="11096625" y="2727325"/>
          <p14:tracePt t="25701" x="11061700" y="2719388"/>
          <p14:tracePt t="25709" x="11010900" y="2693988"/>
          <p14:tracePt t="25717" x="10968038" y="2668588"/>
          <p14:tracePt t="25726" x="10934700" y="2660650"/>
          <p14:tracePt t="25733" x="10901363" y="2643188"/>
          <p14:tracePt t="25742" x="10866438" y="2633663"/>
          <p14:tracePt t="25750" x="10841038" y="2625725"/>
          <p14:tracePt t="25753" x="10833100" y="2625725"/>
          <p14:tracePt t="25765" x="10798175" y="2625725"/>
          <p14:tracePt t="25769" x="10772775" y="2625725"/>
          <p14:tracePt t="25778" x="10747375" y="2625725"/>
          <p14:tracePt t="25785" x="10721975" y="2625725"/>
          <p14:tracePt t="25794" x="10696575" y="2625725"/>
          <p14:tracePt t="25801" x="10653713" y="2625725"/>
          <p14:tracePt t="25809" x="10620375" y="2625725"/>
          <p14:tracePt t="25817" x="10577513" y="2625725"/>
          <p14:tracePt t="25830" x="10518775" y="2643188"/>
          <p14:tracePt t="25839" x="10475913" y="2643188"/>
          <p14:tracePt t="25845" x="10442575" y="2660650"/>
          <p14:tracePt t="25853" x="10407650" y="2668588"/>
          <p14:tracePt t="25861" x="10348913" y="2686050"/>
          <p14:tracePt t="25869" x="10331450" y="2686050"/>
          <p14:tracePt t="25878" x="10298113" y="2693988"/>
          <p14:tracePt t="25882" x="10271125" y="2701925"/>
          <p14:tracePt t="25890" x="10263188" y="2711450"/>
          <p14:tracePt t="25898" x="10237788" y="2719388"/>
          <p14:tracePt t="25907" x="10229850" y="2727325"/>
          <p14:tracePt t="25914" x="10212388" y="2736850"/>
          <p14:tracePt t="25937" x="10212388" y="2752725"/>
          <p14:tracePt t="25946" x="10212388" y="2762250"/>
          <p14:tracePt t="25958" x="10212388" y="2770188"/>
          <p14:tracePt t="25966" x="10212388" y="2778125"/>
          <p14:tracePt t="25974" x="10212388" y="2787650"/>
          <p14:tracePt t="25992" x="10212388" y="2813050"/>
          <p14:tracePt t="25998" x="10220325" y="2830513"/>
          <p14:tracePt t="26008" x="10237788" y="2830513"/>
          <p14:tracePt t="26009" x="10263188" y="2838450"/>
          <p14:tracePt t="26017" x="10298113" y="2855913"/>
          <p14:tracePt t="26025" x="10339388" y="2863850"/>
          <p14:tracePt t="26034" x="10399713" y="2863850"/>
          <p14:tracePt t="26044" x="10433050" y="2863850"/>
          <p14:tracePt t="26050" x="10467975" y="2863850"/>
          <p14:tracePt t="26058" x="10493375" y="2863850"/>
          <p14:tracePt t="26066" x="10534650" y="2863850"/>
          <p14:tracePt t="26075" x="10577513" y="2863850"/>
          <p14:tracePt t="26082" x="10602913" y="2863850"/>
          <p14:tracePt t="26093" x="10628313" y="2863850"/>
          <p14:tracePt t="26110" x="10645775" y="2863850"/>
          <p14:tracePt t="26133" x="10653713" y="2863850"/>
          <p14:tracePt t="26145" x="10663238" y="2863850"/>
          <p14:tracePt t="26154" x="10679113" y="2863850"/>
          <p14:tracePt t="26161" x="10704513" y="2863850"/>
          <p14:tracePt t="26170" x="10729913" y="2863850"/>
          <p14:tracePt t="26178" x="10782300" y="2863850"/>
          <p14:tracePt t="26185" x="10841038" y="2863850"/>
          <p14:tracePt t="26193" x="10866438" y="2855913"/>
          <p14:tracePt t="26201" x="10883900" y="2855913"/>
          <p14:tracePt t="27137" x="10874375" y="2855913"/>
          <p14:tracePt t="27162" x="10858500" y="2855913"/>
          <p14:tracePt t="27193" x="10848975" y="2863850"/>
          <p14:tracePt t="27209" x="10841038" y="2863850"/>
          <p14:tracePt t="27217" x="10833100" y="2863850"/>
          <p14:tracePt t="27234" x="10823575" y="2871788"/>
          <p14:tracePt t="27241" x="10807700" y="2881313"/>
          <p14:tracePt t="27257" x="10790238" y="2881313"/>
          <p14:tracePt t="27266" x="10764838" y="2897188"/>
          <p14:tracePt t="27274" x="10729913" y="2906713"/>
          <p14:tracePt t="27282" x="10671175" y="2914650"/>
          <p14:tracePt t="27291" x="10628313" y="2932113"/>
          <p14:tracePt t="27298" x="10594975" y="2940050"/>
          <p14:tracePt t="27306" x="10534650" y="2965450"/>
          <p14:tracePt t="27313" x="10475913" y="2974975"/>
          <p14:tracePt t="27321" x="10425113" y="2990850"/>
          <p14:tracePt t="27330" x="10390188" y="3000375"/>
          <p14:tracePt t="27337" x="10356850" y="3016250"/>
          <p14:tracePt t="27345" x="10323513" y="3025775"/>
          <p14:tracePt t="27353" x="10288588" y="3033713"/>
          <p14:tracePt t="27362" x="10280650" y="3041650"/>
          <p14:tracePt t="27369" x="10237788" y="3041650"/>
          <p14:tracePt t="27378" x="10186988" y="3051175"/>
          <p14:tracePt t="27385" x="10144125" y="3067050"/>
          <p14:tracePt t="27393" x="10085388" y="3084513"/>
          <p14:tracePt t="27401" x="10017125" y="3101975"/>
          <p14:tracePt t="27410" x="9974263" y="3109913"/>
          <p14:tracePt t="27421" x="9923463" y="3127375"/>
          <p14:tracePt t="27430" x="9872663" y="3160713"/>
          <p14:tracePt t="27437" x="9839325" y="3178175"/>
          <p14:tracePt t="27445" x="9779000" y="3195638"/>
          <p14:tracePt t="27453" x="9753600" y="3211513"/>
          <p14:tracePt t="27458" x="9728200" y="3221038"/>
          <p14:tracePt t="27466" x="9710738" y="3238500"/>
          <p14:tracePt t="27475" x="9685338" y="3246438"/>
          <p14:tracePt t="27482" x="9659938" y="3254375"/>
          <p14:tracePt t="27491" x="9617075" y="3263900"/>
          <p14:tracePt t="27498" x="9558338" y="3279775"/>
          <p14:tracePt t="27506" x="9532938" y="3289300"/>
          <p14:tracePt t="27514" x="9490075" y="3297238"/>
          <p14:tracePt t="27521" x="9431338" y="3305175"/>
          <p14:tracePt t="27530" x="9371013" y="3322638"/>
          <p14:tracePt t="27538" x="9294813" y="3330575"/>
          <p14:tracePt t="27545" x="9226550" y="3340100"/>
          <p14:tracePt t="27553" x="9142413" y="3348038"/>
          <p14:tracePt t="27561" x="9039225" y="3348038"/>
          <p14:tracePt t="27569" x="8937625" y="3365500"/>
          <p14:tracePt t="27578" x="8828088" y="3373438"/>
          <p14:tracePt t="27586" x="8709025" y="3373438"/>
          <p14:tracePt t="27594" x="8597900" y="3373438"/>
          <p14:tracePt t="27602" x="8488363" y="3373438"/>
          <p14:tracePt t="27609" x="8377238" y="3373438"/>
          <p14:tracePt t="27619" x="8275638" y="3373438"/>
          <p14:tracePt t="27625" x="8189913" y="3373438"/>
          <p14:tracePt t="27634" x="8113713" y="3373438"/>
          <p14:tracePt t="27641" x="8045450" y="3373438"/>
          <p14:tracePt t="27650" x="8004175" y="3373438"/>
          <p14:tracePt t="27658" x="7943850" y="3373438"/>
          <p14:tracePt t="27666" x="7918450" y="3373438"/>
          <p14:tracePt t="27674" x="7900988" y="3373438"/>
          <p14:tracePt t="27682" x="7885113" y="3365500"/>
          <p14:tracePt t="27691" x="7859713" y="3355975"/>
          <p14:tracePt t="27698" x="7842250" y="3348038"/>
          <p14:tracePt t="27714" x="7824788" y="3348038"/>
          <p14:tracePt t="27721" x="7807325" y="3348038"/>
          <p14:tracePt t="27729" x="7773988" y="3340100"/>
          <p14:tracePt t="27737" x="7766050" y="3340100"/>
          <p14:tracePt t="27749" x="7731125" y="3330575"/>
          <p14:tracePt t="27753" x="7705725" y="3330575"/>
          <p14:tracePt t="27762" x="7672388" y="3330575"/>
          <p14:tracePt t="27769" x="7646988" y="3330575"/>
          <p14:tracePt t="27778" x="7612063" y="3330575"/>
          <p14:tracePt t="27785" x="7586663" y="3322638"/>
          <p14:tracePt t="27793" x="7553325" y="3314700"/>
          <p14:tracePt t="27801" x="7527925" y="3314700"/>
          <p14:tracePt t="27809" x="7493000" y="3314700"/>
          <p14:tracePt t="27822" x="7459663" y="3305175"/>
          <p14:tracePt t="27829" x="7416800" y="3305175"/>
          <p14:tracePt t="27837" x="7391400" y="3305175"/>
          <p14:tracePt t="27841" x="7340600" y="3305175"/>
          <p14:tracePt t="27850" x="7315200" y="3305175"/>
          <p14:tracePt t="27858" x="7264400" y="3305175"/>
          <p14:tracePt t="27866" x="7196138" y="3305175"/>
          <p14:tracePt t="27874" x="7119938" y="3305175"/>
          <p14:tracePt t="27882" x="7034213" y="3305175"/>
          <p14:tracePt t="27891" x="6967538" y="3305175"/>
          <p14:tracePt t="27898" x="6907213" y="3305175"/>
          <p14:tracePt t="27905" x="6881813" y="3305175"/>
          <p14:tracePt t="27913" x="6864350" y="3305175"/>
          <p14:tracePt t="27922" x="6848475" y="3305175"/>
          <p14:tracePt t="27937" x="6838950" y="3305175"/>
          <p14:tracePt t="27945" x="6831013" y="3305175"/>
          <p14:tracePt t="27954" x="6823075" y="3305175"/>
          <p14:tracePt t="27962" x="6813550" y="3305175"/>
          <p14:tracePt t="27969" x="6797675" y="3305175"/>
          <p14:tracePt t="27978" x="6788150" y="3305175"/>
          <p14:tracePt t="27985" x="6780213" y="3305175"/>
          <p14:tracePt t="28026" x="6780213" y="3314700"/>
          <p14:tracePt t="28034" x="6805613" y="3314700"/>
          <p14:tracePt t="28042" x="6831013" y="3322638"/>
          <p14:tracePt t="28050" x="6873875" y="3322638"/>
          <p14:tracePt t="28058" x="6899275" y="3322638"/>
          <p14:tracePt t="28066" x="6958013" y="3322638"/>
          <p14:tracePt t="28075" x="7018338" y="3322638"/>
          <p14:tracePt t="28082" x="7069138" y="3322638"/>
          <p14:tracePt t="28092" x="7127875" y="3322638"/>
          <p14:tracePt t="28098" x="7162800" y="3322638"/>
          <p14:tracePt t="28108" x="7213600" y="3322638"/>
          <p14:tracePt t="28113" x="7239000" y="3322638"/>
          <p14:tracePt t="28121" x="7256463" y="3322638"/>
          <p14:tracePt t="28225" x="7272338" y="3322638"/>
          <p14:tracePt t="28233" x="7307263" y="3340100"/>
          <p14:tracePt t="28241" x="7332663" y="3340100"/>
          <p14:tracePt t="28249" x="7373938" y="3340100"/>
          <p14:tracePt t="28257" x="7400925" y="3348038"/>
          <p14:tracePt t="28266" x="7426325" y="3348038"/>
          <p14:tracePt t="28276" x="7451725" y="3348038"/>
          <p14:tracePt t="28281" x="7467600" y="3355975"/>
          <p14:tracePt t="28291" x="7485063" y="3365500"/>
          <p14:tracePt t="28298" x="7493000" y="3365500"/>
          <p14:tracePt t="28314" x="7502525" y="3365500"/>
          <p14:tracePt t="28329" x="7510463" y="3365500"/>
          <p14:tracePt t="28337" x="7510463" y="3373438"/>
          <p14:tracePt t="28345" x="7527925" y="3382963"/>
          <p14:tracePt t="28353" x="7535863" y="3382963"/>
          <p14:tracePt t="28361" x="7545388" y="3390900"/>
          <p14:tracePt t="28369" x="7553325" y="3390900"/>
          <p14:tracePt t="28378" x="7570788" y="3390900"/>
          <p14:tracePt t="28385" x="7586663" y="3398838"/>
          <p14:tracePt t="28393" x="7596188" y="3398838"/>
          <p14:tracePt t="28401" x="7604125" y="3408363"/>
          <p14:tracePt t="28409" x="7621588" y="3408363"/>
          <p14:tracePt t="28418" x="7629525" y="3408363"/>
          <p14:tracePt t="28425" x="7637463" y="3416300"/>
          <p14:tracePt t="28434" x="7662863" y="3433763"/>
          <p14:tracePt t="28441" x="7680325" y="3433763"/>
          <p14:tracePt t="28450" x="7705725" y="3441700"/>
          <p14:tracePt t="28458" x="7756525" y="3441700"/>
          <p14:tracePt t="28466" x="7799388" y="3459163"/>
          <p14:tracePt t="28475" x="7832725" y="3459163"/>
          <p14:tracePt t="28481" x="7885113" y="3459163"/>
          <p14:tracePt t="28490" x="7943850" y="3459163"/>
          <p14:tracePt t="28499" x="7986713" y="3467100"/>
          <p14:tracePt t="28505" x="8020050" y="3467100"/>
          <p14:tracePt t="28515" x="8054975" y="3475038"/>
          <p14:tracePt t="28521" x="8070850" y="3475038"/>
          <p14:tracePt t="28530" x="8088313" y="3475038"/>
          <p14:tracePt t="28537" x="8113713" y="3484563"/>
          <p14:tracePt t="28546" x="8131175" y="3484563"/>
          <p14:tracePt t="28553" x="8156575" y="3484563"/>
          <p14:tracePt t="28561" x="8199438" y="3484563"/>
          <p14:tracePt t="28569" x="8258175" y="3484563"/>
          <p14:tracePt t="28578" x="8283575" y="3484563"/>
          <p14:tracePt t="28585" x="8318500" y="3484563"/>
          <p14:tracePt t="28594" x="8359775" y="3484563"/>
          <p14:tracePt t="28601" x="8428038" y="3484563"/>
          <p14:tracePt t="28609" x="8513763" y="3484563"/>
          <p14:tracePt t="28619" x="8589963" y="3484563"/>
          <p14:tracePt t="28625" x="8658225" y="3467100"/>
          <p14:tracePt t="28634" x="8699500" y="3467100"/>
          <p14:tracePt t="28642" x="8716963" y="3459163"/>
          <p14:tracePt t="28650" x="8734425" y="3459163"/>
          <p14:tracePt t="28658" x="8734425" y="3449638"/>
          <p14:tracePt t="28666" x="8742363" y="3441700"/>
          <p14:tracePt t="28674" x="8750300" y="3433763"/>
          <p14:tracePt t="28682" x="8759825" y="3433763"/>
          <p14:tracePt t="28698" x="8767763" y="3416300"/>
          <p14:tracePt t="28705" x="8785225" y="3408363"/>
          <p14:tracePt t="28721" x="8802688" y="3398838"/>
          <p14:tracePt t="28730" x="8810625" y="3390900"/>
          <p14:tracePt t="28737" x="8818563" y="3382963"/>
          <p14:tracePt t="28745" x="8828088" y="3373438"/>
          <p14:tracePt t="28778" x="8836025" y="3355975"/>
          <p14:tracePt t="28785" x="8836025" y="3348038"/>
          <p14:tracePt t="28793" x="8836025" y="3330575"/>
          <p14:tracePt t="28809" x="8836025" y="3314700"/>
          <p14:tracePt t="28819" x="8836025" y="3297238"/>
          <p14:tracePt t="28826" x="8836025" y="3289300"/>
          <p14:tracePt t="28834" x="8836025" y="3271838"/>
          <p14:tracePt t="28843" x="8836025" y="3263900"/>
          <p14:tracePt t="28850" x="8836025" y="3254375"/>
          <p14:tracePt t="28859" x="8836025" y="3238500"/>
          <p14:tracePt t="28866" x="8818563" y="3221038"/>
          <p14:tracePt t="28876" x="8810625" y="3211513"/>
          <p14:tracePt t="28882" x="8802688" y="3195638"/>
          <p14:tracePt t="28892" x="8793163" y="3195638"/>
          <p14:tracePt t="28898" x="8777288" y="3178175"/>
          <p14:tracePt t="28905" x="8777288" y="3170238"/>
          <p14:tracePt t="28913" x="8750300" y="3160713"/>
          <p14:tracePt t="28921" x="8742363" y="3152775"/>
          <p14:tracePt t="28929" x="8724900" y="3144838"/>
          <p14:tracePt t="28939" x="8699500" y="3135313"/>
          <p14:tracePt t="28945" x="8674100" y="3127375"/>
          <p14:tracePt t="28961" x="8640763" y="3119438"/>
          <p14:tracePt t="28970" x="8632825" y="3109913"/>
          <p14:tracePt t="28978" x="8615363" y="3101975"/>
          <p14:tracePt t="28986" x="8580438" y="3094038"/>
          <p14:tracePt t="28994" x="8564563" y="3076575"/>
          <p14:tracePt t="29002" x="8555038" y="3067050"/>
          <p14:tracePt t="29010" x="8529638" y="3067050"/>
          <p14:tracePt t="29019" x="8504238" y="3067050"/>
          <p14:tracePt t="29025" x="8488363" y="3059113"/>
          <p14:tracePt t="29034" x="8462963" y="3051175"/>
          <p14:tracePt t="29041" x="8445500" y="3051175"/>
          <p14:tracePt t="29050" x="8420100" y="3041650"/>
          <p14:tracePt t="29058" x="8394700" y="3033713"/>
          <p14:tracePt t="29066" x="8377238" y="3033713"/>
          <p14:tracePt t="29075" x="8351838" y="3033713"/>
          <p14:tracePt t="29082" x="8318500" y="3033713"/>
          <p14:tracePt t="29089" x="8291513" y="3033713"/>
          <p14:tracePt t="29098" x="8258175" y="3033713"/>
          <p14:tracePt t="29105" x="8232775" y="3033713"/>
          <p14:tracePt t="29113" x="8207375" y="3033713"/>
          <p14:tracePt t="29121" x="8164513" y="3033713"/>
          <p14:tracePt t="29129" x="8139113" y="3033713"/>
          <p14:tracePt t="29137" x="8105775" y="3033713"/>
          <p14:tracePt t="29145" x="8080375" y="3033713"/>
          <p14:tracePt t="29153" x="8037513" y="3033713"/>
          <p14:tracePt t="29161" x="8020050" y="3033713"/>
          <p14:tracePt t="29171" x="7994650" y="3033713"/>
          <p14:tracePt t="29178" x="7969250" y="3033713"/>
          <p14:tracePt t="29185" x="7943850" y="3033713"/>
          <p14:tracePt t="29193" x="7918450" y="3033713"/>
          <p14:tracePt t="29202" x="7893050" y="3033713"/>
          <p14:tracePt t="29210" x="7867650" y="3033713"/>
          <p14:tracePt t="29219" x="7842250" y="3033713"/>
          <p14:tracePt t="29225" x="7807325" y="3033713"/>
          <p14:tracePt t="29234" x="7781925" y="3033713"/>
          <p14:tracePt t="29241" x="7748588" y="3033713"/>
          <p14:tracePt t="29250" x="7723188" y="3033713"/>
          <p14:tracePt t="29258" x="7697788" y="3033713"/>
          <p14:tracePt t="29267" x="7680325" y="3033713"/>
          <p14:tracePt t="29274" x="7646988" y="3033713"/>
          <p14:tracePt t="29282" x="7621588" y="3033713"/>
          <p14:tracePt t="29289" x="7612063" y="3041650"/>
          <p14:tracePt t="29298" x="7586663" y="3051175"/>
          <p14:tracePt t="29305" x="7570788" y="3051175"/>
          <p14:tracePt t="29313" x="7545388" y="3051175"/>
          <p14:tracePt t="29321" x="7545388" y="3059113"/>
          <p14:tracePt t="29330" x="7535863" y="3059113"/>
          <p14:tracePt t="29337" x="7527925" y="3067050"/>
          <p14:tracePt t="29353" x="7527925" y="3076575"/>
          <p14:tracePt t="29361" x="7518400" y="3076575"/>
          <p14:tracePt t="29369" x="7510463" y="3084513"/>
          <p14:tracePt t="29378" x="7502525" y="3094038"/>
          <p14:tracePt t="29393" x="7502525" y="3109913"/>
          <p14:tracePt t="29402" x="7493000" y="3127375"/>
          <p14:tracePt t="29409" x="7493000" y="3135313"/>
          <p14:tracePt t="29418" x="7493000" y="3160713"/>
          <p14:tracePt t="29425" x="7493000" y="3178175"/>
          <p14:tracePt t="29434" x="7493000" y="3186113"/>
          <p14:tracePt t="29443" x="7493000" y="3203575"/>
          <p14:tracePt t="29450" x="7502525" y="3238500"/>
          <p14:tracePt t="29459" x="7518400" y="3254375"/>
          <p14:tracePt t="29474" x="7545388" y="3279775"/>
          <p14:tracePt t="29481" x="7570788" y="3297238"/>
          <p14:tracePt t="29489" x="7604125" y="3305175"/>
          <p14:tracePt t="29498" x="7637463" y="3322638"/>
          <p14:tracePt t="29505" x="7654925" y="3330575"/>
          <p14:tracePt t="29513" x="7705725" y="3340100"/>
          <p14:tracePt t="29521" x="7731125" y="3348038"/>
          <p14:tracePt t="29529" x="7791450" y="3348038"/>
          <p14:tracePt t="29537" x="7842250" y="3355975"/>
          <p14:tracePt t="29545" x="7867650" y="3355975"/>
          <p14:tracePt t="29553" x="7926388" y="3355975"/>
          <p14:tracePt t="29561" x="8012113" y="3355975"/>
          <p14:tracePt t="29569" x="8121650" y="3355975"/>
          <p14:tracePt t="29577" x="8250238" y="3355975"/>
          <p14:tracePt t="29585" x="8385175" y="3355975"/>
          <p14:tracePt t="29594" x="8547100" y="3355975"/>
          <p14:tracePt t="29602" x="8683625" y="3355975"/>
          <p14:tracePt t="29609" x="8810625" y="3355975"/>
          <p14:tracePt t="29618" x="8912225" y="3355975"/>
          <p14:tracePt t="29625" x="8921750" y="3355975"/>
          <p14:tracePt t="29644" x="8929688" y="3348038"/>
          <p14:tracePt t="29721" x="8921750" y="3340100"/>
          <p14:tracePt t="29777" x="8921750" y="3330575"/>
          <p14:tracePt t="29885" x="8937625" y="3322638"/>
          <p14:tracePt t="29911" x="8963025" y="3322638"/>
          <p14:tracePt t="29913" x="8972550" y="3322638"/>
          <p14:tracePt t="29921" x="8988425" y="3314700"/>
          <p14:tracePt t="29929" x="9023350" y="3314700"/>
          <p14:tracePt t="29937" x="9039225" y="3314700"/>
          <p14:tracePt t="29945" x="9048750" y="3314700"/>
          <p14:tracePt t="29954" x="9056688" y="3314700"/>
          <p14:tracePt t="30330" x="9064625" y="3314700"/>
          <p14:tracePt t="30361" x="9074150" y="3314700"/>
          <p14:tracePt t="30369" x="9082088" y="3314700"/>
          <p14:tracePt t="30377" x="9091613" y="3314700"/>
          <p14:tracePt t="30385" x="9117013" y="3314700"/>
          <p14:tracePt t="30393" x="9158288" y="3314700"/>
          <p14:tracePt t="30402" x="9193213" y="3314700"/>
          <p14:tracePt t="30409" x="9244013" y="3314700"/>
          <p14:tracePt t="30418" x="9269413" y="3314700"/>
          <p14:tracePt t="30425" x="9312275" y="3314700"/>
          <p14:tracePt t="30434" x="9363075" y="3314700"/>
          <p14:tracePt t="30442" x="9447213" y="3314700"/>
          <p14:tracePt t="30450" x="9532938" y="3314700"/>
          <p14:tracePt t="30458" x="9609138" y="3314700"/>
          <p14:tracePt t="30465" x="9677400" y="3314700"/>
          <p14:tracePt t="30473" x="9736138" y="3305175"/>
          <p14:tracePt t="30482" x="9786938" y="3297238"/>
          <p14:tracePt t="30489" x="9804400" y="3289300"/>
          <p14:tracePt t="30498" x="9821863" y="3289300"/>
          <p14:tracePt t="30505" x="9839325" y="3271838"/>
          <p14:tracePt t="30513" x="9847263" y="3271838"/>
          <p14:tracePt t="30538" x="9847263" y="3263900"/>
          <p14:tracePt t="30545" x="9847263" y="3254375"/>
          <p14:tracePt t="30553" x="9839325" y="3238500"/>
          <p14:tracePt t="30561" x="9829800" y="3221038"/>
          <p14:tracePt t="30569" x="9812338" y="3203575"/>
          <p14:tracePt t="30577" x="9796463" y="3178175"/>
          <p14:tracePt t="30586" x="9779000" y="3160713"/>
          <p14:tracePt t="30593" x="9753600" y="3135313"/>
          <p14:tracePt t="30602" x="9702800" y="3101975"/>
          <p14:tracePt t="30609" x="9634538" y="3059113"/>
          <p14:tracePt t="30618" x="9575800" y="3041650"/>
          <p14:tracePt t="30626" x="9550400" y="3033713"/>
          <p14:tracePt t="30634" x="9507538" y="3025775"/>
          <p14:tracePt t="30642" x="9447213" y="3016250"/>
          <p14:tracePt t="30649" x="9388475" y="3000375"/>
          <p14:tracePt t="30659" x="9328150" y="2990850"/>
          <p14:tracePt t="30666" x="9269413" y="2990850"/>
          <p14:tracePt t="30674" x="9226550" y="2990850"/>
          <p14:tracePt t="30682" x="9183688" y="2990850"/>
          <p14:tracePt t="30689" x="9150350" y="2990850"/>
          <p14:tracePt t="30698" x="9124950" y="2990850"/>
          <p14:tracePt t="30705" x="9091613" y="2990850"/>
          <p14:tracePt t="30714" x="9048750" y="2990850"/>
          <p14:tracePt t="30721" x="8997950" y="3000375"/>
          <p14:tracePt t="30729" x="8963025" y="3008313"/>
          <p14:tracePt t="30737" x="8937625" y="3016250"/>
          <p14:tracePt t="30745" x="8912225" y="3016250"/>
          <p14:tracePt t="30753" x="8878888" y="3016250"/>
          <p14:tracePt t="30761" x="8843963" y="3033713"/>
          <p14:tracePt t="30770" x="8818563" y="3041650"/>
          <p14:tracePt t="30785" x="8810625" y="3051175"/>
          <p14:tracePt t="30793" x="8793163" y="3059113"/>
          <p14:tracePt t="30809" x="8793163" y="3067050"/>
          <p14:tracePt t="30819" x="8793163" y="3076575"/>
          <p14:tracePt t="30826" x="8793163" y="3094038"/>
          <p14:tracePt t="30834" x="8793163" y="3101975"/>
          <p14:tracePt t="30843" x="8802688" y="3127375"/>
          <p14:tracePt t="30849" x="8818563" y="3144838"/>
          <p14:tracePt t="30859" x="8836025" y="3178175"/>
          <p14:tracePt t="30865" x="8869363" y="3203575"/>
          <p14:tracePt t="30873" x="8921750" y="3221038"/>
          <p14:tracePt t="30882" x="8947150" y="3228975"/>
          <p14:tracePt t="30893" x="8997950" y="3263900"/>
          <p14:tracePt t="30899" x="9023350" y="3263900"/>
          <p14:tracePt t="30905" x="9064625" y="3271838"/>
          <p14:tracePt t="30913" x="9142413" y="3271838"/>
          <p14:tracePt t="30921" x="9226550" y="3271838"/>
          <p14:tracePt t="30930" x="9312275" y="3271838"/>
          <p14:tracePt t="30939" x="9396413" y="3271838"/>
          <p14:tracePt t="30945" x="9482138" y="3271838"/>
          <p14:tracePt t="30954" x="9550400" y="3271838"/>
          <p14:tracePt t="30962" x="9626600" y="3271838"/>
          <p14:tracePt t="30969" x="9667875" y="3271838"/>
          <p14:tracePt t="30978" x="9710738" y="3271838"/>
          <p14:tracePt t="30986" x="9728200" y="3271838"/>
          <p14:tracePt t="30993" x="9736138" y="3271838"/>
          <p14:tracePt t="31002" x="9753600" y="3254375"/>
          <p14:tracePt t="31009" x="9761538" y="3246438"/>
          <p14:tracePt t="31027" x="9771063" y="3238500"/>
          <p14:tracePt t="31034" x="9779000" y="3228975"/>
          <p14:tracePt t="31044" x="9804400" y="3211513"/>
          <p14:tracePt t="32325" x="9804400" y="3221038"/>
          <p14:tracePt t="32365" x="9821863" y="3221038"/>
          <p14:tracePt t="32373" x="9821863" y="3228975"/>
          <p14:tracePt t="32389" x="9829800" y="3228975"/>
          <p14:tracePt t="32393" x="9839325" y="3228975"/>
          <p14:tracePt t="32403" x="9855200" y="3238500"/>
          <p14:tracePt t="32410" x="9872663" y="3238500"/>
          <p14:tracePt t="32418" x="9890125" y="3246438"/>
          <p14:tracePt t="32426" x="9915525" y="3246438"/>
          <p14:tracePt t="32434" x="9940925" y="3254375"/>
          <p14:tracePt t="32442" x="9966325" y="3263900"/>
          <p14:tracePt t="32449" x="9999663" y="3263900"/>
          <p14:tracePt t="32457" x="10017125" y="3263900"/>
          <p14:tracePt t="32465" x="10050463" y="3271838"/>
          <p14:tracePt t="32473" x="10075863" y="3271838"/>
          <p14:tracePt t="32482" x="10101263" y="3279775"/>
          <p14:tracePt t="32489" x="10118725" y="3279775"/>
          <p14:tracePt t="32498" x="10144125" y="3289300"/>
          <p14:tracePt t="32505" x="10169525" y="3289300"/>
          <p14:tracePt t="32513" x="10179050" y="3289300"/>
          <p14:tracePt t="32521" x="10194925" y="3289300"/>
          <p14:tracePt t="32530" x="10204450" y="3289300"/>
          <p14:tracePt t="32537" x="10220325" y="3289300"/>
          <p14:tracePt t="32546" x="10229850" y="3289300"/>
          <p14:tracePt t="32554" x="10237788" y="3289300"/>
          <p14:tracePt t="32561" x="10255250" y="3289300"/>
          <p14:tracePt t="32570" x="10271125" y="3289300"/>
          <p14:tracePt t="32578" x="10298113" y="3289300"/>
          <p14:tracePt t="32586" x="10323513" y="3289300"/>
          <p14:tracePt t="32593" x="10339388" y="3289300"/>
          <p14:tracePt t="32602" x="10374313" y="3289300"/>
          <p14:tracePt t="32610" x="10399713" y="3289300"/>
          <p14:tracePt t="32618" x="10425113" y="3289300"/>
          <p14:tracePt t="32627" x="10433050" y="3289300"/>
          <p14:tracePt t="32634" x="10442575" y="3289300"/>
          <p14:tracePt t="32673" x="10450513" y="3289300"/>
          <p14:tracePt t="32993" x="10433050" y="3305175"/>
          <p14:tracePt t="32997" x="10415588" y="3305175"/>
          <p14:tracePt t="33005" x="10382250" y="3305175"/>
          <p14:tracePt t="33013" x="10374313" y="3305175"/>
          <p14:tracePt t="33785" x="10364788" y="3305175"/>
          <p14:tracePt t="33802" x="10348913" y="3305175"/>
          <p14:tracePt t="33810" x="10339388" y="3305175"/>
          <p14:tracePt t="33825" x="10323513" y="3305175"/>
          <p14:tracePt t="33834" x="10313988" y="3305175"/>
          <p14:tracePt t="33841" x="10306050" y="3305175"/>
          <p14:tracePt t="33849" x="10298113" y="3305175"/>
          <p14:tracePt t="33857" x="10288588" y="3305175"/>
          <p14:tracePt t="33865" x="10280650" y="3305175"/>
          <p14:tracePt t="33882" x="10271125" y="3305175"/>
          <p14:tracePt t="37321" x="10263188" y="3305175"/>
          <p14:tracePt t="37393" x="10237788" y="3305175"/>
          <p14:tracePt t="37410" x="10229850" y="3314700"/>
          <p14:tracePt t="37418" x="10220325" y="3322638"/>
          <p14:tracePt t="37425" x="10212388" y="3322638"/>
          <p14:tracePt t="37434" x="10204450" y="3330575"/>
          <p14:tracePt t="37441" x="10186988" y="3348038"/>
          <p14:tracePt t="37457" x="10179050" y="3355975"/>
          <p14:tracePt t="37730" x="10179050" y="3365500"/>
          <p14:tracePt t="37733" x="10179050" y="3373438"/>
          <p14:tracePt t="37746" x="10179050" y="3382963"/>
          <p14:tracePt t="38329" x="10136188" y="3390900"/>
          <p14:tracePt t="38337" x="10110788" y="3390900"/>
          <p14:tracePt t="38341" x="10067925" y="3398838"/>
          <p14:tracePt t="38346" x="10025063" y="3398838"/>
          <p14:tracePt t="38354" x="9966325" y="3408363"/>
          <p14:tracePt t="38362" x="9906000" y="3416300"/>
          <p14:tracePt t="38369" x="9880600" y="3424238"/>
          <p14:tracePt t="38378" x="9855200" y="3433763"/>
          <p14:tracePt t="38381" x="9829800" y="3433763"/>
          <p14:tracePt t="38385" x="9829800" y="3441700"/>
          <p14:tracePt t="38393" x="9821863" y="3449638"/>
          <p14:tracePt t="38403" x="9812338" y="3449638"/>
          <p14:tracePt t="38409" x="9804400" y="3459163"/>
          <p14:tracePt t="38418" x="9796463" y="3459163"/>
          <p14:tracePt t="38425" x="9771063" y="3459163"/>
          <p14:tracePt t="38433" x="9753600" y="3467100"/>
          <p14:tracePt t="38441" x="9720263" y="3475038"/>
          <p14:tracePt t="38446" x="9685338" y="3484563"/>
          <p14:tracePt t="38454" x="9652000" y="3492500"/>
          <p14:tracePt t="38462" x="9634538" y="3502025"/>
          <p14:tracePt t="38470" x="9609138" y="3509963"/>
          <p14:tracePt t="38477" x="9601200" y="3509963"/>
          <p14:tracePt t="38486" x="9591675" y="3517900"/>
          <p14:tracePt t="38493" x="9583738" y="3517900"/>
          <p14:tracePt t="38513" x="9566275" y="3517900"/>
          <p14:tracePt t="38577" x="9558338" y="3517900"/>
          <p14:tracePt t="38593" x="9550400" y="3517900"/>
          <p14:tracePt t="38609" x="9540875" y="3517900"/>
          <p14:tracePt t="38618" x="9523413" y="3517900"/>
          <p14:tracePt t="38625" x="9498013" y="3517900"/>
          <p14:tracePt t="38634" x="9482138" y="3502025"/>
          <p14:tracePt t="38641" x="9456738" y="3492500"/>
          <p14:tracePt t="38649" x="9421813" y="3467100"/>
          <p14:tracePt t="38657" x="9388475" y="3449638"/>
          <p14:tracePt t="38667" x="9337675" y="3433763"/>
          <p14:tracePt t="38674" x="9269413" y="3390900"/>
          <p14:tracePt t="38682" x="9193213" y="3330575"/>
          <p14:tracePt t="38690" x="9099550" y="3263900"/>
          <p14:tracePt t="38698" x="9005888" y="3178175"/>
          <p14:tracePt t="38706" x="8912225" y="3084513"/>
          <p14:tracePt t="38714" x="8810625" y="2982913"/>
          <p14:tracePt t="38722" x="8691563" y="2855913"/>
          <p14:tracePt t="38730" x="8572500" y="2701925"/>
          <p14:tracePt t="38738" x="8420100" y="2541588"/>
          <p14:tracePt t="38746" x="8266113" y="2354263"/>
          <p14:tracePt t="38754" x="8096250" y="2166938"/>
          <p14:tracePt t="38762" x="7935913" y="2022475"/>
          <p14:tracePt t="38770" x="7799388" y="1885950"/>
          <p14:tracePt t="38777" x="7705725" y="1801813"/>
          <p14:tracePt t="38785" x="7646988" y="1741488"/>
          <p14:tracePt t="38793" x="7586663" y="1674813"/>
          <p14:tracePt t="38802" x="7545388" y="1622425"/>
          <p14:tracePt t="38809" x="7527925" y="1597025"/>
          <p14:tracePt t="38818" x="7502525" y="1571625"/>
          <p14:tracePt t="38825" x="7477125" y="1546225"/>
          <p14:tracePt t="38833" x="7426325" y="1512888"/>
          <p14:tracePt t="38841" x="7373938" y="1477963"/>
          <p14:tracePt t="38849" x="7340600" y="1462088"/>
          <p14:tracePt t="38857" x="7315200" y="1452563"/>
          <p14:tracePt t="38865" x="7272338" y="1444625"/>
          <p14:tracePt t="38874" x="7213600" y="1427163"/>
          <p14:tracePt t="38881" x="7137400" y="1401763"/>
          <p14:tracePt t="38898" x="6967538" y="1333500"/>
          <p14:tracePt t="38906" x="6881813" y="1292225"/>
          <p14:tracePt t="38914" x="6805613" y="1249363"/>
          <p14:tracePt t="38921" x="6729413" y="1206500"/>
          <p14:tracePt t="38932" x="6661150" y="1147763"/>
          <p14:tracePt t="38938" x="6600825" y="1104900"/>
          <p14:tracePt t="38948" x="6516688" y="1036638"/>
          <p14:tracePt t="38954" x="6448425" y="977900"/>
          <p14:tracePt t="38963" x="6372225" y="909638"/>
          <p14:tracePt t="38970" x="6303963" y="849313"/>
          <p14:tracePt t="38978" x="6227763" y="798513"/>
          <p14:tracePt t="38985" x="6167438" y="739775"/>
          <p14:tracePt t="38993" x="6100763" y="688975"/>
          <p14:tracePt t="39002" x="6040438" y="663575"/>
          <p14:tracePt t="39009" x="5972175" y="636588"/>
          <p14:tracePt t="39018" x="5905500" y="628650"/>
          <p14:tracePt t="39025" x="5845175" y="611188"/>
          <p14:tracePt t="39034" x="5802313" y="611188"/>
          <p14:tracePt t="39041" x="5786438" y="611188"/>
          <p14:tracePt t="39049" x="5768975" y="611188"/>
          <p14:tracePt t="39057" x="5751513" y="620713"/>
          <p14:tracePt t="39065" x="5743575" y="628650"/>
          <p14:tracePt t="39073" x="5726113" y="646113"/>
          <p14:tracePt t="39082" x="5718175" y="654050"/>
          <p14:tracePt t="39090" x="5683250" y="688975"/>
          <p14:tracePt t="39097" x="5667375" y="704850"/>
          <p14:tracePt t="39107" x="5657850" y="730250"/>
          <p14:tracePt t="39113" x="5624513" y="773113"/>
          <p14:tracePt t="39122" x="5599113" y="798513"/>
          <p14:tracePt t="39130" x="5573713" y="841375"/>
          <p14:tracePt t="39138" x="5530850" y="892175"/>
          <p14:tracePt t="39147" x="5513388" y="917575"/>
          <p14:tracePt t="39155" x="5487988" y="960438"/>
          <p14:tracePt t="39162" x="5472113" y="977900"/>
          <p14:tracePt t="39169" x="5472113" y="993775"/>
          <p14:tracePt t="39177" x="5472113" y="1011238"/>
          <p14:tracePt t="39186" x="5472113" y="1028700"/>
          <p14:tracePt t="39193" x="5472113" y="1036638"/>
          <p14:tracePt t="39209" x="5472113" y="1044575"/>
          <p14:tracePt t="39225" x="5472113" y="1054100"/>
          <p14:tracePt t="39234" x="5472113" y="1062038"/>
          <p14:tracePt t="39250" x="5472113" y="1079500"/>
          <p14:tracePt t="39266" x="5472113" y="1087438"/>
          <p14:tracePt t="39274" x="5472113" y="1096963"/>
          <p14:tracePt t="39281" x="5472113" y="1104900"/>
          <p14:tracePt t="39290" x="5472113" y="1112838"/>
          <p14:tracePt t="39298" x="5480050" y="1122363"/>
          <p14:tracePt t="39306" x="5487988" y="1130300"/>
          <p14:tracePt t="39330" x="5497513" y="1138238"/>
          <p14:tracePt t="39361" x="5505450" y="1147763"/>
          <p14:tracePt t="39386" x="5505450" y="1155700"/>
          <p14:tracePt t="39393" x="5513388" y="1163638"/>
          <p14:tracePt t="39409" x="5522913" y="1163638"/>
          <p14:tracePt t="39418" x="5530850" y="1163638"/>
          <p14:tracePt t="39436" x="5538788" y="1173163"/>
          <p14:tracePt t="39833" x="5538788" y="1181100"/>
          <p14:tracePt t="39857" x="5538788" y="1198563"/>
          <p14:tracePt t="39865" x="5538788" y="1206500"/>
          <p14:tracePt t="39874" x="5538788" y="1216025"/>
          <p14:tracePt t="39881" x="5538788" y="1223963"/>
          <p14:tracePt t="39897" x="5538788" y="1249363"/>
          <p14:tracePt t="39905" x="5538788" y="1257300"/>
          <p14:tracePt t="39914" x="5538788" y="1274763"/>
          <p14:tracePt t="39921" x="5538788" y="1282700"/>
          <p14:tracePt t="39932" x="5538788" y="1292225"/>
          <p14:tracePt t="39938" x="5538788" y="1308100"/>
          <p14:tracePt t="39946" x="5538788" y="1317625"/>
          <p14:tracePt t="39954" x="5538788" y="1333500"/>
          <p14:tracePt t="39970" x="5538788" y="1350963"/>
          <p14:tracePt t="40009" x="5538788" y="1360488"/>
          <p14:tracePt t="40065" x="5538788" y="1368425"/>
          <p14:tracePt t="40073" x="5538788" y="1376363"/>
          <p14:tracePt t="40089" x="5538788" y="1385888"/>
          <p14:tracePt t="40097" x="5538788" y="1393825"/>
          <p14:tracePt t="40122" x="5538788" y="1401763"/>
          <p14:tracePt t="40130" x="5538788" y="1411288"/>
          <p14:tracePt t="40146" x="5548313" y="1411288"/>
          <p14:tracePt t="40161" x="5556250" y="1411288"/>
          <p14:tracePt t="40171" x="5565775" y="1411288"/>
          <p14:tracePt t="40177" x="5591175" y="1411288"/>
          <p14:tracePt t="40187" x="5616575" y="1411288"/>
          <p14:tracePt t="40193" x="5667375" y="1427163"/>
          <p14:tracePt t="40201" x="5726113" y="1436688"/>
          <p14:tracePt t="40209" x="5751513" y="1436688"/>
          <p14:tracePt t="40217" x="5802313" y="1436688"/>
          <p14:tracePt t="40225" x="5880100" y="1436688"/>
          <p14:tracePt t="40234" x="5964238" y="1436688"/>
          <p14:tracePt t="40241" x="6049963" y="1436688"/>
          <p14:tracePt t="40249" x="6134100" y="1436688"/>
          <p14:tracePt t="40257" x="6219825" y="1436688"/>
          <p14:tracePt t="40265" x="6286500" y="1436688"/>
          <p14:tracePt t="40274" x="6364288" y="1436688"/>
          <p14:tracePt t="40281" x="6430963" y="1436688"/>
          <p14:tracePt t="40290" x="6491288" y="1444625"/>
          <p14:tracePt t="40297" x="6567488" y="1444625"/>
          <p14:tracePt t="40307" x="6626225" y="1452563"/>
          <p14:tracePt t="40313" x="6686550" y="1462088"/>
          <p14:tracePt t="40322" x="6729413" y="1462088"/>
          <p14:tracePt t="40330" x="6770688" y="1462088"/>
          <p14:tracePt t="40338" x="6805613" y="1462088"/>
          <p14:tracePt t="40345" x="6823075" y="1470025"/>
          <p14:tracePt t="40354" x="6856413" y="1477963"/>
          <p14:tracePt t="40361" x="6881813" y="1477963"/>
          <p14:tracePt t="40371" x="6907213" y="1487488"/>
          <p14:tracePt t="40377" x="6915150" y="1487488"/>
          <p14:tracePt t="40387" x="6942138" y="1487488"/>
          <p14:tracePt t="40393" x="6967538" y="1495425"/>
          <p14:tracePt t="40401" x="6983413" y="1495425"/>
          <p14:tracePt t="40409" x="7008813" y="1504950"/>
          <p14:tracePt t="40418" x="7034213" y="1512888"/>
          <p14:tracePt t="40425" x="7051675" y="1512888"/>
          <p14:tracePt t="40433" x="7077075" y="1512888"/>
          <p14:tracePt t="40442" x="7112000" y="1512888"/>
          <p14:tracePt t="40449" x="7137400" y="1520825"/>
          <p14:tracePt t="40458" x="7178675" y="1520825"/>
          <p14:tracePt t="40466" x="7196138" y="1530350"/>
          <p14:tracePt t="40475" x="7229475" y="1530350"/>
          <p14:tracePt t="40481" x="7272338" y="1530350"/>
          <p14:tracePt t="40490" x="7297738" y="1530350"/>
          <p14:tracePt t="40497" x="7315200" y="1530350"/>
          <p14:tracePt t="40506" x="7340600" y="1530350"/>
          <p14:tracePt t="40515" x="7366000" y="1530350"/>
          <p14:tracePt t="40522" x="7391400" y="1538288"/>
          <p14:tracePt t="40531" x="7408863" y="1538288"/>
          <p14:tracePt t="40538" x="7442200" y="1538288"/>
          <p14:tracePt t="40545" x="7467600" y="1538288"/>
          <p14:tracePt t="40554" x="7493000" y="1538288"/>
          <p14:tracePt t="40561" x="7527925" y="1538288"/>
          <p14:tracePt t="40570" x="7553325" y="1538288"/>
          <p14:tracePt t="40582" x="7570788" y="1538288"/>
          <p14:tracePt t="40585" x="7596188" y="1538288"/>
          <p14:tracePt t="40593" x="7621588" y="1538288"/>
          <p14:tracePt t="40601" x="7629525" y="1538288"/>
          <p14:tracePt t="40609" x="7654925" y="1538288"/>
          <p14:tracePt t="40618" x="7672388" y="1538288"/>
          <p14:tracePt t="40625" x="7715250" y="1538288"/>
          <p14:tracePt t="40641" x="7748588" y="1538288"/>
          <p14:tracePt t="40649" x="7756525" y="1538288"/>
          <p14:tracePt t="40658" x="7781925" y="1538288"/>
          <p14:tracePt t="40665" x="7816850" y="1538288"/>
          <p14:tracePt t="40674" x="7832725" y="1538288"/>
          <p14:tracePt t="40681" x="7859713" y="1538288"/>
          <p14:tracePt t="40690" x="7875588" y="1538288"/>
          <p14:tracePt t="40698" x="7918450" y="1538288"/>
          <p14:tracePt t="40706" x="7961313" y="1538288"/>
          <p14:tracePt t="40714" x="7986713" y="1538288"/>
          <p14:tracePt t="40723" x="8012113" y="1538288"/>
          <p14:tracePt t="40734" x="8045450" y="1538288"/>
          <p14:tracePt t="40738" x="8080375" y="1538288"/>
          <p14:tracePt t="40745" x="8105775" y="1538288"/>
          <p14:tracePt t="40754" x="8131175" y="1538288"/>
          <p14:tracePt t="40761" x="8156575" y="1538288"/>
          <p14:tracePt t="40769" x="8164513" y="1538288"/>
          <p14:tracePt t="40777" x="8181975" y="1538288"/>
          <p14:tracePt t="40785" x="8189913" y="1538288"/>
          <p14:tracePt t="40793" x="8199438" y="1538288"/>
          <p14:tracePt t="40802" x="8215313" y="1538288"/>
          <p14:tracePt t="40818" x="8240713" y="1538288"/>
          <p14:tracePt t="40825" x="8250238" y="1538288"/>
          <p14:tracePt t="40833" x="8275638" y="1538288"/>
          <p14:tracePt t="40841" x="8301038" y="1538288"/>
          <p14:tracePt t="40849" x="8326438" y="1538288"/>
          <p14:tracePt t="40857" x="8351838" y="1538288"/>
          <p14:tracePt t="40865" x="8394700" y="1538288"/>
          <p14:tracePt t="40874" x="8420100" y="1538288"/>
          <p14:tracePt t="40881" x="8435975" y="1538288"/>
          <p14:tracePt t="40892" x="8470900" y="1538288"/>
          <p14:tracePt t="40898" x="8488363" y="1538288"/>
          <p14:tracePt t="40907" x="8504238" y="1538288"/>
          <p14:tracePt t="40914" x="8529638" y="1538288"/>
          <p14:tracePt t="40922" x="8539163" y="1538288"/>
          <p14:tracePt t="40932" x="8555038" y="1538288"/>
          <p14:tracePt t="40939" x="8564563" y="1538288"/>
          <p14:tracePt t="40945" x="8572500" y="1538288"/>
          <p14:tracePt t="40954" x="8580438" y="1538288"/>
          <p14:tracePt t="40961" x="8597900" y="1538288"/>
          <p14:tracePt t="40969" x="8605838" y="1538288"/>
          <p14:tracePt t="40977" x="8623300" y="1538288"/>
          <p14:tracePt t="40986" x="8640763" y="1538288"/>
          <p14:tracePt t="40993" x="8658225" y="1538288"/>
          <p14:tracePt t="41001" x="8691563" y="1538288"/>
          <p14:tracePt t="41009" x="8709025" y="1538288"/>
          <p14:tracePt t="41017" x="8750300" y="1538288"/>
          <p14:tracePt t="41025" x="8777288" y="1538288"/>
          <p14:tracePt t="41033" x="8802688" y="1538288"/>
          <p14:tracePt t="41041" x="8828088" y="1538288"/>
          <p14:tracePt t="41049" x="8843963" y="1538288"/>
          <p14:tracePt t="41058" x="8861425" y="1538288"/>
          <p14:tracePt t="41065" x="8878888" y="1538288"/>
          <p14:tracePt t="41084" x="8904288" y="1538288"/>
          <p14:tracePt t="41098" x="8921750" y="1538288"/>
          <p14:tracePt t="41106" x="8929688" y="1538288"/>
          <p14:tracePt t="41115" x="8937625" y="1538288"/>
          <p14:tracePt t="41122" x="8955088" y="1538288"/>
          <p14:tracePt t="41139" x="8963025" y="1538288"/>
          <p14:tracePt t="41145" x="8972550" y="1538288"/>
          <p14:tracePt t="41154" x="8980488" y="1538288"/>
          <p14:tracePt t="41161" x="8997950" y="1538288"/>
          <p14:tracePt t="41169" x="9005888" y="1538288"/>
          <p14:tracePt t="41177" x="9013825" y="1538288"/>
          <p14:tracePt t="41185" x="9023350" y="1538288"/>
          <p14:tracePt t="41193" x="9039225" y="1538288"/>
          <p14:tracePt t="41201" x="9056688" y="1538288"/>
          <p14:tracePt t="41209" x="9082088" y="1538288"/>
          <p14:tracePt t="41217" x="9091613" y="1538288"/>
          <p14:tracePt t="41226" x="9117013" y="1538288"/>
          <p14:tracePt t="41233" x="9124950" y="1538288"/>
          <p14:tracePt t="41242" x="9132888" y="1538288"/>
          <p14:tracePt t="41249" x="9158288" y="1538288"/>
          <p14:tracePt t="41266" x="9175750" y="1538288"/>
          <p14:tracePt t="41274" x="9193213" y="1538288"/>
          <p14:tracePt t="41282" x="9201150" y="1538288"/>
          <p14:tracePt t="41291" x="9218613" y="1538288"/>
          <p14:tracePt t="41306" x="9236075" y="1538288"/>
          <p14:tracePt t="41315" x="9244013" y="1538288"/>
          <p14:tracePt t="41331" x="9261475" y="1538288"/>
          <p14:tracePt t="41338" x="9286875" y="1538288"/>
          <p14:tracePt t="41354" x="9302750" y="1538288"/>
          <p14:tracePt t="41361" x="9312275" y="1538288"/>
          <p14:tracePt t="41369" x="9320213" y="1538288"/>
          <p14:tracePt t="41377" x="9337675" y="1538288"/>
          <p14:tracePt t="41393" x="9353550" y="1538288"/>
          <p14:tracePt t="41402" x="9363075" y="1538288"/>
          <p14:tracePt t="41409" x="9380538" y="1538288"/>
          <p14:tracePt t="41418" x="9405938" y="1538288"/>
          <p14:tracePt t="41425" x="9413875" y="1538288"/>
          <p14:tracePt t="41433" x="9431338" y="1538288"/>
          <p14:tracePt t="41442" x="9439275" y="1538288"/>
          <p14:tracePt t="41450" x="9464675" y="1538288"/>
          <p14:tracePt t="41458" x="9472613" y="1538288"/>
          <p14:tracePt t="41465" x="9482138" y="1538288"/>
          <p14:tracePt t="41475" x="9507538" y="1538288"/>
          <p14:tracePt t="41490" x="9515475" y="1538288"/>
          <p14:tracePt t="41507" x="9523413" y="1538288"/>
          <p14:tracePt t="41530" x="9532938" y="1538288"/>
          <p14:tracePt t="41539" x="9540875" y="1538288"/>
          <p14:tracePt t="41570" x="9550400" y="1538288"/>
          <p14:tracePt t="41577" x="9558338" y="1538288"/>
          <p14:tracePt t="41601" x="9566275" y="1538288"/>
          <p14:tracePt t="41625" x="9575800" y="1538288"/>
          <p14:tracePt t="41673" x="9583738" y="1538288"/>
          <p14:tracePt t="41873" x="9591675" y="1538288"/>
          <p14:tracePt t="41881" x="9601200" y="1538288"/>
          <p14:tracePt t="41922" x="9609138" y="1538288"/>
          <p14:tracePt t="41929" x="9617075" y="1538288"/>
          <p14:tracePt t="41949" x="9626600" y="1538288"/>
          <p14:tracePt t="41960" x="9634538" y="1538288"/>
          <p14:tracePt t="41975" x="9652000" y="1538288"/>
          <p14:tracePt t="41998" x="9667875" y="1538288"/>
          <p14:tracePt t="42017" x="9677400" y="1538288"/>
          <p14:tracePt t="42081" x="9694863" y="1538288"/>
          <p14:tracePt t="42097" x="9702800" y="1530350"/>
          <p14:tracePt t="42106" x="9702800" y="1520825"/>
          <p14:tracePt t="42114" x="9710738" y="1520825"/>
          <p14:tracePt t="42122" x="9720263" y="1520825"/>
          <p14:tracePt t="42130" x="9720263" y="1512888"/>
          <p14:tracePt t="42138" x="9728200" y="1504950"/>
          <p14:tracePt t="42145" x="9728200" y="1495425"/>
          <p14:tracePt t="42153" x="9728200" y="1477963"/>
          <p14:tracePt t="42161" x="9736138" y="1462088"/>
          <p14:tracePt t="42169" x="9736138" y="1444625"/>
          <p14:tracePt t="42177" x="9736138" y="1419225"/>
          <p14:tracePt t="42185" x="9736138" y="1393825"/>
          <p14:tracePt t="42193" x="9736138" y="1385888"/>
          <p14:tracePt t="42201" x="9736138" y="1350963"/>
          <p14:tracePt t="42209" x="9736138" y="1308100"/>
          <p14:tracePt t="42217" x="9736138" y="1300163"/>
          <p14:tracePt t="42225" x="9720263" y="1257300"/>
          <p14:tracePt t="42233" x="9702800" y="1241425"/>
          <p14:tracePt t="42243" x="9677400" y="1216025"/>
          <p14:tracePt t="42249" x="9659938" y="1189038"/>
          <p14:tracePt t="42259" x="9659938" y="1181100"/>
          <p14:tracePt t="42266" x="9626600" y="1163638"/>
          <p14:tracePt t="42275" x="9591675" y="1138238"/>
          <p14:tracePt t="42282" x="9558338" y="1122363"/>
          <p14:tracePt t="42290" x="9532938" y="1112838"/>
          <p14:tracePt t="42298" x="9498013" y="1079500"/>
          <p14:tracePt t="42306" x="9456738" y="1079500"/>
          <p14:tracePt t="42315" x="9405938" y="1069975"/>
          <p14:tracePt t="42322" x="9345613" y="1054100"/>
          <p14:tracePt t="42329" x="9302750" y="1044575"/>
          <p14:tracePt t="42338" x="9277350" y="1044575"/>
          <p14:tracePt t="42345" x="9226550" y="1044575"/>
          <p14:tracePt t="42354" x="9167813" y="1036638"/>
          <p14:tracePt t="42361" x="9074150" y="1019175"/>
          <p14:tracePt t="42369" x="8988425" y="1019175"/>
          <p14:tracePt t="42377" x="8904288" y="1019175"/>
          <p14:tracePt t="42385" x="8818563" y="1019175"/>
          <p14:tracePt t="42393" x="8750300" y="1019175"/>
          <p14:tracePt t="42401" x="8691563" y="1019175"/>
          <p14:tracePt t="42409" x="8632825" y="1019175"/>
          <p14:tracePt t="42418" x="8589963" y="1019175"/>
          <p14:tracePt t="42435" x="8580438" y="1019175"/>
          <p14:tracePt t="42458" x="8564563" y="1019175"/>
          <p14:tracePt t="42482" x="8564563" y="1028700"/>
          <p14:tracePt t="42490" x="8564563" y="1036638"/>
          <p14:tracePt t="42514" x="8564563" y="1044575"/>
          <p14:tracePt t="42529" x="8564563" y="1054100"/>
          <p14:tracePt t="42545" x="8564563" y="1062038"/>
          <p14:tracePt t="42554" x="8564563" y="1069975"/>
          <p14:tracePt t="42561" x="8564563" y="1079500"/>
          <p14:tracePt t="42569" x="8572500" y="1087438"/>
          <p14:tracePt t="42577" x="8572500" y="1096963"/>
          <p14:tracePt t="42585" x="8589963" y="1104900"/>
          <p14:tracePt t="42593" x="8597900" y="1112838"/>
          <p14:tracePt t="42601" x="8605838" y="1112838"/>
          <p14:tracePt t="42618" x="8605838" y="1122363"/>
          <p14:tracePt t="42626" x="8615363" y="1122363"/>
          <p14:tracePt t="42633" x="8623300" y="1130300"/>
          <p14:tracePt t="42658" x="8632825" y="1130300"/>
          <p14:tracePt t="42674" x="8640763" y="1138238"/>
          <p14:tracePt t="42683" x="8648700" y="1147763"/>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EE23D-4CD3-E047-A920-744ABC329F12}"/>
              </a:ext>
            </a:extLst>
          </p:cNvPr>
          <p:cNvSpPr>
            <a:spLocks noGrp="1"/>
          </p:cNvSpPr>
          <p:nvPr>
            <p:ph type="title"/>
          </p:nvPr>
        </p:nvSpPr>
        <p:spPr>
          <a:xfrm>
            <a:off x="423967" y="87010"/>
            <a:ext cx="10515600" cy="581220"/>
          </a:xfrm>
        </p:spPr>
        <p:txBody>
          <a:bodyPr>
            <a:normAutofit/>
          </a:bodyPr>
          <a:lstStyle/>
          <a:p>
            <a:pPr algn="ctr"/>
            <a:r>
              <a:rPr lang="en-US" sz="3000" dirty="0" err="1">
                <a:solidFill>
                  <a:srgbClr val="1637CA"/>
                </a:solidFill>
                <a:latin typeface="Helvetica" pitchFamily="2" charset="0"/>
              </a:rPr>
              <a:t>CsI</a:t>
            </a:r>
            <a:r>
              <a:rPr lang="en-US" sz="3000" dirty="0">
                <a:solidFill>
                  <a:srgbClr val="1637CA"/>
                </a:solidFill>
                <a:latin typeface="Helvetica" pitchFamily="2" charset="0"/>
              </a:rPr>
              <a:t>(</a:t>
            </a:r>
            <a:r>
              <a:rPr lang="en-US" altLang="zh-CN" sz="3000" dirty="0">
                <a:solidFill>
                  <a:srgbClr val="1637CA"/>
                </a:solidFill>
                <a:latin typeface="Helvetica" pitchFamily="2" charset="0"/>
              </a:rPr>
              <a:t>Tl) attenuation c</a:t>
            </a:r>
            <a:r>
              <a:rPr lang="en-CN" sz="3000" dirty="0">
                <a:solidFill>
                  <a:srgbClr val="1637CA"/>
                </a:solidFill>
                <a:latin typeface="Helvetica" pitchFamily="2" charset="0"/>
              </a:rPr>
              <a:t>osmic ray test</a:t>
            </a:r>
          </a:p>
        </p:txBody>
      </p:sp>
      <p:sp>
        <p:nvSpPr>
          <p:cNvPr id="4" name="Slide Number Placeholder 3">
            <a:extLst>
              <a:ext uri="{FF2B5EF4-FFF2-40B4-BE49-F238E27FC236}">
                <a16:creationId xmlns:a16="http://schemas.microsoft.com/office/drawing/2014/main" id="{6DC73EF9-4386-2245-8444-D8068281AD26}"/>
              </a:ext>
            </a:extLst>
          </p:cNvPr>
          <p:cNvSpPr>
            <a:spLocks noGrp="1"/>
          </p:cNvSpPr>
          <p:nvPr>
            <p:ph type="sldNum" sz="quarter" idx="12"/>
          </p:nvPr>
        </p:nvSpPr>
        <p:spPr/>
        <p:txBody>
          <a:bodyPr/>
          <a:lstStyle/>
          <a:p>
            <a:fld id="{5576826F-EE36-9849-881E-D0BC0629CBB2}" type="slidenum">
              <a:rPr lang="en-CN" smtClean="0"/>
              <a:pPr/>
              <a:t>20</a:t>
            </a:fld>
            <a:endParaRPr lang="en-CN" dirty="0"/>
          </a:p>
        </p:txBody>
      </p:sp>
      <p:pic>
        <p:nvPicPr>
          <p:cNvPr id="5" name="Picture 4">
            <a:extLst>
              <a:ext uri="{FF2B5EF4-FFF2-40B4-BE49-F238E27FC236}">
                <a16:creationId xmlns:a16="http://schemas.microsoft.com/office/drawing/2014/main" id="{7DA5C82F-0FA4-BF49-AC39-066DB58E26CE}"/>
              </a:ext>
            </a:extLst>
          </p:cNvPr>
          <p:cNvPicPr>
            <a:picLocks noChangeAspect="1"/>
          </p:cNvPicPr>
          <p:nvPr/>
        </p:nvPicPr>
        <p:blipFill>
          <a:blip r:embed="rId2"/>
          <a:stretch>
            <a:fillRect/>
          </a:stretch>
        </p:blipFill>
        <p:spPr>
          <a:xfrm>
            <a:off x="5374488" y="1792876"/>
            <a:ext cx="5846317" cy="398027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09EBCBF-4062-624F-8C78-D29EE6EF8138}"/>
                  </a:ext>
                </a:extLst>
              </p:cNvPr>
              <p:cNvSpPr txBox="1"/>
              <p:nvPr/>
            </p:nvSpPr>
            <p:spPr>
              <a:xfrm>
                <a:off x="8028600" y="2274351"/>
                <a:ext cx="3316110" cy="582788"/>
              </a:xfrm>
              <a:prstGeom prst="rect">
                <a:avLst/>
              </a:prstGeom>
              <a:noFill/>
            </p:spPr>
            <p:txBody>
              <a:bodyPr wrap="square" rtlCol="0">
                <a:spAutoFit/>
              </a:bodyPr>
              <a:lstStyle/>
              <a:p>
                <a:r>
                  <a:rPr lang="en-CN" sz="2400" dirty="0"/>
                  <a:t>Fitted by </a:t>
                </a:r>
                <a14:m>
                  <m:oMath xmlns:m="http://schemas.openxmlformats.org/officeDocument/2006/math">
                    <m:r>
                      <a:rPr lang="en-US" sz="2400" b="1" i="1" smtClean="0">
                        <a:latin typeface="Cambria Math" panose="02040503050406030204" pitchFamily="18" charset="0"/>
                      </a:rPr>
                      <m:t>𝒚</m:t>
                    </m:r>
                    <m:r>
                      <a:rPr lang="en-US" sz="2400" b="1" i="1" smtClean="0">
                        <a:latin typeface="Cambria Math" panose="02040503050406030204" pitchFamily="18" charset="0"/>
                      </a:rPr>
                      <m:t>=</m:t>
                    </m:r>
                    <m:r>
                      <a:rPr lang="en-US" sz="2400" b="1" i="1" smtClean="0">
                        <a:latin typeface="Cambria Math" panose="02040503050406030204" pitchFamily="18" charset="0"/>
                      </a:rPr>
                      <m:t>𝑨</m:t>
                    </m:r>
                    <m:r>
                      <a:rPr lang="en-US" sz="2400" b="1" i="1" smtClean="0">
                        <a:latin typeface="Cambria Math" panose="02040503050406030204" pitchFamily="18" charset="0"/>
                        <a:ea typeface="Cambria Math" panose="02040503050406030204" pitchFamily="18" charset="0"/>
                      </a:rPr>
                      <m:t>∙</m:t>
                    </m:r>
                    <m:sSup>
                      <m:sSupPr>
                        <m:ctrlPr>
                          <a:rPr lang="en-US" sz="2400" b="1" i="1" smtClean="0">
                            <a:latin typeface="Cambria Math" panose="02040503050406030204" pitchFamily="18" charset="0"/>
                            <a:ea typeface="Cambria Math" panose="02040503050406030204" pitchFamily="18" charset="0"/>
                          </a:rPr>
                        </m:ctrlPr>
                      </m:sSupPr>
                      <m:e>
                        <m:r>
                          <a:rPr lang="en-US" sz="2400" b="1" i="1" smtClean="0">
                            <a:latin typeface="Cambria Math" panose="02040503050406030204" pitchFamily="18" charset="0"/>
                            <a:ea typeface="Cambria Math" panose="02040503050406030204" pitchFamily="18" charset="0"/>
                          </a:rPr>
                          <m:t>𝒆</m:t>
                        </m:r>
                      </m:e>
                      <m:sup>
                        <m:r>
                          <a:rPr lang="en-US" sz="2400" b="1" i="1" smtClean="0">
                            <a:latin typeface="Cambria Math" panose="02040503050406030204" pitchFamily="18" charset="0"/>
                            <a:ea typeface="Cambria Math" panose="02040503050406030204" pitchFamily="18" charset="0"/>
                          </a:rPr>
                          <m:t>− </m:t>
                        </m:r>
                        <m:f>
                          <m:fPr>
                            <m:ctrlPr>
                              <a:rPr lang="en-US" sz="2400" b="1" i="1" smtClean="0">
                                <a:latin typeface="Cambria Math" panose="02040503050406030204" pitchFamily="18" charset="0"/>
                                <a:ea typeface="Cambria Math" panose="02040503050406030204" pitchFamily="18" charset="0"/>
                              </a:rPr>
                            </m:ctrlPr>
                          </m:fPr>
                          <m:num>
                            <m:r>
                              <a:rPr lang="en-US" sz="2400" b="1" i="1" smtClean="0">
                                <a:latin typeface="Cambria Math" panose="02040503050406030204" pitchFamily="18" charset="0"/>
                                <a:ea typeface="Cambria Math" panose="02040503050406030204" pitchFamily="18" charset="0"/>
                              </a:rPr>
                              <m:t>𝒙</m:t>
                            </m:r>
                          </m:num>
                          <m:den>
                            <m:r>
                              <a:rPr lang="en-US" sz="2400" b="1" i="1" smtClean="0">
                                <a:latin typeface="Cambria Math" panose="02040503050406030204" pitchFamily="18" charset="0"/>
                                <a:ea typeface="Cambria Math" panose="02040503050406030204" pitchFamily="18" charset="0"/>
                              </a:rPr>
                              <m:t>𝝀</m:t>
                            </m:r>
                          </m:den>
                        </m:f>
                      </m:sup>
                    </m:sSup>
                  </m:oMath>
                </a14:m>
                <a:endParaRPr lang="en-CN" sz="2400" b="1" dirty="0"/>
              </a:p>
            </p:txBody>
          </p:sp>
        </mc:Choice>
        <mc:Fallback xmlns="">
          <p:sp>
            <p:nvSpPr>
              <p:cNvPr id="8" name="TextBox 7">
                <a:extLst>
                  <a:ext uri="{FF2B5EF4-FFF2-40B4-BE49-F238E27FC236}">
                    <a16:creationId xmlns:a16="http://schemas.microsoft.com/office/drawing/2014/main" id="{709EBCBF-4062-624F-8C78-D29EE6EF8138}"/>
                  </a:ext>
                </a:extLst>
              </p:cNvPr>
              <p:cNvSpPr txBox="1">
                <a:spLocks noRot="1" noChangeAspect="1" noMove="1" noResize="1" noEditPoints="1" noAdjustHandles="1" noChangeArrowheads="1" noChangeShapeType="1" noTextEdit="1"/>
              </p:cNvSpPr>
              <p:nvPr/>
            </p:nvSpPr>
            <p:spPr>
              <a:xfrm>
                <a:off x="8028600" y="2274351"/>
                <a:ext cx="3316110" cy="582788"/>
              </a:xfrm>
              <a:prstGeom prst="rect">
                <a:avLst/>
              </a:prstGeom>
              <a:blipFill>
                <a:blip r:embed="rId4"/>
                <a:stretch>
                  <a:fillRect l="-3053" b="-21277"/>
                </a:stretch>
              </a:blipFill>
            </p:spPr>
            <p:txBody>
              <a:bodyPr/>
              <a:lstStyle/>
              <a:p>
                <a:r>
                  <a:rPr lang="en-CN">
                    <a:noFill/>
                  </a:rPr>
                  <a:t> </a:t>
                </a:r>
              </a:p>
            </p:txBody>
          </p:sp>
        </mc:Fallback>
      </mc:AlternateContent>
      <p:sp>
        <p:nvSpPr>
          <p:cNvPr id="10" name="TextBox 9">
            <a:extLst>
              <a:ext uri="{FF2B5EF4-FFF2-40B4-BE49-F238E27FC236}">
                <a16:creationId xmlns:a16="http://schemas.microsoft.com/office/drawing/2014/main" id="{E2F57DFE-6526-5048-8C27-F1EEC94F8510}"/>
              </a:ext>
            </a:extLst>
          </p:cNvPr>
          <p:cNvSpPr txBox="1"/>
          <p:nvPr/>
        </p:nvSpPr>
        <p:spPr>
          <a:xfrm>
            <a:off x="9276636" y="2998377"/>
            <a:ext cx="2283975" cy="707886"/>
          </a:xfrm>
          <a:prstGeom prst="rect">
            <a:avLst/>
          </a:prstGeom>
          <a:noFill/>
        </p:spPr>
        <p:txBody>
          <a:bodyPr wrap="square" rtlCol="0">
            <a:spAutoFit/>
          </a:bodyPr>
          <a:lstStyle/>
          <a:p>
            <a:r>
              <a:rPr lang="en-US" sz="2000" b="1" dirty="0"/>
              <a:t>λ</a:t>
            </a:r>
            <a:r>
              <a:rPr lang="en-CN" sz="2000" b="1" dirty="0"/>
              <a:t>=21.6 ± 4 cm</a:t>
            </a:r>
          </a:p>
          <a:p>
            <a:r>
              <a:rPr lang="en-US" sz="2000" b="1" dirty="0" err="1">
                <a:solidFill>
                  <a:srgbClr val="FF0000"/>
                </a:solidFill>
              </a:rPr>
              <a:t>λ</a:t>
            </a:r>
            <a:r>
              <a:rPr lang="en-CN" sz="2000" b="1" dirty="0">
                <a:solidFill>
                  <a:srgbClr val="FF0000"/>
                </a:solidFill>
              </a:rPr>
              <a:t>=24.8 ± 4.4 cm</a:t>
            </a:r>
          </a:p>
        </p:txBody>
      </p:sp>
      <p:sp>
        <p:nvSpPr>
          <p:cNvPr id="12" name="TextBox 11">
            <a:extLst>
              <a:ext uri="{FF2B5EF4-FFF2-40B4-BE49-F238E27FC236}">
                <a16:creationId xmlns:a16="http://schemas.microsoft.com/office/drawing/2014/main" id="{D8C500A0-8D4B-5945-8F90-9F433B7CD710}"/>
              </a:ext>
            </a:extLst>
          </p:cNvPr>
          <p:cNvSpPr txBox="1"/>
          <p:nvPr/>
        </p:nvSpPr>
        <p:spPr>
          <a:xfrm>
            <a:off x="338543" y="714268"/>
            <a:ext cx="11534801"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Helvetica" pitchFamily="2" charset="0"/>
              </a:rPr>
              <a:t>The </a:t>
            </a:r>
            <a:r>
              <a:rPr lang="en-US" altLang="zh-CN" sz="2000" dirty="0">
                <a:latin typeface="Helvetica" pitchFamily="2" charset="0"/>
              </a:rPr>
              <a:t>attenuation length is a main parameter of </a:t>
            </a:r>
            <a:r>
              <a:rPr lang="en-US" altLang="zh-CN" sz="2000" dirty="0" err="1">
                <a:latin typeface="Helvetica" pitchFamily="2" charset="0"/>
              </a:rPr>
              <a:t>CsI</a:t>
            </a:r>
            <a:r>
              <a:rPr lang="en-US" altLang="zh-CN" sz="2000" dirty="0">
                <a:latin typeface="Helvetica" pitchFamily="2" charset="0"/>
              </a:rPr>
              <a:t>(Tl), influence the uniformity of energy deposit</a:t>
            </a:r>
            <a:endParaRPr lang="en-US" sz="2000" dirty="0">
              <a:latin typeface="Helvetica" pitchFamily="2" charset="0"/>
            </a:endParaRPr>
          </a:p>
          <a:p>
            <a:pPr marL="342900" indent="-342900">
              <a:buFont typeface="Arial" panose="020B0604020202020204" pitchFamily="34" charset="0"/>
              <a:buChar char="•"/>
            </a:pPr>
            <a:r>
              <a:rPr lang="en-US" sz="2000" dirty="0">
                <a:latin typeface="Helvetica" pitchFamily="2" charset="0"/>
              </a:rPr>
              <a:t>Simulation shows muon deposit 22.3 MeV in </a:t>
            </a:r>
            <a:r>
              <a:rPr lang="en-US" sz="2000" dirty="0" err="1">
                <a:latin typeface="Helvetica" pitchFamily="2" charset="0"/>
              </a:rPr>
              <a:t>CsI</a:t>
            </a:r>
            <a:r>
              <a:rPr lang="en-US" sz="2000" dirty="0">
                <a:latin typeface="Helvetica" pitchFamily="2" charset="0"/>
              </a:rPr>
              <a:t>, created 1.1M photons.</a:t>
            </a:r>
            <a:endParaRPr lang="en-CN" sz="2000" dirty="0">
              <a:latin typeface="Helvetica" pitchFamily="2" charset="0"/>
            </a:endParaRPr>
          </a:p>
        </p:txBody>
      </p:sp>
      <p:sp>
        <p:nvSpPr>
          <p:cNvPr id="15" name="TextBox 14">
            <a:extLst>
              <a:ext uri="{FF2B5EF4-FFF2-40B4-BE49-F238E27FC236}">
                <a16:creationId xmlns:a16="http://schemas.microsoft.com/office/drawing/2014/main" id="{3BAF43A2-5477-7346-BFA9-8BC52B1DFC8A}"/>
              </a:ext>
            </a:extLst>
          </p:cNvPr>
          <p:cNvSpPr txBox="1"/>
          <p:nvPr/>
        </p:nvSpPr>
        <p:spPr>
          <a:xfrm>
            <a:off x="5489881" y="5967551"/>
            <a:ext cx="5983019" cy="707886"/>
          </a:xfrm>
          <a:prstGeom prst="rect">
            <a:avLst/>
          </a:prstGeom>
          <a:noFill/>
        </p:spPr>
        <p:txBody>
          <a:bodyPr wrap="square" rtlCol="0">
            <a:spAutoFit/>
          </a:bodyPr>
          <a:lstStyle/>
          <a:p>
            <a:r>
              <a:rPr lang="en-CN" sz="2000" b="1" dirty="0">
                <a:solidFill>
                  <a:srgbClr val="FF0000"/>
                </a:solidFill>
              </a:rPr>
              <a:t>Short attenuation length confirmed</a:t>
            </a:r>
            <a:r>
              <a:rPr lang="en-CN" sz="2000" b="1" dirty="0"/>
              <a:t>, even though the appearance of crystal is transparent! </a:t>
            </a:r>
          </a:p>
        </p:txBody>
      </p:sp>
      <p:pic>
        <p:nvPicPr>
          <p:cNvPr id="16" name="Picture 15">
            <a:extLst>
              <a:ext uri="{FF2B5EF4-FFF2-40B4-BE49-F238E27FC236}">
                <a16:creationId xmlns:a16="http://schemas.microsoft.com/office/drawing/2014/main" id="{079367A3-0CC8-D945-A11C-74FD48C9DA6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2189" y="4466547"/>
            <a:ext cx="3757789" cy="2166814"/>
          </a:xfrm>
          <a:prstGeom prst="rect">
            <a:avLst/>
          </a:prstGeom>
        </p:spPr>
      </p:pic>
      <p:sp>
        <p:nvSpPr>
          <p:cNvPr id="17" name="TextBox 16">
            <a:extLst>
              <a:ext uri="{FF2B5EF4-FFF2-40B4-BE49-F238E27FC236}">
                <a16:creationId xmlns:a16="http://schemas.microsoft.com/office/drawing/2014/main" id="{397043F3-A55C-0E41-AC7A-6ECB809752C3}"/>
              </a:ext>
            </a:extLst>
          </p:cNvPr>
          <p:cNvSpPr txBox="1"/>
          <p:nvPr/>
        </p:nvSpPr>
        <p:spPr>
          <a:xfrm>
            <a:off x="796214" y="4055847"/>
            <a:ext cx="3793113" cy="369332"/>
          </a:xfrm>
          <a:prstGeom prst="rect">
            <a:avLst/>
          </a:prstGeom>
          <a:noFill/>
        </p:spPr>
        <p:txBody>
          <a:bodyPr wrap="square" rtlCol="0">
            <a:spAutoFit/>
          </a:bodyPr>
          <a:lstStyle/>
          <a:p>
            <a:r>
              <a:rPr lang="en-US" b="1" dirty="0"/>
              <a:t>C</a:t>
            </a:r>
            <a:r>
              <a:rPr lang="en-CN" b="1" dirty="0"/>
              <a:t>osmic ray signal sample</a:t>
            </a:r>
          </a:p>
        </p:txBody>
      </p:sp>
      <p:cxnSp>
        <p:nvCxnSpPr>
          <p:cNvPr id="19" name="Straight Connector 18">
            <a:extLst>
              <a:ext uri="{FF2B5EF4-FFF2-40B4-BE49-F238E27FC236}">
                <a16:creationId xmlns:a16="http://schemas.microsoft.com/office/drawing/2014/main" id="{4DE23C77-D47E-A843-A2FF-5230216438E0}"/>
              </a:ext>
            </a:extLst>
          </p:cNvPr>
          <p:cNvCxnSpPr/>
          <p:nvPr/>
        </p:nvCxnSpPr>
        <p:spPr>
          <a:xfrm>
            <a:off x="1747350" y="4425179"/>
            <a:ext cx="0" cy="20593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9DC72C8-9E93-B643-AC5A-E7C2F5E727D1}"/>
              </a:ext>
            </a:extLst>
          </p:cNvPr>
          <p:cNvCxnSpPr/>
          <p:nvPr/>
        </p:nvCxnSpPr>
        <p:spPr>
          <a:xfrm>
            <a:off x="3638239" y="4425179"/>
            <a:ext cx="0" cy="205935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15ED03BD-854B-0149-A29A-9A3B9959291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1389" y="1677150"/>
            <a:ext cx="4230497" cy="1922577"/>
          </a:xfrm>
          <a:prstGeom prst="rect">
            <a:avLst/>
          </a:prstGeom>
        </p:spPr>
      </p:pic>
      <p:sp>
        <p:nvSpPr>
          <p:cNvPr id="3" name="文本框 2">
            <a:extLst>
              <a:ext uri="{FF2B5EF4-FFF2-40B4-BE49-F238E27FC236}">
                <a16:creationId xmlns:a16="http://schemas.microsoft.com/office/drawing/2014/main" id="{1091581F-C878-780D-8935-96E5719C907D}"/>
              </a:ext>
            </a:extLst>
          </p:cNvPr>
          <p:cNvSpPr txBox="1"/>
          <p:nvPr/>
        </p:nvSpPr>
        <p:spPr>
          <a:xfrm>
            <a:off x="10356626" y="110082"/>
            <a:ext cx="1734770" cy="400110"/>
          </a:xfrm>
          <a:prstGeom prst="rect">
            <a:avLst/>
          </a:prstGeom>
          <a:noFill/>
        </p:spPr>
        <p:txBody>
          <a:bodyPr wrap="none" rtlCol="0">
            <a:spAutoFit/>
          </a:bodyPr>
          <a:lstStyle/>
          <a:p>
            <a:r>
              <a:rPr kumimoji="1" lang="en-US" altLang="zh-CN" sz="2000" b="1" dirty="0">
                <a:solidFill>
                  <a:srgbClr val="1637CA"/>
                </a:solidFill>
              </a:rPr>
              <a:t>Ye Tian (IMP)</a:t>
            </a:r>
            <a:endParaRPr kumimoji="1" lang="zh-CN" altLang="en-US" sz="2000" b="1" dirty="0">
              <a:solidFill>
                <a:srgbClr val="1637CA"/>
              </a:solidFill>
            </a:endParaRPr>
          </a:p>
        </p:txBody>
      </p:sp>
    </p:spTree>
    <p:extLst>
      <p:ext uri="{BB962C8B-B14F-4D97-AF65-F5344CB8AC3E}">
        <p14:creationId xmlns:p14="http://schemas.microsoft.com/office/powerpoint/2010/main" val="84044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C525494-979E-D240-93CE-7F8043C5D752}"/>
              </a:ext>
            </a:extLst>
          </p:cNvPr>
          <p:cNvSpPr txBox="1"/>
          <p:nvPr/>
        </p:nvSpPr>
        <p:spPr>
          <a:xfrm>
            <a:off x="217798" y="58953"/>
            <a:ext cx="8743322"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4.</a:t>
            </a:r>
            <a:r>
              <a:rPr kumimoji="1" lang="zh-CN" altLang="en-US" sz="3200" b="1" dirty="0">
                <a:solidFill>
                  <a:srgbClr val="FF0000"/>
                </a:solidFill>
                <a:latin typeface="+mn-ea"/>
              </a:rPr>
              <a:t> </a:t>
            </a:r>
            <a:r>
              <a:rPr kumimoji="1" lang="en-US" altLang="zh-CN" sz="3200" b="1" dirty="0">
                <a:solidFill>
                  <a:srgbClr val="FF0000"/>
                </a:solidFill>
                <a:latin typeface="+mn-ea"/>
              </a:rPr>
              <a:t>Far Forward Detectors</a:t>
            </a:r>
            <a:endParaRPr kumimoji="1" lang="zh-CN" altLang="en-US" sz="3200" b="1" dirty="0">
              <a:solidFill>
                <a:srgbClr val="FF0000"/>
              </a:solidFill>
              <a:latin typeface="+mn-ea"/>
            </a:endParaRPr>
          </a:p>
        </p:txBody>
      </p:sp>
      <p:sp>
        <p:nvSpPr>
          <p:cNvPr id="10" name="文本框 9">
            <a:extLst>
              <a:ext uri="{FF2B5EF4-FFF2-40B4-BE49-F238E27FC236}">
                <a16:creationId xmlns:a16="http://schemas.microsoft.com/office/drawing/2014/main" id="{BAA45379-7A19-F143-A1DC-6682D3539668}"/>
              </a:ext>
            </a:extLst>
          </p:cNvPr>
          <p:cNvSpPr txBox="1"/>
          <p:nvPr/>
        </p:nvSpPr>
        <p:spPr>
          <a:xfrm>
            <a:off x="7733389" y="166674"/>
            <a:ext cx="4129657" cy="369332"/>
          </a:xfrm>
          <a:prstGeom prst="rect">
            <a:avLst/>
          </a:prstGeom>
          <a:noFill/>
        </p:spPr>
        <p:txBody>
          <a:bodyPr wrap="none" rtlCol="0">
            <a:spAutoFit/>
          </a:bodyPr>
          <a:lstStyle/>
          <a:p>
            <a:r>
              <a:rPr kumimoji="1" lang="en-US" altLang="zh-CN" b="1" u="sng" dirty="0" err="1">
                <a:solidFill>
                  <a:srgbClr val="1637CA"/>
                </a:solidFill>
              </a:rPr>
              <a:t>Weizhi</a:t>
            </a:r>
            <a:r>
              <a:rPr kumimoji="1" lang="en-US" altLang="zh-CN" b="1" u="sng" dirty="0">
                <a:solidFill>
                  <a:srgbClr val="1637CA"/>
                </a:solidFill>
              </a:rPr>
              <a:t> </a:t>
            </a:r>
            <a:r>
              <a:rPr kumimoji="1" lang="en-US" altLang="zh-CN" b="1" u="sng" dirty="0" err="1">
                <a:solidFill>
                  <a:srgbClr val="1637CA"/>
                </a:solidFill>
              </a:rPr>
              <a:t>Xiong</a:t>
            </a:r>
            <a:r>
              <a:rPr kumimoji="1" lang="en-US" altLang="zh-CN" b="1" dirty="0">
                <a:solidFill>
                  <a:srgbClr val="1637CA"/>
                </a:solidFill>
              </a:rPr>
              <a:t>(SDU), </a:t>
            </a:r>
            <a:r>
              <a:rPr kumimoji="1" lang="en-US" altLang="zh-CN" b="1" dirty="0" err="1">
                <a:solidFill>
                  <a:srgbClr val="1637CA"/>
                </a:solidFill>
              </a:rPr>
              <a:t>Yutie</a:t>
            </a:r>
            <a:r>
              <a:rPr kumimoji="1" lang="en-US" altLang="zh-CN" b="1" dirty="0">
                <a:solidFill>
                  <a:srgbClr val="1637CA"/>
                </a:solidFill>
              </a:rPr>
              <a:t> Liang (IMP)</a:t>
            </a:r>
            <a:endParaRPr kumimoji="1" lang="zh-CN" altLang="en-US" b="1" dirty="0">
              <a:solidFill>
                <a:srgbClr val="1637CA"/>
              </a:solidFill>
            </a:endParaRPr>
          </a:p>
        </p:txBody>
      </p:sp>
      <p:pic>
        <p:nvPicPr>
          <p:cNvPr id="5" name="图片 4">
            <a:extLst>
              <a:ext uri="{FF2B5EF4-FFF2-40B4-BE49-F238E27FC236}">
                <a16:creationId xmlns:a16="http://schemas.microsoft.com/office/drawing/2014/main" id="{202AA21A-64F2-D1DA-186B-B48015DB326E}"/>
              </a:ext>
            </a:extLst>
          </p:cNvPr>
          <p:cNvPicPr>
            <a:picLocks noChangeAspect="1"/>
          </p:cNvPicPr>
          <p:nvPr/>
        </p:nvPicPr>
        <p:blipFill>
          <a:blip r:embed="rId2"/>
          <a:stretch>
            <a:fillRect/>
          </a:stretch>
        </p:blipFill>
        <p:spPr>
          <a:xfrm>
            <a:off x="872835" y="932420"/>
            <a:ext cx="9781311" cy="5299412"/>
          </a:xfrm>
          <a:prstGeom prst="rect">
            <a:avLst/>
          </a:prstGeom>
        </p:spPr>
      </p:pic>
      <p:sp>
        <p:nvSpPr>
          <p:cNvPr id="2" name="灯片编号占位符 5">
            <a:extLst>
              <a:ext uri="{FF2B5EF4-FFF2-40B4-BE49-F238E27FC236}">
                <a16:creationId xmlns:a16="http://schemas.microsoft.com/office/drawing/2014/main" id="{D421BB8E-905D-4690-F6C1-DA4EFE050F1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21</a:t>
            </a:fld>
            <a:endParaRPr lang="zh-CN" altLang="en-US"/>
          </a:p>
        </p:txBody>
      </p:sp>
    </p:spTree>
    <p:extLst>
      <p:ext uri="{BB962C8B-B14F-4D97-AF65-F5344CB8AC3E}">
        <p14:creationId xmlns:p14="http://schemas.microsoft.com/office/powerpoint/2010/main" val="16282816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a:extLst>
              <a:ext uri="{FF2B5EF4-FFF2-40B4-BE49-F238E27FC236}">
                <a16:creationId xmlns:a16="http://schemas.microsoft.com/office/drawing/2014/main" id="{CDDB4095-8F44-4A23-8815-A5ACCCA3DE6E}"/>
              </a:ext>
            </a:extLst>
          </p:cNvPr>
          <p:cNvCxnSpPr>
            <a:cxnSpLocks/>
          </p:cNvCxnSpPr>
          <p:nvPr/>
        </p:nvCxnSpPr>
        <p:spPr>
          <a:xfrm>
            <a:off x="596828" y="2716730"/>
            <a:ext cx="1225651" cy="245952"/>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矩形 5">
            <a:extLst>
              <a:ext uri="{FF2B5EF4-FFF2-40B4-BE49-F238E27FC236}">
                <a16:creationId xmlns:a16="http://schemas.microsoft.com/office/drawing/2014/main" id="{A55DA158-81A6-4572-9250-BB3249EA0AB9}"/>
              </a:ext>
            </a:extLst>
          </p:cNvPr>
          <p:cNvSpPr/>
          <p:nvPr/>
        </p:nvSpPr>
        <p:spPr>
          <a:xfrm rot="686407">
            <a:off x="1798453" y="2857624"/>
            <a:ext cx="741928" cy="339849"/>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 name="文本框 6">
            <a:extLst>
              <a:ext uri="{FF2B5EF4-FFF2-40B4-BE49-F238E27FC236}">
                <a16:creationId xmlns:a16="http://schemas.microsoft.com/office/drawing/2014/main" id="{335C4EDF-3A7F-4210-8D54-343D241EFDDC}"/>
              </a:ext>
            </a:extLst>
          </p:cNvPr>
          <p:cNvSpPr txBox="1"/>
          <p:nvPr/>
        </p:nvSpPr>
        <p:spPr>
          <a:xfrm rot="675379">
            <a:off x="2624893" y="2525401"/>
            <a:ext cx="9605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L=0.8m</a:t>
            </a:r>
            <a:endParaRPr lang="zh-CN" altLang="en-US"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302A6579-59BA-4A50-9F96-1A00FF630DF2}"/>
              </a:ext>
            </a:extLst>
          </p:cNvPr>
          <p:cNvSpPr txBox="1"/>
          <p:nvPr/>
        </p:nvSpPr>
        <p:spPr>
          <a:xfrm>
            <a:off x="6077658" y="921452"/>
            <a:ext cx="3486326" cy="1015663"/>
          </a:xfrm>
          <a:prstGeom prst="rect">
            <a:avLst/>
          </a:prstGeom>
          <a:noFill/>
          <a:ln w="25400">
            <a:solidFill>
              <a:schemeClr val="tx1"/>
            </a:solidFill>
          </a:ln>
        </p:spPr>
        <p:txBody>
          <a:bodyPr wrap="square" rtlCol="0">
            <a:spAutoFit/>
          </a:bodyPr>
          <a:lstStyle/>
          <a:p>
            <a:r>
              <a:rPr lang="en-US" altLang="zh-CN" sz="1200" b="1" dirty="0">
                <a:latin typeface="Arial" panose="020B0604020202020204" pitchFamily="34" charset="0"/>
                <a:cs typeface="Arial" panose="020B0604020202020204" pitchFamily="34" charset="0"/>
              </a:rPr>
              <a:t>Dipole 3:  z = 15.4 m   B = -3.4 T   L = 0.8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R2 = p*10/3./B2 = 20GeV*10/3./2.69 = 19.61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Bending angle = asin(L/R) ~ 0.04 rad = 40 mrad</a:t>
            </a:r>
            <a:endParaRPr lang="zh-CN" altLang="en-US" sz="1200" dirty="0">
              <a:latin typeface="Arial" panose="020B0604020202020204" pitchFamily="34" charset="0"/>
              <a:cs typeface="Arial" panose="020B0604020202020204" pitchFamily="34" charset="0"/>
            </a:endParaRPr>
          </a:p>
        </p:txBody>
      </p:sp>
      <p:cxnSp>
        <p:nvCxnSpPr>
          <p:cNvPr id="12" name="直接连接符 11">
            <a:extLst>
              <a:ext uri="{FF2B5EF4-FFF2-40B4-BE49-F238E27FC236}">
                <a16:creationId xmlns:a16="http://schemas.microsoft.com/office/drawing/2014/main" id="{7790DA79-85B7-4EA9-BEB1-8251E56E4661}"/>
              </a:ext>
            </a:extLst>
          </p:cNvPr>
          <p:cNvCxnSpPr>
            <a:cxnSpLocks/>
            <a:endCxn id="48" idx="1"/>
          </p:cNvCxnSpPr>
          <p:nvPr/>
        </p:nvCxnSpPr>
        <p:spPr>
          <a:xfrm>
            <a:off x="2526996" y="3131350"/>
            <a:ext cx="1689631" cy="510139"/>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B996D967-EA43-4A91-8B30-503BB247F1C2}"/>
              </a:ext>
            </a:extLst>
          </p:cNvPr>
          <p:cNvCxnSpPr>
            <a:cxnSpLocks/>
          </p:cNvCxnSpPr>
          <p:nvPr/>
        </p:nvCxnSpPr>
        <p:spPr>
          <a:xfrm>
            <a:off x="2540486" y="3121604"/>
            <a:ext cx="1668915" cy="292495"/>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A39BD42D-20D1-4AAE-A812-A1F4A5F450B6}"/>
              </a:ext>
            </a:extLst>
          </p:cNvPr>
          <p:cNvSpPr txBox="1"/>
          <p:nvPr/>
        </p:nvSpPr>
        <p:spPr>
          <a:xfrm rot="537829">
            <a:off x="3519058" y="3305208"/>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30 mrad</a:t>
            </a:r>
            <a:endParaRPr lang="zh-CN" altLang="en-US" sz="1200" dirty="0">
              <a:latin typeface="Arial" panose="020B0604020202020204" pitchFamily="34" charset="0"/>
              <a:cs typeface="Arial" panose="020B0604020202020204" pitchFamily="34" charset="0"/>
            </a:endParaRPr>
          </a:p>
        </p:txBody>
      </p:sp>
      <p:sp>
        <p:nvSpPr>
          <p:cNvPr id="17" name="文本框 16">
            <a:extLst>
              <a:ext uri="{FF2B5EF4-FFF2-40B4-BE49-F238E27FC236}">
                <a16:creationId xmlns:a16="http://schemas.microsoft.com/office/drawing/2014/main" id="{EE9E85AD-FE24-4265-98C7-18365958C939}"/>
              </a:ext>
            </a:extLst>
          </p:cNvPr>
          <p:cNvSpPr txBox="1"/>
          <p:nvPr/>
        </p:nvSpPr>
        <p:spPr>
          <a:xfrm>
            <a:off x="1531244" y="2640166"/>
            <a:ext cx="33855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A</a:t>
            </a:r>
            <a:endParaRPr lang="zh-CN" altLang="en-US" dirty="0">
              <a:latin typeface="Arial" panose="020B0604020202020204" pitchFamily="34" charset="0"/>
              <a:cs typeface="Arial" panose="020B0604020202020204" pitchFamily="34" charset="0"/>
            </a:endParaRPr>
          </a:p>
        </p:txBody>
      </p:sp>
      <p:sp>
        <p:nvSpPr>
          <p:cNvPr id="18" name="文本框 17">
            <a:extLst>
              <a:ext uri="{FF2B5EF4-FFF2-40B4-BE49-F238E27FC236}">
                <a16:creationId xmlns:a16="http://schemas.microsoft.com/office/drawing/2014/main" id="{75A1363A-85A0-4C60-8151-04AA0D4663B2}"/>
              </a:ext>
            </a:extLst>
          </p:cNvPr>
          <p:cNvSpPr txBox="1"/>
          <p:nvPr/>
        </p:nvSpPr>
        <p:spPr>
          <a:xfrm>
            <a:off x="2476808" y="2842882"/>
            <a:ext cx="338554"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B</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41133BCD-79ED-4709-BBB5-1AD70A2D01C9}"/>
              </a:ext>
            </a:extLst>
          </p:cNvPr>
          <p:cNvSpPr txBox="1"/>
          <p:nvPr/>
        </p:nvSpPr>
        <p:spPr>
          <a:xfrm>
            <a:off x="360793" y="2418089"/>
            <a:ext cx="364202"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O</a:t>
            </a:r>
            <a:endParaRPr lang="zh-CN" altLang="en-US" dirty="0">
              <a:latin typeface="Arial" panose="020B0604020202020204" pitchFamily="34" charset="0"/>
              <a:cs typeface="Arial" panose="020B0604020202020204" pitchFamily="34" charset="0"/>
            </a:endParaRPr>
          </a:p>
        </p:txBody>
      </p:sp>
      <p:sp>
        <p:nvSpPr>
          <p:cNvPr id="21" name="矩形 20">
            <a:extLst>
              <a:ext uri="{FF2B5EF4-FFF2-40B4-BE49-F238E27FC236}">
                <a16:creationId xmlns:a16="http://schemas.microsoft.com/office/drawing/2014/main" id="{2735B782-E963-4852-B4D1-BFC07C3C493A}"/>
              </a:ext>
            </a:extLst>
          </p:cNvPr>
          <p:cNvSpPr/>
          <p:nvPr/>
        </p:nvSpPr>
        <p:spPr>
          <a:xfrm rot="763663">
            <a:off x="6532504" y="5108725"/>
            <a:ext cx="1325238" cy="576239"/>
          </a:xfrm>
          <a:prstGeom prst="rect">
            <a:avLst/>
          </a:prstGeom>
          <a:solidFill>
            <a:schemeClr val="accent1">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2" name="文本框 21">
            <a:extLst>
              <a:ext uri="{FF2B5EF4-FFF2-40B4-BE49-F238E27FC236}">
                <a16:creationId xmlns:a16="http://schemas.microsoft.com/office/drawing/2014/main" id="{30101782-8C82-4666-898B-C2069F3C5594}"/>
              </a:ext>
            </a:extLst>
          </p:cNvPr>
          <p:cNvSpPr txBox="1"/>
          <p:nvPr/>
        </p:nvSpPr>
        <p:spPr>
          <a:xfrm rot="752991">
            <a:off x="6617810" y="5654440"/>
            <a:ext cx="960519"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L=0.8m</a:t>
            </a:r>
            <a:endParaRPr lang="zh-CN" altLang="en-US" dirty="0">
              <a:latin typeface="Arial" panose="020B0604020202020204" pitchFamily="34" charset="0"/>
              <a:cs typeface="Arial" panose="020B0604020202020204" pitchFamily="34" charset="0"/>
            </a:endParaRPr>
          </a:p>
        </p:txBody>
      </p:sp>
      <p:sp>
        <p:nvSpPr>
          <p:cNvPr id="23" name="文本框 22">
            <a:extLst>
              <a:ext uri="{FF2B5EF4-FFF2-40B4-BE49-F238E27FC236}">
                <a16:creationId xmlns:a16="http://schemas.microsoft.com/office/drawing/2014/main" id="{38187266-838C-46BD-B5D5-0A7560DE7577}"/>
              </a:ext>
            </a:extLst>
          </p:cNvPr>
          <p:cNvSpPr txBox="1"/>
          <p:nvPr/>
        </p:nvSpPr>
        <p:spPr>
          <a:xfrm>
            <a:off x="6309618" y="4814781"/>
            <a:ext cx="35137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C</a:t>
            </a:r>
            <a:endParaRPr lang="zh-CN" altLang="en-US" dirty="0">
              <a:latin typeface="Arial" panose="020B0604020202020204" pitchFamily="34" charset="0"/>
              <a:cs typeface="Arial" panose="020B0604020202020204" pitchFamily="34" charset="0"/>
            </a:endParaRPr>
          </a:p>
        </p:txBody>
      </p:sp>
      <p:sp>
        <p:nvSpPr>
          <p:cNvPr id="24" name="文本框 23">
            <a:extLst>
              <a:ext uri="{FF2B5EF4-FFF2-40B4-BE49-F238E27FC236}">
                <a16:creationId xmlns:a16="http://schemas.microsoft.com/office/drawing/2014/main" id="{311BD331-54D9-4B10-9745-BA25AA61AF4B}"/>
              </a:ext>
            </a:extLst>
          </p:cNvPr>
          <p:cNvSpPr txBox="1"/>
          <p:nvPr/>
        </p:nvSpPr>
        <p:spPr>
          <a:xfrm>
            <a:off x="7946833" y="4984524"/>
            <a:ext cx="351378" cy="369332"/>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D</a:t>
            </a:r>
            <a:endParaRPr lang="zh-CN" altLang="en-US" dirty="0">
              <a:latin typeface="Arial" panose="020B0604020202020204" pitchFamily="34" charset="0"/>
              <a:cs typeface="Arial" panose="020B0604020202020204" pitchFamily="34" charset="0"/>
            </a:endParaRPr>
          </a:p>
        </p:txBody>
      </p:sp>
      <p:sp>
        <p:nvSpPr>
          <p:cNvPr id="25" name="文本框 24">
            <a:extLst>
              <a:ext uri="{FF2B5EF4-FFF2-40B4-BE49-F238E27FC236}">
                <a16:creationId xmlns:a16="http://schemas.microsoft.com/office/drawing/2014/main" id="{878FDD43-D8E3-49D2-924B-CFC4B5CACD2B}"/>
              </a:ext>
            </a:extLst>
          </p:cNvPr>
          <p:cNvSpPr txBox="1"/>
          <p:nvPr/>
        </p:nvSpPr>
        <p:spPr>
          <a:xfrm>
            <a:off x="6435742" y="2756107"/>
            <a:ext cx="115288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R3 </a:t>
            </a:r>
          </a:p>
          <a:p>
            <a:r>
              <a:rPr lang="en-US" altLang="zh-CN" dirty="0">
                <a:latin typeface="Arial" panose="020B0604020202020204" pitchFamily="34" charset="0"/>
                <a:cs typeface="Arial" panose="020B0604020202020204" pitchFamily="34" charset="0"/>
              </a:rPr>
              <a:t>= 19.61m</a:t>
            </a:r>
            <a:endParaRPr lang="zh-CN" altLang="en-US" dirty="0">
              <a:latin typeface="Arial" panose="020B0604020202020204" pitchFamily="34" charset="0"/>
              <a:cs typeface="Arial" panose="020B0604020202020204" pitchFamily="34" charset="0"/>
            </a:endParaRPr>
          </a:p>
        </p:txBody>
      </p:sp>
      <p:sp>
        <p:nvSpPr>
          <p:cNvPr id="27" name="不完整圆 26">
            <a:extLst>
              <a:ext uri="{FF2B5EF4-FFF2-40B4-BE49-F238E27FC236}">
                <a16:creationId xmlns:a16="http://schemas.microsoft.com/office/drawing/2014/main" id="{7DF457C2-F0D2-4EC9-94C2-5C651F0AC2FD}"/>
              </a:ext>
            </a:extLst>
          </p:cNvPr>
          <p:cNvSpPr/>
          <p:nvPr/>
        </p:nvSpPr>
        <p:spPr>
          <a:xfrm>
            <a:off x="-1283079" y="2961500"/>
            <a:ext cx="5614173" cy="5177125"/>
          </a:xfrm>
          <a:prstGeom prst="pie">
            <a:avLst>
              <a:gd name="adj1" fmla="val 16554897"/>
              <a:gd name="adj2" fmla="val 17542119"/>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28" name="不完整圆 27">
            <a:extLst>
              <a:ext uri="{FF2B5EF4-FFF2-40B4-BE49-F238E27FC236}">
                <a16:creationId xmlns:a16="http://schemas.microsoft.com/office/drawing/2014/main" id="{E2B1D45A-1B39-40B8-84EA-C73740DC7DBE}"/>
              </a:ext>
            </a:extLst>
          </p:cNvPr>
          <p:cNvSpPr/>
          <p:nvPr/>
        </p:nvSpPr>
        <p:spPr>
          <a:xfrm>
            <a:off x="5013735" y="372937"/>
            <a:ext cx="5614173" cy="5177125"/>
          </a:xfrm>
          <a:prstGeom prst="pie">
            <a:avLst>
              <a:gd name="adj1" fmla="val 5346257"/>
              <a:gd name="adj2" fmla="val 712530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cxnSp>
        <p:nvCxnSpPr>
          <p:cNvPr id="29" name="直接连接符 28">
            <a:extLst>
              <a:ext uri="{FF2B5EF4-FFF2-40B4-BE49-F238E27FC236}">
                <a16:creationId xmlns:a16="http://schemas.microsoft.com/office/drawing/2014/main" id="{EE624252-0585-4AE2-A9A3-6CAF4544EACE}"/>
              </a:ext>
            </a:extLst>
          </p:cNvPr>
          <p:cNvCxnSpPr>
            <a:cxnSpLocks/>
          </p:cNvCxnSpPr>
          <p:nvPr/>
        </p:nvCxnSpPr>
        <p:spPr>
          <a:xfrm>
            <a:off x="7840483" y="5552967"/>
            <a:ext cx="1509923" cy="39961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8E3C7093-42E4-451D-B85E-F05BBCF48F1B}"/>
              </a:ext>
            </a:extLst>
          </p:cNvPr>
          <p:cNvSpPr txBox="1"/>
          <p:nvPr/>
        </p:nvSpPr>
        <p:spPr>
          <a:xfrm>
            <a:off x="404409" y="3863511"/>
            <a:ext cx="128112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R1 </a:t>
            </a:r>
          </a:p>
          <a:p>
            <a:r>
              <a:rPr lang="en-US" altLang="zh-CN" dirty="0">
                <a:latin typeface="Arial" panose="020B0604020202020204" pitchFamily="34" charset="0"/>
                <a:cs typeface="Arial" panose="020B0604020202020204" pitchFamily="34" charset="0"/>
              </a:rPr>
              <a:t>= 26.455m</a:t>
            </a:r>
            <a:endParaRPr lang="zh-CN" altLang="en-US" dirty="0">
              <a:latin typeface="Arial" panose="020B0604020202020204" pitchFamily="34" charset="0"/>
              <a:cs typeface="Arial" panose="020B0604020202020204" pitchFamily="34" charset="0"/>
            </a:endParaRPr>
          </a:p>
        </p:txBody>
      </p:sp>
      <p:sp>
        <p:nvSpPr>
          <p:cNvPr id="31" name="文本框 30">
            <a:extLst>
              <a:ext uri="{FF2B5EF4-FFF2-40B4-BE49-F238E27FC236}">
                <a16:creationId xmlns:a16="http://schemas.microsoft.com/office/drawing/2014/main" id="{77EFF0CC-8617-445E-A991-7444A6812D94}"/>
              </a:ext>
            </a:extLst>
          </p:cNvPr>
          <p:cNvSpPr txBox="1"/>
          <p:nvPr/>
        </p:nvSpPr>
        <p:spPr>
          <a:xfrm>
            <a:off x="520046" y="953904"/>
            <a:ext cx="3476958" cy="1015663"/>
          </a:xfrm>
          <a:prstGeom prst="rect">
            <a:avLst/>
          </a:prstGeom>
          <a:noFill/>
          <a:ln w="25400">
            <a:solidFill>
              <a:schemeClr val="tx1"/>
            </a:solidFill>
          </a:ln>
        </p:spPr>
        <p:txBody>
          <a:bodyPr wrap="square" rtlCol="0">
            <a:spAutoFit/>
          </a:bodyPr>
          <a:lstStyle/>
          <a:p>
            <a:r>
              <a:rPr lang="en-US" altLang="zh-CN" sz="1200" b="1" dirty="0">
                <a:latin typeface="Arial" panose="020B0604020202020204" pitchFamily="34" charset="0"/>
                <a:cs typeface="Arial" panose="020B0604020202020204" pitchFamily="34" charset="0"/>
              </a:rPr>
              <a:t>Dipole 1:  z = 5 m   B = 2.52 T   L = 0.8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R1 = p*10/3./B1 = 20GeV*10/3./2.52 = 26.455 m</a:t>
            </a:r>
          </a:p>
          <a:p>
            <a:endParaRPr lang="en-US" altLang="zh-CN" sz="1200" dirty="0">
              <a:latin typeface="Arial" panose="020B0604020202020204" pitchFamily="34" charset="0"/>
              <a:cs typeface="Arial" panose="020B0604020202020204" pitchFamily="34" charset="0"/>
            </a:endParaRPr>
          </a:p>
          <a:p>
            <a:r>
              <a:rPr lang="en-US" altLang="zh-CN" sz="1200" dirty="0">
                <a:latin typeface="Arial" panose="020B0604020202020204" pitchFamily="34" charset="0"/>
                <a:cs typeface="Arial" panose="020B0604020202020204" pitchFamily="34" charset="0"/>
              </a:rPr>
              <a:t>Bending angle = asin(L/R) = 0.03 rad = 30 mrad</a:t>
            </a:r>
          </a:p>
        </p:txBody>
      </p:sp>
      <p:cxnSp>
        <p:nvCxnSpPr>
          <p:cNvPr id="39" name="直接连接符 38">
            <a:extLst>
              <a:ext uri="{FF2B5EF4-FFF2-40B4-BE49-F238E27FC236}">
                <a16:creationId xmlns:a16="http://schemas.microsoft.com/office/drawing/2014/main" id="{5AEB1822-CE12-4ED4-A70D-EC9FEB2F0E24}"/>
              </a:ext>
            </a:extLst>
          </p:cNvPr>
          <p:cNvCxnSpPr>
            <a:cxnSpLocks/>
          </p:cNvCxnSpPr>
          <p:nvPr/>
        </p:nvCxnSpPr>
        <p:spPr>
          <a:xfrm flipV="1">
            <a:off x="595959" y="2706995"/>
            <a:ext cx="966105" cy="654"/>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DB076023-4231-4B08-8FC4-D8135D861B46}"/>
              </a:ext>
            </a:extLst>
          </p:cNvPr>
          <p:cNvSpPr txBox="1"/>
          <p:nvPr/>
        </p:nvSpPr>
        <p:spPr>
          <a:xfrm>
            <a:off x="954379" y="2635593"/>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cxnSp>
        <p:nvCxnSpPr>
          <p:cNvPr id="42" name="直接连接符 41">
            <a:extLst>
              <a:ext uri="{FF2B5EF4-FFF2-40B4-BE49-F238E27FC236}">
                <a16:creationId xmlns:a16="http://schemas.microsoft.com/office/drawing/2014/main" id="{9786D4FA-BD1F-4DF6-A62B-B61E5DC860DE}"/>
              </a:ext>
            </a:extLst>
          </p:cNvPr>
          <p:cNvCxnSpPr>
            <a:cxnSpLocks/>
          </p:cNvCxnSpPr>
          <p:nvPr/>
        </p:nvCxnSpPr>
        <p:spPr>
          <a:xfrm flipV="1">
            <a:off x="2551667" y="3118713"/>
            <a:ext cx="1362882" cy="2891"/>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sp>
        <p:nvSpPr>
          <p:cNvPr id="44" name="文本框 43">
            <a:extLst>
              <a:ext uri="{FF2B5EF4-FFF2-40B4-BE49-F238E27FC236}">
                <a16:creationId xmlns:a16="http://schemas.microsoft.com/office/drawing/2014/main" id="{0609D732-E04E-4954-96B3-4D6F0A7C5024}"/>
              </a:ext>
            </a:extLst>
          </p:cNvPr>
          <p:cNvSpPr txBox="1"/>
          <p:nvPr/>
        </p:nvSpPr>
        <p:spPr>
          <a:xfrm>
            <a:off x="3665902" y="3081170"/>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cxnSp>
        <p:nvCxnSpPr>
          <p:cNvPr id="45" name="直接连接符 44">
            <a:extLst>
              <a:ext uri="{FF2B5EF4-FFF2-40B4-BE49-F238E27FC236}">
                <a16:creationId xmlns:a16="http://schemas.microsoft.com/office/drawing/2014/main" id="{04F0327B-6211-4D1A-9FF0-F8FF4F792F26}"/>
              </a:ext>
            </a:extLst>
          </p:cNvPr>
          <p:cNvCxnSpPr>
            <a:cxnSpLocks/>
          </p:cNvCxnSpPr>
          <p:nvPr/>
        </p:nvCxnSpPr>
        <p:spPr>
          <a:xfrm>
            <a:off x="7840483" y="5571321"/>
            <a:ext cx="1052516" cy="6591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47" name="文本框 46">
            <a:extLst>
              <a:ext uri="{FF2B5EF4-FFF2-40B4-BE49-F238E27FC236}">
                <a16:creationId xmlns:a16="http://schemas.microsoft.com/office/drawing/2014/main" id="{A589F219-4EA5-4F52-AFC3-94BA0B545490}"/>
              </a:ext>
            </a:extLst>
          </p:cNvPr>
          <p:cNvSpPr txBox="1"/>
          <p:nvPr/>
        </p:nvSpPr>
        <p:spPr>
          <a:xfrm rot="630408">
            <a:off x="8403306" y="5785271"/>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40 mrad</a:t>
            </a:r>
            <a:endParaRPr lang="zh-CN" altLang="en-US" sz="1200" dirty="0">
              <a:latin typeface="Arial" panose="020B0604020202020204" pitchFamily="34" charset="0"/>
              <a:cs typeface="Arial" panose="020B0604020202020204" pitchFamily="34" charset="0"/>
            </a:endParaRPr>
          </a:p>
        </p:txBody>
      </p:sp>
      <p:sp>
        <p:nvSpPr>
          <p:cNvPr id="2" name="灯片编号占位符 1">
            <a:extLst>
              <a:ext uri="{FF2B5EF4-FFF2-40B4-BE49-F238E27FC236}">
                <a16:creationId xmlns:a16="http://schemas.microsoft.com/office/drawing/2014/main" id="{0664A38A-3790-486C-AFC6-DB778738F56B}"/>
              </a:ext>
            </a:extLst>
          </p:cNvPr>
          <p:cNvSpPr>
            <a:spLocks noGrp="1"/>
          </p:cNvSpPr>
          <p:nvPr>
            <p:ph type="sldNum" sz="quarter" idx="12"/>
          </p:nvPr>
        </p:nvSpPr>
        <p:spPr>
          <a:xfrm>
            <a:off x="9407406" y="6520343"/>
            <a:ext cx="2743200" cy="365125"/>
          </a:xfrm>
        </p:spPr>
        <p:txBody>
          <a:bodyPr/>
          <a:lstStyle/>
          <a:p>
            <a:fld id="{B5CF338B-F7A9-4981-A123-1681690F97FE}" type="slidenum">
              <a:rPr lang="zh-CN" altLang="en-US" smtClean="0">
                <a:latin typeface="Arial" panose="020B0604020202020204" pitchFamily="34" charset="0"/>
                <a:cs typeface="Arial" panose="020B0604020202020204" pitchFamily="34" charset="0"/>
              </a:rPr>
              <a:t>22</a:t>
            </a:fld>
            <a:endParaRPr lang="zh-CN" altLang="en-US" dirty="0">
              <a:latin typeface="Arial" panose="020B0604020202020204" pitchFamily="34" charset="0"/>
              <a:cs typeface="Arial" panose="020B0604020202020204" pitchFamily="34" charset="0"/>
            </a:endParaRPr>
          </a:p>
        </p:txBody>
      </p:sp>
      <p:sp>
        <p:nvSpPr>
          <p:cNvPr id="3" name="矩形 2">
            <a:extLst>
              <a:ext uri="{FF2B5EF4-FFF2-40B4-BE49-F238E27FC236}">
                <a16:creationId xmlns:a16="http://schemas.microsoft.com/office/drawing/2014/main" id="{EAF76DDF-1CEB-42EE-09A8-047B951F858D}"/>
              </a:ext>
            </a:extLst>
          </p:cNvPr>
          <p:cNvSpPr/>
          <p:nvPr/>
        </p:nvSpPr>
        <p:spPr>
          <a:xfrm rot="1965223">
            <a:off x="4104003" y="3641976"/>
            <a:ext cx="1237027" cy="571674"/>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cxnSp>
        <p:nvCxnSpPr>
          <p:cNvPr id="8" name="直接连接符 7">
            <a:extLst>
              <a:ext uri="{FF2B5EF4-FFF2-40B4-BE49-F238E27FC236}">
                <a16:creationId xmlns:a16="http://schemas.microsoft.com/office/drawing/2014/main" id="{0E003F2C-4191-60CD-9D90-42D65ED11898}"/>
              </a:ext>
            </a:extLst>
          </p:cNvPr>
          <p:cNvCxnSpPr>
            <a:cxnSpLocks/>
            <a:endCxn id="21" idx="1"/>
          </p:cNvCxnSpPr>
          <p:nvPr/>
        </p:nvCxnSpPr>
        <p:spPr>
          <a:xfrm>
            <a:off x="5255096" y="4241731"/>
            <a:ext cx="1293690" cy="1009127"/>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EB0ACA1-437A-7260-9045-39F66214F019}"/>
              </a:ext>
            </a:extLst>
          </p:cNvPr>
          <p:cNvCxnSpPr>
            <a:cxnSpLocks/>
          </p:cNvCxnSpPr>
          <p:nvPr/>
        </p:nvCxnSpPr>
        <p:spPr>
          <a:xfrm>
            <a:off x="5254094" y="4220878"/>
            <a:ext cx="1368611" cy="248181"/>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1B88CC7-71C3-368F-6FF5-245BCDA018F2}"/>
              </a:ext>
            </a:extLst>
          </p:cNvPr>
          <p:cNvCxnSpPr>
            <a:cxnSpLocks/>
          </p:cNvCxnSpPr>
          <p:nvPr/>
        </p:nvCxnSpPr>
        <p:spPr>
          <a:xfrm>
            <a:off x="5242865" y="4211914"/>
            <a:ext cx="1359621" cy="20681"/>
          </a:xfrm>
          <a:prstGeom prst="line">
            <a:avLst/>
          </a:prstGeom>
          <a:ln w="25400">
            <a:solidFill>
              <a:srgbClr val="00B050"/>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3BAF8A1-D65A-6608-B435-F7E9F4DCC149}"/>
              </a:ext>
            </a:extLst>
          </p:cNvPr>
          <p:cNvCxnSpPr>
            <a:cxnSpLocks/>
          </p:cNvCxnSpPr>
          <p:nvPr/>
        </p:nvCxnSpPr>
        <p:spPr>
          <a:xfrm>
            <a:off x="5242689" y="4235555"/>
            <a:ext cx="1242618" cy="424462"/>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文本框 37">
            <a:extLst>
              <a:ext uri="{FF2B5EF4-FFF2-40B4-BE49-F238E27FC236}">
                <a16:creationId xmlns:a16="http://schemas.microsoft.com/office/drawing/2014/main" id="{CB5A0E9D-CBB4-2CB4-607E-C6789200A9E5}"/>
              </a:ext>
            </a:extLst>
          </p:cNvPr>
          <p:cNvSpPr txBox="1"/>
          <p:nvPr/>
        </p:nvSpPr>
        <p:spPr>
          <a:xfrm rot="691014">
            <a:off x="5886647" y="4349970"/>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30 mrad</a:t>
            </a:r>
            <a:endParaRPr lang="zh-CN" altLang="en-US" sz="1200"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E2CD7E37-7F0A-1B07-B9C8-5FDEC8ED89E4}"/>
              </a:ext>
            </a:extLst>
          </p:cNvPr>
          <p:cNvSpPr txBox="1"/>
          <p:nvPr/>
        </p:nvSpPr>
        <p:spPr>
          <a:xfrm rot="249320">
            <a:off x="6008033" y="4163158"/>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50 mrad</a:t>
            </a:r>
            <a:endParaRPr lang="zh-CN" altLang="en-US" sz="1200"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A3A2A997-FD0E-8193-6A94-EF6E2707D1E0}"/>
              </a:ext>
            </a:extLst>
          </p:cNvPr>
          <p:cNvSpPr txBox="1"/>
          <p:nvPr/>
        </p:nvSpPr>
        <p:spPr>
          <a:xfrm rot="1169138">
            <a:off x="5673762" y="4498860"/>
            <a:ext cx="74732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80 mrad</a:t>
            </a:r>
            <a:endParaRPr lang="zh-CN" altLang="en-US" sz="1200" dirty="0">
              <a:latin typeface="Arial" panose="020B0604020202020204" pitchFamily="34" charset="0"/>
              <a:cs typeface="Arial" panose="020B0604020202020204" pitchFamily="34" charset="0"/>
            </a:endParaRPr>
          </a:p>
        </p:txBody>
      </p:sp>
      <p:sp>
        <p:nvSpPr>
          <p:cNvPr id="48" name="不完整圆 47">
            <a:extLst>
              <a:ext uri="{FF2B5EF4-FFF2-40B4-BE49-F238E27FC236}">
                <a16:creationId xmlns:a16="http://schemas.microsoft.com/office/drawing/2014/main" id="{DCB47E5F-6314-C3D3-4065-2116524C0432}"/>
              </a:ext>
            </a:extLst>
          </p:cNvPr>
          <p:cNvSpPr/>
          <p:nvPr/>
        </p:nvSpPr>
        <p:spPr>
          <a:xfrm rot="11948447">
            <a:off x="560776" y="3498382"/>
            <a:ext cx="5614173" cy="5177125"/>
          </a:xfrm>
          <a:prstGeom prst="pie">
            <a:avLst>
              <a:gd name="adj1" fmla="val 5346257"/>
              <a:gd name="adj2" fmla="val 6992935"/>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71" name="矩形 70">
            <a:extLst>
              <a:ext uri="{FF2B5EF4-FFF2-40B4-BE49-F238E27FC236}">
                <a16:creationId xmlns:a16="http://schemas.microsoft.com/office/drawing/2014/main" id="{6B9458BA-95B0-20B4-A145-FC2EF9D5BABD}"/>
              </a:ext>
            </a:extLst>
          </p:cNvPr>
          <p:cNvSpPr/>
          <p:nvPr/>
        </p:nvSpPr>
        <p:spPr>
          <a:xfrm>
            <a:off x="9336249" y="5635650"/>
            <a:ext cx="1325238" cy="576239"/>
          </a:xfrm>
          <a:prstGeom prst="rect">
            <a:avLst/>
          </a:prstGeom>
          <a:solidFill>
            <a:srgbClr val="FFC00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9934FAD4-5A29-5FF8-561B-DD053DCFD54A}"/>
              </a:ext>
            </a:extLst>
          </p:cNvPr>
          <p:cNvSpPr txBox="1"/>
          <p:nvPr/>
        </p:nvSpPr>
        <p:spPr>
          <a:xfrm>
            <a:off x="2411200" y="4910329"/>
            <a:ext cx="1281120" cy="646331"/>
          </a:xfrm>
          <a:prstGeom prst="rect">
            <a:avLst/>
          </a:prstGeom>
          <a:noFill/>
        </p:spPr>
        <p:txBody>
          <a:bodyPr wrap="none" rtlCol="0">
            <a:spAutoFit/>
          </a:bodyPr>
          <a:lstStyle/>
          <a:p>
            <a:r>
              <a:rPr lang="en-US" altLang="zh-CN" dirty="0">
                <a:latin typeface="Arial" panose="020B0604020202020204" pitchFamily="34" charset="0"/>
                <a:cs typeface="Arial" panose="020B0604020202020204" pitchFamily="34" charset="0"/>
              </a:rPr>
              <a:t>R2 </a:t>
            </a:r>
          </a:p>
          <a:p>
            <a:r>
              <a:rPr lang="en-US" altLang="zh-CN" dirty="0">
                <a:latin typeface="Arial" panose="020B0604020202020204" pitchFamily="34" charset="0"/>
                <a:cs typeface="Arial" panose="020B0604020202020204" pitchFamily="34" charset="0"/>
              </a:rPr>
              <a:t>= 24.783m</a:t>
            </a:r>
            <a:endParaRPr lang="zh-CN" altLang="en-US" dirty="0">
              <a:latin typeface="Arial" panose="020B0604020202020204" pitchFamily="34" charset="0"/>
              <a:cs typeface="Arial" panose="020B0604020202020204" pitchFamily="34" charset="0"/>
            </a:endParaRPr>
          </a:p>
        </p:txBody>
      </p:sp>
      <p:cxnSp>
        <p:nvCxnSpPr>
          <p:cNvPr id="75" name="直接连接符 74">
            <a:extLst>
              <a:ext uri="{FF2B5EF4-FFF2-40B4-BE49-F238E27FC236}">
                <a16:creationId xmlns:a16="http://schemas.microsoft.com/office/drawing/2014/main" id="{6EAE0DF4-DC53-73E8-B6B6-5062C42AB111}"/>
              </a:ext>
            </a:extLst>
          </p:cNvPr>
          <p:cNvCxnSpPr>
            <a:cxnSpLocks/>
          </p:cNvCxnSpPr>
          <p:nvPr/>
        </p:nvCxnSpPr>
        <p:spPr>
          <a:xfrm>
            <a:off x="10661487" y="5959184"/>
            <a:ext cx="1024008" cy="271299"/>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78" name="直接连接符 77">
            <a:extLst>
              <a:ext uri="{FF2B5EF4-FFF2-40B4-BE49-F238E27FC236}">
                <a16:creationId xmlns:a16="http://schemas.microsoft.com/office/drawing/2014/main" id="{ED53E269-B2FE-8FE4-7BEF-F8F3B1064E96}"/>
              </a:ext>
            </a:extLst>
          </p:cNvPr>
          <p:cNvCxnSpPr>
            <a:cxnSpLocks/>
          </p:cNvCxnSpPr>
          <p:nvPr/>
        </p:nvCxnSpPr>
        <p:spPr>
          <a:xfrm>
            <a:off x="10661487" y="5952267"/>
            <a:ext cx="1059867" cy="0"/>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不完整圆 80">
            <a:extLst>
              <a:ext uri="{FF2B5EF4-FFF2-40B4-BE49-F238E27FC236}">
                <a16:creationId xmlns:a16="http://schemas.microsoft.com/office/drawing/2014/main" id="{3627780F-FE11-4FED-5C31-038BA2943A14}"/>
              </a:ext>
            </a:extLst>
          </p:cNvPr>
          <p:cNvSpPr/>
          <p:nvPr/>
        </p:nvSpPr>
        <p:spPr>
          <a:xfrm rot="20938018">
            <a:off x="7325442" y="855144"/>
            <a:ext cx="5614173" cy="5177125"/>
          </a:xfrm>
          <a:prstGeom prst="pie">
            <a:avLst>
              <a:gd name="adj1" fmla="val 5346257"/>
              <a:gd name="adj2" fmla="val 7125302"/>
            </a:avLst>
          </a:prstGeom>
          <a:no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Arial" panose="020B0604020202020204" pitchFamily="34" charset="0"/>
              <a:cs typeface="Arial" panose="020B0604020202020204" pitchFamily="34" charset="0"/>
            </a:endParaRPr>
          </a:p>
        </p:txBody>
      </p:sp>
      <p:sp>
        <p:nvSpPr>
          <p:cNvPr id="84" name="文本框 83">
            <a:extLst>
              <a:ext uri="{FF2B5EF4-FFF2-40B4-BE49-F238E27FC236}">
                <a16:creationId xmlns:a16="http://schemas.microsoft.com/office/drawing/2014/main" id="{E44D515E-E769-B7EC-4E92-5DF5AECBA564}"/>
              </a:ext>
            </a:extLst>
          </p:cNvPr>
          <p:cNvSpPr txBox="1"/>
          <p:nvPr/>
        </p:nvSpPr>
        <p:spPr>
          <a:xfrm rot="213610">
            <a:off x="11152206" y="5927176"/>
            <a:ext cx="854830" cy="276999"/>
          </a:xfrm>
          <a:prstGeom prst="rect">
            <a:avLst/>
          </a:prstGeom>
          <a:noFill/>
        </p:spPr>
        <p:txBody>
          <a:bodyPr wrap="square" rtlCol="0">
            <a:spAutoFit/>
          </a:bodyPr>
          <a:lstStyle/>
          <a:p>
            <a:r>
              <a:rPr lang="en-US" altLang="zh-CN" sz="1200" dirty="0">
                <a:latin typeface="Arial" panose="020B0604020202020204" pitchFamily="34" charset="0"/>
                <a:cs typeface="Arial" panose="020B0604020202020204" pitchFamily="34" charset="0"/>
              </a:rPr>
              <a:t>120 mrad</a:t>
            </a:r>
            <a:endParaRPr lang="zh-CN" altLang="en-US" sz="1200" dirty="0">
              <a:latin typeface="Arial" panose="020B0604020202020204" pitchFamily="34" charset="0"/>
              <a:cs typeface="Arial" panose="020B0604020202020204" pitchFamily="34" charset="0"/>
            </a:endParaRPr>
          </a:p>
        </p:txBody>
      </p:sp>
      <p:sp>
        <p:nvSpPr>
          <p:cNvPr id="86" name="文本框 85">
            <a:extLst>
              <a:ext uri="{FF2B5EF4-FFF2-40B4-BE49-F238E27FC236}">
                <a16:creationId xmlns:a16="http://schemas.microsoft.com/office/drawing/2014/main" id="{64CCD441-3C2A-85EB-2B53-51E01B011A4F}"/>
              </a:ext>
            </a:extLst>
          </p:cNvPr>
          <p:cNvSpPr txBox="1"/>
          <p:nvPr/>
        </p:nvSpPr>
        <p:spPr>
          <a:xfrm>
            <a:off x="4119502" y="2215610"/>
            <a:ext cx="1896483" cy="830997"/>
          </a:xfrm>
          <a:prstGeom prst="rect">
            <a:avLst/>
          </a:prstGeom>
          <a:noFill/>
          <a:ln w="25400">
            <a:solidFill>
              <a:srgbClr val="FFC000"/>
            </a:solidFill>
          </a:ln>
        </p:spPr>
        <p:txBody>
          <a:bodyPr wrap="square" rtlCol="0">
            <a:spAutoFit/>
          </a:bodyPr>
          <a:lstStyle/>
          <a:p>
            <a:r>
              <a:rPr lang="en-US" altLang="zh-CN" sz="1200" b="1" dirty="0">
                <a:solidFill>
                  <a:srgbClr val="FFC000"/>
                </a:solidFill>
                <a:latin typeface="Arial" panose="020B0604020202020204" pitchFamily="34" charset="0"/>
                <a:cs typeface="Arial" panose="020B0604020202020204" pitchFamily="34" charset="0"/>
              </a:rPr>
              <a:t>Dipole 2</a:t>
            </a:r>
            <a:r>
              <a:rPr lang="en-US" altLang="zh-CN" sz="1200" b="1" dirty="0">
                <a:latin typeface="Arial" panose="020B0604020202020204" pitchFamily="34" charset="0"/>
                <a:cs typeface="Arial" panose="020B0604020202020204" pitchFamily="34" charset="0"/>
              </a:rPr>
              <a:t>:  z = 10 m   B = 2.69 T   L = 2.0 m</a:t>
            </a:r>
          </a:p>
          <a:p>
            <a:r>
              <a:rPr lang="en-US" altLang="zh-CN" sz="1200" dirty="0">
                <a:latin typeface="Arial" panose="020B0604020202020204" pitchFamily="34" charset="0"/>
                <a:cs typeface="Arial" panose="020B0604020202020204" pitchFamily="34" charset="0"/>
              </a:rPr>
              <a:t>R2 = 24.783 m</a:t>
            </a:r>
          </a:p>
          <a:p>
            <a:r>
              <a:rPr lang="en-US" altLang="zh-CN" sz="1200" dirty="0">
                <a:latin typeface="Arial" panose="020B0604020202020204" pitchFamily="34" charset="0"/>
                <a:cs typeface="Arial" panose="020B0604020202020204" pitchFamily="34" charset="0"/>
              </a:rPr>
              <a:t>Bending angle = 80 mrad</a:t>
            </a:r>
            <a:endParaRPr lang="zh-CN" altLang="en-US" sz="1200" dirty="0">
              <a:latin typeface="Arial" panose="020B0604020202020204" pitchFamily="34" charset="0"/>
              <a:cs typeface="Arial" panose="020B0604020202020204" pitchFamily="34" charset="0"/>
            </a:endParaRPr>
          </a:p>
        </p:txBody>
      </p:sp>
      <p:sp>
        <p:nvSpPr>
          <p:cNvPr id="87" name="文本框 86">
            <a:extLst>
              <a:ext uri="{FF2B5EF4-FFF2-40B4-BE49-F238E27FC236}">
                <a16:creationId xmlns:a16="http://schemas.microsoft.com/office/drawing/2014/main" id="{511336A8-370D-CA1A-7298-8AB8986B509F}"/>
              </a:ext>
            </a:extLst>
          </p:cNvPr>
          <p:cNvSpPr txBox="1"/>
          <p:nvPr/>
        </p:nvSpPr>
        <p:spPr>
          <a:xfrm>
            <a:off x="9651514" y="2259626"/>
            <a:ext cx="2014801" cy="830997"/>
          </a:xfrm>
          <a:prstGeom prst="rect">
            <a:avLst/>
          </a:prstGeom>
          <a:noFill/>
          <a:ln w="25400">
            <a:solidFill>
              <a:srgbClr val="FFC000"/>
            </a:solidFill>
          </a:ln>
        </p:spPr>
        <p:txBody>
          <a:bodyPr wrap="square" rtlCol="0">
            <a:spAutoFit/>
          </a:bodyPr>
          <a:lstStyle/>
          <a:p>
            <a:r>
              <a:rPr lang="en-US" altLang="zh-CN" sz="1200" b="1" dirty="0">
                <a:solidFill>
                  <a:srgbClr val="FFC000"/>
                </a:solidFill>
                <a:latin typeface="Arial" panose="020B0604020202020204" pitchFamily="34" charset="0"/>
                <a:cs typeface="Arial" panose="020B0604020202020204" pitchFamily="34" charset="0"/>
              </a:rPr>
              <a:t>Dipole 4</a:t>
            </a:r>
            <a:r>
              <a:rPr lang="en-US" altLang="zh-CN" sz="1200" b="1" dirty="0">
                <a:latin typeface="Arial" panose="020B0604020202020204" pitchFamily="34" charset="0"/>
                <a:cs typeface="Arial" panose="020B0604020202020204" pitchFamily="34" charset="0"/>
              </a:rPr>
              <a:t>:  z &gt; 16 m   B = ?   L = ? m</a:t>
            </a:r>
          </a:p>
          <a:p>
            <a:r>
              <a:rPr lang="en-US" altLang="zh-CN" sz="1200" dirty="0">
                <a:latin typeface="Arial" panose="020B0604020202020204" pitchFamily="34" charset="0"/>
                <a:cs typeface="Arial" panose="020B0604020202020204" pitchFamily="34" charset="0"/>
              </a:rPr>
              <a:t>R2 = ? m</a:t>
            </a:r>
          </a:p>
          <a:p>
            <a:r>
              <a:rPr lang="en-US" altLang="zh-CN" sz="1200" dirty="0">
                <a:latin typeface="Arial" panose="020B0604020202020204" pitchFamily="34" charset="0"/>
                <a:cs typeface="Arial" panose="020B0604020202020204" pitchFamily="34" charset="0"/>
              </a:rPr>
              <a:t>Bending angle = 120 mrad</a:t>
            </a:r>
            <a:endParaRPr lang="zh-CN" altLang="en-US"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0196E91-EAA3-AD3F-524D-F42BF86C1E83}"/>
              </a:ext>
            </a:extLst>
          </p:cNvPr>
          <p:cNvSpPr txBox="1"/>
          <p:nvPr/>
        </p:nvSpPr>
        <p:spPr>
          <a:xfrm>
            <a:off x="3502698" y="6351373"/>
            <a:ext cx="4882518" cy="369332"/>
          </a:xfrm>
          <a:prstGeom prst="rect">
            <a:avLst/>
          </a:prstGeom>
          <a:noFill/>
        </p:spPr>
        <p:txBody>
          <a:bodyPr wrap="square" rtlCol="0">
            <a:spAutoFit/>
          </a:bodyPr>
          <a:lstStyle/>
          <a:p>
            <a:pPr algn="ctr"/>
            <a:r>
              <a:rPr lang="en-CN" dirty="0">
                <a:solidFill>
                  <a:srgbClr val="C00000"/>
                </a:solidFill>
              </a:rPr>
              <a:t>Slides from Yutie</a:t>
            </a:r>
          </a:p>
        </p:txBody>
      </p:sp>
      <p:sp>
        <p:nvSpPr>
          <p:cNvPr id="9" name="Title 1">
            <a:extLst>
              <a:ext uri="{FF2B5EF4-FFF2-40B4-BE49-F238E27FC236}">
                <a16:creationId xmlns:a16="http://schemas.microsoft.com/office/drawing/2014/main" id="{37F70A1A-D551-1B6E-792E-3285D8D9EB67}"/>
              </a:ext>
            </a:extLst>
          </p:cNvPr>
          <p:cNvSpPr txBox="1">
            <a:spLocks/>
          </p:cNvSpPr>
          <p:nvPr/>
        </p:nvSpPr>
        <p:spPr>
          <a:xfrm>
            <a:off x="1345638" y="117733"/>
            <a:ext cx="9464040" cy="11930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dirty="0">
                <a:solidFill>
                  <a:srgbClr val="E65D05"/>
                </a:solidFill>
                <a:latin typeface="Helvetica" charset="0"/>
                <a:ea typeface="Helvetica" charset="0"/>
                <a:cs typeface="Helvetica" charset="0"/>
              </a:rPr>
              <a:t>New Design of FF Beamline</a:t>
            </a:r>
          </a:p>
        </p:txBody>
      </p:sp>
    </p:spTree>
    <p:extLst>
      <p:ext uri="{BB962C8B-B14F-4D97-AF65-F5344CB8AC3E}">
        <p14:creationId xmlns:p14="http://schemas.microsoft.com/office/powerpoint/2010/main" val="3532250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a:extLst>
              <a:ext uri="{FF2B5EF4-FFF2-40B4-BE49-F238E27FC236}">
                <a16:creationId xmlns:a16="http://schemas.microsoft.com/office/drawing/2014/main" id="{7797D331-5DEE-83D3-4D4B-825F618CEDF7}"/>
              </a:ext>
            </a:extLst>
          </p:cNvPr>
          <p:cNvPicPr>
            <a:picLocks noChangeAspect="1"/>
          </p:cNvPicPr>
          <p:nvPr/>
        </p:nvPicPr>
        <p:blipFill>
          <a:blip r:embed="rId2"/>
          <a:stretch>
            <a:fillRect/>
          </a:stretch>
        </p:blipFill>
        <p:spPr>
          <a:xfrm>
            <a:off x="7433152" y="662098"/>
            <a:ext cx="4030327" cy="2565474"/>
          </a:xfrm>
          <a:prstGeom prst="rect">
            <a:avLst/>
          </a:prstGeom>
        </p:spPr>
      </p:pic>
      <p:sp>
        <p:nvSpPr>
          <p:cNvPr id="2" name="Title 1">
            <a:extLst>
              <a:ext uri="{FF2B5EF4-FFF2-40B4-BE49-F238E27FC236}">
                <a16:creationId xmlns:a16="http://schemas.microsoft.com/office/drawing/2014/main" id="{C8369862-7FEB-2771-4994-D5ECA9AEEAEF}"/>
              </a:ext>
            </a:extLst>
          </p:cNvPr>
          <p:cNvSpPr>
            <a:spLocks noGrp="1"/>
          </p:cNvSpPr>
          <p:nvPr>
            <p:ph type="title"/>
          </p:nvPr>
        </p:nvSpPr>
        <p:spPr>
          <a:xfrm>
            <a:off x="947879" y="269339"/>
            <a:ext cx="10515600" cy="582090"/>
          </a:xfrm>
        </p:spPr>
        <p:txBody>
          <a:bodyPr>
            <a:normAutofit/>
          </a:bodyPr>
          <a:lstStyle/>
          <a:p>
            <a:pPr algn="ctr"/>
            <a:r>
              <a:rPr lang="en-CN" sz="3200" dirty="0">
                <a:solidFill>
                  <a:srgbClr val="E65D05"/>
                </a:solidFill>
                <a:latin typeface="Helvetica" pitchFamily="2" charset="0"/>
              </a:rPr>
              <a:t>Material Effect for Neutron</a:t>
            </a:r>
          </a:p>
        </p:txBody>
      </p:sp>
      <p:sp>
        <p:nvSpPr>
          <p:cNvPr id="4" name="Slide Number Placeholder 3">
            <a:extLst>
              <a:ext uri="{FF2B5EF4-FFF2-40B4-BE49-F238E27FC236}">
                <a16:creationId xmlns:a16="http://schemas.microsoft.com/office/drawing/2014/main" id="{AC2F8B72-E926-E944-5DB0-206BD44BAF44}"/>
              </a:ext>
            </a:extLst>
          </p:cNvPr>
          <p:cNvSpPr>
            <a:spLocks noGrp="1"/>
          </p:cNvSpPr>
          <p:nvPr>
            <p:ph type="sldNum" sz="quarter" idx="12"/>
          </p:nvPr>
        </p:nvSpPr>
        <p:spPr/>
        <p:txBody>
          <a:bodyPr/>
          <a:lstStyle/>
          <a:p>
            <a:fld id="{73C5E082-9139-B746-A31C-A5AC2FBACCD5}" type="slidenum">
              <a:rPr lang="en-CN" smtClean="0"/>
              <a:t>23</a:t>
            </a:fld>
            <a:endParaRPr lang="en-CN"/>
          </a:p>
        </p:txBody>
      </p:sp>
      <p:pic>
        <p:nvPicPr>
          <p:cNvPr id="6" name="Picture 5">
            <a:extLst>
              <a:ext uri="{FF2B5EF4-FFF2-40B4-BE49-F238E27FC236}">
                <a16:creationId xmlns:a16="http://schemas.microsoft.com/office/drawing/2014/main" id="{FB46AB8D-4CCD-1EF3-37CF-BA77AB910AAE}"/>
              </a:ext>
            </a:extLst>
          </p:cNvPr>
          <p:cNvPicPr>
            <a:picLocks noChangeAspect="1"/>
          </p:cNvPicPr>
          <p:nvPr/>
        </p:nvPicPr>
        <p:blipFill>
          <a:blip r:embed="rId3"/>
          <a:stretch>
            <a:fillRect/>
          </a:stretch>
        </p:blipFill>
        <p:spPr>
          <a:xfrm>
            <a:off x="6297065" y="3588911"/>
            <a:ext cx="3564674" cy="3221838"/>
          </a:xfrm>
          <a:prstGeom prst="rect">
            <a:avLst/>
          </a:prstGeom>
        </p:spPr>
      </p:pic>
      <p:sp>
        <p:nvSpPr>
          <p:cNvPr id="7" name="TextBox 6">
            <a:extLst>
              <a:ext uri="{FF2B5EF4-FFF2-40B4-BE49-F238E27FC236}">
                <a16:creationId xmlns:a16="http://schemas.microsoft.com/office/drawing/2014/main" id="{68CA6C36-2A49-1C43-FD91-047AE08E1322}"/>
              </a:ext>
            </a:extLst>
          </p:cNvPr>
          <p:cNvSpPr txBox="1"/>
          <p:nvPr/>
        </p:nvSpPr>
        <p:spPr>
          <a:xfrm>
            <a:off x="7080244" y="3554321"/>
            <a:ext cx="2384854" cy="369332"/>
          </a:xfrm>
          <a:prstGeom prst="rect">
            <a:avLst/>
          </a:prstGeom>
          <a:noFill/>
        </p:spPr>
        <p:txBody>
          <a:bodyPr wrap="square" rtlCol="0">
            <a:spAutoFit/>
          </a:bodyPr>
          <a:lstStyle/>
          <a:p>
            <a:pPr algn="ctr"/>
            <a:r>
              <a:rPr lang="en-CN" dirty="0">
                <a:solidFill>
                  <a:srgbClr val="C00000"/>
                </a:solidFill>
              </a:rPr>
              <a:t>+/- 15 mrad cone</a:t>
            </a:r>
          </a:p>
        </p:txBody>
      </p:sp>
      <p:cxnSp>
        <p:nvCxnSpPr>
          <p:cNvPr id="9" name="Straight Arrow Connector 8">
            <a:extLst>
              <a:ext uri="{FF2B5EF4-FFF2-40B4-BE49-F238E27FC236}">
                <a16:creationId xmlns:a16="http://schemas.microsoft.com/office/drawing/2014/main" id="{D80B2781-A921-701A-4171-7BDFA0AC57EF}"/>
              </a:ext>
            </a:extLst>
          </p:cNvPr>
          <p:cNvCxnSpPr/>
          <p:nvPr/>
        </p:nvCxnSpPr>
        <p:spPr>
          <a:xfrm flipH="1">
            <a:off x="8272671" y="3911753"/>
            <a:ext cx="123568" cy="29656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3755FD45-7B84-58D4-067E-CB8FCF12CBBB}"/>
              </a:ext>
            </a:extLst>
          </p:cNvPr>
          <p:cNvSpPr txBox="1"/>
          <p:nvPr/>
        </p:nvSpPr>
        <p:spPr>
          <a:xfrm>
            <a:off x="230752" y="1160005"/>
            <a:ext cx="7244338" cy="2862322"/>
          </a:xfrm>
          <a:prstGeom prst="rect">
            <a:avLst/>
          </a:prstGeom>
          <a:noFill/>
        </p:spPr>
        <p:txBody>
          <a:bodyPr wrap="square" rtlCol="0">
            <a:spAutoFit/>
          </a:bodyPr>
          <a:lstStyle/>
          <a:p>
            <a:pPr marL="342900" indent="-342900">
              <a:buFont typeface="Arial" panose="020B0604020202020204" pitchFamily="34" charset="0"/>
              <a:buChar char="•"/>
            </a:pPr>
            <a:r>
              <a:rPr lang="en-CN" sz="2000" dirty="0">
                <a:latin typeface="Helvetica" pitchFamily="2" charset="0"/>
              </a:rPr>
              <a:t>Current ZDC acceptance +/- 15 mrad, 13.5m from IP</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r>
              <a:rPr lang="en-CN" sz="2000" dirty="0">
                <a:latin typeface="Helvetica" pitchFamily="2" charset="0"/>
              </a:rPr>
              <a:t>New beamline design effectively reduce all material effect due to beam pipe and air</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r>
              <a:rPr lang="en-CN" sz="2000" dirty="0">
                <a:latin typeface="Helvetica" pitchFamily="2" charset="0"/>
              </a:rPr>
              <a:t>Plan to work on ZDC digitization and full detector response studies</a:t>
            </a:r>
          </a:p>
          <a:p>
            <a:pPr marL="342900" indent="-342900">
              <a:buFont typeface="Arial" panose="020B0604020202020204" pitchFamily="34" charset="0"/>
              <a:buChar char="•"/>
            </a:pPr>
            <a:endParaRPr lang="en-CN" sz="2000" dirty="0">
              <a:latin typeface="Helvetica" pitchFamily="2" charset="0"/>
            </a:endParaRPr>
          </a:p>
          <a:p>
            <a:pPr marL="342900" indent="-342900">
              <a:buFont typeface="Arial" panose="020B0604020202020204" pitchFamily="34" charset="0"/>
              <a:buChar char="•"/>
            </a:pPr>
            <a:endParaRPr lang="en-CN" sz="2000" dirty="0">
              <a:latin typeface="Helvetica" pitchFamily="2" charset="0"/>
            </a:endParaRPr>
          </a:p>
        </p:txBody>
      </p:sp>
      <p:pic>
        <p:nvPicPr>
          <p:cNvPr id="8" name="Picture 7">
            <a:extLst>
              <a:ext uri="{FF2B5EF4-FFF2-40B4-BE49-F238E27FC236}">
                <a16:creationId xmlns:a16="http://schemas.microsoft.com/office/drawing/2014/main" id="{2D890878-A5C6-F4CC-9FF1-3B834CC78C67}"/>
              </a:ext>
            </a:extLst>
          </p:cNvPr>
          <p:cNvPicPr>
            <a:picLocks noChangeAspect="1"/>
          </p:cNvPicPr>
          <p:nvPr/>
        </p:nvPicPr>
        <p:blipFill>
          <a:blip r:embed="rId4"/>
          <a:stretch>
            <a:fillRect/>
          </a:stretch>
        </p:blipFill>
        <p:spPr>
          <a:xfrm>
            <a:off x="1524283" y="3642759"/>
            <a:ext cx="3695289" cy="2808190"/>
          </a:xfrm>
          <a:prstGeom prst="rect">
            <a:avLst/>
          </a:prstGeom>
        </p:spPr>
      </p:pic>
      <p:sp>
        <p:nvSpPr>
          <p:cNvPr id="10" name="TextBox 9">
            <a:extLst>
              <a:ext uri="{FF2B5EF4-FFF2-40B4-BE49-F238E27FC236}">
                <a16:creationId xmlns:a16="http://schemas.microsoft.com/office/drawing/2014/main" id="{335D5C00-2F85-167F-71B0-8DF63D510E69}"/>
              </a:ext>
            </a:extLst>
          </p:cNvPr>
          <p:cNvSpPr txBox="1"/>
          <p:nvPr/>
        </p:nvSpPr>
        <p:spPr>
          <a:xfrm>
            <a:off x="1485322" y="6441417"/>
            <a:ext cx="3773213" cy="369332"/>
          </a:xfrm>
          <a:prstGeom prst="rect">
            <a:avLst/>
          </a:prstGeom>
          <a:noFill/>
        </p:spPr>
        <p:txBody>
          <a:bodyPr wrap="square" rtlCol="0">
            <a:spAutoFit/>
          </a:bodyPr>
          <a:lstStyle/>
          <a:p>
            <a:pPr algn="ctr"/>
            <a:r>
              <a:rPr lang="en-CN" dirty="0"/>
              <a:t>Result shown in EicC 3rd CDR</a:t>
            </a:r>
          </a:p>
        </p:txBody>
      </p:sp>
      <p:sp>
        <p:nvSpPr>
          <p:cNvPr id="11" name="TextBox 10">
            <a:extLst>
              <a:ext uri="{FF2B5EF4-FFF2-40B4-BE49-F238E27FC236}">
                <a16:creationId xmlns:a16="http://schemas.microsoft.com/office/drawing/2014/main" id="{C3515B12-FAA8-72A9-57E2-85AF2E96E41D}"/>
              </a:ext>
            </a:extLst>
          </p:cNvPr>
          <p:cNvSpPr txBox="1"/>
          <p:nvPr/>
        </p:nvSpPr>
        <p:spPr>
          <a:xfrm>
            <a:off x="6371963" y="6450949"/>
            <a:ext cx="3773213" cy="369332"/>
          </a:xfrm>
          <a:prstGeom prst="rect">
            <a:avLst/>
          </a:prstGeom>
          <a:noFill/>
        </p:spPr>
        <p:txBody>
          <a:bodyPr wrap="square" rtlCol="0">
            <a:spAutoFit/>
          </a:bodyPr>
          <a:lstStyle/>
          <a:p>
            <a:pPr algn="ctr"/>
            <a:r>
              <a:rPr lang="en-CN" dirty="0"/>
              <a:t>Current result</a:t>
            </a:r>
          </a:p>
        </p:txBody>
      </p:sp>
      <p:sp>
        <p:nvSpPr>
          <p:cNvPr id="13" name="TextBox 12">
            <a:extLst>
              <a:ext uri="{FF2B5EF4-FFF2-40B4-BE49-F238E27FC236}">
                <a16:creationId xmlns:a16="http://schemas.microsoft.com/office/drawing/2014/main" id="{85D7DF32-4A8B-1841-A350-38C657656DF5}"/>
              </a:ext>
            </a:extLst>
          </p:cNvPr>
          <p:cNvSpPr txBox="1"/>
          <p:nvPr/>
        </p:nvSpPr>
        <p:spPr>
          <a:xfrm rot="19292634">
            <a:off x="10815310" y="455642"/>
            <a:ext cx="1076980" cy="369332"/>
          </a:xfrm>
          <a:prstGeom prst="rect">
            <a:avLst/>
          </a:prstGeom>
          <a:noFill/>
        </p:spPr>
        <p:txBody>
          <a:bodyPr wrap="square" rtlCol="0">
            <a:spAutoFit/>
          </a:bodyPr>
          <a:lstStyle/>
          <a:p>
            <a:r>
              <a:rPr lang="en-CN" dirty="0">
                <a:solidFill>
                  <a:srgbClr val="C00000"/>
                </a:solidFill>
                <a:latin typeface="Helvetica" pitchFamily="2" charset="0"/>
              </a:rPr>
              <a:t>ZDC</a:t>
            </a:r>
          </a:p>
        </p:txBody>
      </p:sp>
      <p:sp>
        <p:nvSpPr>
          <p:cNvPr id="14" name="文本框 13">
            <a:extLst>
              <a:ext uri="{FF2B5EF4-FFF2-40B4-BE49-F238E27FC236}">
                <a16:creationId xmlns:a16="http://schemas.microsoft.com/office/drawing/2014/main" id="{D1A341D5-6757-AB75-0BC2-32506BD26CE4}"/>
              </a:ext>
            </a:extLst>
          </p:cNvPr>
          <p:cNvSpPr txBox="1"/>
          <p:nvPr/>
        </p:nvSpPr>
        <p:spPr>
          <a:xfrm>
            <a:off x="9974778" y="146413"/>
            <a:ext cx="2396836" cy="369332"/>
          </a:xfrm>
          <a:prstGeom prst="rect">
            <a:avLst/>
          </a:prstGeom>
          <a:noFill/>
        </p:spPr>
        <p:txBody>
          <a:bodyPr wrap="square">
            <a:spAutoFit/>
          </a:bodyPr>
          <a:lstStyle/>
          <a:p>
            <a:r>
              <a:rPr kumimoji="1" lang="en-US" altLang="zh-CN" b="1" dirty="0" err="1">
                <a:solidFill>
                  <a:srgbClr val="1637CA"/>
                </a:solidFill>
              </a:rPr>
              <a:t>Weizhi</a:t>
            </a:r>
            <a:r>
              <a:rPr kumimoji="1" lang="en-US" altLang="zh-CN" b="1" dirty="0">
                <a:solidFill>
                  <a:srgbClr val="1637CA"/>
                </a:solidFill>
              </a:rPr>
              <a:t> </a:t>
            </a:r>
            <a:r>
              <a:rPr kumimoji="1" lang="en-US" altLang="zh-CN" b="1" dirty="0" err="1">
                <a:solidFill>
                  <a:srgbClr val="1637CA"/>
                </a:solidFill>
              </a:rPr>
              <a:t>Xiong</a:t>
            </a:r>
            <a:r>
              <a:rPr kumimoji="1" lang="en-US" altLang="zh-CN" b="1" dirty="0">
                <a:solidFill>
                  <a:srgbClr val="1637CA"/>
                </a:solidFill>
              </a:rPr>
              <a:t>(SDU) </a:t>
            </a:r>
            <a:endParaRPr lang="zh-CN" altLang="en-US" dirty="0"/>
          </a:p>
        </p:txBody>
      </p:sp>
    </p:spTree>
    <p:extLst>
      <p:ext uri="{BB962C8B-B14F-4D97-AF65-F5344CB8AC3E}">
        <p14:creationId xmlns:p14="http://schemas.microsoft.com/office/powerpoint/2010/main" val="295240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6C525494-979E-D240-93CE-7F8043C5D752}"/>
              </a:ext>
            </a:extLst>
          </p:cNvPr>
          <p:cNvSpPr txBox="1"/>
          <p:nvPr/>
        </p:nvSpPr>
        <p:spPr>
          <a:xfrm>
            <a:off x="217798" y="58953"/>
            <a:ext cx="8743322"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5.</a:t>
            </a:r>
            <a:r>
              <a:rPr kumimoji="1" lang="zh-CN" altLang="en-US" sz="3200" b="1" dirty="0">
                <a:solidFill>
                  <a:srgbClr val="FF0000"/>
                </a:solidFill>
                <a:latin typeface="+mn-ea"/>
              </a:rPr>
              <a:t> </a:t>
            </a:r>
            <a:r>
              <a:rPr kumimoji="1" lang="en-US" altLang="zh-CN" sz="3200" b="1" dirty="0">
                <a:solidFill>
                  <a:srgbClr val="FF0000"/>
                </a:solidFill>
                <a:latin typeface="+mn-ea"/>
              </a:rPr>
              <a:t>Beam polarimetry &amp; luminosity monitor </a:t>
            </a:r>
            <a:endParaRPr kumimoji="1" lang="zh-CN" altLang="en-US" sz="3200" b="1" dirty="0">
              <a:solidFill>
                <a:srgbClr val="FF0000"/>
              </a:solidFill>
              <a:latin typeface="+mn-ea"/>
            </a:endParaRPr>
          </a:p>
        </p:txBody>
      </p:sp>
      <p:sp>
        <p:nvSpPr>
          <p:cNvPr id="10" name="文本框 9">
            <a:extLst>
              <a:ext uri="{FF2B5EF4-FFF2-40B4-BE49-F238E27FC236}">
                <a16:creationId xmlns:a16="http://schemas.microsoft.com/office/drawing/2014/main" id="{BAA45379-7A19-F143-A1DC-6682D3539668}"/>
              </a:ext>
            </a:extLst>
          </p:cNvPr>
          <p:cNvSpPr txBox="1"/>
          <p:nvPr/>
        </p:nvSpPr>
        <p:spPr>
          <a:xfrm>
            <a:off x="5597859" y="789334"/>
            <a:ext cx="6178294" cy="369332"/>
          </a:xfrm>
          <a:prstGeom prst="rect">
            <a:avLst/>
          </a:prstGeom>
          <a:noFill/>
        </p:spPr>
        <p:txBody>
          <a:bodyPr wrap="none" rtlCol="0">
            <a:spAutoFit/>
          </a:bodyPr>
          <a:lstStyle/>
          <a:p>
            <a:r>
              <a:rPr kumimoji="1" lang="en-US" altLang="zh-CN" b="1" u="sng" dirty="0">
                <a:solidFill>
                  <a:srgbClr val="1637CA"/>
                </a:solidFill>
              </a:rPr>
              <a:t>Boxing Gou </a:t>
            </a:r>
            <a:r>
              <a:rPr kumimoji="1" lang="en-US" altLang="zh-CN" b="1" dirty="0">
                <a:solidFill>
                  <a:srgbClr val="1637CA"/>
                </a:solidFill>
              </a:rPr>
              <a:t>(IMP), </a:t>
            </a:r>
            <a:r>
              <a:rPr kumimoji="1" lang="en-US" altLang="zh-CN" b="1" dirty="0" err="1">
                <a:solidFill>
                  <a:srgbClr val="1637CA"/>
                </a:solidFill>
              </a:rPr>
              <a:t>Jinlong</a:t>
            </a:r>
            <a:r>
              <a:rPr kumimoji="1" lang="en-US" altLang="zh-CN" b="1" dirty="0">
                <a:solidFill>
                  <a:srgbClr val="1637CA"/>
                </a:solidFill>
              </a:rPr>
              <a:t> Zhang(SDU), </a:t>
            </a:r>
            <a:r>
              <a:rPr kumimoji="1" lang="en-US" altLang="zh-CN" b="1" dirty="0" err="1">
                <a:solidFill>
                  <a:srgbClr val="1637CA"/>
                </a:solidFill>
              </a:rPr>
              <a:t>Yutie</a:t>
            </a:r>
            <a:r>
              <a:rPr kumimoji="1" lang="en-US" altLang="zh-CN" b="1" dirty="0">
                <a:solidFill>
                  <a:srgbClr val="1637CA"/>
                </a:solidFill>
              </a:rPr>
              <a:t> Liang (IMP)</a:t>
            </a:r>
            <a:endParaRPr kumimoji="1" lang="zh-CN" altLang="en-US" b="1" dirty="0">
              <a:solidFill>
                <a:srgbClr val="1637CA"/>
              </a:solidFill>
            </a:endParaRPr>
          </a:p>
        </p:txBody>
      </p:sp>
      <p:pic>
        <p:nvPicPr>
          <p:cNvPr id="3" name="图片 2">
            <a:extLst>
              <a:ext uri="{FF2B5EF4-FFF2-40B4-BE49-F238E27FC236}">
                <a16:creationId xmlns:a16="http://schemas.microsoft.com/office/drawing/2014/main" id="{0ECD1FC0-B9F0-8D97-9D5B-A595000D3D76}"/>
              </a:ext>
            </a:extLst>
          </p:cNvPr>
          <p:cNvPicPr>
            <a:picLocks noChangeAspect="1"/>
          </p:cNvPicPr>
          <p:nvPr/>
        </p:nvPicPr>
        <p:blipFill>
          <a:blip r:embed="rId2"/>
          <a:stretch>
            <a:fillRect/>
          </a:stretch>
        </p:blipFill>
        <p:spPr>
          <a:xfrm>
            <a:off x="578787" y="1436754"/>
            <a:ext cx="5025427" cy="2525961"/>
          </a:xfrm>
          <a:prstGeom prst="rect">
            <a:avLst/>
          </a:prstGeom>
        </p:spPr>
      </p:pic>
      <p:sp>
        <p:nvSpPr>
          <p:cNvPr id="4" name="虚尾箭头 3">
            <a:extLst>
              <a:ext uri="{FF2B5EF4-FFF2-40B4-BE49-F238E27FC236}">
                <a16:creationId xmlns:a16="http://schemas.microsoft.com/office/drawing/2014/main" id="{7D4CEACF-11F9-D947-0A74-2673ECFD5AF5}"/>
              </a:ext>
            </a:extLst>
          </p:cNvPr>
          <p:cNvSpPr/>
          <p:nvPr/>
        </p:nvSpPr>
        <p:spPr>
          <a:xfrm>
            <a:off x="6133195" y="5191818"/>
            <a:ext cx="715215" cy="3693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图片 5">
            <a:extLst>
              <a:ext uri="{FF2B5EF4-FFF2-40B4-BE49-F238E27FC236}">
                <a16:creationId xmlns:a16="http://schemas.microsoft.com/office/drawing/2014/main" id="{3B103F21-9740-A503-F89D-288287968BAD}"/>
              </a:ext>
            </a:extLst>
          </p:cNvPr>
          <p:cNvPicPr>
            <a:picLocks noChangeAspect="1"/>
          </p:cNvPicPr>
          <p:nvPr/>
        </p:nvPicPr>
        <p:blipFill>
          <a:blip r:embed="rId3"/>
          <a:stretch>
            <a:fillRect/>
          </a:stretch>
        </p:blipFill>
        <p:spPr>
          <a:xfrm>
            <a:off x="3358774" y="4251653"/>
            <a:ext cx="5548841" cy="2606347"/>
          </a:xfrm>
          <a:prstGeom prst="rect">
            <a:avLst/>
          </a:prstGeom>
        </p:spPr>
      </p:pic>
      <p:sp>
        <p:nvSpPr>
          <p:cNvPr id="11" name="椭圆 10">
            <a:extLst>
              <a:ext uri="{FF2B5EF4-FFF2-40B4-BE49-F238E27FC236}">
                <a16:creationId xmlns:a16="http://schemas.microsoft.com/office/drawing/2014/main" id="{50D638B1-EFCF-885E-E483-0F0FC38DCC2A}"/>
              </a:ext>
            </a:extLst>
          </p:cNvPr>
          <p:cNvSpPr/>
          <p:nvPr/>
        </p:nvSpPr>
        <p:spPr>
          <a:xfrm>
            <a:off x="3174276" y="4153990"/>
            <a:ext cx="1985554" cy="15184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0EA81526-CE75-3FEA-6C0F-C9B077718E83}"/>
              </a:ext>
            </a:extLst>
          </p:cNvPr>
          <p:cNvSpPr txBox="1"/>
          <p:nvPr/>
        </p:nvSpPr>
        <p:spPr>
          <a:xfrm>
            <a:off x="1484769" y="4894779"/>
            <a:ext cx="1606732" cy="646331"/>
          </a:xfrm>
          <a:prstGeom prst="rect">
            <a:avLst/>
          </a:prstGeom>
          <a:noFill/>
        </p:spPr>
        <p:txBody>
          <a:bodyPr wrap="square" rtlCol="0">
            <a:spAutoFit/>
          </a:bodyPr>
          <a:lstStyle/>
          <a:p>
            <a:r>
              <a:rPr kumimoji="1" lang="en-US" altLang="zh-CN" dirty="0">
                <a:solidFill>
                  <a:srgbClr val="FF0000"/>
                </a:solidFill>
                <a:latin typeface="Helvetica" pitchFamily="2" charset="0"/>
              </a:rPr>
              <a:t>Luminosity &amp; e polarimetry</a:t>
            </a:r>
            <a:endParaRPr kumimoji="1" lang="zh-CN" altLang="en-US" dirty="0">
              <a:solidFill>
                <a:srgbClr val="FF0000"/>
              </a:solidFill>
              <a:latin typeface="Helvetica" pitchFamily="2" charset="0"/>
            </a:endParaRPr>
          </a:p>
        </p:txBody>
      </p:sp>
      <p:sp>
        <p:nvSpPr>
          <p:cNvPr id="13" name="文本框 12">
            <a:extLst>
              <a:ext uri="{FF2B5EF4-FFF2-40B4-BE49-F238E27FC236}">
                <a16:creationId xmlns:a16="http://schemas.microsoft.com/office/drawing/2014/main" id="{31014883-B513-CBAF-7445-CD918108E8B2}"/>
              </a:ext>
            </a:extLst>
          </p:cNvPr>
          <p:cNvSpPr txBox="1"/>
          <p:nvPr/>
        </p:nvSpPr>
        <p:spPr>
          <a:xfrm>
            <a:off x="1655033" y="4270117"/>
            <a:ext cx="1500732" cy="369332"/>
          </a:xfrm>
          <a:prstGeom prst="rect">
            <a:avLst/>
          </a:prstGeom>
          <a:noFill/>
        </p:spPr>
        <p:txBody>
          <a:bodyPr wrap="none" rtlCol="0">
            <a:spAutoFit/>
          </a:bodyPr>
          <a:lstStyle/>
          <a:p>
            <a:r>
              <a:rPr kumimoji="1" lang="en-US" altLang="zh-CN" b="1" dirty="0">
                <a:solidFill>
                  <a:srgbClr val="1637CA"/>
                </a:solidFill>
              </a:rPr>
              <a:t>Electron end</a:t>
            </a:r>
            <a:endParaRPr kumimoji="1" lang="zh-CN" altLang="en-US" b="1" dirty="0">
              <a:solidFill>
                <a:srgbClr val="1637CA"/>
              </a:solidFill>
            </a:endParaRPr>
          </a:p>
        </p:txBody>
      </p:sp>
      <p:sp>
        <p:nvSpPr>
          <p:cNvPr id="14" name="文本框 13">
            <a:extLst>
              <a:ext uri="{FF2B5EF4-FFF2-40B4-BE49-F238E27FC236}">
                <a16:creationId xmlns:a16="http://schemas.microsoft.com/office/drawing/2014/main" id="{C43AD971-F5FA-615A-26CE-F10CCD1F9924}"/>
              </a:ext>
            </a:extLst>
          </p:cNvPr>
          <p:cNvSpPr txBox="1"/>
          <p:nvPr/>
        </p:nvSpPr>
        <p:spPr>
          <a:xfrm>
            <a:off x="7733389" y="5179672"/>
            <a:ext cx="986167" cy="369332"/>
          </a:xfrm>
          <a:prstGeom prst="rect">
            <a:avLst/>
          </a:prstGeom>
          <a:noFill/>
        </p:spPr>
        <p:txBody>
          <a:bodyPr wrap="none" rtlCol="0">
            <a:spAutoFit/>
          </a:bodyPr>
          <a:lstStyle/>
          <a:p>
            <a:r>
              <a:rPr kumimoji="1" lang="en-US" altLang="zh-CN" b="1" dirty="0">
                <a:solidFill>
                  <a:srgbClr val="1637CA"/>
                </a:solidFill>
              </a:rPr>
              <a:t>Ion end</a:t>
            </a:r>
            <a:endParaRPr kumimoji="1" lang="zh-CN" altLang="en-US" b="1" dirty="0">
              <a:solidFill>
                <a:srgbClr val="1637CA"/>
              </a:solidFill>
            </a:endParaRPr>
          </a:p>
        </p:txBody>
      </p:sp>
      <p:cxnSp>
        <p:nvCxnSpPr>
          <p:cNvPr id="18" name="直线箭头连接符 17">
            <a:extLst>
              <a:ext uri="{FF2B5EF4-FFF2-40B4-BE49-F238E27FC236}">
                <a16:creationId xmlns:a16="http://schemas.microsoft.com/office/drawing/2014/main" id="{83824AEB-A856-FF5F-9AF2-D57F8C131E9A}"/>
              </a:ext>
            </a:extLst>
          </p:cNvPr>
          <p:cNvCxnSpPr>
            <a:cxnSpLocks/>
          </p:cNvCxnSpPr>
          <p:nvPr/>
        </p:nvCxnSpPr>
        <p:spPr>
          <a:xfrm flipH="1">
            <a:off x="2886662" y="5087315"/>
            <a:ext cx="309343" cy="1463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灯片编号占位符 5">
            <a:extLst>
              <a:ext uri="{FF2B5EF4-FFF2-40B4-BE49-F238E27FC236}">
                <a16:creationId xmlns:a16="http://schemas.microsoft.com/office/drawing/2014/main" id="{42B75C35-6679-C5F6-6418-06FF8CD2BD7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24</a:t>
            </a:fld>
            <a:endParaRPr lang="zh-CN" altLang="en-US"/>
          </a:p>
        </p:txBody>
      </p:sp>
    </p:spTree>
    <p:extLst>
      <p:ext uri="{BB962C8B-B14F-4D97-AF65-F5344CB8AC3E}">
        <p14:creationId xmlns:p14="http://schemas.microsoft.com/office/powerpoint/2010/main" val="4740364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E0FBBE17-8889-30DD-4A41-98FFE0583553}"/>
              </a:ext>
            </a:extLst>
          </p:cNvPr>
          <p:cNvPicPr>
            <a:picLocks noChangeAspect="1"/>
          </p:cNvPicPr>
          <p:nvPr/>
        </p:nvPicPr>
        <p:blipFill>
          <a:blip r:embed="rId2"/>
          <a:stretch>
            <a:fillRect/>
          </a:stretch>
        </p:blipFill>
        <p:spPr>
          <a:xfrm>
            <a:off x="1236168" y="180109"/>
            <a:ext cx="9719663" cy="6644115"/>
          </a:xfrm>
          <a:prstGeom prst="rect">
            <a:avLst/>
          </a:prstGeom>
        </p:spPr>
      </p:pic>
      <p:sp>
        <p:nvSpPr>
          <p:cNvPr id="2" name="灯片编号占位符 5">
            <a:extLst>
              <a:ext uri="{FF2B5EF4-FFF2-40B4-BE49-F238E27FC236}">
                <a16:creationId xmlns:a16="http://schemas.microsoft.com/office/drawing/2014/main" id="{18970681-6CAE-A9DA-1139-530F8F129257}"/>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25</a:t>
            </a:fld>
            <a:endParaRPr lang="zh-CN" altLang="en-US"/>
          </a:p>
        </p:txBody>
      </p:sp>
    </p:spTree>
    <p:extLst>
      <p:ext uri="{BB962C8B-B14F-4D97-AF65-F5344CB8AC3E}">
        <p14:creationId xmlns:p14="http://schemas.microsoft.com/office/powerpoint/2010/main" val="935012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3A96F82-DB4D-8492-9BA5-6ED4EB25E071}"/>
              </a:ext>
            </a:extLst>
          </p:cNvPr>
          <p:cNvPicPr>
            <a:picLocks noChangeAspect="1"/>
          </p:cNvPicPr>
          <p:nvPr/>
        </p:nvPicPr>
        <p:blipFill>
          <a:blip r:embed="rId2"/>
          <a:stretch>
            <a:fillRect/>
          </a:stretch>
        </p:blipFill>
        <p:spPr>
          <a:xfrm>
            <a:off x="288898" y="592681"/>
            <a:ext cx="4907480" cy="3298070"/>
          </a:xfrm>
          <a:prstGeom prst="rect">
            <a:avLst/>
          </a:prstGeom>
        </p:spPr>
      </p:pic>
      <p:pic>
        <p:nvPicPr>
          <p:cNvPr id="7" name="图片 6">
            <a:extLst>
              <a:ext uri="{FF2B5EF4-FFF2-40B4-BE49-F238E27FC236}">
                <a16:creationId xmlns:a16="http://schemas.microsoft.com/office/drawing/2014/main" id="{C7529690-8D39-15E1-2A07-DDC3525E5D82}"/>
              </a:ext>
            </a:extLst>
          </p:cNvPr>
          <p:cNvPicPr>
            <a:picLocks noChangeAspect="1"/>
          </p:cNvPicPr>
          <p:nvPr/>
        </p:nvPicPr>
        <p:blipFill>
          <a:blip r:embed="rId3"/>
          <a:stretch>
            <a:fillRect/>
          </a:stretch>
        </p:blipFill>
        <p:spPr>
          <a:xfrm>
            <a:off x="5681380" y="509971"/>
            <a:ext cx="4966676" cy="3423148"/>
          </a:xfrm>
          <a:prstGeom prst="rect">
            <a:avLst/>
          </a:prstGeom>
        </p:spPr>
      </p:pic>
      <p:pic>
        <p:nvPicPr>
          <p:cNvPr id="9" name="图片 8">
            <a:extLst>
              <a:ext uri="{FF2B5EF4-FFF2-40B4-BE49-F238E27FC236}">
                <a16:creationId xmlns:a16="http://schemas.microsoft.com/office/drawing/2014/main" id="{55D2795C-1D8C-8EFA-D766-545EC1FC6200}"/>
              </a:ext>
            </a:extLst>
          </p:cNvPr>
          <p:cNvPicPr>
            <a:picLocks noChangeAspect="1"/>
          </p:cNvPicPr>
          <p:nvPr/>
        </p:nvPicPr>
        <p:blipFill>
          <a:blip r:embed="rId4"/>
          <a:stretch>
            <a:fillRect/>
          </a:stretch>
        </p:blipFill>
        <p:spPr>
          <a:xfrm>
            <a:off x="5805204" y="3737637"/>
            <a:ext cx="4763238" cy="3056122"/>
          </a:xfrm>
          <a:prstGeom prst="rect">
            <a:avLst/>
          </a:prstGeom>
        </p:spPr>
      </p:pic>
      <p:pic>
        <p:nvPicPr>
          <p:cNvPr id="11" name="图片 10">
            <a:extLst>
              <a:ext uri="{FF2B5EF4-FFF2-40B4-BE49-F238E27FC236}">
                <a16:creationId xmlns:a16="http://schemas.microsoft.com/office/drawing/2014/main" id="{D6AD1B51-9FD0-F952-D91E-967B7B208E99}"/>
              </a:ext>
            </a:extLst>
          </p:cNvPr>
          <p:cNvPicPr>
            <a:picLocks noChangeAspect="1"/>
          </p:cNvPicPr>
          <p:nvPr/>
        </p:nvPicPr>
        <p:blipFill rotWithShape="1">
          <a:blip r:embed="rId5"/>
          <a:srcRect b="6202"/>
          <a:stretch/>
        </p:blipFill>
        <p:spPr>
          <a:xfrm>
            <a:off x="365959" y="3783893"/>
            <a:ext cx="4624438" cy="2963610"/>
          </a:xfrm>
          <a:prstGeom prst="rect">
            <a:avLst/>
          </a:prstGeom>
        </p:spPr>
      </p:pic>
      <p:sp>
        <p:nvSpPr>
          <p:cNvPr id="12" name="文本框 11">
            <a:extLst>
              <a:ext uri="{FF2B5EF4-FFF2-40B4-BE49-F238E27FC236}">
                <a16:creationId xmlns:a16="http://schemas.microsoft.com/office/drawing/2014/main" id="{91F6BC18-0AAC-DDAB-A1B9-AAA27532F4DC}"/>
              </a:ext>
            </a:extLst>
          </p:cNvPr>
          <p:cNvSpPr txBox="1"/>
          <p:nvPr/>
        </p:nvSpPr>
        <p:spPr>
          <a:xfrm>
            <a:off x="2096842" y="-99187"/>
            <a:ext cx="6878806" cy="584775"/>
          </a:xfrm>
          <a:prstGeom prst="rect">
            <a:avLst/>
          </a:prstGeom>
          <a:noFill/>
        </p:spPr>
        <p:txBody>
          <a:bodyPr wrap="none" rtlCol="0">
            <a:spAutoFit/>
          </a:bodyPr>
          <a:lstStyle/>
          <a:p>
            <a:r>
              <a:rPr kumimoji="1" lang="en-US" altLang="zh-CN" sz="3200" dirty="0">
                <a:solidFill>
                  <a:srgbClr val="1637CA"/>
                </a:solidFill>
                <a:latin typeface="Helvetica" pitchFamily="2" charset="0"/>
              </a:rPr>
              <a:t>Recent studies on proton polarimetry</a:t>
            </a:r>
            <a:endParaRPr kumimoji="1" lang="zh-CN" altLang="en-US" sz="3200" dirty="0">
              <a:solidFill>
                <a:srgbClr val="1637CA"/>
              </a:solidFill>
              <a:latin typeface="Helvetica" pitchFamily="2" charset="0"/>
            </a:endParaRPr>
          </a:p>
        </p:txBody>
      </p:sp>
      <p:sp>
        <p:nvSpPr>
          <p:cNvPr id="13" name="文本框 12">
            <a:extLst>
              <a:ext uri="{FF2B5EF4-FFF2-40B4-BE49-F238E27FC236}">
                <a16:creationId xmlns:a16="http://schemas.microsoft.com/office/drawing/2014/main" id="{256E206C-C865-86E7-C359-81A1D80D0A0F}"/>
              </a:ext>
            </a:extLst>
          </p:cNvPr>
          <p:cNvSpPr txBox="1"/>
          <p:nvPr/>
        </p:nvSpPr>
        <p:spPr>
          <a:xfrm>
            <a:off x="9821091" y="102674"/>
            <a:ext cx="2188028" cy="369332"/>
          </a:xfrm>
          <a:prstGeom prst="rect">
            <a:avLst/>
          </a:prstGeom>
          <a:noFill/>
        </p:spPr>
        <p:txBody>
          <a:bodyPr wrap="square">
            <a:spAutoFit/>
          </a:bodyPr>
          <a:lstStyle/>
          <a:p>
            <a:r>
              <a:rPr kumimoji="1" lang="en-US" altLang="zh-CN" b="1" dirty="0">
                <a:solidFill>
                  <a:srgbClr val="1637CA"/>
                </a:solidFill>
              </a:rPr>
              <a:t>Boxing Gou (IMP) </a:t>
            </a:r>
            <a:endParaRPr lang="zh-CN" altLang="en-US" dirty="0"/>
          </a:p>
        </p:txBody>
      </p:sp>
      <p:sp>
        <p:nvSpPr>
          <p:cNvPr id="2" name="灯片编号占位符 5">
            <a:extLst>
              <a:ext uri="{FF2B5EF4-FFF2-40B4-BE49-F238E27FC236}">
                <a16:creationId xmlns:a16="http://schemas.microsoft.com/office/drawing/2014/main" id="{691549F0-1270-5D89-2223-FD206DE405EC}"/>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26</a:t>
            </a:fld>
            <a:endParaRPr lang="zh-CN" altLang="en-US"/>
          </a:p>
        </p:txBody>
      </p:sp>
    </p:spTree>
    <p:extLst>
      <p:ext uri="{BB962C8B-B14F-4D97-AF65-F5344CB8AC3E}">
        <p14:creationId xmlns:p14="http://schemas.microsoft.com/office/powerpoint/2010/main" val="1994673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A79C495-6C0E-7E4E-91FE-AB7ADDABA37C}"/>
              </a:ext>
            </a:extLst>
          </p:cNvPr>
          <p:cNvPicPr>
            <a:picLocks noChangeAspect="1"/>
          </p:cNvPicPr>
          <p:nvPr/>
        </p:nvPicPr>
        <p:blipFill rotWithShape="1">
          <a:blip r:embed="rId2"/>
          <a:srcRect b="5491"/>
          <a:stretch/>
        </p:blipFill>
        <p:spPr>
          <a:xfrm>
            <a:off x="467993" y="643728"/>
            <a:ext cx="11256014" cy="5846014"/>
          </a:xfrm>
          <a:prstGeom prst="rect">
            <a:avLst/>
          </a:prstGeom>
        </p:spPr>
      </p:pic>
      <p:sp>
        <p:nvSpPr>
          <p:cNvPr id="5" name="文本框 4">
            <a:extLst>
              <a:ext uri="{FF2B5EF4-FFF2-40B4-BE49-F238E27FC236}">
                <a16:creationId xmlns:a16="http://schemas.microsoft.com/office/drawing/2014/main" id="{422C66BE-78E8-DE4F-9A37-753A0AC57C1A}"/>
              </a:ext>
            </a:extLst>
          </p:cNvPr>
          <p:cNvSpPr txBox="1"/>
          <p:nvPr/>
        </p:nvSpPr>
        <p:spPr>
          <a:xfrm>
            <a:off x="322729" y="58953"/>
            <a:ext cx="6012758"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6.</a:t>
            </a:r>
            <a:r>
              <a:rPr kumimoji="1" lang="zh-CN" altLang="en-US" sz="3200" b="1" dirty="0">
                <a:solidFill>
                  <a:srgbClr val="FF0000"/>
                </a:solidFill>
                <a:latin typeface="+mn-ea"/>
              </a:rPr>
              <a:t> </a:t>
            </a:r>
            <a:r>
              <a:rPr kumimoji="1" lang="en-US" altLang="zh-CN" sz="3200" b="1" dirty="0">
                <a:solidFill>
                  <a:srgbClr val="FF0000"/>
                </a:solidFill>
                <a:latin typeface="+mn-ea"/>
              </a:rPr>
              <a:t>DAQ design </a:t>
            </a:r>
            <a:endParaRPr kumimoji="1" lang="zh-CN" altLang="en-US" sz="3200" b="1" dirty="0">
              <a:solidFill>
                <a:srgbClr val="FF0000"/>
              </a:solidFill>
              <a:latin typeface="+mn-ea"/>
            </a:endParaRPr>
          </a:p>
        </p:txBody>
      </p:sp>
      <p:sp>
        <p:nvSpPr>
          <p:cNvPr id="7" name="文本框 6">
            <a:extLst>
              <a:ext uri="{FF2B5EF4-FFF2-40B4-BE49-F238E27FC236}">
                <a16:creationId xmlns:a16="http://schemas.microsoft.com/office/drawing/2014/main" id="{DA2C9E2B-FFD7-F041-987C-1E22FE6C368C}"/>
              </a:ext>
            </a:extLst>
          </p:cNvPr>
          <p:cNvSpPr txBox="1"/>
          <p:nvPr/>
        </p:nvSpPr>
        <p:spPr>
          <a:xfrm>
            <a:off x="4545106" y="1074547"/>
            <a:ext cx="2501006" cy="400110"/>
          </a:xfrm>
          <a:prstGeom prst="rect">
            <a:avLst/>
          </a:prstGeom>
          <a:noFill/>
        </p:spPr>
        <p:txBody>
          <a:bodyPr wrap="none" rtlCol="0">
            <a:spAutoFit/>
          </a:bodyPr>
          <a:lstStyle/>
          <a:p>
            <a:r>
              <a:rPr kumimoji="1" lang="en-US" altLang="zh-CN" sz="2000" dirty="0">
                <a:solidFill>
                  <a:srgbClr val="FF0000"/>
                </a:solidFill>
              </a:rPr>
              <a:t>- Streaming Readout</a:t>
            </a:r>
            <a:endParaRPr kumimoji="1" lang="zh-CN" altLang="en-US" sz="2000" dirty="0">
              <a:solidFill>
                <a:srgbClr val="FF0000"/>
              </a:solidFill>
            </a:endParaRPr>
          </a:p>
        </p:txBody>
      </p:sp>
      <p:sp>
        <p:nvSpPr>
          <p:cNvPr id="2" name="文本框 1">
            <a:extLst>
              <a:ext uri="{FF2B5EF4-FFF2-40B4-BE49-F238E27FC236}">
                <a16:creationId xmlns:a16="http://schemas.microsoft.com/office/drawing/2014/main" id="{4DBB390F-ED43-2487-4B8D-D34B16933FE6}"/>
              </a:ext>
            </a:extLst>
          </p:cNvPr>
          <p:cNvSpPr txBox="1"/>
          <p:nvPr/>
        </p:nvSpPr>
        <p:spPr>
          <a:xfrm>
            <a:off x="9895982" y="179735"/>
            <a:ext cx="1973289" cy="369332"/>
          </a:xfrm>
          <a:prstGeom prst="rect">
            <a:avLst/>
          </a:prstGeom>
          <a:noFill/>
        </p:spPr>
        <p:txBody>
          <a:bodyPr wrap="square" rtlCol="0">
            <a:spAutoFit/>
          </a:bodyPr>
          <a:lstStyle/>
          <a:p>
            <a:r>
              <a:rPr lang="en-US" altLang="zh-CN" b="1" dirty="0">
                <a:solidFill>
                  <a:srgbClr val="1637CA"/>
                </a:solidFill>
              </a:rPr>
              <a:t>Kai Chen (CCNU)</a:t>
            </a:r>
          </a:p>
        </p:txBody>
      </p:sp>
      <p:sp>
        <p:nvSpPr>
          <p:cNvPr id="6" name="灯片编号占位符 5">
            <a:extLst>
              <a:ext uri="{FF2B5EF4-FFF2-40B4-BE49-F238E27FC236}">
                <a16:creationId xmlns:a16="http://schemas.microsoft.com/office/drawing/2014/main" id="{E56386C7-124A-CA24-A22D-B1ADDE762AC4}"/>
              </a:ext>
            </a:extLst>
          </p:cNvPr>
          <p:cNvSpPr>
            <a:spLocks noGrp="1"/>
          </p:cNvSpPr>
          <p:nvPr>
            <p:ph type="sldNum" sz="quarter" idx="12"/>
          </p:nvPr>
        </p:nvSpPr>
        <p:spPr>
          <a:xfrm>
            <a:off x="8803588" y="6448250"/>
            <a:ext cx="2743200" cy="365125"/>
          </a:xfrm>
        </p:spPr>
        <p:txBody>
          <a:bodyPr/>
          <a:lstStyle/>
          <a:p>
            <a:fld id="{D7E4670B-840C-40E4-9980-99E16E6EABC2}" type="slidenum">
              <a:rPr lang="zh-CN" altLang="en-US" smtClean="0"/>
              <a:pPr/>
              <a:t>27</a:t>
            </a:fld>
            <a:endParaRPr lang="zh-CN" altLang="en-US"/>
          </a:p>
        </p:txBody>
      </p:sp>
    </p:spTree>
    <p:extLst>
      <p:ext uri="{BB962C8B-B14F-4D97-AF65-F5344CB8AC3E}">
        <p14:creationId xmlns:p14="http://schemas.microsoft.com/office/powerpoint/2010/main" val="618608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DB7471-6D52-6744-60C2-9B4F5D8FBCFF}"/>
              </a:ext>
            </a:extLst>
          </p:cNvPr>
          <p:cNvPicPr>
            <a:picLocks noChangeAspect="1"/>
          </p:cNvPicPr>
          <p:nvPr/>
        </p:nvPicPr>
        <p:blipFill>
          <a:blip r:embed="rId2"/>
          <a:stretch>
            <a:fillRect/>
          </a:stretch>
        </p:blipFill>
        <p:spPr>
          <a:xfrm>
            <a:off x="1080225" y="399500"/>
            <a:ext cx="9546211" cy="6155742"/>
          </a:xfrm>
          <a:prstGeom prst="rect">
            <a:avLst/>
          </a:prstGeom>
        </p:spPr>
      </p:pic>
      <p:sp>
        <p:nvSpPr>
          <p:cNvPr id="2" name="文本框 1">
            <a:extLst>
              <a:ext uri="{FF2B5EF4-FFF2-40B4-BE49-F238E27FC236}">
                <a16:creationId xmlns:a16="http://schemas.microsoft.com/office/drawing/2014/main" id="{10E67C0C-CF8D-78A6-4299-57BBADF4A020}"/>
              </a:ext>
            </a:extLst>
          </p:cNvPr>
          <p:cNvSpPr txBox="1"/>
          <p:nvPr/>
        </p:nvSpPr>
        <p:spPr>
          <a:xfrm>
            <a:off x="9895982" y="182419"/>
            <a:ext cx="1973289" cy="369332"/>
          </a:xfrm>
          <a:prstGeom prst="rect">
            <a:avLst/>
          </a:prstGeom>
          <a:noFill/>
        </p:spPr>
        <p:txBody>
          <a:bodyPr wrap="square" rtlCol="0">
            <a:spAutoFit/>
          </a:bodyPr>
          <a:lstStyle/>
          <a:p>
            <a:r>
              <a:rPr lang="en-US" altLang="zh-CN" b="1" dirty="0">
                <a:solidFill>
                  <a:srgbClr val="1637CA"/>
                </a:solidFill>
              </a:rPr>
              <a:t>Kai Chen (CCNU)</a:t>
            </a:r>
          </a:p>
        </p:txBody>
      </p:sp>
      <p:sp>
        <p:nvSpPr>
          <p:cNvPr id="3" name="灯片编号占位符 5">
            <a:extLst>
              <a:ext uri="{FF2B5EF4-FFF2-40B4-BE49-F238E27FC236}">
                <a16:creationId xmlns:a16="http://schemas.microsoft.com/office/drawing/2014/main" id="{7D59F578-66AF-61AA-1D8B-39249F4D9E61}"/>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28</a:t>
            </a:fld>
            <a:endParaRPr lang="zh-CN" altLang="en-US"/>
          </a:p>
        </p:txBody>
      </p:sp>
    </p:spTree>
    <p:extLst>
      <p:ext uri="{BB962C8B-B14F-4D97-AF65-F5344CB8AC3E}">
        <p14:creationId xmlns:p14="http://schemas.microsoft.com/office/powerpoint/2010/main" val="26436037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B8D14251-76C4-4D14-AB66-F00CB0919B28}"/>
              </a:ext>
            </a:extLst>
          </p:cNvPr>
          <p:cNvSpPr>
            <a:spLocks noGrp="1"/>
          </p:cNvSpPr>
          <p:nvPr>
            <p:ph type="sldNum" sz="quarter" idx="12"/>
          </p:nvPr>
        </p:nvSpPr>
        <p:spPr/>
        <p:txBody>
          <a:bodyPr/>
          <a:lstStyle/>
          <a:p>
            <a:fld id="{03B2D657-E51B-4541-92E6-C4CA4BD385CB}" type="slidenum">
              <a:rPr lang="zh-CN" altLang="en-US" smtClean="0"/>
              <a:t>29</a:t>
            </a:fld>
            <a:endParaRPr lang="zh-CN" altLang="en-US" dirty="0"/>
          </a:p>
        </p:txBody>
      </p:sp>
      <p:sp>
        <p:nvSpPr>
          <p:cNvPr id="18" name="文本框 17">
            <a:extLst>
              <a:ext uri="{FF2B5EF4-FFF2-40B4-BE49-F238E27FC236}">
                <a16:creationId xmlns:a16="http://schemas.microsoft.com/office/drawing/2014/main" id="{EA65F3C8-22D4-47D8-AE03-0DA0C06277A6}"/>
              </a:ext>
            </a:extLst>
          </p:cNvPr>
          <p:cNvSpPr txBox="1"/>
          <p:nvPr/>
        </p:nvSpPr>
        <p:spPr>
          <a:xfrm>
            <a:off x="7965984" y="1769226"/>
            <a:ext cx="3858637" cy="369332"/>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Top level: ROOT, Virtual MC, etc.</a:t>
            </a:r>
            <a:endParaRPr lang="zh-CN" altLang="en-US" dirty="0">
              <a:latin typeface="Arial" panose="020B0604020202020204" pitchFamily="34" charset="0"/>
              <a:cs typeface="Arial" panose="020B0604020202020204" pitchFamily="34" charset="0"/>
            </a:endParaRPr>
          </a:p>
        </p:txBody>
      </p:sp>
      <p:sp>
        <p:nvSpPr>
          <p:cNvPr id="19" name="文本框 18">
            <a:extLst>
              <a:ext uri="{FF2B5EF4-FFF2-40B4-BE49-F238E27FC236}">
                <a16:creationId xmlns:a16="http://schemas.microsoft.com/office/drawing/2014/main" id="{6429720B-8436-404B-B6C6-2BC446D4F017}"/>
              </a:ext>
            </a:extLst>
          </p:cNvPr>
          <p:cNvSpPr txBox="1"/>
          <p:nvPr/>
        </p:nvSpPr>
        <p:spPr>
          <a:xfrm>
            <a:off x="7965983" y="3124506"/>
            <a:ext cx="3945533"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Middle level: FairRoot framework manages the general infrastructure with simulation and tasks</a:t>
            </a:r>
            <a:endParaRPr lang="zh-CN" altLang="en-US" dirty="0">
              <a:latin typeface="Arial" panose="020B0604020202020204" pitchFamily="34" charset="0"/>
              <a:cs typeface="Arial" panose="020B0604020202020204" pitchFamily="34" charset="0"/>
            </a:endParaRPr>
          </a:p>
        </p:txBody>
      </p:sp>
      <p:sp>
        <p:nvSpPr>
          <p:cNvPr id="21" name="文本框 20">
            <a:extLst>
              <a:ext uri="{FF2B5EF4-FFF2-40B4-BE49-F238E27FC236}">
                <a16:creationId xmlns:a16="http://schemas.microsoft.com/office/drawing/2014/main" id="{779A8FEC-7B06-44A5-9CF1-A9B61027EB45}"/>
              </a:ext>
            </a:extLst>
          </p:cNvPr>
          <p:cNvSpPr txBox="1"/>
          <p:nvPr/>
        </p:nvSpPr>
        <p:spPr>
          <a:xfrm>
            <a:off x="3687417" y="837289"/>
            <a:ext cx="4416466" cy="546120"/>
          </a:xfrm>
          <a:prstGeom prst="rect">
            <a:avLst/>
          </a:prstGeom>
          <a:noFill/>
          <a:ln>
            <a:noFill/>
          </a:ln>
        </p:spPr>
        <p:txBody>
          <a:bodyPr wrap="none" lIns="90000" tIns="45000" rIns="90000" bIns="45000" anchorCtr="0" compatLnSpc="0"/>
          <a:lstStyle/>
          <a:p>
            <a:pPr hangingPunct="0"/>
            <a:r>
              <a:rPr lang="en-US" altLang="zh-CN" sz="3200" b="1" dirty="0">
                <a:latin typeface="Arial" panose="020B0604020202020204" pitchFamily="34" charset="0"/>
                <a:ea typeface="Noto Sans CJK SC Regular" pitchFamily="2"/>
                <a:cs typeface="Arial" panose="020B0604020202020204" pitchFamily="34" charset="0"/>
              </a:rPr>
              <a:t>Structure of </a:t>
            </a:r>
            <a:r>
              <a:rPr lang="en-US" altLang="zh-CN" sz="3200" b="1" dirty="0" err="1">
                <a:latin typeface="Arial" panose="020B0604020202020204" pitchFamily="34" charset="0"/>
                <a:ea typeface="Noto Sans CJK SC Regular" pitchFamily="2"/>
                <a:cs typeface="Arial" panose="020B0604020202020204" pitchFamily="34" charset="0"/>
              </a:rPr>
              <a:t>EiccRoot</a:t>
            </a:r>
            <a:endParaRPr lang="en-GB" sz="3200" b="1" dirty="0">
              <a:latin typeface="Arial" panose="020B0604020202020204" pitchFamily="34" charset="0"/>
              <a:ea typeface="Noto Sans CJK SC Regular" pitchFamily="2"/>
              <a:cs typeface="Arial" panose="020B0604020202020204" pitchFamily="34" charset="0"/>
            </a:endParaRPr>
          </a:p>
        </p:txBody>
      </p:sp>
      <p:sp>
        <p:nvSpPr>
          <p:cNvPr id="8" name="文本框 7">
            <a:extLst>
              <a:ext uri="{FF2B5EF4-FFF2-40B4-BE49-F238E27FC236}">
                <a16:creationId xmlns:a16="http://schemas.microsoft.com/office/drawing/2014/main" id="{F5429305-9DEF-4CDF-A9D8-1F6C8A5D2E9D}"/>
              </a:ext>
            </a:extLst>
          </p:cNvPr>
          <p:cNvSpPr txBox="1"/>
          <p:nvPr/>
        </p:nvSpPr>
        <p:spPr>
          <a:xfrm>
            <a:off x="7965982" y="5023629"/>
            <a:ext cx="3945533" cy="923330"/>
          </a:xfrm>
          <a:prstGeom prst="rect">
            <a:avLst/>
          </a:prstGeom>
          <a:noFill/>
        </p:spPr>
        <p:txBody>
          <a:bodyPr wrap="square" rtlCol="0">
            <a:spAutoFit/>
          </a:bodyPr>
          <a:lstStyle/>
          <a:p>
            <a:r>
              <a:rPr lang="en-US" altLang="zh-CN" dirty="0">
                <a:latin typeface="Arial" panose="020B0604020202020204" pitchFamily="34" charset="0"/>
                <a:cs typeface="Arial" panose="020B0604020202020204" pitchFamily="34" charset="0"/>
              </a:rPr>
              <a:t>EiccRoot: implementation of the EicC detector sim. and rec. inside FairRoot framework</a:t>
            </a:r>
            <a:endParaRPr lang="zh-CN" altLang="en-US" dirty="0">
              <a:latin typeface="Arial" panose="020B0604020202020204" pitchFamily="34" charset="0"/>
              <a:cs typeface="Arial" panose="020B0604020202020204" pitchFamily="34" charset="0"/>
            </a:endParaRPr>
          </a:p>
        </p:txBody>
      </p:sp>
      <p:pic>
        <p:nvPicPr>
          <p:cNvPr id="4" name="图片 3">
            <a:extLst>
              <a:ext uri="{FF2B5EF4-FFF2-40B4-BE49-F238E27FC236}">
                <a16:creationId xmlns:a16="http://schemas.microsoft.com/office/drawing/2014/main" id="{BCA9FDAD-6EAC-7FD2-AA5E-7871C2A7CC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20" y="1519258"/>
            <a:ext cx="6829583" cy="4915441"/>
          </a:xfrm>
          <a:prstGeom prst="rect">
            <a:avLst/>
          </a:prstGeom>
        </p:spPr>
      </p:pic>
      <p:sp>
        <p:nvSpPr>
          <p:cNvPr id="5" name="椭圆 4">
            <a:extLst>
              <a:ext uri="{FF2B5EF4-FFF2-40B4-BE49-F238E27FC236}">
                <a16:creationId xmlns:a16="http://schemas.microsoft.com/office/drawing/2014/main" id="{FC08875F-581F-1844-2C61-82996956107E}"/>
              </a:ext>
            </a:extLst>
          </p:cNvPr>
          <p:cNvSpPr/>
          <p:nvPr/>
        </p:nvSpPr>
        <p:spPr>
          <a:xfrm>
            <a:off x="3269974" y="4821775"/>
            <a:ext cx="834887" cy="108944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椭圆 8">
            <a:extLst>
              <a:ext uri="{FF2B5EF4-FFF2-40B4-BE49-F238E27FC236}">
                <a16:creationId xmlns:a16="http://schemas.microsoft.com/office/drawing/2014/main" id="{92F39C3A-6F77-6E70-AB7E-F8C2D256EA26}"/>
              </a:ext>
            </a:extLst>
          </p:cNvPr>
          <p:cNvSpPr/>
          <p:nvPr/>
        </p:nvSpPr>
        <p:spPr>
          <a:xfrm>
            <a:off x="6223105" y="5354633"/>
            <a:ext cx="1126881" cy="9442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椭圆 2">
            <a:extLst>
              <a:ext uri="{FF2B5EF4-FFF2-40B4-BE49-F238E27FC236}">
                <a16:creationId xmlns:a16="http://schemas.microsoft.com/office/drawing/2014/main" id="{F58608E0-7D63-B82E-C1DF-B066E500A98B}"/>
              </a:ext>
            </a:extLst>
          </p:cNvPr>
          <p:cNvSpPr/>
          <p:nvPr/>
        </p:nvSpPr>
        <p:spPr>
          <a:xfrm>
            <a:off x="4214854" y="5277235"/>
            <a:ext cx="834887" cy="416117"/>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5">
            <a:extLst>
              <a:ext uri="{FF2B5EF4-FFF2-40B4-BE49-F238E27FC236}">
                <a16:creationId xmlns:a16="http://schemas.microsoft.com/office/drawing/2014/main" id="{BF199251-1746-AEC5-2CFC-FEB38DFD0F0D}"/>
              </a:ext>
            </a:extLst>
          </p:cNvPr>
          <p:cNvSpPr txBox="1"/>
          <p:nvPr/>
        </p:nvSpPr>
        <p:spPr>
          <a:xfrm>
            <a:off x="322728" y="170982"/>
            <a:ext cx="8014447" cy="584775"/>
          </a:xfrm>
          <a:prstGeom prst="rect">
            <a:avLst/>
          </a:prstGeom>
          <a:solidFill>
            <a:schemeClr val="bg1"/>
          </a:solidFill>
        </p:spPr>
        <p:txBody>
          <a:bodyPr wrap="square" rtlCol="0">
            <a:spAutoFit/>
          </a:bodyPr>
          <a:lstStyle/>
          <a:p>
            <a:r>
              <a:rPr kumimoji="1" lang="en-US" altLang="zh-CN" sz="3200" b="1" dirty="0">
                <a:solidFill>
                  <a:srgbClr val="FF0000"/>
                </a:solidFill>
                <a:latin typeface="+mn-ea"/>
              </a:rPr>
              <a:t>7. </a:t>
            </a:r>
            <a:r>
              <a:rPr lang="en-US" altLang="zh-CN" sz="3200" b="1" dirty="0">
                <a:solidFill>
                  <a:srgbClr val="FF0000"/>
                </a:solidFill>
                <a:latin typeface="+mn-ea"/>
              </a:rPr>
              <a:t>Simulation framework &amp; software</a:t>
            </a:r>
          </a:p>
        </p:txBody>
      </p:sp>
      <p:sp>
        <p:nvSpPr>
          <p:cNvPr id="7" name="文本框 6">
            <a:extLst>
              <a:ext uri="{FF2B5EF4-FFF2-40B4-BE49-F238E27FC236}">
                <a16:creationId xmlns:a16="http://schemas.microsoft.com/office/drawing/2014/main" id="{C864C6A6-EC79-C7C2-C319-98130C6646C1}"/>
              </a:ext>
            </a:extLst>
          </p:cNvPr>
          <p:cNvSpPr txBox="1"/>
          <p:nvPr/>
        </p:nvSpPr>
        <p:spPr>
          <a:xfrm>
            <a:off x="9488386" y="-2898"/>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Tree>
    <p:extLst>
      <p:ext uri="{BB962C8B-B14F-4D97-AF65-F5344CB8AC3E}">
        <p14:creationId xmlns:p14="http://schemas.microsoft.com/office/powerpoint/2010/main" val="1061644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6"/>
          <p:cNvSpPr txBox="1"/>
          <p:nvPr/>
        </p:nvSpPr>
        <p:spPr>
          <a:xfrm>
            <a:off x="3502743" y="84853"/>
            <a:ext cx="6916681" cy="609398"/>
          </a:xfrm>
          <a:prstGeom prst="rect">
            <a:avLst/>
          </a:prstGeom>
          <a:noFill/>
        </p:spPr>
        <p:txBody>
          <a:bodyPr wrap="square" rtlCol="0">
            <a:spAutoFit/>
          </a:bodyPr>
          <a:lstStyle/>
          <a:p>
            <a:r>
              <a:rPr lang="en-CN" altLang="zh-CN" sz="3360" dirty="0">
                <a:solidFill>
                  <a:srgbClr val="1637CA"/>
                </a:solidFill>
                <a:latin typeface="Helvetica" pitchFamily="2" charset="0"/>
              </a:rPr>
              <a:t>EicC Detector</a:t>
            </a:r>
            <a:r>
              <a:rPr lang="en-US" altLang="zh-CN" sz="3360" dirty="0">
                <a:solidFill>
                  <a:srgbClr val="1637CA"/>
                </a:solidFill>
                <a:latin typeface="Helvetica" pitchFamily="2" charset="0"/>
              </a:rPr>
              <a:t> Overview</a:t>
            </a:r>
            <a:endParaRPr lang="zh-CN" altLang="en-US" sz="2400" dirty="0">
              <a:solidFill>
                <a:srgbClr val="1637CA"/>
              </a:solidFill>
              <a:latin typeface="Helvetica" pitchFamily="2" charset="0"/>
            </a:endParaRPr>
          </a:p>
        </p:txBody>
      </p:sp>
      <p:pic>
        <p:nvPicPr>
          <p:cNvPr id="5" name="图片 4">
            <a:extLst>
              <a:ext uri="{FF2B5EF4-FFF2-40B4-BE49-F238E27FC236}">
                <a16:creationId xmlns:a16="http://schemas.microsoft.com/office/drawing/2014/main" id="{3E68B64D-3641-4143-BA18-95542FF3D13A}"/>
              </a:ext>
            </a:extLst>
          </p:cNvPr>
          <p:cNvPicPr>
            <a:picLocks noChangeAspect="1"/>
          </p:cNvPicPr>
          <p:nvPr/>
        </p:nvPicPr>
        <p:blipFill>
          <a:blip r:embed="rId2"/>
          <a:stretch>
            <a:fillRect/>
          </a:stretch>
        </p:blipFill>
        <p:spPr>
          <a:xfrm>
            <a:off x="492138" y="893750"/>
            <a:ext cx="5548841" cy="2810771"/>
          </a:xfrm>
          <a:prstGeom prst="rect">
            <a:avLst/>
          </a:prstGeom>
        </p:spPr>
      </p:pic>
      <p:pic>
        <p:nvPicPr>
          <p:cNvPr id="11" name="图片 10">
            <a:extLst>
              <a:ext uri="{FF2B5EF4-FFF2-40B4-BE49-F238E27FC236}">
                <a16:creationId xmlns:a16="http://schemas.microsoft.com/office/drawing/2014/main" id="{F01AC629-4ED7-9A65-8942-C3204FBC226E}"/>
              </a:ext>
            </a:extLst>
          </p:cNvPr>
          <p:cNvPicPr>
            <a:picLocks noChangeAspect="1"/>
          </p:cNvPicPr>
          <p:nvPr/>
        </p:nvPicPr>
        <p:blipFill>
          <a:blip r:embed="rId3"/>
          <a:stretch>
            <a:fillRect/>
          </a:stretch>
        </p:blipFill>
        <p:spPr>
          <a:xfrm>
            <a:off x="6631474" y="893750"/>
            <a:ext cx="5068388" cy="2582719"/>
          </a:xfrm>
          <a:prstGeom prst="rect">
            <a:avLst/>
          </a:prstGeom>
        </p:spPr>
      </p:pic>
      <p:sp>
        <p:nvSpPr>
          <p:cNvPr id="13" name="右箭头 12">
            <a:extLst>
              <a:ext uri="{FF2B5EF4-FFF2-40B4-BE49-F238E27FC236}">
                <a16:creationId xmlns:a16="http://schemas.microsoft.com/office/drawing/2014/main" id="{23EB4AAB-DD81-67D7-1D84-2F65324003D0}"/>
              </a:ext>
            </a:extLst>
          </p:cNvPr>
          <p:cNvSpPr/>
          <p:nvPr/>
        </p:nvSpPr>
        <p:spPr>
          <a:xfrm>
            <a:off x="6133195" y="2207623"/>
            <a:ext cx="359045" cy="28738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FF0000"/>
              </a:solidFill>
            </a:endParaRPr>
          </a:p>
        </p:txBody>
      </p:sp>
      <p:sp>
        <p:nvSpPr>
          <p:cNvPr id="2" name="TextBox 18">
            <a:extLst>
              <a:ext uri="{FF2B5EF4-FFF2-40B4-BE49-F238E27FC236}">
                <a16:creationId xmlns:a16="http://schemas.microsoft.com/office/drawing/2014/main" id="{33D630FC-4428-7431-C6E2-7B32A475FA73}"/>
              </a:ext>
            </a:extLst>
          </p:cNvPr>
          <p:cNvSpPr txBox="1"/>
          <p:nvPr/>
        </p:nvSpPr>
        <p:spPr>
          <a:xfrm>
            <a:off x="553840" y="3863933"/>
            <a:ext cx="6015201" cy="2616101"/>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900" dirty="0">
                <a:latin typeface="Helvetica" pitchFamily="2" charset="0"/>
              </a:rPr>
              <a:t>Subsystems to realize the </a:t>
            </a:r>
            <a:r>
              <a:rPr lang="en-US" sz="1900" dirty="0" err="1">
                <a:latin typeface="Helvetica" pitchFamily="2" charset="0"/>
              </a:rPr>
              <a:t>EicC</a:t>
            </a:r>
            <a:r>
              <a:rPr lang="en-US" sz="1900" dirty="0">
                <a:latin typeface="Helvetica" pitchFamily="2" charset="0"/>
              </a:rPr>
              <a:t> physics goals:</a:t>
            </a:r>
          </a:p>
          <a:p>
            <a:endParaRPr lang="en-US" sz="1200" dirty="0">
              <a:latin typeface="Helvetica" pitchFamily="2" charset="0"/>
            </a:endParaRPr>
          </a:p>
          <a:p>
            <a:pPr marL="868680" lvl="1" indent="-411480">
              <a:buAutoNum type="arabicParenR"/>
            </a:pPr>
            <a:r>
              <a:rPr lang="en-US" sz="1900" dirty="0">
                <a:solidFill>
                  <a:srgbClr val="002060"/>
                </a:solidFill>
                <a:latin typeface="Helvetica" pitchFamily="2" charset="0"/>
              </a:rPr>
              <a:t>Vertex &amp; tracking detectors</a:t>
            </a:r>
          </a:p>
          <a:p>
            <a:pPr marL="868680" lvl="1" indent="-411480">
              <a:buAutoNum type="arabicParenR"/>
            </a:pPr>
            <a:r>
              <a:rPr lang="en-US" sz="1900" dirty="0">
                <a:solidFill>
                  <a:srgbClr val="002060"/>
                </a:solidFill>
                <a:latin typeface="Helvetica" pitchFamily="2" charset="0"/>
              </a:rPr>
              <a:t>PID detectors</a:t>
            </a:r>
          </a:p>
          <a:p>
            <a:pPr marL="868680" lvl="1" indent="-411480">
              <a:buAutoNum type="arabicParenR"/>
            </a:pPr>
            <a:r>
              <a:rPr lang="en-US" sz="1900" dirty="0">
                <a:solidFill>
                  <a:srgbClr val="002060"/>
                </a:solidFill>
                <a:latin typeface="Helvetica" pitchFamily="2" charset="0"/>
              </a:rPr>
              <a:t>Calorimeters</a:t>
            </a:r>
          </a:p>
          <a:p>
            <a:pPr marL="868680" lvl="1" indent="-411480">
              <a:buAutoNum type="arabicParenR"/>
            </a:pPr>
            <a:r>
              <a:rPr lang="en-US" sz="1900" dirty="0">
                <a:solidFill>
                  <a:srgbClr val="002060"/>
                </a:solidFill>
                <a:latin typeface="Helvetica" pitchFamily="2" charset="0"/>
              </a:rPr>
              <a:t>Far Forward detectors</a:t>
            </a:r>
          </a:p>
          <a:p>
            <a:pPr marL="868680" lvl="1" indent="-411480">
              <a:buAutoNum type="arabicParenR"/>
            </a:pPr>
            <a:r>
              <a:rPr lang="en-US" sz="1900" dirty="0">
                <a:solidFill>
                  <a:srgbClr val="002060"/>
                </a:solidFill>
                <a:latin typeface="Helvetica" pitchFamily="2" charset="0"/>
              </a:rPr>
              <a:t>Luminosity monitor &amp; Polarimetry</a:t>
            </a:r>
          </a:p>
          <a:p>
            <a:pPr marL="868680" lvl="1" indent="-411480">
              <a:buAutoNum type="arabicParenR"/>
            </a:pPr>
            <a:r>
              <a:rPr lang="en-US" sz="1900" dirty="0">
                <a:solidFill>
                  <a:srgbClr val="002060"/>
                </a:solidFill>
                <a:latin typeface="Helvetica" pitchFamily="2" charset="0"/>
              </a:rPr>
              <a:t>DAQ</a:t>
            </a:r>
          </a:p>
          <a:p>
            <a:pPr marL="868680" lvl="1" indent="-411480">
              <a:buAutoNum type="arabicParenR"/>
            </a:pPr>
            <a:r>
              <a:rPr lang="en-US" sz="1900" dirty="0">
                <a:solidFill>
                  <a:srgbClr val="002060"/>
                </a:solidFill>
                <a:latin typeface="Helvetica" pitchFamily="2" charset="0"/>
              </a:rPr>
              <a:t>Simulation &amp; software</a:t>
            </a:r>
          </a:p>
        </p:txBody>
      </p:sp>
      <p:sp>
        <p:nvSpPr>
          <p:cNvPr id="3" name="文本框 2">
            <a:extLst>
              <a:ext uri="{FF2B5EF4-FFF2-40B4-BE49-F238E27FC236}">
                <a16:creationId xmlns:a16="http://schemas.microsoft.com/office/drawing/2014/main" id="{45BB9AF0-C4B5-DD7E-500F-B981C74AFD2E}"/>
              </a:ext>
            </a:extLst>
          </p:cNvPr>
          <p:cNvSpPr txBox="1"/>
          <p:nvPr/>
        </p:nvSpPr>
        <p:spPr>
          <a:xfrm>
            <a:off x="7217236" y="4391512"/>
            <a:ext cx="3980163" cy="1708160"/>
          </a:xfrm>
          <a:prstGeom prst="rect">
            <a:avLst/>
          </a:prstGeom>
          <a:solidFill>
            <a:schemeClr val="bg1"/>
          </a:solidFill>
          <a:ln>
            <a:noFill/>
          </a:ln>
        </p:spPr>
        <p:txBody>
          <a:bodyPr wrap="square">
            <a:spAutoFit/>
          </a:bodyPr>
          <a:lstStyle/>
          <a:p>
            <a:pPr marL="742950" lvl="1" indent="-285750">
              <a:spcBef>
                <a:spcPts val="300"/>
              </a:spcBef>
              <a:buFont typeface="Wingdings" pitchFamily="2" charset="2"/>
              <a:buChar char="Ø"/>
            </a:pPr>
            <a:r>
              <a:rPr lang="en-US" altLang="zh-CN" sz="1900" dirty="0">
                <a:latin typeface="Helvetica" pitchFamily="2" charset="0"/>
              </a:rPr>
              <a:t>Targeted resolutions</a:t>
            </a:r>
          </a:p>
          <a:p>
            <a:pPr marL="742950" lvl="1" indent="-285750">
              <a:spcBef>
                <a:spcPts val="300"/>
              </a:spcBef>
              <a:buFont typeface="Wingdings" pitchFamily="2" charset="2"/>
              <a:buChar char="Ø"/>
            </a:pPr>
            <a:r>
              <a:rPr lang="en-US" altLang="zh-CN" sz="1900" dirty="0">
                <a:latin typeface="Helvetica" pitchFamily="2" charset="0"/>
              </a:rPr>
              <a:t>Technology candidates</a:t>
            </a:r>
          </a:p>
          <a:p>
            <a:pPr marL="742950" lvl="1" indent="-285750">
              <a:spcBef>
                <a:spcPts val="300"/>
              </a:spcBef>
              <a:buFont typeface="Wingdings" pitchFamily="2" charset="2"/>
              <a:buChar char="Ø"/>
            </a:pPr>
            <a:r>
              <a:rPr lang="en-US" altLang="zh-CN" sz="1900" dirty="0">
                <a:latin typeface="Helvetica" pitchFamily="2" charset="0"/>
              </a:rPr>
              <a:t>Simulation results</a:t>
            </a:r>
          </a:p>
          <a:p>
            <a:pPr marL="742950" lvl="1" indent="-285750">
              <a:spcBef>
                <a:spcPts val="300"/>
              </a:spcBef>
              <a:buFont typeface="Wingdings" pitchFamily="2" charset="2"/>
              <a:buChar char="Ø"/>
            </a:pPr>
            <a:r>
              <a:rPr lang="en-US" altLang="zh-CN" sz="1900" dirty="0">
                <a:latin typeface="Helvetica" pitchFamily="2" charset="0"/>
              </a:rPr>
              <a:t>R&amp;D activities or plan</a:t>
            </a:r>
          </a:p>
          <a:p>
            <a:pPr marL="742950" lvl="1" indent="-285750">
              <a:spcBef>
                <a:spcPts val="300"/>
              </a:spcBef>
              <a:buFont typeface="Wingdings" pitchFamily="2" charset="2"/>
              <a:buChar char="Ø"/>
            </a:pPr>
            <a:r>
              <a:rPr lang="en-US" altLang="zh-CN" sz="1900" dirty="0">
                <a:latin typeface="Helvetica" pitchFamily="2" charset="0"/>
              </a:rPr>
              <a:t>Inputs to DAQ</a:t>
            </a:r>
          </a:p>
        </p:txBody>
      </p:sp>
      <p:sp>
        <p:nvSpPr>
          <p:cNvPr id="6" name="虚尾箭头 16">
            <a:extLst>
              <a:ext uri="{FF2B5EF4-FFF2-40B4-BE49-F238E27FC236}">
                <a16:creationId xmlns:a16="http://schemas.microsoft.com/office/drawing/2014/main" id="{F2081F24-604C-9223-8697-C31696ACA032}"/>
              </a:ext>
            </a:extLst>
          </p:cNvPr>
          <p:cNvSpPr/>
          <p:nvPr/>
        </p:nvSpPr>
        <p:spPr>
          <a:xfrm>
            <a:off x="6245869" y="4973462"/>
            <a:ext cx="715215" cy="369332"/>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74996723-18F9-CAEF-D544-9F4C10FCC0CD}"/>
              </a:ext>
            </a:extLst>
          </p:cNvPr>
          <p:cNvSpPr txBox="1"/>
          <p:nvPr/>
        </p:nvSpPr>
        <p:spPr>
          <a:xfrm>
            <a:off x="7067951" y="3875468"/>
            <a:ext cx="4278735" cy="400110"/>
          </a:xfrm>
          <a:prstGeom prst="rect">
            <a:avLst/>
          </a:prstGeom>
          <a:solidFill>
            <a:schemeClr val="bg1"/>
          </a:solidFill>
        </p:spPr>
        <p:txBody>
          <a:bodyPr wrap="none" rtlCol="0">
            <a:spAutoFit/>
          </a:bodyPr>
          <a:lstStyle/>
          <a:p>
            <a:pPr marL="285750" indent="-285750">
              <a:buFont typeface="Arial" panose="020B0604020202020204" pitchFamily="34" charset="0"/>
              <a:buChar char="•"/>
            </a:pPr>
            <a:r>
              <a:rPr kumimoji="1" lang="en-US" altLang="zh-CN" sz="2000" b="1" dirty="0">
                <a:solidFill>
                  <a:srgbClr val="1637CA"/>
                </a:solidFill>
                <a:latin typeface="+mn-ea"/>
              </a:rPr>
              <a:t>Questions need to be addressed:</a:t>
            </a:r>
            <a:endParaRPr kumimoji="1" lang="zh-CN" altLang="en-US" sz="2000" b="1" dirty="0">
              <a:solidFill>
                <a:srgbClr val="1637CA"/>
              </a:solidFill>
              <a:latin typeface="+mn-ea"/>
            </a:endParaRPr>
          </a:p>
        </p:txBody>
      </p:sp>
      <p:sp>
        <p:nvSpPr>
          <p:cNvPr id="10" name="灯片编号占位符 5">
            <a:extLst>
              <a:ext uri="{FF2B5EF4-FFF2-40B4-BE49-F238E27FC236}">
                <a16:creationId xmlns:a16="http://schemas.microsoft.com/office/drawing/2014/main" id="{7D07A255-D3B8-1532-6A61-E26C4B3C9984}"/>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3</a:t>
            </a:fld>
            <a:endParaRPr lang="zh-CN" altLang="en-US"/>
          </a:p>
        </p:txBody>
      </p:sp>
    </p:spTree>
    <p:extLst>
      <p:ext uri="{BB962C8B-B14F-4D97-AF65-F5344CB8AC3E}">
        <p14:creationId xmlns:p14="http://schemas.microsoft.com/office/powerpoint/2010/main" val="1606498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C3EFEF8-3ADD-EB4F-80EA-3DC2827EC5DF}"/>
              </a:ext>
            </a:extLst>
          </p:cNvPr>
          <p:cNvPicPr>
            <a:picLocks noChangeAspect="1"/>
          </p:cNvPicPr>
          <p:nvPr/>
        </p:nvPicPr>
        <p:blipFill rotWithShape="1">
          <a:blip r:embed="rId2"/>
          <a:srcRect r="8068" b="3604"/>
          <a:stretch/>
        </p:blipFill>
        <p:spPr>
          <a:xfrm>
            <a:off x="147319" y="165497"/>
            <a:ext cx="11208327" cy="6318361"/>
          </a:xfrm>
          <a:prstGeom prst="rect">
            <a:avLst/>
          </a:prstGeom>
        </p:spPr>
      </p:pic>
      <p:sp>
        <p:nvSpPr>
          <p:cNvPr id="2" name="文本框 1">
            <a:extLst>
              <a:ext uri="{FF2B5EF4-FFF2-40B4-BE49-F238E27FC236}">
                <a16:creationId xmlns:a16="http://schemas.microsoft.com/office/drawing/2014/main" id="{534304A0-44C4-56B1-FA1E-435A89BD3E2E}"/>
              </a:ext>
            </a:extLst>
          </p:cNvPr>
          <p:cNvSpPr txBox="1"/>
          <p:nvPr/>
        </p:nvSpPr>
        <p:spPr>
          <a:xfrm>
            <a:off x="9488386" y="-2898"/>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
        <p:nvSpPr>
          <p:cNvPr id="4" name="灯片编号占位符 5">
            <a:extLst>
              <a:ext uri="{FF2B5EF4-FFF2-40B4-BE49-F238E27FC236}">
                <a16:creationId xmlns:a16="http://schemas.microsoft.com/office/drawing/2014/main" id="{A9F442A7-F8C6-9ED6-9DD5-7C425085A572}"/>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30</a:t>
            </a:fld>
            <a:endParaRPr lang="zh-CN" altLang="en-US"/>
          </a:p>
        </p:txBody>
      </p:sp>
    </p:spTree>
    <p:extLst>
      <p:ext uri="{BB962C8B-B14F-4D97-AF65-F5344CB8AC3E}">
        <p14:creationId xmlns:p14="http://schemas.microsoft.com/office/powerpoint/2010/main" val="2283288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40CE9CAD-491F-DA7C-127A-C03C6C0A7D26}"/>
              </a:ext>
            </a:extLst>
          </p:cNvPr>
          <p:cNvSpPr txBox="1"/>
          <p:nvPr/>
        </p:nvSpPr>
        <p:spPr>
          <a:xfrm>
            <a:off x="764109" y="805031"/>
            <a:ext cx="7426642" cy="2534027"/>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Tracking, ECal, Forward detector packages in good shape</a:t>
            </a:r>
          </a:p>
          <a:p>
            <a:pPr marL="285750" indent="-285750">
              <a:lnSpc>
                <a:spcPct val="150000"/>
              </a:lnSpc>
              <a:buFont typeface="Wingdings" panose="05000000000000000000" pitchFamily="2" charset="2"/>
              <a:buChar char="Ø"/>
            </a:pPr>
            <a:r>
              <a:rPr lang="en-US" altLang="zh-CN" b="1" dirty="0">
                <a:latin typeface="Arial" panose="020B0604020202020204" pitchFamily="34" charset="0"/>
                <a:cs typeface="Arial" panose="020B0604020202020204" pitchFamily="34" charset="0"/>
              </a:rPr>
              <a:t>EiccRoot_2.0.0 released with main updates of:</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Full magnetic fields (16 field maps) in the IR region</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GenFit package adapted using field map service in EiccRoot</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EiccBoxGenerator and EiccEvtGenHybrid updates</a:t>
            </a:r>
          </a:p>
          <a:p>
            <a:pPr marL="742950" lvl="1" indent="-285750">
              <a:lnSpc>
                <a:spcPct val="150000"/>
              </a:lnSpc>
              <a:buFont typeface="Arial" panose="020B0604020202020204" pitchFamily="34" charset="0"/>
              <a:buChar char="•"/>
            </a:pPr>
            <a:r>
              <a:rPr lang="en-US" altLang="zh-CN" dirty="0">
                <a:latin typeface="Arial" panose="020B0604020202020204" pitchFamily="34" charset="0"/>
                <a:cs typeface="Arial" panose="020B0604020202020204" pitchFamily="34" charset="0"/>
              </a:rPr>
              <a:t>Complete beam pipe design from -40 to 20 meters</a:t>
            </a:r>
            <a:endParaRPr lang="zh-CN" altLang="en-US" dirty="0">
              <a:latin typeface="Arial" panose="020B0604020202020204" pitchFamily="34" charset="0"/>
              <a:cs typeface="Arial" panose="020B0604020202020204" pitchFamily="34" charset="0"/>
            </a:endParaRPr>
          </a:p>
        </p:txBody>
      </p:sp>
      <p:pic>
        <p:nvPicPr>
          <p:cNvPr id="6" name="图片 5">
            <a:extLst>
              <a:ext uri="{FF2B5EF4-FFF2-40B4-BE49-F238E27FC236}">
                <a16:creationId xmlns:a16="http://schemas.microsoft.com/office/drawing/2014/main" id="{B8C74271-4AE2-3476-2DC7-4ADA4514B582}"/>
              </a:ext>
            </a:extLst>
          </p:cNvPr>
          <p:cNvPicPr>
            <a:picLocks noChangeAspect="1"/>
          </p:cNvPicPr>
          <p:nvPr/>
        </p:nvPicPr>
        <p:blipFill>
          <a:blip r:embed="rId2"/>
          <a:stretch>
            <a:fillRect/>
          </a:stretch>
        </p:blipFill>
        <p:spPr>
          <a:xfrm>
            <a:off x="6498404" y="3679371"/>
            <a:ext cx="5039474" cy="2572904"/>
          </a:xfrm>
          <a:prstGeom prst="rect">
            <a:avLst/>
          </a:prstGeom>
          <a:ln>
            <a:solidFill>
              <a:schemeClr val="tx1"/>
            </a:solidFill>
          </a:ln>
        </p:spPr>
      </p:pic>
      <p:pic>
        <p:nvPicPr>
          <p:cNvPr id="7" name="图片 6">
            <a:extLst>
              <a:ext uri="{FF2B5EF4-FFF2-40B4-BE49-F238E27FC236}">
                <a16:creationId xmlns:a16="http://schemas.microsoft.com/office/drawing/2014/main" id="{1DCA1A70-6BCF-638C-8A27-BE5CB2568728}"/>
              </a:ext>
            </a:extLst>
          </p:cNvPr>
          <p:cNvPicPr>
            <a:picLocks noChangeAspect="1"/>
          </p:cNvPicPr>
          <p:nvPr/>
        </p:nvPicPr>
        <p:blipFill>
          <a:blip r:embed="rId3"/>
          <a:stretch>
            <a:fillRect/>
          </a:stretch>
        </p:blipFill>
        <p:spPr>
          <a:xfrm>
            <a:off x="654122" y="3590818"/>
            <a:ext cx="5531391" cy="1535986"/>
          </a:xfrm>
          <a:prstGeom prst="rect">
            <a:avLst/>
          </a:prstGeom>
        </p:spPr>
      </p:pic>
      <p:sp>
        <p:nvSpPr>
          <p:cNvPr id="8" name="文本框 7">
            <a:extLst>
              <a:ext uri="{FF2B5EF4-FFF2-40B4-BE49-F238E27FC236}">
                <a16:creationId xmlns:a16="http://schemas.microsoft.com/office/drawing/2014/main" id="{C54DA2A3-64CD-D04E-494E-78168BB6C8C0}"/>
              </a:ext>
            </a:extLst>
          </p:cNvPr>
          <p:cNvSpPr txBox="1"/>
          <p:nvPr/>
        </p:nvSpPr>
        <p:spPr>
          <a:xfrm>
            <a:off x="791819" y="5041834"/>
            <a:ext cx="5474576" cy="1287532"/>
          </a:xfrm>
          <a:prstGeom prst="rect">
            <a:avLst/>
          </a:prstGeom>
          <a:noFill/>
        </p:spPr>
        <p:txBody>
          <a:bodyPr wrap="none" rtlCol="0">
            <a:spAutoFit/>
          </a:bodyPr>
          <a:lstStyle/>
          <a:p>
            <a:pPr>
              <a:lnSpc>
                <a:spcPct val="150000"/>
              </a:lnSpc>
            </a:pPr>
            <a:r>
              <a:rPr lang="en-US" altLang="zh-CN" dirty="0">
                <a:latin typeface="Arial" panose="020B0604020202020204" pitchFamily="34" charset="0"/>
                <a:cs typeface="Arial" panose="020B0604020202020204" pitchFamily="34" charset="0"/>
              </a:rPr>
              <a:t>Central:  solenoid </a:t>
            </a:r>
          </a:p>
          <a:p>
            <a:pPr>
              <a:lnSpc>
                <a:spcPct val="150000"/>
              </a:lnSpc>
            </a:pPr>
            <a:r>
              <a:rPr lang="en-US" altLang="zh-CN" dirty="0">
                <a:latin typeface="Arial" panose="020B0604020202020204" pitchFamily="34" charset="0"/>
                <a:cs typeface="Arial" panose="020B0604020202020204" pitchFamily="34" charset="0"/>
              </a:rPr>
              <a:t>Ion Forward region:  3 dipoles + 3 quadrupoles</a:t>
            </a:r>
          </a:p>
          <a:p>
            <a:pPr>
              <a:lnSpc>
                <a:spcPct val="150000"/>
              </a:lnSpc>
            </a:pPr>
            <a:r>
              <a:rPr lang="en-US" altLang="zh-CN" dirty="0">
                <a:latin typeface="Arial" panose="020B0604020202020204" pitchFamily="34" charset="0"/>
                <a:cs typeface="Arial" panose="020B0604020202020204" pitchFamily="34" charset="0"/>
              </a:rPr>
              <a:t>Electron Forward region: 4 dipoles + 5 quadrupoles</a:t>
            </a:r>
            <a:endParaRPr lang="zh-CN" altLang="en-US" dirty="0">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4EE0BA61-AF63-8110-A12F-8C88AFDDFCC6}"/>
              </a:ext>
            </a:extLst>
          </p:cNvPr>
          <p:cNvSpPr txBox="1"/>
          <p:nvPr/>
        </p:nvSpPr>
        <p:spPr>
          <a:xfrm>
            <a:off x="747537" y="124368"/>
            <a:ext cx="10253574" cy="546120"/>
          </a:xfrm>
          <a:prstGeom prst="rect">
            <a:avLst/>
          </a:prstGeom>
          <a:noFill/>
          <a:ln>
            <a:noFill/>
          </a:ln>
        </p:spPr>
        <p:txBody>
          <a:bodyPr wrap="none" lIns="90000" tIns="45000" rIns="90000" bIns="45000" anchorCtr="0" compatLnSpc="0"/>
          <a:lstStyle/>
          <a:p>
            <a:pPr algn="ctr" hangingPunct="0"/>
            <a:r>
              <a:rPr lang="en-US" sz="2800" dirty="0" err="1">
                <a:solidFill>
                  <a:srgbClr val="1637CA"/>
                </a:solidFill>
                <a:latin typeface="Arial" panose="020B0604020202020204" pitchFamily="34" charset="0"/>
                <a:ea typeface="Noto Sans CJK SC Regular" pitchFamily="2"/>
                <a:cs typeface="Arial" panose="020B0604020202020204" pitchFamily="34" charset="0"/>
              </a:rPr>
              <a:t>EicC</a:t>
            </a:r>
            <a:r>
              <a:rPr lang="en-US" sz="2800" dirty="0">
                <a:solidFill>
                  <a:srgbClr val="1637CA"/>
                </a:solidFill>
                <a:latin typeface="Arial" panose="020B0604020202020204" pitchFamily="34" charset="0"/>
                <a:ea typeface="Noto Sans CJK SC Regular" pitchFamily="2"/>
                <a:cs typeface="Arial" panose="020B0604020202020204" pitchFamily="34" charset="0"/>
              </a:rPr>
              <a:t> software</a:t>
            </a:r>
            <a:r>
              <a:rPr lang="zh-CN" altLang="en-US" sz="2800" dirty="0">
                <a:solidFill>
                  <a:srgbClr val="1637CA"/>
                </a:solidFill>
                <a:latin typeface="Arial" panose="020B0604020202020204" pitchFamily="34" charset="0"/>
                <a:ea typeface="Noto Sans CJK SC Regular" pitchFamily="2"/>
                <a:cs typeface="Arial" panose="020B0604020202020204" pitchFamily="34" charset="0"/>
              </a:rPr>
              <a:t> </a:t>
            </a:r>
            <a:r>
              <a:rPr lang="en-US" altLang="zh-CN" sz="2800" dirty="0">
                <a:solidFill>
                  <a:srgbClr val="1637CA"/>
                </a:solidFill>
                <a:latin typeface="Arial" panose="020B0604020202020204" pitchFamily="34" charset="0"/>
                <a:ea typeface="Noto Sans CJK SC Regular" pitchFamily="2"/>
                <a:cs typeface="Arial" panose="020B0604020202020204" pitchFamily="34" charset="0"/>
              </a:rPr>
              <a:t>update &amp; status</a:t>
            </a:r>
            <a:endParaRPr lang="en-GB" sz="2800" dirty="0">
              <a:solidFill>
                <a:srgbClr val="1637CA"/>
              </a:solidFill>
              <a:latin typeface="Arial" panose="020B0604020202020204" pitchFamily="34" charset="0"/>
              <a:ea typeface="Noto Sans CJK SC Regular" pitchFamily="2"/>
              <a:cs typeface="Arial" panose="020B0604020202020204" pitchFamily="34" charset="0"/>
            </a:endParaRPr>
          </a:p>
        </p:txBody>
      </p:sp>
      <p:sp>
        <p:nvSpPr>
          <p:cNvPr id="10" name="文本框 9">
            <a:extLst>
              <a:ext uri="{FF2B5EF4-FFF2-40B4-BE49-F238E27FC236}">
                <a16:creationId xmlns:a16="http://schemas.microsoft.com/office/drawing/2014/main" id="{AD8474C1-2874-E400-38BC-FAD92DA5C6D7}"/>
              </a:ext>
            </a:extLst>
          </p:cNvPr>
          <p:cNvSpPr txBox="1"/>
          <p:nvPr/>
        </p:nvSpPr>
        <p:spPr>
          <a:xfrm>
            <a:off x="1119882" y="3619869"/>
            <a:ext cx="1486304"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IR + Magnet</a:t>
            </a:r>
            <a:endParaRPr lang="zh-CN" altLang="en-US"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97FCF4F3-5230-980F-AEBF-2F0475D7F0F3}"/>
              </a:ext>
            </a:extLst>
          </p:cNvPr>
          <p:cNvSpPr txBox="1"/>
          <p:nvPr/>
        </p:nvSpPr>
        <p:spPr>
          <a:xfrm>
            <a:off x="8177209" y="3650692"/>
            <a:ext cx="1364476" cy="369332"/>
          </a:xfrm>
          <a:prstGeom prst="rect">
            <a:avLst/>
          </a:prstGeom>
          <a:noFill/>
        </p:spPr>
        <p:txBody>
          <a:bodyPr wrap="none" rtlCol="0">
            <a:spAutoFit/>
          </a:bodyPr>
          <a:lstStyle/>
          <a:p>
            <a:r>
              <a:rPr lang="en-US" altLang="zh-CN" b="1" dirty="0">
                <a:latin typeface="Arial" panose="020B0604020202020204" pitchFamily="34" charset="0"/>
                <a:cs typeface="Arial" panose="020B0604020202020204" pitchFamily="34" charset="0"/>
              </a:rPr>
              <a:t>Beam Pipe</a:t>
            </a:r>
            <a:endParaRPr lang="zh-CN" altLang="en-US" b="1" dirty="0">
              <a:latin typeface="Arial" panose="020B0604020202020204" pitchFamily="34" charset="0"/>
              <a:cs typeface="Arial" panose="020B0604020202020204" pitchFamily="34" charset="0"/>
            </a:endParaRPr>
          </a:p>
        </p:txBody>
      </p:sp>
      <p:sp>
        <p:nvSpPr>
          <p:cNvPr id="2" name="文本框 1">
            <a:extLst>
              <a:ext uri="{FF2B5EF4-FFF2-40B4-BE49-F238E27FC236}">
                <a16:creationId xmlns:a16="http://schemas.microsoft.com/office/drawing/2014/main" id="{F30E8596-D996-5548-C536-C8CC975AE587}"/>
              </a:ext>
            </a:extLst>
          </p:cNvPr>
          <p:cNvSpPr txBox="1"/>
          <p:nvPr/>
        </p:nvSpPr>
        <p:spPr>
          <a:xfrm>
            <a:off x="9541685" y="-89036"/>
            <a:ext cx="2182008" cy="1015663"/>
          </a:xfrm>
          <a:prstGeom prst="rect">
            <a:avLst/>
          </a:prstGeom>
          <a:noFill/>
        </p:spPr>
        <p:txBody>
          <a:bodyPr wrap="none" rtlCol="0">
            <a:spAutoFit/>
          </a:bodyPr>
          <a:lstStyle/>
          <a:p>
            <a:br>
              <a:rPr lang="en-US" altLang="zh-CN" sz="2000" dirty="0">
                <a:solidFill>
                  <a:srgbClr val="1637CA"/>
                </a:solidFill>
              </a:rPr>
            </a:br>
            <a:r>
              <a:rPr lang="en-US" altLang="zh-CN" sz="2000" b="1" dirty="0" err="1">
                <a:solidFill>
                  <a:srgbClr val="1637CA"/>
                </a:solidFill>
              </a:rPr>
              <a:t>Yutie</a:t>
            </a:r>
            <a:r>
              <a:rPr lang="en-US" altLang="zh-CN" sz="2000" b="1" dirty="0">
                <a:solidFill>
                  <a:srgbClr val="1637CA"/>
                </a:solidFill>
              </a:rPr>
              <a:t> Liang (IMP)</a:t>
            </a:r>
            <a:endParaRPr lang="en-US" altLang="zh-CN" sz="2000" dirty="0">
              <a:solidFill>
                <a:srgbClr val="1637CA"/>
              </a:solidFill>
            </a:endParaRPr>
          </a:p>
          <a:p>
            <a:endParaRPr kumimoji="1" lang="zh-CN" altLang="en-US" sz="2000" dirty="0">
              <a:solidFill>
                <a:srgbClr val="1637CA"/>
              </a:solidFill>
            </a:endParaRPr>
          </a:p>
        </p:txBody>
      </p:sp>
      <p:sp>
        <p:nvSpPr>
          <p:cNvPr id="3" name="灯片编号占位符 5">
            <a:extLst>
              <a:ext uri="{FF2B5EF4-FFF2-40B4-BE49-F238E27FC236}">
                <a16:creationId xmlns:a16="http://schemas.microsoft.com/office/drawing/2014/main" id="{5B293D97-EF5D-55BF-C881-17AE6A15BF09}"/>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31</a:t>
            </a:fld>
            <a:endParaRPr lang="zh-CN" altLang="en-US"/>
          </a:p>
        </p:txBody>
      </p:sp>
    </p:spTree>
    <p:extLst>
      <p:ext uri="{BB962C8B-B14F-4D97-AF65-F5344CB8AC3E}">
        <p14:creationId xmlns:p14="http://schemas.microsoft.com/office/powerpoint/2010/main" val="1956350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619809F-38C2-B945-A086-B0CE7903568E}"/>
              </a:ext>
            </a:extLst>
          </p:cNvPr>
          <p:cNvSpPr txBox="1"/>
          <p:nvPr/>
        </p:nvSpPr>
        <p:spPr>
          <a:xfrm>
            <a:off x="4560997" y="32532"/>
            <a:ext cx="5674659" cy="646331"/>
          </a:xfrm>
          <a:prstGeom prst="rect">
            <a:avLst/>
          </a:prstGeom>
          <a:noFill/>
        </p:spPr>
        <p:txBody>
          <a:bodyPr wrap="square" rtlCol="0">
            <a:spAutoFit/>
          </a:bodyPr>
          <a:lstStyle/>
          <a:p>
            <a:r>
              <a:rPr kumimoji="1" lang="en-US" altLang="zh-CN" sz="3600" dirty="0">
                <a:solidFill>
                  <a:srgbClr val="FF0000"/>
                </a:solidFill>
                <a:latin typeface="Helvetica" pitchFamily="2" charset="0"/>
              </a:rPr>
              <a:t>Summary</a:t>
            </a:r>
            <a:r>
              <a:rPr kumimoji="1" lang="en-US" altLang="zh-CN" sz="3600" dirty="0">
                <a:solidFill>
                  <a:srgbClr val="1637CA"/>
                </a:solidFill>
                <a:latin typeface="Helvetica" pitchFamily="2" charset="0"/>
              </a:rPr>
              <a:t> </a:t>
            </a:r>
            <a:endParaRPr kumimoji="1" lang="zh-CN" altLang="en-US" sz="3600" dirty="0">
              <a:solidFill>
                <a:srgbClr val="1637CA"/>
              </a:solidFill>
              <a:latin typeface="Helvetica" pitchFamily="2" charset="0"/>
            </a:endParaRPr>
          </a:p>
        </p:txBody>
      </p:sp>
      <p:sp>
        <p:nvSpPr>
          <p:cNvPr id="3" name="TextBox 18">
            <a:extLst>
              <a:ext uri="{FF2B5EF4-FFF2-40B4-BE49-F238E27FC236}">
                <a16:creationId xmlns:a16="http://schemas.microsoft.com/office/drawing/2014/main" id="{BA208B5C-5929-EF45-9CA6-01DB5FA2FD24}"/>
              </a:ext>
            </a:extLst>
          </p:cNvPr>
          <p:cNvSpPr txBox="1"/>
          <p:nvPr/>
        </p:nvSpPr>
        <p:spPr>
          <a:xfrm>
            <a:off x="361467" y="737575"/>
            <a:ext cx="11571839" cy="5686172"/>
          </a:xfrm>
          <a:prstGeom prst="rect">
            <a:avLst/>
          </a:prstGeom>
          <a:solidFill>
            <a:schemeClr val="bg1"/>
          </a:solidFill>
          <a:ln w="28575">
            <a:noFill/>
          </a:ln>
        </p:spPr>
        <p:txBody>
          <a:bodyPr wrap="square">
            <a:spAutoFit/>
          </a:bodyPr>
          <a:lstStyle/>
          <a:p>
            <a:pPr marL="285750" indent="-285750">
              <a:spcAft>
                <a:spcPts val="600"/>
              </a:spcAft>
              <a:buFont typeface="Arial" panose="020B0604020202020204" pitchFamily="34" charset="0"/>
              <a:buChar char="•"/>
            </a:pPr>
            <a:r>
              <a:rPr lang="en-US" altLang="zh-CN" sz="2200" dirty="0">
                <a:latin typeface="Helvetica" pitchFamily="2" charset="0"/>
              </a:rPr>
              <a:t>A lot of progress on d</a:t>
            </a:r>
            <a:r>
              <a:rPr lang="en-US" sz="2200" dirty="0">
                <a:latin typeface="Helvetica" pitchFamily="2" charset="0"/>
              </a:rPr>
              <a:t>etector subsystems to realize the physics goal:</a:t>
            </a:r>
            <a:endParaRPr lang="en-US" sz="1200" dirty="0">
              <a:latin typeface="Helvetica" pitchFamily="2" charset="0"/>
            </a:endParaRPr>
          </a:p>
          <a:p>
            <a:pPr marL="868680" lvl="1" indent="-411480">
              <a:spcBef>
                <a:spcPts val="300"/>
              </a:spcBef>
              <a:buAutoNum type="arabicParenR"/>
            </a:pPr>
            <a:r>
              <a:rPr lang="en-US" sz="1900" dirty="0">
                <a:latin typeface="Helvetica" pitchFamily="2" charset="0"/>
              </a:rPr>
              <a:t>Vertex &amp; tracking detectors</a:t>
            </a:r>
          </a:p>
          <a:p>
            <a:pPr lvl="1">
              <a:spcBef>
                <a:spcPts val="300"/>
              </a:spcBef>
            </a:pPr>
            <a:r>
              <a:rPr lang="en-US" sz="1900" dirty="0">
                <a:latin typeface="Helvetica" pitchFamily="2" charset="0"/>
              </a:rPr>
              <a:t>       - </a:t>
            </a:r>
            <a:r>
              <a:rPr lang="en-US" sz="1900" dirty="0" err="1">
                <a:latin typeface="Helvetica" pitchFamily="2" charset="0"/>
              </a:rPr>
              <a:t>silicon+MPGD</a:t>
            </a:r>
            <a:r>
              <a:rPr lang="en-US" sz="1900" dirty="0">
                <a:latin typeface="Helvetica" pitchFamily="2" charset="0"/>
              </a:rPr>
              <a:t>, simulation, R&amp;D  </a:t>
            </a:r>
          </a:p>
          <a:p>
            <a:pPr lvl="1">
              <a:spcBef>
                <a:spcPts val="300"/>
              </a:spcBef>
            </a:pPr>
            <a:r>
              <a:rPr lang="en-US" sz="1900" dirty="0">
                <a:latin typeface="Helvetica" pitchFamily="2" charset="0"/>
              </a:rPr>
              <a:t>2) PID detectors</a:t>
            </a:r>
          </a:p>
          <a:p>
            <a:pPr lvl="1">
              <a:spcBef>
                <a:spcPts val="300"/>
              </a:spcBef>
            </a:pPr>
            <a:r>
              <a:rPr lang="en-US" sz="1900" dirty="0">
                <a:latin typeface="Helvetica" pitchFamily="2" charset="0"/>
              </a:rPr>
              <a:t>       - DIRC, RICH identified, simulation, R&amp;D</a:t>
            </a:r>
          </a:p>
          <a:p>
            <a:pPr lvl="1">
              <a:spcBef>
                <a:spcPts val="300"/>
              </a:spcBef>
            </a:pPr>
            <a:r>
              <a:rPr lang="en-US" sz="1900" dirty="0">
                <a:latin typeface="Helvetica" pitchFamily="2" charset="0"/>
              </a:rPr>
              <a:t>3) Calorimeters</a:t>
            </a:r>
          </a:p>
          <a:p>
            <a:pPr lvl="1">
              <a:spcBef>
                <a:spcPts val="300"/>
              </a:spcBef>
            </a:pPr>
            <a:r>
              <a:rPr lang="en-US" sz="1900" dirty="0">
                <a:latin typeface="Helvetica" pitchFamily="2" charset="0"/>
              </a:rPr>
              <a:t>       - </a:t>
            </a:r>
            <a:r>
              <a:rPr lang="en-US" sz="1900" dirty="0" err="1">
                <a:latin typeface="Helvetica" pitchFamily="2" charset="0"/>
              </a:rPr>
              <a:t>CsI</a:t>
            </a:r>
            <a:r>
              <a:rPr lang="en-US" sz="1900" dirty="0">
                <a:latin typeface="Helvetica" pitchFamily="2" charset="0"/>
              </a:rPr>
              <a:t>, Shashlik for </a:t>
            </a:r>
            <a:r>
              <a:rPr lang="en-US" sz="1900" dirty="0" err="1">
                <a:latin typeface="Helvetica" pitchFamily="2" charset="0"/>
              </a:rPr>
              <a:t>ECal</a:t>
            </a:r>
            <a:r>
              <a:rPr lang="en-US" sz="1900" dirty="0">
                <a:latin typeface="Helvetica" pitchFamily="2" charset="0"/>
              </a:rPr>
              <a:t>, simulation, R&amp;D </a:t>
            </a:r>
          </a:p>
          <a:p>
            <a:pPr lvl="1">
              <a:spcBef>
                <a:spcPts val="300"/>
              </a:spcBef>
            </a:pPr>
            <a:r>
              <a:rPr lang="en-US" sz="1900" dirty="0">
                <a:latin typeface="Helvetica" pitchFamily="2" charset="0"/>
              </a:rPr>
              <a:t>4) Far Forward detectors</a:t>
            </a:r>
          </a:p>
          <a:p>
            <a:pPr lvl="1">
              <a:spcBef>
                <a:spcPts val="300"/>
              </a:spcBef>
            </a:pPr>
            <a:r>
              <a:rPr lang="en-US" sz="1900" dirty="0">
                <a:latin typeface="Helvetica" pitchFamily="2" charset="0"/>
              </a:rPr>
              <a:t>       - EDT, FDT design available</a:t>
            </a:r>
          </a:p>
          <a:p>
            <a:pPr lvl="1">
              <a:spcBef>
                <a:spcPts val="300"/>
              </a:spcBef>
            </a:pPr>
            <a:r>
              <a:rPr lang="en-US" sz="1900" dirty="0">
                <a:solidFill>
                  <a:srgbClr val="FF0000"/>
                </a:solidFill>
                <a:latin typeface="Helvetica" pitchFamily="2" charset="0"/>
              </a:rPr>
              <a:t>5) </a:t>
            </a:r>
            <a:r>
              <a:rPr lang="en-US" sz="1900" dirty="0" err="1">
                <a:solidFill>
                  <a:srgbClr val="FF0000"/>
                </a:solidFill>
                <a:latin typeface="Helvetica" pitchFamily="2" charset="0"/>
              </a:rPr>
              <a:t>IR+Magnet</a:t>
            </a:r>
            <a:r>
              <a:rPr lang="en-US" sz="1900" dirty="0">
                <a:solidFill>
                  <a:srgbClr val="FF0000"/>
                </a:solidFill>
                <a:latin typeface="Helvetica" pitchFamily="2" charset="0"/>
              </a:rPr>
              <a:t>:  to do</a:t>
            </a:r>
          </a:p>
          <a:p>
            <a:pPr lvl="1">
              <a:spcBef>
                <a:spcPts val="300"/>
              </a:spcBef>
            </a:pPr>
            <a:r>
              <a:rPr lang="en-US" sz="1900" dirty="0">
                <a:latin typeface="Helvetica" pitchFamily="2" charset="0"/>
              </a:rPr>
              <a:t>6) Luminosity monitor &amp; Polarimetry</a:t>
            </a:r>
          </a:p>
          <a:p>
            <a:pPr lvl="1">
              <a:spcBef>
                <a:spcPts val="300"/>
              </a:spcBef>
            </a:pPr>
            <a:r>
              <a:rPr lang="en-US" sz="1900" dirty="0">
                <a:latin typeface="Helvetica" pitchFamily="2" charset="0"/>
              </a:rPr>
              <a:t>    - Methodology, technology identified, simulation </a:t>
            </a:r>
          </a:p>
          <a:p>
            <a:pPr lvl="1">
              <a:spcBef>
                <a:spcPts val="300"/>
              </a:spcBef>
            </a:pPr>
            <a:r>
              <a:rPr lang="en-US" sz="1900" dirty="0">
                <a:latin typeface="Helvetica" pitchFamily="2" charset="0"/>
              </a:rPr>
              <a:t>7) DAQ</a:t>
            </a:r>
          </a:p>
          <a:p>
            <a:pPr lvl="1">
              <a:spcBef>
                <a:spcPts val="300"/>
              </a:spcBef>
            </a:pPr>
            <a:r>
              <a:rPr lang="en-US" sz="1900" dirty="0">
                <a:solidFill>
                  <a:srgbClr val="FF0000"/>
                </a:solidFill>
                <a:latin typeface="Helvetica" pitchFamily="2" charset="0"/>
              </a:rPr>
              <a:t>    </a:t>
            </a:r>
            <a:r>
              <a:rPr lang="en-US" altLang="zh-CN" sz="1900" dirty="0">
                <a:latin typeface="Helvetica" pitchFamily="2" charset="0"/>
              </a:rPr>
              <a:t>- stream readout/trigger, R&amp;D</a:t>
            </a:r>
            <a:endParaRPr lang="en-US" dirty="0">
              <a:latin typeface="Helvetica" pitchFamily="2" charset="0"/>
            </a:endParaRPr>
          </a:p>
          <a:p>
            <a:pPr marL="285750" indent="-285750">
              <a:spcBef>
                <a:spcPts val="600"/>
              </a:spcBef>
              <a:buFont typeface="Arial" panose="020B0604020202020204" pitchFamily="34" charset="0"/>
              <a:buChar char="•"/>
            </a:pPr>
            <a:r>
              <a:rPr lang="en-US" sz="2200" dirty="0">
                <a:solidFill>
                  <a:srgbClr val="1637CA"/>
                </a:solidFill>
                <a:latin typeface="Helvetica" pitchFamily="2" charset="0"/>
              </a:rPr>
              <a:t>Simulation &amp; software: </a:t>
            </a:r>
            <a:r>
              <a:rPr lang="en-US" sz="2200" dirty="0">
                <a:latin typeface="Helvetica" pitchFamily="2" charset="0"/>
              </a:rPr>
              <a:t>simulation framework available, beam background simulation is important.</a:t>
            </a:r>
          </a:p>
          <a:p>
            <a:endParaRPr lang="en-US" sz="800" dirty="0">
              <a:latin typeface="Helvetica" pitchFamily="2" charset="0"/>
            </a:endParaRPr>
          </a:p>
        </p:txBody>
      </p:sp>
      <p:sp>
        <p:nvSpPr>
          <p:cNvPr id="5" name="文本框 4">
            <a:extLst>
              <a:ext uri="{FF2B5EF4-FFF2-40B4-BE49-F238E27FC236}">
                <a16:creationId xmlns:a16="http://schemas.microsoft.com/office/drawing/2014/main" id="{4BE189C6-B0C0-5646-8962-54450F3DA5C2}"/>
              </a:ext>
            </a:extLst>
          </p:cNvPr>
          <p:cNvSpPr txBox="1"/>
          <p:nvPr/>
        </p:nvSpPr>
        <p:spPr>
          <a:xfrm>
            <a:off x="7676285" y="2338597"/>
            <a:ext cx="4173910" cy="2262158"/>
          </a:xfrm>
          <a:prstGeom prst="rect">
            <a:avLst/>
          </a:prstGeom>
          <a:noFill/>
          <a:ln>
            <a:noFill/>
          </a:ln>
        </p:spPr>
        <p:txBody>
          <a:bodyPr wrap="square">
            <a:spAutoFit/>
          </a:bodyPr>
          <a:lstStyle/>
          <a:p>
            <a:pPr marL="742950" lvl="1" indent="-285750">
              <a:spcBef>
                <a:spcPts val="600"/>
              </a:spcBef>
              <a:buFont typeface="Wingdings" pitchFamily="2" charset="2"/>
              <a:buChar char="Ø"/>
            </a:pPr>
            <a:r>
              <a:rPr lang="en-US" altLang="zh-CN" sz="2000" dirty="0">
                <a:effectLst/>
                <a:latin typeface="Helvetica" pitchFamily="2" charset="0"/>
              </a:rPr>
              <a:t>Physics requirements</a:t>
            </a:r>
            <a:endParaRPr lang="en-US" altLang="zh-CN" sz="1900" dirty="0">
              <a:latin typeface="Helvetica" pitchFamily="2" charset="0"/>
            </a:endParaRPr>
          </a:p>
          <a:p>
            <a:pPr marL="742950" lvl="1" indent="-285750">
              <a:spcBef>
                <a:spcPts val="600"/>
              </a:spcBef>
              <a:buFont typeface="Wingdings" pitchFamily="2" charset="2"/>
              <a:buChar char="Ø"/>
            </a:pPr>
            <a:r>
              <a:rPr lang="en-US" altLang="zh-CN" sz="1900" dirty="0">
                <a:latin typeface="Helvetica" pitchFamily="2" charset="0"/>
              </a:rPr>
              <a:t>Targeted resolutions</a:t>
            </a:r>
          </a:p>
          <a:p>
            <a:pPr marL="742950" lvl="1" indent="-285750">
              <a:spcBef>
                <a:spcPts val="600"/>
              </a:spcBef>
              <a:buFont typeface="Wingdings" pitchFamily="2" charset="2"/>
              <a:buChar char="Ø"/>
            </a:pPr>
            <a:r>
              <a:rPr lang="en-US" altLang="zh-CN" sz="1900" dirty="0">
                <a:latin typeface="Helvetica" pitchFamily="2" charset="0"/>
              </a:rPr>
              <a:t>Technology candidates</a:t>
            </a:r>
          </a:p>
          <a:p>
            <a:pPr marL="742950" lvl="1" indent="-285750">
              <a:spcBef>
                <a:spcPts val="600"/>
              </a:spcBef>
              <a:buFont typeface="Wingdings" pitchFamily="2" charset="2"/>
              <a:buChar char="Ø"/>
            </a:pPr>
            <a:r>
              <a:rPr lang="en-US" altLang="zh-CN" sz="1900" dirty="0">
                <a:latin typeface="Helvetica" pitchFamily="2" charset="0"/>
              </a:rPr>
              <a:t>Simulation results</a:t>
            </a:r>
          </a:p>
          <a:p>
            <a:pPr marL="742950" lvl="1" indent="-285750">
              <a:spcBef>
                <a:spcPts val="600"/>
              </a:spcBef>
              <a:buFont typeface="Wingdings" pitchFamily="2" charset="2"/>
              <a:buChar char="Ø"/>
            </a:pPr>
            <a:r>
              <a:rPr lang="en-US" altLang="zh-CN" sz="2000" dirty="0">
                <a:effectLst/>
                <a:latin typeface="Helvetica" pitchFamily="2" charset="0"/>
              </a:rPr>
              <a:t>Coordination of subsystems</a:t>
            </a:r>
            <a:endParaRPr lang="en-US" altLang="zh-CN" sz="1900" dirty="0">
              <a:latin typeface="Helvetica" pitchFamily="2" charset="0"/>
            </a:endParaRPr>
          </a:p>
          <a:p>
            <a:pPr marL="742950" lvl="1" indent="-285750">
              <a:spcBef>
                <a:spcPts val="600"/>
              </a:spcBef>
              <a:buFont typeface="Wingdings" pitchFamily="2" charset="2"/>
              <a:buChar char="Ø"/>
            </a:pPr>
            <a:r>
              <a:rPr lang="en-US" altLang="zh-CN" sz="1900" dirty="0">
                <a:latin typeface="Helvetica" pitchFamily="2" charset="0"/>
              </a:rPr>
              <a:t>R&amp;D activities or planning</a:t>
            </a:r>
          </a:p>
        </p:txBody>
      </p:sp>
      <p:sp>
        <p:nvSpPr>
          <p:cNvPr id="10" name="右大括号 9">
            <a:extLst>
              <a:ext uri="{FF2B5EF4-FFF2-40B4-BE49-F238E27FC236}">
                <a16:creationId xmlns:a16="http://schemas.microsoft.com/office/drawing/2014/main" id="{D4EF1F2F-7B5E-9A40-AED1-7E63CA44EB88}"/>
              </a:ext>
            </a:extLst>
          </p:cNvPr>
          <p:cNvSpPr/>
          <p:nvPr/>
        </p:nvSpPr>
        <p:spPr>
          <a:xfrm>
            <a:off x="6033789" y="1575467"/>
            <a:ext cx="475200" cy="36576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CN" altLang="en-US">
              <a:solidFill>
                <a:srgbClr val="1637CA"/>
              </a:solidFill>
            </a:endParaRPr>
          </a:p>
        </p:txBody>
      </p:sp>
      <p:sp>
        <p:nvSpPr>
          <p:cNvPr id="11" name="虚尾箭头 10">
            <a:extLst>
              <a:ext uri="{FF2B5EF4-FFF2-40B4-BE49-F238E27FC236}">
                <a16:creationId xmlns:a16="http://schemas.microsoft.com/office/drawing/2014/main" id="{A07CDAFC-7723-C443-B589-DFBABD19E9A9}"/>
              </a:ext>
            </a:extLst>
          </p:cNvPr>
          <p:cNvSpPr/>
          <p:nvPr/>
        </p:nvSpPr>
        <p:spPr>
          <a:xfrm>
            <a:off x="6770264" y="3338896"/>
            <a:ext cx="962532" cy="137794"/>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2" name="文本框 11">
            <a:extLst>
              <a:ext uri="{FF2B5EF4-FFF2-40B4-BE49-F238E27FC236}">
                <a16:creationId xmlns:a16="http://schemas.microsoft.com/office/drawing/2014/main" id="{5A13539A-5262-0B4E-9FD0-59BB07AAE069}"/>
              </a:ext>
            </a:extLst>
          </p:cNvPr>
          <p:cNvSpPr txBox="1"/>
          <p:nvPr/>
        </p:nvSpPr>
        <p:spPr>
          <a:xfrm>
            <a:off x="6727190" y="2938786"/>
            <a:ext cx="994183" cy="400110"/>
          </a:xfrm>
          <a:prstGeom prst="rect">
            <a:avLst/>
          </a:prstGeom>
          <a:noFill/>
        </p:spPr>
        <p:txBody>
          <a:bodyPr wrap="none" rtlCol="0">
            <a:spAutoFit/>
          </a:bodyPr>
          <a:lstStyle/>
          <a:p>
            <a:r>
              <a:rPr kumimoji="1" lang="en-US" altLang="zh-CN" sz="2000" b="1" dirty="0">
                <a:solidFill>
                  <a:srgbClr val="1637CA"/>
                </a:solidFill>
              </a:rPr>
              <a:t>-&gt;CDR</a:t>
            </a:r>
            <a:endParaRPr kumimoji="1" lang="zh-CN" altLang="en-US" sz="2000" b="1" dirty="0">
              <a:solidFill>
                <a:srgbClr val="1637CA"/>
              </a:solidFill>
            </a:endParaRPr>
          </a:p>
        </p:txBody>
      </p:sp>
      <p:sp>
        <p:nvSpPr>
          <p:cNvPr id="8" name="灯片编号占位符 8">
            <a:extLst>
              <a:ext uri="{FF2B5EF4-FFF2-40B4-BE49-F238E27FC236}">
                <a16:creationId xmlns:a16="http://schemas.microsoft.com/office/drawing/2014/main" id="{61F05DA9-D4D1-1E43-BF3F-82112A96D555}"/>
              </a:ext>
            </a:extLst>
          </p:cNvPr>
          <p:cNvSpPr>
            <a:spLocks noGrp="1"/>
          </p:cNvSpPr>
          <p:nvPr>
            <p:ph type="sldNum" sz="quarter" idx="12"/>
          </p:nvPr>
        </p:nvSpPr>
        <p:spPr>
          <a:xfrm>
            <a:off x="8610600" y="6356350"/>
            <a:ext cx="2743200" cy="365125"/>
          </a:xfrm>
        </p:spPr>
        <p:txBody>
          <a:bodyPr/>
          <a:lstStyle/>
          <a:p>
            <a:fld id="{03B2D657-E51B-4541-92E6-C4CA4BD385CB}" type="slidenum">
              <a:rPr lang="zh-CN" altLang="en-US" smtClean="0"/>
              <a:t>32</a:t>
            </a:fld>
            <a:endParaRPr lang="zh-CN" altLang="en-US" dirty="0"/>
          </a:p>
        </p:txBody>
      </p:sp>
      <p:sp>
        <p:nvSpPr>
          <p:cNvPr id="6" name="文本框 5">
            <a:extLst>
              <a:ext uri="{FF2B5EF4-FFF2-40B4-BE49-F238E27FC236}">
                <a16:creationId xmlns:a16="http://schemas.microsoft.com/office/drawing/2014/main" id="{2DAD95BC-D04A-B3C9-D4A6-EDA0A83E1E25}"/>
              </a:ext>
            </a:extLst>
          </p:cNvPr>
          <p:cNvSpPr txBox="1"/>
          <p:nvPr/>
        </p:nvSpPr>
        <p:spPr>
          <a:xfrm>
            <a:off x="6508989" y="6111978"/>
            <a:ext cx="4451860" cy="553998"/>
          </a:xfrm>
          <a:prstGeom prst="rect">
            <a:avLst/>
          </a:prstGeom>
          <a:noFill/>
        </p:spPr>
        <p:txBody>
          <a:bodyPr wrap="none" rtlCol="0">
            <a:spAutoFit/>
          </a:bodyPr>
          <a:lstStyle/>
          <a:p>
            <a:r>
              <a:rPr lang="en-US" altLang="zh-CN" sz="3000" i="1" dirty="0">
                <a:solidFill>
                  <a:srgbClr val="FF0000"/>
                </a:solidFill>
              </a:rPr>
              <a:t>Thanks for your </a:t>
            </a:r>
            <a:r>
              <a:rPr lang="en-US" altLang="zh-CN" sz="3000" i="1" dirty="0" err="1">
                <a:solidFill>
                  <a:srgbClr val="FF0000"/>
                </a:solidFill>
              </a:rPr>
              <a:t>attantion</a:t>
            </a:r>
            <a:r>
              <a:rPr lang="en-US" altLang="zh-CN" sz="3000" i="1" dirty="0">
                <a:solidFill>
                  <a:srgbClr val="FF0000"/>
                </a:solidFill>
              </a:rPr>
              <a:t>!</a:t>
            </a:r>
            <a:endParaRPr lang="zh-CN" altLang="en-US" sz="3000" i="1" dirty="0">
              <a:solidFill>
                <a:srgbClr val="FF0000"/>
              </a:solidFill>
            </a:endParaRPr>
          </a:p>
        </p:txBody>
      </p:sp>
    </p:spTree>
    <p:extLst>
      <p:ext uri="{BB962C8B-B14F-4D97-AF65-F5344CB8AC3E}">
        <p14:creationId xmlns:p14="http://schemas.microsoft.com/office/powerpoint/2010/main" val="4007733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0ADAA1B-F353-B541-9E32-D483BF2E2444}"/>
              </a:ext>
            </a:extLst>
          </p:cNvPr>
          <p:cNvSpPr txBox="1"/>
          <p:nvPr/>
        </p:nvSpPr>
        <p:spPr>
          <a:xfrm>
            <a:off x="700504" y="133849"/>
            <a:ext cx="11577919" cy="523220"/>
          </a:xfrm>
          <a:prstGeom prst="rect">
            <a:avLst/>
          </a:prstGeom>
          <a:solidFill>
            <a:schemeClr val="bg1"/>
          </a:solidFill>
        </p:spPr>
        <p:txBody>
          <a:bodyPr wrap="square" rtlCol="0">
            <a:spAutoFit/>
          </a:bodyPr>
          <a:lstStyle/>
          <a:p>
            <a:r>
              <a:rPr kumimoji="1" lang="en-US" altLang="zh-CN" sz="2800" b="1" dirty="0">
                <a:solidFill>
                  <a:srgbClr val="FF0000"/>
                </a:solidFill>
              </a:rPr>
              <a:t>1. Vertex and tracking detector</a:t>
            </a:r>
            <a:endParaRPr kumimoji="1" lang="zh-CN" altLang="en-US" sz="2800" b="1" dirty="0">
              <a:solidFill>
                <a:srgbClr val="FF0000"/>
              </a:solidFill>
            </a:endParaRPr>
          </a:p>
        </p:txBody>
      </p:sp>
      <p:sp>
        <p:nvSpPr>
          <p:cNvPr id="7" name="文本框 6">
            <a:extLst>
              <a:ext uri="{FF2B5EF4-FFF2-40B4-BE49-F238E27FC236}">
                <a16:creationId xmlns:a16="http://schemas.microsoft.com/office/drawing/2014/main" id="{36058FFB-E14E-BE47-988E-673D720CC77A}"/>
              </a:ext>
            </a:extLst>
          </p:cNvPr>
          <p:cNvSpPr txBox="1"/>
          <p:nvPr/>
        </p:nvSpPr>
        <p:spPr>
          <a:xfrm>
            <a:off x="5768776" y="845223"/>
            <a:ext cx="6320904" cy="369332"/>
          </a:xfrm>
          <a:prstGeom prst="rect">
            <a:avLst/>
          </a:prstGeom>
          <a:solidFill>
            <a:schemeClr val="bg1"/>
          </a:solidFill>
        </p:spPr>
        <p:txBody>
          <a:bodyPr wrap="square">
            <a:spAutoFit/>
          </a:bodyPr>
          <a:lstStyle/>
          <a:p>
            <a:r>
              <a:rPr lang="en-US" altLang="zh-CN" dirty="0">
                <a:effectLst/>
                <a:latin typeface="Helvetica" pitchFamily="2" charset="0"/>
              </a:rPr>
              <a:t> </a:t>
            </a:r>
            <a:r>
              <a:rPr lang="en-US" altLang="zh-CN" u="sng" dirty="0" err="1">
                <a:effectLst/>
                <a:latin typeface="Helvetica" pitchFamily="2" charset="0"/>
              </a:rPr>
              <a:t>Yuming</a:t>
            </a:r>
            <a:r>
              <a:rPr lang="en-US" altLang="zh-CN" u="sng" dirty="0">
                <a:effectLst/>
                <a:latin typeface="Helvetica" pitchFamily="2" charset="0"/>
              </a:rPr>
              <a:t> Ma</a:t>
            </a:r>
            <a:r>
              <a:rPr lang="en-US" altLang="zh-CN" dirty="0">
                <a:effectLst/>
                <a:latin typeface="Helvetica" pitchFamily="2" charset="0"/>
              </a:rPr>
              <a:t>, </a:t>
            </a:r>
            <a:r>
              <a:rPr lang="en-US" altLang="zh-CN" dirty="0" err="1">
                <a:effectLst/>
                <a:latin typeface="Helvetica" pitchFamily="2" charset="0"/>
              </a:rPr>
              <a:t>Aiqiang</a:t>
            </a:r>
            <a:r>
              <a:rPr lang="en-US" altLang="zh-CN" dirty="0">
                <a:effectLst/>
                <a:latin typeface="Helvetica" pitchFamily="2" charset="0"/>
              </a:rPr>
              <a:t> Guo, </a:t>
            </a:r>
            <a:r>
              <a:rPr lang="en-US" altLang="zh-CN" dirty="0" err="1">
                <a:effectLst/>
                <a:latin typeface="Helvetica" pitchFamily="2" charset="0"/>
              </a:rPr>
              <a:t>Yutie</a:t>
            </a:r>
            <a:r>
              <a:rPr lang="en-US" altLang="zh-CN" dirty="0">
                <a:effectLst/>
                <a:latin typeface="Helvetica" pitchFamily="2" charset="0"/>
              </a:rPr>
              <a:t> Liang, </a:t>
            </a:r>
            <a:r>
              <a:rPr lang="en-US" altLang="zh-CN" dirty="0" err="1">
                <a:effectLst/>
                <a:latin typeface="Helvetica" pitchFamily="2" charset="0"/>
              </a:rPr>
              <a:t>Yuxiang</a:t>
            </a:r>
            <a:r>
              <a:rPr lang="en-US" altLang="zh-CN" dirty="0">
                <a:effectLst/>
                <a:latin typeface="Helvetica" pitchFamily="2" charset="0"/>
              </a:rPr>
              <a:t> Zhao (</a:t>
            </a:r>
            <a:r>
              <a:rPr lang="en-US" altLang="zh-CN" dirty="0">
                <a:latin typeface="Helvetica" pitchFamily="2" charset="0"/>
              </a:rPr>
              <a:t>IMP)</a:t>
            </a:r>
            <a:endParaRPr lang="en-US" altLang="zh-CN" dirty="0">
              <a:effectLst/>
              <a:latin typeface="Helvetica" pitchFamily="2" charset="0"/>
            </a:endParaRPr>
          </a:p>
        </p:txBody>
      </p:sp>
      <p:pic>
        <p:nvPicPr>
          <p:cNvPr id="8" name="图片 7">
            <a:extLst>
              <a:ext uri="{FF2B5EF4-FFF2-40B4-BE49-F238E27FC236}">
                <a16:creationId xmlns:a16="http://schemas.microsoft.com/office/drawing/2014/main" id="{126CAE7F-8BC8-13CB-89EF-661AE1AA5A6B}"/>
              </a:ext>
            </a:extLst>
          </p:cNvPr>
          <p:cNvPicPr>
            <a:picLocks noChangeAspect="1"/>
          </p:cNvPicPr>
          <p:nvPr/>
        </p:nvPicPr>
        <p:blipFill>
          <a:blip r:embed="rId2"/>
          <a:stretch>
            <a:fillRect/>
          </a:stretch>
        </p:blipFill>
        <p:spPr>
          <a:xfrm>
            <a:off x="1299945" y="1571947"/>
            <a:ext cx="9359480" cy="4256164"/>
          </a:xfrm>
          <a:prstGeom prst="rect">
            <a:avLst/>
          </a:prstGeom>
        </p:spPr>
      </p:pic>
      <p:sp>
        <p:nvSpPr>
          <p:cNvPr id="9" name="文本框 8">
            <a:extLst>
              <a:ext uri="{FF2B5EF4-FFF2-40B4-BE49-F238E27FC236}">
                <a16:creationId xmlns:a16="http://schemas.microsoft.com/office/drawing/2014/main" id="{6866D871-A6BD-E5CC-2A80-970BD37FF1F8}"/>
              </a:ext>
            </a:extLst>
          </p:cNvPr>
          <p:cNvSpPr txBox="1"/>
          <p:nvPr/>
        </p:nvSpPr>
        <p:spPr>
          <a:xfrm>
            <a:off x="544285" y="1832961"/>
            <a:ext cx="5904180" cy="461665"/>
          </a:xfrm>
          <a:prstGeom prst="rect">
            <a:avLst/>
          </a:prstGeom>
          <a:noFill/>
        </p:spPr>
        <p:txBody>
          <a:bodyPr wrap="none" rtlCol="0">
            <a:spAutoFit/>
          </a:bodyPr>
          <a:lstStyle/>
          <a:p>
            <a:pPr marL="342900" indent="-342900">
              <a:buFont typeface="Arial" panose="020B0604020202020204" pitchFamily="34" charset="0"/>
              <a:buChar char="•"/>
            </a:pPr>
            <a:r>
              <a:rPr kumimoji="1" lang="en-US" altLang="zh-CN" sz="2400" dirty="0">
                <a:latin typeface="Helvetica" pitchFamily="2" charset="0"/>
              </a:rPr>
              <a:t>Physics requirements for </a:t>
            </a:r>
            <a:r>
              <a:rPr kumimoji="1" lang="en-US" altLang="zh-CN" sz="2400" dirty="0" err="1">
                <a:latin typeface="Helvetica" pitchFamily="2" charset="0"/>
              </a:rPr>
              <a:t>EicC</a:t>
            </a:r>
            <a:r>
              <a:rPr kumimoji="1" lang="en-US" altLang="zh-CN" sz="2400" dirty="0">
                <a:latin typeface="Helvetica" pitchFamily="2" charset="0"/>
              </a:rPr>
              <a:t> tracking:</a:t>
            </a:r>
            <a:endParaRPr kumimoji="1" lang="zh-CN" altLang="en-US" sz="2400" dirty="0">
              <a:latin typeface="Helvetica" pitchFamily="2" charset="0"/>
            </a:endParaRPr>
          </a:p>
        </p:txBody>
      </p:sp>
      <p:sp>
        <p:nvSpPr>
          <p:cNvPr id="2" name="灯片编号占位符 5">
            <a:extLst>
              <a:ext uri="{FF2B5EF4-FFF2-40B4-BE49-F238E27FC236}">
                <a16:creationId xmlns:a16="http://schemas.microsoft.com/office/drawing/2014/main" id="{DBEA04FC-2288-E321-0708-49CFAF0C1253}"/>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4</a:t>
            </a:fld>
            <a:endParaRPr lang="zh-CN" altLang="en-US"/>
          </a:p>
        </p:txBody>
      </p:sp>
    </p:spTree>
    <p:extLst>
      <p:ext uri="{BB962C8B-B14F-4D97-AF65-F5344CB8AC3E}">
        <p14:creationId xmlns:p14="http://schemas.microsoft.com/office/powerpoint/2010/main" val="134503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8D4621D-A66D-5598-E512-15BCAF73E589}"/>
              </a:ext>
            </a:extLst>
          </p:cNvPr>
          <p:cNvPicPr>
            <a:picLocks noChangeAspect="1"/>
          </p:cNvPicPr>
          <p:nvPr/>
        </p:nvPicPr>
        <p:blipFill>
          <a:blip r:embed="rId2"/>
          <a:stretch>
            <a:fillRect/>
          </a:stretch>
        </p:blipFill>
        <p:spPr>
          <a:xfrm>
            <a:off x="535166" y="78186"/>
            <a:ext cx="11121667" cy="6221358"/>
          </a:xfrm>
          <a:prstGeom prst="rect">
            <a:avLst/>
          </a:prstGeom>
        </p:spPr>
      </p:pic>
      <p:sp>
        <p:nvSpPr>
          <p:cNvPr id="2" name="文本框 1">
            <a:extLst>
              <a:ext uri="{FF2B5EF4-FFF2-40B4-BE49-F238E27FC236}">
                <a16:creationId xmlns:a16="http://schemas.microsoft.com/office/drawing/2014/main" id="{F1643F2C-32D9-AA68-6169-DCF6FE63C033}"/>
              </a:ext>
            </a:extLst>
          </p:cNvPr>
          <p:cNvSpPr txBox="1"/>
          <p:nvPr/>
        </p:nvSpPr>
        <p:spPr>
          <a:xfrm>
            <a:off x="633746" y="6170347"/>
            <a:ext cx="9713236" cy="369332"/>
          </a:xfrm>
          <a:prstGeom prst="rect">
            <a:avLst/>
          </a:prstGeom>
          <a:noFill/>
        </p:spPr>
        <p:txBody>
          <a:bodyPr wrap="none" rtlCol="0">
            <a:spAutoFit/>
          </a:bodyPr>
          <a:lstStyle/>
          <a:p>
            <a:pPr marL="285750" indent="-285750">
              <a:buFont typeface="Wingdings" pitchFamily="2" charset="2"/>
              <a:buChar char="ü"/>
            </a:pPr>
            <a:r>
              <a:rPr lang="en-US" altLang="zh-CN" dirty="0">
                <a:solidFill>
                  <a:srgbClr val="FF0000"/>
                </a:solidFill>
                <a:effectLst/>
                <a:latin typeface="Microsoft YaHei" panose="020B0503020204020204" pitchFamily="34" charset="-122"/>
                <a:ea typeface="Microsoft YaHei" panose="020B0503020204020204" pitchFamily="34" charset="-122"/>
              </a:rPr>
              <a:t>Further dedicated optimization of the scale and structure recently based on Det_v3</a:t>
            </a:r>
          </a:p>
        </p:txBody>
      </p:sp>
      <p:sp>
        <p:nvSpPr>
          <p:cNvPr id="5" name="文本框 4">
            <a:extLst>
              <a:ext uri="{FF2B5EF4-FFF2-40B4-BE49-F238E27FC236}">
                <a16:creationId xmlns:a16="http://schemas.microsoft.com/office/drawing/2014/main" id="{8DC7C6A1-21A1-422F-830A-047106757A8B}"/>
              </a:ext>
            </a:extLst>
          </p:cNvPr>
          <p:cNvSpPr txBox="1"/>
          <p:nvPr/>
        </p:nvSpPr>
        <p:spPr>
          <a:xfrm>
            <a:off x="10457819" y="318321"/>
            <a:ext cx="1561012" cy="369332"/>
          </a:xfrm>
          <a:prstGeom prst="rect">
            <a:avLst/>
          </a:prstGeom>
          <a:noFill/>
        </p:spPr>
        <p:txBody>
          <a:bodyPr wrap="square">
            <a:spAutoFit/>
          </a:bodyPr>
          <a:lstStyle/>
          <a:p>
            <a:r>
              <a:rPr lang="en-US" altLang="zh-CN" dirty="0">
                <a:effectLst/>
                <a:latin typeface="Helvetica" pitchFamily="2" charset="0"/>
              </a:rPr>
              <a:t>-</a:t>
            </a:r>
            <a:r>
              <a:rPr lang="en-US" altLang="zh-CN" dirty="0" err="1">
                <a:effectLst/>
                <a:latin typeface="Helvetica" pitchFamily="2" charset="0"/>
              </a:rPr>
              <a:t>Yuming</a:t>
            </a:r>
            <a:r>
              <a:rPr lang="en-US" altLang="zh-CN" dirty="0">
                <a:effectLst/>
                <a:latin typeface="Helvetica" pitchFamily="2" charset="0"/>
              </a:rPr>
              <a:t> Ma</a:t>
            </a:r>
            <a:endParaRPr lang="zh-CN" altLang="en-US" dirty="0"/>
          </a:p>
        </p:txBody>
      </p:sp>
      <p:sp>
        <p:nvSpPr>
          <p:cNvPr id="4" name="矩形 3">
            <a:extLst>
              <a:ext uri="{FF2B5EF4-FFF2-40B4-BE49-F238E27FC236}">
                <a16:creationId xmlns:a16="http://schemas.microsoft.com/office/drawing/2014/main" id="{8468F8EE-89B9-7279-BDD7-0312733165FB}"/>
              </a:ext>
            </a:extLst>
          </p:cNvPr>
          <p:cNvSpPr/>
          <p:nvPr/>
        </p:nvSpPr>
        <p:spPr>
          <a:xfrm>
            <a:off x="10513303" y="5624249"/>
            <a:ext cx="215963" cy="243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a:extLst>
              <a:ext uri="{FF2B5EF4-FFF2-40B4-BE49-F238E27FC236}">
                <a16:creationId xmlns:a16="http://schemas.microsoft.com/office/drawing/2014/main" id="{FE3993D8-50D4-CB0F-B015-5DC99A2FF45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5</a:t>
            </a:fld>
            <a:endParaRPr lang="zh-CN" altLang="en-US"/>
          </a:p>
        </p:txBody>
      </p:sp>
    </p:spTree>
    <p:extLst>
      <p:ext uri="{BB962C8B-B14F-4D97-AF65-F5344CB8AC3E}">
        <p14:creationId xmlns:p14="http://schemas.microsoft.com/office/powerpoint/2010/main" val="14634153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5AE83A-6414-870F-8547-81CEA0DD7D3E}"/>
              </a:ext>
            </a:extLst>
          </p:cNvPr>
          <p:cNvPicPr>
            <a:picLocks noChangeAspect="1"/>
          </p:cNvPicPr>
          <p:nvPr/>
        </p:nvPicPr>
        <p:blipFill>
          <a:blip r:embed="rId2"/>
          <a:stretch>
            <a:fillRect/>
          </a:stretch>
        </p:blipFill>
        <p:spPr>
          <a:xfrm>
            <a:off x="194507" y="475226"/>
            <a:ext cx="6081486" cy="3361729"/>
          </a:xfrm>
          <a:prstGeom prst="rect">
            <a:avLst/>
          </a:prstGeom>
        </p:spPr>
      </p:pic>
      <p:pic>
        <p:nvPicPr>
          <p:cNvPr id="9" name="图片 8">
            <a:extLst>
              <a:ext uri="{FF2B5EF4-FFF2-40B4-BE49-F238E27FC236}">
                <a16:creationId xmlns:a16="http://schemas.microsoft.com/office/drawing/2014/main" id="{1A5BFE2C-8EF5-0263-FD9E-16FFA172170D}"/>
              </a:ext>
            </a:extLst>
          </p:cNvPr>
          <p:cNvPicPr>
            <a:picLocks noChangeAspect="1"/>
          </p:cNvPicPr>
          <p:nvPr/>
        </p:nvPicPr>
        <p:blipFill>
          <a:blip r:embed="rId3"/>
          <a:stretch>
            <a:fillRect/>
          </a:stretch>
        </p:blipFill>
        <p:spPr>
          <a:xfrm>
            <a:off x="733831" y="3796009"/>
            <a:ext cx="5190803" cy="2955955"/>
          </a:xfrm>
          <a:prstGeom prst="rect">
            <a:avLst/>
          </a:prstGeom>
        </p:spPr>
      </p:pic>
      <p:pic>
        <p:nvPicPr>
          <p:cNvPr id="13" name="图片 12">
            <a:extLst>
              <a:ext uri="{FF2B5EF4-FFF2-40B4-BE49-F238E27FC236}">
                <a16:creationId xmlns:a16="http://schemas.microsoft.com/office/drawing/2014/main" id="{4078051C-2488-BCE4-41C0-C6554CC66F70}"/>
              </a:ext>
            </a:extLst>
          </p:cNvPr>
          <p:cNvPicPr>
            <a:picLocks noChangeAspect="1"/>
          </p:cNvPicPr>
          <p:nvPr/>
        </p:nvPicPr>
        <p:blipFill>
          <a:blip r:embed="rId4"/>
          <a:stretch>
            <a:fillRect/>
          </a:stretch>
        </p:blipFill>
        <p:spPr>
          <a:xfrm>
            <a:off x="6483533" y="3303842"/>
            <a:ext cx="5059044" cy="3320967"/>
          </a:xfrm>
          <a:prstGeom prst="rect">
            <a:avLst/>
          </a:prstGeom>
        </p:spPr>
      </p:pic>
      <p:sp>
        <p:nvSpPr>
          <p:cNvPr id="14" name="文本框 13">
            <a:extLst>
              <a:ext uri="{FF2B5EF4-FFF2-40B4-BE49-F238E27FC236}">
                <a16:creationId xmlns:a16="http://schemas.microsoft.com/office/drawing/2014/main" id="{BAD43371-E52B-EEFE-6413-C5FB89EC5B1C}"/>
              </a:ext>
            </a:extLst>
          </p:cNvPr>
          <p:cNvSpPr txBox="1"/>
          <p:nvPr/>
        </p:nvSpPr>
        <p:spPr>
          <a:xfrm>
            <a:off x="10489838" y="45162"/>
            <a:ext cx="1561012" cy="369332"/>
          </a:xfrm>
          <a:prstGeom prst="rect">
            <a:avLst/>
          </a:prstGeom>
          <a:noFill/>
        </p:spPr>
        <p:txBody>
          <a:bodyPr wrap="square">
            <a:spAutoFit/>
          </a:bodyPr>
          <a:lstStyle/>
          <a:p>
            <a:r>
              <a:rPr lang="en-US" altLang="zh-CN" dirty="0">
                <a:effectLst/>
                <a:latin typeface="Helvetica" pitchFamily="2" charset="0"/>
              </a:rPr>
              <a:t>-</a:t>
            </a:r>
            <a:r>
              <a:rPr lang="en-US" altLang="zh-CN" dirty="0" err="1">
                <a:effectLst/>
                <a:latin typeface="Helvetica" pitchFamily="2" charset="0"/>
              </a:rPr>
              <a:t>Yuming</a:t>
            </a:r>
            <a:r>
              <a:rPr lang="en-US" altLang="zh-CN" dirty="0">
                <a:effectLst/>
                <a:latin typeface="Helvetica" pitchFamily="2" charset="0"/>
              </a:rPr>
              <a:t> Ma</a:t>
            </a:r>
            <a:endParaRPr lang="zh-CN" altLang="en-US" dirty="0"/>
          </a:p>
        </p:txBody>
      </p:sp>
      <p:pic>
        <p:nvPicPr>
          <p:cNvPr id="16" name="图片 15">
            <a:extLst>
              <a:ext uri="{FF2B5EF4-FFF2-40B4-BE49-F238E27FC236}">
                <a16:creationId xmlns:a16="http://schemas.microsoft.com/office/drawing/2014/main" id="{DC880DD2-DE04-EDDF-B38D-54CF755B01C3}"/>
              </a:ext>
            </a:extLst>
          </p:cNvPr>
          <p:cNvPicPr>
            <a:picLocks noChangeAspect="1"/>
          </p:cNvPicPr>
          <p:nvPr/>
        </p:nvPicPr>
        <p:blipFill>
          <a:blip r:embed="rId5"/>
          <a:stretch>
            <a:fillRect/>
          </a:stretch>
        </p:blipFill>
        <p:spPr>
          <a:xfrm>
            <a:off x="6237486" y="692969"/>
            <a:ext cx="5760007" cy="2552697"/>
          </a:xfrm>
          <a:prstGeom prst="rect">
            <a:avLst/>
          </a:prstGeom>
        </p:spPr>
      </p:pic>
      <p:sp>
        <p:nvSpPr>
          <p:cNvPr id="17" name="文本框 16">
            <a:extLst>
              <a:ext uri="{FF2B5EF4-FFF2-40B4-BE49-F238E27FC236}">
                <a16:creationId xmlns:a16="http://schemas.microsoft.com/office/drawing/2014/main" id="{D122D684-C3AA-50FE-7E45-6187AF842A90}"/>
              </a:ext>
            </a:extLst>
          </p:cNvPr>
          <p:cNvSpPr txBox="1"/>
          <p:nvPr/>
        </p:nvSpPr>
        <p:spPr>
          <a:xfrm>
            <a:off x="2714674" y="-30909"/>
            <a:ext cx="6362639" cy="523220"/>
          </a:xfrm>
          <a:prstGeom prst="rect">
            <a:avLst/>
          </a:prstGeom>
          <a:noFill/>
        </p:spPr>
        <p:txBody>
          <a:bodyPr wrap="none" rtlCol="0">
            <a:spAutoFit/>
          </a:bodyPr>
          <a:lstStyle/>
          <a:p>
            <a:r>
              <a:rPr kumimoji="1" lang="en-US" altLang="zh-CN" sz="2800" dirty="0">
                <a:solidFill>
                  <a:srgbClr val="1637CA"/>
                </a:solidFill>
                <a:latin typeface="Helvetica" pitchFamily="2" charset="0"/>
              </a:rPr>
              <a:t>Performance with new tracking design </a:t>
            </a:r>
            <a:endParaRPr kumimoji="1" lang="zh-CN" altLang="en-US" sz="2800" dirty="0">
              <a:solidFill>
                <a:srgbClr val="1637CA"/>
              </a:solidFill>
              <a:latin typeface="Helvetica" pitchFamily="2" charset="0"/>
            </a:endParaRPr>
          </a:p>
        </p:txBody>
      </p:sp>
      <p:sp>
        <p:nvSpPr>
          <p:cNvPr id="2" name="灯片编号占位符 5">
            <a:extLst>
              <a:ext uri="{FF2B5EF4-FFF2-40B4-BE49-F238E27FC236}">
                <a16:creationId xmlns:a16="http://schemas.microsoft.com/office/drawing/2014/main" id="{2219A2F9-75B0-C8DF-5F2A-7633AF2D14AB}"/>
              </a:ext>
            </a:extLst>
          </p:cNvPr>
          <p:cNvSpPr>
            <a:spLocks noGrp="1"/>
          </p:cNvSpPr>
          <p:nvPr>
            <p:ph type="sldNum" sz="quarter" idx="12"/>
          </p:nvPr>
        </p:nvSpPr>
        <p:spPr>
          <a:xfrm>
            <a:off x="9037933" y="6386839"/>
            <a:ext cx="2743200" cy="365125"/>
          </a:xfrm>
        </p:spPr>
        <p:txBody>
          <a:bodyPr/>
          <a:lstStyle/>
          <a:p>
            <a:fld id="{D7E4670B-840C-40E4-9980-99E16E6EABC2}" type="slidenum">
              <a:rPr lang="zh-CN" altLang="en-US" smtClean="0"/>
              <a:pPr/>
              <a:t>6</a:t>
            </a:fld>
            <a:endParaRPr lang="zh-CN" altLang="en-US"/>
          </a:p>
        </p:txBody>
      </p:sp>
    </p:spTree>
    <p:extLst>
      <p:ext uri="{BB962C8B-B14F-4D97-AF65-F5344CB8AC3E}">
        <p14:creationId xmlns:p14="http://schemas.microsoft.com/office/powerpoint/2010/main" val="3959093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内容占位符 6">
            <a:extLst>
              <a:ext uri="{FF2B5EF4-FFF2-40B4-BE49-F238E27FC236}">
                <a16:creationId xmlns:a16="http://schemas.microsoft.com/office/drawing/2014/main" id="{EFBA72AD-6BCA-A219-8AC4-D280683C7272}"/>
              </a:ext>
            </a:extLst>
          </p:cNvPr>
          <p:cNvPicPr>
            <a:picLocks noChangeAspect="1"/>
          </p:cNvPicPr>
          <p:nvPr/>
        </p:nvPicPr>
        <p:blipFill>
          <a:blip r:embed="rId2"/>
          <a:stretch>
            <a:fillRect/>
          </a:stretch>
        </p:blipFill>
        <p:spPr>
          <a:xfrm>
            <a:off x="7436681" y="829268"/>
            <a:ext cx="4097309" cy="2714008"/>
          </a:xfrm>
          <a:prstGeom prst="rect">
            <a:avLst/>
          </a:prstGeom>
        </p:spPr>
      </p:pic>
      <p:sp>
        <p:nvSpPr>
          <p:cNvPr id="5" name="矩形 4">
            <a:extLst>
              <a:ext uri="{FF2B5EF4-FFF2-40B4-BE49-F238E27FC236}">
                <a16:creationId xmlns:a16="http://schemas.microsoft.com/office/drawing/2014/main" id="{BF329995-00A1-41A8-B449-2D50FEEF8294}"/>
              </a:ext>
            </a:extLst>
          </p:cNvPr>
          <p:cNvSpPr/>
          <p:nvPr/>
        </p:nvSpPr>
        <p:spPr>
          <a:xfrm>
            <a:off x="758549" y="756026"/>
            <a:ext cx="7700799" cy="1691810"/>
          </a:xfrm>
          <a:prstGeom prst="rect">
            <a:avLst/>
          </a:prstGeom>
        </p:spPr>
        <p:txBody>
          <a:bodyPr wrap="square">
            <a:spAutoFit/>
          </a:bodyPr>
          <a:lstStyle/>
          <a:p>
            <a:pPr>
              <a:lnSpc>
                <a:spcPct val="150000"/>
              </a:lnSpc>
            </a:pPr>
            <a:r>
              <a:rPr lang="zh-CN" altLang="en-US" sz="2400" b="1" dirty="0">
                <a:solidFill>
                  <a:srgbClr val="FF0000"/>
                </a:solidFill>
                <a:ea typeface="楷体" panose="02010609060101010101" pitchFamily="49" charset="-122"/>
              </a:rPr>
              <a:t>实现</a:t>
            </a:r>
            <a:r>
              <a:rPr lang="en-US" altLang="zh-CN" sz="2400" b="1" dirty="0" err="1">
                <a:solidFill>
                  <a:srgbClr val="FF0000"/>
                </a:solidFill>
                <a:ea typeface="楷体" panose="02010609060101010101" pitchFamily="49" charset="-122"/>
              </a:rPr>
              <a:t>EicC</a:t>
            </a:r>
            <a:r>
              <a:rPr lang="zh-CN" altLang="en-US" sz="2400" b="1" dirty="0">
                <a:solidFill>
                  <a:srgbClr val="FF0000"/>
                </a:solidFill>
                <a:ea typeface="楷体" panose="02010609060101010101" pitchFamily="49" charset="-122"/>
              </a:rPr>
              <a:t>实验中高亮度、大动量范围的带电粒子鉴别</a:t>
            </a:r>
            <a:endParaRPr lang="en-US" altLang="zh-CN" sz="2400" b="1" dirty="0">
              <a:solidFill>
                <a:srgbClr val="FF0000"/>
              </a:solidFill>
              <a:ea typeface="楷体" panose="02010609060101010101" pitchFamily="49" charset="-122"/>
            </a:endParaRPr>
          </a:p>
          <a:p>
            <a:pPr marL="457200" indent="-457200">
              <a:lnSpc>
                <a:spcPct val="150000"/>
              </a:lnSpc>
              <a:buFont typeface="Wingdings" panose="05000000000000000000" pitchFamily="2" charset="2"/>
              <a:buChar char="Ø"/>
            </a:pPr>
            <a:r>
              <a:rPr lang="zh-CN" altLang="en-US" sz="2400" b="1" dirty="0">
                <a:solidFill>
                  <a:srgbClr val="0070C0"/>
                </a:solidFill>
                <a:ea typeface="楷体" panose="02010609060101010101" pitchFamily="49" charset="-122"/>
              </a:rPr>
              <a:t>快速响应和超高分辨</a:t>
            </a:r>
            <a:endParaRPr lang="en-US" altLang="zh-CN" sz="2400" b="1" dirty="0">
              <a:solidFill>
                <a:srgbClr val="0070C0"/>
              </a:solidFill>
              <a:ea typeface="楷体" panose="02010609060101010101" pitchFamily="49" charset="-122"/>
            </a:endParaRPr>
          </a:p>
          <a:p>
            <a:pPr marL="457200" indent="-457200">
              <a:lnSpc>
                <a:spcPct val="150000"/>
              </a:lnSpc>
              <a:buFont typeface="Wingdings" panose="05000000000000000000" pitchFamily="2" charset="2"/>
              <a:buChar char="Ø"/>
            </a:pPr>
            <a:r>
              <a:rPr lang="zh-CN" altLang="en-US" sz="2400" b="1" dirty="0">
                <a:solidFill>
                  <a:srgbClr val="0070C0"/>
                </a:solidFill>
                <a:ea typeface="楷体" panose="02010609060101010101" pitchFamily="49" charset="-122"/>
              </a:rPr>
              <a:t>结构紧凑，抗辐照</a:t>
            </a:r>
            <a:endParaRPr lang="en-US" altLang="zh-CN" sz="2400" b="1" dirty="0">
              <a:solidFill>
                <a:srgbClr val="0070C0"/>
              </a:solidFill>
              <a:ea typeface="楷体" panose="02010609060101010101" pitchFamily="49" charset="-122"/>
            </a:endParaRPr>
          </a:p>
        </p:txBody>
      </p:sp>
      <p:sp>
        <p:nvSpPr>
          <p:cNvPr id="4" name="矩形 3">
            <a:extLst>
              <a:ext uri="{FF2B5EF4-FFF2-40B4-BE49-F238E27FC236}">
                <a16:creationId xmlns:a16="http://schemas.microsoft.com/office/drawing/2014/main" id="{BF329995-00A1-41A8-B449-2D50FEEF8294}"/>
              </a:ext>
            </a:extLst>
          </p:cNvPr>
          <p:cNvSpPr/>
          <p:nvPr/>
        </p:nvSpPr>
        <p:spPr>
          <a:xfrm>
            <a:off x="745848" y="2553646"/>
            <a:ext cx="6368165" cy="1979260"/>
          </a:xfrm>
          <a:prstGeom prst="rect">
            <a:avLst/>
          </a:prstGeom>
        </p:spPr>
        <p:txBody>
          <a:bodyPr wrap="square">
            <a:spAutoFit/>
          </a:bodyPr>
          <a:lstStyle/>
          <a:p>
            <a:pPr>
              <a:lnSpc>
                <a:spcPct val="150000"/>
              </a:lnSpc>
            </a:pPr>
            <a:r>
              <a:rPr lang="en-US" altLang="zh-CN" sz="2400" b="1" dirty="0">
                <a:solidFill>
                  <a:srgbClr val="FF0000"/>
                </a:solidFill>
                <a:ea typeface="楷体" panose="02010609060101010101" pitchFamily="49" charset="-122"/>
                <a:cs typeface="Times New Roman" panose="02020603050405020304" pitchFamily="18" charset="0"/>
              </a:rPr>
              <a:t>PID</a:t>
            </a:r>
            <a:r>
              <a:rPr lang="zh-CN" altLang="en-US" sz="2400" b="1" dirty="0">
                <a:solidFill>
                  <a:srgbClr val="FF0000"/>
                </a:solidFill>
                <a:ea typeface="楷体" panose="02010609060101010101" pitchFamily="49" charset="-122"/>
                <a:cs typeface="Times New Roman" panose="02020603050405020304" pitchFamily="18" charset="0"/>
              </a:rPr>
              <a:t>探测器方案：</a:t>
            </a:r>
            <a:endParaRPr lang="en-US" altLang="zh-CN" sz="2400" b="1" dirty="0">
              <a:solidFill>
                <a:srgbClr val="FF0000"/>
              </a:solidFill>
              <a:ea typeface="楷体" panose="02010609060101010101" pitchFamily="49" charset="-122"/>
              <a:cs typeface="Times New Roman" panose="02020603050405020304" pitchFamily="18" charset="0"/>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桶部：内反射切仑科夫探测器（</a:t>
            </a:r>
            <a:r>
              <a:rPr lang="en-US" altLang="zh-CN" sz="2000" dirty="0">
                <a:solidFill>
                  <a:srgbClr val="0070C0"/>
                </a:solidFill>
                <a:ea typeface="楷体" panose="02010609060101010101" pitchFamily="49" charset="-122"/>
              </a:rPr>
              <a:t>DIRC</a:t>
            </a:r>
            <a:r>
              <a:rPr lang="zh-CN" altLang="en-US" sz="2000" dirty="0">
                <a:solidFill>
                  <a:srgbClr val="0070C0"/>
                </a:solidFill>
                <a:ea typeface="楷体" panose="02010609060101010101" pitchFamily="49" charset="-122"/>
              </a:rPr>
              <a:t>）</a:t>
            </a:r>
            <a:endParaRPr lang="en-US" altLang="zh-CN" sz="2000" dirty="0">
              <a:solidFill>
                <a:srgbClr val="0070C0"/>
              </a:solidFill>
              <a:ea typeface="楷体" panose="02010609060101010101" pitchFamily="49" charset="-122"/>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端盖：环形成像切仑科夫探测器（</a:t>
            </a:r>
            <a:r>
              <a:rPr lang="en-US" altLang="zh-CN" sz="2000" dirty="0" err="1">
                <a:solidFill>
                  <a:srgbClr val="0070C0"/>
                </a:solidFill>
                <a:ea typeface="楷体" panose="02010609060101010101" pitchFamily="49" charset="-122"/>
              </a:rPr>
              <a:t>mRICH</a:t>
            </a:r>
            <a:r>
              <a:rPr lang="zh-CN" altLang="en-US" sz="2000" dirty="0">
                <a:solidFill>
                  <a:srgbClr val="0070C0"/>
                </a:solidFill>
                <a:ea typeface="楷体" panose="02010609060101010101" pitchFamily="49" charset="-122"/>
              </a:rPr>
              <a:t>、</a:t>
            </a:r>
            <a:r>
              <a:rPr lang="en-US" altLang="zh-CN" sz="2000" dirty="0" err="1">
                <a:solidFill>
                  <a:srgbClr val="0070C0"/>
                </a:solidFill>
                <a:ea typeface="楷体" panose="02010609060101010101" pitchFamily="49" charset="-122"/>
              </a:rPr>
              <a:t>dRICH</a:t>
            </a:r>
            <a:r>
              <a:rPr lang="zh-CN" altLang="en-US" sz="2000" dirty="0">
                <a:solidFill>
                  <a:srgbClr val="0070C0"/>
                </a:solidFill>
                <a:ea typeface="楷体" panose="02010609060101010101" pitchFamily="49" charset="-122"/>
              </a:rPr>
              <a:t>）</a:t>
            </a:r>
            <a:endParaRPr lang="en-US" altLang="zh-CN" sz="2000" dirty="0">
              <a:solidFill>
                <a:srgbClr val="0070C0"/>
              </a:solidFill>
              <a:ea typeface="楷体" panose="02010609060101010101" pitchFamily="49" charset="-122"/>
            </a:endParaRPr>
          </a:p>
          <a:p>
            <a:pPr marL="342900" indent="-342900">
              <a:lnSpc>
                <a:spcPct val="150000"/>
              </a:lnSpc>
              <a:buFont typeface="Wingdings" panose="05000000000000000000" pitchFamily="2" charset="2"/>
              <a:buChar char="Ø"/>
            </a:pPr>
            <a:r>
              <a:rPr lang="zh-CN" altLang="en-US" sz="2000" dirty="0">
                <a:solidFill>
                  <a:srgbClr val="0070C0"/>
                </a:solidFill>
                <a:ea typeface="楷体" panose="02010609060101010101" pitchFamily="49" charset="-122"/>
              </a:rPr>
              <a:t>低动量（</a:t>
            </a:r>
            <a:r>
              <a:rPr lang="en-US" altLang="zh-CN" sz="2000" dirty="0">
                <a:solidFill>
                  <a:srgbClr val="0070C0"/>
                </a:solidFill>
                <a:ea typeface="楷体" panose="02010609060101010101" pitchFamily="49" charset="-122"/>
              </a:rPr>
              <a:t>&lt;1GeV/c)</a:t>
            </a:r>
            <a:r>
              <a:rPr lang="zh-CN" altLang="en-US" sz="2000" dirty="0">
                <a:solidFill>
                  <a:srgbClr val="0070C0"/>
                </a:solidFill>
                <a:ea typeface="楷体" panose="02010609060101010101" pitchFamily="49" charset="-122"/>
              </a:rPr>
              <a:t>：</a:t>
            </a:r>
            <a:r>
              <a:rPr lang="en-US" altLang="zh-CN" sz="2000" dirty="0">
                <a:solidFill>
                  <a:srgbClr val="0070C0"/>
                </a:solidFill>
                <a:ea typeface="楷体" panose="02010609060101010101" pitchFamily="49" charset="-122"/>
              </a:rPr>
              <a:t>MPRC</a:t>
            </a:r>
            <a:r>
              <a:rPr lang="zh-CN" altLang="en-US" sz="2000" dirty="0">
                <a:solidFill>
                  <a:srgbClr val="0070C0"/>
                </a:solidFill>
                <a:ea typeface="楷体" panose="02010609060101010101" pitchFamily="49" charset="-122"/>
              </a:rPr>
              <a:t>、</a:t>
            </a:r>
            <a:r>
              <a:rPr lang="en-US" altLang="zh-CN" sz="2000" dirty="0">
                <a:solidFill>
                  <a:srgbClr val="0070C0"/>
                </a:solidFill>
                <a:ea typeface="楷体" panose="02010609060101010101" pitchFamily="49" charset="-122"/>
              </a:rPr>
              <a:t>LGAD</a:t>
            </a:r>
          </a:p>
        </p:txBody>
      </p:sp>
      <p:sp>
        <p:nvSpPr>
          <p:cNvPr id="7" name="文本框 6"/>
          <p:cNvSpPr txBox="1"/>
          <p:nvPr/>
        </p:nvSpPr>
        <p:spPr>
          <a:xfrm>
            <a:off x="7487479" y="6053054"/>
            <a:ext cx="3017407" cy="307777"/>
          </a:xfrm>
          <a:prstGeom prst="rect">
            <a:avLst/>
          </a:prstGeom>
          <a:noFill/>
        </p:spPr>
        <p:txBody>
          <a:bodyPr wrap="square" rtlCol="0">
            <a:spAutoFit/>
          </a:bodyPr>
          <a:lstStyle/>
          <a:p>
            <a:r>
              <a:rPr lang="zh-CN" altLang="en-US" sz="1400" dirty="0">
                <a:latin typeface="楷体" panose="02010609060101010101" pitchFamily="49" charset="-122"/>
                <a:ea typeface="楷体" panose="02010609060101010101" pitchFamily="49" charset="-122"/>
              </a:rPr>
              <a:t>不同粒子鉴别探测器覆盖动量范围</a:t>
            </a:r>
          </a:p>
        </p:txBody>
      </p:sp>
      <p:pic>
        <p:nvPicPr>
          <p:cNvPr id="6" name="图片 5"/>
          <p:cNvPicPr>
            <a:picLocks noChangeAspect="1"/>
          </p:cNvPicPr>
          <p:nvPr/>
        </p:nvPicPr>
        <p:blipFill>
          <a:blip r:embed="rId3"/>
          <a:stretch>
            <a:fillRect/>
          </a:stretch>
        </p:blipFill>
        <p:spPr>
          <a:xfrm>
            <a:off x="7268996" y="3760891"/>
            <a:ext cx="3284704" cy="2354901"/>
          </a:xfrm>
          <a:prstGeom prst="rect">
            <a:avLst/>
          </a:prstGeom>
        </p:spPr>
      </p:pic>
      <p:sp>
        <p:nvSpPr>
          <p:cNvPr id="8" name="灯片编号占位符 5">
            <a:extLst>
              <a:ext uri="{FF2B5EF4-FFF2-40B4-BE49-F238E27FC236}">
                <a16:creationId xmlns:a16="http://schemas.microsoft.com/office/drawing/2014/main" id="{1721BDCD-953E-6F4B-6F9D-5250F25BE67A}"/>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7</a:t>
            </a:fld>
            <a:endParaRPr lang="zh-CN" altLang="en-US"/>
          </a:p>
        </p:txBody>
      </p:sp>
      <p:sp>
        <p:nvSpPr>
          <p:cNvPr id="11" name="文本框 10">
            <a:extLst>
              <a:ext uri="{FF2B5EF4-FFF2-40B4-BE49-F238E27FC236}">
                <a16:creationId xmlns:a16="http://schemas.microsoft.com/office/drawing/2014/main" id="{786BC026-AB06-73A1-C15B-823ED5C2BEF1}"/>
              </a:ext>
            </a:extLst>
          </p:cNvPr>
          <p:cNvSpPr txBox="1"/>
          <p:nvPr/>
        </p:nvSpPr>
        <p:spPr>
          <a:xfrm>
            <a:off x="9421007" y="192784"/>
            <a:ext cx="2339789" cy="430887"/>
          </a:xfrm>
          <a:prstGeom prst="rect">
            <a:avLst/>
          </a:prstGeom>
          <a:noFill/>
        </p:spPr>
        <p:txBody>
          <a:bodyPr wrap="square" rtlCol="0">
            <a:spAutoFit/>
          </a:bodyPr>
          <a:lstStyle/>
          <a:p>
            <a:r>
              <a:rPr lang="en-US" altLang="zh-CN" sz="2200" b="1" dirty="0">
                <a:solidFill>
                  <a:srgbClr val="1637CA"/>
                </a:solidFill>
              </a:rPr>
              <a:t>-</a:t>
            </a:r>
            <a:r>
              <a:rPr lang="zh-CN" altLang="en-US" sz="2200" b="1" dirty="0">
                <a:solidFill>
                  <a:srgbClr val="1637CA"/>
                </a:solidFill>
              </a:rPr>
              <a:t> </a:t>
            </a:r>
            <a:r>
              <a:rPr lang="en-US" altLang="zh-CN" sz="2200" b="1" dirty="0">
                <a:solidFill>
                  <a:srgbClr val="1637CA"/>
                </a:solidFill>
              </a:rPr>
              <a:t>Xin Li (IMP)</a:t>
            </a:r>
          </a:p>
        </p:txBody>
      </p:sp>
      <p:sp>
        <p:nvSpPr>
          <p:cNvPr id="13" name="标题 1">
            <a:extLst>
              <a:ext uri="{FF2B5EF4-FFF2-40B4-BE49-F238E27FC236}">
                <a16:creationId xmlns:a16="http://schemas.microsoft.com/office/drawing/2014/main" id="{8AC31EF9-9377-0B2D-6A31-89B93EA51A9D}"/>
              </a:ext>
            </a:extLst>
          </p:cNvPr>
          <p:cNvSpPr txBox="1">
            <a:spLocks/>
          </p:cNvSpPr>
          <p:nvPr/>
        </p:nvSpPr>
        <p:spPr>
          <a:xfrm>
            <a:off x="698815" y="77159"/>
            <a:ext cx="5904949" cy="662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FF0000"/>
                </a:solidFill>
                <a:latin typeface="+mn-lt"/>
                <a:ea typeface="楷体" panose="02010609060101010101" pitchFamily="49" charset="-122"/>
              </a:rPr>
              <a:t>2. PID detectors</a:t>
            </a:r>
            <a:endParaRPr lang="zh-CN" altLang="en-US" sz="3600" b="1" dirty="0">
              <a:solidFill>
                <a:srgbClr val="FF0000"/>
              </a:solidFill>
              <a:latin typeface="+mn-lt"/>
              <a:ea typeface="楷体" panose="02010609060101010101" pitchFamily="49" charset="-122"/>
            </a:endParaRPr>
          </a:p>
        </p:txBody>
      </p:sp>
      <p:sp>
        <p:nvSpPr>
          <p:cNvPr id="14" name="矩形 13">
            <a:extLst>
              <a:ext uri="{FF2B5EF4-FFF2-40B4-BE49-F238E27FC236}">
                <a16:creationId xmlns:a16="http://schemas.microsoft.com/office/drawing/2014/main" id="{BECFC693-799A-7F42-F4EB-63DB717DBCCB}"/>
              </a:ext>
            </a:extLst>
          </p:cNvPr>
          <p:cNvSpPr/>
          <p:nvPr/>
        </p:nvSpPr>
        <p:spPr>
          <a:xfrm>
            <a:off x="1498536" y="4729615"/>
            <a:ext cx="4013922" cy="1323439"/>
          </a:xfrm>
          <a:prstGeom prst="rect">
            <a:avLst/>
          </a:prstGeom>
          <a:solidFill>
            <a:schemeClr val="bg1"/>
          </a:solidFill>
          <a:ln w="19050">
            <a:solidFill>
              <a:srgbClr val="1637CA"/>
            </a:solidFill>
          </a:ln>
        </p:spPr>
        <p:txBody>
          <a:bodyPr wrap="square">
            <a:spAutoFit/>
          </a:bodyPr>
          <a:lstStyle/>
          <a:p>
            <a:r>
              <a:rPr lang="en-US" altLang="zh-CN" sz="2000" b="1" dirty="0">
                <a:solidFill>
                  <a:srgbClr val="1637CA"/>
                </a:solidFill>
                <a:ea typeface="Arial Unicode MS" panose="020B0604020202020204" pitchFamily="34" charset="-122"/>
                <a:cs typeface="Arial Unicode MS" panose="020B0604020202020204" pitchFamily="34" charset="-122"/>
              </a:rPr>
              <a:t>PID momentum </a:t>
            </a:r>
            <a:r>
              <a:rPr lang="en-US" altLang="zh-CN" sz="2000" b="1" dirty="0">
                <a:solidFill>
                  <a:srgbClr val="1637CA"/>
                </a:solidFill>
                <a:ea typeface="楷体" panose="02010609060101010101" pitchFamily="49" charset="-122"/>
              </a:rPr>
              <a:t>coverage</a:t>
            </a:r>
            <a:r>
              <a:rPr lang="en-US" altLang="zh-CN" sz="2000" b="1" dirty="0">
                <a:solidFill>
                  <a:srgbClr val="1637CA"/>
                </a:solidFill>
                <a:ea typeface="Arial Unicode MS" panose="020B0604020202020204" pitchFamily="34" charset="-122"/>
                <a:cs typeface="Arial Unicode MS" panose="020B0604020202020204" pitchFamily="34" charset="-122"/>
              </a:rPr>
              <a:t>: </a:t>
            </a:r>
          </a:p>
          <a:p>
            <a:r>
              <a:rPr lang="en-US" altLang="zh-CN" sz="2000" dirty="0"/>
              <a:t>&lt;4 </a:t>
            </a:r>
            <a:r>
              <a:rPr lang="en-US" altLang="zh-CN" sz="2000" dirty="0" err="1"/>
              <a:t>GeV</a:t>
            </a:r>
            <a:r>
              <a:rPr lang="en-US" altLang="zh-CN" sz="2000" dirty="0"/>
              <a:t>/c at e-</a:t>
            </a:r>
            <a:r>
              <a:rPr lang="en-US" altLang="zh-CN" sz="2000" dirty="0" err="1"/>
              <a:t>Endcap</a:t>
            </a:r>
            <a:r>
              <a:rPr lang="en-US" altLang="zh-CN" sz="2000" dirty="0"/>
              <a:t>;</a:t>
            </a:r>
          </a:p>
          <a:p>
            <a:r>
              <a:rPr lang="en-US" altLang="zh-CN" sz="2000" dirty="0"/>
              <a:t>&lt;15 </a:t>
            </a:r>
            <a:r>
              <a:rPr lang="en-US" altLang="zh-CN" sz="2000" dirty="0" err="1"/>
              <a:t>GeV</a:t>
            </a:r>
            <a:r>
              <a:rPr lang="en-US" altLang="zh-CN" sz="2000" dirty="0"/>
              <a:t>/c at ion-</a:t>
            </a:r>
            <a:r>
              <a:rPr lang="en-US" altLang="zh-CN" sz="2000" dirty="0" err="1"/>
              <a:t>Endcap</a:t>
            </a:r>
            <a:r>
              <a:rPr lang="en-US" altLang="zh-CN" sz="2000" dirty="0"/>
              <a:t> ; </a:t>
            </a:r>
          </a:p>
          <a:p>
            <a:r>
              <a:rPr lang="en-US" altLang="zh-CN" sz="2000" dirty="0"/>
              <a:t>&lt;6 </a:t>
            </a:r>
            <a:r>
              <a:rPr lang="en-US" altLang="zh-CN" sz="2000" dirty="0" err="1"/>
              <a:t>GeV</a:t>
            </a:r>
            <a:r>
              <a:rPr lang="en-US" altLang="zh-CN" sz="2000" dirty="0"/>
              <a:t>/c at Barrel</a:t>
            </a:r>
          </a:p>
        </p:txBody>
      </p:sp>
    </p:spTree>
    <p:extLst>
      <p:ext uri="{BB962C8B-B14F-4D97-AF65-F5344CB8AC3E}">
        <p14:creationId xmlns:p14="http://schemas.microsoft.com/office/powerpoint/2010/main" val="7539867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6359" y="135201"/>
            <a:ext cx="10519281" cy="640543"/>
          </a:xfrm>
        </p:spPr>
        <p:txBody>
          <a:bodyPr>
            <a:normAutofit/>
          </a:bodyPr>
          <a:lstStyle/>
          <a:p>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端盖</a:t>
            </a:r>
            <a:r>
              <a:rPr lang="en-US" altLang="zh-CN" sz="3200"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探测器</a:t>
            </a:r>
          </a:p>
        </p:txBody>
      </p:sp>
      <p:pic>
        <p:nvPicPr>
          <p:cNvPr id="3" name="图片 2"/>
          <p:cNvPicPr>
            <a:picLocks noChangeAspect="1"/>
          </p:cNvPicPr>
          <p:nvPr/>
        </p:nvPicPr>
        <p:blipFill>
          <a:blip r:embed="rId2"/>
          <a:stretch>
            <a:fillRect/>
          </a:stretch>
        </p:blipFill>
        <p:spPr>
          <a:xfrm>
            <a:off x="7164794" y="2650154"/>
            <a:ext cx="3886555" cy="1847219"/>
          </a:xfrm>
          <a:prstGeom prst="rect">
            <a:avLst/>
          </a:prstGeom>
        </p:spPr>
      </p:pic>
      <p:pic>
        <p:nvPicPr>
          <p:cNvPr id="4" name="图片 3"/>
          <p:cNvPicPr>
            <a:picLocks noChangeAspect="1"/>
          </p:cNvPicPr>
          <p:nvPr/>
        </p:nvPicPr>
        <p:blipFill>
          <a:blip r:embed="rId3"/>
          <a:stretch>
            <a:fillRect/>
          </a:stretch>
        </p:blipFill>
        <p:spPr>
          <a:xfrm>
            <a:off x="7076659" y="814793"/>
            <a:ext cx="4062827" cy="1741110"/>
          </a:xfrm>
          <a:prstGeom prst="rect">
            <a:avLst/>
          </a:prstGeom>
        </p:spPr>
      </p:pic>
      <p:sp>
        <p:nvSpPr>
          <p:cNvPr id="5" name="矩形 4"/>
          <p:cNvSpPr/>
          <p:nvPr/>
        </p:nvSpPr>
        <p:spPr>
          <a:xfrm>
            <a:off x="826959" y="1057279"/>
            <a:ext cx="5928751" cy="4801314"/>
          </a:xfrm>
          <a:prstGeom prst="rect">
            <a:avLst/>
          </a:prstGeom>
        </p:spPr>
        <p:txBody>
          <a:bodyPr wrap="square">
            <a:spAutoFit/>
          </a:bodyPr>
          <a:lstStyle/>
          <a:p>
            <a:r>
              <a:rPr lang="en-US" altLang="zh-CN" b="1" dirty="0">
                <a:solidFill>
                  <a:srgbClr val="0070C0"/>
                </a:solidFill>
                <a:ea typeface="楷体" panose="02010609060101010101" pitchFamily="49" charset="-122"/>
              </a:rPr>
              <a:t>Modular RICH</a:t>
            </a:r>
            <a:r>
              <a:rPr lang="zh-CN" altLang="en-US" dirty="0">
                <a:ea typeface="楷体" panose="02010609060101010101" pitchFamily="49" charset="-122"/>
              </a:rPr>
              <a:t>是一种基于气凝胶的切仑科夫探测器。它利用菲涅耳透镜产生聚焦作用以提高粒子分辨能力（菲涅耳透镜聚焦对透射光波长范围具有限制作用，可减小瑞利散射效应）。其结构紧凑灵活，可以在末端安装高精度</a:t>
            </a:r>
            <a:r>
              <a:rPr lang="en-US" altLang="zh-CN" dirty="0">
                <a:ea typeface="楷体" panose="02010609060101010101" pitchFamily="49" charset="-122"/>
              </a:rPr>
              <a:t>PMT</a:t>
            </a:r>
            <a:r>
              <a:rPr lang="zh-CN" altLang="en-US" dirty="0">
                <a:ea typeface="楷体" panose="02010609060101010101" pitchFamily="49" charset="-122"/>
              </a:rPr>
              <a:t>测量飞行时间信息，进而提高其</a:t>
            </a:r>
            <a:r>
              <a:rPr lang="en-US" altLang="zh-CN" dirty="0">
                <a:ea typeface="楷体" panose="02010609060101010101" pitchFamily="49" charset="-122"/>
              </a:rPr>
              <a:t>PID</a:t>
            </a:r>
            <a:r>
              <a:rPr lang="zh-CN" altLang="en-US" dirty="0">
                <a:ea typeface="楷体" panose="02010609060101010101" pitchFamily="49" charset="-122"/>
              </a:rPr>
              <a:t>能力。</a:t>
            </a:r>
            <a:endParaRPr lang="en-US" altLang="zh-CN" dirty="0">
              <a:ea typeface="楷体" panose="02010609060101010101" pitchFamily="49" charset="-122"/>
            </a:endParaRPr>
          </a:p>
          <a:p>
            <a:endParaRPr lang="en-US" altLang="zh-CN" dirty="0">
              <a:ea typeface="楷体" panose="02010609060101010101" pitchFamily="49" charset="-122"/>
            </a:endParaRPr>
          </a:p>
          <a:p>
            <a:r>
              <a:rPr lang="en-US" altLang="zh-CN" b="1" dirty="0">
                <a:solidFill>
                  <a:srgbClr val="0070C0"/>
                </a:solidFill>
                <a:ea typeface="楷体" panose="02010609060101010101" pitchFamily="49" charset="-122"/>
                <a:cs typeface="Times New Roman" panose="02020603050405020304" pitchFamily="18" charset="0"/>
              </a:rPr>
              <a:t>Dual RICH</a:t>
            </a:r>
            <a:r>
              <a:rPr lang="zh-CN" altLang="en-US" dirty="0">
                <a:ea typeface="楷体" panose="02010609060101010101" pitchFamily="49" charset="-122"/>
                <a:cs typeface="Times New Roman" panose="02020603050405020304" pitchFamily="18" charset="0"/>
              </a:rPr>
              <a:t>则</a:t>
            </a:r>
            <a:r>
              <a:rPr lang="zh-CN" altLang="zh-CN" dirty="0">
                <a:ea typeface="楷体" panose="02010609060101010101" pitchFamily="49" charset="-122"/>
                <a:cs typeface="Times New Roman" panose="02020603050405020304" pitchFamily="18" charset="0"/>
              </a:rPr>
              <a:t>包含两种不同折射率的辐射体，因此能够覆盖更大动量范围</a:t>
            </a:r>
            <a:r>
              <a:rPr lang="zh-CN" altLang="en-US" dirty="0">
                <a:ea typeface="楷体" panose="02010609060101010101" pitchFamily="49" charset="-122"/>
                <a:cs typeface="Times New Roman" panose="02020603050405020304" pitchFamily="18" charset="0"/>
              </a:rPr>
              <a:t>。</a:t>
            </a:r>
            <a:r>
              <a:rPr lang="zh-CN" altLang="en-US" dirty="0">
                <a:ea typeface="楷体" panose="02010609060101010101" pitchFamily="49" charset="-122"/>
              </a:rPr>
              <a:t>由于气凝硅胶辐射体可覆盖低动量区，在中等动量区与气体辐射体覆盖范围重叠，因此</a:t>
            </a:r>
            <a:r>
              <a:rPr lang="en-US" altLang="zh-CN" dirty="0" err="1">
                <a:ea typeface="楷体" panose="02010609060101010101" pitchFamily="49" charset="-122"/>
              </a:rPr>
              <a:t>dRICH</a:t>
            </a:r>
            <a:r>
              <a:rPr lang="zh-CN" altLang="en-US" dirty="0">
                <a:ea typeface="楷体" panose="02010609060101010101" pitchFamily="49" charset="-122"/>
              </a:rPr>
              <a:t>测量范围不存在中间“空白区”。</a:t>
            </a:r>
            <a:endParaRPr lang="en-US" altLang="zh-CN" dirty="0">
              <a:ea typeface="楷体" panose="02010609060101010101" pitchFamily="49" charset="-122"/>
            </a:endParaRPr>
          </a:p>
          <a:p>
            <a:endParaRPr lang="en-US" altLang="zh-CN" dirty="0">
              <a:ea typeface="楷体" panose="02010609060101010101" pitchFamily="49" charset="-122"/>
            </a:endParaRPr>
          </a:p>
          <a:p>
            <a:r>
              <a:rPr lang="zh-CN" altLang="en-US" b="1" dirty="0">
                <a:solidFill>
                  <a:srgbClr val="0070C0"/>
                </a:solidFill>
                <a:ea typeface="楷体" panose="02010609060101010101" pitchFamily="49" charset="-122"/>
              </a:rPr>
              <a:t>预期目标：</a:t>
            </a:r>
            <a:endParaRPr lang="en-US" altLang="zh-CN" dirty="0">
              <a:ea typeface="楷体" panose="02010609060101010101" pitchFamily="49" charset="-122"/>
            </a:endParaRPr>
          </a:p>
          <a:p>
            <a:pPr marL="285750" indent="-285750">
              <a:buFont typeface="Wingdings" panose="05000000000000000000" pitchFamily="2" charset="2"/>
              <a:buChar char="Ø"/>
            </a:pPr>
            <a:r>
              <a:rPr lang="en-US" altLang="zh-CN" dirty="0">
                <a:ea typeface="楷体" panose="02010609060101010101" pitchFamily="49" charset="-122"/>
              </a:rPr>
              <a:t>Modular RICH</a:t>
            </a:r>
            <a:r>
              <a:rPr lang="zh-CN" altLang="en-US" dirty="0">
                <a:ea typeface="楷体" panose="02010609060101010101" pitchFamily="49" charset="-122"/>
              </a:rPr>
              <a:t>实现</a:t>
            </a:r>
            <a:r>
              <a:rPr lang="en-US" altLang="zh-CN" dirty="0">
                <a:solidFill>
                  <a:srgbClr val="FF0000"/>
                </a:solidFill>
                <a:ea typeface="楷体" panose="02010609060101010101" pitchFamily="49" charset="-122"/>
              </a:rPr>
              <a:t>3</a:t>
            </a:r>
            <a:r>
              <a:rPr lang="el-GR" altLang="zh-CN" dirty="0">
                <a:solidFill>
                  <a:srgbClr val="FF0000"/>
                </a:solidFill>
                <a:ea typeface="楷体" panose="02010609060101010101" pitchFamily="49" charset="-122"/>
              </a:rPr>
              <a:t>σ</a:t>
            </a:r>
            <a:r>
              <a:rPr lang="en-US" altLang="zh-CN" dirty="0">
                <a:solidFill>
                  <a:srgbClr val="FF0000"/>
                </a:solidFill>
                <a:ea typeface="楷体" panose="02010609060101010101" pitchFamily="49" charset="-122"/>
              </a:rPr>
              <a:t> </a:t>
            </a:r>
            <a:r>
              <a:rPr lang="el-GR" altLang="zh-CN" dirty="0">
                <a:solidFill>
                  <a:srgbClr val="FF0000"/>
                </a:solidFill>
                <a:ea typeface="楷体" panose="02010609060101010101" pitchFamily="49" charset="-122"/>
              </a:rPr>
              <a:t>π/</a:t>
            </a:r>
            <a:r>
              <a:rPr lang="en-US" altLang="zh-CN" dirty="0">
                <a:solidFill>
                  <a:srgbClr val="FF0000"/>
                </a:solidFill>
                <a:ea typeface="楷体" panose="02010609060101010101" pitchFamily="49" charset="-122"/>
              </a:rPr>
              <a:t>K</a:t>
            </a:r>
            <a:r>
              <a:rPr lang="zh-CN" altLang="en-US" dirty="0">
                <a:solidFill>
                  <a:srgbClr val="FF0000"/>
                </a:solidFill>
                <a:ea typeface="楷体" panose="02010609060101010101" pitchFamily="49" charset="-122"/>
              </a:rPr>
              <a:t>分辨范围</a:t>
            </a:r>
            <a:r>
              <a:rPr lang="en-US" altLang="zh-CN" dirty="0">
                <a:solidFill>
                  <a:srgbClr val="FF0000"/>
                </a:solidFill>
                <a:ea typeface="楷体" panose="02010609060101010101" pitchFamily="49" charset="-122"/>
              </a:rPr>
              <a:t> ~6 </a:t>
            </a:r>
            <a:r>
              <a:rPr lang="en-US" altLang="zh-CN" dirty="0" err="1">
                <a:solidFill>
                  <a:srgbClr val="FF0000"/>
                </a:solidFill>
                <a:ea typeface="楷体" panose="02010609060101010101" pitchFamily="49" charset="-122"/>
              </a:rPr>
              <a:t>GeV</a:t>
            </a:r>
            <a:r>
              <a:rPr lang="en-US" altLang="zh-CN" dirty="0">
                <a:solidFill>
                  <a:srgbClr val="FF0000"/>
                </a:solidFill>
                <a:ea typeface="楷体" panose="02010609060101010101" pitchFamily="49" charset="-122"/>
              </a:rPr>
              <a:t>/c</a:t>
            </a:r>
            <a:r>
              <a:rPr lang="zh-CN" altLang="en-US" dirty="0">
                <a:ea typeface="楷体" panose="02010609060101010101" pitchFamily="49" charset="-122"/>
              </a:rPr>
              <a:t>（径迹角分辨</a:t>
            </a:r>
            <a:r>
              <a:rPr lang="en-US" altLang="zh-CN" dirty="0">
                <a:ea typeface="楷体" panose="02010609060101010101" pitchFamily="49" charset="-122"/>
              </a:rPr>
              <a:t>~1mrad</a:t>
            </a:r>
            <a:r>
              <a:rPr lang="zh-CN" altLang="en-US" dirty="0">
                <a:ea typeface="楷体" panose="02010609060101010101" pitchFamily="49" charset="-122"/>
              </a:rPr>
              <a:t>）</a:t>
            </a:r>
            <a:endParaRPr lang="en-US" altLang="zh-CN" dirty="0">
              <a:solidFill>
                <a:srgbClr val="C00000"/>
              </a:solidFill>
              <a:ea typeface="楷体" panose="02010609060101010101" pitchFamily="49" charset="-122"/>
            </a:endParaRPr>
          </a:p>
          <a:p>
            <a:pPr marL="285750" indent="-285750" algn="just">
              <a:buFont typeface="Wingdings" panose="05000000000000000000" pitchFamily="2" charset="2"/>
              <a:buChar char="Ø"/>
            </a:pPr>
            <a:r>
              <a:rPr lang="zh-CN" altLang="en-US" dirty="0">
                <a:ea typeface="楷体" panose="02010609060101010101" pitchFamily="49" charset="-122"/>
                <a:cs typeface="Times New Roman" panose="02020603050405020304" pitchFamily="18" charset="0"/>
              </a:rPr>
              <a:t>采用</a:t>
            </a:r>
            <a:r>
              <a:rPr lang="zh-CN" altLang="zh-CN" dirty="0">
                <a:ea typeface="楷体" panose="02010609060101010101" pitchFamily="49" charset="-122"/>
                <a:cs typeface="Times New Roman" panose="02020603050405020304" pitchFamily="18" charset="0"/>
              </a:rPr>
              <a:t>气凝胶</a:t>
            </a:r>
            <a:r>
              <a:rPr lang="en-US" altLang="zh-CN" dirty="0">
                <a:ea typeface="楷体" panose="02010609060101010101" pitchFamily="49" charset="-122"/>
                <a:cs typeface="Times New Roman" panose="02020603050405020304" pitchFamily="18" charset="0"/>
              </a:rPr>
              <a:t>+</a:t>
            </a:r>
            <a:r>
              <a:rPr lang="zh-CN" altLang="zh-CN" dirty="0">
                <a:ea typeface="楷体" panose="02010609060101010101" pitchFamily="49" charset="-122"/>
                <a:cs typeface="Times New Roman" panose="02020603050405020304" pitchFamily="18" charset="0"/>
              </a:rPr>
              <a:t>气体辐射体（</a:t>
            </a:r>
            <a:r>
              <a:rPr lang="en-US" altLang="zh-CN" dirty="0">
                <a:ea typeface="楷体" panose="02010609060101010101" pitchFamily="49" charset="-122"/>
                <a:cs typeface="Times New Roman" panose="02020603050405020304" pitchFamily="18" charset="0"/>
              </a:rPr>
              <a:t>C</a:t>
            </a:r>
            <a:r>
              <a:rPr lang="en-US" altLang="zh-CN" baseline="-25000" dirty="0">
                <a:ea typeface="楷体" panose="02010609060101010101" pitchFamily="49" charset="-122"/>
                <a:cs typeface="Times New Roman" panose="02020603050405020304" pitchFamily="18" charset="0"/>
              </a:rPr>
              <a:t>2</a:t>
            </a:r>
            <a:r>
              <a:rPr lang="en-US" altLang="zh-CN" dirty="0">
                <a:ea typeface="楷体" panose="02010609060101010101" pitchFamily="49" charset="-122"/>
                <a:cs typeface="Times New Roman" panose="02020603050405020304" pitchFamily="18" charset="0"/>
              </a:rPr>
              <a:t>F</a:t>
            </a:r>
            <a:r>
              <a:rPr lang="en-US" altLang="zh-CN" baseline="-25000" dirty="0">
                <a:ea typeface="楷体" panose="02010609060101010101" pitchFamily="49" charset="-122"/>
                <a:cs typeface="Times New Roman" panose="02020603050405020304" pitchFamily="18" charset="0"/>
              </a:rPr>
              <a:t>6</a:t>
            </a:r>
            <a:r>
              <a:rPr lang="zh-CN" altLang="zh-CN" dirty="0">
                <a:ea typeface="楷体" panose="02010609060101010101" pitchFamily="49" charset="-122"/>
                <a:cs typeface="Times New Roman" panose="02020603050405020304" pitchFamily="18" charset="0"/>
              </a:rPr>
              <a:t>）</a:t>
            </a:r>
            <a:r>
              <a:rPr lang="en-US" altLang="zh-CN" dirty="0" err="1">
                <a:ea typeface="楷体" panose="02010609060101010101" pitchFamily="49" charset="-122"/>
                <a:cs typeface="Times New Roman" panose="02020603050405020304" pitchFamily="18" charset="0"/>
              </a:rPr>
              <a:t>dRICH</a:t>
            </a:r>
            <a:r>
              <a:rPr lang="zh-CN" altLang="zh-CN" dirty="0">
                <a:ea typeface="楷体" panose="02010609060101010101" pitchFamily="49" charset="-122"/>
                <a:cs typeface="Times New Roman" panose="02020603050405020304" pitchFamily="18" charset="0"/>
              </a:rPr>
              <a:t>探测</a:t>
            </a:r>
            <a:r>
              <a:rPr lang="zh-CN" altLang="en-US" dirty="0">
                <a:ea typeface="楷体" panose="02010609060101010101" pitchFamily="49" charset="-122"/>
                <a:cs typeface="Times New Roman" panose="02020603050405020304" pitchFamily="18" charset="0"/>
              </a:rPr>
              <a:t>器，预期可达</a:t>
            </a:r>
            <a:r>
              <a:rPr lang="en-US" altLang="zh-CN" dirty="0">
                <a:solidFill>
                  <a:srgbClr val="FF0000"/>
                </a:solidFill>
                <a:ea typeface="楷体" panose="02010609060101010101" pitchFamily="49" charset="-122"/>
              </a:rPr>
              <a:t>15GeV/c</a:t>
            </a:r>
            <a:r>
              <a:rPr lang="zh-CN" altLang="en-US" dirty="0">
                <a:solidFill>
                  <a:srgbClr val="FF0000"/>
                </a:solidFill>
                <a:ea typeface="楷体" panose="02010609060101010101" pitchFamily="49" charset="-122"/>
              </a:rPr>
              <a:t>的</a:t>
            </a:r>
            <a:r>
              <a:rPr lang="en-US" altLang="zh-CN" dirty="0">
                <a:solidFill>
                  <a:srgbClr val="FF0000"/>
                </a:solidFill>
                <a:ea typeface="楷体" panose="02010609060101010101" pitchFamily="49" charset="-122"/>
              </a:rPr>
              <a:t>3</a:t>
            </a:r>
            <a:r>
              <a:rPr lang="el-GR" altLang="zh-CN" dirty="0">
                <a:solidFill>
                  <a:srgbClr val="FF0000"/>
                </a:solidFill>
                <a:ea typeface="楷体" panose="02010609060101010101" pitchFamily="49" charset="-122"/>
              </a:rPr>
              <a:t>σ </a:t>
            </a:r>
            <a:r>
              <a:rPr lang="en-US" altLang="zh-CN" dirty="0">
                <a:solidFill>
                  <a:srgbClr val="FF0000"/>
                </a:solidFill>
                <a:ea typeface="楷体" panose="02010609060101010101" pitchFamily="49" charset="-122"/>
              </a:rPr>
              <a:t>π/K</a:t>
            </a:r>
            <a:r>
              <a:rPr lang="zh-CN" altLang="en-US" dirty="0">
                <a:ea typeface="楷体" panose="02010609060101010101" pitchFamily="49" charset="-122"/>
              </a:rPr>
              <a:t>分辨。</a:t>
            </a:r>
          </a:p>
          <a:p>
            <a:pPr marL="285750" indent="-285750" algn="just">
              <a:buFont typeface="Wingdings" panose="05000000000000000000" pitchFamily="2" charset="2"/>
              <a:buChar char="Ø"/>
            </a:pPr>
            <a:r>
              <a:rPr lang="zh-CN" altLang="en-US" dirty="0">
                <a:ea typeface="楷体" panose="02010609060101010101" pitchFamily="49" charset="-122"/>
              </a:rPr>
              <a:t>目前方案调研中</a:t>
            </a:r>
          </a:p>
        </p:txBody>
      </p:sp>
      <p:pic>
        <p:nvPicPr>
          <p:cNvPr id="6" name="内容占位符 6"/>
          <p:cNvPicPr>
            <a:picLocks noChangeAspect="1"/>
          </p:cNvPicPr>
          <p:nvPr/>
        </p:nvPicPr>
        <p:blipFill>
          <a:blip r:embed="rId4"/>
          <a:stretch>
            <a:fillRect/>
          </a:stretch>
        </p:blipFill>
        <p:spPr>
          <a:xfrm>
            <a:off x="7663899" y="4640200"/>
            <a:ext cx="3151884" cy="1921424"/>
          </a:xfrm>
          <a:prstGeom prst="rect">
            <a:avLst/>
          </a:prstGeom>
        </p:spPr>
      </p:pic>
      <p:sp>
        <p:nvSpPr>
          <p:cNvPr id="7" name="灯片编号占位符 5">
            <a:extLst>
              <a:ext uri="{FF2B5EF4-FFF2-40B4-BE49-F238E27FC236}">
                <a16:creationId xmlns:a16="http://schemas.microsoft.com/office/drawing/2014/main" id="{0D6EBB6C-7CC6-1AD4-2F22-AC83170D530A}"/>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8</a:t>
            </a:fld>
            <a:endParaRPr lang="zh-CN" altLang="en-US"/>
          </a:p>
        </p:txBody>
      </p:sp>
      <p:sp>
        <p:nvSpPr>
          <p:cNvPr id="9" name="文本框 8">
            <a:extLst>
              <a:ext uri="{FF2B5EF4-FFF2-40B4-BE49-F238E27FC236}">
                <a16:creationId xmlns:a16="http://schemas.microsoft.com/office/drawing/2014/main" id="{A5578F65-199B-9C52-F591-3BCF6C38EC61}"/>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19313455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93913" y="1590261"/>
            <a:ext cx="184731" cy="369332"/>
          </a:xfrm>
          <a:prstGeom prst="rect">
            <a:avLst/>
          </a:prstGeom>
          <a:noFill/>
        </p:spPr>
        <p:txBody>
          <a:bodyPr wrap="none" rtlCol="0">
            <a:spAutoFit/>
          </a:bodyPr>
          <a:lstStyle/>
          <a:p>
            <a:endParaRPr lang="zh-CN" altLang="en-US" dirty="0"/>
          </a:p>
        </p:txBody>
      </p:sp>
      <p:sp>
        <p:nvSpPr>
          <p:cNvPr id="8" name="矩形 7"/>
          <p:cNvSpPr/>
          <p:nvPr/>
        </p:nvSpPr>
        <p:spPr>
          <a:xfrm>
            <a:off x="587660" y="1138966"/>
            <a:ext cx="5297390" cy="4524315"/>
          </a:xfrm>
          <a:prstGeom prst="rect">
            <a:avLst/>
          </a:prstGeom>
        </p:spPr>
        <p:txBody>
          <a:bodyPr wrap="square">
            <a:spAutoFit/>
          </a:bodyPr>
          <a:lstStyle/>
          <a:p>
            <a:pPr algn="just"/>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内反射切仑科夫探测器（</a:t>
            </a:r>
            <a:r>
              <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rPr>
              <a:t>DIRC</a:t>
            </a:r>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a:t>
            </a:r>
            <a:endPar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r>
              <a:rPr lang="zh-CN" altLang="en-US" dirty="0">
                <a:latin typeface="Calibri" panose="020F0502020204030204" pitchFamily="34" charset="0"/>
                <a:ea typeface="楷体" panose="02010609060101010101" pitchFamily="49" charset="-122"/>
                <a:cs typeface="Calibri" panose="020F0502020204030204" pitchFamily="34" charset="0"/>
              </a:rPr>
              <a:t>不同带电粒子激发的切仑科夫辐射角不同，基于这一原理的</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探测器通过测量不同粒子激发切仑科夫光的传输时间和出射角度不同进行粒子鉴别。</a:t>
            </a:r>
            <a:endParaRPr lang="en-US" altLang="zh-CN" dirty="0">
              <a:latin typeface="Calibri" panose="020F0502020204030204" pitchFamily="34" charset="0"/>
              <a:ea typeface="楷体" panose="02010609060101010101" pitchFamily="49" charset="-122"/>
              <a:cs typeface="Calibri" panose="020F0502020204030204" pitchFamily="34" charset="0"/>
            </a:endParaRPr>
          </a:p>
          <a:p>
            <a:endParaRPr lang="en-US" altLang="zh-CN" dirty="0">
              <a:latin typeface="Calibri" panose="020F0502020204030204" pitchFamily="34" charset="0"/>
              <a:ea typeface="楷体" panose="02010609060101010101" pitchFamily="49" charset="-122"/>
              <a:cs typeface="Calibri" panose="020F0502020204030204" pitchFamily="34" charset="0"/>
            </a:endParaRPr>
          </a:p>
          <a:p>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预期目标</a:t>
            </a:r>
            <a:r>
              <a:rPr lang="zh-CN" altLang="en-US" dirty="0">
                <a:solidFill>
                  <a:srgbClr val="0070C0"/>
                </a:solidFill>
                <a:latin typeface="Calibri" panose="020F0502020204030204" pitchFamily="34" charset="0"/>
                <a:ea typeface="楷体" panose="02010609060101010101" pitchFamily="49" charset="-122"/>
                <a:cs typeface="Calibri" panose="020F0502020204030204" pitchFamily="34" charset="0"/>
              </a:rPr>
              <a:t>：</a:t>
            </a:r>
            <a:endParaRPr lang="en-US" altLang="zh-CN"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采用熔融石英作为切仑科夫辐射体，</a:t>
            </a:r>
            <a:r>
              <a:rPr lang="en-US" altLang="zh-CN" dirty="0">
                <a:latin typeface="Calibri" panose="020F0502020204030204" pitchFamily="34" charset="0"/>
                <a:ea typeface="楷体" panose="02010609060101010101" pitchFamily="49" charset="-122"/>
                <a:cs typeface="Calibri" panose="020F0502020204030204" pitchFamily="34" charset="0"/>
              </a:rPr>
              <a:t>MPC-PMT</a:t>
            </a:r>
            <a:r>
              <a:rPr lang="zh-CN" altLang="en-US" dirty="0">
                <a:latin typeface="Calibri" panose="020F0502020204030204" pitchFamily="34" charset="0"/>
                <a:ea typeface="楷体" panose="02010609060101010101" pitchFamily="49" charset="-122"/>
                <a:cs typeface="Calibri" panose="020F0502020204030204" pitchFamily="34" charset="0"/>
              </a:rPr>
              <a:t>作为光电探测阵列，作为紧凑型桶部探测器实现高动量（</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1~6GeV/c</a:t>
            </a:r>
            <a:r>
              <a:rPr lang="zh-CN" altLang="en-US" dirty="0">
                <a:latin typeface="Calibri" panose="020F0502020204030204" pitchFamily="34" charset="0"/>
                <a:ea typeface="楷体" panose="02010609060101010101" pitchFamily="49" charset="-122"/>
                <a:cs typeface="Calibri" panose="020F0502020204030204" pitchFamily="34" charset="0"/>
              </a:rPr>
              <a:t>）的粒子鉴别</a:t>
            </a:r>
            <a:endParaRPr lang="en-US" altLang="zh-CN" dirty="0">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为此需要</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~1mrad</a:t>
            </a:r>
            <a:r>
              <a:rPr lang="zh-CN" altLang="en-US" dirty="0">
                <a:latin typeface="Calibri" panose="020F0502020204030204" pitchFamily="34" charset="0"/>
                <a:ea typeface="楷体" panose="02010609060101010101" pitchFamily="49" charset="-122"/>
                <a:cs typeface="Calibri" panose="020F0502020204030204" pitchFamily="34" charset="0"/>
              </a:rPr>
              <a:t>的角分辨，以及皮秒量级的时间分辨（</a:t>
            </a:r>
            <a:r>
              <a:rPr lang="en-US" altLang="zh-CN" dirty="0">
                <a:solidFill>
                  <a:srgbClr val="FF0000"/>
                </a:solidFill>
                <a:latin typeface="Calibri" panose="020F0502020204030204" pitchFamily="34" charset="0"/>
                <a:ea typeface="楷体" panose="02010609060101010101" pitchFamily="49" charset="-122"/>
                <a:cs typeface="Calibri" panose="020F0502020204030204" pitchFamily="34" charset="0"/>
              </a:rPr>
              <a:t>&lt;100ps</a:t>
            </a:r>
            <a:r>
              <a:rPr lang="en-US" altLang="zh-CN" dirty="0">
                <a:latin typeface="Calibri" panose="020F0502020204030204" pitchFamily="34" charset="0"/>
                <a:ea typeface="楷体" panose="02010609060101010101" pitchFamily="49" charset="-122"/>
                <a:cs typeface="Calibri" panose="020F0502020204030204" pitchFamily="34" charset="0"/>
              </a:rPr>
              <a:t>)</a:t>
            </a:r>
          </a:p>
          <a:p>
            <a:pPr marL="285750" indent="-285750">
              <a:buFont typeface="Wingdings" panose="05000000000000000000" pitchFamily="2" charset="2"/>
              <a:buChar char="Ø"/>
            </a:pPr>
            <a:r>
              <a:rPr lang="zh-CN" altLang="en-US" dirty="0">
                <a:latin typeface="Calibri" panose="020F0502020204030204" pitchFamily="34" charset="0"/>
                <a:ea typeface="楷体" panose="02010609060101010101" pitchFamily="49" charset="-122"/>
                <a:cs typeface="Calibri" panose="020F0502020204030204" pitchFamily="34" charset="0"/>
              </a:rPr>
              <a:t>多通道皮秒定时电子学的配套研发</a:t>
            </a:r>
            <a:endParaRPr lang="en-US" altLang="zh-CN" dirty="0">
              <a:latin typeface="Calibri" panose="020F0502020204030204" pitchFamily="34" charset="0"/>
              <a:ea typeface="楷体" panose="02010609060101010101" pitchFamily="49" charset="-122"/>
              <a:cs typeface="Calibri" panose="020F0502020204030204" pitchFamily="34" charset="0"/>
            </a:endParaRPr>
          </a:p>
          <a:p>
            <a:pPr marL="285750" indent="-285750">
              <a:buFont typeface="Wingdings" panose="05000000000000000000" pitchFamily="2" charset="2"/>
              <a:buChar char="Ø"/>
            </a:pPr>
            <a:endParaRPr lang="en-US" altLang="zh-CN" dirty="0">
              <a:latin typeface="Calibri" panose="020F0502020204030204" pitchFamily="34" charset="0"/>
              <a:ea typeface="楷体" panose="02010609060101010101" pitchFamily="49" charset="-122"/>
              <a:cs typeface="Calibri" panose="020F0502020204030204" pitchFamily="34" charset="0"/>
            </a:endParaRPr>
          </a:p>
          <a:p>
            <a:r>
              <a:rPr lang="zh-CN" altLang="en-US" b="1" dirty="0">
                <a:solidFill>
                  <a:srgbClr val="0070C0"/>
                </a:solidFill>
                <a:latin typeface="Calibri" panose="020F0502020204030204" pitchFamily="34" charset="0"/>
                <a:ea typeface="楷体" panose="02010609060101010101" pitchFamily="49" charset="-122"/>
                <a:cs typeface="Calibri" panose="020F0502020204030204" pitchFamily="34" charset="0"/>
              </a:rPr>
              <a:t>研究进度：</a:t>
            </a:r>
            <a:endParaRPr lang="en-US" altLang="zh-CN" b="1" dirty="0">
              <a:solidFill>
                <a:srgbClr val="0070C0"/>
              </a:solidFill>
              <a:latin typeface="Calibri" panose="020F0502020204030204" pitchFamily="34" charset="0"/>
              <a:ea typeface="楷体" panose="02010609060101010101" pitchFamily="49" charset="-122"/>
              <a:cs typeface="Calibri" panose="020F0502020204030204" pitchFamily="34" charset="0"/>
            </a:endParaRPr>
          </a:p>
          <a:p>
            <a:r>
              <a:rPr lang="zh-CN" altLang="en-US" dirty="0">
                <a:latin typeface="Calibri" panose="020F0502020204030204" pitchFamily="34" charset="0"/>
                <a:ea typeface="楷体" panose="02010609060101010101" pitchFamily="49" charset="-122"/>
                <a:cs typeface="Calibri" panose="020F0502020204030204" pitchFamily="34" charset="0"/>
              </a:rPr>
              <a:t>参考</a:t>
            </a:r>
            <a:r>
              <a:rPr lang="en-US" altLang="zh-CN" dirty="0">
                <a:latin typeface="Calibri" panose="020F0502020204030204" pitchFamily="34" charset="0"/>
                <a:ea typeface="楷体" panose="02010609060101010101" pitchFamily="49" charset="-122"/>
                <a:cs typeface="Calibri" panose="020F0502020204030204" pitchFamily="34" charset="0"/>
              </a:rPr>
              <a:t>PANDA</a:t>
            </a:r>
            <a:r>
              <a:rPr lang="zh-CN" altLang="en-US" dirty="0">
                <a:latin typeface="Calibri" panose="020F0502020204030204" pitchFamily="34" charset="0"/>
                <a:ea typeface="楷体" panose="02010609060101010101" pitchFamily="49" charset="-122"/>
                <a:cs typeface="Calibri" panose="020F0502020204030204" pitchFamily="34" charset="0"/>
              </a:rPr>
              <a:t>和</a:t>
            </a:r>
            <a:r>
              <a:rPr lang="en-US" altLang="zh-CN" dirty="0">
                <a:latin typeface="Calibri" panose="020F0502020204030204" pitchFamily="34" charset="0"/>
                <a:ea typeface="楷体" panose="02010609060101010101" pitchFamily="49" charset="-122"/>
                <a:cs typeface="Calibri" panose="020F0502020204030204" pitchFamily="34" charset="0"/>
              </a:rPr>
              <a:t>EIC</a:t>
            </a:r>
            <a:r>
              <a:rPr lang="zh-CN" altLang="en-US" dirty="0">
                <a:latin typeface="Calibri" panose="020F0502020204030204" pitchFamily="34" charset="0"/>
                <a:ea typeface="楷体" panose="02010609060101010101" pitchFamily="49" charset="-122"/>
                <a:cs typeface="Calibri" panose="020F0502020204030204" pitchFamily="34" charset="0"/>
              </a:rPr>
              <a:t>的桶部</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探测器设计，模拟完成</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初步方案，小尺寸</a:t>
            </a:r>
            <a:r>
              <a:rPr lang="en-US" altLang="zh-CN" dirty="0">
                <a:latin typeface="Calibri" panose="020F0502020204030204" pitchFamily="34" charset="0"/>
                <a:ea typeface="楷体" panose="02010609060101010101" pitchFamily="49" charset="-122"/>
                <a:cs typeface="Calibri" panose="020F0502020204030204" pitchFamily="34" charset="0"/>
              </a:rPr>
              <a:t>DIRC</a:t>
            </a:r>
            <a:r>
              <a:rPr lang="zh-CN" altLang="en-US" dirty="0">
                <a:latin typeface="Calibri" panose="020F0502020204030204" pitchFamily="34" charset="0"/>
                <a:ea typeface="楷体" panose="02010609060101010101" pitchFamily="49" charset="-122"/>
                <a:cs typeface="Calibri" panose="020F0502020204030204" pitchFamily="34" charset="0"/>
              </a:rPr>
              <a:t>原型制作中</a:t>
            </a:r>
          </a:p>
        </p:txBody>
      </p:sp>
      <p:pic>
        <p:nvPicPr>
          <p:cNvPr id="9" name="图片 8"/>
          <p:cNvPicPr>
            <a:picLocks noChangeAspect="1"/>
          </p:cNvPicPr>
          <p:nvPr/>
        </p:nvPicPr>
        <p:blipFill>
          <a:blip r:embed="rId3"/>
          <a:stretch>
            <a:fillRect/>
          </a:stretch>
        </p:blipFill>
        <p:spPr>
          <a:xfrm>
            <a:off x="5951726" y="1668602"/>
            <a:ext cx="2947768" cy="1394575"/>
          </a:xfrm>
          <a:prstGeom prst="rect">
            <a:avLst/>
          </a:prstGeom>
        </p:spPr>
      </p:pic>
      <p:pic>
        <p:nvPicPr>
          <p:cNvPr id="12" name="图片 11"/>
          <p:cNvPicPr>
            <a:picLocks noChangeAspect="1"/>
          </p:cNvPicPr>
          <p:nvPr/>
        </p:nvPicPr>
        <p:blipFill>
          <a:blip r:embed="rId4"/>
          <a:stretch>
            <a:fillRect/>
          </a:stretch>
        </p:blipFill>
        <p:spPr>
          <a:xfrm>
            <a:off x="8966170" y="3719016"/>
            <a:ext cx="3091158" cy="1995417"/>
          </a:xfrm>
          <a:prstGeom prst="rect">
            <a:avLst/>
          </a:prstGeom>
        </p:spPr>
      </p:pic>
      <p:pic>
        <p:nvPicPr>
          <p:cNvPr id="7" name="图片 6"/>
          <p:cNvPicPr>
            <a:picLocks noChangeAspect="1"/>
          </p:cNvPicPr>
          <p:nvPr/>
        </p:nvPicPr>
        <p:blipFill>
          <a:blip r:embed="rId5"/>
          <a:stretch>
            <a:fillRect/>
          </a:stretch>
        </p:blipFill>
        <p:spPr>
          <a:xfrm>
            <a:off x="8966170" y="1326908"/>
            <a:ext cx="3091158" cy="2322438"/>
          </a:xfrm>
          <a:prstGeom prst="rect">
            <a:avLst/>
          </a:prstGeom>
        </p:spPr>
      </p:pic>
      <p:sp>
        <p:nvSpPr>
          <p:cNvPr id="16" name="矩形 15"/>
          <p:cNvSpPr/>
          <p:nvPr/>
        </p:nvSpPr>
        <p:spPr>
          <a:xfrm>
            <a:off x="7895095" y="3093347"/>
            <a:ext cx="1362874" cy="307777"/>
          </a:xfrm>
          <a:prstGeom prst="rect">
            <a:avLst/>
          </a:prstGeom>
        </p:spPr>
        <p:txBody>
          <a:bodyPr wrap="none">
            <a:spAutoFit/>
          </a:bodyPr>
          <a:lstStyle/>
          <a:p>
            <a:r>
              <a:rPr lang="zh-CN" altLang="en-US" sz="1400" dirty="0"/>
              <a:t>桶部</a:t>
            </a:r>
            <a:r>
              <a:rPr lang="en-US" altLang="zh-CN" sz="1400" dirty="0"/>
              <a:t>DIRC</a:t>
            </a:r>
            <a:r>
              <a:rPr lang="zh-CN" altLang="en-US" sz="1400" dirty="0"/>
              <a:t>方案</a:t>
            </a:r>
          </a:p>
        </p:txBody>
      </p:sp>
      <p:sp>
        <p:nvSpPr>
          <p:cNvPr id="18" name="矩形 17"/>
          <p:cNvSpPr/>
          <p:nvPr/>
        </p:nvSpPr>
        <p:spPr>
          <a:xfrm>
            <a:off x="9370594" y="5712722"/>
            <a:ext cx="2544607" cy="276999"/>
          </a:xfrm>
          <a:prstGeom prst="rect">
            <a:avLst/>
          </a:prstGeom>
        </p:spPr>
        <p:txBody>
          <a:bodyPr wrap="none">
            <a:spAutoFit/>
          </a:bodyPr>
          <a:lstStyle/>
          <a:p>
            <a:r>
              <a:rPr lang="en-US" altLang="zh-CN" sz="1200" dirty="0"/>
              <a:t>PANDA</a:t>
            </a:r>
            <a:r>
              <a:rPr lang="zh-CN" altLang="en-US" sz="1200" dirty="0"/>
              <a:t>和</a:t>
            </a:r>
            <a:r>
              <a:rPr lang="en-US" altLang="zh-CN" sz="1200" dirty="0"/>
              <a:t>EIC</a:t>
            </a:r>
            <a:r>
              <a:rPr lang="zh-CN" altLang="en-US" sz="1200" dirty="0"/>
              <a:t>的</a:t>
            </a:r>
            <a:r>
              <a:rPr lang="en-US" altLang="zh-CN" sz="1200" dirty="0"/>
              <a:t>DIRC</a:t>
            </a:r>
            <a:r>
              <a:rPr lang="zh-CN" altLang="en-US" sz="1200" dirty="0"/>
              <a:t>粒子鉴别范围</a:t>
            </a:r>
          </a:p>
        </p:txBody>
      </p:sp>
      <p:pic>
        <p:nvPicPr>
          <p:cNvPr id="6" name="图片 5">
            <a:extLst>
              <a:ext uri="{FF2B5EF4-FFF2-40B4-BE49-F238E27FC236}">
                <a16:creationId xmlns:a16="http://schemas.microsoft.com/office/drawing/2014/main" id="{953BDFC6-D274-FE36-041B-14CB786FC96E}"/>
              </a:ext>
            </a:extLst>
          </p:cNvPr>
          <p:cNvPicPr>
            <a:picLocks noChangeAspect="1"/>
          </p:cNvPicPr>
          <p:nvPr/>
        </p:nvPicPr>
        <p:blipFill>
          <a:blip r:embed="rId6"/>
          <a:stretch>
            <a:fillRect/>
          </a:stretch>
        </p:blipFill>
        <p:spPr>
          <a:xfrm>
            <a:off x="6176328" y="3718701"/>
            <a:ext cx="2562665" cy="1586141"/>
          </a:xfrm>
          <a:prstGeom prst="rect">
            <a:avLst/>
          </a:prstGeom>
        </p:spPr>
      </p:pic>
      <p:sp>
        <p:nvSpPr>
          <p:cNvPr id="19" name="标题 1">
            <a:extLst>
              <a:ext uri="{FF2B5EF4-FFF2-40B4-BE49-F238E27FC236}">
                <a16:creationId xmlns:a16="http://schemas.microsoft.com/office/drawing/2014/main" id="{B48282C6-8113-8839-8243-D1260A8E6E64}"/>
              </a:ext>
            </a:extLst>
          </p:cNvPr>
          <p:cNvSpPr txBox="1">
            <a:spLocks/>
          </p:cNvSpPr>
          <p:nvPr/>
        </p:nvSpPr>
        <p:spPr>
          <a:xfrm>
            <a:off x="836359" y="160611"/>
            <a:ext cx="10519281" cy="64054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chemeClr val="tx1"/>
                </a:solidFill>
                <a:latin typeface="+mj-lt"/>
                <a:ea typeface="+mj-ea"/>
                <a:cs typeface="+mj-cs"/>
              </a:defRPr>
            </a:lvl1pPr>
          </a:lstStyle>
          <a:p>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桶部</a:t>
            </a:r>
            <a:r>
              <a:rPr lang="en-US" altLang="zh-CN" sz="3200" dirty="0">
                <a:solidFill>
                  <a:srgbClr val="0634FF"/>
                </a:solidFill>
                <a:latin typeface="Calibri" panose="020F0502020204030204" pitchFamily="34" charset="0"/>
                <a:ea typeface="楷体" panose="02010609060101010101" pitchFamily="49" charset="-122"/>
                <a:cs typeface="Calibri" panose="020F0502020204030204" pitchFamily="34" charset="0"/>
              </a:rPr>
              <a:t>PID</a:t>
            </a:r>
            <a:r>
              <a:rPr lang="zh-CN" altLang="en-US" sz="3200" dirty="0">
                <a:solidFill>
                  <a:srgbClr val="0634FF"/>
                </a:solidFill>
                <a:latin typeface="Calibri" panose="020F0502020204030204" pitchFamily="34" charset="0"/>
                <a:ea typeface="楷体" panose="02010609060101010101" pitchFamily="49" charset="-122"/>
                <a:cs typeface="Calibri" panose="020F0502020204030204" pitchFamily="34" charset="0"/>
              </a:rPr>
              <a:t>探测器</a:t>
            </a:r>
          </a:p>
        </p:txBody>
      </p:sp>
      <p:sp>
        <p:nvSpPr>
          <p:cNvPr id="2" name="灯片编号占位符 5">
            <a:extLst>
              <a:ext uri="{FF2B5EF4-FFF2-40B4-BE49-F238E27FC236}">
                <a16:creationId xmlns:a16="http://schemas.microsoft.com/office/drawing/2014/main" id="{C651182B-A0B1-622B-DF1F-41B4B0A56E76}"/>
              </a:ext>
            </a:extLst>
          </p:cNvPr>
          <p:cNvSpPr>
            <a:spLocks noGrp="1"/>
          </p:cNvSpPr>
          <p:nvPr>
            <p:ph type="sldNum" sz="quarter" idx="12"/>
          </p:nvPr>
        </p:nvSpPr>
        <p:spPr>
          <a:xfrm>
            <a:off x="8610600" y="6356350"/>
            <a:ext cx="2743200" cy="365125"/>
          </a:xfrm>
        </p:spPr>
        <p:txBody>
          <a:bodyPr/>
          <a:lstStyle/>
          <a:p>
            <a:fld id="{D7E4670B-840C-40E4-9980-99E16E6EABC2}" type="slidenum">
              <a:rPr lang="zh-CN" altLang="en-US" smtClean="0"/>
              <a:pPr/>
              <a:t>9</a:t>
            </a:fld>
            <a:endParaRPr lang="zh-CN" altLang="en-US"/>
          </a:p>
        </p:txBody>
      </p:sp>
      <p:sp>
        <p:nvSpPr>
          <p:cNvPr id="4" name="文本框 3">
            <a:extLst>
              <a:ext uri="{FF2B5EF4-FFF2-40B4-BE49-F238E27FC236}">
                <a16:creationId xmlns:a16="http://schemas.microsoft.com/office/drawing/2014/main" id="{24972B1C-51D5-B71E-CFCD-BF93FBC98DC3}"/>
              </a:ext>
            </a:extLst>
          </p:cNvPr>
          <p:cNvSpPr txBox="1"/>
          <p:nvPr/>
        </p:nvSpPr>
        <p:spPr>
          <a:xfrm>
            <a:off x="9421007" y="192784"/>
            <a:ext cx="2339789" cy="369332"/>
          </a:xfrm>
          <a:prstGeom prst="rect">
            <a:avLst/>
          </a:prstGeom>
          <a:noFill/>
        </p:spPr>
        <p:txBody>
          <a:bodyPr wrap="square" rtlCol="0">
            <a:spAutoFit/>
          </a:bodyPr>
          <a:lstStyle/>
          <a:p>
            <a:r>
              <a:rPr lang="en-US" altLang="zh-CN" b="1" dirty="0">
                <a:solidFill>
                  <a:srgbClr val="1637CA"/>
                </a:solidFill>
              </a:rPr>
              <a:t>-</a:t>
            </a:r>
            <a:r>
              <a:rPr lang="zh-CN" altLang="en-US" b="1" dirty="0">
                <a:solidFill>
                  <a:srgbClr val="1637CA"/>
                </a:solidFill>
              </a:rPr>
              <a:t> </a:t>
            </a:r>
            <a:r>
              <a:rPr lang="en-US" altLang="zh-CN" b="1" dirty="0">
                <a:solidFill>
                  <a:srgbClr val="1637CA"/>
                </a:solidFill>
              </a:rPr>
              <a:t>Xin Li (IMP)</a:t>
            </a:r>
          </a:p>
        </p:txBody>
      </p:sp>
    </p:spTree>
    <p:extLst>
      <p:ext uri="{BB962C8B-B14F-4D97-AF65-F5344CB8AC3E}">
        <p14:creationId xmlns:p14="http://schemas.microsoft.com/office/powerpoint/2010/main" val="331677583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2760</Words>
  <Application>Microsoft Office PowerPoint</Application>
  <PresentationFormat>宽屏</PresentationFormat>
  <Paragraphs>397</Paragraphs>
  <Slides>32</Slides>
  <Notes>3</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1</vt:i4>
      </vt:variant>
      <vt:variant>
        <vt:lpstr>幻灯片标题</vt:lpstr>
      </vt:variant>
      <vt:variant>
        <vt:i4>32</vt:i4>
      </vt:variant>
    </vt:vector>
  </HeadingPairs>
  <TitlesOfParts>
    <vt:vector size="48" baseType="lpstr">
      <vt:lpstr>等线</vt:lpstr>
      <vt:lpstr>等线 Light</vt:lpstr>
      <vt:lpstr>华文楷体</vt:lpstr>
      <vt:lpstr>楷体</vt:lpstr>
      <vt:lpstr>微软雅黑</vt:lpstr>
      <vt:lpstr>微软雅黑</vt:lpstr>
      <vt:lpstr>Arial</vt:lpstr>
      <vt:lpstr>Arial Rounded MT Bold</vt:lpstr>
      <vt:lpstr>Calibri</vt:lpstr>
      <vt:lpstr>Cambria Math</vt:lpstr>
      <vt:lpstr>Helvetica</vt:lpstr>
      <vt:lpstr>Imprint MT Shadow</vt:lpstr>
      <vt:lpstr>Times New Roman</vt:lpstr>
      <vt:lpstr>Wingdings</vt:lpstr>
      <vt:lpstr>Office 主题​​</vt:lpstr>
      <vt:lpstr>Equation</vt:lpstr>
      <vt:lpstr>EicC Detector Summary </vt:lpstr>
      <vt:lpstr>PowerPoint 演示文稿</vt:lpstr>
      <vt:lpstr>PowerPoint 演示文稿</vt:lpstr>
      <vt:lpstr>PowerPoint 演示文稿</vt:lpstr>
      <vt:lpstr>PowerPoint 演示文稿</vt:lpstr>
      <vt:lpstr>PowerPoint 演示文稿</vt:lpstr>
      <vt:lpstr>PowerPoint 演示文稿</vt:lpstr>
      <vt:lpstr>端盖PID探测器</vt:lpstr>
      <vt:lpstr>PowerPoint 演示文稿</vt:lpstr>
      <vt:lpstr>桶部DIRC方案</vt:lpstr>
      <vt:lpstr>单块DIRC角分辨和PID性能模拟</vt:lpstr>
      <vt:lpstr>MRPC/TOF PID at low momentum</vt:lpstr>
      <vt:lpstr>Toward 20ps resolution: narrow gap MRPC</vt:lpstr>
      <vt:lpstr>LGAD Reference</vt:lpstr>
      <vt:lpstr>Cosmic Ray Platform</vt:lpstr>
      <vt:lpstr>3. Calorimeter system for EicC </vt:lpstr>
      <vt:lpstr>Ecal Design in Simulation</vt:lpstr>
      <vt:lpstr>Module (7x7) array simulation result</vt:lpstr>
      <vt:lpstr>PowerPoint 演示文稿</vt:lpstr>
      <vt:lpstr>CsI(Tl) attenuation cosmic ray test</vt:lpstr>
      <vt:lpstr>PowerPoint 演示文稿</vt:lpstr>
      <vt:lpstr>PowerPoint 演示文稿</vt:lpstr>
      <vt:lpstr>Material Effect for Neutron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EicC Detector Summary </dc:title>
  <dc:creator>qlbearxq@qq.com</dc:creator>
  <cp:lastModifiedBy>qlbearxq@qq.com</cp:lastModifiedBy>
  <cp:revision>52</cp:revision>
  <dcterms:created xsi:type="dcterms:W3CDTF">2023-07-05T17:53:19Z</dcterms:created>
  <dcterms:modified xsi:type="dcterms:W3CDTF">2023-07-06T01:02:48Z</dcterms:modified>
</cp:coreProperties>
</file>