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58" r:id="rId4"/>
    <p:sldId id="261" r:id="rId5"/>
    <p:sldId id="271" r:id="rId6"/>
    <p:sldId id="272" r:id="rId7"/>
    <p:sldId id="283" r:id="rId8"/>
    <p:sldId id="273" r:id="rId9"/>
    <p:sldId id="268" r:id="rId10"/>
    <p:sldId id="274" r:id="rId11"/>
    <p:sldId id="280" r:id="rId12"/>
    <p:sldId id="275" r:id="rId13"/>
    <p:sldId id="276" r:id="rId14"/>
    <p:sldId id="284" r:id="rId15"/>
    <p:sldId id="285" r:id="rId16"/>
    <p:sldId id="279" r:id="rId17"/>
    <p:sldId id="267" r:id="rId18"/>
    <p:sldId id="278" r:id="rId19"/>
    <p:sldId id="277" r:id="rId20"/>
    <p:sldId id="269" r:id="rId21"/>
    <p:sldId id="286" r:id="rId22"/>
    <p:sldId id="287" r:id="rId23"/>
    <p:sldId id="288" r:id="rId24"/>
    <p:sldId id="289" r:id="rId25"/>
    <p:sldId id="293" r:id="rId26"/>
    <p:sldId id="296" r:id="rId27"/>
    <p:sldId id="297" r:id="rId28"/>
    <p:sldId id="299" r:id="rId29"/>
    <p:sldId id="298" r:id="rId30"/>
    <p:sldId id="264" r:id="rId31"/>
    <p:sldId id="300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4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53" autoAdjust="0"/>
  </p:normalViewPr>
  <p:slideViewPr>
    <p:cSldViewPr snapToGrid="0">
      <p:cViewPr varScale="1">
        <p:scale>
          <a:sx n="61" d="100"/>
          <a:sy n="61" d="100"/>
        </p:scale>
        <p:origin x="62" y="1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331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seadrive\&#29579;&#27850;&#35203;\&#25105;&#30340;&#36164;&#26009;&#24211;\2022\CBM\&#39564;&#35777;&#40060;&#32447;&#19982;&#30005;&#27969;&#19978;&#28072;&#30340;&#20851;&#31995;\X&#23556;&#32447;&#23454;&#39564;\&#23454;&#39564;&#35760;&#24405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eadrive\&#29579;&#27850;&#35203;\&#25105;&#30340;&#36164;&#26009;&#24211;\2022\CBM\&#39564;&#35777;&#40060;&#32447;&#19982;&#30005;&#27969;&#19978;&#28072;&#30340;&#20851;&#31995;\X&#23556;&#32447;&#23454;&#39564;\&#23454;&#39564;&#35760;&#24405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"Sparse fishline"</c:f>
              <c:strCache>
                <c:ptCount val="1"/>
                <c:pt idx="0">
                  <c:v>Sparse fishline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'[实验记录.xlsx]05'!$A$21:$A$34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10</c:v>
                </c:pt>
                <c:pt idx="4">
                  <c:v>60</c:v>
                </c:pt>
                <c:pt idx="5">
                  <c:v>120</c:v>
                </c:pt>
                <c:pt idx="6">
                  <c:v>300</c:v>
                </c:pt>
                <c:pt idx="7">
                  <c:v>600</c:v>
                </c:pt>
                <c:pt idx="8">
                  <c:v>1200</c:v>
                </c:pt>
                <c:pt idx="9">
                  <c:v>3600</c:v>
                </c:pt>
                <c:pt idx="10">
                  <c:v>7200</c:v>
                </c:pt>
                <c:pt idx="11">
                  <c:v>14400</c:v>
                </c:pt>
                <c:pt idx="12">
                  <c:v>28800</c:v>
                </c:pt>
                <c:pt idx="13">
                  <c:v>45000</c:v>
                </c:pt>
              </c:numCache>
            </c:numRef>
          </c:xVal>
          <c:yVal>
            <c:numRef>
              <c:f>'[实验记录.xlsx]05'!$B$21:$B$34</c:f>
              <c:numCache>
                <c:formatCode>General</c:formatCode>
                <c:ptCount val="14"/>
                <c:pt idx="0">
                  <c:v>7.58</c:v>
                </c:pt>
                <c:pt idx="1">
                  <c:v>1.21</c:v>
                </c:pt>
                <c:pt idx="2">
                  <c:v>1.1499999999999999</c:v>
                </c:pt>
                <c:pt idx="3">
                  <c:v>1.1499999999999999</c:v>
                </c:pt>
                <c:pt idx="4">
                  <c:v>1.1399999999999999</c:v>
                </c:pt>
                <c:pt idx="5">
                  <c:v>1.1299999999999999</c:v>
                </c:pt>
                <c:pt idx="6">
                  <c:v>1.0900000000000001</c:v>
                </c:pt>
                <c:pt idx="7">
                  <c:v>1.04</c:v>
                </c:pt>
                <c:pt idx="8">
                  <c:v>0.95</c:v>
                </c:pt>
                <c:pt idx="9">
                  <c:v>0.78</c:v>
                </c:pt>
                <c:pt idx="10">
                  <c:v>0.65</c:v>
                </c:pt>
                <c:pt idx="11">
                  <c:v>0.52</c:v>
                </c:pt>
                <c:pt idx="12">
                  <c:v>0.37</c:v>
                </c:pt>
                <c:pt idx="13">
                  <c:v>0.27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315-4120-8E12-D6E10D2DC096}"/>
            </c:ext>
          </c:extLst>
        </c:ser>
        <c:ser>
          <c:idx val="1"/>
          <c:order val="1"/>
          <c:tx>
            <c:strRef>
              <c:f>"Dense fishline"</c:f>
              <c:strCache>
                <c:ptCount val="1"/>
                <c:pt idx="0">
                  <c:v>Dense fishline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'[实验记录.xlsx]05'!$A$21:$A$34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10</c:v>
                </c:pt>
                <c:pt idx="4">
                  <c:v>60</c:v>
                </c:pt>
                <c:pt idx="5">
                  <c:v>120</c:v>
                </c:pt>
                <c:pt idx="6">
                  <c:v>300</c:v>
                </c:pt>
                <c:pt idx="7">
                  <c:v>600</c:v>
                </c:pt>
                <c:pt idx="8">
                  <c:v>1200</c:v>
                </c:pt>
                <c:pt idx="9">
                  <c:v>3600</c:v>
                </c:pt>
                <c:pt idx="10">
                  <c:v>7200</c:v>
                </c:pt>
                <c:pt idx="11">
                  <c:v>14400</c:v>
                </c:pt>
                <c:pt idx="12">
                  <c:v>28800</c:v>
                </c:pt>
                <c:pt idx="13">
                  <c:v>45000</c:v>
                </c:pt>
              </c:numCache>
            </c:numRef>
          </c:xVal>
          <c:yVal>
            <c:numRef>
              <c:f>'[实验记录.xlsx]05'!$C$21:$C$34</c:f>
              <c:numCache>
                <c:formatCode>General</c:formatCode>
                <c:ptCount val="14"/>
                <c:pt idx="0">
                  <c:v>8.5500000000000007</c:v>
                </c:pt>
                <c:pt idx="1">
                  <c:v>2.69</c:v>
                </c:pt>
                <c:pt idx="2">
                  <c:v>2.64</c:v>
                </c:pt>
                <c:pt idx="3">
                  <c:v>2.64</c:v>
                </c:pt>
                <c:pt idx="4">
                  <c:v>2.61</c:v>
                </c:pt>
                <c:pt idx="5">
                  <c:v>2.58</c:v>
                </c:pt>
                <c:pt idx="6">
                  <c:v>2.5099999999999998</c:v>
                </c:pt>
                <c:pt idx="7">
                  <c:v>2.4</c:v>
                </c:pt>
                <c:pt idx="8">
                  <c:v>2.25</c:v>
                </c:pt>
                <c:pt idx="9">
                  <c:v>1.93</c:v>
                </c:pt>
                <c:pt idx="10">
                  <c:v>1.7</c:v>
                </c:pt>
                <c:pt idx="11">
                  <c:v>1.47</c:v>
                </c:pt>
                <c:pt idx="12">
                  <c:v>1.23</c:v>
                </c:pt>
                <c:pt idx="13">
                  <c:v>1.05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315-4120-8E12-D6E10D2DC0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370816"/>
        <c:axId val="119371392"/>
      </c:scatterChart>
      <c:valAx>
        <c:axId val="119370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0" vertOverflow="ellipsis" vert="horz" wrap="square" anchor="ctr" anchorCtr="1" forceAA="0"/>
              <a:lstStyle/>
              <a:p>
                <a:pPr>
                  <a:defRPr lang="zh-CN"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Relaxation time [h]</a:t>
                </a:r>
              </a:p>
            </c:rich>
          </c:tx>
          <c:layout>
            <c:manualLayout>
              <c:xMode val="edge"/>
              <c:yMode val="edge"/>
              <c:x val="0.37941948658109698"/>
              <c:y val="0.784557547715442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0" vertOverflow="ellipsis" vert="horz" wrap="square" anchor="ctr" anchorCtr="1" forceAA="0"/>
            <a:lstStyle/>
            <a:p>
              <a:pPr>
                <a:defRPr lang="zh-CN"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  <a:tailEnd type="stealth"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371392"/>
        <c:crosses val="autoZero"/>
        <c:crossBetween val="midCat"/>
        <c:dispUnits>
          <c:builtInUnit val="tenThousands"/>
        </c:dispUnits>
      </c:valAx>
      <c:valAx>
        <c:axId val="119371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 forceAA="0"/>
              <a:lstStyle/>
              <a:p>
                <a:pPr>
                  <a:defRPr lang="zh-CN"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Dark current [uA]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0" vertOverflow="ellipsis" vert="horz" wrap="square" anchor="ctr" anchorCtr="1" forceAA="0"/>
            <a:lstStyle/>
            <a:p>
              <a:pPr>
                <a:defRPr lang="zh-CN"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  <a:tailEnd type="stealth"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370816"/>
        <c:crosses val="autoZero"/>
        <c:crossBetween val="midCat"/>
        <c:maj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170721965965199"/>
          <c:y val="6.4572428018987701E-2"/>
        </c:manualLayout>
      </c:layout>
      <c:overlay val="1"/>
      <c:spPr>
        <a:solidFill>
          <a:schemeClr val="bg1"/>
        </a:solidFill>
        <a:ln>
          <a:solidFill>
            <a:sysClr val="windowText" lastClr="000000"/>
          </a:solidFill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1400">
          <a:solidFill>
            <a:sysClr val="windowText" lastClr="000000"/>
          </a:solidFill>
        </a:defRPr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"Sparse fishline"</c:f>
              <c:strCache>
                <c:ptCount val="1"/>
                <c:pt idx="0">
                  <c:v>Sparse fishline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'[实验记录.xlsx]05'!$A$3:$A$18</c:f>
              <c:numCache>
                <c:formatCode>General</c:formatCode>
                <c:ptCount val="16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0.8</c:v>
                </c:pt>
                <c:pt idx="7">
                  <c:v>1</c:v>
                </c:pt>
                <c:pt idx="8">
                  <c:v>1.5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7.75</c:v>
                </c:pt>
              </c:numCache>
            </c:numRef>
          </c:xVal>
          <c:yVal>
            <c:numRef>
              <c:f>'[实验记录.xlsx]05'!$B$3:$B$18</c:f>
              <c:numCache>
                <c:formatCode>General</c:formatCode>
                <c:ptCount val="16"/>
                <c:pt idx="0">
                  <c:v>6.47</c:v>
                </c:pt>
                <c:pt idx="1">
                  <c:v>6.66</c:v>
                </c:pt>
                <c:pt idx="2">
                  <c:v>6.78</c:v>
                </c:pt>
                <c:pt idx="3">
                  <c:v>6.87</c:v>
                </c:pt>
                <c:pt idx="4">
                  <c:v>6.95</c:v>
                </c:pt>
                <c:pt idx="5">
                  <c:v>7.05</c:v>
                </c:pt>
                <c:pt idx="6">
                  <c:v>7.19</c:v>
                </c:pt>
                <c:pt idx="7">
                  <c:v>7.25</c:v>
                </c:pt>
                <c:pt idx="8">
                  <c:v>7.35</c:v>
                </c:pt>
                <c:pt idx="9">
                  <c:v>7.43</c:v>
                </c:pt>
                <c:pt idx="10">
                  <c:v>7.52</c:v>
                </c:pt>
                <c:pt idx="11">
                  <c:v>7.58</c:v>
                </c:pt>
                <c:pt idx="12">
                  <c:v>7.6</c:v>
                </c:pt>
                <c:pt idx="13">
                  <c:v>7.6</c:v>
                </c:pt>
                <c:pt idx="14">
                  <c:v>7.59</c:v>
                </c:pt>
                <c:pt idx="15">
                  <c:v>7.58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E7F-401D-8741-3CD5D2115BC9}"/>
            </c:ext>
          </c:extLst>
        </c:ser>
        <c:ser>
          <c:idx val="1"/>
          <c:order val="1"/>
          <c:tx>
            <c:strRef>
              <c:f>"Dense fishline"</c:f>
              <c:strCache>
                <c:ptCount val="1"/>
                <c:pt idx="0">
                  <c:v>Dense fishline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'[实验记录.xlsx]05'!$A$3:$A$18</c:f>
              <c:numCache>
                <c:formatCode>General</c:formatCode>
                <c:ptCount val="16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0.8</c:v>
                </c:pt>
                <c:pt idx="7">
                  <c:v>1</c:v>
                </c:pt>
                <c:pt idx="8">
                  <c:v>1.5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7.75</c:v>
                </c:pt>
              </c:numCache>
            </c:numRef>
          </c:xVal>
          <c:yVal>
            <c:numRef>
              <c:f>'[实验记录.xlsx]05'!$C$3:$C$18</c:f>
              <c:numCache>
                <c:formatCode>General</c:formatCode>
                <c:ptCount val="16"/>
                <c:pt idx="0">
                  <c:v>6.42</c:v>
                </c:pt>
                <c:pt idx="1">
                  <c:v>6.62</c:v>
                </c:pt>
                <c:pt idx="2">
                  <c:v>6.73</c:v>
                </c:pt>
                <c:pt idx="3">
                  <c:v>6.82</c:v>
                </c:pt>
                <c:pt idx="4">
                  <c:v>6.91</c:v>
                </c:pt>
                <c:pt idx="5">
                  <c:v>6.99</c:v>
                </c:pt>
                <c:pt idx="6">
                  <c:v>7.18</c:v>
                </c:pt>
                <c:pt idx="7">
                  <c:v>7.29</c:v>
                </c:pt>
                <c:pt idx="8">
                  <c:v>7.51</c:v>
                </c:pt>
                <c:pt idx="9">
                  <c:v>7.67</c:v>
                </c:pt>
                <c:pt idx="10">
                  <c:v>7.93</c:v>
                </c:pt>
                <c:pt idx="11">
                  <c:v>8.1300000000000008</c:v>
                </c:pt>
                <c:pt idx="12">
                  <c:v>8.2899999999999991</c:v>
                </c:pt>
                <c:pt idx="13">
                  <c:v>8.4</c:v>
                </c:pt>
                <c:pt idx="14">
                  <c:v>8.51</c:v>
                </c:pt>
                <c:pt idx="15">
                  <c:v>8.5500000000000007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E7F-401D-8741-3CD5D2115B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371968"/>
        <c:axId val="119372544"/>
      </c:scatterChart>
      <c:valAx>
        <c:axId val="119371968"/>
        <c:scaling>
          <c:orientation val="minMax"/>
          <c:max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0" vertOverflow="ellipsis" vert="horz" wrap="square" anchor="ctr" anchorCtr="1"/>
              <a:lstStyle/>
              <a:p>
                <a:pPr defTabSz="914400">
                  <a:defRPr lang="zh-CN"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>
                    <a:solidFill>
                      <a:sysClr val="windowText" lastClr="000000"/>
                    </a:solidFill>
                  </a:rPr>
                  <a:t>Irradiation time [h]</a:t>
                </a:r>
                <a:endParaRPr lang="en-US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38679216867469901"/>
              <c:y val="0.756484149855907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0" vertOverflow="ellipsis" vert="horz" wrap="square" anchor="ctr" anchorCtr="1"/>
            <a:lstStyle/>
            <a:p>
              <a:pPr defTabSz="914400">
                <a:defRPr lang="zh-CN"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  <a:tailEnd type="stealt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372544"/>
        <c:crosses val="autoZero"/>
        <c:crossBetween val="midCat"/>
      </c:valAx>
      <c:valAx>
        <c:axId val="119372544"/>
        <c:scaling>
          <c:orientation val="minMax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 defTabSz="914400">
                  <a:defRPr lang="zh-CN"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>
                    <a:solidFill>
                      <a:sysClr val="windowText" lastClr="000000"/>
                    </a:solidFill>
                  </a:rPr>
                  <a:t>Current [uA]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0" vertOverflow="ellipsis" vert="horz" wrap="square" anchor="ctr" anchorCtr="1"/>
            <a:lstStyle/>
            <a:p>
              <a:pPr defTabSz="914400">
                <a:defRPr lang="zh-CN"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  <a:tailEnd type="stealt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3719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0.20730154273411014"/>
          <c:y val="0"/>
          <c:w val="0.79045559235902518"/>
          <c:h val="0.13188409981042562"/>
        </c:manualLayout>
      </c:layout>
      <c:overlay val="1"/>
      <c:spPr>
        <a:solidFill>
          <a:schemeClr val="bg1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1400">
          <a:solidFill>
            <a:sysClr val="windowText" lastClr="000000"/>
          </a:solidFill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83425423899151"/>
          <c:y val="4.5894835313830325E-2"/>
          <c:w val="0.76456682242373974"/>
          <c:h val="0.75281892006878237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Sheet1!$I$19:$I$23</c:f>
              <c:numCache>
                <c:formatCode>General</c:formatCode>
                <c:ptCount val="5"/>
                <c:pt idx="0">
                  <c:v>199949</c:v>
                </c:pt>
                <c:pt idx="1">
                  <c:v>517000</c:v>
                </c:pt>
                <c:pt idx="2">
                  <c:v>1000000</c:v>
                </c:pt>
                <c:pt idx="3">
                  <c:v>1120000</c:v>
                </c:pt>
                <c:pt idx="4">
                  <c:v>1600000</c:v>
                </c:pt>
              </c:numCache>
            </c:numRef>
          </c:xVal>
          <c:yVal>
            <c:numRef>
              <c:f>Sheet1!$J$19:$J$23</c:f>
              <c:numCache>
                <c:formatCode>General</c:formatCode>
                <c:ptCount val="5"/>
                <c:pt idx="0">
                  <c:v>0.08</c:v>
                </c:pt>
                <c:pt idx="1">
                  <c:v>0.33</c:v>
                </c:pt>
                <c:pt idx="2">
                  <c:v>0.6</c:v>
                </c:pt>
                <c:pt idx="3">
                  <c:v>1.2</c:v>
                </c:pt>
                <c:pt idx="4">
                  <c:v>1.9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574-4A2C-9BDD-6A0C962EC4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80831344"/>
        <c:axId val="1680831824"/>
      </c:scatterChart>
      <c:valAx>
        <c:axId val="1680831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80831824"/>
        <c:crosses val="autoZero"/>
        <c:crossBetween val="midCat"/>
      </c:valAx>
      <c:valAx>
        <c:axId val="168083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808313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66583-B5CF-4C83-8B0A-842983166D02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260CA-CA19-48C7-A758-D34AEBBA33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572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875EA-7C4E-4740-90FD-16F7C0BDA592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05E86-6305-4038-BB49-5D97B42D44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38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05E86-6305-4038-BB49-5D97B42D44D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911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05E86-6305-4038-BB49-5D97B42D44D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642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在介绍为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05E86-6305-4038-BB49-5D97B42D44D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823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05E86-6305-4038-BB49-5D97B42D44D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235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先描述它的结构，再描述它的通气量。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这里也需要注意因为宇宙线实验的计数率很低，如果到束流会怎么样呢？是否需要更高的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05E86-6305-4038-BB49-5D97B42D44D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828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05E86-6305-4038-BB49-5D97B42D44D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606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22E2346E-72DF-4615-BB29-9882F2D21A2B}"/>
              </a:ext>
            </a:extLst>
          </p:cNvPr>
          <p:cNvSpPr/>
          <p:nvPr/>
        </p:nvSpPr>
        <p:spPr>
          <a:xfrm>
            <a:off x="6987540" y="2468880"/>
            <a:ext cx="5204460" cy="424138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265DE9-1ACF-4301-9ACC-97CDEFFDC0D7}"/>
              </a:ext>
            </a:extLst>
          </p:cNvPr>
          <p:cNvSpPr/>
          <p:nvPr/>
        </p:nvSpPr>
        <p:spPr>
          <a:xfrm>
            <a:off x="0" y="6562534"/>
            <a:ext cx="12192000" cy="295461"/>
          </a:xfrm>
          <a:prstGeom prst="rect">
            <a:avLst/>
          </a:prstGeom>
          <a:solidFill>
            <a:srgbClr val="703381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F9AFA3F-850C-4127-9E6F-5966925B4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0587"/>
            <a:ext cx="9144000" cy="181209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560CDF-D38D-4390-BF52-37B3DBEE6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1691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ABC20D-630A-4A54-90A2-13E35BEDB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0091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fld id="{2776E01F-35DF-4FC3-A8B0-C46E1C8CAA6D}" type="datetime1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85C7AF-3CFE-43C5-9CF2-F0F7D1726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534"/>
            <a:ext cx="41148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zh-CN" dirty="0"/>
              <a:t>4</a:t>
            </a:r>
            <a:r>
              <a:rPr lang="en-US" altLang="zh-CN" baseline="30000" dirty="0"/>
              <a:t>th</a:t>
            </a:r>
            <a:r>
              <a:rPr lang="en-US" altLang="zh-CN" dirty="0"/>
              <a:t> </a:t>
            </a:r>
            <a:r>
              <a:rPr lang="en-US" altLang="zh-CN" dirty="0" err="1"/>
              <a:t>EicC</a:t>
            </a:r>
            <a:r>
              <a:rPr lang="en-US" altLang="zh-CN" dirty="0"/>
              <a:t> CDR workshop 2023.5.3-5 Huizhou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80E938-50C0-4674-BBCE-749A6616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0091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B19938-BA32-4785-8A74-62F73B11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5" y="-1976"/>
            <a:ext cx="788952" cy="790114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5D1420B-C101-46CC-995A-E4E3984E8E34}"/>
              </a:ext>
            </a:extLst>
          </p:cNvPr>
          <p:cNvCxnSpPr>
            <a:cxnSpLocks/>
          </p:cNvCxnSpPr>
          <p:nvPr/>
        </p:nvCxnSpPr>
        <p:spPr>
          <a:xfrm>
            <a:off x="0" y="819828"/>
            <a:ext cx="8435202" cy="0"/>
          </a:xfrm>
          <a:prstGeom prst="line">
            <a:avLst/>
          </a:prstGeom>
          <a:ln w="38100">
            <a:gradFill>
              <a:gsLst>
                <a:gs pos="78000">
                  <a:srgbClr val="C8B0CF"/>
                </a:gs>
                <a:gs pos="0">
                  <a:srgbClr val="713282"/>
                </a:gs>
                <a:gs pos="100000">
                  <a:schemeClr val="bg1"/>
                </a:gs>
              </a:gsLst>
              <a:lin ang="0" scaled="0"/>
            </a:gra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457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FA3C34-A970-41D2-BDF5-97669DE0D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9CE9D9-9E06-43F4-B60F-C038E5E46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35D9C0-A296-462D-A092-7F4B5130F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A3763-420B-4C2A-AE21-475F201439D8}" type="datetime1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8C36F-B3A0-46FF-9C97-48A63222F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2FEE6E-820B-4790-9008-2D294EE5C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30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9BFB1A-B57F-4152-BF07-E5708FADF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8B46E1-8C45-4E0E-98B3-A7A4D177C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CAB08-3DE7-4882-B701-EFC975481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FC11-0F15-444D-A2F6-1220406A31B6}" type="datetime1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D74C0F-DEA1-4C14-9C28-9275A14B7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9A0314-F297-4823-92AE-8EE2B42E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44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0DC88F-F061-4D28-A59E-2BC226CDB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27" y="52861"/>
            <a:ext cx="11466838" cy="621943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DB67BE-537C-4C7A-B62B-39F7BFE85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26" y="890494"/>
            <a:ext cx="11466839" cy="52317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D75606D-CFC5-4904-AA52-88F295362D1F}"/>
              </a:ext>
            </a:extLst>
          </p:cNvPr>
          <p:cNvCxnSpPr>
            <a:cxnSpLocks/>
          </p:cNvCxnSpPr>
          <p:nvPr/>
        </p:nvCxnSpPr>
        <p:spPr>
          <a:xfrm>
            <a:off x="0" y="674804"/>
            <a:ext cx="6168571" cy="0"/>
          </a:xfrm>
          <a:prstGeom prst="line">
            <a:avLst/>
          </a:prstGeom>
          <a:ln w="38100">
            <a:gradFill>
              <a:gsLst>
                <a:gs pos="78000">
                  <a:srgbClr val="C8B0CF"/>
                </a:gs>
                <a:gs pos="0">
                  <a:srgbClr val="713282"/>
                </a:gs>
                <a:gs pos="100000">
                  <a:schemeClr val="bg1"/>
                </a:gs>
              </a:gsLst>
              <a:lin ang="0" scaled="0"/>
            </a:gra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CB7D65F2-2815-4169-B3C5-627FFC634F84}"/>
              </a:ext>
            </a:extLst>
          </p:cNvPr>
          <p:cNvSpPr/>
          <p:nvPr userDrawn="1"/>
        </p:nvSpPr>
        <p:spPr>
          <a:xfrm>
            <a:off x="0" y="6545943"/>
            <a:ext cx="12192000" cy="312051"/>
          </a:xfrm>
          <a:prstGeom prst="rect">
            <a:avLst/>
          </a:prstGeom>
          <a:solidFill>
            <a:srgbClr val="7033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日期占位符 3">
            <a:extLst>
              <a:ext uri="{FF2B5EF4-FFF2-40B4-BE49-F238E27FC236}">
                <a16:creationId xmlns:a16="http://schemas.microsoft.com/office/drawing/2014/main" id="{8894F720-DF49-4BEA-99CF-0699DF01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2834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fld id="{8CF001EC-B261-40E7-9722-01DB97460C02}" type="datetime1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13" name="页脚占位符 4">
            <a:extLst>
              <a:ext uri="{FF2B5EF4-FFF2-40B4-BE49-F238E27FC236}">
                <a16:creationId xmlns:a16="http://schemas.microsoft.com/office/drawing/2014/main" id="{4F6DFDF6-C4E0-42B8-AB9E-6397DF9CE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8FD01A51-FFA1-41D5-97D3-3AAB9A6F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834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97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E0E4AD-E714-4D88-A06A-D44486BA3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CBB0DC-DAD1-4AE8-A1FB-1085CD4C5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C7074D-3A20-4AF6-A010-F3BE7807C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84C6-261A-4491-BEE5-8A83DD89F86C}" type="datetime1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D0DAE7-E272-475B-AABE-B7C4D16E5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FD2C65-20C2-48B1-ADDB-DB090ECFE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83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02835F-F486-4DFD-A73B-A52FB7EB7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49837C-8829-4D96-AF34-419B2FCFB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4BC997-A44A-4DB4-9FC6-1DC29029B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33750-D4AD-4076-9E25-18B8B962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6ED80-569F-41FC-81ED-909779FBF6F3}" type="datetime1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F94996-FC34-4D91-9D00-8F7AE125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762F7F-2DBF-4182-8583-E7F4E18B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794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BD341B-65D5-44C2-BBDD-0C6BB5C05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1C77FF-CBA7-4A6E-9F5A-17AB2F9D4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8058CB-4C46-49E4-B8DB-CB8657759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EABAEC7-9889-45C2-A368-DDB876AED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224EE3-24B0-40BD-859E-6102DD5BE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4F760D2-FD39-46DA-8E05-DC632E58C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60A2-08B1-400C-AC96-A289EC5ACA57}" type="datetime1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1BCCCCD-A595-426C-BC77-39BA6FF02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685F338-BF8B-44A9-9C1C-22C4DC791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771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AE2A5A-514D-488E-889B-02809739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3E54A6-7C2C-422B-8EE2-0ABCF7DD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36B9D-F440-48DB-B42A-5FADCFF1ED2B}" type="datetime1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1A56165-F573-4820-AA19-83AC62EC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C15D54-B2E8-426A-901D-D11B8B45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30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A804C35-EA99-4512-B857-1EA1DFCC416F}"/>
              </a:ext>
            </a:extLst>
          </p:cNvPr>
          <p:cNvSpPr/>
          <p:nvPr/>
        </p:nvSpPr>
        <p:spPr>
          <a:xfrm>
            <a:off x="0" y="6545943"/>
            <a:ext cx="12192000" cy="312051"/>
          </a:xfrm>
          <a:prstGeom prst="rect">
            <a:avLst/>
          </a:prstGeom>
          <a:solidFill>
            <a:srgbClr val="7033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9B87DC-DB2D-4F4B-B468-FD42588F5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6933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fld id="{25A75027-7BFD-4B76-8C1F-E5A56D747AD6}" type="datetime1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8ADA7F2-E45E-4C62-8179-E2128F3D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6933"/>
            <a:ext cx="41148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91B3EC-DF86-4935-940B-B0BEEFD9A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6933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74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FC7A7-BDFF-4AD4-91AA-EC036FEA5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419B90-54A3-40A6-9D0D-CABE8495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A6611BD-1525-4736-B139-388689B0A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F0E200-3304-49AE-8D7C-030CD6136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E367-A3D2-4C53-98C9-8CF204667580}" type="datetime1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A303F2-ABE0-42B9-9B61-168595EB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A0594E-B21B-42F1-A581-1BC09871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93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B2422D-ADC9-4043-A794-C085E56C8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27D9E0C-D3D8-4593-9113-AB833CEEB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47B04B-508E-4047-B2A0-05B7A81D5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E9A382-EB51-48C0-9992-6E4176FB2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672BA-C383-4FD2-B27A-E3F1AC5F4815}" type="datetime1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81DEF-DD6B-4FAE-B682-F566B7C24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A66073-06FD-4A4F-80D3-5EB13CD81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115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71743FE-F84C-470C-A42A-419A42F1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1A314C-D9FC-4E10-A598-241ACADB7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164C80-2B65-4B5C-BFFA-CF07B40AD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3F444-8EF0-416D-AED1-0C5746A564E0}" type="datetime1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4DB6D0-9AA8-4E46-9D33-BD9073CFD9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2022 CEPC workshop Oct.26-27 2022, Beijing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A40B30-CB12-4A6D-B812-390BE5239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1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emf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chart" Target="../charts/chart1.xml"/><Relationship Id="rId5" Type="http://schemas.openxmlformats.org/officeDocument/2006/relationships/image" Target="../media/image34.jpeg"/><Relationship Id="rId10" Type="http://schemas.openxmlformats.org/officeDocument/2006/relationships/image" Target="../media/image37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9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490.png"/><Relationship Id="rId12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Relationship Id="rId1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emf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07921B-B6AA-4899-9F80-384791E0D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436" y="1499566"/>
            <a:ext cx="10995364" cy="181209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MRPC</a:t>
            </a:r>
            <a:r>
              <a:rPr lang="zh-CN" altLang="en-US" dirty="0"/>
              <a:t>和量能器</a:t>
            </a:r>
            <a:r>
              <a:rPr lang="en-US" altLang="zh-CN" dirty="0"/>
              <a:t>-</a:t>
            </a:r>
            <a:r>
              <a:rPr lang="zh-CN" altLang="en-US" dirty="0"/>
              <a:t>高精度时间和能量测量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D4D0123-4D18-41ED-A0F5-4106E7D85E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sz="2800" dirty="0"/>
              <a:t>Yi Wang</a:t>
            </a:r>
          </a:p>
          <a:p>
            <a:endParaRPr lang="en-US" altLang="zh-CN" dirty="0"/>
          </a:p>
          <a:p>
            <a:r>
              <a:rPr lang="en-US" altLang="zh-CN" dirty="0"/>
              <a:t>Department of Engineering Physics</a:t>
            </a:r>
          </a:p>
          <a:p>
            <a:r>
              <a:rPr lang="en-US" altLang="zh-CN" dirty="0"/>
              <a:t>Tsinghua University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5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B31704E-3FC6-4278-B0D5-E34DF4A7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1" y="76235"/>
            <a:ext cx="11466838" cy="621943"/>
          </a:xfrm>
        </p:spPr>
        <p:txBody>
          <a:bodyPr/>
          <a:lstStyle/>
          <a:p>
            <a:r>
              <a:rPr lang="en-US" altLang="zh-CN" dirty="0"/>
              <a:t>Higher counting rate (&lt;7kHz/cm</a:t>
            </a:r>
            <a:r>
              <a:rPr lang="en-US" altLang="zh-CN" baseline="30000" dirty="0"/>
              <a:t>2</a:t>
            </a:r>
            <a:r>
              <a:rPr lang="en-US" altLang="zh-CN" dirty="0"/>
              <a:t>): gas pollution</a:t>
            </a:r>
            <a:endParaRPr lang="zh-CN" altLang="en-US" dirty="0"/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37191" y="968044"/>
            <a:ext cx="3760596" cy="31289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20283" y="2941105"/>
            <a:ext cx="2250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2"/>
                </a:solidFill>
              </a:rPr>
              <a:t>Constant rate condition of 1kHz/cm</a:t>
            </a:r>
            <a:r>
              <a:rPr lang="en-US" altLang="zh-CN" sz="1600" baseline="30000" dirty="0">
                <a:solidFill>
                  <a:schemeClr val="accent2"/>
                </a:solidFill>
              </a:rPr>
              <a:t>2</a:t>
            </a:r>
            <a:endParaRPr lang="zh-CN" altLang="en-US" sz="1600" baseline="30000" dirty="0">
              <a:solidFill>
                <a:schemeClr val="accent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628B5A-1827-4397-A4BC-928EE2DF0F28}"/>
              </a:ext>
            </a:extLst>
          </p:cNvPr>
          <p:cNvSpPr/>
          <p:nvPr/>
        </p:nvSpPr>
        <p:spPr>
          <a:xfrm>
            <a:off x="141015" y="4263901"/>
            <a:ext cx="493735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The gas pollution in the gas gap caused the increase of current!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6161172" y="2367433"/>
            <a:ext cx="1203031" cy="1158448"/>
          </a:xfrm>
          <a:prstGeom prst="right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7" descr="TOFrConst%5F10traydetseta0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9899" y="1315315"/>
            <a:ext cx="1861496" cy="266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内容占位符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64203" y="578004"/>
            <a:ext cx="4859550" cy="2048665"/>
          </a:xfrm>
          <a:prstGeom prst="rect">
            <a:avLst/>
          </a:prstGeom>
        </p:spPr>
      </p:pic>
      <p:cxnSp>
        <p:nvCxnSpPr>
          <p:cNvPr id="31" name="直接箭头连接符 30"/>
          <p:cNvCxnSpPr/>
          <p:nvPr/>
        </p:nvCxnSpPr>
        <p:spPr>
          <a:xfrm>
            <a:off x="7973515" y="2482119"/>
            <a:ext cx="54204" cy="36981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6988207" y="2903937"/>
            <a:ext cx="5381961" cy="2989740"/>
            <a:chOff x="6291755" y="71371"/>
            <a:chExt cx="5381961" cy="2989740"/>
          </a:xfrm>
        </p:grpSpPr>
        <p:grpSp>
          <p:nvGrpSpPr>
            <p:cNvPr id="33" name="组合 32"/>
            <p:cNvGrpSpPr/>
            <p:nvPr/>
          </p:nvGrpSpPr>
          <p:grpSpPr>
            <a:xfrm>
              <a:off x="6844812" y="71371"/>
              <a:ext cx="4789061" cy="2352817"/>
              <a:chOff x="6343116" y="162203"/>
              <a:chExt cx="5848884" cy="2873497"/>
            </a:xfrm>
          </p:grpSpPr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43116" y="162203"/>
                <a:ext cx="2611048" cy="2854097"/>
              </a:xfrm>
              <a:prstGeom prst="rect">
                <a:avLst/>
              </a:prstGeom>
            </p:spPr>
          </p:pic>
          <p:grpSp>
            <p:nvGrpSpPr>
              <p:cNvPr id="36" name="组合 35"/>
              <p:cNvGrpSpPr/>
              <p:nvPr/>
            </p:nvGrpSpPr>
            <p:grpSpPr>
              <a:xfrm>
                <a:off x="9201726" y="1141515"/>
                <a:ext cx="2272937" cy="1894185"/>
                <a:chOff x="778050" y="3881452"/>
                <a:chExt cx="2272937" cy="1894185"/>
              </a:xfrm>
            </p:grpSpPr>
            <p:pic>
              <p:nvPicPr>
                <p:cNvPr id="44" name="图片 4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8050" y="3881452"/>
                  <a:ext cx="2272937" cy="1768676"/>
                </a:xfrm>
                <a:prstGeom prst="rect">
                  <a:avLst/>
                </a:prstGeom>
              </p:spPr>
            </p:pic>
            <p:cxnSp>
              <p:nvCxnSpPr>
                <p:cNvPr id="45" name="直接连接符 44"/>
                <p:cNvCxnSpPr/>
                <p:nvPr/>
              </p:nvCxnSpPr>
              <p:spPr>
                <a:xfrm flipV="1">
                  <a:off x="1560230" y="4510690"/>
                  <a:ext cx="966016" cy="65966"/>
                </a:xfrm>
                <a:prstGeom prst="line">
                  <a:avLst/>
                </a:prstGeom>
                <a:ln w="57150">
                  <a:solidFill>
                    <a:srgbClr val="75318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 flipH="1">
                  <a:off x="1540254" y="4547449"/>
                  <a:ext cx="13471" cy="886017"/>
                </a:xfrm>
                <a:prstGeom prst="line">
                  <a:avLst/>
                </a:prstGeom>
                <a:ln w="57150">
                  <a:solidFill>
                    <a:srgbClr val="75318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 flipV="1">
                  <a:off x="2084971" y="5031337"/>
                  <a:ext cx="795234" cy="54304"/>
                </a:xfrm>
                <a:prstGeom prst="line">
                  <a:avLst/>
                </a:prstGeom>
                <a:ln w="5715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2092519" y="5052658"/>
                  <a:ext cx="0" cy="722979"/>
                </a:xfrm>
                <a:prstGeom prst="line">
                  <a:avLst/>
                </a:prstGeom>
                <a:ln w="5715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75591" y="289029"/>
                <a:ext cx="1236089" cy="966070"/>
              </a:xfrm>
              <a:prstGeom prst="rect">
                <a:avLst/>
              </a:prstGeom>
            </p:spPr>
          </p:pic>
          <p:sp>
            <p:nvSpPr>
              <p:cNvPr id="38" name="文本框 37"/>
              <p:cNvSpPr txBox="1"/>
              <p:nvPr/>
            </p:nvSpPr>
            <p:spPr>
              <a:xfrm>
                <a:off x="8784680" y="276886"/>
                <a:ext cx="127650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Gas tube</a:t>
                </a:r>
                <a:endParaRPr lang="zh-CN" alt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51" r="22545"/>
              <a:stretch>
                <a:fillRect/>
              </a:stretch>
            </p:blipFill>
            <p:spPr>
              <a:xfrm>
                <a:off x="10449111" y="280201"/>
                <a:ext cx="1025552" cy="1055714"/>
              </a:xfrm>
              <a:prstGeom prst="rect">
                <a:avLst/>
              </a:prstGeom>
            </p:spPr>
          </p:pic>
          <p:sp>
            <p:nvSpPr>
              <p:cNvPr id="40" name="文本框 39"/>
              <p:cNvSpPr txBox="1"/>
              <p:nvPr/>
            </p:nvSpPr>
            <p:spPr>
              <a:xfrm>
                <a:off x="10444667" y="267095"/>
                <a:ext cx="107264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Inlet/outlet</a:t>
                </a:r>
                <a:endParaRPr lang="zh-CN" alt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1" name="直接箭头连接符 40"/>
              <p:cNvCxnSpPr/>
              <p:nvPr/>
            </p:nvCxnSpPr>
            <p:spPr>
              <a:xfrm>
                <a:off x="11105927" y="1948724"/>
                <a:ext cx="232805" cy="8187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10842596" y="2163454"/>
                <a:ext cx="418353" cy="3167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文本框 42"/>
              <p:cNvSpPr txBox="1"/>
              <p:nvPr/>
            </p:nvSpPr>
            <p:spPr>
              <a:xfrm flipH="1">
                <a:off x="10692285" y="2727991"/>
                <a:ext cx="14997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Fishline hook</a:t>
                </a:r>
                <a:endParaRPr lang="zh-CN" altLang="en-US" sz="1200" dirty="0"/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6291755" y="2476336"/>
              <a:ext cx="5381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3D printed sealing frame with Good strength, insulation and radiation persistency</a:t>
              </a:r>
              <a:endParaRPr lang="zh-CN" altLang="en-US" sz="1600" dirty="0"/>
            </a:p>
          </p:txBody>
        </p: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0E628B5A-1827-4397-A4BC-928EE2DF0F28}"/>
              </a:ext>
            </a:extLst>
          </p:cNvPr>
          <p:cNvSpPr/>
          <p:nvPr/>
        </p:nvSpPr>
        <p:spPr>
          <a:xfrm>
            <a:off x="339281" y="5794736"/>
            <a:ext cx="1068540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Sealing MRPC speed up gas exchange and can reduce to 1sccm/m</a:t>
            </a:r>
            <a:r>
              <a:rPr lang="en-US" altLang="zh-CN" sz="2400" baseline="30000" dirty="0">
                <a:solidFill>
                  <a:srgbClr val="FF0000"/>
                </a:solidFill>
              </a:rPr>
              <a:t>2</a:t>
            </a:r>
            <a:r>
              <a:rPr lang="en-US" altLang="zh-CN" sz="2400" dirty="0">
                <a:solidFill>
                  <a:srgbClr val="FF0000"/>
                </a:solidFill>
              </a:rPr>
              <a:t> flush rate at cosmic experiment!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52" name="灯片编号占位符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2" name="页脚占位符 5">
            <a:extLst>
              <a:ext uri="{FF2B5EF4-FFF2-40B4-BE49-F238E27FC236}">
                <a16:creationId xmlns:a16="http://schemas.microsoft.com/office/drawing/2014/main" id="{385451FD-6482-A493-2102-F4326EC9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427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Excellent performance of sealed MRPC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29527" y="850459"/>
            <a:ext cx="4200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Sealed MRPC  promoted gas exchange</a:t>
            </a:r>
            <a:endParaRPr lang="zh-CN" altLang="en-US" sz="2000" b="1" baseline="30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850" y="867451"/>
            <a:ext cx="5760242" cy="26943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469" y="4018216"/>
            <a:ext cx="3115884" cy="21676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097" y="4018216"/>
            <a:ext cx="2814790" cy="21676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27" y="3358959"/>
            <a:ext cx="4737632" cy="223642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5022" y="2089779"/>
            <a:ext cx="5831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Excellent current behavior under high rate irradiation: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Stable current with constant rate condition.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Fast decay of dark current since when X-ray is off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84648" y="1328431"/>
            <a:ext cx="50255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Decrease the wait time of gas purging: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Reach the working HV in 2h since flowing the gas </a:t>
            </a:r>
            <a:endParaRPr lang="zh-CN" altLang="en-US" sz="1600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" name="页脚占位符 5">
            <a:extLst>
              <a:ext uri="{FF2B5EF4-FFF2-40B4-BE49-F238E27FC236}">
                <a16:creationId xmlns:a16="http://schemas.microsoft.com/office/drawing/2014/main" id="{A899D997-9815-D22B-78A7-62EA39DB9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0254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1862473" cy="621943"/>
          </a:xfrm>
        </p:spPr>
        <p:txBody>
          <a:bodyPr/>
          <a:lstStyle/>
          <a:p>
            <a:r>
              <a:rPr lang="en-US" altLang="zh-CN" dirty="0"/>
              <a:t>High counting rate (&gt;7kHz/cm</a:t>
            </a:r>
            <a:r>
              <a:rPr lang="en-US" altLang="zh-CN" baseline="30000" dirty="0"/>
              <a:t>2</a:t>
            </a:r>
            <a:r>
              <a:rPr lang="en-US" altLang="zh-CN" dirty="0"/>
              <a:t>): </a:t>
            </a:r>
            <a:r>
              <a:rPr lang="en-US" altLang="zh-CN" dirty="0" err="1"/>
              <a:t>creepage</a:t>
            </a:r>
            <a:r>
              <a:rPr lang="en-US" altLang="zh-CN" dirty="0"/>
              <a:t> on fishing line</a:t>
            </a:r>
            <a:endParaRPr lang="zh-CN" altLang="en-US" dirty="0"/>
          </a:p>
        </p:txBody>
      </p:sp>
      <p:pic>
        <p:nvPicPr>
          <p:cNvPr id="4" name="Grafik 55"/>
          <p:cNvPicPr>
            <a:picLocks noChangeAspect="1"/>
          </p:cNvPicPr>
          <p:nvPr/>
        </p:nvPicPr>
        <p:blipFill rotWithShape="1">
          <a:blip r:embed="rId3"/>
          <a:srcRect l="50891"/>
          <a:stretch/>
        </p:blipFill>
        <p:spPr>
          <a:xfrm>
            <a:off x="282503" y="915720"/>
            <a:ext cx="2380047" cy="216046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E628B5A-1827-4397-A4BC-928EE2DF0F28}"/>
              </a:ext>
            </a:extLst>
          </p:cNvPr>
          <p:cNvSpPr/>
          <p:nvPr/>
        </p:nvSpPr>
        <p:spPr>
          <a:xfrm>
            <a:off x="282503" y="3234258"/>
            <a:ext cx="1143982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The </a:t>
            </a:r>
            <a:r>
              <a:rPr lang="en-US" altLang="zh-CN" sz="2400" dirty="0" err="1"/>
              <a:t>creepage</a:t>
            </a:r>
            <a:r>
              <a:rPr lang="en-US" altLang="zh-CN" sz="2400" dirty="0"/>
              <a:t> on the fishing line caused the high current and deposition!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773702" y="1076534"/>
            <a:ext cx="2489476" cy="1740860"/>
            <a:chOff x="6187260" y="4601172"/>
            <a:chExt cx="2612587" cy="187938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7260" y="4604390"/>
              <a:ext cx="2489380" cy="186703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91" r="100000"/>
            <a:stretch/>
          </p:blipFill>
          <p:spPr>
            <a:xfrm>
              <a:off x="7637362" y="4601172"/>
              <a:ext cx="1162485" cy="187938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7041001" y="5527487"/>
              <a:ext cx="14496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</a:rPr>
                <a:t>35 um </a:t>
              </a:r>
            </a:p>
            <a:p>
              <a:pPr algn="ctr"/>
              <a:r>
                <a:rPr lang="en-US" altLang="zh-CN" sz="1600" dirty="0">
                  <a:solidFill>
                    <a:schemeClr val="bg1"/>
                  </a:solidFill>
                </a:rPr>
                <a:t>fishline contact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 flipV="1">
              <a:off x="7112000" y="5172710"/>
              <a:ext cx="509270" cy="58039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图表 15"/>
          <p:cNvGraphicFramePr/>
          <p:nvPr>
            <p:extLst>
              <p:ext uri="{D42A27DB-BD31-4B8C-83A1-F6EECF244321}">
                <p14:modId xmlns:p14="http://schemas.microsoft.com/office/powerpoint/2010/main" val="4079190642"/>
              </p:ext>
            </p:extLst>
          </p:nvPr>
        </p:nvGraphicFramePr>
        <p:xfrm>
          <a:off x="8336573" y="1112209"/>
          <a:ext cx="4030536" cy="1992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图表 16"/>
          <p:cNvGraphicFramePr/>
          <p:nvPr>
            <p:extLst>
              <p:ext uri="{D42A27DB-BD31-4B8C-83A1-F6EECF244321}">
                <p14:modId xmlns:p14="http://schemas.microsoft.com/office/powerpoint/2010/main" val="2726691668"/>
              </p:ext>
            </p:extLst>
          </p:nvPr>
        </p:nvGraphicFramePr>
        <p:xfrm>
          <a:off x="4957507" y="1129868"/>
          <a:ext cx="3597185" cy="1974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8" name="Gruppieren 49">
            <a:extLst>
              <a:ext uri="{FF2B5EF4-FFF2-40B4-BE49-F238E27FC236}">
                <a16:creationId xmlns:a16="http://schemas.microsoft.com/office/drawing/2014/main" id="{32FDD5B6-C29D-E89D-5DF8-0885459967B4}"/>
              </a:ext>
            </a:extLst>
          </p:cNvPr>
          <p:cNvGrpSpPr/>
          <p:nvPr/>
        </p:nvGrpSpPr>
        <p:grpSpPr>
          <a:xfrm>
            <a:off x="521914" y="3826851"/>
            <a:ext cx="1930902" cy="2526842"/>
            <a:chOff x="3981347" y="4355587"/>
            <a:chExt cx="1930902" cy="252684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2E905DE-6F76-AF80-D266-A5DB93010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1347" y="4555406"/>
              <a:ext cx="1930902" cy="2104757"/>
            </a:xfrm>
            <a:prstGeom prst="rect">
              <a:avLst/>
            </a:prstGeom>
          </p:spPr>
        </p:pic>
        <p:sp>
          <p:nvSpPr>
            <p:cNvPr id="20" name="Rechteck 27">
              <a:extLst>
                <a:ext uri="{FF2B5EF4-FFF2-40B4-BE49-F238E27FC236}">
                  <a16:creationId xmlns:a16="http://schemas.microsoft.com/office/drawing/2014/main" id="{C0592DF5-51AE-86A2-8116-3F9C5EBFAB2E}"/>
                </a:ext>
              </a:extLst>
            </p:cNvPr>
            <p:cNvSpPr/>
            <p:nvPr/>
          </p:nvSpPr>
          <p:spPr>
            <a:xfrm>
              <a:off x="4231398" y="4736387"/>
              <a:ext cx="1406517" cy="17562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cxnSp>
          <p:nvCxnSpPr>
            <p:cNvPr id="21" name="Gerader Verbinder 29">
              <a:extLst>
                <a:ext uri="{FF2B5EF4-FFF2-40B4-BE49-F238E27FC236}">
                  <a16:creationId xmlns:a16="http://schemas.microsoft.com/office/drawing/2014/main" id="{F19549F4-7500-41A9-3A08-6CD3CC57489F}"/>
                </a:ext>
              </a:extLst>
            </p:cNvPr>
            <p:cNvCxnSpPr/>
            <p:nvPr/>
          </p:nvCxnSpPr>
          <p:spPr>
            <a:xfrm>
              <a:off x="4263571" y="4706257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32">
              <a:extLst>
                <a:ext uri="{FF2B5EF4-FFF2-40B4-BE49-F238E27FC236}">
                  <a16:creationId xmlns:a16="http://schemas.microsoft.com/office/drawing/2014/main" id="{BDBED739-A0E8-2896-ADFE-EDA06D7169C7}"/>
                </a:ext>
              </a:extLst>
            </p:cNvPr>
            <p:cNvCxnSpPr/>
            <p:nvPr/>
          </p:nvCxnSpPr>
          <p:spPr>
            <a:xfrm>
              <a:off x="4542971" y="4697012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33">
              <a:extLst>
                <a:ext uri="{FF2B5EF4-FFF2-40B4-BE49-F238E27FC236}">
                  <a16:creationId xmlns:a16="http://schemas.microsoft.com/office/drawing/2014/main" id="{25C7BCB0-3F93-7FEE-CFAF-9C2DC4F8F10F}"/>
                </a:ext>
              </a:extLst>
            </p:cNvPr>
            <p:cNvCxnSpPr/>
            <p:nvPr/>
          </p:nvCxnSpPr>
          <p:spPr>
            <a:xfrm>
              <a:off x="4775199" y="4687570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34">
              <a:extLst>
                <a:ext uri="{FF2B5EF4-FFF2-40B4-BE49-F238E27FC236}">
                  <a16:creationId xmlns:a16="http://schemas.microsoft.com/office/drawing/2014/main" id="{DDC3CA52-1314-5BFD-6A7C-F65D0B7A13A3}"/>
                </a:ext>
              </a:extLst>
            </p:cNvPr>
            <p:cNvCxnSpPr/>
            <p:nvPr/>
          </p:nvCxnSpPr>
          <p:spPr>
            <a:xfrm>
              <a:off x="5087257" y="4697011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35">
              <a:extLst>
                <a:ext uri="{FF2B5EF4-FFF2-40B4-BE49-F238E27FC236}">
                  <a16:creationId xmlns:a16="http://schemas.microsoft.com/office/drawing/2014/main" id="{5B88EFF9-503B-F483-D628-D7017865C72B}"/>
                </a:ext>
              </a:extLst>
            </p:cNvPr>
            <p:cNvCxnSpPr/>
            <p:nvPr/>
          </p:nvCxnSpPr>
          <p:spPr>
            <a:xfrm>
              <a:off x="5323114" y="4706257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36">
              <a:extLst>
                <a:ext uri="{FF2B5EF4-FFF2-40B4-BE49-F238E27FC236}">
                  <a16:creationId xmlns:a16="http://schemas.microsoft.com/office/drawing/2014/main" id="{B35B4D12-9819-67FA-8367-70100BA02683}"/>
                </a:ext>
              </a:extLst>
            </p:cNvPr>
            <p:cNvCxnSpPr/>
            <p:nvPr/>
          </p:nvCxnSpPr>
          <p:spPr>
            <a:xfrm>
              <a:off x="5598885" y="4697011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Pfeil nach unten 37">
              <a:extLst>
                <a:ext uri="{FF2B5EF4-FFF2-40B4-BE49-F238E27FC236}">
                  <a16:creationId xmlns:a16="http://schemas.microsoft.com/office/drawing/2014/main" id="{AF9880D9-CE20-0360-DE29-C0F6C780BB36}"/>
                </a:ext>
              </a:extLst>
            </p:cNvPr>
            <p:cNvSpPr/>
            <p:nvPr/>
          </p:nvSpPr>
          <p:spPr>
            <a:xfrm flipV="1">
              <a:off x="4917291" y="4384682"/>
              <a:ext cx="120441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28" name="Pfeil nach unten 39">
              <a:extLst>
                <a:ext uri="{FF2B5EF4-FFF2-40B4-BE49-F238E27FC236}">
                  <a16:creationId xmlns:a16="http://schemas.microsoft.com/office/drawing/2014/main" id="{A49AD7AF-7BCA-241E-4E26-230492456EDC}"/>
                </a:ext>
              </a:extLst>
            </p:cNvPr>
            <p:cNvSpPr/>
            <p:nvPr/>
          </p:nvSpPr>
          <p:spPr>
            <a:xfrm flipV="1">
              <a:off x="4899462" y="5449633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29" name="Pfeil nach unten 40">
              <a:extLst>
                <a:ext uri="{FF2B5EF4-FFF2-40B4-BE49-F238E27FC236}">
                  <a16:creationId xmlns:a16="http://schemas.microsoft.com/office/drawing/2014/main" id="{7CF5437B-4E26-0026-2372-1581175385B1}"/>
                </a:ext>
              </a:extLst>
            </p:cNvPr>
            <p:cNvSpPr/>
            <p:nvPr/>
          </p:nvSpPr>
          <p:spPr>
            <a:xfrm flipV="1">
              <a:off x="5175679" y="5447011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0" name="Pfeil nach unten 41">
              <a:extLst>
                <a:ext uri="{FF2B5EF4-FFF2-40B4-BE49-F238E27FC236}">
                  <a16:creationId xmlns:a16="http://schemas.microsoft.com/office/drawing/2014/main" id="{2AF10391-4DBB-0DF9-A037-B8F8502E6558}"/>
                </a:ext>
              </a:extLst>
            </p:cNvPr>
            <p:cNvSpPr/>
            <p:nvPr/>
          </p:nvSpPr>
          <p:spPr>
            <a:xfrm flipV="1">
              <a:off x="5422156" y="5447011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1" name="Pfeil nach unten 42">
              <a:extLst>
                <a:ext uri="{FF2B5EF4-FFF2-40B4-BE49-F238E27FC236}">
                  <a16:creationId xmlns:a16="http://schemas.microsoft.com/office/drawing/2014/main" id="{2B7CDD0C-CCCA-12C2-1B83-936509C5F341}"/>
                </a:ext>
              </a:extLst>
            </p:cNvPr>
            <p:cNvSpPr/>
            <p:nvPr/>
          </p:nvSpPr>
          <p:spPr>
            <a:xfrm flipV="1">
              <a:off x="4636851" y="5447011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2" name="Pfeil nach unten 43">
              <a:extLst>
                <a:ext uri="{FF2B5EF4-FFF2-40B4-BE49-F238E27FC236}">
                  <a16:creationId xmlns:a16="http://schemas.microsoft.com/office/drawing/2014/main" id="{C2E936A2-DD3E-CB4E-2037-636F0E496BFA}"/>
                </a:ext>
              </a:extLst>
            </p:cNvPr>
            <p:cNvSpPr/>
            <p:nvPr/>
          </p:nvSpPr>
          <p:spPr>
            <a:xfrm flipV="1">
              <a:off x="4360056" y="5447011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3" name="Textfeld 45">
              <a:extLst>
                <a:ext uri="{FF2B5EF4-FFF2-40B4-BE49-F238E27FC236}">
                  <a16:creationId xmlns:a16="http://schemas.microsoft.com/office/drawing/2014/main" id="{9CDD51A7-5D14-CD1C-8BBE-A7424797A3F5}"/>
                </a:ext>
              </a:extLst>
            </p:cNvPr>
            <p:cNvSpPr txBox="1"/>
            <p:nvPr/>
          </p:nvSpPr>
          <p:spPr>
            <a:xfrm>
              <a:off x="4464913" y="5009368"/>
              <a:ext cx="1094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Gas flow</a:t>
              </a:r>
            </a:p>
          </p:txBody>
        </p:sp>
        <p:sp>
          <p:nvSpPr>
            <p:cNvPr id="34" name="Pfeil nach unten 46">
              <a:extLst>
                <a:ext uri="{FF2B5EF4-FFF2-40B4-BE49-F238E27FC236}">
                  <a16:creationId xmlns:a16="http://schemas.microsoft.com/office/drawing/2014/main" id="{9EC955D3-6800-3647-4408-9F9BAE7AA7C0}"/>
                </a:ext>
              </a:extLst>
            </p:cNvPr>
            <p:cNvSpPr/>
            <p:nvPr/>
          </p:nvSpPr>
          <p:spPr>
            <a:xfrm flipV="1">
              <a:off x="4901670" y="6618882"/>
              <a:ext cx="120441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5" name="Textfeld 47">
              <a:extLst>
                <a:ext uri="{FF2B5EF4-FFF2-40B4-BE49-F238E27FC236}">
                  <a16:creationId xmlns:a16="http://schemas.microsoft.com/office/drawing/2014/main" id="{9B400538-7B0A-3024-03EB-ED0DB43185F8}"/>
                </a:ext>
              </a:extLst>
            </p:cNvPr>
            <p:cNvSpPr txBox="1"/>
            <p:nvPr/>
          </p:nvSpPr>
          <p:spPr>
            <a:xfrm>
              <a:off x="4961890" y="6605430"/>
              <a:ext cx="9134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Gas inlet</a:t>
              </a:r>
            </a:p>
          </p:txBody>
        </p:sp>
        <p:sp>
          <p:nvSpPr>
            <p:cNvPr id="36" name="Textfeld 48">
              <a:extLst>
                <a:ext uri="{FF2B5EF4-FFF2-40B4-BE49-F238E27FC236}">
                  <a16:creationId xmlns:a16="http://schemas.microsoft.com/office/drawing/2014/main" id="{B16F07BF-372D-9CEA-5ED2-B621479DCAEB}"/>
                </a:ext>
              </a:extLst>
            </p:cNvPr>
            <p:cNvSpPr txBox="1"/>
            <p:nvPr/>
          </p:nvSpPr>
          <p:spPr>
            <a:xfrm>
              <a:off x="4998778" y="4355587"/>
              <a:ext cx="9134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Gas outlet</a:t>
              </a:r>
            </a:p>
          </p:txBody>
        </p:sp>
      </p:grpSp>
      <p:sp>
        <p:nvSpPr>
          <p:cNvPr id="37" name="右箭头 36"/>
          <p:cNvSpPr/>
          <p:nvPr/>
        </p:nvSpPr>
        <p:spPr>
          <a:xfrm>
            <a:off x="2467562" y="4874560"/>
            <a:ext cx="1044583" cy="377544"/>
          </a:xfrm>
          <a:prstGeom prst="rightArrow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3520" y="3867924"/>
            <a:ext cx="1480725" cy="1787367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0E628B5A-1827-4397-A4BC-928EE2DF0F28}"/>
              </a:ext>
            </a:extLst>
          </p:cNvPr>
          <p:cNvSpPr/>
          <p:nvPr/>
        </p:nvSpPr>
        <p:spPr>
          <a:xfrm>
            <a:off x="2578182" y="5706695"/>
            <a:ext cx="38510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dirty="0">
                <a:solidFill>
                  <a:srgbClr val="0070C0"/>
                </a:solidFill>
              </a:rPr>
              <a:t>Mylar spacer: 3 x 3 x0.25mm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pic>
        <p:nvPicPr>
          <p:cNvPr id="40" name="图片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215889" y="3908996"/>
            <a:ext cx="3852813" cy="2444697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10068702" y="4480632"/>
            <a:ext cx="2123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Dark current decay after 10h</a:t>
            </a:r>
          </a:p>
          <a:p>
            <a:r>
              <a:rPr lang="en-US" altLang="zh-CN" dirty="0"/>
              <a:t>@7 kHz/cm</a:t>
            </a:r>
            <a:r>
              <a:rPr lang="en-US" altLang="zh-CN" baseline="30000" dirty="0"/>
              <a:t>2</a:t>
            </a:r>
            <a:r>
              <a:rPr lang="en-US" altLang="zh-CN" dirty="0"/>
              <a:t> radiation</a:t>
            </a:r>
          </a:p>
        </p:txBody>
      </p:sp>
      <p:sp>
        <p:nvSpPr>
          <p:cNvPr id="42" name="灯片编号占位符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3" name="页脚占位符 5">
            <a:extLst>
              <a:ext uri="{FF2B5EF4-FFF2-40B4-BE49-F238E27FC236}">
                <a16:creationId xmlns:a16="http://schemas.microsoft.com/office/drawing/2014/main" id="{0D01F39E-AF01-EE52-D427-CE1D670A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598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Toward 20ps resolution: narrow gap MRPC</a:t>
            </a:r>
            <a:endParaRPr lang="zh-CN" altLang="en-US" dirty="0"/>
          </a:p>
        </p:txBody>
      </p:sp>
      <p:pic>
        <p:nvPicPr>
          <p:cNvPr id="4" name="对象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56"/>
          <a:stretch>
            <a:fillRect/>
          </a:stretch>
        </p:blipFill>
        <p:spPr bwMode="auto">
          <a:xfrm>
            <a:off x="222176" y="857357"/>
            <a:ext cx="6775524" cy="28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1000100" y="4143380"/>
          <a:ext cx="3608266" cy="603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00200" imgH="266400" progId="Equation.DSMT4">
                  <p:embed/>
                </p:oleObj>
              </mc:Choice>
              <mc:Fallback>
                <p:oleObj name="Equation" r:id="rId3" imgW="1600200" imgH="266400" progId="Equation.DSMT4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4143380"/>
                        <a:ext cx="3608266" cy="603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257220" y="4853100"/>
            <a:ext cx="64737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ym typeface="Symbol"/>
              </a:rPr>
              <a:t></a:t>
            </a:r>
            <a:r>
              <a:rPr lang="en-US" sz="2000" baseline="-25000" dirty="0"/>
              <a:t>TOF</a:t>
            </a:r>
            <a:r>
              <a:rPr lang="zh-CN" altLang="en-US" sz="2000" dirty="0"/>
              <a:t> </a:t>
            </a:r>
            <a:r>
              <a:rPr lang="en-US" altLang="zh-CN" sz="2000" dirty="0"/>
              <a:t>&lt;</a:t>
            </a:r>
            <a:r>
              <a:rPr lang="en-US" sz="2000" dirty="0"/>
              <a:t>20 </a:t>
            </a:r>
            <a:r>
              <a:rPr lang="en-US" sz="2000" dirty="0" err="1"/>
              <a:t>ps</a:t>
            </a:r>
            <a:r>
              <a:rPr lang="zh-CN" altLang="en-US" sz="2000" dirty="0"/>
              <a:t>， </a:t>
            </a:r>
            <a:r>
              <a:rPr lang="en-US" altLang="zh-CN" sz="2000" dirty="0"/>
              <a:t>the intrinsic resolution of narrow gaps </a:t>
            </a:r>
            <a:r>
              <a:rPr lang="en-US" sz="2000" dirty="0"/>
              <a:t>MRPC </a:t>
            </a:r>
            <a:r>
              <a:rPr lang="zh-CN" altLang="en-US" sz="2000" dirty="0"/>
              <a:t> </a:t>
            </a:r>
            <a:r>
              <a:rPr lang="en-US" altLang="zh-CN" sz="2000" dirty="0"/>
              <a:t>is around </a:t>
            </a:r>
            <a:r>
              <a:rPr lang="en-US" sz="2000" dirty="0"/>
              <a:t>15ps</a:t>
            </a:r>
            <a:r>
              <a:rPr lang="zh-CN" altLang="en-US" sz="2000" dirty="0"/>
              <a:t>，</a:t>
            </a:r>
            <a:r>
              <a:rPr lang="en-US" altLang="zh-CN" sz="2000" dirty="0"/>
              <a:t>so the time jitter of readout electronics &lt;</a:t>
            </a:r>
            <a:r>
              <a:rPr lang="en-US" sz="2000" dirty="0"/>
              <a:t>13~15 </a:t>
            </a:r>
            <a:r>
              <a:rPr lang="en-US" sz="2000" dirty="0" err="1"/>
              <a:t>ps</a:t>
            </a:r>
            <a:r>
              <a:rPr lang="zh-CN" altLang="en-US" sz="2000" dirty="0"/>
              <a:t>。</a:t>
            </a: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93615499-B7F3-426B-B0B7-982570D6C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44" y="1625674"/>
            <a:ext cx="4090521" cy="357663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11C419C-FC89-41E1-B5E0-494613C91724}"/>
              </a:ext>
            </a:extLst>
          </p:cNvPr>
          <p:cNvSpPr txBox="1"/>
          <p:nvPr/>
        </p:nvSpPr>
        <p:spPr>
          <a:xfrm>
            <a:off x="7325068" y="988863"/>
            <a:ext cx="4852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Wingdings" panose="05000000000000000000" pitchFamily="2" charset="2"/>
              <a:buChar char="p"/>
            </a:pPr>
            <a:r>
              <a:rPr lang="en-US" altLang="zh-CN" dirty="0"/>
              <a:t>Simulation indicates proper ways to design the gap thickness and arrange the stacks 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1DAF91D-1E3C-413D-9D05-AC1BBFFEEB3F}"/>
              </a:ext>
            </a:extLst>
          </p:cNvPr>
          <p:cNvSpPr/>
          <p:nvPr/>
        </p:nvSpPr>
        <p:spPr>
          <a:xfrm>
            <a:off x="8281190" y="3732885"/>
            <a:ext cx="1733551" cy="92392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2B9B0B4-F052-4555-8791-EB663C1ACA2C}"/>
              </a:ext>
            </a:extLst>
          </p:cNvPr>
          <p:cNvSpPr txBox="1"/>
          <p:nvPr/>
        </p:nvSpPr>
        <p:spPr>
          <a:xfrm>
            <a:off x="10214767" y="4010741"/>
            <a:ext cx="1581598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Narrower gap thickness required</a:t>
            </a:r>
            <a:endParaRPr lang="zh-CN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7231764" y="5184922"/>
            <a:ext cx="5038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ym typeface="Symbol"/>
              </a:rPr>
              <a:t></a:t>
            </a:r>
            <a:r>
              <a:rPr lang="en-US" altLang="zh-CN" sz="2000" baseline="-25000" dirty="0">
                <a:sym typeface="Symbol"/>
              </a:rPr>
              <a:t>MRPC</a:t>
            </a:r>
            <a:r>
              <a:rPr lang="zh-CN" altLang="en-US" sz="2000" dirty="0"/>
              <a:t> </a:t>
            </a:r>
            <a:r>
              <a:rPr lang="en-US" altLang="zh-CN" sz="2000" dirty="0"/>
              <a:t>&lt;</a:t>
            </a:r>
            <a:r>
              <a:rPr lang="en-US" sz="2000" dirty="0"/>
              <a:t>20 </a:t>
            </a:r>
            <a:r>
              <a:rPr lang="en-US" sz="2000" dirty="0" err="1"/>
              <a:t>ps</a:t>
            </a:r>
            <a:r>
              <a:rPr lang="zh-CN" altLang="en-US" sz="2000" dirty="0"/>
              <a:t>，</a:t>
            </a:r>
            <a:r>
              <a:rPr lang="en-US" altLang="zh-CN" sz="2000" dirty="0"/>
              <a:t>the gas gap: &lt;0.18mm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                          gap number: &gt;16   </a:t>
            </a:r>
            <a:endParaRPr lang="zh-CN" altLang="en-US" sz="2000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3" name="页脚占位符 5">
            <a:extLst>
              <a:ext uri="{FF2B5EF4-FFF2-40B4-BE49-F238E27FC236}">
                <a16:creationId xmlns:a16="http://schemas.microsoft.com/office/drawing/2014/main" id="{AC2F5739-4606-D086-E20F-92468ADE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9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6" name="response.pdf"/>
          <p:cNvPicPr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9" y="3242381"/>
            <a:ext cx="3269713" cy="32410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MRPC"/>
          <p:cNvSpPr/>
          <p:nvPr/>
        </p:nvSpPr>
        <p:spPr>
          <a:xfrm>
            <a:off x="843410" y="1306264"/>
            <a:ext cx="357843" cy="1335406"/>
          </a:xfrm>
          <a:prstGeom prst="rect">
            <a:avLst/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rgbClr val="5B9BD5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hangingPunct="0">
              <a:defRPr/>
            </a:pPr>
            <a:r>
              <a:rPr kern="0">
                <a:latin typeface="Helvetica Neue"/>
                <a:sym typeface="Helvetica Neue"/>
              </a:rPr>
              <a:t>MRPC</a:t>
            </a:r>
          </a:p>
        </p:txBody>
      </p:sp>
      <p:sp>
        <p:nvSpPr>
          <p:cNvPr id="8" name="Line"/>
          <p:cNvSpPr/>
          <p:nvPr/>
        </p:nvSpPr>
        <p:spPr>
          <a:xfrm>
            <a:off x="505090" y="1974796"/>
            <a:ext cx="997024" cy="1"/>
          </a:xfrm>
          <a:prstGeom prst="line">
            <a:avLst/>
          </a:prstGeom>
          <a:ln w="25400">
            <a:solidFill>
              <a:srgbClr val="FF2600"/>
            </a:solidFill>
            <a:miter/>
            <a:tailEnd type="triangle"/>
          </a:ln>
        </p:spPr>
        <p:txBody>
          <a:bodyPr lIns="45719" rIns="45719"/>
          <a:lstStyle/>
          <a:p>
            <a:pPr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" name="Line"/>
          <p:cNvSpPr/>
          <p:nvPr/>
        </p:nvSpPr>
        <p:spPr>
          <a:xfrm flipV="1">
            <a:off x="834462" y="2129069"/>
            <a:ext cx="1" cy="4118456"/>
          </a:xfrm>
          <a:prstGeom prst="line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 hangingPunct="0"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sz="20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粒子源"/>
          <p:cNvSpPr txBox="1"/>
          <p:nvPr/>
        </p:nvSpPr>
        <p:spPr>
          <a:xfrm>
            <a:off x="-17343" y="1553767"/>
            <a:ext cx="828041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hangingPunct="0"/>
            <a:r>
              <a:rPr sz="1900" kern="0">
                <a:latin typeface="Helvetica"/>
                <a:cs typeface="Helvetica"/>
              </a:rPr>
              <a:t>粒子源</a:t>
            </a:r>
          </a:p>
        </p:txBody>
      </p:sp>
      <p:sp>
        <p:nvSpPr>
          <p:cNvPr id="11" name="Circle"/>
          <p:cNvSpPr/>
          <p:nvPr/>
        </p:nvSpPr>
        <p:spPr>
          <a:xfrm>
            <a:off x="425875" y="1928575"/>
            <a:ext cx="94005" cy="90785"/>
          </a:xfrm>
          <a:prstGeom prst="ellipse">
            <a:avLst/>
          </a:prstGeom>
          <a:solidFill>
            <a:srgbClr val="FF2600"/>
          </a:solidFill>
          <a:ln w="12700">
            <a:solidFill>
              <a:srgbClr val="FF2600"/>
            </a:solidFill>
            <a:miter/>
          </a:ln>
        </p:spPr>
        <p:txBody>
          <a:bodyPr lIns="45719" rIns="45719" anchor="ctr"/>
          <a:lstStyle/>
          <a:p>
            <a:pPr hangingPunct="0">
              <a:defRPr sz="180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FF26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" name="Line"/>
          <p:cNvSpPr/>
          <p:nvPr/>
        </p:nvSpPr>
        <p:spPr>
          <a:xfrm>
            <a:off x="633083" y="5960778"/>
            <a:ext cx="2623314" cy="1"/>
          </a:xfrm>
          <a:prstGeom prst="line">
            <a:avLst/>
          </a:prstGeom>
          <a:ln w="25400">
            <a:solidFill>
              <a:srgbClr val="FF2600"/>
            </a:solidFill>
            <a:miter/>
          </a:ln>
        </p:spPr>
        <p:txBody>
          <a:bodyPr lIns="45719" rIns="45719"/>
          <a:lstStyle/>
          <a:p>
            <a:pPr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3" name="固定阈值"/>
          <p:cNvSpPr txBox="1"/>
          <p:nvPr/>
        </p:nvSpPr>
        <p:spPr>
          <a:xfrm>
            <a:off x="1980741" y="5570889"/>
            <a:ext cx="1069341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hangingPunct="0"/>
            <a:r>
              <a:rPr sz="1900" kern="0">
                <a:solidFill>
                  <a:srgbClr val="000000"/>
                </a:solidFill>
                <a:latin typeface="Helvetica"/>
                <a:cs typeface="Helvetica"/>
              </a:rPr>
              <a:t>固定阈值</a:t>
            </a:r>
          </a:p>
        </p:txBody>
      </p:sp>
      <p:pic>
        <p:nvPicPr>
          <p:cNvPr id="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527" y="5661059"/>
            <a:ext cx="378373" cy="228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Line"/>
          <p:cNvSpPr/>
          <p:nvPr/>
        </p:nvSpPr>
        <p:spPr>
          <a:xfrm flipV="1">
            <a:off x="940102" y="5948240"/>
            <a:ext cx="1" cy="277821"/>
          </a:xfrm>
          <a:prstGeom prst="line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 hangingPunct="0"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sz="20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Line"/>
          <p:cNvSpPr/>
          <p:nvPr/>
        </p:nvSpPr>
        <p:spPr>
          <a:xfrm>
            <a:off x="923780" y="5967128"/>
            <a:ext cx="1095868" cy="1"/>
          </a:xfrm>
          <a:prstGeom prst="line">
            <a:avLst/>
          </a:prstGeom>
          <a:ln w="38100">
            <a:solidFill>
              <a:srgbClr val="4F8F00"/>
            </a:solidFill>
            <a:miter/>
          </a:ln>
        </p:spPr>
        <p:txBody>
          <a:bodyPr lIns="45719" rIns="45719"/>
          <a:lstStyle/>
          <a:p>
            <a:pPr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29" y="2064540"/>
            <a:ext cx="459367" cy="15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传统读出方式：设置固定阈值，得到…"/>
          <p:cNvSpPr txBox="1"/>
          <p:nvPr/>
        </p:nvSpPr>
        <p:spPr>
          <a:xfrm>
            <a:off x="1524269" y="1041810"/>
            <a:ext cx="4649908" cy="2200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30200" indent="-330200" hangingPunct="0">
              <a:spcBef>
                <a:spcPts val="100"/>
              </a:spcBef>
              <a:buClr>
                <a:srgbClr val="703481"/>
              </a:buClr>
              <a:buSzPct val="100000"/>
              <a:buFontTx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1900" u="sng" kern="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传统读出方式</a:t>
            </a:r>
            <a:r>
              <a:rPr sz="1900" kern="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：设置固定阈值，得到</a:t>
            </a:r>
            <a:endParaRPr sz="19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638175" lvl="1" indent="-180975" hangingPunct="0">
              <a:spcBef>
                <a:spcPts val="100"/>
              </a:spcBef>
              <a:buClr>
                <a:srgbClr val="703481"/>
              </a:buClr>
              <a:buSzPct val="100000"/>
              <a:buFontTx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1900" kern="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信号过阈时间</a:t>
            </a:r>
            <a:r>
              <a:rPr sz="19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：</a:t>
            </a:r>
          </a:p>
          <a:p>
            <a:pPr marL="638175" lvl="1" indent="-180975" hangingPunct="0">
              <a:spcBef>
                <a:spcPts val="100"/>
              </a:spcBef>
              <a:buClr>
                <a:srgbClr val="703481"/>
              </a:buClr>
              <a:buSzPct val="100000"/>
              <a:buFontTx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1900" kern="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信号大于阈值的持续时间</a:t>
            </a:r>
            <a:r>
              <a:rPr sz="19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：</a:t>
            </a:r>
          </a:p>
          <a:p>
            <a:pPr marL="330200" indent="-330200" hangingPunct="0">
              <a:spcBef>
                <a:spcPts val="100"/>
              </a:spcBef>
              <a:buClr>
                <a:srgbClr val="703481"/>
              </a:buClr>
              <a:buSzPct val="100000"/>
              <a:buFontTx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1900" u="sng" kern="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新的读出方式：</a:t>
            </a:r>
            <a:r>
              <a:rPr sz="1900" kern="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完整信号波形</a:t>
            </a:r>
            <a:endParaRPr sz="19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330200" indent="-330200" hangingPunct="0">
              <a:spcBef>
                <a:spcPts val="100"/>
              </a:spcBef>
              <a:buClr>
                <a:srgbClr val="703481"/>
              </a:buClr>
              <a:buSzPct val="100000"/>
              <a:buFontTx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1900" kern="0" dirty="0" err="1">
                <a:solidFill>
                  <a:srgbClr val="FF2600"/>
                </a:solidFill>
                <a:ea typeface="Calibri"/>
                <a:cs typeface="Calibri"/>
                <a:sym typeface="Calibri"/>
              </a:rPr>
              <a:t>新的时间重建算法</a:t>
            </a:r>
            <a:r>
              <a:rPr sz="1900" kern="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：使用神经网络挖掘波形规律，给出粒子飞行时间的估计</a:t>
            </a:r>
            <a:r>
              <a:rPr sz="19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。</a:t>
            </a:r>
          </a:p>
        </p:txBody>
      </p:sp>
      <p:pic>
        <p:nvPicPr>
          <p:cNvPr id="1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2525" y="1455341"/>
            <a:ext cx="175174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173" y="1741536"/>
            <a:ext cx="336332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7092" y="5881165"/>
            <a:ext cx="3793972" cy="363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922" y="6292458"/>
            <a:ext cx="164225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512" y="6294401"/>
            <a:ext cx="165101" cy="184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resocompare.pdf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03" y="770422"/>
            <a:ext cx="3025231" cy="28984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" name="Group"/>
          <p:cNvGrpSpPr/>
          <p:nvPr/>
        </p:nvGrpSpPr>
        <p:grpSpPr>
          <a:xfrm>
            <a:off x="2191164" y="3615894"/>
            <a:ext cx="6385374" cy="2447260"/>
            <a:chOff x="0" y="246649"/>
            <a:chExt cx="6385372" cy="2447258"/>
          </a:xfrm>
        </p:grpSpPr>
        <p:sp>
          <p:nvSpPr>
            <p:cNvPr id="26" name="过阈甄别…"/>
            <p:cNvSpPr txBox="1"/>
            <p:nvPr/>
          </p:nvSpPr>
          <p:spPr>
            <a:xfrm>
              <a:off x="1863918" y="1698766"/>
              <a:ext cx="1123682" cy="99514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 anchorCtr="0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过阈甄别</a:t>
              </a:r>
            </a:p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时幅拟合</a:t>
              </a:r>
            </a:p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矫正偏差</a:t>
              </a:r>
            </a:p>
          </p:txBody>
        </p:sp>
        <p:sp>
          <p:nvSpPr>
            <p:cNvPr id="27" name="固定的一种数据分析模型"/>
            <p:cNvSpPr txBox="1"/>
            <p:nvPr/>
          </p:nvSpPr>
          <p:spPr>
            <a:xfrm>
              <a:off x="3612821" y="1952588"/>
              <a:ext cx="2772551" cy="38471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ctr" anchorCtr="0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固定的</a:t>
              </a:r>
              <a:r>
                <a: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一种</a:t>
              </a:r>
              <a:r>
                <a: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数据分析模型</a:t>
              </a:r>
            </a:p>
          </p:txBody>
        </p:sp>
        <p:sp>
          <p:nvSpPr>
            <p:cNvPr id="28" name="输入信息"/>
            <p:cNvSpPr txBox="1"/>
            <p:nvPr/>
          </p:nvSpPr>
          <p:spPr>
            <a:xfrm>
              <a:off x="0" y="880150"/>
              <a:ext cx="704353" cy="67710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 anchorCtr="0">
              <a:spAutoFit/>
            </a:bodyPr>
            <a:lstStyle>
              <a:lvl1pPr algn="ctr">
                <a:spcBef>
                  <a:spcPts val="100"/>
                </a:spcBef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输入信息</a:t>
              </a: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9" name="Line"/>
            <p:cNvSpPr/>
            <p:nvPr/>
          </p:nvSpPr>
          <p:spPr>
            <a:xfrm>
              <a:off x="847258" y="1269431"/>
              <a:ext cx="998689" cy="602798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Line"/>
            <p:cNvSpPr/>
            <p:nvPr/>
          </p:nvSpPr>
          <p:spPr>
            <a:xfrm flipV="1">
              <a:off x="847778" y="897211"/>
              <a:ext cx="958710" cy="281997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复杂神经网络…"/>
            <p:cNvSpPr txBox="1"/>
            <p:nvPr/>
          </p:nvSpPr>
          <p:spPr>
            <a:xfrm>
              <a:off x="1829987" y="246649"/>
              <a:ext cx="2250441" cy="995141"/>
            </a:xfrm>
            <a:prstGeom prst="rect">
              <a:avLst/>
            </a:prstGeom>
            <a:noFill/>
            <a:ln w="25400" cap="flat">
              <a:solidFill>
                <a:srgbClr val="296586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 anchorCtr="0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1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复杂神经网络</a:t>
              </a: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1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结构变化可能性多</a:t>
              </a: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1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待定参数众多</a:t>
              </a: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网络+训练参数"/>
            <p:cNvSpPr txBox="1"/>
            <p:nvPr/>
          </p:nvSpPr>
          <p:spPr>
            <a:xfrm>
              <a:off x="4549931" y="563227"/>
              <a:ext cx="1828529" cy="384719"/>
            </a:xfrm>
            <a:prstGeom prst="rect">
              <a:avLst/>
            </a:prstGeom>
            <a:noFill/>
            <a:ln w="25400" cap="flat">
              <a:solidFill>
                <a:srgbClr val="296586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 anchorCtr="0">
              <a:spAutoFit/>
            </a:bodyPr>
            <a:lstStyle>
              <a:lvl1pPr algn="ctr">
                <a:spcBef>
                  <a:spcPts val="100"/>
                </a:spcBef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网络+训练参数</a:t>
              </a: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3" name="多种可能模型"/>
            <p:cNvSpPr txBox="1"/>
            <p:nvPr/>
          </p:nvSpPr>
          <p:spPr>
            <a:xfrm>
              <a:off x="4549931" y="1276029"/>
              <a:ext cx="1828529" cy="384719"/>
            </a:xfrm>
            <a:prstGeom prst="rect">
              <a:avLst/>
            </a:prstGeom>
            <a:noFill/>
            <a:ln w="25400" cap="flat">
              <a:solidFill>
                <a:srgbClr val="296586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 anchorCtr="0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多种</a:t>
              </a:r>
              <a:r>
                <a: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可能模型</a:t>
              </a:r>
            </a:p>
          </p:txBody>
        </p:sp>
        <p:sp>
          <p:nvSpPr>
            <p:cNvPr id="34" name="Line"/>
            <p:cNvSpPr/>
            <p:nvPr/>
          </p:nvSpPr>
          <p:spPr>
            <a:xfrm>
              <a:off x="4112806" y="757359"/>
              <a:ext cx="421268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Line"/>
            <p:cNvSpPr/>
            <p:nvPr/>
          </p:nvSpPr>
          <p:spPr>
            <a:xfrm>
              <a:off x="5464195" y="987265"/>
              <a:ext cx="1" cy="25654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机器学习"/>
            <p:cNvSpPr txBox="1"/>
            <p:nvPr/>
          </p:nvSpPr>
          <p:spPr>
            <a:xfrm rot="20631121">
              <a:off x="775904" y="625796"/>
              <a:ext cx="866141" cy="358141"/>
            </a:xfrm>
            <a:prstGeom prst="rect">
              <a:avLst/>
            </a:prstGeom>
            <a:solidFill>
              <a:srgbClr val="D6BEC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spcBef>
                  <a:spcPts val="100"/>
                </a:spcBef>
                <a:defRPr sz="15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机器学习</a:t>
              </a:r>
            </a:p>
          </p:txBody>
        </p:sp>
        <p:sp>
          <p:nvSpPr>
            <p:cNvPr id="37" name="时幅矫正"/>
            <p:cNvSpPr txBox="1"/>
            <p:nvPr/>
          </p:nvSpPr>
          <p:spPr>
            <a:xfrm rot="1873753">
              <a:off x="723592" y="1564260"/>
              <a:ext cx="866141" cy="358141"/>
            </a:xfrm>
            <a:prstGeom prst="rect">
              <a:avLst/>
            </a:prstGeom>
            <a:solidFill>
              <a:srgbClr val="D6BEC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spcBef>
                  <a:spcPts val="100"/>
                </a:spcBef>
                <a:defRPr sz="15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时幅矫正</a:t>
              </a:r>
            </a:p>
          </p:txBody>
        </p:sp>
        <p:sp>
          <p:nvSpPr>
            <p:cNvPr id="38" name="Line"/>
            <p:cNvSpPr/>
            <p:nvPr/>
          </p:nvSpPr>
          <p:spPr>
            <a:xfrm>
              <a:off x="3019499" y="2144947"/>
              <a:ext cx="578585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-243175" y="89187"/>
            <a:ext cx="72866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 dirty="0">
                <a:latin typeface="宋体" panose="02010600030101010101" pitchFamily="2" charset="-122"/>
              </a:rPr>
              <a:t>基于机器学习的</a:t>
            </a:r>
            <a:r>
              <a:rPr lang="en-US" altLang="zh-CN" sz="3200" b="1" dirty="0">
                <a:latin typeface="宋体" panose="02010600030101010101" pitchFamily="2" charset="-122"/>
              </a:rPr>
              <a:t>MRPC</a:t>
            </a:r>
            <a:r>
              <a:rPr lang="zh-CN" altLang="en-US" sz="3200" b="1" dirty="0">
                <a:latin typeface="宋体" panose="02010600030101010101" pitchFamily="2" charset="-122"/>
              </a:rPr>
              <a:t>时间重建算法</a:t>
            </a:r>
            <a:endParaRPr lang="en-US" altLang="zh-CN" sz="3200" b="1" dirty="0">
              <a:latin typeface="宋体" panose="02010600030101010101" pitchFamily="2" charset="-122"/>
            </a:endParaRPr>
          </a:p>
        </p:txBody>
      </p:sp>
      <p:sp>
        <p:nvSpPr>
          <p:cNvPr id="2" name="页脚占位符 5">
            <a:extLst>
              <a:ext uri="{FF2B5EF4-FFF2-40B4-BE49-F238E27FC236}">
                <a16:creationId xmlns:a16="http://schemas.microsoft.com/office/drawing/2014/main" id="{1DD58306-A8F3-FE74-EBCC-CEC367FBA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6745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56307" y="971550"/>
            <a:ext cx="8776677" cy="5161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440871" marR="0" indent="-440871" algn="l" defTabSz="914400" rtl="0" latinLnBrk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85800" marR="0" indent="-228600" algn="l" defTabSz="914400" rtl="0" latinLnBrk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325880" marR="0" indent="-411480" algn="l" defTabSz="914400" rtl="0" latinLnBrk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76400" marR="0" indent="-304800" algn="l" defTabSz="914400" rtl="0" latinLnBrk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33600" marR="0" indent="-304800" algn="l" defTabSz="914400" rtl="0" latinLnBrk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40871" marR="0" lvl="0" indent="-396000" algn="l" defTabSz="914400" rtl="0" eaLnBrk="1" fontAlgn="auto" latinLnBrk="0" hangingPunct="1">
              <a:lnSpc>
                <a:spcPts val="2600"/>
              </a:lnSpc>
              <a:spcBef>
                <a:spcPts val="1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altLang="zh-CN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ComLSTM</a:t>
            </a:r>
            <a:r>
              <a:rPr kumimoji="0" lang="en-US" altLang="zh-CN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(Combined LSTM)</a:t>
            </a: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：结合</a:t>
            </a:r>
            <a:r>
              <a:rPr kumimoji="0" lang="en-US" altLang="zh-CN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FC</a:t>
            </a: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和</a:t>
            </a:r>
            <a:r>
              <a:rPr kumimoji="0" lang="en-US" altLang="zh-CN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LSTM</a:t>
            </a: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，网络的输入分成两路，</a:t>
            </a:r>
            <a:br>
              <a:rPr kumimoji="0" lang="en-US" altLang="zh-CN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en-US" altLang="zh-CN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1. </a:t>
            </a: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原有</a:t>
            </a:r>
            <a:r>
              <a:rPr kumimoji="0" lang="en-US" altLang="zh-CN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LSTM</a:t>
            </a: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网络（</a:t>
            </a:r>
            <a:r>
              <a:rPr kumimoji="0" lang="en-US" altLang="zh-CN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LSTM-420-FC</a:t>
            </a: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）</a:t>
            </a:r>
            <a:br>
              <a:rPr kumimoji="0" lang="en-US" altLang="zh-CN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en-US" altLang="zh-CN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2. </a:t>
            </a: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先进入</a:t>
            </a:r>
            <a:r>
              <a:rPr kumimoji="0" lang="en-US" altLang="zh-CN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FC</a:t>
            </a: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扩大输入特征维度，再进入一</a:t>
            </a:r>
            <a:r>
              <a:rPr kumimoji="0" lang="en-US" altLang="zh-CN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LSTM-400</a:t>
            </a: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，提取</a:t>
            </a: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放大</a:t>
            </a: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后的</a:t>
            </a: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细节</a:t>
            </a: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信息</a:t>
            </a:r>
            <a:endParaRPr kumimoji="0" lang="en-US" altLang="zh-CN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440871" marR="0" lvl="0" indent="-396000" algn="l" defTabSz="914400" rtl="0" eaLnBrk="1" fontAlgn="auto" latinLnBrk="0" hangingPunct="1">
              <a:lnSpc>
                <a:spcPts val="2600"/>
              </a:lnSpc>
              <a:spcBef>
                <a:spcPts val="1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两路输出加权求和后为</a:t>
            </a:r>
            <a:r>
              <a:rPr kumimoji="0" lang="en-US" altLang="zh-CN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ComLSTM</a:t>
            </a: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输出</a:t>
            </a:r>
            <a:endParaRPr kumimoji="0" lang="en-US" altLang="zh-CN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440871" marR="0" lvl="0" indent="-396000" algn="l" defTabSz="914400" rtl="0" eaLnBrk="1" fontAlgn="auto" latinLnBrk="0" hangingPunct="1">
              <a:lnSpc>
                <a:spcPts val="2600"/>
              </a:lnSpc>
              <a:spcBef>
                <a:spcPts val="1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网络训练：</a:t>
            </a:r>
            <a:r>
              <a:rPr kumimoji="0" lang="en-US" altLang="zh-CN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6</a:t>
            </a: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万模拟数据，输入为上升沿上</a:t>
            </a:r>
            <a:r>
              <a:rPr kumimoji="0" lang="en-US" altLang="zh-CN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10</a:t>
            </a:r>
            <a:r>
              <a: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个点</a:t>
            </a:r>
            <a:endParaRPr kumimoji="0" lang="en-US" altLang="zh-CN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7" name="Picture 2" descr="ComLSTM-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/>
          <a:stretch/>
        </p:blipFill>
        <p:spPr bwMode="auto">
          <a:xfrm>
            <a:off x="3382529" y="3101726"/>
            <a:ext cx="5689845" cy="272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resoV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79" y="2866142"/>
            <a:ext cx="309245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1480444" y="98882"/>
            <a:ext cx="72866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 dirty="0">
                <a:latin typeface="宋体" panose="02010600030101010101" pitchFamily="2" charset="-122"/>
              </a:rPr>
              <a:t>改进型</a:t>
            </a:r>
            <a:r>
              <a:rPr lang="en-US" altLang="zh-CN" sz="3200" b="1" dirty="0" err="1">
                <a:latin typeface="宋体" panose="02010600030101010101" pitchFamily="2" charset="-122"/>
              </a:rPr>
              <a:t>comLSTM</a:t>
            </a:r>
            <a:r>
              <a:rPr lang="zh-CN" altLang="en-US" sz="3200" b="1" dirty="0">
                <a:latin typeface="宋体" panose="02010600030101010101" pitchFamily="2" charset="-122"/>
              </a:rPr>
              <a:t>网络</a:t>
            </a:r>
            <a:endParaRPr lang="en-US" altLang="zh-CN" sz="3200" b="1" dirty="0">
              <a:latin typeface="宋体" panose="02010600030101010101" pitchFamily="2" charset="-122"/>
            </a:endParaRPr>
          </a:p>
        </p:txBody>
      </p:sp>
      <p:sp>
        <p:nvSpPr>
          <p:cNvPr id="2" name="页脚占位符 5">
            <a:extLst>
              <a:ext uri="{FF2B5EF4-FFF2-40B4-BE49-F238E27FC236}">
                <a16:creationId xmlns:a16="http://schemas.microsoft.com/office/drawing/2014/main" id="{9F5AD06F-44FD-BB9A-A8F4-7541F513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7887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Toward 20ps resolution: fast readout electronics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329527" y="977102"/>
            <a:ext cx="9871377" cy="5072098"/>
            <a:chOff x="329527" y="977102"/>
            <a:chExt cx="9871377" cy="507209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r="3080"/>
            <a:stretch>
              <a:fillRect/>
            </a:stretch>
          </p:blipFill>
          <p:spPr bwMode="auto">
            <a:xfrm>
              <a:off x="701915" y="977102"/>
              <a:ext cx="9498989" cy="5072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18750" t="25000" r="18750" b="14285"/>
            <a:stretch>
              <a:fillRect/>
            </a:stretch>
          </p:blipFill>
          <p:spPr bwMode="auto">
            <a:xfrm>
              <a:off x="329527" y="1747584"/>
              <a:ext cx="2036218" cy="997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18750" t="25000" r="18750" b="14285"/>
            <a:stretch>
              <a:fillRect/>
            </a:stretch>
          </p:blipFill>
          <p:spPr bwMode="auto">
            <a:xfrm>
              <a:off x="329527" y="4513189"/>
              <a:ext cx="2036218" cy="997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文本框 6"/>
            <p:cNvSpPr txBox="1"/>
            <p:nvPr/>
          </p:nvSpPr>
          <p:spPr>
            <a:xfrm>
              <a:off x="701915" y="2678111"/>
              <a:ext cx="5752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low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3" name="页脚占位符 5">
            <a:extLst>
              <a:ext uri="{FF2B5EF4-FFF2-40B4-BE49-F238E27FC236}">
                <a16:creationId xmlns:a16="http://schemas.microsoft.com/office/drawing/2014/main" id="{D8B69503-E0C7-91E0-A40E-34A785862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1500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B14161-4FA0-4011-99DD-1F4B8C687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Toward 20ps resolution: fast readout electronics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7DDA4C-F34E-4561-A67C-0ED64A48A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398" y="5397262"/>
            <a:ext cx="5008593" cy="1145635"/>
          </a:xfrm>
        </p:spPr>
        <p:txBody>
          <a:bodyPr/>
          <a:lstStyle/>
          <a:p>
            <a:r>
              <a:rPr lang="en-US" altLang="zh-CN" sz="2400" dirty="0">
                <a:solidFill>
                  <a:srgbClr val="0070C0"/>
                </a:solidFill>
              </a:rPr>
              <a:t>Fast amplifier &amp; </a:t>
            </a:r>
            <a:r>
              <a:rPr lang="zh-CN" altLang="en-US" sz="2400" dirty="0">
                <a:solidFill>
                  <a:srgbClr val="0070C0"/>
                </a:solidFill>
              </a:rPr>
              <a:t>Waveform sampling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zh-CN" sz="2400" dirty="0">
                <a:solidFill>
                  <a:srgbClr val="0070C0"/>
                </a:solidFill>
              </a:rPr>
              <a:t>Electronic system time σ&lt;7ps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E2D68D8-732B-444C-9C92-9D375C1C6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735" y="766490"/>
            <a:ext cx="3654780" cy="15559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597BF7-04F4-4EBF-8946-B02E8C480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735" y="2864831"/>
            <a:ext cx="3654780" cy="160910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AFBAA0D-D316-414B-BD81-BB0B6F073E1C}"/>
              </a:ext>
            </a:extLst>
          </p:cNvPr>
          <p:cNvSpPr/>
          <p:nvPr/>
        </p:nvSpPr>
        <p:spPr>
          <a:xfrm>
            <a:off x="5013464" y="4473932"/>
            <a:ext cx="3161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Waveform sampling</a:t>
            </a:r>
            <a:endParaRPr lang="en-US" altLang="zh-CN" dirty="0"/>
          </a:p>
          <a:p>
            <a:pPr algn="ctr"/>
            <a:r>
              <a:rPr lang="en-US" altLang="zh-CN" dirty="0"/>
              <a:t>Based on DRS4</a:t>
            </a:r>
          </a:p>
          <a:p>
            <a:pPr algn="ctr"/>
            <a:r>
              <a:rPr lang="en-US" altLang="zh-CN" dirty="0"/>
              <a:t>Sampling </a:t>
            </a:r>
            <a:r>
              <a:rPr lang="en-US" altLang="zh-CN" dirty="0" err="1"/>
              <a:t>freq</a:t>
            </a:r>
            <a:r>
              <a:rPr lang="en-US" altLang="zh-CN" dirty="0"/>
              <a:t>=5 GS/s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D7EE37F-0174-4A66-B9A7-5B6D41CBB5BC}"/>
              </a:ext>
            </a:extLst>
          </p:cNvPr>
          <p:cNvSpPr/>
          <p:nvPr/>
        </p:nvSpPr>
        <p:spPr>
          <a:xfrm>
            <a:off x="5551657" y="2277613"/>
            <a:ext cx="2084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Fast amplifier</a:t>
            </a:r>
          </a:p>
          <a:p>
            <a:pPr algn="ctr"/>
            <a:r>
              <a:rPr lang="en-US" altLang="zh-CN" dirty="0"/>
              <a:t>Bandwidth=1.4GHz</a:t>
            </a:r>
            <a:endParaRPr lang="zh-CN" altLang="en-US" dirty="0"/>
          </a:p>
        </p:txBody>
      </p:sp>
      <p:pic>
        <p:nvPicPr>
          <p:cNvPr id="14" name="图片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674" y="796643"/>
            <a:ext cx="3747194" cy="152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4515" y="3278425"/>
            <a:ext cx="3350445" cy="2068270"/>
          </a:xfrm>
          <a:prstGeom prst="rect">
            <a:avLst/>
          </a:prstGeom>
        </p:spPr>
      </p:pic>
      <p:graphicFrame>
        <p:nvGraphicFramePr>
          <p:cNvPr id="17" name="Table 58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3707759"/>
              </p:ext>
            </p:extLst>
          </p:nvPr>
        </p:nvGraphicFramePr>
        <p:xfrm>
          <a:off x="293196" y="3389254"/>
          <a:ext cx="3361055" cy="2042160"/>
        </p:xfrm>
        <a:graphic>
          <a:graphicData uri="http://schemas.openxmlformats.org/drawingml/2006/table">
            <a:tbl>
              <a:tblPr firstRow="1" bandRow="1"/>
              <a:tblGrid>
                <a:gridCol w="1620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MRPC prototype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gas gap thickness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128 μm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gas gaps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 chambers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altLang="en-US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8 gaps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glass material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low resistivity glass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glass thickness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readout strips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 mm in width 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(2 mm clearance)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8" name="图片 17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b="8037"/>
          <a:stretch>
            <a:fillRect/>
          </a:stretch>
        </p:blipFill>
        <p:spPr>
          <a:xfrm>
            <a:off x="293196" y="1095227"/>
            <a:ext cx="2483568" cy="1873604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88C0041-8DE9-C9DE-A1F7-A2A9E7333D04}"/>
              </a:ext>
            </a:extLst>
          </p:cNvPr>
          <p:cNvSpPr txBox="1"/>
          <p:nvPr/>
        </p:nvSpPr>
        <p:spPr>
          <a:xfrm>
            <a:off x="329527" y="5498615"/>
            <a:ext cx="2254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62305E"/>
                </a:solidFill>
                <a:sym typeface="Symbol" panose="05050102010706020507" pitchFamily="18" charset="2"/>
              </a:rPr>
              <a:t>材料厚度：</a:t>
            </a:r>
            <a:r>
              <a:rPr lang="en-US" altLang="zh-CN" sz="1800" dirty="0">
                <a:solidFill>
                  <a:srgbClr val="62305E"/>
                </a:solidFill>
                <a:sym typeface="Symbol" panose="05050102010706020507" pitchFamily="18" charset="2"/>
              </a:rPr>
              <a:t>&lt;0.1X</a:t>
            </a:r>
            <a:r>
              <a:rPr lang="en-US" altLang="zh-CN" sz="1800" baseline="-25000" dirty="0">
                <a:solidFill>
                  <a:srgbClr val="62305E"/>
                </a:solidFill>
                <a:sym typeface="Symbol" panose="05050102010706020507" pitchFamily="18" charset="2"/>
              </a:rPr>
              <a:t>0</a:t>
            </a:r>
            <a:endParaRPr lang="zh-CN" altLang="en-US" dirty="0"/>
          </a:p>
        </p:txBody>
      </p:sp>
      <p:sp>
        <p:nvSpPr>
          <p:cNvPr id="4" name="页脚占位符 5">
            <a:extLst>
              <a:ext uri="{FF2B5EF4-FFF2-40B4-BE49-F238E27FC236}">
                <a16:creationId xmlns:a16="http://schemas.microsoft.com/office/drawing/2014/main" id="{5A4C982B-833A-FDF9-066F-F07713335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9423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Cosmic test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C5B3B0D-881F-4E2C-96A2-30E66179B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2" t="231" r="904" b="11390"/>
          <a:stretch/>
        </p:blipFill>
        <p:spPr>
          <a:xfrm>
            <a:off x="8878250" y="1511175"/>
            <a:ext cx="3159630" cy="26130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0501B1D8-C529-4AEE-B92D-0AADFE83D0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78250" y="4536836"/>
                <a:ext cx="3319311" cy="18319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dirty="0"/>
                  <a:t>Total time resolution </a:t>
                </a:r>
                <a:endParaRPr lang="en-US" altLang="zh-CN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dirty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23.24</m:t>
                          </m:r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ps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=16.43</m:t>
                      </m:r>
                      <m:r>
                        <m:rPr>
                          <m:sty m:val="p"/>
                        </m:rPr>
                        <a:rPr lang="en-US" altLang="zh-CN" sz="2400" i="1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US" altLang="zh-CN" sz="2400" dirty="0"/>
              </a:p>
              <a:p>
                <a:endParaRPr lang="en-US" altLang="zh-CN" sz="2400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0501B1D8-C529-4AEE-B92D-0AADFE83D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8250" y="4536836"/>
                <a:ext cx="3319311" cy="1831936"/>
              </a:xfrm>
              <a:prstGeom prst="rect">
                <a:avLst/>
              </a:prstGeom>
              <a:blipFill>
                <a:blip r:embed="rId3"/>
                <a:stretch>
                  <a:fillRect l="-2385" t="-4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23"/>
          <p:cNvSpPr txBox="1"/>
          <p:nvPr/>
        </p:nvSpPr>
        <p:spPr>
          <a:xfrm>
            <a:off x="1291483" y="1023359"/>
            <a:ext cx="661012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800080"/>
            </a:solidFill>
          </a:ln>
          <a:effectLst>
            <a:glow rad="63500">
              <a:srgbClr val="800080">
                <a:alpha val="4000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MRPC</a:t>
            </a:r>
            <a:r>
              <a:rPr lang="zh-CN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fast amplifier</a:t>
            </a:r>
            <a:r>
              <a:rPr lang="zh-CN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DRS4</a:t>
            </a:r>
            <a:r>
              <a:rPr lang="zh-CN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24" y="3462207"/>
            <a:ext cx="3930073" cy="29307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59" y="1560120"/>
            <a:ext cx="4261806" cy="21814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53" y="3844834"/>
            <a:ext cx="4239418" cy="269525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78351" y="2021045"/>
            <a:ext cx="4458384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800080"/>
              </a:buClr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Timing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CFD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800080"/>
              </a:buClr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Event choose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Vertical cosmic ray</a:t>
            </a:r>
            <a:endParaRPr lang="zh-CN" altLang="en-US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9034342" y="2513487"/>
            <a:ext cx="142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E=140 KV/cm</a:t>
            </a:r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62E03B7-D0B9-736A-7A3D-DA991C080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3695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20ps,15kHz/cm</a:t>
            </a:r>
            <a:r>
              <a:rPr lang="en-US" altLang="zh-CN" baseline="30000" dirty="0"/>
              <a:t>2</a:t>
            </a:r>
            <a:r>
              <a:rPr lang="en-US" altLang="zh-CN" dirty="0"/>
              <a:t> MRPC</a:t>
            </a:r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4918742" y="2052049"/>
            <a:ext cx="4920615" cy="3240405"/>
            <a:chOff x="5292560" y="2757772"/>
            <a:chExt cx="4920615" cy="324040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560" y="2757772"/>
              <a:ext cx="4920615" cy="324040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矩形 7"/>
            <p:cNvSpPr/>
            <p:nvPr/>
          </p:nvSpPr>
          <p:spPr>
            <a:xfrm>
              <a:off x="8490420" y="3037807"/>
              <a:ext cx="1126490" cy="229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detection efficiency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8492960" y="3242912"/>
              <a:ext cx="1032510" cy="229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time resolution</a:t>
              </a:r>
            </a:p>
          </p:txBody>
        </p:sp>
        <p:sp>
          <p:nvSpPr>
            <p:cNvPr id="10" name="矩形 9"/>
            <p:cNvSpPr/>
            <p:nvPr/>
          </p:nvSpPr>
          <p:spPr>
            <a:xfrm rot="16200000">
              <a:off x="4912195" y="3634072"/>
              <a:ext cx="1126490" cy="229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detection efficiency</a:t>
              </a:r>
            </a:p>
          </p:txBody>
        </p:sp>
        <p:sp>
          <p:nvSpPr>
            <p:cNvPr id="11" name="矩形 10"/>
            <p:cNvSpPr/>
            <p:nvPr/>
          </p:nvSpPr>
          <p:spPr>
            <a:xfrm rot="16200000">
              <a:off x="9494990" y="3587082"/>
              <a:ext cx="1032510" cy="229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time resolution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8251660" y="5660357"/>
              <a:ext cx="614680" cy="2755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rate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14" y="817573"/>
            <a:ext cx="3356161" cy="4474881"/>
          </a:xfrm>
          <a:prstGeom prst="rect">
            <a:avLst/>
          </a:prstGeom>
        </p:spPr>
      </p:pic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A67DDA4C-F34E-4561-A67C-0ED64A48A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741" y="5866155"/>
            <a:ext cx="8635616" cy="393161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We are also trying with NINOs+ FPGA TDC to get good resolution!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3" name="页脚占位符 5">
            <a:extLst>
              <a:ext uri="{FF2B5EF4-FFF2-40B4-BE49-F238E27FC236}">
                <a16:creationId xmlns:a16="http://schemas.microsoft.com/office/drawing/2014/main" id="{31CDF2FA-B037-4CCE-ED54-2A148D00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7402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9F1D0B-C99F-4BB2-A3F9-C3F0BF2B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1E019E-6E83-42C3-9DF0-0AC02A1D0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908" y="1068624"/>
            <a:ext cx="9396365" cy="5231747"/>
          </a:xfrm>
        </p:spPr>
        <p:txBody>
          <a:bodyPr>
            <a:normAutofit/>
          </a:bodyPr>
          <a:lstStyle/>
          <a:p>
            <a:r>
              <a:rPr lang="en-US" altLang="zh-CN" sz="3000" dirty="0">
                <a:solidFill>
                  <a:prstClr val="black"/>
                </a:solidFill>
              </a:rPr>
              <a:t>Introduction of MRPC and </a:t>
            </a:r>
            <a:r>
              <a:rPr lang="en-US" altLang="zh-CN" sz="3000" dirty="0" err="1">
                <a:solidFill>
                  <a:prstClr val="black"/>
                </a:solidFill>
              </a:rPr>
              <a:t>Shashlyk</a:t>
            </a:r>
            <a:r>
              <a:rPr lang="en-US" altLang="zh-CN" sz="3000" dirty="0">
                <a:solidFill>
                  <a:prstClr val="black"/>
                </a:solidFill>
              </a:rPr>
              <a:t> ECAL </a:t>
            </a:r>
          </a:p>
          <a:p>
            <a:r>
              <a:rPr lang="en-US" altLang="zh-CN" sz="3200" dirty="0">
                <a:solidFill>
                  <a:prstClr val="black"/>
                </a:solidFill>
              </a:rPr>
              <a:t>Future requirement for MRPC-TOF:</a:t>
            </a:r>
          </a:p>
          <a:p>
            <a:pPr marL="0" indent="0">
              <a:buNone/>
            </a:pPr>
            <a:r>
              <a:rPr lang="en-US" altLang="zh-CN" sz="2800" dirty="0"/>
              <a:t>  -- High rate &gt;20kHz/cm</a:t>
            </a:r>
            <a:r>
              <a:rPr lang="en-US" altLang="zh-CN" sz="2800" baseline="30000" dirty="0"/>
              <a:t>2</a:t>
            </a:r>
            <a:r>
              <a:rPr lang="en-US" altLang="zh-CN" sz="2800" dirty="0"/>
              <a:t> </a:t>
            </a:r>
          </a:p>
          <a:p>
            <a:pPr marL="0" indent="0">
              <a:buNone/>
            </a:pPr>
            <a:r>
              <a:rPr lang="en-US" altLang="zh-CN" sz="2800" dirty="0"/>
              <a:t>  -- High time resolution &lt;20ps</a:t>
            </a:r>
          </a:p>
          <a:p>
            <a:pPr marL="0" indent="0">
              <a:buNone/>
            </a:pPr>
            <a:r>
              <a:rPr lang="en-US" altLang="zh-CN" sz="2800" dirty="0"/>
              <a:t>  -- Use sealed MRPC to</a:t>
            </a:r>
            <a:r>
              <a:rPr lang="zh-CN" altLang="en-US" sz="2800" dirty="0"/>
              <a:t> </a:t>
            </a:r>
            <a:r>
              <a:rPr lang="en-US" altLang="zh-CN" sz="2800" dirty="0"/>
              <a:t>reduce gas consumption</a:t>
            </a:r>
          </a:p>
          <a:p>
            <a:pPr marL="0" indent="0">
              <a:buNone/>
            </a:pPr>
            <a:r>
              <a:rPr lang="en-US" altLang="zh-CN" sz="2800" dirty="0"/>
              <a:t>  -- Find Eco-friendly working gas </a:t>
            </a:r>
          </a:p>
          <a:p>
            <a:r>
              <a:rPr lang="en-US" altLang="zh-CN" sz="3200" dirty="0">
                <a:solidFill>
                  <a:prstClr val="black"/>
                </a:solidFill>
              </a:rPr>
              <a:t>Development of </a:t>
            </a:r>
            <a:r>
              <a:rPr lang="en-US" altLang="zh-CN" sz="3200" dirty="0" err="1">
                <a:solidFill>
                  <a:prstClr val="black"/>
                </a:solidFill>
              </a:rPr>
              <a:t>Ecal</a:t>
            </a:r>
            <a:r>
              <a:rPr lang="en-US" altLang="zh-CN" sz="3200" dirty="0">
                <a:solidFill>
                  <a:prstClr val="black"/>
                </a:solidFill>
              </a:rPr>
              <a:t> for NICA/MPD</a:t>
            </a:r>
          </a:p>
          <a:p>
            <a:r>
              <a:rPr lang="zh-CN" altLang="en-US" sz="3200" dirty="0">
                <a:solidFill>
                  <a:prstClr val="black"/>
                </a:solidFill>
              </a:rPr>
              <a:t>五维</a:t>
            </a:r>
            <a:r>
              <a:rPr lang="en-US" altLang="zh-CN" sz="3200" dirty="0" err="1">
                <a:solidFill>
                  <a:prstClr val="black"/>
                </a:solidFill>
              </a:rPr>
              <a:t>Shshlyk</a:t>
            </a:r>
            <a:r>
              <a:rPr lang="zh-CN" altLang="en-US" sz="3200" dirty="0">
                <a:solidFill>
                  <a:prstClr val="black"/>
                </a:solidFill>
              </a:rPr>
              <a:t>型</a:t>
            </a:r>
            <a:r>
              <a:rPr lang="en-US" altLang="zh-CN" sz="3200" dirty="0">
                <a:solidFill>
                  <a:prstClr val="black"/>
                </a:solidFill>
              </a:rPr>
              <a:t>ECAL</a:t>
            </a:r>
            <a:r>
              <a:rPr lang="zh-CN" altLang="en-US" sz="3200" dirty="0">
                <a:solidFill>
                  <a:prstClr val="black"/>
                </a:solidFill>
              </a:rPr>
              <a:t>的概念设计</a:t>
            </a:r>
            <a:endParaRPr lang="en-US" altLang="zh-CN" sz="3200" dirty="0">
              <a:solidFill>
                <a:prstClr val="black"/>
              </a:solidFill>
            </a:endParaRPr>
          </a:p>
          <a:p>
            <a:r>
              <a:rPr lang="en-US" altLang="zh-CN" sz="3200" dirty="0">
                <a:solidFill>
                  <a:prstClr val="black"/>
                </a:solidFill>
              </a:rPr>
              <a:t>Summary</a:t>
            </a:r>
          </a:p>
          <a:p>
            <a:endParaRPr lang="en-US" altLang="zh-CN" sz="3000" dirty="0">
              <a:solidFill>
                <a:prstClr val="black"/>
              </a:solidFill>
            </a:endParaRPr>
          </a:p>
          <a:p>
            <a:endParaRPr lang="en-US" altLang="zh-CN" sz="3000" dirty="0">
              <a:solidFill>
                <a:prstClr val="black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D3C7B24D-664D-39D8-56F1-3A8F40F4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23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F50EE-11CA-4310-9EB1-A43B9845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Sealed MRPC for CEE-</a:t>
            </a:r>
            <a:r>
              <a:rPr lang="en-US" altLang="zh-CN" dirty="0" err="1"/>
              <a:t>eTOF</a:t>
            </a:r>
            <a:endParaRPr lang="zh-CN" altLang="en-US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0BE1AEA9-0814-4476-8A86-A9EB14F2FC14}"/>
              </a:ext>
            </a:extLst>
          </p:cNvPr>
          <p:cNvSpPr txBox="1">
            <a:spLocks/>
          </p:cNvSpPr>
          <p:nvPr/>
        </p:nvSpPr>
        <p:spPr>
          <a:xfrm>
            <a:off x="7357431" y="628236"/>
            <a:ext cx="4834569" cy="19168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/>
              <a:t>Cosmic test result:</a:t>
            </a:r>
          </a:p>
          <a:p>
            <a:pPr marL="0" indent="0">
              <a:buNone/>
            </a:pPr>
            <a:r>
              <a:rPr lang="en-US" altLang="zh-CN" sz="2800" dirty="0"/>
              <a:t>    </a:t>
            </a:r>
            <a:r>
              <a:rPr lang="en-US" altLang="zh-CN" sz="1900" dirty="0">
                <a:solidFill>
                  <a:schemeClr val="accent1">
                    <a:lumMod val="75000"/>
                  </a:schemeClr>
                </a:solidFill>
              </a:rPr>
              <a:t>Gas: 90% F134a+5% </a:t>
            </a:r>
            <a:r>
              <a:rPr lang="en-US" altLang="zh-CN" sz="1900" dirty="0" err="1">
                <a:solidFill>
                  <a:schemeClr val="accent1">
                    <a:lumMod val="75000"/>
                  </a:schemeClr>
                </a:solidFill>
              </a:rPr>
              <a:t>Iso</a:t>
            </a:r>
            <a:r>
              <a:rPr lang="en-US" altLang="zh-CN" sz="1900" dirty="0">
                <a:solidFill>
                  <a:schemeClr val="accent1">
                    <a:lumMod val="75000"/>
                  </a:schemeClr>
                </a:solidFill>
              </a:rPr>
              <a:t>-butane + 5% SF6</a:t>
            </a:r>
          </a:p>
          <a:p>
            <a:pPr marL="0" indent="0">
              <a:buNone/>
            </a:pPr>
            <a:r>
              <a:rPr lang="en-US" altLang="zh-CN" sz="2800" dirty="0"/>
              <a:t>    Efficiency=97%</a:t>
            </a:r>
          </a:p>
          <a:p>
            <a:pPr marL="0" indent="0">
              <a:buNone/>
            </a:pPr>
            <a:r>
              <a:rPr lang="en-US" altLang="zh-CN" sz="2800" dirty="0"/>
              <a:t>    Time resolution=53ps</a:t>
            </a:r>
            <a:endParaRPr lang="zh-CN" altLang="en-US" sz="2800" dirty="0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F7AC44D6-C207-4C56-6DE2-2C70F091B2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715209"/>
              </p:ext>
            </p:extLst>
          </p:nvPr>
        </p:nvGraphicFramePr>
        <p:xfrm>
          <a:off x="3799278" y="2718993"/>
          <a:ext cx="4116598" cy="268224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851406">
                  <a:extLst>
                    <a:ext uri="{9D8B030D-6E8A-4147-A177-3AD203B41FA5}">
                      <a16:colId xmlns:a16="http://schemas.microsoft.com/office/drawing/2014/main" val="4127633495"/>
                    </a:ext>
                  </a:extLst>
                </a:gridCol>
                <a:gridCol w="1073298">
                  <a:extLst>
                    <a:ext uri="{9D8B030D-6E8A-4147-A177-3AD203B41FA5}">
                      <a16:colId xmlns:a16="http://schemas.microsoft.com/office/drawing/2014/main" val="191757314"/>
                    </a:ext>
                  </a:extLst>
                </a:gridCol>
                <a:gridCol w="1191894">
                  <a:extLst>
                    <a:ext uri="{9D8B030D-6E8A-4147-A177-3AD203B41FA5}">
                      <a16:colId xmlns:a16="http://schemas.microsoft.com/office/drawing/2014/main" val="3095395486"/>
                    </a:ext>
                  </a:extLst>
                </a:gridCol>
              </a:tblGrid>
              <a:tr h="3067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N of strips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32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823741"/>
                  </a:ext>
                </a:extLst>
              </a:tr>
              <a:tr h="3067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N of gaps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2× 5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820310"/>
                  </a:ext>
                </a:extLst>
              </a:tr>
              <a:tr h="3067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Gap thickness(mm)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0.25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3617803"/>
                  </a:ext>
                </a:extLst>
              </a:tr>
              <a:tr h="3067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cs typeface="Times New Roman" panose="02020603050405020304" pitchFamily="18" charset="0"/>
                        </a:rPr>
                        <a:t>Glass thickness(mm)</a:t>
                      </a:r>
                      <a:endParaRPr lang="zh-CN" altLang="en-US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cs typeface="Times New Roman" panose="02020603050405020304" pitchFamily="18" charset="0"/>
                        </a:rPr>
                        <a:t>0.7</a:t>
                      </a:r>
                      <a:endParaRPr lang="zh-CN" altLang="en-US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868759"/>
                  </a:ext>
                </a:extLst>
              </a:tr>
              <a:tr h="3067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</a:rPr>
                        <a:t>N of counters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18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6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796120"/>
                  </a:ext>
                </a:extLst>
              </a:tr>
              <a:tr h="3067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Active area(mm</a:t>
                      </a:r>
                      <a:r>
                        <a:rPr lang="en-US" altLang="zh-CN" sz="1600" baseline="30000" dirty="0">
                          <a:latin typeface="+mn-lt"/>
                        </a:rPr>
                        <a:t>2</a:t>
                      </a:r>
                      <a:r>
                        <a:rPr lang="en-US" altLang="zh-CN" sz="1600" dirty="0">
                          <a:latin typeface="+mn-lt"/>
                        </a:rPr>
                        <a:t>)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480×560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480×280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4950554"/>
                  </a:ext>
                </a:extLst>
              </a:tr>
              <a:tr h="3067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Strip interval(cm)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1.5+0.2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>
                          <a:latin typeface="+mn-lt"/>
                        </a:rPr>
                        <a:t>1.5+0.2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381027"/>
                  </a:ext>
                </a:extLst>
              </a:tr>
              <a:tr h="3067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Strip length(cm)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48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400724"/>
                  </a:ext>
                </a:extLst>
              </a:tr>
            </a:tbl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B9204E3C-9945-3564-AF27-5F12A4006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020" y="813845"/>
            <a:ext cx="2891792" cy="18082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01DE1C-02C5-A3A6-352D-422EBB2F4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876" y="2654344"/>
            <a:ext cx="4024299" cy="2843778"/>
          </a:xfrm>
          <a:prstGeom prst="rect">
            <a:avLst/>
          </a:prstGeom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0BE1AEA9-0814-4476-8A86-A9EB14F2FC14}"/>
              </a:ext>
            </a:extLst>
          </p:cNvPr>
          <p:cNvSpPr txBox="1">
            <a:spLocks/>
          </p:cNvSpPr>
          <p:nvPr/>
        </p:nvSpPr>
        <p:spPr>
          <a:xfrm>
            <a:off x="7767515" y="5520618"/>
            <a:ext cx="4424485" cy="654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/>
              <a:t>CEE-</a:t>
            </a:r>
            <a:r>
              <a:rPr lang="en-US" altLang="zh-CN" sz="2800" dirty="0" err="1"/>
              <a:t>eTOF</a:t>
            </a:r>
            <a:r>
              <a:rPr lang="en-US" altLang="zh-CN" sz="2800" dirty="0"/>
              <a:t> wall, 5m</a:t>
            </a:r>
            <a:r>
              <a:rPr lang="en-US" altLang="zh-CN" sz="2800" baseline="30000" dirty="0"/>
              <a:t>2</a:t>
            </a:r>
            <a:r>
              <a:rPr lang="en-US" altLang="zh-CN" sz="2800" dirty="0"/>
              <a:t>, 1500 channels</a:t>
            </a:r>
            <a:endParaRPr lang="zh-CN" altLang="en-US" sz="2800" dirty="0"/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0BE1AEA9-0814-4476-8A86-A9EB14F2FC14}"/>
              </a:ext>
            </a:extLst>
          </p:cNvPr>
          <p:cNvSpPr txBox="1">
            <a:spLocks/>
          </p:cNvSpPr>
          <p:nvPr/>
        </p:nvSpPr>
        <p:spPr>
          <a:xfrm>
            <a:off x="755121" y="5591738"/>
            <a:ext cx="6783794" cy="10689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Gas consumption rate &lt;10sccm/m</a:t>
            </a:r>
            <a:r>
              <a:rPr lang="en-US" altLang="zh-CN" sz="2800" b="1" baseline="30000" dirty="0">
                <a:solidFill>
                  <a:srgbClr val="FF0000"/>
                </a:solidFill>
              </a:rPr>
              <a:t>2</a:t>
            </a:r>
            <a:r>
              <a:rPr lang="en-US" altLang="zh-CN" sz="2800" b="1" dirty="0">
                <a:solidFill>
                  <a:srgbClr val="FF0000"/>
                </a:solidFill>
              </a:rPr>
              <a:t> MRPCs at CEE condition.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0FA6FE0-836C-C1EA-EE5D-7702DAF49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048"/>
            <a:ext cx="3581956" cy="2870217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20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D1631B0-F175-88AF-F47B-852704213320}"/>
              </a:ext>
            </a:extLst>
          </p:cNvPr>
          <p:cNvGrpSpPr/>
          <p:nvPr/>
        </p:nvGrpSpPr>
        <p:grpSpPr>
          <a:xfrm>
            <a:off x="437778" y="3730265"/>
            <a:ext cx="2300947" cy="2047750"/>
            <a:chOff x="7821227" y="3429000"/>
            <a:chExt cx="3456743" cy="307636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7B546DB-E10B-7CCF-FEE1-A32E2F3DA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1227" y="3429000"/>
              <a:ext cx="3456743" cy="30763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920FC4E8-B584-A9D0-EC40-498A8BECDC76}"/>
                    </a:ext>
                  </a:extLst>
                </p:cNvPr>
                <p:cNvSpPr txBox="1"/>
                <p:nvPr/>
              </p:nvSpPr>
              <p:spPr>
                <a:xfrm>
                  <a:off x="9100364" y="4810572"/>
                  <a:ext cx="3690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altLang="zh-CN" i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920FC4E8-B584-A9D0-EC40-498A8BECDC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0364" y="4810572"/>
                  <a:ext cx="369012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21951" b="-6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1EFB1F6F-4F20-90B1-2996-ACC5A49AE42B}"/>
                    </a:ext>
                  </a:extLst>
                </p:cNvPr>
                <p:cNvSpPr txBox="1"/>
                <p:nvPr/>
              </p:nvSpPr>
              <p:spPr>
                <a:xfrm>
                  <a:off x="8220734" y="4995238"/>
                  <a:ext cx="4064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en-US" altLang="zh-CN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文本框 78">
                  <a:extLst>
                    <a:ext uri="{FF2B5EF4-FFF2-40B4-BE49-F238E27FC236}">
                      <a16:creationId xmlns:a16="http://schemas.microsoft.com/office/drawing/2014/main" id="{0279D326-922E-C822-4B85-B0BD9EA205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0734" y="4995238"/>
                  <a:ext cx="406457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27273" b="-4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76A53BD0-E0F3-0126-DA4E-CF9CDCC3B6CE}"/>
                    </a:ext>
                  </a:extLst>
                </p:cNvPr>
                <p:cNvSpPr txBox="1"/>
                <p:nvPr/>
              </p:nvSpPr>
              <p:spPr>
                <a:xfrm>
                  <a:off x="8262383" y="5511087"/>
                  <a:ext cx="377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altLang="zh-CN" b="0" i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2383" y="5511087"/>
                  <a:ext cx="377026" cy="369332"/>
                </a:xfrm>
                <a:prstGeom prst="rect">
                  <a:avLst/>
                </a:prstGeom>
                <a:blipFill rotWithShape="1">
                  <a:blip r:embed="rId1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页脚占位符 5">
            <a:extLst>
              <a:ext uri="{FF2B5EF4-FFF2-40B4-BE49-F238E27FC236}">
                <a16:creationId xmlns:a16="http://schemas.microsoft.com/office/drawing/2014/main" id="{A0136871-9ADF-44FB-7571-4C6F4FA28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1568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9B3B60B-1FF9-3C76-620F-B363848D1C7B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260709" y="128344"/>
            <a:ext cx="2692231" cy="120311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8DA169D-E98C-6DD0-CC49-64706BE7F679}"/>
              </a:ext>
            </a:extLst>
          </p:cNvPr>
          <p:cNvGrpSpPr/>
          <p:nvPr/>
        </p:nvGrpSpPr>
        <p:grpSpPr>
          <a:xfrm>
            <a:off x="158772" y="1100326"/>
            <a:ext cx="2221491" cy="1994996"/>
            <a:chOff x="7821227" y="3429000"/>
            <a:chExt cx="3456743" cy="30763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2658BA1-A302-2C38-F8C6-D630B2E7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1227" y="3429000"/>
              <a:ext cx="3456743" cy="30763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A9C153B-10F9-F9EC-494C-89EABA76DC67}"/>
                    </a:ext>
                  </a:extLst>
                </p:cNvPr>
                <p:cNvSpPr txBox="1"/>
                <p:nvPr/>
              </p:nvSpPr>
              <p:spPr>
                <a:xfrm>
                  <a:off x="9180586" y="4782514"/>
                  <a:ext cx="3690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kumimoji="0" lang="en-US" altLang="zh-CN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A9C153B-10F9-F9EC-494C-89EABA76DC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0586" y="4782514"/>
                  <a:ext cx="369012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28205" b="-62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8DAFBBC9-8204-53FA-BD4B-F58C0BBD7A4C}"/>
                    </a:ext>
                  </a:extLst>
                </p:cNvPr>
                <p:cNvSpPr txBox="1"/>
                <p:nvPr/>
              </p:nvSpPr>
              <p:spPr>
                <a:xfrm>
                  <a:off x="8396205" y="4990177"/>
                  <a:ext cx="4064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8DAFBBC9-8204-53FA-BD4B-F58C0BBD7A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6205" y="4990177"/>
                  <a:ext cx="406456" cy="369332"/>
                </a:xfrm>
                <a:prstGeom prst="rect">
                  <a:avLst/>
                </a:prstGeom>
                <a:blipFill>
                  <a:blip r:embed="rId6"/>
                  <a:stretch>
                    <a:fillRect r="-27907" b="-43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36331B-C420-392A-AFB7-BE4EA319B6DD}"/>
                    </a:ext>
                  </a:extLst>
                </p:cNvPr>
                <p:cNvSpPr txBox="1"/>
                <p:nvPr/>
              </p:nvSpPr>
              <p:spPr>
                <a:xfrm>
                  <a:off x="8262383" y="5511087"/>
                  <a:ext cx="377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kumimoji="0" lang="en-US" altLang="zh-CN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1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2383" y="5511087"/>
                  <a:ext cx="377026" cy="369332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标题 1">
            <a:extLst>
              <a:ext uri="{FF2B5EF4-FFF2-40B4-BE49-F238E27FC236}">
                <a16:creationId xmlns:a16="http://schemas.microsoft.com/office/drawing/2014/main" id="{B4CAC625-37B9-4FE9-88C4-BAF23B3F04B3}"/>
              </a:ext>
            </a:extLst>
          </p:cNvPr>
          <p:cNvSpPr txBox="1">
            <a:spLocks/>
          </p:cNvSpPr>
          <p:nvPr/>
        </p:nvSpPr>
        <p:spPr>
          <a:xfrm>
            <a:off x="329527" y="52861"/>
            <a:ext cx="11466838" cy="621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黑体"/>
                <a:cs typeface="+mj-cs"/>
              </a:rPr>
              <a:t>研制技术及研制计划流程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黑体"/>
              <a:cs typeface="+mj-cs"/>
            </a:endParaRPr>
          </a:p>
        </p:txBody>
      </p:sp>
      <p:pic>
        <p:nvPicPr>
          <p:cNvPr id="13" name="内容占位符 6">
            <a:extLst>
              <a:ext uri="{FF2B5EF4-FFF2-40B4-BE49-F238E27FC236}">
                <a16:creationId xmlns:a16="http://schemas.microsoft.com/office/drawing/2014/main" id="{4DCFBB30-39A2-4B34-8D76-95873FC386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0263" y="1265354"/>
            <a:ext cx="8136405" cy="4675917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1E8A1EA2-F8BA-4591-A1BE-3EAB45A262DE}"/>
              </a:ext>
            </a:extLst>
          </p:cNvPr>
          <p:cNvCxnSpPr>
            <a:cxnSpLocks/>
          </p:cNvCxnSpPr>
          <p:nvPr/>
        </p:nvCxnSpPr>
        <p:spPr>
          <a:xfrm flipH="1" flipV="1">
            <a:off x="1826884" y="1716113"/>
            <a:ext cx="2278951" cy="793249"/>
          </a:xfrm>
          <a:prstGeom prst="straightConnector1">
            <a:avLst/>
          </a:prstGeom>
          <a:noFill/>
          <a:ln w="3810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5" name="内容占位符 3">
            <a:extLst>
              <a:ext uri="{FF2B5EF4-FFF2-40B4-BE49-F238E27FC236}">
                <a16:creationId xmlns:a16="http://schemas.microsoft.com/office/drawing/2014/main" id="{28178A7E-AED1-4C7E-A523-C76C0D005E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8168" y="87673"/>
            <a:ext cx="1803948" cy="12437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65983E1-3721-4FAE-AFB7-5DC75107B7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2593" y="5189539"/>
            <a:ext cx="1268343" cy="1169875"/>
          </a:xfrm>
          <a:prstGeom prst="rect">
            <a:avLst/>
          </a:prstGeom>
        </p:spPr>
      </p:pic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09BD78E-1F43-4116-B6B5-8BEA3C9605C8}"/>
              </a:ext>
            </a:extLst>
          </p:cNvPr>
          <p:cNvCxnSpPr>
            <a:cxnSpLocks/>
          </p:cNvCxnSpPr>
          <p:nvPr/>
        </p:nvCxnSpPr>
        <p:spPr>
          <a:xfrm>
            <a:off x="5513337" y="4534746"/>
            <a:ext cx="101600" cy="752693"/>
          </a:xfrm>
          <a:prstGeom prst="straightConnector1">
            <a:avLst/>
          </a:prstGeom>
          <a:noFill/>
          <a:ln w="3810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9B8EE0D8-1116-447E-83A8-C1EA0E43CE9A}"/>
              </a:ext>
            </a:extLst>
          </p:cNvPr>
          <p:cNvSpPr txBox="1"/>
          <p:nvPr/>
        </p:nvSpPr>
        <p:spPr>
          <a:xfrm>
            <a:off x="6062946" y="587375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58ps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CC6C90D-DF97-4B10-A8D8-90817456C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46219" y="2319883"/>
            <a:ext cx="1181870" cy="2218233"/>
          </a:xfrm>
          <a:prstGeom prst="rect">
            <a:avLst/>
          </a:prstGeom>
        </p:spPr>
      </p:pic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6D9666AA-1404-4040-A619-D863FA6DF7EE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6645653" y="3429000"/>
            <a:ext cx="4200566" cy="211652"/>
          </a:xfrm>
          <a:prstGeom prst="straightConnector1">
            <a:avLst/>
          </a:prstGeom>
          <a:noFill/>
          <a:ln w="3810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801479A4-C02C-4AA4-8B76-53C4AED127CD}"/>
              </a:ext>
            </a:extLst>
          </p:cNvPr>
          <p:cNvCxnSpPr>
            <a:cxnSpLocks/>
          </p:cNvCxnSpPr>
          <p:nvPr/>
        </p:nvCxnSpPr>
        <p:spPr>
          <a:xfrm flipH="1">
            <a:off x="2014038" y="3700721"/>
            <a:ext cx="1047519" cy="486077"/>
          </a:xfrm>
          <a:prstGeom prst="straightConnector1">
            <a:avLst/>
          </a:prstGeom>
          <a:noFill/>
          <a:ln w="3810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868B5CF0-514B-4C4D-9B4D-B717658E8DA4}"/>
              </a:ext>
            </a:extLst>
          </p:cNvPr>
          <p:cNvSpPr txBox="1"/>
          <p:nvPr/>
        </p:nvSpPr>
        <p:spPr>
          <a:xfrm>
            <a:off x="7994052" y="5806269"/>
            <a:ext cx="3238427" cy="369332"/>
          </a:xfrm>
          <a:prstGeom prst="rect">
            <a:avLst/>
          </a:prstGeom>
          <a:solidFill>
            <a:srgbClr val="F3EEF5"/>
          </a:solidFill>
          <a:ln w="25400">
            <a:solidFill>
              <a:srgbClr val="824D9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严格按照研制技术流程进行。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1D3279EF-BC10-4B2E-BC73-7D7B6974C40E}"/>
              </a:ext>
            </a:extLst>
          </p:cNvPr>
          <p:cNvCxnSpPr>
            <a:cxnSpLocks/>
          </p:cNvCxnSpPr>
          <p:nvPr/>
        </p:nvCxnSpPr>
        <p:spPr>
          <a:xfrm flipV="1">
            <a:off x="9475693" y="991550"/>
            <a:ext cx="506507" cy="734057"/>
          </a:xfrm>
          <a:prstGeom prst="straightConnector1">
            <a:avLst/>
          </a:prstGeom>
          <a:noFill/>
          <a:ln w="3810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514B645E-A27E-2BAF-4EF0-BD4F3841CD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2" y="3174532"/>
            <a:ext cx="1145169" cy="85887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A29215B-676A-4D46-D40E-15FD2CC3565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5" b="14180"/>
          <a:stretch/>
        </p:blipFill>
        <p:spPr bwMode="auto">
          <a:xfrm rot="5400000">
            <a:off x="-541" y="4344308"/>
            <a:ext cx="1111277" cy="5778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B7A5163-4EF8-C693-AF92-FE2284A299F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16401" r="13601" b="23750"/>
          <a:stretch/>
        </p:blipFill>
        <p:spPr>
          <a:xfrm rot="10800000">
            <a:off x="742216" y="4128733"/>
            <a:ext cx="873053" cy="92172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D873B4B-512A-DE67-0D99-9AA7B048BC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8847" y="5186663"/>
            <a:ext cx="1822786" cy="1199963"/>
          </a:xfrm>
          <a:prstGeom prst="rect">
            <a:avLst/>
          </a:prstGeom>
        </p:spPr>
      </p:pic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8DBEDFDD-BC20-15D4-8354-D9E4D221D7E3}"/>
              </a:ext>
            </a:extLst>
          </p:cNvPr>
          <p:cNvCxnSpPr>
            <a:cxnSpLocks/>
          </p:cNvCxnSpPr>
          <p:nvPr/>
        </p:nvCxnSpPr>
        <p:spPr>
          <a:xfrm flipH="1" flipV="1">
            <a:off x="8140624" y="1080971"/>
            <a:ext cx="306789" cy="647004"/>
          </a:xfrm>
          <a:prstGeom prst="straightConnector1">
            <a:avLst/>
          </a:prstGeom>
          <a:noFill/>
          <a:ln w="3810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" name="页脚占位符 5">
            <a:extLst>
              <a:ext uri="{FF2B5EF4-FFF2-40B4-BE49-F238E27FC236}">
                <a16:creationId xmlns:a16="http://schemas.microsoft.com/office/drawing/2014/main" id="{FF567757-E4C1-BB97-3A1A-B45B25055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9141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32" y="756739"/>
            <a:ext cx="9438968" cy="56240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" y="3062796"/>
            <a:ext cx="4401105" cy="2934070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B4CAC625-37B9-4FE9-88C4-BAF23B3F04B3}"/>
              </a:ext>
            </a:extLst>
          </p:cNvPr>
          <p:cNvSpPr txBox="1">
            <a:spLocks/>
          </p:cNvSpPr>
          <p:nvPr/>
        </p:nvSpPr>
        <p:spPr>
          <a:xfrm>
            <a:off x="143096" y="61842"/>
            <a:ext cx="11466838" cy="621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ysClr val="windowText" lastClr="000000"/>
                </a:solidFill>
                <a:latin typeface="Arial"/>
                <a:ea typeface="黑体"/>
              </a:rPr>
              <a:t>系统束流实验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黑体"/>
              <a:cs typeface="+mj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30105" y="1319292"/>
            <a:ext cx="3853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2023</a:t>
            </a:r>
            <a:r>
              <a:rPr lang="zh-CN" altLang="en-US" dirty="0"/>
              <a:t>年</a:t>
            </a:r>
            <a:r>
              <a:rPr lang="en-US" altLang="zh-CN" dirty="0"/>
              <a:t>4</a:t>
            </a:r>
            <a:r>
              <a:rPr lang="zh-CN" altLang="en-US" dirty="0"/>
              <a:t>月</a:t>
            </a:r>
            <a:r>
              <a:rPr lang="en-US" altLang="zh-CN" dirty="0"/>
              <a:t>1</a:t>
            </a:r>
            <a:r>
              <a:rPr lang="zh-CN" altLang="en-US" dirty="0"/>
              <a:t>日</a:t>
            </a:r>
            <a:r>
              <a:rPr lang="en-US" altLang="zh-CN" dirty="0"/>
              <a:t>-28</a:t>
            </a:r>
            <a:r>
              <a:rPr lang="zh-CN" altLang="en-US" dirty="0"/>
              <a:t>日，兰州</a:t>
            </a:r>
            <a:r>
              <a:rPr lang="en-US" altLang="zh-CN" dirty="0"/>
              <a:t>CSR</a:t>
            </a:r>
            <a:r>
              <a:rPr lang="zh-CN" altLang="en-US" dirty="0"/>
              <a:t>加速器</a:t>
            </a:r>
            <a:endParaRPr lang="en-US" altLang="zh-CN" dirty="0"/>
          </a:p>
          <a:p>
            <a:r>
              <a:rPr lang="en-US" altLang="zh-CN" dirty="0"/>
              <a:t>Fe-Fe @300AMeV</a:t>
            </a:r>
            <a:endParaRPr lang="zh-CN" altLang="en-US" dirty="0"/>
          </a:p>
        </p:txBody>
      </p:sp>
      <p:sp>
        <p:nvSpPr>
          <p:cNvPr id="2" name="页脚占位符 5">
            <a:extLst>
              <a:ext uri="{FF2B5EF4-FFF2-40B4-BE49-F238E27FC236}">
                <a16:creationId xmlns:a16="http://schemas.microsoft.com/office/drawing/2014/main" id="{30563C3D-9008-E173-A27B-07FD86EEB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6193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23</a:t>
            </a:fld>
            <a:endParaRPr lang="zh-CN" altLang="en-US"/>
          </a:p>
        </p:txBody>
      </p:sp>
      <p:graphicFrame>
        <p:nvGraphicFramePr>
          <p:cNvPr id="6" name="表格 4">
            <a:extLst>
              <a:ext uri="{FF2B5EF4-FFF2-40B4-BE49-F238E27FC236}">
                <a16:creationId xmlns:a16="http://schemas.microsoft.com/office/drawing/2014/main" id="{DADB5D71-18E9-3478-733B-9783BFAF54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2332016"/>
              </p:ext>
            </p:extLst>
          </p:nvPr>
        </p:nvGraphicFramePr>
        <p:xfrm>
          <a:off x="131178" y="1088856"/>
          <a:ext cx="5053381" cy="2528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9485">
                  <a:extLst>
                    <a:ext uri="{9D8B030D-6E8A-4147-A177-3AD203B41FA5}">
                      <a16:colId xmlns:a16="http://schemas.microsoft.com/office/drawing/2014/main" val="2014369890"/>
                    </a:ext>
                  </a:extLst>
                </a:gridCol>
                <a:gridCol w="2773896">
                  <a:extLst>
                    <a:ext uri="{9D8B030D-6E8A-4147-A177-3AD203B41FA5}">
                      <a16:colId xmlns:a16="http://schemas.microsoft.com/office/drawing/2014/main" val="632653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束流末端闪烁探测器计数（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束流强度</a:t>
                      </a:r>
                      <a:r>
                        <a:rPr lang="zh-CN" altLang="en-US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MRPC</a:t>
                      </a:r>
                      <a:r>
                        <a:rPr lang="zh-CN" altLang="en-US" dirty="0"/>
                        <a:t>工作电流（两个之和）</a:t>
                      </a:r>
                      <a:r>
                        <a:rPr lang="en-US" altLang="zh-CN" dirty="0"/>
                        <a:t>[</a:t>
                      </a:r>
                      <a:r>
                        <a:rPr lang="en-US" altLang="zh-CN" dirty="0" err="1"/>
                        <a:t>uA</a:t>
                      </a:r>
                      <a:r>
                        <a:rPr lang="en-US" altLang="zh-CN" dirty="0"/>
                        <a:t>]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882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199949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0.08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562591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517000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0.33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836986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1000000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0.6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300109761"/>
                  </a:ext>
                </a:extLst>
              </a:tr>
              <a:tr h="40511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1120000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1.2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731484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1600000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1.9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644738697"/>
                  </a:ext>
                </a:extLst>
              </a:tr>
            </a:tbl>
          </a:graphicData>
        </a:graphic>
      </p:graphicFrame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E79DD721-FD82-9671-0155-F2A2E17E5C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65777"/>
              </p:ext>
            </p:extLst>
          </p:nvPr>
        </p:nvGraphicFramePr>
        <p:xfrm>
          <a:off x="492397" y="3849813"/>
          <a:ext cx="3940324" cy="2364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文本框 36">
            <a:extLst>
              <a:ext uri="{FF2B5EF4-FFF2-40B4-BE49-F238E27FC236}">
                <a16:creationId xmlns:a16="http://schemas.microsoft.com/office/drawing/2014/main" id="{A65838EC-0291-B029-C16B-513352BD9487}"/>
              </a:ext>
            </a:extLst>
          </p:cNvPr>
          <p:cNvSpPr txBox="1"/>
          <p:nvPr/>
        </p:nvSpPr>
        <p:spPr>
          <a:xfrm>
            <a:off x="7234518" y="5859316"/>
            <a:ext cx="4733364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ea typeface="楷体" panose="02010609060101010101" pitchFamily="49" charset="-122"/>
              </a:rPr>
              <a:t>     时间分辨</a:t>
            </a:r>
            <a:r>
              <a:rPr lang="en-US" altLang="zh-CN" dirty="0">
                <a:ea typeface="楷体" panose="02010609060101010101" pitchFamily="49" charset="-122"/>
              </a:rPr>
              <a:t>59ps @ 6400V</a:t>
            </a:r>
            <a:r>
              <a:rPr lang="zh-CN" altLang="en-US" dirty="0">
                <a:ea typeface="楷体" panose="02010609060101010101" pitchFamily="49" charset="-122"/>
              </a:rPr>
              <a:t>，效率</a:t>
            </a:r>
            <a:r>
              <a:rPr lang="en-US" altLang="zh-CN" dirty="0">
                <a:ea typeface="楷体" panose="02010609060101010101" pitchFamily="49" charset="-122"/>
              </a:rPr>
              <a:t>98%</a:t>
            </a:r>
            <a:r>
              <a:rPr lang="zh-CN" altLang="en-US" dirty="0">
                <a:ea typeface="楷体" panose="02010609060101010101" pitchFamily="49" charset="-122"/>
              </a:rPr>
              <a:t>，</a:t>
            </a:r>
            <a:endParaRPr lang="en-US" altLang="zh-CN" dirty="0">
              <a:ea typeface="楷体" panose="02010609060101010101" pitchFamily="49" charset="-122"/>
            </a:endParaRPr>
          </a:p>
          <a:p>
            <a:pPr algn="l"/>
            <a:r>
              <a:rPr lang="en-US" altLang="zh-CN" dirty="0">
                <a:ea typeface="楷体" panose="02010609060101010101" pitchFamily="49" charset="-122"/>
              </a:rPr>
              <a:t>     </a:t>
            </a:r>
            <a:r>
              <a:rPr lang="zh-CN" altLang="en-US" dirty="0">
                <a:ea typeface="楷体" panose="02010609060101010101" pitchFamily="49" charset="-122"/>
              </a:rPr>
              <a:t>做了位置修正，通道延时修正，动量修正</a:t>
            </a:r>
            <a:endParaRPr lang="zh-CN" altLang="en-US" dirty="0">
              <a:solidFill>
                <a:srgbClr val="FF0000"/>
              </a:solidFill>
              <a:ea typeface="楷体" panose="02010609060101010101" pitchFamily="49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0DAA1F6-A194-7892-7B9B-FFC8395B0509}"/>
              </a:ext>
            </a:extLst>
          </p:cNvPr>
          <p:cNvSpPr txBox="1"/>
          <p:nvPr/>
        </p:nvSpPr>
        <p:spPr>
          <a:xfrm>
            <a:off x="7066527" y="3018727"/>
            <a:ext cx="403899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ea typeface="楷体" panose="02010609060101010101" pitchFamily="49" charset="-122"/>
              </a:rPr>
              <a:t>双粒子径迹重建</a:t>
            </a:r>
            <a:r>
              <a:rPr lang="en-US" altLang="zh-CN" sz="1600" dirty="0">
                <a:ea typeface="楷体" panose="02010609060101010101" pitchFamily="49" charset="-122"/>
              </a:rPr>
              <a:t>, iTOF1+iTOF2+eTOF1+eTOF2</a:t>
            </a:r>
            <a:endParaRPr lang="zh-CN" altLang="en-US" sz="1600" dirty="0">
              <a:ea typeface="楷体" panose="02010609060101010101" pitchFamily="49" charset="-122"/>
            </a:endParaRPr>
          </a:p>
        </p:txBody>
      </p:sp>
      <p:sp>
        <p:nvSpPr>
          <p:cNvPr id="40" name="标题 1">
            <a:extLst>
              <a:ext uri="{FF2B5EF4-FFF2-40B4-BE49-F238E27FC236}">
                <a16:creationId xmlns:a16="http://schemas.microsoft.com/office/drawing/2014/main" id="{B4CAC625-37B9-4FE9-88C4-BAF23B3F04B3}"/>
              </a:ext>
            </a:extLst>
          </p:cNvPr>
          <p:cNvSpPr txBox="1">
            <a:spLocks/>
          </p:cNvSpPr>
          <p:nvPr/>
        </p:nvSpPr>
        <p:spPr>
          <a:xfrm>
            <a:off x="143096" y="61842"/>
            <a:ext cx="11466838" cy="621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ysClr val="windowText" lastClr="000000"/>
                </a:solidFill>
                <a:latin typeface="Arial"/>
                <a:ea typeface="黑体"/>
              </a:rPr>
              <a:t>初步实验结果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黑体"/>
              <a:cs typeface="+mj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829285-E04B-A41B-EDE1-6DFE21401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791" y="822825"/>
            <a:ext cx="3108835" cy="2085928"/>
          </a:xfrm>
          <a:prstGeom prst="rect">
            <a:avLst/>
          </a:prstGeom>
        </p:spPr>
      </p:pic>
      <p:pic>
        <p:nvPicPr>
          <p:cNvPr id="8" name="图片 7" descr="图形用户界面&#10;&#10;描述已自动生成">
            <a:extLst>
              <a:ext uri="{FF2B5EF4-FFF2-40B4-BE49-F238E27FC236}">
                <a16:creationId xmlns:a16="http://schemas.microsoft.com/office/drawing/2014/main" id="{89225D7C-B92B-3286-C6BE-563EE8937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94" y="793759"/>
            <a:ext cx="2931697" cy="227704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B81E9C-3C3E-6062-BFA4-E63AE11FFC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"/>
          <a:stretch/>
        </p:blipFill>
        <p:spPr>
          <a:xfrm>
            <a:off x="7672718" y="3429000"/>
            <a:ext cx="2514422" cy="2364558"/>
          </a:xfrm>
          <a:prstGeom prst="rect">
            <a:avLst/>
          </a:prstGeom>
        </p:spPr>
      </p:pic>
      <p:sp>
        <p:nvSpPr>
          <p:cNvPr id="10" name="页脚占位符 5">
            <a:extLst>
              <a:ext uri="{FF2B5EF4-FFF2-40B4-BE49-F238E27FC236}">
                <a16:creationId xmlns:a16="http://schemas.microsoft.com/office/drawing/2014/main" id="{1AFADF70-1A5D-3795-5EEE-B382D2B80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2448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4" name="灯片编号占位符 1"/>
          <p:cNvSpPr txBox="1">
            <a:spLocks/>
          </p:cNvSpPr>
          <p:nvPr/>
        </p:nvSpPr>
        <p:spPr bwMode="auto">
          <a:xfrm>
            <a:off x="8215313" y="6356350"/>
            <a:ext cx="4714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E348D6EA-064D-454D-808D-DEEE4DA90A97}" type="slidenum">
              <a:rPr lang="zh-CN" altLang="en-US" smtClean="0">
                <a:latin typeface="Calibri" panose="020F0502020204030204" pitchFamily="34" charset="0"/>
              </a:rPr>
              <a:pPr/>
              <a:t>24</a:t>
            </a:fld>
            <a:endParaRPr lang="zh-CN" altLang="en-US">
              <a:latin typeface="Calibri" panose="020F0502020204030204" pitchFamily="34" charset="0"/>
            </a:endParaRPr>
          </a:p>
        </p:txBody>
      </p:sp>
      <p:pic>
        <p:nvPicPr>
          <p:cNvPr id="5" name="Picture 6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350" cy="692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NICA_scheme_v_2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363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5"/>
          <p:cNvCxnSpPr/>
          <p:nvPr/>
        </p:nvCxnSpPr>
        <p:spPr>
          <a:xfrm flipV="1">
            <a:off x="1714500" y="4437063"/>
            <a:ext cx="1092200" cy="609600"/>
          </a:xfrm>
          <a:prstGeom prst="straightConnector1">
            <a:avLst/>
          </a:prstGeom>
          <a:noFill/>
          <a:ln w="25400" cap="flat" cmpd="sng" algn="ctr">
            <a:noFill/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" name="AutoShape 4"/>
          <p:cNvSpPr>
            <a:spLocks noChangeAspect="1" noChangeArrowheads="1"/>
          </p:cNvSpPr>
          <p:nvPr/>
        </p:nvSpPr>
        <p:spPr bwMode="auto">
          <a:xfrm>
            <a:off x="1498600" y="169863"/>
            <a:ext cx="4635870" cy="477837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 dirty="0">
                <a:solidFill>
                  <a:srgbClr val="FFFFFF"/>
                </a:solidFill>
                <a:ea typeface="MS PGothic" panose="020B0600070205080204" pitchFamily="34" charset="-128"/>
              </a:rPr>
              <a:t>基于</a:t>
            </a:r>
            <a:r>
              <a:rPr lang="en-US" altLang="zh-CN" sz="2400" b="1" dirty="0">
                <a:solidFill>
                  <a:srgbClr val="FFFFFF"/>
                </a:solidFill>
                <a:ea typeface="MS PGothic" panose="020B0600070205080204" pitchFamily="34" charset="-128"/>
              </a:rPr>
              <a:t>NICA</a:t>
            </a:r>
            <a:r>
              <a:rPr lang="zh-CN" altLang="en-US" sz="2400" b="1" dirty="0">
                <a:solidFill>
                  <a:srgbClr val="FFFFFF"/>
                </a:solidFill>
                <a:ea typeface="MS PGothic" panose="020B0600070205080204" pitchFamily="34" charset="-128"/>
              </a:rPr>
              <a:t>的中俄科技合作</a:t>
            </a:r>
            <a:endParaRPr lang="en-US" altLang="zh-CN" sz="2400" b="1" dirty="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14300" y="871538"/>
            <a:ext cx="2730500" cy="1655762"/>
            <a:chOff x="1877988" y="1226344"/>
            <a:chExt cx="2730500" cy="1656556"/>
          </a:xfrm>
        </p:grpSpPr>
        <p:cxnSp>
          <p:nvCxnSpPr>
            <p:cNvPr id="10" name="Straight Arrow Connector 11"/>
            <p:cNvCxnSpPr/>
            <p:nvPr/>
          </p:nvCxnSpPr>
          <p:spPr>
            <a:xfrm>
              <a:off x="3605188" y="2565248"/>
              <a:ext cx="1003300" cy="317652"/>
            </a:xfrm>
            <a:prstGeom prst="straightConnector1">
              <a:avLst/>
            </a:prstGeom>
            <a:noFill/>
            <a:ln w="76200" cap="flat" cmpd="sng" algn="ctr">
              <a:solidFill>
                <a:srgbClr val="AAF3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pic>
          <p:nvPicPr>
            <p:cNvPr id="11" name="Picture 12" descr="C:\Users\Yury\Documents\Suzdal\BM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268760"/>
              <a:ext cx="2117903" cy="132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0"/>
            <p:cNvSpPr/>
            <p:nvPr/>
          </p:nvSpPr>
          <p:spPr>
            <a:xfrm>
              <a:off x="1877988" y="1226344"/>
              <a:ext cx="1130300" cy="3700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20000"/>
                </a:spcBef>
                <a:spcAft>
                  <a:spcPts val="0"/>
                </a:spcAft>
                <a:buClr>
                  <a:srgbClr val="000090"/>
                </a:buClr>
                <a:defRPr/>
              </a:pPr>
              <a:r>
                <a:rPr lang="en-US" b="1" i="1" kern="0" dirty="0">
                  <a:solidFill>
                    <a:srgbClr val="FFFFFF"/>
                  </a:solidFill>
                  <a:ea typeface="ＭＳ Ｐゴシック" pitchFamily="34" charset="-128"/>
                </a:rPr>
                <a:t>BM@N </a:t>
              </a:r>
            </a:p>
          </p:txBody>
        </p:sp>
      </p:grpSp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685800" y="3886200"/>
            <a:ext cx="2717800" cy="2416175"/>
            <a:chOff x="-281185" y="3937002"/>
            <a:chExt cx="5509132" cy="2370234"/>
          </a:xfrm>
        </p:grpSpPr>
        <p:cxnSp>
          <p:nvCxnSpPr>
            <p:cNvPr id="14" name="Straight Arrow Connector 8"/>
            <p:cNvCxnSpPr>
              <a:stCxn id="15" idx="0"/>
            </p:cNvCxnSpPr>
            <p:nvPr/>
          </p:nvCxnSpPr>
          <p:spPr>
            <a:xfrm flipV="1">
              <a:off x="2473381" y="3937002"/>
              <a:ext cx="2136719" cy="2007380"/>
            </a:xfrm>
            <a:prstGeom prst="straightConnector1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" name="TextBox 13"/>
            <p:cNvSpPr txBox="1"/>
            <p:nvPr/>
          </p:nvSpPr>
          <p:spPr>
            <a:xfrm>
              <a:off x="-281185" y="5944382"/>
              <a:ext cx="5509132" cy="362854"/>
            </a:xfrm>
            <a:prstGeom prst="rect">
              <a:avLst/>
            </a:prstGeom>
            <a:solidFill>
              <a:srgbClr val="2D2D8A">
                <a:lumMod val="20000"/>
                <a:lumOff val="80000"/>
              </a:srgbClr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kern="0" dirty="0">
                  <a:solidFill>
                    <a:srgbClr val="000090"/>
                  </a:solidFill>
                  <a:latin typeface="Arial"/>
                  <a:ea typeface="ＭＳ Ｐゴシック" pitchFamily="34" charset="-128"/>
                  <a:cs typeface="Arial"/>
                </a:rPr>
                <a:t>applied research area</a:t>
              </a:r>
            </a:p>
          </p:txBody>
        </p:sp>
      </p:grpSp>
      <p:sp>
        <p:nvSpPr>
          <p:cNvPr id="16" name="TextBox 30"/>
          <p:cNvSpPr txBox="1">
            <a:spLocks noChangeArrowheads="1"/>
          </p:cNvSpPr>
          <p:nvPr/>
        </p:nvSpPr>
        <p:spPr bwMode="auto">
          <a:xfrm>
            <a:off x="5867400" y="1052513"/>
            <a:ext cx="7127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SPD </a:t>
            </a:r>
          </a:p>
        </p:txBody>
      </p:sp>
      <p:pic>
        <p:nvPicPr>
          <p:cNvPr id="17" name="Picture 22" descr="Macintosh HD:Users:air:Desktop:АРЕНА:20180118_Dubna_IQ-2_cam11_2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724400"/>
            <a:ext cx="3240088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26"/>
          <p:cNvGrpSpPr>
            <a:grpSpLocks/>
          </p:cNvGrpSpPr>
          <p:nvPr/>
        </p:nvGrpSpPr>
        <p:grpSpPr bwMode="auto">
          <a:xfrm>
            <a:off x="3924300" y="3190875"/>
            <a:ext cx="3168650" cy="3617913"/>
            <a:chOff x="4067944" y="2564904"/>
            <a:chExt cx="3168352" cy="3617512"/>
          </a:xfrm>
        </p:grpSpPr>
        <p:cxnSp>
          <p:nvCxnSpPr>
            <p:cNvPr id="19" name="Straight Arrow Connector 15"/>
            <p:cNvCxnSpPr/>
            <p:nvPr/>
          </p:nvCxnSpPr>
          <p:spPr>
            <a:xfrm flipV="1">
              <a:off x="5436240" y="2564904"/>
              <a:ext cx="1800056" cy="1584149"/>
            </a:xfrm>
            <a:prstGeom prst="straightConnector1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"/>
            <a:stretch>
              <a:fillRect/>
            </a:stretch>
          </p:blipFill>
          <p:spPr bwMode="auto">
            <a:xfrm>
              <a:off x="4067944" y="4149080"/>
              <a:ext cx="2487613" cy="203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7"/>
            <p:cNvSpPr/>
            <p:nvPr/>
          </p:nvSpPr>
          <p:spPr>
            <a:xfrm>
              <a:off x="4067944" y="4149053"/>
              <a:ext cx="858757" cy="369847"/>
            </a:xfrm>
            <a:prstGeom prst="rect">
              <a:avLst/>
            </a:prstGeom>
            <a:solidFill>
              <a:srgbClr val="FFFFFF"/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20000"/>
                </a:spcBef>
                <a:spcAft>
                  <a:spcPts val="0"/>
                </a:spcAft>
                <a:buClr>
                  <a:srgbClr val="000090"/>
                </a:buClr>
                <a:defRPr/>
              </a:pPr>
              <a:r>
                <a:rPr lang="en-US" b="1" i="1" kern="0" dirty="0">
                  <a:solidFill>
                    <a:srgbClr val="000090"/>
                  </a:solidFill>
                  <a:ea typeface="ＭＳ Ｐゴシック" pitchFamily="34" charset="-128"/>
                </a:rPr>
                <a:t>MPD </a:t>
              </a:r>
            </a:p>
          </p:txBody>
        </p:sp>
      </p:grp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6732588" y="4508500"/>
            <a:ext cx="2160587" cy="40005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i="1">
                <a:solidFill>
                  <a:srgbClr val="FFFF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Center</a:t>
            </a:r>
            <a:r>
              <a:rPr lang="ru-RU" altLang="zh-CN" sz="2000" i="1">
                <a:solidFill>
                  <a:srgbClr val="FFFF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zh-CN" sz="2000" i="1">
                <a:solidFill>
                  <a:srgbClr val="FFFF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NICA</a:t>
            </a:r>
            <a:endParaRPr lang="en-US" altLang="zh-CN" sz="2000" b="1" i="1">
              <a:solidFill>
                <a:srgbClr val="FFFFFF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23" name="Straight Arrow Connector 20"/>
          <p:cNvCxnSpPr/>
          <p:nvPr/>
        </p:nvCxnSpPr>
        <p:spPr>
          <a:xfrm flipV="1">
            <a:off x="1498600" y="4025900"/>
            <a:ext cx="838200" cy="1162050"/>
          </a:xfrm>
          <a:prstGeom prst="straightConnector1">
            <a:avLst/>
          </a:prstGeom>
          <a:noFill/>
          <a:ln w="25400" cap="flat" cmpd="sng" algn="ctr">
            <a:solidFill>
              <a:srgbClr val="00009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0" y="5143500"/>
            <a:ext cx="2924175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1822CD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rgbClr val="0000FF"/>
                </a:solidFill>
                <a:ea typeface="ＭＳ Ｐゴシック" pitchFamily="34" charset="-128"/>
              </a:rPr>
              <a:t>Nuclotron ring (c=251,5 m)</a:t>
            </a: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4229100" y="2247900"/>
            <a:ext cx="2525713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1822CD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000FF"/>
                </a:solidFill>
                <a:ea typeface="ＭＳ Ｐゴシック" pitchFamily="34" charset="-128"/>
              </a:rPr>
              <a:t>Collider ring (c=5</a:t>
            </a:r>
            <a:r>
              <a:rPr lang="ru-RU" kern="0" dirty="0">
                <a:solidFill>
                  <a:srgbClr val="0000FF"/>
                </a:solidFill>
                <a:ea typeface="ＭＳ Ｐゴシック" pitchFamily="34" charset="-128"/>
              </a:rPr>
              <a:t>03</a:t>
            </a:r>
            <a:r>
              <a:rPr lang="en-US" kern="0" dirty="0">
                <a:solidFill>
                  <a:srgbClr val="0000FF"/>
                </a:solidFill>
                <a:ea typeface="ＭＳ Ｐゴシック" pitchFamily="34" charset="-128"/>
              </a:rPr>
              <a:t> m)</a:t>
            </a:r>
          </a:p>
        </p:txBody>
      </p:sp>
      <p:sp>
        <p:nvSpPr>
          <p:cNvPr id="26" name="Slide Number Placeholder 19"/>
          <p:cNvSpPr txBox="1">
            <a:spLocks/>
          </p:cNvSpPr>
          <p:nvPr/>
        </p:nvSpPr>
        <p:spPr bwMode="auto">
          <a:xfrm>
            <a:off x="6553200" y="63595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E0CB44B8-114E-454E-831A-AADEE215D1C9}" type="slidenum">
              <a:rPr lang="ru-RU" altLang="zh-CN" sz="1400">
                <a:solidFill>
                  <a:srgbClr val="000000"/>
                </a:solidFill>
                <a:ea typeface="MS PGothic" panose="020B0600070205080204" pitchFamily="34" charset="-128"/>
              </a:rPr>
              <a:pPr algn="r" eaLnBrk="1" hangingPunct="1"/>
              <a:t>24</a:t>
            </a:fld>
            <a:endParaRPr lang="ru-RU" altLang="zh-CN" sz="14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7" name="文本框 50"/>
          <p:cNvSpPr txBox="1">
            <a:spLocks noChangeArrowheads="1"/>
          </p:cNvSpPr>
          <p:nvPr/>
        </p:nvSpPr>
        <p:spPr bwMode="auto">
          <a:xfrm>
            <a:off x="4540250" y="4694238"/>
            <a:ext cx="574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/>
              <a:t>ECal</a:t>
            </a:r>
            <a:endParaRPr lang="zh-CN" altLang="en-US" sz="140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7"/>
          <a:srcRect l="8166" t="8667" r="35500" b="7333"/>
          <a:stretch/>
        </p:blipFill>
        <p:spPr>
          <a:xfrm>
            <a:off x="8602851" y="1237911"/>
            <a:ext cx="3646111" cy="3058203"/>
          </a:xfrm>
          <a:prstGeom prst="rect">
            <a:avLst/>
          </a:prstGeom>
        </p:spPr>
      </p:pic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8759163" y="533539"/>
            <a:ext cx="3398981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Present and future HI experiments</a:t>
            </a:r>
            <a:endParaRPr kumimoji="1"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684" y="4328926"/>
            <a:ext cx="3104357" cy="247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657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1439" y="70521"/>
            <a:ext cx="8186736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kumimoji="1" lang="en-US" altLang="zh-CN" sz="3200" b="1" dirty="0">
                <a:solidFill>
                  <a:srgbClr val="FF0000"/>
                </a:solidFill>
                <a:latin typeface="+mn-lt"/>
                <a:ea typeface="华文行楷" pitchFamily="2" charset="-122"/>
              </a:rPr>
              <a:t>Electromagnetic Calorimeter for NICA/MPD</a:t>
            </a:r>
            <a:endParaRPr kumimoji="1" lang="en-US" altLang="zh-CN" sz="3600" b="1" dirty="0">
              <a:solidFill>
                <a:srgbClr val="FF0000"/>
              </a:solidFill>
              <a:latin typeface="+mn-lt"/>
              <a:ea typeface="华文行楷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99" y="3303588"/>
            <a:ext cx="39497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8">
            <a:extLst>
              <a:ext uri="{FF2B5EF4-FFF2-40B4-BE49-F238E27FC236}">
                <a16:creationId xmlns:a16="http://schemas.microsoft.com/office/drawing/2014/main" id="{D9BEE781-DDA9-E2E6-80A5-A9D73560CA96}"/>
              </a:ext>
            </a:extLst>
          </p:cNvPr>
          <p:cNvSpPr txBox="1"/>
          <p:nvPr/>
        </p:nvSpPr>
        <p:spPr>
          <a:xfrm>
            <a:off x="215900" y="1060450"/>
            <a:ext cx="4481605" cy="1908215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MPD-ECal requirements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occupancy : &lt; 5%</a:t>
            </a:r>
          </a:p>
          <a:p>
            <a:pPr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 : &lt;1~2ns</a:t>
            </a:r>
          </a:p>
          <a:p>
            <a:pPr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resolution : &lt; 5% @1GeV</a:t>
            </a:r>
          </a:p>
          <a:p>
            <a:pPr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Operate in the magnetic </a:t>
            </a:r>
            <a:r>
              <a:rPr lang="en-US" altLang="zh-CN" sz="2000" dirty="0"/>
              <a:t>FIELD :</a:t>
            </a:r>
            <a:r>
              <a:rPr lang="zh-CN" altLang="en-US" sz="2000" dirty="0"/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0.5T</a:t>
            </a:r>
          </a:p>
          <a:p>
            <a:pPr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Adequate space resolution.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2" y="1077119"/>
            <a:ext cx="6146097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786437" y="4669397"/>
            <a:ext cx="4733925" cy="40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Cut on time in </a:t>
            </a:r>
            <a:r>
              <a:rPr kumimoji="1"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Ecal</a:t>
            </a: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(2ns</a:t>
            </a:r>
            <a:r>
              <a:rPr kumimoji="1"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）</a:t>
            </a: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741043" y="5426838"/>
            <a:ext cx="503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具有高时间性能的</a:t>
            </a:r>
            <a:r>
              <a:rPr lang="en-US" altLang="zh-CN" dirty="0"/>
              <a:t>ECAL</a:t>
            </a:r>
            <a:r>
              <a:rPr lang="zh-CN" altLang="en-US" dirty="0"/>
              <a:t>能够提高粒子鉴别能力！</a:t>
            </a:r>
          </a:p>
        </p:txBody>
      </p:sp>
      <p:sp>
        <p:nvSpPr>
          <p:cNvPr id="2" name="页脚占位符 5">
            <a:extLst>
              <a:ext uri="{FF2B5EF4-FFF2-40B4-BE49-F238E27FC236}">
                <a16:creationId xmlns:a16="http://schemas.microsoft.com/office/drawing/2014/main" id="{13E68A5A-CAB6-BED2-0B27-8DA29654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3871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/>
          <a:srcRect l="39667" t="29704" r="10917" b="17852"/>
          <a:stretch/>
        </p:blipFill>
        <p:spPr>
          <a:xfrm>
            <a:off x="4630883" y="1005362"/>
            <a:ext cx="7225551" cy="431339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l="13750" t="16814" r="31500" b="5409"/>
          <a:stretch/>
        </p:blipFill>
        <p:spPr>
          <a:xfrm>
            <a:off x="136297" y="3023629"/>
            <a:ext cx="4494586" cy="3591564"/>
          </a:xfrm>
          <a:prstGeom prst="rect">
            <a:avLst/>
          </a:prstGeom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71439" y="70521"/>
            <a:ext cx="3692841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1" lang="en-US" altLang="zh-CN" sz="3200" b="1" dirty="0">
                <a:solidFill>
                  <a:srgbClr val="FF0000"/>
                </a:solidFill>
                <a:latin typeface="+mn-ea"/>
              </a:rPr>
              <a:t>ECAL</a:t>
            </a:r>
            <a:r>
              <a:rPr kumimoji="1" lang="zh-CN" altLang="en-US" sz="3200" b="1" dirty="0">
                <a:solidFill>
                  <a:srgbClr val="FF0000"/>
                </a:solidFill>
                <a:latin typeface="+mn-ea"/>
              </a:rPr>
              <a:t>的组成结构</a:t>
            </a:r>
            <a:endParaRPr kumimoji="1" lang="en-US" altLang="zh-CN" sz="36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964921" y="5422339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闪烁体：塑料闪烁体</a:t>
            </a:r>
            <a:endParaRPr lang="en-US" altLang="zh-CN" dirty="0"/>
          </a:p>
          <a:p>
            <a:r>
              <a:rPr lang="en-US" altLang="zh-CN" dirty="0"/>
              <a:t>WLSF</a:t>
            </a:r>
            <a:r>
              <a:rPr lang="zh-CN" altLang="en-US" dirty="0"/>
              <a:t>： </a:t>
            </a:r>
            <a:r>
              <a:rPr lang="en-US" altLang="zh-CN" dirty="0"/>
              <a:t>Y11</a:t>
            </a:r>
          </a:p>
          <a:p>
            <a:r>
              <a:rPr lang="zh-CN" altLang="en-US" dirty="0"/>
              <a:t>光电读出： </a:t>
            </a:r>
            <a:r>
              <a:rPr lang="en-US" altLang="zh-CN" dirty="0" err="1"/>
              <a:t>SiPM</a:t>
            </a:r>
            <a:endParaRPr lang="zh-CN" altLang="en-US" dirty="0"/>
          </a:p>
        </p:txBody>
      </p:sp>
      <p:sp>
        <p:nvSpPr>
          <p:cNvPr id="23" name="右大括号 22"/>
          <p:cNvSpPr/>
          <p:nvPr/>
        </p:nvSpPr>
        <p:spPr>
          <a:xfrm>
            <a:off x="7227079" y="5510212"/>
            <a:ext cx="352425" cy="8211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7579504" y="5736131"/>
            <a:ext cx="4572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B050"/>
                </a:solidFill>
              </a:rPr>
              <a:t>均是快响应器件，能够达到高时间分辩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4C2555D-B812-6142-886B-C2E6AC8981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28" y="765778"/>
            <a:ext cx="4047697" cy="2257424"/>
          </a:xfrm>
          <a:prstGeom prst="rect">
            <a:avLst/>
          </a:prstGeom>
        </p:spPr>
      </p:pic>
      <p:sp>
        <p:nvSpPr>
          <p:cNvPr id="2" name="页脚占位符 5">
            <a:extLst>
              <a:ext uri="{FF2B5EF4-FFF2-40B4-BE49-F238E27FC236}">
                <a16:creationId xmlns:a16="http://schemas.microsoft.com/office/drawing/2014/main" id="{5FB69B03-7FC6-834D-F4F4-9CC8035D3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7470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68" y="4029767"/>
            <a:ext cx="2541588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4"/>
          <p:cNvSpPr txBox="1">
            <a:spLocks noChangeArrowheads="1"/>
          </p:cNvSpPr>
          <p:nvPr/>
        </p:nvSpPr>
        <p:spPr bwMode="auto">
          <a:xfrm>
            <a:off x="1789113" y="4602163"/>
            <a:ext cx="1358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/>
              <a:t>Spatial resolution</a:t>
            </a:r>
            <a:endParaRPr lang="zh-CN" altLang="en-US" sz="1200"/>
          </a:p>
        </p:txBody>
      </p:sp>
      <p:grpSp>
        <p:nvGrpSpPr>
          <p:cNvPr id="8" name="组合 2"/>
          <p:cNvGrpSpPr>
            <a:grpSpLocks/>
          </p:cNvGrpSpPr>
          <p:nvPr/>
        </p:nvGrpSpPr>
        <p:grpSpPr bwMode="auto">
          <a:xfrm>
            <a:off x="4652963" y="3925888"/>
            <a:ext cx="2536825" cy="2430462"/>
            <a:chOff x="6630988" y="3906838"/>
            <a:chExt cx="2536825" cy="2430462"/>
          </a:xfrm>
        </p:grpSpPr>
        <p:pic>
          <p:nvPicPr>
            <p:cNvPr id="9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0988" y="3906838"/>
              <a:ext cx="2536825" cy="2430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15"/>
            <p:cNvSpPr txBox="1">
              <a:spLocks noChangeArrowheads="1"/>
            </p:cNvSpPr>
            <p:nvPr/>
          </p:nvSpPr>
          <p:spPr bwMode="auto">
            <a:xfrm>
              <a:off x="7367588" y="4140200"/>
              <a:ext cx="166846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200"/>
                <a:t>Spatial resolution  Vs. energy</a:t>
              </a:r>
              <a:endParaRPr lang="zh-CN" altLang="en-US" sz="1200"/>
            </a:p>
          </p:txBody>
        </p:sp>
      </p:grpSp>
      <p:pic>
        <p:nvPicPr>
          <p:cNvPr id="11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842963"/>
            <a:ext cx="328612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1366838" y="2309813"/>
            <a:ext cx="1089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/>
              <a:t>Linearity</a:t>
            </a:r>
            <a:endParaRPr lang="zh-CN" altLang="en-US" sz="1200"/>
          </a:p>
        </p:txBody>
      </p:sp>
      <p:pic>
        <p:nvPicPr>
          <p:cNvPr id="13" name="内容占位符 7">
            <a:extLst>
              <a:ext uri="{FF2B5EF4-FFF2-40B4-BE49-F238E27FC236}">
                <a16:creationId xmlns:a16="http://schemas.microsoft.com/office/drawing/2014/main" id="{42FA32BE-55A5-D647-ABA6-646CAD29EB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45886" y="954080"/>
            <a:ext cx="2798032" cy="2889771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538B7BA-3A0B-F520-F4FF-FEE3B44DB3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450" y="1090485"/>
            <a:ext cx="2743200" cy="2609213"/>
          </a:xfrm>
          <a:prstGeom prst="rect">
            <a:avLst/>
          </a:prstGeom>
        </p:spPr>
      </p:pic>
      <p:graphicFrame>
        <p:nvGraphicFramePr>
          <p:cNvPr id="15" name="表格 5">
            <a:extLst>
              <a:ext uri="{FF2B5EF4-FFF2-40B4-BE49-F238E27FC236}">
                <a16:creationId xmlns:a16="http://schemas.microsoft.com/office/drawing/2014/main" id="{7FD0BEFF-332F-6CB3-1076-CF174E733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175924"/>
              </p:ext>
            </p:extLst>
          </p:nvPr>
        </p:nvGraphicFramePr>
        <p:xfrm>
          <a:off x="7429430" y="4159250"/>
          <a:ext cx="4524445" cy="1828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61183">
                  <a:extLst>
                    <a:ext uri="{9D8B030D-6E8A-4147-A177-3AD203B41FA5}">
                      <a16:colId xmlns:a16="http://schemas.microsoft.com/office/drawing/2014/main" val="876338464"/>
                    </a:ext>
                  </a:extLst>
                </a:gridCol>
                <a:gridCol w="1426364">
                  <a:extLst>
                    <a:ext uri="{9D8B030D-6E8A-4147-A177-3AD203B41FA5}">
                      <a16:colId xmlns:a16="http://schemas.microsoft.com/office/drawing/2014/main" val="2181976464"/>
                    </a:ext>
                  </a:extLst>
                </a:gridCol>
                <a:gridCol w="1836898">
                  <a:extLst>
                    <a:ext uri="{9D8B030D-6E8A-4147-A177-3AD203B41FA5}">
                      <a16:colId xmlns:a16="http://schemas.microsoft.com/office/drawing/2014/main" val="1800207664"/>
                    </a:ext>
                  </a:extLst>
                </a:gridCol>
              </a:tblGrid>
              <a:tr h="345356">
                <a:tc>
                  <a:txBody>
                    <a:bodyPr/>
                    <a:lstStyle/>
                    <a:p>
                      <a:pPr algn="ctr"/>
                      <a:endParaRPr lang="en-US" altLang="zh-CN" sz="16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+mn-lt"/>
                        </a:rPr>
                        <a:t>矫正前后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+mn-lt"/>
                        </a:rPr>
                        <a:t>时间分辨</a:t>
                      </a:r>
                      <a:r>
                        <a:rPr lang="en-US" altLang="zh-CN" sz="1800" b="0" dirty="0">
                          <a:latin typeface="+mn-lt"/>
                        </a:rPr>
                        <a:t>[ps]</a:t>
                      </a:r>
                      <a:endParaRPr lang="zh-CN" altLang="en-US" sz="18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4283397"/>
                  </a:ext>
                </a:extLst>
              </a:tr>
              <a:tr h="34535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>
                          <a:latin typeface="+mn-lt"/>
                        </a:rPr>
                        <a:t>束流实验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时幅矫正前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+mn-lt"/>
                        </a:rPr>
                        <a:t>823</a:t>
                      </a:r>
                      <a:endParaRPr lang="zh-CN" altLang="en-US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250819"/>
                  </a:ext>
                </a:extLst>
              </a:tr>
              <a:tr h="345356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ingFang SC" panose="020B0400000000000000" pitchFamily="34" charset="-122"/>
                          <a:ea typeface="PingFang SC" panose="020B0400000000000000" pitchFamily="34" charset="-122"/>
                          <a:cs typeface="+mn-cs"/>
                        </a:rPr>
                        <a:t>时幅矫正后</a:t>
                      </a:r>
                      <a:endParaRPr kumimoji="0" lang="en-US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ingFang SC" panose="020B0400000000000000" pitchFamily="34" charset="-122"/>
                        <a:ea typeface="PingFang SC" panose="020B0400000000000000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+mn-lt"/>
                        </a:rPr>
                        <a:t>190</a:t>
                      </a:r>
                      <a:endParaRPr lang="zh-CN" altLang="en-US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9203791"/>
                  </a:ext>
                </a:extLst>
              </a:tr>
              <a:tr h="345356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+mn-lt"/>
                          <a:ea typeface="PingFang SC Light" panose="020B0300000000000000" pitchFamily="34" charset="-122"/>
                          <a:cs typeface="Calibri" panose="020F0502020204030204" pitchFamily="34" charset="0"/>
                        </a:rPr>
                        <a:t>模拟结果</a:t>
                      </a:r>
                      <a:endParaRPr lang="zh-CN" altLang="en-US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时幅矫正前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+mn-lt"/>
                        </a:rPr>
                        <a:t>469</a:t>
                      </a:r>
                      <a:endParaRPr lang="zh-CN" altLang="en-US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672638"/>
                  </a:ext>
                </a:extLst>
              </a:tr>
              <a:tr h="345356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ingFang SC" panose="020B0400000000000000" pitchFamily="34" charset="-122"/>
                          <a:ea typeface="PingFang SC" panose="020B0400000000000000" pitchFamily="34" charset="-122"/>
                          <a:cs typeface="+mn-cs"/>
                        </a:rPr>
                        <a:t>时幅矫正后</a:t>
                      </a:r>
                      <a:endParaRPr kumimoji="0" lang="en-US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ingFang SC" panose="020B0400000000000000" pitchFamily="34" charset="-122"/>
                        <a:ea typeface="PingFang SC" panose="020B0400000000000000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+mn-lt"/>
                        </a:rPr>
                        <a:t>146</a:t>
                      </a:r>
                      <a:endParaRPr lang="zh-CN" altLang="en-US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118099"/>
                  </a:ext>
                </a:extLst>
              </a:tr>
            </a:tbl>
          </a:graphicData>
        </a:graphic>
      </p:graphicFrame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1439" y="70521"/>
            <a:ext cx="3692841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1" lang="en-US" altLang="zh-CN" sz="3200" b="1" dirty="0">
                <a:solidFill>
                  <a:srgbClr val="FF0000"/>
                </a:solidFill>
                <a:latin typeface="+mn-ea"/>
              </a:rPr>
              <a:t>ECAL</a:t>
            </a:r>
            <a:r>
              <a:rPr kumimoji="1" lang="zh-CN" altLang="en-US" sz="3200" b="1" dirty="0">
                <a:solidFill>
                  <a:srgbClr val="FF0000"/>
                </a:solidFill>
                <a:latin typeface="+mn-ea"/>
              </a:rPr>
              <a:t>模块的性能</a:t>
            </a:r>
            <a:endParaRPr kumimoji="1" lang="en-US" altLang="zh-CN" sz="36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743950" y="721153"/>
            <a:ext cx="1121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时间分辨</a:t>
            </a:r>
          </a:p>
        </p:txBody>
      </p:sp>
      <p:sp>
        <p:nvSpPr>
          <p:cNvPr id="2" name="页脚占位符 5">
            <a:extLst>
              <a:ext uri="{FF2B5EF4-FFF2-40B4-BE49-F238E27FC236}">
                <a16:creationId xmlns:a16="http://schemas.microsoft.com/office/drawing/2014/main" id="{F1E9999F-CBE1-C5C2-3BB9-F5C6920F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7500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6C174-C44B-01C5-1717-208A22E41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A9533990-1B5F-4B11-9FE0-F0154188A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786188"/>
            <a:ext cx="3890963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A92C648D-366B-F6B9-E371-56BD08E3A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001713"/>
            <a:ext cx="3890963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B1990968-B44A-E414-47D7-45D1614AD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1003300"/>
            <a:ext cx="4078287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11">
            <a:extLst>
              <a:ext uri="{FF2B5EF4-FFF2-40B4-BE49-F238E27FC236}">
                <a16:creationId xmlns:a16="http://schemas.microsoft.com/office/drawing/2014/main" id="{2731561A-5B08-B69B-AB6A-6643F3E37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1000125"/>
            <a:ext cx="2714625" cy="3683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zh-CN" b="1">
                <a:solidFill>
                  <a:srgbClr val="FFFFFF"/>
                </a:solidFill>
                <a:latin typeface="Calibri" panose="020F0502020204030204" pitchFamily="34" charset="0"/>
                <a:ea typeface="微软雅黑 Light" panose="020B0502040204020203" pitchFamily="34" charset="-122"/>
              </a:rPr>
              <a:t>Module production in THU </a:t>
            </a:r>
            <a:endParaRPr lang="zh-CN" altLang="en-US" b="1">
              <a:solidFill>
                <a:srgbClr val="FFFFFF"/>
              </a:solidFill>
              <a:latin typeface="Calibri" panose="020F050202020403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id="{6F8AFD45-C87A-8CE3-8F32-9BA5C317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6056313"/>
            <a:ext cx="2703512" cy="369887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zh-CN" b="1">
                <a:solidFill>
                  <a:srgbClr val="FFFFFF"/>
                </a:solidFill>
                <a:latin typeface="Calibri" panose="020F0502020204030204" pitchFamily="34" charset="0"/>
                <a:ea typeface="微软雅黑 Light" panose="020B0502040204020203" pitchFamily="34" charset="-122"/>
              </a:rPr>
              <a:t>Module production in SDU </a:t>
            </a:r>
            <a:endParaRPr lang="zh-CN" altLang="en-US" b="1">
              <a:solidFill>
                <a:srgbClr val="FFFFFF"/>
              </a:solidFill>
              <a:latin typeface="Calibri" panose="020F050202020403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1" name="文本框 13">
            <a:extLst>
              <a:ext uri="{FF2B5EF4-FFF2-40B4-BE49-F238E27FC236}">
                <a16:creationId xmlns:a16="http://schemas.microsoft.com/office/drawing/2014/main" id="{73D3EBAE-2A37-5C96-7310-4B6CAF76D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6070600"/>
            <a:ext cx="2714625" cy="3683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zh-CN" b="1">
                <a:solidFill>
                  <a:srgbClr val="FFFFFF"/>
                </a:solidFill>
                <a:latin typeface="Calibri" panose="020F0502020204030204" pitchFamily="34" charset="0"/>
                <a:ea typeface="微软雅黑 Light" panose="020B0502040204020203" pitchFamily="34" charset="-122"/>
              </a:rPr>
              <a:t>Module production in THU </a:t>
            </a:r>
            <a:endParaRPr lang="zh-CN" altLang="en-US" b="1">
              <a:solidFill>
                <a:srgbClr val="FFFFFF"/>
              </a:solidFill>
              <a:latin typeface="Calibri" panose="020F050202020403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4E864D6F-9506-11D8-BC81-6E7ED307F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9" y="70521"/>
            <a:ext cx="5692547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1" lang="en-US" altLang="zh-CN" sz="3200" b="1" dirty="0">
                <a:solidFill>
                  <a:srgbClr val="FF0000"/>
                </a:solidFill>
                <a:latin typeface="+mn-ea"/>
              </a:rPr>
              <a:t>800</a:t>
            </a:r>
            <a:r>
              <a:rPr kumimoji="1" lang="zh-CN" altLang="en-US" sz="3200" b="1" dirty="0">
                <a:solidFill>
                  <a:srgbClr val="FF0000"/>
                </a:solidFill>
                <a:latin typeface="+mn-ea"/>
              </a:rPr>
              <a:t>个</a:t>
            </a:r>
            <a:r>
              <a:rPr kumimoji="1" lang="en-US" altLang="zh-CN" sz="3200" b="1" dirty="0">
                <a:solidFill>
                  <a:srgbClr val="FF0000"/>
                </a:solidFill>
                <a:latin typeface="+mn-ea"/>
              </a:rPr>
              <a:t>ECAL</a:t>
            </a:r>
            <a:r>
              <a:rPr kumimoji="1" lang="zh-CN" altLang="en-US" sz="3200" b="1" dirty="0">
                <a:solidFill>
                  <a:srgbClr val="FF0000"/>
                </a:solidFill>
                <a:latin typeface="+mn-ea"/>
              </a:rPr>
              <a:t>模块的批量生产</a:t>
            </a:r>
            <a:endParaRPr kumimoji="1" lang="en-US" altLang="zh-CN" sz="36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AC1FD6-F8FB-7A66-C637-95F3EFB1731E}"/>
              </a:ext>
            </a:extLst>
          </p:cNvPr>
          <p:cNvSpPr txBox="1"/>
          <p:nvPr/>
        </p:nvSpPr>
        <p:spPr>
          <a:xfrm>
            <a:off x="9106367" y="25634"/>
            <a:ext cx="2773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JINR </a:t>
            </a:r>
            <a:r>
              <a:rPr lang="zh-CN" altLang="en-US" sz="2000" b="1" dirty="0">
                <a:solidFill>
                  <a:srgbClr val="FF0000"/>
                </a:solidFill>
              </a:rPr>
              <a:t>的接收及装配测试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B5D95F4-5B69-5B5E-C47A-1A14BBDE7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2" y="467711"/>
            <a:ext cx="2796393" cy="6055123"/>
          </a:xfrm>
          <a:prstGeom prst="rect">
            <a:avLst/>
          </a:prstGeom>
        </p:spPr>
      </p:pic>
      <p:sp>
        <p:nvSpPr>
          <p:cNvPr id="17" name="页脚占位符 5">
            <a:extLst>
              <a:ext uri="{FF2B5EF4-FFF2-40B4-BE49-F238E27FC236}">
                <a16:creationId xmlns:a16="http://schemas.microsoft.com/office/drawing/2014/main" id="{21ECD506-1E34-4FF5-A564-6FEA46F07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2683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1314450"/>
            <a:ext cx="2476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7"/>
          <p:cNvSpPr txBox="1">
            <a:spLocks noChangeArrowheads="1"/>
          </p:cNvSpPr>
          <p:nvPr/>
        </p:nvSpPr>
        <p:spPr bwMode="auto">
          <a:xfrm>
            <a:off x="4255371" y="3756717"/>
            <a:ext cx="4745037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marR="0" lvl="0" indent="-285750" defTabSz="91440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220 layer is separated into 4  parts, each part consists of 55 layers</a:t>
            </a:r>
          </a:p>
          <a:p>
            <a:pPr marL="285750" marR="0" lvl="0" indent="-285750" defTabSz="91440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Readout with 32 WLSFs, each part is readout with 8 </a:t>
            </a: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WLSFs+SiPM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  <a:p>
            <a:pPr marL="285750" marR="0" lvl="0" indent="-285750" defTabSz="91440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Mask technology of WLSF</a:t>
            </a:r>
          </a:p>
          <a:p>
            <a:pPr marL="285750" marR="0" lvl="0" indent="-285750" defTabSz="91440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5D: </a:t>
            </a: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x,y,z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, energy (5%), time (~50ps)</a:t>
            </a: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" name="图片 6" descr="C:\Users\wangyi\AppData\Local\Temp\WeChat Files\b84b35abc662a95e1a8316d5f2118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95700"/>
            <a:ext cx="3819525" cy="209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4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96975"/>
            <a:ext cx="47752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34925" y="2527300"/>
            <a:ext cx="5262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prstClr val="black"/>
                </a:solidFill>
                <a:latin typeface="宋体" panose="02010600030101010101" pitchFamily="2" charset="-122"/>
              </a:rPr>
              <a:t>传统的</a:t>
            </a:r>
            <a:r>
              <a:rPr lang="en-US" altLang="zh-CN">
                <a:solidFill>
                  <a:prstClr val="black"/>
                </a:solidFill>
                <a:latin typeface="宋体" panose="02010600030101010101" pitchFamily="2" charset="-122"/>
              </a:rPr>
              <a:t>Shashlyk</a:t>
            </a:r>
            <a:r>
              <a:rPr lang="zh-CN" altLang="en-US">
                <a:solidFill>
                  <a:prstClr val="black"/>
                </a:solidFill>
                <a:latin typeface="宋体" panose="02010600030101010101" pitchFamily="2" charset="-122"/>
              </a:rPr>
              <a:t>量能器</a:t>
            </a:r>
            <a:r>
              <a:rPr lang="en-US" altLang="zh-CN">
                <a:solidFill>
                  <a:prstClr val="black"/>
                </a:solidFill>
                <a:latin typeface="宋体" panose="02010600030101010101" pitchFamily="2" charset="-122"/>
              </a:rPr>
              <a:t>,</a:t>
            </a:r>
            <a:r>
              <a:rPr lang="zh-CN" altLang="en-US">
                <a:solidFill>
                  <a:prstClr val="black"/>
                </a:solidFill>
                <a:latin typeface="宋体" panose="02010600030101010101" pitchFamily="2" charset="-122"/>
              </a:rPr>
              <a:t>没有能量沉积的深度信息</a:t>
            </a:r>
          </a:p>
        </p:txBody>
      </p:sp>
      <p:pic>
        <p:nvPicPr>
          <p:cNvPr id="12" name="图片 5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258" y="3889873"/>
            <a:ext cx="3266205" cy="245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7"/>
          <p:cNvSpPr txBox="1">
            <a:spLocks noChangeArrowheads="1"/>
          </p:cNvSpPr>
          <p:nvPr/>
        </p:nvSpPr>
        <p:spPr bwMode="auto">
          <a:xfrm>
            <a:off x="0" y="6329363"/>
            <a:ext cx="9099550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能量沉积的深度</a:t>
            </a:r>
            <a:r>
              <a:rPr lang="zh-CN" altLang="zh-CN" sz="2400" b="1"/>
              <a:t>分布</a:t>
            </a:r>
            <a:r>
              <a:rPr lang="en-US" altLang="zh-CN" sz="2400" b="1"/>
              <a:t> + </a:t>
            </a:r>
            <a:r>
              <a:rPr lang="zh-CN" altLang="zh-CN" sz="2400" b="1"/>
              <a:t>优秀的时间分辨 大大提高了粒子鉴别能力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4925" y="31507"/>
            <a:ext cx="68580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五维</a:t>
            </a:r>
            <a:r>
              <a:rPr kumimoji="1" lang="en-US" altLang="zh-CN" sz="3200" b="1" dirty="0" err="1">
                <a:solidFill>
                  <a:srgbClr val="FF0000"/>
                </a:solidFill>
                <a:latin typeface="宋体" panose="02010600030101010101" pitchFamily="2" charset="-122"/>
              </a:rPr>
              <a:t>Shashlyk</a:t>
            </a:r>
            <a:r>
              <a:rPr kumimoji="1"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电磁量能器的概念</a:t>
            </a:r>
            <a:endParaRPr kumimoji="1" lang="en-US" altLang="zh-CN" sz="36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14FB52E-11C4-1DEE-4BF0-4E4CA36484F0}"/>
              </a:ext>
            </a:extLst>
          </p:cNvPr>
          <p:cNvSpPr/>
          <p:nvPr/>
        </p:nvSpPr>
        <p:spPr>
          <a:xfrm>
            <a:off x="8726958" y="1063819"/>
            <a:ext cx="1518557" cy="2559742"/>
          </a:xfrm>
          <a:prstGeom prst="rect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22ECE11-4314-5957-6B7D-5E8C866878D4}"/>
              </a:ext>
            </a:extLst>
          </p:cNvPr>
          <p:cNvCxnSpPr>
            <a:stCxn id="2" idx="0"/>
            <a:endCxn id="2" idx="2"/>
          </p:cNvCxnSpPr>
          <p:nvPr/>
        </p:nvCxnSpPr>
        <p:spPr>
          <a:xfrm>
            <a:off x="9486237" y="1063819"/>
            <a:ext cx="0" cy="255974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764DF62-2ACA-EDED-8B30-660BE5452540}"/>
              </a:ext>
            </a:extLst>
          </p:cNvPr>
          <p:cNvCxnSpPr/>
          <p:nvPr/>
        </p:nvCxnSpPr>
        <p:spPr>
          <a:xfrm>
            <a:off x="9073860" y="1063819"/>
            <a:ext cx="0" cy="255974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228A7237-45BC-ACA1-E6DD-2D734BA4E419}"/>
              </a:ext>
            </a:extLst>
          </p:cNvPr>
          <p:cNvCxnSpPr/>
          <p:nvPr/>
        </p:nvCxnSpPr>
        <p:spPr>
          <a:xfrm>
            <a:off x="9889648" y="1095616"/>
            <a:ext cx="0" cy="255974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02B5711-BCF2-5FCE-0C52-9F1D6EB45DBB}"/>
              </a:ext>
            </a:extLst>
          </p:cNvPr>
          <p:cNvCxnSpPr/>
          <p:nvPr/>
        </p:nvCxnSpPr>
        <p:spPr>
          <a:xfrm>
            <a:off x="9477271" y="1095616"/>
            <a:ext cx="0" cy="255974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AFC450E4-9384-39D9-EB8F-072C1E92BAFF}"/>
              </a:ext>
            </a:extLst>
          </p:cNvPr>
          <p:cNvCxnSpPr>
            <a:stCxn id="2" idx="1"/>
            <a:endCxn id="2" idx="3"/>
          </p:cNvCxnSpPr>
          <p:nvPr/>
        </p:nvCxnSpPr>
        <p:spPr>
          <a:xfrm>
            <a:off x="8726958" y="2343690"/>
            <a:ext cx="151855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42F5191B-316B-682F-5C26-4A865122BA5C}"/>
              </a:ext>
            </a:extLst>
          </p:cNvPr>
          <p:cNvCxnSpPr/>
          <p:nvPr/>
        </p:nvCxnSpPr>
        <p:spPr>
          <a:xfrm>
            <a:off x="8717992" y="1662372"/>
            <a:ext cx="151855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EFE59A48-751C-CC1D-940C-AC881ECC4E31}"/>
              </a:ext>
            </a:extLst>
          </p:cNvPr>
          <p:cNvCxnSpPr/>
          <p:nvPr/>
        </p:nvCxnSpPr>
        <p:spPr>
          <a:xfrm>
            <a:off x="8717992" y="3016042"/>
            <a:ext cx="151855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C58355BA-AB06-46B9-16BA-F5C91F71C4EB}"/>
              </a:ext>
            </a:extLst>
          </p:cNvPr>
          <p:cNvCxnSpPr/>
          <p:nvPr/>
        </p:nvCxnSpPr>
        <p:spPr>
          <a:xfrm>
            <a:off x="8709026" y="2334724"/>
            <a:ext cx="151855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8A6FD2A-BCDB-8A0A-AD03-A146EB65924A}"/>
              </a:ext>
            </a:extLst>
          </p:cNvPr>
          <p:cNvCxnSpPr/>
          <p:nvPr/>
        </p:nvCxnSpPr>
        <p:spPr>
          <a:xfrm>
            <a:off x="8592646" y="615707"/>
            <a:ext cx="1837765" cy="327416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D19B9B47-74F9-4F36-A59A-B9C9A44101B3}"/>
              </a:ext>
            </a:extLst>
          </p:cNvPr>
          <p:cNvSpPr txBox="1"/>
          <p:nvPr/>
        </p:nvSpPr>
        <p:spPr>
          <a:xfrm>
            <a:off x="8751131" y="615707"/>
            <a:ext cx="322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e</a:t>
            </a:r>
            <a:endParaRPr lang="zh-CN" altLang="en-US" sz="20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8447ECD-610E-3AD6-FAB1-B254F8C40850}"/>
              </a:ext>
            </a:extLst>
          </p:cNvPr>
          <p:cNvSpPr txBox="1"/>
          <p:nvPr/>
        </p:nvSpPr>
        <p:spPr>
          <a:xfrm>
            <a:off x="10398349" y="1889885"/>
            <a:ext cx="1654325" cy="1015663"/>
          </a:xfrm>
          <a:prstGeom prst="rect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提高了粒子入射位置和方向精度</a:t>
            </a: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BDA6F365-A9C0-EE3D-A5B2-111080E7F97F}"/>
              </a:ext>
            </a:extLst>
          </p:cNvPr>
          <p:cNvSpPr/>
          <p:nvPr/>
        </p:nvSpPr>
        <p:spPr>
          <a:xfrm>
            <a:off x="8715272" y="1246828"/>
            <a:ext cx="376518" cy="188259"/>
          </a:xfrm>
          <a:custGeom>
            <a:avLst/>
            <a:gdLst>
              <a:gd name="connsiteX0" fmla="*/ 0 w 376518"/>
              <a:gd name="connsiteY0" fmla="*/ 188259 h 188259"/>
              <a:gd name="connsiteX1" fmla="*/ 89647 w 376518"/>
              <a:gd name="connsiteY1" fmla="*/ 179294 h 188259"/>
              <a:gd name="connsiteX2" fmla="*/ 98612 w 376518"/>
              <a:gd name="connsiteY2" fmla="*/ 143435 h 188259"/>
              <a:gd name="connsiteX3" fmla="*/ 107577 w 376518"/>
              <a:gd name="connsiteY3" fmla="*/ 80682 h 188259"/>
              <a:gd name="connsiteX4" fmla="*/ 116541 w 376518"/>
              <a:gd name="connsiteY4" fmla="*/ 53788 h 188259"/>
              <a:gd name="connsiteX5" fmla="*/ 125506 w 376518"/>
              <a:gd name="connsiteY5" fmla="*/ 0 h 188259"/>
              <a:gd name="connsiteX6" fmla="*/ 152400 w 376518"/>
              <a:gd name="connsiteY6" fmla="*/ 62753 h 188259"/>
              <a:gd name="connsiteX7" fmla="*/ 170330 w 376518"/>
              <a:gd name="connsiteY7" fmla="*/ 89647 h 188259"/>
              <a:gd name="connsiteX8" fmla="*/ 179294 w 376518"/>
              <a:gd name="connsiteY8" fmla="*/ 116541 h 188259"/>
              <a:gd name="connsiteX9" fmla="*/ 242047 w 376518"/>
              <a:gd name="connsiteY9" fmla="*/ 152400 h 188259"/>
              <a:gd name="connsiteX10" fmla="*/ 358588 w 376518"/>
              <a:gd name="connsiteY10" fmla="*/ 179294 h 188259"/>
              <a:gd name="connsiteX11" fmla="*/ 376518 w 376518"/>
              <a:gd name="connsiteY11" fmla="*/ 179294 h 1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6518" h="188259">
                <a:moveTo>
                  <a:pt x="0" y="188259"/>
                </a:moveTo>
                <a:cubicBezTo>
                  <a:pt x="29882" y="185271"/>
                  <a:pt x="62307" y="191721"/>
                  <a:pt x="89647" y="179294"/>
                </a:cubicBezTo>
                <a:cubicBezTo>
                  <a:pt x="100864" y="174196"/>
                  <a:pt x="96408" y="155557"/>
                  <a:pt x="98612" y="143435"/>
                </a:cubicBezTo>
                <a:cubicBezTo>
                  <a:pt x="102392" y="122646"/>
                  <a:pt x="103433" y="101402"/>
                  <a:pt x="107577" y="80682"/>
                </a:cubicBezTo>
                <a:cubicBezTo>
                  <a:pt x="109430" y="71416"/>
                  <a:pt x="114491" y="63013"/>
                  <a:pt x="116541" y="53788"/>
                </a:cubicBezTo>
                <a:cubicBezTo>
                  <a:pt x="120484" y="36044"/>
                  <a:pt x="122518" y="17929"/>
                  <a:pt x="125506" y="0"/>
                </a:cubicBezTo>
                <a:cubicBezTo>
                  <a:pt x="170521" y="67523"/>
                  <a:pt x="117663" y="-18297"/>
                  <a:pt x="152400" y="62753"/>
                </a:cubicBezTo>
                <a:cubicBezTo>
                  <a:pt x="156644" y="72656"/>
                  <a:pt x="164353" y="80682"/>
                  <a:pt x="170330" y="89647"/>
                </a:cubicBezTo>
                <a:cubicBezTo>
                  <a:pt x="173318" y="98612"/>
                  <a:pt x="173391" y="109162"/>
                  <a:pt x="179294" y="116541"/>
                </a:cubicBezTo>
                <a:cubicBezTo>
                  <a:pt x="186447" y="125482"/>
                  <a:pt x="234830" y="149994"/>
                  <a:pt x="242047" y="152400"/>
                </a:cubicBezTo>
                <a:cubicBezTo>
                  <a:pt x="257226" y="157460"/>
                  <a:pt x="333703" y="175739"/>
                  <a:pt x="358588" y="179294"/>
                </a:cubicBezTo>
                <a:cubicBezTo>
                  <a:pt x="364505" y="180139"/>
                  <a:pt x="370541" y="179294"/>
                  <a:pt x="376518" y="179294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A3E19275-A0E9-28C3-115F-DAF7CC7EC1DB}"/>
              </a:ext>
            </a:extLst>
          </p:cNvPr>
          <p:cNvSpPr/>
          <p:nvPr/>
        </p:nvSpPr>
        <p:spPr>
          <a:xfrm>
            <a:off x="10076956" y="576283"/>
            <a:ext cx="376518" cy="188259"/>
          </a:xfrm>
          <a:custGeom>
            <a:avLst/>
            <a:gdLst>
              <a:gd name="connsiteX0" fmla="*/ 0 w 376518"/>
              <a:gd name="connsiteY0" fmla="*/ 188259 h 188259"/>
              <a:gd name="connsiteX1" fmla="*/ 89647 w 376518"/>
              <a:gd name="connsiteY1" fmla="*/ 179294 h 188259"/>
              <a:gd name="connsiteX2" fmla="*/ 98612 w 376518"/>
              <a:gd name="connsiteY2" fmla="*/ 143435 h 188259"/>
              <a:gd name="connsiteX3" fmla="*/ 107577 w 376518"/>
              <a:gd name="connsiteY3" fmla="*/ 80682 h 188259"/>
              <a:gd name="connsiteX4" fmla="*/ 116541 w 376518"/>
              <a:gd name="connsiteY4" fmla="*/ 53788 h 188259"/>
              <a:gd name="connsiteX5" fmla="*/ 125506 w 376518"/>
              <a:gd name="connsiteY5" fmla="*/ 0 h 188259"/>
              <a:gd name="connsiteX6" fmla="*/ 152400 w 376518"/>
              <a:gd name="connsiteY6" fmla="*/ 62753 h 188259"/>
              <a:gd name="connsiteX7" fmla="*/ 170330 w 376518"/>
              <a:gd name="connsiteY7" fmla="*/ 89647 h 188259"/>
              <a:gd name="connsiteX8" fmla="*/ 179294 w 376518"/>
              <a:gd name="connsiteY8" fmla="*/ 116541 h 188259"/>
              <a:gd name="connsiteX9" fmla="*/ 242047 w 376518"/>
              <a:gd name="connsiteY9" fmla="*/ 152400 h 188259"/>
              <a:gd name="connsiteX10" fmla="*/ 358588 w 376518"/>
              <a:gd name="connsiteY10" fmla="*/ 179294 h 188259"/>
              <a:gd name="connsiteX11" fmla="*/ 376518 w 376518"/>
              <a:gd name="connsiteY11" fmla="*/ 179294 h 1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6518" h="188259">
                <a:moveTo>
                  <a:pt x="0" y="188259"/>
                </a:moveTo>
                <a:cubicBezTo>
                  <a:pt x="29882" y="185271"/>
                  <a:pt x="62307" y="191721"/>
                  <a:pt x="89647" y="179294"/>
                </a:cubicBezTo>
                <a:cubicBezTo>
                  <a:pt x="100864" y="174196"/>
                  <a:pt x="96408" y="155557"/>
                  <a:pt x="98612" y="143435"/>
                </a:cubicBezTo>
                <a:cubicBezTo>
                  <a:pt x="102392" y="122646"/>
                  <a:pt x="103433" y="101402"/>
                  <a:pt x="107577" y="80682"/>
                </a:cubicBezTo>
                <a:cubicBezTo>
                  <a:pt x="109430" y="71416"/>
                  <a:pt x="114491" y="63013"/>
                  <a:pt x="116541" y="53788"/>
                </a:cubicBezTo>
                <a:cubicBezTo>
                  <a:pt x="120484" y="36044"/>
                  <a:pt x="122518" y="17929"/>
                  <a:pt x="125506" y="0"/>
                </a:cubicBezTo>
                <a:cubicBezTo>
                  <a:pt x="170521" y="67523"/>
                  <a:pt x="117663" y="-18297"/>
                  <a:pt x="152400" y="62753"/>
                </a:cubicBezTo>
                <a:cubicBezTo>
                  <a:pt x="156644" y="72656"/>
                  <a:pt x="164353" y="80682"/>
                  <a:pt x="170330" y="89647"/>
                </a:cubicBezTo>
                <a:cubicBezTo>
                  <a:pt x="173318" y="98612"/>
                  <a:pt x="173391" y="109162"/>
                  <a:pt x="179294" y="116541"/>
                </a:cubicBezTo>
                <a:cubicBezTo>
                  <a:pt x="186447" y="125482"/>
                  <a:pt x="234830" y="149994"/>
                  <a:pt x="242047" y="152400"/>
                </a:cubicBezTo>
                <a:cubicBezTo>
                  <a:pt x="257226" y="157460"/>
                  <a:pt x="333703" y="175739"/>
                  <a:pt x="358588" y="179294"/>
                </a:cubicBezTo>
                <a:cubicBezTo>
                  <a:pt x="364505" y="180139"/>
                  <a:pt x="370541" y="179294"/>
                  <a:pt x="376518" y="179294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DB759B77-AFB2-ABDD-5C4A-B823150608FE}"/>
              </a:ext>
            </a:extLst>
          </p:cNvPr>
          <p:cNvSpPr/>
          <p:nvPr/>
        </p:nvSpPr>
        <p:spPr>
          <a:xfrm>
            <a:off x="9125080" y="1944711"/>
            <a:ext cx="376518" cy="188259"/>
          </a:xfrm>
          <a:custGeom>
            <a:avLst/>
            <a:gdLst>
              <a:gd name="connsiteX0" fmla="*/ 0 w 376518"/>
              <a:gd name="connsiteY0" fmla="*/ 188259 h 188259"/>
              <a:gd name="connsiteX1" fmla="*/ 89647 w 376518"/>
              <a:gd name="connsiteY1" fmla="*/ 179294 h 188259"/>
              <a:gd name="connsiteX2" fmla="*/ 98612 w 376518"/>
              <a:gd name="connsiteY2" fmla="*/ 143435 h 188259"/>
              <a:gd name="connsiteX3" fmla="*/ 107577 w 376518"/>
              <a:gd name="connsiteY3" fmla="*/ 80682 h 188259"/>
              <a:gd name="connsiteX4" fmla="*/ 116541 w 376518"/>
              <a:gd name="connsiteY4" fmla="*/ 53788 h 188259"/>
              <a:gd name="connsiteX5" fmla="*/ 125506 w 376518"/>
              <a:gd name="connsiteY5" fmla="*/ 0 h 188259"/>
              <a:gd name="connsiteX6" fmla="*/ 152400 w 376518"/>
              <a:gd name="connsiteY6" fmla="*/ 62753 h 188259"/>
              <a:gd name="connsiteX7" fmla="*/ 170330 w 376518"/>
              <a:gd name="connsiteY7" fmla="*/ 89647 h 188259"/>
              <a:gd name="connsiteX8" fmla="*/ 179294 w 376518"/>
              <a:gd name="connsiteY8" fmla="*/ 116541 h 188259"/>
              <a:gd name="connsiteX9" fmla="*/ 242047 w 376518"/>
              <a:gd name="connsiteY9" fmla="*/ 152400 h 188259"/>
              <a:gd name="connsiteX10" fmla="*/ 358588 w 376518"/>
              <a:gd name="connsiteY10" fmla="*/ 179294 h 188259"/>
              <a:gd name="connsiteX11" fmla="*/ 376518 w 376518"/>
              <a:gd name="connsiteY11" fmla="*/ 179294 h 1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6518" h="188259">
                <a:moveTo>
                  <a:pt x="0" y="188259"/>
                </a:moveTo>
                <a:cubicBezTo>
                  <a:pt x="29882" y="185271"/>
                  <a:pt x="62307" y="191721"/>
                  <a:pt x="89647" y="179294"/>
                </a:cubicBezTo>
                <a:cubicBezTo>
                  <a:pt x="100864" y="174196"/>
                  <a:pt x="96408" y="155557"/>
                  <a:pt x="98612" y="143435"/>
                </a:cubicBezTo>
                <a:cubicBezTo>
                  <a:pt x="102392" y="122646"/>
                  <a:pt x="103433" y="101402"/>
                  <a:pt x="107577" y="80682"/>
                </a:cubicBezTo>
                <a:cubicBezTo>
                  <a:pt x="109430" y="71416"/>
                  <a:pt x="114491" y="63013"/>
                  <a:pt x="116541" y="53788"/>
                </a:cubicBezTo>
                <a:cubicBezTo>
                  <a:pt x="120484" y="36044"/>
                  <a:pt x="122518" y="17929"/>
                  <a:pt x="125506" y="0"/>
                </a:cubicBezTo>
                <a:cubicBezTo>
                  <a:pt x="170521" y="67523"/>
                  <a:pt x="117663" y="-18297"/>
                  <a:pt x="152400" y="62753"/>
                </a:cubicBezTo>
                <a:cubicBezTo>
                  <a:pt x="156644" y="72656"/>
                  <a:pt x="164353" y="80682"/>
                  <a:pt x="170330" y="89647"/>
                </a:cubicBezTo>
                <a:cubicBezTo>
                  <a:pt x="173318" y="98612"/>
                  <a:pt x="173391" y="109162"/>
                  <a:pt x="179294" y="116541"/>
                </a:cubicBezTo>
                <a:cubicBezTo>
                  <a:pt x="186447" y="125482"/>
                  <a:pt x="234830" y="149994"/>
                  <a:pt x="242047" y="152400"/>
                </a:cubicBezTo>
                <a:cubicBezTo>
                  <a:pt x="257226" y="157460"/>
                  <a:pt x="333703" y="175739"/>
                  <a:pt x="358588" y="179294"/>
                </a:cubicBezTo>
                <a:cubicBezTo>
                  <a:pt x="364505" y="180139"/>
                  <a:pt x="370541" y="179294"/>
                  <a:pt x="376518" y="179294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4D9899A8-9CF4-8750-61F2-66A56FAE543C}"/>
              </a:ext>
            </a:extLst>
          </p:cNvPr>
          <p:cNvSpPr/>
          <p:nvPr/>
        </p:nvSpPr>
        <p:spPr>
          <a:xfrm>
            <a:off x="9495201" y="2655600"/>
            <a:ext cx="376518" cy="188259"/>
          </a:xfrm>
          <a:custGeom>
            <a:avLst/>
            <a:gdLst>
              <a:gd name="connsiteX0" fmla="*/ 0 w 376518"/>
              <a:gd name="connsiteY0" fmla="*/ 188259 h 188259"/>
              <a:gd name="connsiteX1" fmla="*/ 89647 w 376518"/>
              <a:gd name="connsiteY1" fmla="*/ 179294 h 188259"/>
              <a:gd name="connsiteX2" fmla="*/ 98612 w 376518"/>
              <a:gd name="connsiteY2" fmla="*/ 143435 h 188259"/>
              <a:gd name="connsiteX3" fmla="*/ 107577 w 376518"/>
              <a:gd name="connsiteY3" fmla="*/ 80682 h 188259"/>
              <a:gd name="connsiteX4" fmla="*/ 116541 w 376518"/>
              <a:gd name="connsiteY4" fmla="*/ 53788 h 188259"/>
              <a:gd name="connsiteX5" fmla="*/ 125506 w 376518"/>
              <a:gd name="connsiteY5" fmla="*/ 0 h 188259"/>
              <a:gd name="connsiteX6" fmla="*/ 152400 w 376518"/>
              <a:gd name="connsiteY6" fmla="*/ 62753 h 188259"/>
              <a:gd name="connsiteX7" fmla="*/ 170330 w 376518"/>
              <a:gd name="connsiteY7" fmla="*/ 89647 h 188259"/>
              <a:gd name="connsiteX8" fmla="*/ 179294 w 376518"/>
              <a:gd name="connsiteY8" fmla="*/ 116541 h 188259"/>
              <a:gd name="connsiteX9" fmla="*/ 242047 w 376518"/>
              <a:gd name="connsiteY9" fmla="*/ 152400 h 188259"/>
              <a:gd name="connsiteX10" fmla="*/ 358588 w 376518"/>
              <a:gd name="connsiteY10" fmla="*/ 179294 h 188259"/>
              <a:gd name="connsiteX11" fmla="*/ 376518 w 376518"/>
              <a:gd name="connsiteY11" fmla="*/ 179294 h 1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6518" h="188259">
                <a:moveTo>
                  <a:pt x="0" y="188259"/>
                </a:moveTo>
                <a:cubicBezTo>
                  <a:pt x="29882" y="185271"/>
                  <a:pt x="62307" y="191721"/>
                  <a:pt x="89647" y="179294"/>
                </a:cubicBezTo>
                <a:cubicBezTo>
                  <a:pt x="100864" y="174196"/>
                  <a:pt x="96408" y="155557"/>
                  <a:pt x="98612" y="143435"/>
                </a:cubicBezTo>
                <a:cubicBezTo>
                  <a:pt x="102392" y="122646"/>
                  <a:pt x="103433" y="101402"/>
                  <a:pt x="107577" y="80682"/>
                </a:cubicBezTo>
                <a:cubicBezTo>
                  <a:pt x="109430" y="71416"/>
                  <a:pt x="114491" y="63013"/>
                  <a:pt x="116541" y="53788"/>
                </a:cubicBezTo>
                <a:cubicBezTo>
                  <a:pt x="120484" y="36044"/>
                  <a:pt x="122518" y="17929"/>
                  <a:pt x="125506" y="0"/>
                </a:cubicBezTo>
                <a:cubicBezTo>
                  <a:pt x="170521" y="67523"/>
                  <a:pt x="117663" y="-18297"/>
                  <a:pt x="152400" y="62753"/>
                </a:cubicBezTo>
                <a:cubicBezTo>
                  <a:pt x="156644" y="72656"/>
                  <a:pt x="164353" y="80682"/>
                  <a:pt x="170330" y="89647"/>
                </a:cubicBezTo>
                <a:cubicBezTo>
                  <a:pt x="173318" y="98612"/>
                  <a:pt x="173391" y="109162"/>
                  <a:pt x="179294" y="116541"/>
                </a:cubicBezTo>
                <a:cubicBezTo>
                  <a:pt x="186447" y="125482"/>
                  <a:pt x="234830" y="149994"/>
                  <a:pt x="242047" y="152400"/>
                </a:cubicBezTo>
                <a:cubicBezTo>
                  <a:pt x="257226" y="157460"/>
                  <a:pt x="333703" y="175739"/>
                  <a:pt x="358588" y="179294"/>
                </a:cubicBezTo>
                <a:cubicBezTo>
                  <a:pt x="364505" y="180139"/>
                  <a:pt x="370541" y="179294"/>
                  <a:pt x="376518" y="179294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0DB57626-A3A5-B941-4537-6CD14BDAECAF}"/>
              </a:ext>
            </a:extLst>
          </p:cNvPr>
          <p:cNvSpPr/>
          <p:nvPr/>
        </p:nvSpPr>
        <p:spPr>
          <a:xfrm>
            <a:off x="9871719" y="3272560"/>
            <a:ext cx="376518" cy="188259"/>
          </a:xfrm>
          <a:custGeom>
            <a:avLst/>
            <a:gdLst>
              <a:gd name="connsiteX0" fmla="*/ 0 w 376518"/>
              <a:gd name="connsiteY0" fmla="*/ 188259 h 188259"/>
              <a:gd name="connsiteX1" fmla="*/ 89647 w 376518"/>
              <a:gd name="connsiteY1" fmla="*/ 179294 h 188259"/>
              <a:gd name="connsiteX2" fmla="*/ 98612 w 376518"/>
              <a:gd name="connsiteY2" fmla="*/ 143435 h 188259"/>
              <a:gd name="connsiteX3" fmla="*/ 107577 w 376518"/>
              <a:gd name="connsiteY3" fmla="*/ 80682 h 188259"/>
              <a:gd name="connsiteX4" fmla="*/ 116541 w 376518"/>
              <a:gd name="connsiteY4" fmla="*/ 53788 h 188259"/>
              <a:gd name="connsiteX5" fmla="*/ 125506 w 376518"/>
              <a:gd name="connsiteY5" fmla="*/ 0 h 188259"/>
              <a:gd name="connsiteX6" fmla="*/ 152400 w 376518"/>
              <a:gd name="connsiteY6" fmla="*/ 62753 h 188259"/>
              <a:gd name="connsiteX7" fmla="*/ 170330 w 376518"/>
              <a:gd name="connsiteY7" fmla="*/ 89647 h 188259"/>
              <a:gd name="connsiteX8" fmla="*/ 179294 w 376518"/>
              <a:gd name="connsiteY8" fmla="*/ 116541 h 188259"/>
              <a:gd name="connsiteX9" fmla="*/ 242047 w 376518"/>
              <a:gd name="connsiteY9" fmla="*/ 152400 h 188259"/>
              <a:gd name="connsiteX10" fmla="*/ 358588 w 376518"/>
              <a:gd name="connsiteY10" fmla="*/ 179294 h 188259"/>
              <a:gd name="connsiteX11" fmla="*/ 376518 w 376518"/>
              <a:gd name="connsiteY11" fmla="*/ 179294 h 1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6518" h="188259">
                <a:moveTo>
                  <a:pt x="0" y="188259"/>
                </a:moveTo>
                <a:cubicBezTo>
                  <a:pt x="29882" y="185271"/>
                  <a:pt x="62307" y="191721"/>
                  <a:pt x="89647" y="179294"/>
                </a:cubicBezTo>
                <a:cubicBezTo>
                  <a:pt x="100864" y="174196"/>
                  <a:pt x="96408" y="155557"/>
                  <a:pt x="98612" y="143435"/>
                </a:cubicBezTo>
                <a:cubicBezTo>
                  <a:pt x="102392" y="122646"/>
                  <a:pt x="103433" y="101402"/>
                  <a:pt x="107577" y="80682"/>
                </a:cubicBezTo>
                <a:cubicBezTo>
                  <a:pt x="109430" y="71416"/>
                  <a:pt x="114491" y="63013"/>
                  <a:pt x="116541" y="53788"/>
                </a:cubicBezTo>
                <a:cubicBezTo>
                  <a:pt x="120484" y="36044"/>
                  <a:pt x="122518" y="17929"/>
                  <a:pt x="125506" y="0"/>
                </a:cubicBezTo>
                <a:cubicBezTo>
                  <a:pt x="170521" y="67523"/>
                  <a:pt x="117663" y="-18297"/>
                  <a:pt x="152400" y="62753"/>
                </a:cubicBezTo>
                <a:cubicBezTo>
                  <a:pt x="156644" y="72656"/>
                  <a:pt x="164353" y="80682"/>
                  <a:pt x="170330" y="89647"/>
                </a:cubicBezTo>
                <a:cubicBezTo>
                  <a:pt x="173318" y="98612"/>
                  <a:pt x="173391" y="109162"/>
                  <a:pt x="179294" y="116541"/>
                </a:cubicBezTo>
                <a:cubicBezTo>
                  <a:pt x="186447" y="125482"/>
                  <a:pt x="234830" y="149994"/>
                  <a:pt x="242047" y="152400"/>
                </a:cubicBezTo>
                <a:cubicBezTo>
                  <a:pt x="257226" y="157460"/>
                  <a:pt x="333703" y="175739"/>
                  <a:pt x="358588" y="179294"/>
                </a:cubicBezTo>
                <a:cubicBezTo>
                  <a:pt x="364505" y="180139"/>
                  <a:pt x="370541" y="179294"/>
                  <a:pt x="376518" y="179294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051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931041" y="4657894"/>
            <a:ext cx="5162996" cy="125534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Application in nuclear physics experiments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Application in industry</a:t>
            </a:r>
            <a:r>
              <a:rPr lang="zh-CN" altLang="en-US" sz="2000" dirty="0">
                <a:solidFill>
                  <a:srgbClr val="0000FF"/>
                </a:solidFill>
              </a:rPr>
              <a:t>（</a:t>
            </a:r>
            <a:r>
              <a:rPr lang="en-US" altLang="zh-CN" sz="2000" dirty="0" err="1">
                <a:solidFill>
                  <a:srgbClr val="0000FF"/>
                </a:solidFill>
              </a:rPr>
              <a:t>Muon</a:t>
            </a:r>
            <a:r>
              <a:rPr lang="en-US" altLang="zh-CN" sz="2000" dirty="0">
                <a:solidFill>
                  <a:srgbClr val="0000FF"/>
                </a:solidFill>
              </a:rPr>
              <a:t> tomography)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Application in medicine</a:t>
            </a:r>
            <a:r>
              <a:rPr lang="zh-CN" altLang="en-US" sz="2000" dirty="0">
                <a:solidFill>
                  <a:srgbClr val="0000FF"/>
                </a:solidFill>
              </a:rPr>
              <a:t>（</a:t>
            </a:r>
            <a:r>
              <a:rPr lang="en-US" altLang="zh-CN" sz="2000" dirty="0">
                <a:solidFill>
                  <a:srgbClr val="0000FF"/>
                </a:solidFill>
              </a:rPr>
              <a:t>TOF-PET</a:t>
            </a:r>
            <a:r>
              <a:rPr lang="zh-CN" altLang="en-US" sz="2000" dirty="0">
                <a:solidFill>
                  <a:srgbClr val="0000FF"/>
                </a:solidFill>
              </a:rPr>
              <a:t>）</a:t>
            </a:r>
          </a:p>
        </p:txBody>
      </p: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141436" y="1193673"/>
            <a:ext cx="5148064" cy="2667794"/>
            <a:chOff x="0" y="1785926"/>
            <a:chExt cx="5782159" cy="3143272"/>
          </a:xfrm>
        </p:grpSpPr>
        <p:pic>
          <p:nvPicPr>
            <p:cNvPr id="9" name="Picture 8" descr="E:\博士论文\002\第三章-MRPC物理机制\2013-9-9 20-46-59.tif"/>
            <p:cNvPicPr>
              <a:picLocks noChangeAspect="1" noChangeArrowheads="1"/>
            </p:cNvPicPr>
            <p:nvPr/>
          </p:nvPicPr>
          <p:blipFill>
            <a:blip r:embed="rId2"/>
            <a:srcRect b="-5351"/>
            <a:stretch>
              <a:fillRect/>
            </a:stretch>
          </p:blipFill>
          <p:spPr bwMode="auto">
            <a:xfrm>
              <a:off x="500034" y="1785926"/>
              <a:ext cx="4929222" cy="314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072360" y="1857523"/>
              <a:ext cx="1119351" cy="36846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Read out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05281" y="4536290"/>
              <a:ext cx="1121084" cy="36846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Read out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2213761"/>
              <a:ext cx="1069102" cy="37020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Insulator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4861" y="3214368"/>
              <a:ext cx="940878" cy="37020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Carbon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0" y="4143380"/>
              <a:ext cx="1069102" cy="36846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Insulator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85833" y="3214368"/>
              <a:ext cx="996326" cy="57626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>
                  <a:solidFill>
                    <a:srgbClr val="2D2DB9">
                      <a:lumMod val="75000"/>
                    </a:srgbClr>
                  </a:solidFill>
                </a:rPr>
                <a:t>Resistive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>
                  <a:solidFill>
                    <a:srgbClr val="2D2DB9">
                      <a:lumMod val="75000"/>
                    </a:srgbClr>
                  </a:solidFill>
                </a:rPr>
                <a:t> plate</a:t>
              </a:r>
              <a:endParaRPr lang="zh-CN" altLang="en-US" sz="1400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872006" y="4176612"/>
            <a:ext cx="228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华文楷体" pitchFamily="2" charset="-122"/>
                <a:ea typeface="华文楷体" pitchFamily="2" charset="-122"/>
              </a:rPr>
              <a:t>MRPC</a:t>
            </a:r>
            <a:r>
              <a:rPr lang="zh-CN" altLang="en-US" sz="2000" b="1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000" b="1" dirty="0">
                <a:latin typeface="华文楷体" pitchFamily="2" charset="-122"/>
                <a:ea typeface="华文楷体" pitchFamily="2" charset="-122"/>
              </a:rPr>
              <a:t>application</a:t>
            </a:r>
            <a:r>
              <a:rPr lang="zh-CN" altLang="en-US" sz="2000" b="1" dirty="0">
                <a:latin typeface="华文楷体" pitchFamily="2" charset="-122"/>
                <a:ea typeface="华文楷体" pitchFamily="2" charset="-122"/>
              </a:rPr>
              <a:t>：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8077" y="3871887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华文楷体" pitchFamily="2" charset="-122"/>
                <a:ea typeface="华文楷体" pitchFamily="2" charset="-122"/>
              </a:rPr>
              <a:t>MRPC</a:t>
            </a:r>
            <a:r>
              <a:rPr lang="zh-CN" altLang="en-US" sz="2000" b="1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000" b="1" dirty="0">
                <a:latin typeface="华文楷体" pitchFamily="2" charset="-122"/>
                <a:ea typeface="华文楷体" pitchFamily="2" charset="-122"/>
              </a:rPr>
              <a:t>structure</a:t>
            </a:r>
            <a:endParaRPr lang="zh-CN" altLang="en-US" sz="20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2837" y="4333009"/>
            <a:ext cx="5272385" cy="21355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</a:rPr>
              <a:t>主要优点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b="1" dirty="0">
                <a:solidFill>
                  <a:srgbClr val="FF0000"/>
                </a:solidFill>
              </a:rPr>
              <a:t>    </a:t>
            </a:r>
            <a:r>
              <a:rPr lang="zh-CN" altLang="en-US" sz="2000" b="1" dirty="0">
                <a:solidFill>
                  <a:srgbClr val="FF0000"/>
                </a:solidFill>
              </a:rPr>
              <a:t>时间分辨达到： 几十</a:t>
            </a:r>
            <a:r>
              <a:rPr lang="en-US" altLang="zh-CN" sz="2000" b="1" dirty="0" err="1">
                <a:solidFill>
                  <a:srgbClr val="FF0000"/>
                </a:solidFill>
              </a:rPr>
              <a:t>ps</a:t>
            </a:r>
            <a:r>
              <a:rPr lang="zh-CN" altLang="en-US" sz="2000" b="1" dirty="0">
                <a:solidFill>
                  <a:srgbClr val="FF0000"/>
                </a:solidFill>
              </a:rPr>
              <a:t>量级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探测效率：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&gt;98%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造价便宜</a:t>
            </a:r>
            <a:endParaRPr lang="en-US" altLang="zh-CN" sz="2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长期工作稳定！</a:t>
            </a: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179F1D0B-C99F-4BB2-A3F9-C3F0BF2BF5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600" dirty="0"/>
              <a:t>MRPC introduction</a:t>
            </a:r>
            <a:endParaRPr lang="zh-CN" altLang="en-US" sz="36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3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416E31F-2E2E-3592-983D-209D3696D298}"/>
              </a:ext>
            </a:extLst>
          </p:cNvPr>
          <p:cNvGrpSpPr/>
          <p:nvPr/>
        </p:nvGrpSpPr>
        <p:grpSpPr>
          <a:xfrm>
            <a:off x="5413821" y="870880"/>
            <a:ext cx="5391500" cy="2813476"/>
            <a:chOff x="-46533" y="3049210"/>
            <a:chExt cx="6257818" cy="31023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73CE29B-B08B-DA78-B65D-F8034130C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0617"/>
            <a:stretch/>
          </p:blipFill>
          <p:spPr>
            <a:xfrm>
              <a:off x="-46533" y="3356992"/>
              <a:ext cx="5693106" cy="27946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15C162-5282-C4A7-6E32-74128FA99256}"/>
                </a:ext>
              </a:extLst>
            </p:cNvPr>
            <p:cNvSpPr txBox="1"/>
            <p:nvPr/>
          </p:nvSpPr>
          <p:spPr>
            <a:xfrm>
              <a:off x="105982" y="3070957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Honey</a:t>
              </a:r>
              <a:endParaRPr lang="zh-CN" altLang="en-US" sz="1400" dirty="0"/>
            </a:p>
          </p:txBody>
        </p:sp>
        <p:sp>
          <p:nvSpPr>
            <p:cNvPr id="6" name="TextBox 35">
              <a:extLst>
                <a:ext uri="{FF2B5EF4-FFF2-40B4-BE49-F238E27FC236}">
                  <a16:creationId xmlns:a16="http://schemas.microsoft.com/office/drawing/2014/main" id="{9D7E5F41-E155-287D-88F6-2E12F1E0F4F1}"/>
                </a:ext>
              </a:extLst>
            </p:cNvPr>
            <p:cNvSpPr txBox="1"/>
            <p:nvPr/>
          </p:nvSpPr>
          <p:spPr>
            <a:xfrm>
              <a:off x="899592" y="3083028"/>
              <a:ext cx="554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PCB</a:t>
              </a:r>
              <a:endParaRPr lang="zh-CN" altLang="en-US" sz="1400" dirty="0"/>
            </a:p>
          </p:txBody>
        </p:sp>
        <p:sp>
          <p:nvSpPr>
            <p:cNvPr id="10" name="TextBox 36">
              <a:extLst>
                <a:ext uri="{FF2B5EF4-FFF2-40B4-BE49-F238E27FC236}">
                  <a16:creationId xmlns:a16="http://schemas.microsoft.com/office/drawing/2014/main" id="{2E8934DA-AA4E-04B3-DF0E-E38C67DF6EC3}"/>
                </a:ext>
              </a:extLst>
            </p:cNvPr>
            <p:cNvSpPr txBox="1"/>
            <p:nvPr/>
          </p:nvSpPr>
          <p:spPr>
            <a:xfrm>
              <a:off x="1754697" y="3070957"/>
              <a:ext cx="622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Mylar</a:t>
              </a:r>
              <a:endParaRPr lang="zh-CN" altLang="en-US" sz="1400" dirty="0"/>
            </a:p>
          </p:txBody>
        </p:sp>
        <p:sp>
          <p:nvSpPr>
            <p:cNvPr id="23" name="TextBox 37">
              <a:extLst>
                <a:ext uri="{FF2B5EF4-FFF2-40B4-BE49-F238E27FC236}">
                  <a16:creationId xmlns:a16="http://schemas.microsoft.com/office/drawing/2014/main" id="{3117A3BA-EE63-04D5-4C91-1F040452E061}"/>
                </a:ext>
              </a:extLst>
            </p:cNvPr>
            <p:cNvSpPr txBox="1"/>
            <p:nvPr/>
          </p:nvSpPr>
          <p:spPr>
            <a:xfrm>
              <a:off x="2376983" y="3074514"/>
              <a:ext cx="870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Graphite</a:t>
              </a:r>
              <a:endParaRPr lang="zh-CN" altLang="en-US" sz="1400" dirty="0"/>
            </a:p>
          </p:txBody>
        </p:sp>
        <p:sp>
          <p:nvSpPr>
            <p:cNvPr id="24" name="TextBox 38">
              <a:extLst>
                <a:ext uri="{FF2B5EF4-FFF2-40B4-BE49-F238E27FC236}">
                  <a16:creationId xmlns:a16="http://schemas.microsoft.com/office/drawing/2014/main" id="{42C3E457-C8DE-B89F-617F-9C527EADE6D1}"/>
                </a:ext>
              </a:extLst>
            </p:cNvPr>
            <p:cNvSpPr txBox="1"/>
            <p:nvPr/>
          </p:nvSpPr>
          <p:spPr>
            <a:xfrm>
              <a:off x="3789052" y="3049212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Fish line</a:t>
              </a:r>
              <a:endParaRPr lang="zh-CN" altLang="en-US" sz="1400" dirty="0"/>
            </a:p>
          </p:txBody>
        </p:sp>
        <p:sp>
          <p:nvSpPr>
            <p:cNvPr id="25" name="TextBox 39">
              <a:extLst>
                <a:ext uri="{FF2B5EF4-FFF2-40B4-BE49-F238E27FC236}">
                  <a16:creationId xmlns:a16="http://schemas.microsoft.com/office/drawing/2014/main" id="{D3A39E84-850A-B0CB-AF21-270A5DE61473}"/>
                </a:ext>
              </a:extLst>
            </p:cNvPr>
            <p:cNvSpPr txBox="1"/>
            <p:nvPr/>
          </p:nvSpPr>
          <p:spPr>
            <a:xfrm>
              <a:off x="3228532" y="3049213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Glass</a:t>
              </a:r>
              <a:endParaRPr lang="zh-CN" altLang="en-US" sz="1400" dirty="0"/>
            </a:p>
          </p:txBody>
        </p:sp>
        <p:sp>
          <p:nvSpPr>
            <p:cNvPr id="26" name="TextBox 40">
              <a:extLst>
                <a:ext uri="{FF2B5EF4-FFF2-40B4-BE49-F238E27FC236}">
                  <a16:creationId xmlns:a16="http://schemas.microsoft.com/office/drawing/2014/main" id="{64E2D8D5-67C0-6FF8-8EF4-C7FCAEB564AF}"/>
                </a:ext>
              </a:extLst>
            </p:cNvPr>
            <p:cNvSpPr txBox="1"/>
            <p:nvPr/>
          </p:nvSpPr>
          <p:spPr>
            <a:xfrm>
              <a:off x="4506517" y="3049210"/>
              <a:ext cx="1140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Upper stack</a:t>
              </a:r>
              <a:endParaRPr lang="zh-CN" altLang="en-US" sz="1400" dirty="0"/>
            </a:p>
          </p:txBody>
        </p:sp>
        <p:sp>
          <p:nvSpPr>
            <p:cNvPr id="27" name="TextBox 41">
              <a:extLst>
                <a:ext uri="{FF2B5EF4-FFF2-40B4-BE49-F238E27FC236}">
                  <a16:creationId xmlns:a16="http://schemas.microsoft.com/office/drawing/2014/main" id="{46DB43D4-1A17-6AB4-66C2-7C9D9B4FA82A}"/>
                </a:ext>
              </a:extLst>
            </p:cNvPr>
            <p:cNvSpPr txBox="1"/>
            <p:nvPr/>
          </p:nvSpPr>
          <p:spPr>
            <a:xfrm>
              <a:off x="5130540" y="3338540"/>
              <a:ext cx="10807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lower stack</a:t>
              </a:r>
              <a:endParaRPr lang="zh-CN" altLang="en-US" sz="1400" dirty="0"/>
            </a:p>
          </p:txBody>
        </p:sp>
      </p:grpSp>
      <p:sp>
        <p:nvSpPr>
          <p:cNvPr id="28" name="页脚占位符 5">
            <a:extLst>
              <a:ext uri="{FF2B5EF4-FFF2-40B4-BE49-F238E27FC236}">
                <a16:creationId xmlns:a16="http://schemas.microsoft.com/office/drawing/2014/main" id="{F480797C-E1C3-C3BF-2BEF-9805F3B5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0594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7EF7FC-1F12-4DD7-A5BC-0C63EB4D5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5F47CE-89CB-43CA-B2B5-58D36C4E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26" y="890494"/>
            <a:ext cx="11628926" cy="5231747"/>
          </a:xfrm>
        </p:spPr>
        <p:txBody>
          <a:bodyPr>
            <a:normAutofit lnSpcReduction="10000"/>
          </a:bodyPr>
          <a:lstStyle/>
          <a:p>
            <a:r>
              <a:rPr lang="en-US" altLang="zh-CN" sz="3200" dirty="0"/>
              <a:t> </a:t>
            </a:r>
            <a:r>
              <a:rPr lang="en-US" altLang="zh-CN" sz="2800" dirty="0"/>
              <a:t>The rate capability of MRPC assembled with low resistive glass can reach </a:t>
            </a:r>
            <a:r>
              <a:rPr lang="en-US" altLang="zh-CN" sz="2800" dirty="0">
                <a:solidFill>
                  <a:srgbClr val="FF0000"/>
                </a:solidFill>
              </a:rPr>
              <a:t>70kHz/cm</a:t>
            </a:r>
            <a:r>
              <a:rPr lang="en-US" altLang="zh-CN" sz="2800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en-US" altLang="zh-CN" sz="2800" dirty="0">
                <a:solidFill>
                  <a:srgbClr val="FF0000"/>
                </a:solidFill>
              </a:rPr>
              <a:t> Sealed MRPC </a:t>
            </a:r>
            <a:r>
              <a:rPr lang="en-US" altLang="zh-CN" sz="2800" dirty="0"/>
              <a:t>was developed in THU: </a:t>
            </a:r>
          </a:p>
          <a:p>
            <a:pPr marL="0" indent="0">
              <a:buNone/>
            </a:pPr>
            <a:r>
              <a:rPr lang="en-US" altLang="zh-CN" sz="2800" dirty="0"/>
              <a:t>    Promote gas exchange in gas gap; Prevent creepage @20kHz/cm</a:t>
            </a:r>
            <a:r>
              <a:rPr lang="en-US" altLang="zh-CN" sz="2800" baseline="30000" dirty="0"/>
              <a:t>2</a:t>
            </a:r>
            <a:r>
              <a:rPr lang="en-US" altLang="zh-CN" sz="2800" dirty="0"/>
              <a:t>  ;Reduce  gas consumption greatly.  </a:t>
            </a:r>
            <a:r>
              <a:rPr lang="en-US" altLang="zh-CN" sz="2800" dirty="0">
                <a:solidFill>
                  <a:srgbClr val="FF0000"/>
                </a:solidFill>
              </a:rPr>
              <a:t>Has been used in CBM-TOF and CEE-</a:t>
            </a:r>
            <a:r>
              <a:rPr lang="en-US" altLang="zh-CN" sz="2800" dirty="0" err="1">
                <a:solidFill>
                  <a:srgbClr val="FF0000"/>
                </a:solidFill>
              </a:rPr>
              <a:t>eTOF</a:t>
            </a:r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en-US" altLang="zh-CN" sz="2800" dirty="0"/>
              <a:t> The time resolution of 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</a:rPr>
              <a:t>narrow gap MRPC with fast electronics </a:t>
            </a:r>
            <a:r>
              <a:rPr lang="en-US" altLang="zh-CN" sz="2800" dirty="0"/>
              <a:t>can be better  than </a:t>
            </a:r>
            <a:r>
              <a:rPr lang="en-US" altLang="zh-CN" sz="2800" dirty="0">
                <a:solidFill>
                  <a:srgbClr val="FF0000"/>
                </a:solidFill>
              </a:rPr>
              <a:t>20ps</a:t>
            </a:r>
          </a:p>
          <a:p>
            <a:r>
              <a:rPr lang="en-US" altLang="zh-CN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</a:rPr>
              <a:t>Shashlyk</a:t>
            </a:r>
            <a:r>
              <a:rPr lang="en-US" altLang="zh-CN" sz="2800" dirty="0">
                <a:solidFill>
                  <a:srgbClr val="FF0000"/>
                </a:solidFill>
              </a:rPr>
              <a:t> ECAL can reach:</a:t>
            </a:r>
          </a:p>
          <a:p>
            <a:pPr marL="0" indent="0">
              <a:buNone/>
            </a:pPr>
            <a:r>
              <a:rPr lang="en-US" altLang="zh-CN" sz="2800" dirty="0">
                <a:solidFill>
                  <a:srgbClr val="FF0000"/>
                </a:solidFill>
              </a:rPr>
              <a:t>    </a:t>
            </a:r>
            <a:r>
              <a:rPr lang="en-US" altLang="zh-CN" sz="2800" dirty="0"/>
              <a:t>Energy resolution &lt;5%; Position resolution&lt;5mm; Time resolution &lt;150ps</a:t>
            </a:r>
          </a:p>
          <a:p>
            <a:r>
              <a:rPr lang="en-US" altLang="zh-CN" sz="2800" dirty="0">
                <a:solidFill>
                  <a:srgbClr val="FF0000"/>
                </a:solidFill>
              </a:rPr>
              <a:t> </a:t>
            </a:r>
            <a:r>
              <a:rPr lang="zh-CN" altLang="en-US" sz="2800" dirty="0">
                <a:solidFill>
                  <a:srgbClr val="FF0000"/>
                </a:solidFill>
              </a:rPr>
              <a:t>五维</a:t>
            </a:r>
            <a:r>
              <a:rPr lang="en-US" altLang="zh-CN" sz="2800" dirty="0" err="1">
                <a:solidFill>
                  <a:srgbClr val="FF0000"/>
                </a:solidFill>
              </a:rPr>
              <a:t>Shashlyk</a:t>
            </a:r>
            <a:r>
              <a:rPr lang="en-US" altLang="zh-CN" sz="2800" dirty="0">
                <a:solidFill>
                  <a:srgbClr val="FF0000"/>
                </a:solidFill>
              </a:rPr>
              <a:t> ECAL:</a:t>
            </a:r>
          </a:p>
          <a:p>
            <a:pPr marL="0" indent="0">
              <a:buNone/>
            </a:pPr>
            <a:r>
              <a:rPr lang="en-US" altLang="zh-CN" sz="2800" dirty="0">
                <a:solidFill>
                  <a:srgbClr val="FF0000"/>
                </a:solidFill>
              </a:rPr>
              <a:t>    </a:t>
            </a:r>
            <a:r>
              <a:rPr lang="zh-CN" altLang="en-US" sz="2800" dirty="0"/>
              <a:t>时间分辨可达</a:t>
            </a:r>
            <a:r>
              <a:rPr lang="en-US" altLang="zh-CN" sz="2800" dirty="0"/>
              <a:t>50ps</a:t>
            </a:r>
            <a:r>
              <a:rPr lang="zh-CN" altLang="en-US" sz="2800"/>
              <a:t>，还具有深度分度，具有</a:t>
            </a:r>
            <a:r>
              <a:rPr lang="zh-CN" altLang="en-US" sz="2800" dirty="0"/>
              <a:t>更好的粒子鉴别能力！</a:t>
            </a:r>
            <a:endParaRPr lang="en-US" altLang="zh-CN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2A2D3B1F-6C9D-9CEF-351F-4002A4D5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6450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4AC26E-6A71-1390-FE9F-2A26EFC15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2AD7634-437A-C14C-8F9A-3057C4C80B3C}"/>
              </a:ext>
            </a:extLst>
          </p:cNvPr>
          <p:cNvSpPr txBox="1"/>
          <p:nvPr/>
        </p:nvSpPr>
        <p:spPr>
          <a:xfrm>
            <a:off x="3648635" y="3119718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谢谢大家！</a:t>
            </a:r>
          </a:p>
        </p:txBody>
      </p:sp>
      <p:sp>
        <p:nvSpPr>
          <p:cNvPr id="7" name="页脚占位符 5">
            <a:extLst>
              <a:ext uri="{FF2B5EF4-FFF2-40B4-BE49-F238E27FC236}">
                <a16:creationId xmlns:a16="http://schemas.microsoft.com/office/drawing/2014/main" id="{16C4C206-2720-EF99-9B7B-DC660CAF2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907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9775E3-DC5A-4F27-A9BC-B70EF7757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MRPC in </a:t>
            </a:r>
            <a:r>
              <a:rPr lang="en-US" altLang="zh-CN" dirty="0" err="1"/>
              <a:t>ToF</a:t>
            </a:r>
            <a:r>
              <a:rPr lang="en-US" altLang="zh-CN" dirty="0"/>
              <a:t> system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B2C21E-B204-4A81-8721-4EF33F5B0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2852"/>
            <a:ext cx="12192000" cy="777668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/>
              <a:t>MRPC has been widely adopted to construct the Time of Flight (TOF) systems in HEP experiments.</a:t>
            </a:r>
            <a:endParaRPr lang="zh-CN" altLang="en-US" sz="2400" dirty="0"/>
          </a:p>
          <a:p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0C8FF5C-AA99-45FD-B6DA-E02C18EA5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813030"/>
              </p:ext>
            </p:extLst>
          </p:nvPr>
        </p:nvGraphicFramePr>
        <p:xfrm>
          <a:off x="936230" y="1556952"/>
          <a:ext cx="10319539" cy="4427994"/>
        </p:xfrm>
        <a:graphic>
          <a:graphicData uri="http://schemas.openxmlformats.org/drawingml/2006/table">
            <a:tbl>
              <a:tblPr firstRow="1" bandRow="1"/>
              <a:tblGrid>
                <a:gridCol w="2086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05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0547">
                  <a:extLst>
                    <a:ext uri="{9D8B030D-6E8A-4147-A177-3AD203B41FA5}">
                      <a16:colId xmlns:a16="http://schemas.microsoft.com/office/drawing/2014/main" val="2316730909"/>
                    </a:ext>
                  </a:extLst>
                </a:gridCol>
                <a:gridCol w="1460547">
                  <a:extLst>
                    <a:ext uri="{9D8B030D-6E8A-4147-A177-3AD203B41FA5}">
                      <a16:colId xmlns:a16="http://schemas.microsoft.com/office/drawing/2014/main" val="3000686500"/>
                    </a:ext>
                  </a:extLst>
                </a:gridCol>
              </a:tblGrid>
              <a:tr h="351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ALICE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STAR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FOPI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BESIII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Calibri"/>
                          <a:ea typeface="+mn-ea"/>
                          <a:cs typeface="+mn-cs"/>
                        </a:rPr>
                        <a:t>CBM</a:t>
                      </a:r>
                      <a:endParaRPr lang="zh-CN" altLang="en-US" sz="1600" b="1" kern="1200" dirty="0">
                        <a:solidFill>
                          <a:schemeClr val="lt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Calibri"/>
                          <a:ea typeface="+mn-ea"/>
                          <a:cs typeface="+mn-cs"/>
                        </a:rPr>
                        <a:t>SoLID</a:t>
                      </a:r>
                      <a:endParaRPr lang="zh-CN" altLang="en-US" sz="1600" b="1" kern="1200" dirty="0">
                        <a:solidFill>
                          <a:schemeClr val="lt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Active area per detector (cm)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120 x 13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22</a:t>
                      </a:r>
                      <a:r>
                        <a:rPr lang="en-US" altLang="zh-CN" sz="1600" baseline="0" dirty="0"/>
                        <a:t> x 8.4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90 x 4.6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0.5x(9.2+14.8)x32.8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33 x 27.6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--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91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active area (m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141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50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1.33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120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10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349163"/>
                  </a:ext>
                </a:extLst>
              </a:tr>
              <a:tr h="519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Pad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size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3.7 x 2.5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6.3 x 3.1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90 x 0.3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(9.1~14.1) x 2.4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27 x 1.0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(16~28) x 2.5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Gap×thickness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10 x 0.25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 x 0.22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6 x 0.3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12 x 0.22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10 x 0.25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/>
                        <a:t>32 x 0.128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mixtures (C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C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/SF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90/5/5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95/5/0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85/5/10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90/5/5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90/5/5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90/5/5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field (kV/cm)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96</a:t>
                      </a:r>
                      <a:endParaRPr lang="zh-CN" altLang="en-US" sz="1600" dirty="0"/>
                    </a:p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107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110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109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110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140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99.9%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95-97%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97±3%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99%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97%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98%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resolution(ps)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40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60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73±5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60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00B050"/>
                          </a:solidFill>
                        </a:rPr>
                        <a:t>20 ps</a:t>
                      </a:r>
                      <a:endParaRPr lang="zh-CN" altLang="en-US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 rate (Hz/cm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50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50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50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0000"/>
                          </a:solidFill>
                        </a:rPr>
                        <a:t>30k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0000"/>
                          </a:solidFill>
                        </a:rPr>
                        <a:t>20k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30CB5BAD-E67D-4A46-98D7-BBAFB30A0270}"/>
              </a:ext>
            </a:extLst>
          </p:cNvPr>
          <p:cNvSpPr/>
          <p:nvPr/>
        </p:nvSpPr>
        <p:spPr>
          <a:xfrm>
            <a:off x="7908530" y="6076776"/>
            <a:ext cx="3982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dirty="0"/>
              <a:t>higher </a:t>
            </a:r>
            <a:r>
              <a:rPr lang="en-US" altLang="zh-CN" b="1" dirty="0">
                <a:solidFill>
                  <a:srgbClr val="FF0000"/>
                </a:solidFill>
              </a:rPr>
              <a:t>counting rate </a:t>
            </a:r>
            <a:r>
              <a:rPr lang="en-US" altLang="zh-CN" dirty="0"/>
              <a:t>and</a:t>
            </a:r>
            <a:r>
              <a:rPr lang="en-US" altLang="zh-CN" b="1" dirty="0"/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time precision</a:t>
            </a:r>
            <a:r>
              <a:rPr lang="en-US" altLang="zh-CN" b="1" dirty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7" name="页脚占位符 5">
            <a:extLst>
              <a:ext uri="{FF2B5EF4-FFF2-40B4-BE49-F238E27FC236}">
                <a16:creationId xmlns:a16="http://schemas.microsoft.com/office/drawing/2014/main" id="{31A9EB00-099F-5789-E213-432735DD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925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RHIC-STAR TOF system</a:t>
            </a:r>
            <a:endParaRPr lang="zh-CN" altLang="en-US" dirty="0"/>
          </a:p>
        </p:txBody>
      </p:sp>
      <p:pic>
        <p:nvPicPr>
          <p:cNvPr id="4" name="Picture 2" descr="F:\文章\王义已发表文章\starMRPC正面图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6542" y="844817"/>
            <a:ext cx="3773432" cy="261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3581400" y="5943600"/>
            <a:ext cx="2022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rgbClr val="0000FF"/>
                </a:solidFill>
              </a:rPr>
              <a:t>Long side view</a:t>
            </a:r>
            <a:endParaRPr lang="zh-CN" altLang="en-US" sz="2000">
              <a:solidFill>
                <a:srgbClr val="0000FF"/>
              </a:solidFill>
            </a:endParaRPr>
          </a:p>
        </p:txBody>
      </p:sp>
      <p:pic>
        <p:nvPicPr>
          <p:cNvPr id="8" name="Picture 2" descr="F:\文章\MRPC TOF文章\2007 TOF Tray photos\img_19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9217" y="3424244"/>
            <a:ext cx="4198949" cy="314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823209"/>
            <a:ext cx="4495732" cy="297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 descr="tof 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768441"/>
            <a:ext cx="4038600" cy="30289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9" descr="starevent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36" y="3631417"/>
            <a:ext cx="4779962" cy="273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8F8C843-511A-2560-3A94-4D0A7E27C657}"/>
              </a:ext>
            </a:extLst>
          </p:cNvPr>
          <p:cNvSpPr txBox="1"/>
          <p:nvPr/>
        </p:nvSpPr>
        <p:spPr>
          <a:xfrm>
            <a:off x="9824022" y="4433208"/>
            <a:ext cx="151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STAR TOF-Tray</a:t>
            </a:r>
            <a:endParaRPr lang="zh-CN" altLang="en-US" dirty="0"/>
          </a:p>
        </p:txBody>
      </p:sp>
      <p:sp>
        <p:nvSpPr>
          <p:cNvPr id="7" name="页脚占位符 5">
            <a:extLst>
              <a:ext uri="{FF2B5EF4-FFF2-40B4-BE49-F238E27FC236}">
                <a16:creationId xmlns:a16="http://schemas.microsoft.com/office/drawing/2014/main" id="{403450E9-C42E-2584-0ACE-1A122A6EF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245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PID and physics success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383144" y="965883"/>
            <a:ext cx="4724400" cy="3625850"/>
            <a:chOff x="4140200" y="2581260"/>
            <a:chExt cx="4724400" cy="3625850"/>
          </a:xfrm>
        </p:grpSpPr>
        <p:pic>
          <p:nvPicPr>
            <p:cNvPr id="5" name="Picture 5" descr="tofr_beta_p_prplot0910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40200" y="2581260"/>
              <a:ext cx="4724400" cy="362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5715000" y="2595548"/>
              <a:ext cx="2439988" cy="3216275"/>
              <a:chOff x="0" y="0"/>
              <a:chExt cx="3843" cy="5064"/>
            </a:xfrm>
          </p:grpSpPr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1318" y="2642"/>
                <a:ext cx="0" cy="2423"/>
              </a:xfrm>
              <a:prstGeom prst="line">
                <a:avLst/>
              </a:prstGeom>
              <a:noFill/>
              <a:ln w="19050">
                <a:solidFill>
                  <a:srgbClr val="CD031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" name="Line 9"/>
              <p:cNvSpPr>
                <a:spLocks noChangeShapeType="1"/>
              </p:cNvSpPr>
              <p:nvPr/>
            </p:nvSpPr>
            <p:spPr bwMode="auto">
              <a:xfrm flipH="1" flipV="1">
                <a:off x="3813" y="2757"/>
                <a:ext cx="30" cy="2305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33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Verdana" pitchFamily="34" charset="0"/>
                  </a:rPr>
                  <a:t>TOF</a:t>
                </a:r>
              </a:p>
            </p:txBody>
          </p:sp>
        </p:grpSp>
      </p:grp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11560" y="4895291"/>
            <a:ext cx="4189040" cy="120022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/>
              <a:t>TOF PID:</a:t>
            </a:r>
          </a:p>
          <a:p>
            <a:pPr>
              <a:spcBef>
                <a:spcPct val="50000"/>
              </a:spcBef>
            </a:pPr>
            <a:r>
              <a:rPr lang="en-US" altLang="zh-CN" dirty="0">
                <a:sym typeface="Symbol" pitchFamily="18" charset="2"/>
              </a:rPr>
              <a:t>  </a:t>
            </a:r>
            <a:r>
              <a:rPr lang="en-US" altLang="zh-CN" dirty="0"/>
              <a:t> /k   ~1.6 GeV/c,       </a:t>
            </a:r>
          </a:p>
          <a:p>
            <a:pPr>
              <a:spcBef>
                <a:spcPct val="50000"/>
              </a:spcBef>
            </a:pPr>
            <a:r>
              <a:rPr lang="en-US" altLang="zh-CN" dirty="0"/>
              <a:t>(</a:t>
            </a:r>
            <a:r>
              <a:rPr lang="en-US" altLang="zh-CN" dirty="0">
                <a:sym typeface="Symbol" pitchFamily="18" charset="2"/>
              </a:rPr>
              <a:t></a:t>
            </a:r>
            <a:r>
              <a:rPr lang="en-US" altLang="zh-CN" dirty="0"/>
              <a:t>,k)/p ~ 3.0 GeV/c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5425" y="794977"/>
            <a:ext cx="3805188" cy="41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组合 11"/>
          <p:cNvGrpSpPr/>
          <p:nvPr/>
        </p:nvGrpSpPr>
        <p:grpSpPr>
          <a:xfrm>
            <a:off x="6069936" y="5030057"/>
            <a:ext cx="5265280" cy="802158"/>
            <a:chOff x="3707904" y="3460941"/>
            <a:chExt cx="5265280" cy="802158"/>
          </a:xfrm>
        </p:grpSpPr>
        <p:pic>
          <p:nvPicPr>
            <p:cNvPr id="13" name="图片 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07904" y="3460941"/>
              <a:ext cx="5265280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4981206" y="3977349"/>
              <a:ext cx="3816350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200">
                <a:lnSpc>
                  <a:spcPct val="70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zh-CN" b="1" i="1" u="sng" dirty="0">
                  <a:solidFill>
                    <a:srgbClr val="CC0000"/>
                  </a:solidFill>
                  <a:ea typeface="MS PGothic" pitchFamily="34" charset="-128"/>
                </a:rPr>
                <a:t>Nature 473 (2011) 353</a:t>
              </a: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15" name="页脚占位符 5">
            <a:extLst>
              <a:ext uri="{FF2B5EF4-FFF2-40B4-BE49-F238E27FC236}">
                <a16:creationId xmlns:a16="http://schemas.microsoft.com/office/drawing/2014/main" id="{5D16A674-88BA-6262-7EF1-4190B8153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4167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135697" y="63219"/>
            <a:ext cx="11466838" cy="621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PID and physics success</a:t>
            </a:r>
            <a:endParaRPr lang="zh-CN" altLang="en-US" dirty="0"/>
          </a:p>
        </p:txBody>
      </p:sp>
      <p:pic>
        <p:nvPicPr>
          <p:cNvPr id="7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54049" y="966516"/>
            <a:ext cx="7904996" cy="4279035"/>
          </a:xfrm>
          <a:prstGeom prst="rect">
            <a:avLst/>
          </a:prstGeom>
        </p:spPr>
      </p:pic>
      <p:pic>
        <p:nvPicPr>
          <p:cNvPr id="8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425" y="1223781"/>
            <a:ext cx="3749675" cy="271526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146573" y="3939041"/>
            <a:ext cx="389137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    STAR</a:t>
            </a:r>
            <a:r>
              <a:rPr lang="zh-CN" altLang="zh-CN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实验在</a:t>
            </a:r>
            <a:r>
              <a:rPr lang="en-US" altLang="zh-CN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200 GeV</a:t>
            </a:r>
            <a:r>
              <a:rPr lang="zh-CN" altLang="zh-CN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金核</a:t>
            </a:r>
            <a:r>
              <a:rPr lang="en-US" altLang="zh-CN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-</a:t>
            </a:r>
            <a:r>
              <a:rPr lang="zh-CN" altLang="zh-CN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金核碰撞中发现底夸克偶素“顺次压低”的实验迹象</a:t>
            </a:r>
            <a:r>
              <a:rPr lang="en-US" altLang="zh-CN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 </a:t>
            </a:r>
            <a:r>
              <a:rPr lang="en-US" altLang="zh-CN" sz="1400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The STAR Collaboration</a:t>
            </a:r>
            <a:r>
              <a:rPr lang="en-US" altLang="zh-CN" sz="1400" kern="100" baseline="300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*</a:t>
            </a:r>
            <a:r>
              <a:rPr lang="en-US" altLang="zh-CN" sz="1400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Phys. Rev. Lett. 130 (2023) 112301</a:t>
            </a:r>
            <a:endParaRPr lang="zh-CN" altLang="zh-CN" sz="1400" kern="100" dirty="0">
              <a:solidFill>
                <a:srgbClr val="FF0000"/>
              </a:solidFill>
              <a:effectLst/>
              <a:latin typeface="等线 Light" panose="02010600030101010101" pitchFamily="2" charset="-122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5696" y="5245551"/>
            <a:ext cx="7712163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b="1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   2014</a:t>
            </a:r>
            <a:r>
              <a:rPr lang="zh-CN" altLang="en-US" b="1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年，</a:t>
            </a:r>
            <a:r>
              <a:rPr lang="en-US" altLang="zh-CN" b="1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STAR</a:t>
            </a:r>
            <a:r>
              <a:rPr lang="zh-CN" altLang="en-US" b="1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采用</a:t>
            </a:r>
            <a:r>
              <a:rPr lang="en-US" altLang="zh-CN" b="1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MRPC</a:t>
            </a:r>
            <a:r>
              <a:rPr lang="zh-CN" altLang="en-US" b="1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技术建造了新型的缪子探测器，通过测量双缪子的信号来重建底夸克偶素。</a:t>
            </a:r>
            <a:r>
              <a:rPr lang="en-US" altLang="zh-CN" b="1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MRPC</a:t>
            </a:r>
            <a:r>
              <a:rPr lang="zh-CN" altLang="en-US" b="1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的优秀时间分辨率（</a:t>
            </a:r>
            <a:r>
              <a:rPr lang="en-US" altLang="zh-CN" b="1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70ps</a:t>
            </a:r>
            <a:r>
              <a:rPr lang="zh-CN" altLang="en-US" b="1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）可以压低强子本底，提高双缪子道的时间窗匹配精度。</a:t>
            </a:r>
            <a:endParaRPr lang="en-US" altLang="zh-CN" b="1" kern="100" dirty="0">
              <a:latin typeface="Times New Roman" panose="02020603050405020304" pitchFamily="18" charset="0"/>
              <a:ea typeface="SimSong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SimSong"/>
                <a:cs typeface="Times New Roman" panose="02020603050405020304" pitchFamily="18" charset="0"/>
              </a:rPr>
              <a:t>   </a:t>
            </a:r>
            <a:endParaRPr lang="zh-CN" altLang="zh-CN" sz="1400" kern="100" dirty="0">
              <a:effectLst/>
              <a:latin typeface="等线 Light" panose="02010600030101010101" pitchFamily="2" charset="-122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D6365BC-68B1-04AA-B015-EF24AFCE7BBB}"/>
              </a:ext>
            </a:extLst>
          </p:cNvPr>
          <p:cNvSpPr txBox="1"/>
          <p:nvPr/>
        </p:nvSpPr>
        <p:spPr>
          <a:xfrm>
            <a:off x="6623559" y="1556358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sym typeface="Symbol" panose="05050102010706020507" pitchFamily="18" charset="2"/>
              </a:rPr>
              <a:t></a:t>
            </a:r>
            <a:r>
              <a:rPr lang="en-US" altLang="zh-CN" baseline="30000" dirty="0">
                <a:solidFill>
                  <a:schemeClr val="bg1"/>
                </a:solidFill>
                <a:sym typeface="Symbol" panose="05050102010706020507" pitchFamily="18" charset="2"/>
              </a:rPr>
              <a:t>+</a:t>
            </a:r>
            <a:r>
              <a:rPr lang="en-US" altLang="zh-CN" dirty="0">
                <a:solidFill>
                  <a:schemeClr val="bg1"/>
                </a:solidFill>
                <a:sym typeface="Symbol" panose="05050102010706020507" pitchFamily="18" charset="2"/>
              </a:rPr>
              <a:t></a:t>
            </a:r>
            <a:r>
              <a:rPr lang="en-US" altLang="zh-CN" baseline="30000" dirty="0">
                <a:solidFill>
                  <a:schemeClr val="bg1"/>
                </a:solidFill>
                <a:sym typeface="Symbol" panose="05050102010706020507" pitchFamily="18" charset="2"/>
              </a:rPr>
              <a:t>-</a:t>
            </a:r>
            <a:endParaRPr lang="zh-CN" altLang="en-US" baseline="30000" dirty="0">
              <a:solidFill>
                <a:schemeClr val="bg1"/>
              </a:solidFill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E1B6C751-686C-9E3F-B214-47AA1F95DE20}"/>
              </a:ext>
            </a:extLst>
          </p:cNvPr>
          <p:cNvCxnSpPr/>
          <p:nvPr/>
        </p:nvCxnSpPr>
        <p:spPr>
          <a:xfrm>
            <a:off x="6830750" y="192569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页脚占位符 5">
            <a:extLst>
              <a:ext uri="{FF2B5EF4-FFF2-40B4-BE49-F238E27FC236}">
                <a16:creationId xmlns:a16="http://schemas.microsoft.com/office/drawing/2014/main" id="{B031B2FC-BD0F-14C0-D1B0-19750856A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6772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Future requirement for MRPC-TOF</a:t>
            </a:r>
            <a:endParaRPr lang="zh-CN" altLang="en-US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E01DFF8E-296E-4DDC-B473-F830A9EDA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27" y="1037747"/>
            <a:ext cx="10313074" cy="3788254"/>
          </a:xfrm>
        </p:spPr>
        <p:txBody>
          <a:bodyPr/>
          <a:lstStyle/>
          <a:p>
            <a:r>
              <a:rPr lang="en-US" altLang="zh-CN" sz="2800" dirty="0"/>
              <a:t>High counting rate: &gt;20kHz/cm</a:t>
            </a:r>
            <a:r>
              <a:rPr lang="en-US" altLang="zh-CN" sz="2800" baseline="30000" dirty="0"/>
              <a:t>2</a:t>
            </a:r>
            <a:r>
              <a:rPr lang="en-US" altLang="zh-CN" sz="2800" dirty="0"/>
              <a:t> </a:t>
            </a:r>
          </a:p>
          <a:p>
            <a:pPr marL="0" indent="0">
              <a:buNone/>
            </a:pPr>
            <a:r>
              <a:rPr lang="en-US" altLang="zh-CN" sz="2800" dirty="0"/>
              <a:t>    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</a:rPr>
              <a:t>Electrode material, detector structure, spacer…</a:t>
            </a:r>
          </a:p>
          <a:p>
            <a:r>
              <a:rPr lang="en-US" altLang="zh-CN" sz="2800" dirty="0"/>
              <a:t>High time resolution: &lt;20ps</a:t>
            </a:r>
          </a:p>
          <a:p>
            <a:pPr marL="0" indent="0">
              <a:buNone/>
            </a:pPr>
            <a:r>
              <a:rPr lang="en-US" altLang="zh-CN" sz="2800" dirty="0"/>
              <a:t>    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</a:rPr>
              <a:t>Detector structure, readout electronics (FEE + sampling, TDC…)</a:t>
            </a:r>
          </a:p>
          <a:p>
            <a:r>
              <a:rPr lang="en-US" altLang="zh-CN" sz="2800" dirty="0"/>
              <a:t>Economic and lower gas consumption</a:t>
            </a:r>
          </a:p>
          <a:p>
            <a:pPr marL="0" indent="0">
              <a:buNone/>
            </a:pPr>
            <a:r>
              <a:rPr lang="en-US" altLang="zh-CN" sz="2400" dirty="0"/>
              <a:t>    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Detector structure, eco-gas…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3112118A-425D-9A76-7A12-666B785E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0601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31704E-3FC6-4278-B0D5-E34DF4A7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Higher counting rate: low-resistive glass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7F7A8A-8E0F-491B-B5AD-92526E901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25" y="890495"/>
            <a:ext cx="6049618" cy="2668252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low-resistive glass </a:t>
            </a:r>
            <a:r>
              <a:rPr lang="en-US" altLang="zh-CN" sz="2400" dirty="0"/>
              <a:t>control the voltage drop (efficiency loss) when incident flux goes up by </a:t>
            </a:r>
            <a:r>
              <a:rPr lang="en-US" altLang="zh-CN" sz="2400" dirty="0">
                <a:solidFill>
                  <a:srgbClr val="FF0000"/>
                </a:solidFill>
              </a:rPr>
              <a:t>Decrease the resistivity of the electrodes</a:t>
            </a:r>
            <a:endParaRPr lang="zh-CN" alt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zh-CN" altLang="en-US" sz="2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4EBEF35-AA50-427C-BED3-33A5019A4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493" y="2031057"/>
            <a:ext cx="2694540" cy="4903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F59523-E1AD-49B1-942F-9B093775F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396" y="2783837"/>
            <a:ext cx="2852734" cy="485124"/>
          </a:xfrm>
          <a:prstGeom prst="rect">
            <a:avLst/>
          </a:prstGeom>
        </p:spPr>
      </p:pic>
      <p:pic>
        <p:nvPicPr>
          <p:cNvPr id="6" name="Picture 3" descr="E:\博士论文\004\2013-11-1 11-45-44.tif">
            <a:extLst>
              <a:ext uri="{FF2B5EF4-FFF2-40B4-BE49-F238E27FC236}">
                <a16:creationId xmlns:a16="http://schemas.microsoft.com/office/drawing/2014/main" id="{4EFCDF2C-40DA-49E3-B17C-271FF2F4355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75854"/>
            <a:ext cx="2496228" cy="16079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E628B5A-1827-4397-A4BC-928EE2DF0F28}"/>
              </a:ext>
            </a:extLst>
          </p:cNvPr>
          <p:cNvSpPr/>
          <p:nvPr/>
        </p:nvSpPr>
        <p:spPr>
          <a:xfrm>
            <a:off x="329525" y="3584101"/>
            <a:ext cx="4937356" cy="2471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Low-resistive glass has been operating at FAIR-Phase 0 programs like STAR-</a:t>
            </a:r>
            <a:r>
              <a:rPr lang="en-US" altLang="zh-CN" sz="2400" dirty="0" err="1"/>
              <a:t>eTOF</a:t>
            </a:r>
            <a:r>
              <a:rPr lang="en-US" altLang="zh-CN" sz="2400" dirty="0"/>
              <a:t> and </a:t>
            </a:r>
            <a:r>
              <a:rPr lang="en-US" altLang="zh-CN" sz="2400" dirty="0" err="1"/>
              <a:t>mCBM</a:t>
            </a:r>
            <a:endParaRPr lang="en-US" altLang="zh-CN" sz="2400" dirty="0"/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It will be applied in CBM-</a:t>
            </a:r>
            <a:r>
              <a:rPr lang="en-US" altLang="zh-CN" sz="2400" dirty="0" err="1"/>
              <a:t>ToF</a:t>
            </a:r>
            <a:r>
              <a:rPr lang="en-US" altLang="zh-CN" sz="2400" dirty="0"/>
              <a:t> Wall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Beam test result: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dirty="0"/>
              <a:t>   </a:t>
            </a: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</a:rPr>
              <a:t>93%, 80ps ,70kHz/cm</a:t>
            </a:r>
            <a:r>
              <a:rPr lang="en-US" altLang="zh-CN" sz="2400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图片 3" descr="High_Rate_.tif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6949" b="5498"/>
          <a:stretch>
            <a:fillRect/>
          </a:stretch>
        </p:blipFill>
        <p:spPr bwMode="auto">
          <a:xfrm>
            <a:off x="5161737" y="3483595"/>
            <a:ext cx="3682054" cy="267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F:\工作\CBM合作\玻璃测试\玻璃批量生产\IMG_3130.JPG"/>
          <p:cNvPicPr>
            <a:picLocks noChangeAspect="1" noChangeArrowheads="1"/>
          </p:cNvPicPr>
          <p:nvPr/>
        </p:nvPicPr>
        <p:blipFill>
          <a:blip r:embed="rId7"/>
          <a:srcRect t="5789"/>
          <a:stretch>
            <a:fillRect/>
          </a:stretch>
        </p:blipFill>
        <p:spPr bwMode="auto">
          <a:xfrm>
            <a:off x="8738646" y="3621128"/>
            <a:ext cx="3357586" cy="2347694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98261" y="1313824"/>
            <a:ext cx="3566222" cy="175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文本框 8"/>
          <p:cNvSpPr txBox="1"/>
          <p:nvPr/>
        </p:nvSpPr>
        <p:spPr>
          <a:xfrm>
            <a:off x="8664363" y="1027155"/>
            <a:ext cx="350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</a:rPr>
              <a:t>Specifications of low resistive glass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7" name="页脚占位符 5">
            <a:extLst>
              <a:ext uri="{FF2B5EF4-FFF2-40B4-BE49-F238E27FC236}">
                <a16:creationId xmlns:a16="http://schemas.microsoft.com/office/drawing/2014/main" id="{C28E4496-360D-7705-77B4-3FC793B6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988" y="6522834"/>
            <a:ext cx="4451412" cy="365125"/>
          </a:xfrm>
        </p:spPr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HIAF</a:t>
            </a:r>
            <a:r>
              <a:rPr lang="zh-CN" altLang="en-US" dirty="0"/>
              <a:t>集群的高精度测量和新物理前沿研讨会</a:t>
            </a:r>
            <a:r>
              <a:rPr lang="en-US" altLang="zh-CN" dirty="0"/>
              <a:t>, 2023.7.5-7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438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00,&quot;width&quot;:696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485f49e-888e-42e8-8460-bb1c3d32353d}"/>
  <p:tag name="TABLE_ENDDRAG_ORIGIN_RECT" val="264*155"/>
  <p:tag name="TABLE_ENDDRAG_RECT" val="32*253*264*1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57.5259842519686,&quot;width&quot;:6130.447244094488}"/>
</p:tagLst>
</file>

<file path=ppt/theme/theme1.xml><?xml version="1.0" encoding="utf-8"?>
<a:theme xmlns:a="http://schemas.openxmlformats.org/drawingml/2006/main" name="清华大学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黑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清华大学" id="{6B4F55F7-09CF-4968-B381-165BE54C4A9E}" vid="{7F954B86-59C4-4280-9B19-EF10F5555A63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1MRPC for SPD-TOF</Template>
  <TotalTime>9780</TotalTime>
  <Words>2236</Words>
  <Application>Microsoft Office PowerPoint</Application>
  <PresentationFormat>宽屏</PresentationFormat>
  <Paragraphs>434</Paragraphs>
  <Slides>31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7" baseType="lpstr">
      <vt:lpstr>等线</vt:lpstr>
      <vt:lpstr>等线 Light</vt:lpstr>
      <vt:lpstr>华文楷体</vt:lpstr>
      <vt:lpstr>楷体</vt:lpstr>
      <vt:lpstr>宋体</vt:lpstr>
      <vt:lpstr>Arial</vt:lpstr>
      <vt:lpstr>Calibri</vt:lpstr>
      <vt:lpstr>Cambria Math</vt:lpstr>
      <vt:lpstr>Helvetica</vt:lpstr>
      <vt:lpstr>Helvetica Neue</vt:lpstr>
      <vt:lpstr>PingFang SC</vt:lpstr>
      <vt:lpstr>Times New Roman</vt:lpstr>
      <vt:lpstr>Verdana</vt:lpstr>
      <vt:lpstr>Wingdings</vt:lpstr>
      <vt:lpstr>清华大学</vt:lpstr>
      <vt:lpstr>Equation</vt:lpstr>
      <vt:lpstr>MRPC和量能器-高精度时间和能量测量 </vt:lpstr>
      <vt:lpstr>Outline</vt:lpstr>
      <vt:lpstr>MRPC introduction</vt:lpstr>
      <vt:lpstr>MRPC in ToF system</vt:lpstr>
      <vt:lpstr>RHIC-STAR TOF system</vt:lpstr>
      <vt:lpstr>PID and physics success</vt:lpstr>
      <vt:lpstr>PowerPoint 演示文稿</vt:lpstr>
      <vt:lpstr>Future requirement for MRPC-TOF</vt:lpstr>
      <vt:lpstr>Higher counting rate: low-resistive glass</vt:lpstr>
      <vt:lpstr>Higher counting rate (&lt;7kHz/cm2): gas pollution</vt:lpstr>
      <vt:lpstr>Excellent performance of sealed MRPC</vt:lpstr>
      <vt:lpstr>High counting rate (&gt;7kHz/cm2): creepage on fishing line</vt:lpstr>
      <vt:lpstr>Toward 20ps resolution: narrow gap MRPC</vt:lpstr>
      <vt:lpstr>PowerPoint 演示文稿</vt:lpstr>
      <vt:lpstr>PowerPoint 演示文稿</vt:lpstr>
      <vt:lpstr>Toward 20ps resolution: fast readout electronics</vt:lpstr>
      <vt:lpstr>Toward 20ps resolution: fast readout electronics</vt:lpstr>
      <vt:lpstr>Cosmic test</vt:lpstr>
      <vt:lpstr>20ps,15kHz/cm2 MRPC</vt:lpstr>
      <vt:lpstr>Sealed MRPC for CEE-eTOF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孙开</dc:creator>
  <cp:lastModifiedBy>yiwang@mail.tsinghua.edu.cn</cp:lastModifiedBy>
  <cp:revision>416</cp:revision>
  <dcterms:created xsi:type="dcterms:W3CDTF">2022-10-02T03:02:03Z</dcterms:created>
  <dcterms:modified xsi:type="dcterms:W3CDTF">2023-07-05T22:56:20Z</dcterms:modified>
</cp:coreProperties>
</file>