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711" r:id="rId3"/>
    <p:sldMasterId id="2147483724" r:id="rId4"/>
    <p:sldMasterId id="2147483737" r:id="rId5"/>
    <p:sldMasterId id="2147483750" r:id="rId6"/>
    <p:sldMasterId id="2147483763" r:id="rId7"/>
  </p:sldMasterIdLst>
  <p:notesMasterIdLst>
    <p:notesMasterId r:id="rId47"/>
  </p:notesMasterIdLst>
  <p:sldIdLst>
    <p:sldId id="258" r:id="rId8"/>
    <p:sldId id="257" r:id="rId9"/>
    <p:sldId id="305" r:id="rId10"/>
    <p:sldId id="11090143" r:id="rId11"/>
    <p:sldId id="302" r:id="rId12"/>
    <p:sldId id="304" r:id="rId13"/>
    <p:sldId id="309" r:id="rId14"/>
    <p:sldId id="303" r:id="rId15"/>
    <p:sldId id="307" r:id="rId16"/>
    <p:sldId id="308" r:id="rId17"/>
    <p:sldId id="1208" r:id="rId18"/>
    <p:sldId id="1207" r:id="rId19"/>
    <p:sldId id="1281" r:id="rId20"/>
    <p:sldId id="1280" r:id="rId21"/>
    <p:sldId id="1284" r:id="rId22"/>
    <p:sldId id="1283" r:id="rId23"/>
    <p:sldId id="1286" r:id="rId24"/>
    <p:sldId id="440" r:id="rId25"/>
    <p:sldId id="441" r:id="rId26"/>
    <p:sldId id="442" r:id="rId27"/>
    <p:sldId id="1298" r:id="rId28"/>
    <p:sldId id="1199" r:id="rId29"/>
    <p:sldId id="1213" r:id="rId30"/>
    <p:sldId id="1287" r:id="rId31"/>
    <p:sldId id="1289" r:id="rId32"/>
    <p:sldId id="1297" r:id="rId33"/>
    <p:sldId id="1291" r:id="rId34"/>
    <p:sldId id="1292" r:id="rId35"/>
    <p:sldId id="1299" r:id="rId36"/>
    <p:sldId id="1290" r:id="rId37"/>
    <p:sldId id="1294" r:id="rId38"/>
    <p:sldId id="1295" r:id="rId39"/>
    <p:sldId id="1296" r:id="rId40"/>
    <p:sldId id="1301" r:id="rId41"/>
    <p:sldId id="1304" r:id="rId42"/>
    <p:sldId id="1303" r:id="rId43"/>
    <p:sldId id="1305" r:id="rId44"/>
    <p:sldId id="1306" r:id="rId45"/>
    <p:sldId id="1307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0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4671" autoAdjust="0"/>
  </p:normalViewPr>
  <p:slideViewPr>
    <p:cSldViewPr snapToGrid="0">
      <p:cViewPr varScale="1">
        <p:scale>
          <a:sx n="87" d="100"/>
          <a:sy n="87" d="100"/>
        </p:scale>
        <p:origin x="67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BD8F6-C00B-4DCD-BCCD-9D79DFC87DA9}" type="datetimeFigureOut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B8C16-1C7C-41B9-9F30-E888075286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047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B8C16-1C7C-41B9-9F30-E888075286C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043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B8C16-1C7C-41B9-9F30-E888075286C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86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76111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C2263F4-DFF5-4807-81A9-1A3BA119068B}" type="datetimeFigureOut">
              <a:rPr lang="zh-CN" altLang="en-US"/>
              <a:pPr>
                <a:defRPr/>
              </a:pPr>
              <a:t>2023/7/4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C9E9439-46F4-4424-A5CA-3A887C64ED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155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D6208F4-23D8-4956-96B6-3D89894557E9}" type="datetimeFigureOut">
              <a:rPr lang="zh-CN" altLang="en-US"/>
              <a:pPr>
                <a:defRPr/>
              </a:pPr>
              <a:t>2023/7/4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06A7002-085A-4EA5-A7CC-2422CABD5C0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186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0F931BD-4BDC-47D9-827A-CF9C0A82AC73}" type="datetimeFigureOut">
              <a:rPr lang="zh-CN" altLang="en-US"/>
              <a:pPr>
                <a:defRPr/>
              </a:pPr>
              <a:t>2023/7/4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5FB6ED5-4D52-4779-8953-E173A8DD6E5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712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 userDrawn="1"/>
        </p:nvSpPr>
        <p:spPr bwMode="auto">
          <a:xfrm>
            <a:off x="-1588" y="6578606"/>
            <a:ext cx="9144001" cy="284163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400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350">
              <a:solidFill>
                <a:srgbClr val="CCE8CF"/>
              </a:solidFill>
              <a:latin typeface="Calibri" pitchFamily="34" charset="0"/>
            </a:endParaRPr>
          </a:p>
        </p:txBody>
      </p:sp>
      <p:cxnSp>
        <p:nvCxnSpPr>
          <p:cNvPr id="5" name="直接连接符 8"/>
          <p:cNvCxnSpPr/>
          <p:nvPr/>
        </p:nvCxnSpPr>
        <p:spPr>
          <a:xfrm>
            <a:off x="0" y="803275"/>
            <a:ext cx="9144000" cy="0"/>
          </a:xfrm>
          <a:prstGeom prst="line">
            <a:avLst/>
          </a:prstGeom>
          <a:ln w="31750" cmpd="sng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8515353" y="6524627"/>
            <a:ext cx="6046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b="1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fld id="{3FBEB258-684C-4EA6-92B7-04B913009D3D}" type="slidenum">
              <a:rPr lang="zh-CN" altLang="en-US" sz="1200" b="1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altLang="zh-CN" sz="1200" b="1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sz="1200" b="1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</a:p>
        </p:txBody>
      </p:sp>
      <p:sp>
        <p:nvSpPr>
          <p:cNvPr id="17" name="矩形 22"/>
          <p:cNvSpPr/>
          <p:nvPr userDrawn="1"/>
        </p:nvSpPr>
        <p:spPr>
          <a:xfrm>
            <a:off x="88901" y="6524629"/>
            <a:ext cx="1463862" cy="311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1425" b="1" dirty="0">
                <a:solidFill>
                  <a:srgbClr val="FFFFFF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ea typeface="隶书" pitchFamily="49" charset="-122"/>
              </a:rPr>
              <a:t>近代物理研究所</a:t>
            </a:r>
            <a:endParaRPr lang="zh-CN" altLang="en-US" sz="1350" b="1" dirty="0">
              <a:solidFill>
                <a:prstClr val="black"/>
              </a:solidFill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 userDrawn="1"/>
        </p:nvSpPr>
        <p:spPr bwMode="auto">
          <a:xfrm>
            <a:off x="2025653" y="6572256"/>
            <a:ext cx="5616575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125" b="1" i="1">
                <a:solidFill>
                  <a:srgbClr val="FFFFFF"/>
                </a:solidFill>
                <a:latin typeface="Monotype Corsiva" pitchFamily="66" charset="0"/>
              </a:rPr>
              <a:t>Institute of Modern Physics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90007" y="1958"/>
            <a:ext cx="7266214" cy="77396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20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B6ECC44-9FC5-4266-B8F1-9969121650E2}" type="datetimeFigureOut">
              <a:rPr lang="zh-CN" altLang="en-US"/>
              <a:pPr>
                <a:defRPr/>
              </a:pPr>
              <a:t>2023/7/4</a:t>
            </a:fld>
            <a:endParaRPr lang="zh-CN" altLang="en-US"/>
          </a:p>
        </p:txBody>
      </p:sp>
      <p:sp>
        <p:nvSpPr>
          <p:cNvPr id="21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2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D94B89-146B-4CBA-9FBB-BC83FF7ED4EF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  <p:pic>
        <p:nvPicPr>
          <p:cNvPr id="23" name="图片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24"/>
          <a:stretch>
            <a:fillRect/>
          </a:stretch>
        </p:blipFill>
        <p:spPr bwMode="auto">
          <a:xfrm>
            <a:off x="832163" y="66681"/>
            <a:ext cx="7206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18" b="96078" l="2605" r="937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6" t="2612" r="4671" b="5802"/>
          <a:stretch/>
        </p:blipFill>
        <p:spPr>
          <a:xfrm>
            <a:off x="68154" y="15315"/>
            <a:ext cx="717661" cy="72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33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9AB61C1-68EC-48F1-95C2-4E8D6751D9B9}" type="datetimeFigureOut">
              <a:rPr lang="zh-CN" altLang="en-US"/>
              <a:pPr>
                <a:defRPr/>
              </a:pPr>
              <a:t>2023/7/4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794EE1-EB28-4064-8EB6-0362299A0FA8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37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-20638" y="6524627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B440FDEE-494D-49BF-9785-87F3765BE997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2023/7/4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9926" y="6524627"/>
            <a:ext cx="2124075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3DD25A0E-3E33-4608-B6CC-B20C117FC62F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176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54592" y="0"/>
            <a:ext cx="4911725" cy="62071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cxnSp>
        <p:nvCxnSpPr>
          <p:cNvPr id="4" name="直接连接符 3"/>
          <p:cNvCxnSpPr/>
          <p:nvPr userDrawn="1"/>
        </p:nvCxnSpPr>
        <p:spPr>
          <a:xfrm flipH="1" flipV="1">
            <a:off x="1719385" y="6596188"/>
            <a:ext cx="7424616" cy="1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93" y="6377140"/>
            <a:ext cx="1395238" cy="438095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 bwMode="auto">
          <a:xfrm>
            <a:off x="4585883" y="6588375"/>
            <a:ext cx="1177314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solidFill>
                  <a:srgbClr val="0D02E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Project Meeting</a:t>
            </a:r>
            <a:endParaRPr lang="zh-CN" altLang="en-US" sz="1100" b="1" dirty="0">
              <a:solidFill>
                <a:srgbClr val="0D02E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" name="文本框 10"/>
          <p:cNvSpPr txBox="1"/>
          <p:nvPr userDrawn="1"/>
        </p:nvSpPr>
        <p:spPr bwMode="auto">
          <a:xfrm>
            <a:off x="6822142" y="6572947"/>
            <a:ext cx="2400014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r>
              <a:rPr lang="zh-CN" altLang="en-US" sz="1100" b="1" dirty="0">
                <a:solidFill>
                  <a:srgbClr val="0D02E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赵红卫</a:t>
            </a:r>
            <a:r>
              <a:rPr lang="en-US" altLang="zh-CN" sz="1100" b="1" dirty="0">
                <a:solidFill>
                  <a:srgbClr val="0D02E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, </a:t>
            </a:r>
            <a:fld id="{A99421B7-6934-4384-918A-18D364AC2696}" type="datetime3">
              <a:rPr lang="en-US" altLang="zh-CN" sz="1100" b="1">
                <a:solidFill>
                  <a:srgbClr val="0D02E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pPr/>
              <a:t>4 July 2023</a:t>
            </a:fld>
            <a:r>
              <a:rPr lang="en-US" altLang="zh-CN" sz="1100" b="1" dirty="0">
                <a:solidFill>
                  <a:srgbClr val="0D02E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, Slide </a:t>
            </a:r>
            <a:fld id="{730B721B-A7BA-42BD-9314-D3E44EB4713B}" type="slidenum">
              <a:rPr lang="en-US" altLang="zh-CN" sz="1100" b="1">
                <a:solidFill>
                  <a:srgbClr val="0D02E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pPr/>
              <a:t>‹#›</a:t>
            </a:fld>
            <a:endParaRPr lang="zh-CN" altLang="en-US" sz="1100" b="1" dirty="0">
              <a:solidFill>
                <a:srgbClr val="0D02E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8141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276052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-9525"/>
            <a:ext cx="91440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椭圆 4"/>
          <p:cNvSpPr/>
          <p:nvPr userDrawn="1"/>
        </p:nvSpPr>
        <p:spPr>
          <a:xfrm>
            <a:off x="341314" y="-3175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1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4" y="-19050"/>
            <a:ext cx="673100" cy="663575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 marL="371475" indent="-371475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defRPr lang="zh-CN" altLang="en-US" sz="1800" b="1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371475" indent="-371475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buNone/>
              <a:defRPr lang="zh-CN" altLang="en-US" sz="1800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>
          <a:xfrm>
            <a:off x="11113" y="6467477"/>
            <a:ext cx="2133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89763" y="6467477"/>
            <a:ext cx="2133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B9FB7BFC-56D0-4BCC-94E4-9E0AB007E65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202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7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6" y="6524627"/>
            <a:ext cx="2124075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2481465-B25E-4A2D-BAED-09AD2AFAC5F1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919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-9525"/>
            <a:ext cx="91440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椭圆 4"/>
          <p:cNvSpPr/>
          <p:nvPr userDrawn="1"/>
        </p:nvSpPr>
        <p:spPr>
          <a:xfrm>
            <a:off x="341313" y="-3175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-19050"/>
            <a:ext cx="673100" cy="663575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defRPr lang="zh-CN" altLang="en-US" sz="2400" b="1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buNone/>
              <a:defRPr lang="zh-CN" altLang="en-US" sz="2400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>
          <a:xfrm>
            <a:off x="11113" y="6467475"/>
            <a:ext cx="2133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552917E-1D36-4E7B-B247-DED1FE3546C3}" type="datetimeFigureOut">
              <a:rPr lang="zh-CN" altLang="en-US"/>
              <a:pPr>
                <a:defRPr/>
              </a:pPr>
              <a:t>2023/7/4</a:t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89763" y="6467475"/>
            <a:ext cx="2133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8FF9C2F-DD3E-451C-B980-113A56402F8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513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lang="zh-CN" altLang="en-US" sz="1650" kern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黑体" pitchFamily="49" charset="-122"/>
                <a:cs typeface="Times New Roman" pitchFamily="18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7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6" y="6524627"/>
            <a:ext cx="2124075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BE08757E-95D2-4070-AF54-6455F551C9D6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3665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7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6" y="6524627"/>
            <a:ext cx="2124075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D3398B36-99DB-44E3-BAD6-1AB6D97D3191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053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-20638" y="6524627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7019926" y="6524627"/>
            <a:ext cx="2124075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D71E675-E1A2-4D64-AAD8-26E68F1D888B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53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-20638" y="6524627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019926" y="6524627"/>
            <a:ext cx="2124075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8037262-7E9E-496F-AA20-AABC183B5619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819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-20638" y="6524627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9926" y="6524627"/>
            <a:ext cx="2124075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3DD25A0E-3E33-4608-B6CC-B20C117FC62F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1185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7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6" y="6524627"/>
            <a:ext cx="2124075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DCBDA623-8C7D-442C-A4E7-BDF29B342328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3496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7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6" y="6524627"/>
            <a:ext cx="2124075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DC182C3-B970-4B28-939D-548882583EC8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585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7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6" y="6524627"/>
            <a:ext cx="2124075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A233DDA2-79B5-4787-976A-EF07E0002D45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221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7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6" y="6524627"/>
            <a:ext cx="2124075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B8E2F4C-D08B-4F68-9E28-AB6A6A96FDE2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8368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07940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5DB860B-608D-4C1D-9D67-7DEC47C97187}" type="datetimeFigureOut">
              <a:rPr lang="zh-CN" altLang="en-US"/>
              <a:pPr>
                <a:defRPr/>
              </a:pPr>
              <a:t>2023/7/4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D43AB21-5893-4EA0-A52A-1EF4437816F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8723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 preferRelativeResize="0">
            <a:picLocks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050" y="-9525"/>
            <a:ext cx="91440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椭圆 4"/>
          <p:cNvSpPr/>
          <p:nvPr userDrawn="1"/>
        </p:nvSpPr>
        <p:spPr>
          <a:xfrm>
            <a:off x="341313" y="-3175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9063" y="-19050"/>
            <a:ext cx="6731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defRPr lang="zh-CN" altLang="en-US" sz="2400" b="1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buNone/>
              <a:defRPr lang="zh-CN" altLang="en-US" sz="2400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>
          <a:xfrm>
            <a:off x="11113" y="6467475"/>
            <a:ext cx="2133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C6851DA1-DA60-4F8D-9A6C-6A1B9C615748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2023/7/4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89763" y="64674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14C21C-4BE4-4ADF-8B95-0B1F7FFFF48D}" type="slidenum">
              <a:rPr lang="zh-CN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848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2A61ED9-8FDE-4758-9A36-C23B476EABC8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2023/7/4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BC23A15-47ED-4FE0-A7F1-049FCDB0B0B1}" type="slidenum">
              <a:rPr lang="zh-CN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539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lang="zh-CN" altLang="en-US" sz="2200" kern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黑体" pitchFamily="49" charset="-122"/>
                <a:cs typeface="Times New Roman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FA48462-CED7-4449-94B1-DEBD688AA96C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2023/7/4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799345-72A9-41D0-B3FD-B41FC0597363}" type="slidenum">
              <a:rPr lang="zh-CN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7772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31A8DCF4-0715-44A2-83F6-EB770A9B40F1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2023/7/4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9BEF55-0530-4F66-B26C-92FB3BA56B82}" type="slidenum">
              <a:rPr lang="zh-CN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8401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23D0CC9-5950-4E63-9874-64766BF9CEE8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2023/7/4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FE2CA9-A8E1-4DEC-A18A-8AD144D340D6}" type="slidenum">
              <a:rPr lang="zh-CN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084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027BD54-A9BC-4580-8FAC-9DDF98577FBF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2023/7/4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15543A-1BF7-46FA-B1DE-E7A03ECB6C20}" type="slidenum">
              <a:rPr lang="zh-CN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9315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DC69C44-2C8D-4C80-B9C0-658AEA5809BA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2023/7/4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9E853E-2D45-4AD6-981C-D59E198819DB}" type="slidenum">
              <a:rPr lang="zh-CN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1104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DD422A5A-7D83-47CA-B083-B637DC299464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2023/7/4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377343-0AC8-42F0-90FA-E4F260789DC5}" type="slidenum">
              <a:rPr lang="zh-CN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6640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633283E6-CE35-45DC-917A-BA174690160E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2023/7/4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3732234-1889-40A3-8559-061BC3EF2C27}" type="slidenum">
              <a:rPr lang="zh-CN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8693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9CE88A2-45A1-4DAC-BB36-571B7222E88C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2023/7/4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3F41F8-1310-4E6B-AE41-6E0DEBB79B69}" type="slidenum">
              <a:rPr lang="zh-CN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981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lang="zh-CN" altLang="en-US" sz="2200" kern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黑体" pitchFamily="49" charset="-122"/>
                <a:cs typeface="Times New Roman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4DA428C-842D-4FCA-B778-4D2CBBE2DD06}" type="datetimeFigureOut">
              <a:rPr lang="zh-CN" altLang="en-US"/>
              <a:pPr>
                <a:defRPr/>
              </a:pPr>
              <a:t>2023/7/4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405FB84-957B-496D-90C0-1A3949D006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95955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A2E0221-7F6A-4E57-A58C-8FA317931B5A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2023/7/4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82C486-B177-4434-82FB-68ECE3A2B38C}" type="slidenum">
              <a:rPr lang="zh-CN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061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625269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-9525"/>
            <a:ext cx="91440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椭圆 4"/>
          <p:cNvSpPr/>
          <p:nvPr userDrawn="1"/>
        </p:nvSpPr>
        <p:spPr>
          <a:xfrm>
            <a:off x="341314" y="-3175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1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4" y="-19050"/>
            <a:ext cx="673100" cy="663575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 marL="371475" indent="-371475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defRPr lang="zh-CN" altLang="en-US" sz="1800" b="1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371475" indent="-371475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buNone/>
              <a:defRPr lang="zh-CN" altLang="en-US" sz="1800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>
          <a:xfrm>
            <a:off x="11113" y="6467477"/>
            <a:ext cx="2133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1FF51FF-8A7E-42FB-B6D2-CC4CB71DCB5D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2023/7/4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89763" y="6467477"/>
            <a:ext cx="2133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B9FB7BFC-56D0-4BCC-94E4-9E0AB007E65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425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7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5B67915-796A-4491-AAB6-A7FDFA4CE4FB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2023/7/4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6" y="6524627"/>
            <a:ext cx="2124075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2481465-B25E-4A2D-BAED-09AD2AFAC5F1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9278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lang="zh-CN" altLang="en-US" sz="1650" kern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黑体" pitchFamily="49" charset="-122"/>
                <a:cs typeface="Times New Roman" pitchFamily="18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7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CD4809F0-774F-40E2-8734-9ECF0DA5590C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2023/7/4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6" y="6524627"/>
            <a:ext cx="2124075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BE08757E-95D2-4070-AF54-6455F551C9D6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9788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7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3F034617-36E1-43D6-81B0-5A8700A387FF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2023/7/4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6" y="6524627"/>
            <a:ext cx="2124075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D3398B36-99DB-44E3-BAD6-1AB6D97D3191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6164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-20638" y="6524627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AA19E7F-9942-40B4-B347-1ECEF6FA3336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2023/7/4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7019926" y="6524627"/>
            <a:ext cx="2124075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D71E675-E1A2-4D64-AAD8-26E68F1D888B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0693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-20638" y="6524627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40FEDFB-0E9B-49C6-B7D7-3DDE768AACAB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2023/7/4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019926" y="6524627"/>
            <a:ext cx="2124075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8037262-7E9E-496F-AA20-AABC183B5619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7957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-20638" y="6524627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B440FDEE-494D-49BF-9785-87F3765BE997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2023/7/4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9926" y="6524627"/>
            <a:ext cx="2124075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3DD25A0E-3E33-4608-B6CC-B20C117FC62F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4324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7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6073FA0-E2DA-446B-ABB0-A620C66D9C20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2023/7/4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6" y="6524627"/>
            <a:ext cx="2124075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DCBDA623-8C7D-442C-A4E7-BDF29B342328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707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8FFF8A5-F803-4578-9532-0D2CA84C2F10}" type="datetimeFigureOut">
              <a:rPr lang="zh-CN" altLang="en-US"/>
              <a:pPr>
                <a:defRPr/>
              </a:pPr>
              <a:t>2023/7/4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C4B46E8-8E7B-4D29-A1A6-805470E457F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26323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7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34BBF2A-584D-46D5-8817-17178FAB36EB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2023/7/4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6" y="6524627"/>
            <a:ext cx="2124075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DC182C3-B970-4B28-939D-548882583EC8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5786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7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6397422-AF5C-4356-AAC4-A97C58F7EB48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2023/7/4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6" y="6524627"/>
            <a:ext cx="2124075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A233DDA2-79B5-4787-976A-EF07E0002D45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2010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7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DB2A62DD-15B4-4519-AB0D-BAAF3E8A9B56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2023/7/4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6" y="6524627"/>
            <a:ext cx="2124075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B8E2F4C-D08B-4F68-9E28-AB6A6A96FDE2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775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79538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-9525"/>
            <a:ext cx="91440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椭圆 4"/>
          <p:cNvSpPr/>
          <p:nvPr userDrawn="1"/>
        </p:nvSpPr>
        <p:spPr>
          <a:xfrm>
            <a:off x="341313" y="-3175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-19050"/>
            <a:ext cx="673100" cy="663575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 marL="371475" indent="-371475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defRPr lang="zh-CN" altLang="en-US" sz="1800" b="1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371475" indent="-371475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buNone/>
              <a:defRPr lang="zh-CN" altLang="en-US" sz="1800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>
          <a:xfrm>
            <a:off x="11113" y="6467475"/>
            <a:ext cx="2133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428864F-0941-4E3D-AFDF-A10BB3828B0A}" type="datetimeFigureOut">
              <a:rPr lang="zh-CN" altLang="en-US"/>
              <a:pPr>
                <a:defRPr/>
              </a:pPr>
              <a:t>2023/7/4</a:t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89763" y="6467475"/>
            <a:ext cx="2133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722699E-5083-4253-9963-33E445659B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5649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6F9983A-1295-493F-84A2-D1D6790F5BBF}" type="datetimeFigureOut">
              <a:rPr lang="zh-CN" altLang="en-US"/>
              <a:pPr>
                <a:defRPr/>
              </a:pPr>
              <a:t>2023/7/4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B5DCD18-2B4C-4D5A-AF50-9416331CBB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3302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lang="zh-CN" altLang="en-US" sz="1650" kern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黑体" pitchFamily="49" charset="-122"/>
                <a:cs typeface="Times New Roman" pitchFamily="18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CD0C8B8-0A29-4B17-9DD8-07F0399A51A4}" type="datetimeFigureOut">
              <a:rPr lang="zh-CN" altLang="en-US"/>
              <a:pPr>
                <a:defRPr/>
              </a:pPr>
              <a:t>2023/7/4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503AB4A-D8FD-41BA-BD9C-561DE852E6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9428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88BDCE7-2639-4D86-B0FA-CEE0CDFC82B0}" type="datetimeFigureOut">
              <a:rPr lang="zh-CN" altLang="en-US"/>
              <a:pPr>
                <a:defRPr/>
              </a:pPr>
              <a:t>2023/7/4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D35E16E-4723-49BE-9449-CC000DC3967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4141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C4288B5-BCAD-4B97-84B1-B68C85199B56}" type="datetimeFigureOut">
              <a:rPr lang="zh-CN" altLang="en-US"/>
              <a:pPr>
                <a:defRPr/>
              </a:pPr>
              <a:t>2023/7/4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BB22F8E-9F48-4A0B-A973-18B4EC189DB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5968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EE7BEC9-505E-4068-844C-30968AE59D64}" type="datetimeFigureOut">
              <a:rPr lang="zh-CN" altLang="en-US"/>
              <a:pPr>
                <a:defRPr/>
              </a:pPr>
              <a:t>2023/7/4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C61D60D-FCAB-421E-8879-F2285F2B61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996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AAD6DF2-5A54-490E-B4F9-672230B0F674}" type="datetimeFigureOut">
              <a:rPr lang="zh-CN" altLang="en-US"/>
              <a:pPr>
                <a:defRPr/>
              </a:pPr>
              <a:t>2023/7/4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DB2BCFD-8B9C-462E-B450-2B5E142BED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7162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D5F2285-CC64-497A-91DB-9E659BA54234}" type="datetimeFigureOut">
              <a:rPr lang="zh-CN" altLang="en-US"/>
              <a:pPr>
                <a:defRPr/>
              </a:pPr>
              <a:t>2023/7/4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89E2A45-1D57-41C2-9FBA-D4B1A13A2D5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1544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DD5E94A-5660-424B-9473-E4D7A13B1FF5}" type="datetimeFigureOut">
              <a:rPr lang="zh-CN" altLang="en-US"/>
              <a:pPr>
                <a:defRPr/>
              </a:pPr>
              <a:t>2023/7/4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E13EBA7-913D-481B-8B94-95DBC4FDE25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69982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16C9AB4-4027-4F92-B25E-7FA17C169E8A}" type="datetimeFigureOut">
              <a:rPr lang="zh-CN" altLang="en-US"/>
              <a:pPr>
                <a:defRPr/>
              </a:pPr>
              <a:t>2023/7/4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67BC4CC-B79A-467A-AF44-DAF53F2AF5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7033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A4640E5-F3B4-4B6E-9FE2-3E544BE79AB5}" type="datetimeFigureOut">
              <a:rPr lang="zh-CN" altLang="en-US"/>
              <a:pPr>
                <a:defRPr/>
              </a:pPr>
              <a:t>2023/7/4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4C8E313-FAD8-433D-A5CB-4E4128DFA6F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4359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41EA212-F788-4FBF-A985-DC118A84D2D6}" type="datetimeFigureOut">
              <a:rPr lang="zh-CN" altLang="en-US"/>
              <a:pPr>
                <a:defRPr/>
              </a:pPr>
              <a:t>2023/7/4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C97B0F7-DDA4-44C3-8D83-1465F47E59C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90112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320366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-9525"/>
            <a:ext cx="91440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椭圆 4"/>
          <p:cNvSpPr/>
          <p:nvPr userDrawn="1"/>
        </p:nvSpPr>
        <p:spPr>
          <a:xfrm>
            <a:off x="341313" y="-3175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-19050"/>
            <a:ext cx="673100" cy="663575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defRPr lang="zh-CN" altLang="en-US" sz="2400" b="1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buNone/>
              <a:defRPr lang="zh-CN" altLang="en-US" sz="2400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>
          <a:xfrm>
            <a:off x="11113" y="6467475"/>
            <a:ext cx="2133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7F07AE0-0885-4ED2-9255-E0F98664602B}" type="datetimeFigureOut">
              <a:rPr lang="zh-CN" altLang="en-US"/>
              <a:pPr>
                <a:defRPr/>
              </a:pPr>
              <a:t>2023/7/4</a:t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89763" y="64674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E15C68B4-3A8E-4BA1-964D-6852D276AF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9183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B44FA28-C20B-4D4B-9052-840E2CE56074}" type="datetimeFigureOut">
              <a:rPr lang="zh-CN" altLang="en-US"/>
              <a:pPr>
                <a:defRPr/>
              </a:pPr>
              <a:t>2023/7/4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9859BECF-E0E8-4453-B6CB-D040DEDBE30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7663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lang="zh-CN" altLang="en-US" sz="2200" kern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黑体" pitchFamily="49" charset="-122"/>
                <a:cs typeface="Times New Roman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C9780BE-6C2F-4FCA-943E-75DACF93E0A9}" type="datetimeFigureOut">
              <a:rPr lang="zh-CN" altLang="en-US"/>
              <a:pPr>
                <a:defRPr/>
              </a:pPr>
              <a:t>2023/7/4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822C4114-30C3-4D1B-9F6C-798B20A7E9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57279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ACB46B2-C5C2-4E66-A9AA-47C0CE8DB292}" type="datetimeFigureOut">
              <a:rPr lang="zh-CN" altLang="en-US"/>
              <a:pPr>
                <a:defRPr/>
              </a:pPr>
              <a:t>2023/7/4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C6A13080-1957-479D-94D4-BB8992B80B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736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9F3A6EB-5E90-4159-937B-25329872F0F9}" type="datetimeFigureOut">
              <a:rPr lang="zh-CN" altLang="en-US"/>
              <a:pPr>
                <a:defRPr/>
              </a:pPr>
              <a:t>2023/7/4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975CBD0-375C-4718-85BB-B3B567420E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9028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0CFE8F0-1309-4E8E-A9DE-2387BDBABFE2}" type="datetimeFigureOut">
              <a:rPr lang="zh-CN" altLang="en-US"/>
              <a:pPr>
                <a:defRPr/>
              </a:pPr>
              <a:t>2023/7/4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9E0071E1-6997-4CE2-8F87-548BD40669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3497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02713C-7EBA-4D6B-B5FB-4EDF31A51FDE}" type="datetimeFigureOut">
              <a:rPr lang="zh-CN" altLang="en-US"/>
              <a:pPr>
                <a:defRPr/>
              </a:pPr>
              <a:t>2023/7/4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4C94D536-B889-4F45-B337-56283700E2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75601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DB02C82-ACFA-41D4-BB89-0FB0559A542A}" type="datetimeFigureOut">
              <a:rPr lang="zh-CN" altLang="en-US"/>
              <a:pPr>
                <a:defRPr/>
              </a:pPr>
              <a:t>2023/7/4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C9448D55-219D-47EA-9ADB-A1AD029491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70431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8065EB4-04F9-4E86-A3E6-561D1BDD203D}" type="datetimeFigureOut">
              <a:rPr lang="zh-CN" altLang="en-US"/>
              <a:pPr>
                <a:defRPr/>
              </a:pPr>
              <a:t>2023/7/4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99DE90A3-4F50-40C5-9BB7-61BB03ED7B0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1211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F884CEE-1A2C-4A35-A31E-51EEBE40ECF9}" type="datetimeFigureOut">
              <a:rPr lang="zh-CN" altLang="en-US"/>
              <a:pPr>
                <a:defRPr/>
              </a:pPr>
              <a:t>2023/7/4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11A16B06-98C0-4529-9DCE-52BAC253257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28693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C7EF8EE-B273-492D-BAF1-FD836EEC2335}" type="datetimeFigureOut">
              <a:rPr lang="zh-CN" altLang="en-US"/>
              <a:pPr>
                <a:defRPr/>
              </a:pPr>
              <a:t>2023/7/4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1F69C491-CCE1-4440-A944-FBFE11E560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7911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40F5D2D-92F5-422A-B61C-843A2FD93C41}" type="datetimeFigureOut">
              <a:rPr lang="zh-CN" altLang="en-US"/>
              <a:pPr>
                <a:defRPr/>
              </a:pPr>
              <a:t>2023/7/4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DFCBDCD7-FCCC-4046-9405-6476C5A5179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027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39DFF57-E970-4592-9AC1-AC71E93B8D24}" type="datetimeFigureOut">
              <a:rPr lang="zh-CN" altLang="en-US"/>
              <a:pPr>
                <a:defRPr/>
              </a:pPr>
              <a:t>2023/7/4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18CEB97-576B-4BAB-A5C7-43C3414344A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59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0638" y="6524625"/>
            <a:ext cx="2071688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CD084C6-E8D9-4860-8F2A-FDD64F52781E}" type="datetimeFigureOut">
              <a:rPr lang="zh-CN" altLang="en-US"/>
              <a:pPr>
                <a:defRPr/>
              </a:pPr>
              <a:t>2023/7/4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19925" y="6524625"/>
            <a:ext cx="2124075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B0F81E4-B86B-4304-BD23-1FE5CA4AF0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687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8"/>
          <p:cNvPicPr>
            <a:picLocks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椭圆 13"/>
          <p:cNvSpPr/>
          <p:nvPr userDrawn="1"/>
        </p:nvSpPr>
        <p:spPr>
          <a:xfrm>
            <a:off x="461963" y="0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211638" y="0"/>
            <a:ext cx="4911725" cy="620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17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175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0"/>
            <a:ext cx="657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1795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lang="zh-CN" altLang="en-US" sz="2800" b="1" kern="1200" dirty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黑体" pitchFamily="49" charset="-122"/>
          <a:cs typeface="+mn-cs"/>
        </a:defRPr>
      </a:lvl1pPr>
      <a:lvl2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2pPr>
      <a:lvl3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3pPr>
      <a:lvl4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4pPr>
      <a:lvl5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5pPr>
      <a:lvl6pPr marL="9525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6pPr>
      <a:lvl7pPr marL="14097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7pPr>
      <a:lvl8pPr marL="18669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8pPr>
      <a:lvl9pPr marL="23241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zh-CN" altLang="en-US" sz="22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zh-CN" altLang="en-US" sz="24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 userDrawn="1"/>
        </p:nvSpPr>
        <p:spPr bwMode="auto">
          <a:xfrm>
            <a:off x="-1588" y="6578606"/>
            <a:ext cx="9144001" cy="284163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400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350">
              <a:solidFill>
                <a:srgbClr val="CCE8CF"/>
              </a:solidFill>
              <a:latin typeface="Calibri" pitchFamily="34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0" y="803275"/>
            <a:ext cx="9144000" cy="0"/>
          </a:xfrm>
          <a:prstGeom prst="line">
            <a:avLst/>
          </a:prstGeom>
          <a:ln w="31750" cmpd="sng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TextBox 15"/>
          <p:cNvSpPr txBox="1">
            <a:spLocks noChangeArrowheads="1"/>
          </p:cNvSpPr>
          <p:nvPr/>
        </p:nvSpPr>
        <p:spPr bwMode="auto">
          <a:xfrm>
            <a:off x="8515353" y="6524627"/>
            <a:ext cx="6046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b="1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fld id="{1A38F1BE-F22A-4EBA-B913-69C5AB8B251F}" type="slidenum">
              <a:rPr lang="zh-CN" altLang="en-US" sz="1200" b="1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altLang="zh-CN" sz="1200" b="1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sz="1200" b="1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</a:p>
        </p:txBody>
      </p:sp>
      <p:sp>
        <p:nvSpPr>
          <p:cNvPr id="3077" name="Rectangle 6"/>
          <p:cNvSpPr>
            <a:spLocks noChangeArrowheads="1"/>
          </p:cNvSpPr>
          <p:nvPr/>
        </p:nvSpPr>
        <p:spPr bwMode="auto">
          <a:xfrm>
            <a:off x="0" y="6"/>
            <a:ext cx="9144000" cy="754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350">
              <a:solidFill>
                <a:srgbClr val="CCE8CF"/>
              </a:solidFill>
              <a:latin typeface="Calibri" pitchFamily="34" charset="0"/>
            </a:endParaRPr>
          </a:p>
        </p:txBody>
      </p:sp>
      <p:sp>
        <p:nvSpPr>
          <p:cNvPr id="23" name="矩形 22"/>
          <p:cNvSpPr/>
          <p:nvPr userDrawn="1"/>
        </p:nvSpPr>
        <p:spPr>
          <a:xfrm>
            <a:off x="88901" y="6524629"/>
            <a:ext cx="1463862" cy="311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1425" b="1" dirty="0">
                <a:solidFill>
                  <a:srgbClr val="FFFFFF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ea typeface="隶书" pitchFamily="49" charset="-122"/>
              </a:rPr>
              <a:t>近代物理研究所</a:t>
            </a:r>
            <a:endParaRPr lang="zh-CN" altLang="en-US" sz="1350" b="1" dirty="0">
              <a:solidFill>
                <a:prstClr val="black"/>
              </a:solidFill>
            </a:endParaRPr>
          </a:p>
        </p:txBody>
      </p:sp>
      <p:sp>
        <p:nvSpPr>
          <p:cNvPr id="3082" name="Text Box 17"/>
          <p:cNvSpPr txBox="1">
            <a:spLocks noChangeArrowheads="1"/>
          </p:cNvSpPr>
          <p:nvPr userDrawn="1"/>
        </p:nvSpPr>
        <p:spPr bwMode="auto">
          <a:xfrm>
            <a:off x="2025653" y="6572256"/>
            <a:ext cx="5616575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125" b="1" i="1" dirty="0">
                <a:solidFill>
                  <a:srgbClr val="FFFFFF"/>
                </a:solidFill>
                <a:latin typeface="Monotype Corsiva" pitchFamily="66" charset="0"/>
              </a:rPr>
              <a:t>Institute of Modern Physics, CAS</a:t>
            </a:r>
          </a:p>
        </p:txBody>
      </p:sp>
      <p:pic>
        <p:nvPicPr>
          <p:cNvPr id="3083" name="图片 1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24"/>
          <a:stretch>
            <a:fillRect/>
          </a:stretch>
        </p:blipFill>
        <p:spPr bwMode="auto">
          <a:xfrm>
            <a:off x="894686" y="66681"/>
            <a:ext cx="65807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18" b="96078" l="2605" r="937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6" t="2612" r="4671" b="5802"/>
          <a:stretch/>
        </p:blipFill>
        <p:spPr>
          <a:xfrm>
            <a:off x="68155" y="15315"/>
            <a:ext cx="710646" cy="72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16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charset="-122"/>
        </a:defRPr>
      </a:lvl5pPr>
      <a:lvl6pPr marL="342892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charset="-122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charset="-122"/>
        </a:defRPr>
      </a:lvl7pPr>
      <a:lvl8pPr marL="1028675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charset="-122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8"/>
          <p:cNvPicPr>
            <a:picLocks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椭圆 13"/>
          <p:cNvSpPr/>
          <p:nvPr userDrawn="1"/>
        </p:nvSpPr>
        <p:spPr>
          <a:xfrm>
            <a:off x="461963" y="0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211639" y="2"/>
            <a:ext cx="4911725" cy="620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02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1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1031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4" y="0"/>
            <a:ext cx="657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416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hf hdr="0" ftr="0" dt="0"/>
  <p:txStyles>
    <p:titleStyle>
      <a:lvl1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lang="zh-CN" altLang="en-US" sz="2100" b="1" kern="1200" dirty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黑体" pitchFamily="49" charset="-122"/>
          <a:cs typeface="+mn-cs"/>
        </a:defRPr>
      </a:lvl1pPr>
      <a:lvl2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2pPr>
      <a:lvl3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3pPr>
      <a:lvl4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4pPr>
      <a:lvl5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5pPr>
      <a:lvl6pPr marL="7143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6pPr>
      <a:lvl7pPr marL="10572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7pPr>
      <a:lvl8pPr marL="14001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8pPr>
      <a:lvl9pPr marL="17430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zh-CN" altLang="en-US" sz="165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zh-CN" altLang="en-US" sz="18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zh-CN" altLang="en-US" sz="15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zh-CN" altLang="en-US" sz="15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lang="zh-CN" altLang="en-US" sz="15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8"/>
          <p:cNvPicPr>
            <a:picLocks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椭圆 13"/>
          <p:cNvSpPr/>
          <p:nvPr userDrawn="1"/>
        </p:nvSpPr>
        <p:spPr>
          <a:xfrm>
            <a:off x="461963" y="0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211638" y="0"/>
            <a:ext cx="4911725" cy="620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02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31" name="图片 6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144463" y="0"/>
            <a:ext cx="657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4528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lang="zh-CN" altLang="en-US" sz="2800" b="1" kern="1200" dirty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黑体" pitchFamily="49" charset="-122"/>
          <a:cs typeface="+mn-cs"/>
        </a:defRPr>
      </a:lvl1pPr>
      <a:lvl2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2pPr>
      <a:lvl3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3pPr>
      <a:lvl4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4pPr>
      <a:lvl5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5pPr>
      <a:lvl6pPr marL="9525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6pPr>
      <a:lvl7pPr marL="14097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7pPr>
      <a:lvl8pPr marL="18669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8pPr>
      <a:lvl9pPr marL="23241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zh-CN" altLang="en-US" sz="22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zh-CN" altLang="en-US" sz="24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8"/>
          <p:cNvPicPr>
            <a:picLocks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椭圆 13"/>
          <p:cNvSpPr/>
          <p:nvPr userDrawn="1"/>
        </p:nvSpPr>
        <p:spPr>
          <a:xfrm>
            <a:off x="461963" y="0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211639" y="2"/>
            <a:ext cx="4911725" cy="620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02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1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1031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4" y="0"/>
            <a:ext cx="657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345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lang="zh-CN" altLang="en-US" sz="2100" b="1" kern="1200" dirty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黑体" pitchFamily="49" charset="-122"/>
          <a:cs typeface="+mn-cs"/>
        </a:defRPr>
      </a:lvl1pPr>
      <a:lvl2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2pPr>
      <a:lvl3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3pPr>
      <a:lvl4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4pPr>
      <a:lvl5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5pPr>
      <a:lvl6pPr marL="7143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6pPr>
      <a:lvl7pPr marL="10572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7pPr>
      <a:lvl8pPr marL="14001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8pPr>
      <a:lvl9pPr marL="17430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zh-CN" altLang="en-US" sz="165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zh-CN" altLang="en-US" sz="18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zh-CN" altLang="en-US" sz="15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zh-CN" altLang="en-US" sz="15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lang="zh-CN" altLang="en-US" sz="15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8"/>
          <p:cNvPicPr>
            <a:picLocks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椭圆 13"/>
          <p:cNvSpPr/>
          <p:nvPr userDrawn="1"/>
        </p:nvSpPr>
        <p:spPr>
          <a:xfrm>
            <a:off x="461963" y="0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211638" y="0"/>
            <a:ext cx="4911725" cy="620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19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8199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0"/>
            <a:ext cx="657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605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xStyles>
    <p:titleStyle>
      <a:lvl1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lang="zh-CN" altLang="en-US" sz="2100" b="1" kern="1200" dirty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黑体" pitchFamily="49" charset="-122"/>
          <a:cs typeface="+mn-cs"/>
        </a:defRPr>
      </a:lvl1pPr>
      <a:lvl2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2pPr>
      <a:lvl3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3pPr>
      <a:lvl4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4pPr>
      <a:lvl5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5pPr>
      <a:lvl6pPr marL="7143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6pPr>
      <a:lvl7pPr marL="10572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7pPr>
      <a:lvl8pPr marL="14001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8pPr>
      <a:lvl9pPr marL="17430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zh-CN" altLang="en-US" sz="16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zh-CN" altLang="en-US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zh-CN" altLang="en-US" sz="15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zh-CN" altLang="en-US" sz="15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lang="zh-CN" altLang="en-US" sz="15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图片 8"/>
          <p:cNvPicPr>
            <a:picLocks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椭圆 13"/>
          <p:cNvSpPr/>
          <p:nvPr userDrawn="1"/>
        </p:nvSpPr>
        <p:spPr>
          <a:xfrm>
            <a:off x="461963" y="0"/>
            <a:ext cx="581025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211638" y="0"/>
            <a:ext cx="4911725" cy="620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024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0"/>
            <a:ext cx="684213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24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0"/>
            <a:ext cx="657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810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txStyles>
    <p:titleStyle>
      <a:lvl1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lang="zh-CN" altLang="en-US" sz="2800" b="1" kern="1200" dirty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黑体" pitchFamily="49" charset="-122"/>
          <a:cs typeface="+mn-cs"/>
        </a:defRPr>
      </a:lvl1pPr>
      <a:lvl2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2pPr>
      <a:lvl3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3pPr>
      <a:lvl4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4pPr>
      <a:lvl5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5pPr>
      <a:lvl6pPr marL="9525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6pPr>
      <a:lvl7pPr marL="14097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7pPr>
      <a:lvl8pPr marL="18669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8pPr>
      <a:lvl9pPr marL="23241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itchFamily="34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zh-CN" altLang="en-US" sz="22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zh-CN" altLang="en-US" sz="24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lang="zh-CN" altLang="en-US" sz="20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370277" y="215285"/>
            <a:ext cx="7817614" cy="424820"/>
          </a:xfrm>
        </p:spPr>
        <p:txBody>
          <a:bodyPr/>
          <a:lstStyle/>
          <a:p>
            <a:r>
              <a:rPr lang="zh-CN" altLang="en-US" sz="1800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</a:t>
            </a:r>
            <a:r>
              <a:rPr lang="en-US" altLang="zh-CN" sz="1800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HIAF</a:t>
            </a:r>
            <a:r>
              <a:rPr lang="zh-CN" altLang="en-US" sz="1800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集群的高精度测量和新物理前沿研讨会，惠州，</a:t>
            </a:r>
            <a:r>
              <a:rPr lang="en-US" altLang="zh-CN" sz="1800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</a:t>
            </a:r>
            <a:r>
              <a:rPr lang="zh-CN" altLang="en-US" sz="1800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800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800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800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5-7</a:t>
            </a:r>
            <a:r>
              <a:rPr lang="zh-CN" altLang="en-US" sz="1800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124812" y="1131650"/>
            <a:ext cx="716093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缪子束产生、冷却和加速关键核心技术</a:t>
            </a: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（离子束制备的高流强、高品质缪子束）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2529817" y="3885219"/>
            <a:ext cx="449353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赵红卫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中国科学院近代物理研究所</a:t>
            </a:r>
          </a:p>
        </p:txBody>
      </p:sp>
    </p:spTree>
    <p:extLst>
      <p:ext uri="{BB962C8B-B14F-4D97-AF65-F5344CB8AC3E}">
        <p14:creationId xmlns:p14="http://schemas.microsoft.com/office/powerpoint/2010/main" val="3976788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7FD7E4-573F-4858-9C04-A7BA6AF81F13}"/>
              </a:ext>
            </a:extLst>
          </p:cNvPr>
          <p:cNvSpPr txBox="1">
            <a:spLocks/>
          </p:cNvSpPr>
          <p:nvPr/>
        </p:nvSpPr>
        <p:spPr>
          <a:xfrm>
            <a:off x="994097" y="30779"/>
            <a:ext cx="8288322" cy="62071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495300" indent="-495300" algn="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>
                <a:srgbClr val="F1AF00"/>
              </a:buClr>
              <a:defRPr lang="zh-CN" altLang="en-US" sz="2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黑体" pitchFamily="49" charset="-122"/>
                <a:cs typeface="+mn-cs"/>
              </a:defRPr>
            </a:lvl1pPr>
            <a:lvl2pPr marL="495300" indent="-495300" algn="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>
                <a:srgbClr val="F1AF00"/>
              </a:buClr>
              <a:defRPr sz="2800" b="1">
                <a:solidFill>
                  <a:schemeClr val="bg1"/>
                </a:solidFill>
                <a:latin typeface="Calibri" pitchFamily="34" charset="0"/>
                <a:ea typeface="黑体" pitchFamily="2" charset="-122"/>
              </a:defRPr>
            </a:lvl2pPr>
            <a:lvl3pPr marL="495300" indent="-495300" algn="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>
                <a:srgbClr val="F1AF00"/>
              </a:buClr>
              <a:defRPr sz="2800" b="1">
                <a:solidFill>
                  <a:schemeClr val="bg1"/>
                </a:solidFill>
                <a:latin typeface="Calibri" pitchFamily="34" charset="0"/>
                <a:ea typeface="黑体" pitchFamily="2" charset="-122"/>
              </a:defRPr>
            </a:lvl3pPr>
            <a:lvl4pPr marL="495300" indent="-495300" algn="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>
                <a:srgbClr val="F1AF00"/>
              </a:buClr>
              <a:defRPr sz="2800" b="1">
                <a:solidFill>
                  <a:schemeClr val="bg1"/>
                </a:solidFill>
                <a:latin typeface="Calibri" pitchFamily="34" charset="0"/>
                <a:ea typeface="黑体" pitchFamily="2" charset="-122"/>
              </a:defRPr>
            </a:lvl4pPr>
            <a:lvl5pPr marL="495300" indent="-495300" algn="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>
                <a:srgbClr val="F1AF00"/>
              </a:buClr>
              <a:defRPr sz="2800" b="1">
                <a:solidFill>
                  <a:schemeClr val="bg1"/>
                </a:solidFill>
                <a:latin typeface="Calibri" pitchFamily="34" charset="0"/>
                <a:ea typeface="黑体" pitchFamily="2" charset="-122"/>
              </a:defRPr>
            </a:lvl5pPr>
            <a:lvl6pPr marL="952500" indent="-495300" algn="r" rtl="0" fontAlgn="base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>
                <a:srgbClr val="F1AF00"/>
              </a:buClr>
              <a:defRPr sz="2800" b="1">
                <a:solidFill>
                  <a:schemeClr val="bg1"/>
                </a:solidFill>
                <a:latin typeface="Calibri" pitchFamily="34" charset="0"/>
                <a:ea typeface="黑体" pitchFamily="2" charset="-122"/>
              </a:defRPr>
            </a:lvl6pPr>
            <a:lvl7pPr marL="1409700" indent="-495300" algn="r" rtl="0" fontAlgn="base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>
                <a:srgbClr val="F1AF00"/>
              </a:buClr>
              <a:defRPr sz="2800" b="1">
                <a:solidFill>
                  <a:schemeClr val="bg1"/>
                </a:solidFill>
                <a:latin typeface="Calibri" pitchFamily="34" charset="0"/>
                <a:ea typeface="黑体" pitchFamily="2" charset="-122"/>
              </a:defRPr>
            </a:lvl7pPr>
            <a:lvl8pPr marL="1866900" indent="-495300" algn="r" rtl="0" fontAlgn="base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>
                <a:srgbClr val="F1AF00"/>
              </a:buClr>
              <a:defRPr sz="2800" b="1">
                <a:solidFill>
                  <a:schemeClr val="bg1"/>
                </a:solidFill>
                <a:latin typeface="Calibri" pitchFamily="34" charset="0"/>
                <a:ea typeface="黑体" pitchFamily="2" charset="-122"/>
              </a:defRPr>
            </a:lvl8pPr>
            <a:lvl9pPr marL="2324100" indent="-495300" algn="r" rtl="0" fontAlgn="base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>
                <a:srgbClr val="F1AF00"/>
              </a:buClr>
              <a:defRPr sz="2800" b="1">
                <a:solidFill>
                  <a:schemeClr val="bg1"/>
                </a:solidFill>
                <a:latin typeface="Calibri" pitchFamily="34" charset="0"/>
                <a:ea typeface="黑体" pitchFamily="2" charset="-122"/>
              </a:defRPr>
            </a:lvl9pPr>
          </a:lstStyle>
          <a:p>
            <a:pPr algn="l" defTabSz="914400"/>
            <a:r>
              <a:rPr lang="zh-CN" altLang="en-US" dirty="0"/>
              <a:t>二、 高流强缪子束产生     </a:t>
            </a:r>
            <a:r>
              <a:rPr lang="en-US" altLang="zh-CN" sz="3300" dirty="0">
                <a:solidFill>
                  <a:srgbClr val="FFFF00"/>
                </a:solidFill>
              </a:rPr>
              <a:t>MW</a:t>
            </a:r>
            <a:r>
              <a:rPr lang="zh-CN" altLang="en-US" sz="3300" dirty="0">
                <a:solidFill>
                  <a:srgbClr val="FFFF00"/>
                </a:solidFill>
              </a:rPr>
              <a:t>级质子加速器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38E2AE6-E926-429A-A5D9-3FB01DB35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21" y="4312174"/>
            <a:ext cx="7453619" cy="15842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416A3D-A6D8-4492-9F0B-B458F6852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880" y="1122445"/>
            <a:ext cx="43204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1600" b="1" dirty="0">
                <a:solidFill>
                  <a:srgbClr val="000000"/>
                </a:solidFill>
                <a:latin typeface="黑体" panose="02010609060101010101" pitchFamily="49" charset="-122"/>
              </a:rPr>
              <a:t>强流高功率质子超导直线加速器整体结构示意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637F59C5-7186-42A8-9AF4-D7A1FA3DF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20" y="2860662"/>
            <a:ext cx="958850" cy="401637"/>
          </a:xfrm>
          <a:prstGeom prst="rect">
            <a:avLst/>
          </a:prstGeom>
          <a:solidFill>
            <a:srgbClr val="FFFF66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2000" b="1">
                <a:solidFill>
                  <a:srgbClr val="0000CC"/>
                </a:solidFill>
                <a:latin typeface="黑体" panose="02010609060101010101" pitchFamily="49" charset="-122"/>
              </a:rPr>
              <a:t>离子源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4CAE261D-79B2-4F77-B567-10BF7E9D1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483" y="2735249"/>
            <a:ext cx="1866900" cy="708025"/>
          </a:xfrm>
          <a:prstGeom prst="rect">
            <a:avLst/>
          </a:prstGeom>
          <a:solidFill>
            <a:srgbClr val="FFFF66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2000" b="1">
                <a:solidFill>
                  <a:srgbClr val="0000FF"/>
                </a:solidFill>
                <a:latin typeface="黑体" panose="02010609060101010101" pitchFamily="49" charset="-122"/>
              </a:rPr>
              <a:t>射频四极</a:t>
            </a:r>
            <a:r>
              <a:rPr lang="en-US" altLang="zh-CN" sz="2000" b="1">
                <a:solidFill>
                  <a:srgbClr val="0000FF"/>
                </a:solidFill>
                <a:latin typeface="黑体" panose="02010609060101010101" pitchFamily="49" charset="-122"/>
              </a:rPr>
              <a:t>(RFQ)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2000" b="1">
                <a:solidFill>
                  <a:srgbClr val="0000FF"/>
                </a:solidFill>
                <a:latin typeface="黑体" panose="02010609060101010101" pitchFamily="49" charset="-122"/>
              </a:rPr>
              <a:t>加速器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C3110373-964F-440E-8EBB-CD2D29464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9245" y="2735249"/>
            <a:ext cx="1474788" cy="708025"/>
          </a:xfrm>
          <a:prstGeom prst="rect">
            <a:avLst/>
          </a:prstGeom>
          <a:solidFill>
            <a:srgbClr val="FFFF66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2000" b="1">
                <a:solidFill>
                  <a:srgbClr val="0000FF"/>
                </a:solidFill>
                <a:latin typeface="黑体" panose="02010609060101010101" pitchFamily="49" charset="-122"/>
              </a:rPr>
              <a:t>半波</a:t>
            </a:r>
            <a:r>
              <a:rPr lang="en-US" altLang="zh-CN" sz="2000" b="1">
                <a:solidFill>
                  <a:srgbClr val="0000FF"/>
                </a:solidFill>
                <a:latin typeface="黑体" panose="02010609060101010101" pitchFamily="49" charset="-122"/>
              </a:rPr>
              <a:t>(HWR)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2000" b="1">
                <a:solidFill>
                  <a:srgbClr val="0000FF"/>
                </a:solidFill>
                <a:latin typeface="黑体" panose="02010609060101010101" pitchFamily="49" charset="-122"/>
              </a:rPr>
              <a:t>超导高频腔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34C55C0-ACD2-4BB4-91A7-EAD2C8242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5470" y="2735249"/>
            <a:ext cx="1997075" cy="708025"/>
          </a:xfrm>
          <a:prstGeom prst="rect">
            <a:avLst/>
          </a:prstGeom>
          <a:solidFill>
            <a:srgbClr val="FFFF66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2000" b="1">
                <a:solidFill>
                  <a:srgbClr val="0000FF"/>
                </a:solidFill>
                <a:latin typeface="黑体" panose="02010609060101010101" pitchFamily="49" charset="-122"/>
              </a:rPr>
              <a:t>轮辐型（</a:t>
            </a:r>
            <a:r>
              <a:rPr lang="en-US" altLang="zh-CN" sz="2000" b="1">
                <a:solidFill>
                  <a:srgbClr val="0000FF"/>
                </a:solidFill>
                <a:latin typeface="黑体" panose="02010609060101010101" pitchFamily="49" charset="-122"/>
              </a:rPr>
              <a:t>Spoke)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2000" b="1">
                <a:solidFill>
                  <a:srgbClr val="0000FF"/>
                </a:solidFill>
                <a:latin typeface="黑体" panose="02010609060101010101" pitchFamily="49" charset="-122"/>
              </a:rPr>
              <a:t>超导高频腔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8944554C-D0B7-4E33-BB6C-5FE5E8A2E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3033" y="2746362"/>
            <a:ext cx="2127250" cy="708025"/>
          </a:xfrm>
          <a:prstGeom prst="rect">
            <a:avLst/>
          </a:prstGeom>
          <a:solidFill>
            <a:srgbClr val="FFFF66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376092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2000" b="1">
                <a:solidFill>
                  <a:srgbClr val="0000FF"/>
                </a:solidFill>
                <a:latin typeface="黑体" panose="02010609060101010101" pitchFamily="49" charset="-122"/>
              </a:rPr>
              <a:t>椭球型（</a:t>
            </a:r>
            <a:r>
              <a:rPr lang="en-US" altLang="zh-CN" sz="2000" b="1">
                <a:solidFill>
                  <a:srgbClr val="0000FF"/>
                </a:solidFill>
                <a:latin typeface="黑体" panose="02010609060101010101" pitchFamily="49" charset="-122"/>
              </a:rPr>
              <a:t>Ellip.)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2000" b="1">
                <a:solidFill>
                  <a:srgbClr val="0000FF"/>
                </a:solidFill>
                <a:latin typeface="黑体" panose="02010609060101010101" pitchFamily="49" charset="-122"/>
              </a:rPr>
              <a:t>超导高频腔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CAAA843-20C3-4501-A912-5B60ACBFD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09" y="1462459"/>
            <a:ext cx="8919982" cy="122746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FCFE84D-4081-4307-88A0-A22DB082F11C}"/>
              </a:ext>
            </a:extLst>
          </p:cNvPr>
          <p:cNvSpPr txBox="1"/>
          <p:nvPr/>
        </p:nvSpPr>
        <p:spPr bwMode="auto">
          <a:xfrm>
            <a:off x="200899" y="694608"/>
            <a:ext cx="82525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n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强流高功率超导质子直线加速器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(1-10 MW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&lt; 3 GeV )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EA608BC-C292-4943-8135-589D062BC54C}"/>
              </a:ext>
            </a:extLst>
          </p:cNvPr>
          <p:cNvSpPr txBox="1"/>
          <p:nvPr/>
        </p:nvSpPr>
        <p:spPr>
          <a:xfrm>
            <a:off x="1686865" y="4965809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质子超导直线加速器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0D5C99F-45BA-4ED3-A1C8-01502C87D36D}"/>
              </a:ext>
            </a:extLst>
          </p:cNvPr>
          <p:cNvSpPr txBox="1"/>
          <p:nvPr/>
        </p:nvSpPr>
        <p:spPr>
          <a:xfrm>
            <a:off x="4104528" y="5323741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质子同步加速器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增强器、累积环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62222ED-0CF3-4136-A0AD-70A88A726A32}"/>
              </a:ext>
            </a:extLst>
          </p:cNvPr>
          <p:cNvSpPr txBox="1"/>
          <p:nvPr/>
        </p:nvSpPr>
        <p:spPr>
          <a:xfrm>
            <a:off x="7669069" y="5487561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质子同步加速器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储存环、聚束器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E07CDA8-0106-4849-93B2-F1EE1E974807}"/>
              </a:ext>
            </a:extLst>
          </p:cNvPr>
          <p:cNvSpPr txBox="1"/>
          <p:nvPr/>
        </p:nvSpPr>
        <p:spPr bwMode="auto">
          <a:xfrm>
            <a:off x="271420" y="3760577"/>
            <a:ext cx="79720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n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高能量高功率快循环同步加速器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(1-5 MW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&gt;3 GeV )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71B6306-4E3A-48EF-909E-C150A1DBD36C}"/>
              </a:ext>
            </a:extLst>
          </p:cNvPr>
          <p:cNvSpPr txBox="1"/>
          <p:nvPr/>
        </p:nvSpPr>
        <p:spPr bwMode="auto">
          <a:xfrm>
            <a:off x="271420" y="5956530"/>
            <a:ext cx="641072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n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世界上正在运行或建造的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MW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级质子加速器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SNS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PSI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JPARC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Fermi lab, </a:t>
            </a:r>
            <a:r>
              <a:rPr lang="en-US" altLang="zh-CN" sz="2000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ESS, CIADS</a:t>
            </a:r>
            <a:endParaRPr lang="zh-CN" altLang="en-US" sz="2400" b="1" dirty="0">
              <a:solidFill>
                <a:srgbClr val="1D08B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8247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8620" t="6130" r="10345" b="9579"/>
          <a:stretch/>
        </p:blipFill>
        <p:spPr>
          <a:xfrm>
            <a:off x="228600" y="914400"/>
            <a:ext cx="8725593" cy="51054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 bwMode="auto">
          <a:xfrm>
            <a:off x="1567658" y="76200"/>
            <a:ext cx="72715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美国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SNS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平均功率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1.4 MW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脉冲质子束</a:t>
            </a:r>
          </a:p>
        </p:txBody>
      </p:sp>
    </p:spTree>
    <p:extLst>
      <p:ext uri="{BB962C8B-B14F-4D97-AF65-F5344CB8AC3E}">
        <p14:creationId xmlns:p14="http://schemas.microsoft.com/office/powerpoint/2010/main" val="241094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9091" t="13133" r="31446" b="14785"/>
          <a:stretch/>
        </p:blipFill>
        <p:spPr>
          <a:xfrm>
            <a:off x="64029" y="875928"/>
            <a:ext cx="6206743" cy="423224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 bwMode="auto">
          <a:xfrm>
            <a:off x="1447800" y="76200"/>
            <a:ext cx="739337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美国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SNS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1.4 MW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质子束长期稳定运行</a:t>
            </a:r>
          </a:p>
        </p:txBody>
      </p:sp>
      <p:sp>
        <p:nvSpPr>
          <p:cNvPr id="4" name="文本框 3"/>
          <p:cNvSpPr txBox="1"/>
          <p:nvPr/>
        </p:nvSpPr>
        <p:spPr bwMode="auto">
          <a:xfrm>
            <a:off x="152400" y="5562600"/>
            <a:ext cx="878638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SNS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如此运行效率、可靠性、稳定性、束流功率，除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PSI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高功率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回旋加速器外，世界上没有其他装置暂时能够超越</a:t>
            </a:r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id="{EF03635E-A119-4606-AAC0-C1C133B10D68}"/>
              </a:ext>
            </a:extLst>
          </p:cNvPr>
          <p:cNvSpPr txBox="1"/>
          <p:nvPr/>
        </p:nvSpPr>
        <p:spPr>
          <a:xfrm>
            <a:off x="6270772" y="1569827"/>
            <a:ext cx="2743369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0F35F1"/>
                </a:solidFill>
                <a:latin typeface="+mn-lt"/>
              </a:rPr>
              <a:t>Statistics FY20</a:t>
            </a: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Total hours:  </a:t>
            </a:r>
            <a:r>
              <a:rPr lang="en-US" b="1" dirty="0">
                <a:latin typeface="+mn-lt"/>
              </a:rPr>
              <a:t>5000 h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+mn-lt"/>
              </a:rPr>
              <a:t>Downtime :  </a:t>
            </a:r>
            <a:r>
              <a:rPr lang="en-US" b="1" dirty="0">
                <a:latin typeface="+mn-lt"/>
              </a:rPr>
              <a:t>250 h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Availability:  95%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b="1" dirty="0">
                <a:solidFill>
                  <a:srgbClr val="0F35F1"/>
                </a:solidFill>
                <a:latin typeface="+mn-lt"/>
              </a:rPr>
              <a:t>SCL Downtime</a:t>
            </a: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Total: </a:t>
            </a:r>
            <a:r>
              <a:rPr lang="en-US" b="1" dirty="0">
                <a:latin typeface="+mn-lt"/>
              </a:rPr>
              <a:t>100 h</a:t>
            </a:r>
          </a:p>
          <a:p>
            <a:pPr algn="l">
              <a:lnSpc>
                <a:spcPct val="90000"/>
              </a:lnSpc>
            </a:pPr>
            <a:endParaRPr lang="en-US" b="1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Cryomodules, cavities’ trips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 retune: </a:t>
            </a:r>
            <a:r>
              <a:rPr lang="en-US" b="1" dirty="0">
                <a:latin typeface="+mn-lt"/>
              </a:rPr>
              <a:t>37.8 h 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A1ECFFD-35BF-4A81-A0A7-75C06C4B9C71}"/>
              </a:ext>
            </a:extLst>
          </p:cNvPr>
          <p:cNvSpPr/>
          <p:nvPr/>
        </p:nvSpPr>
        <p:spPr>
          <a:xfrm>
            <a:off x="2524475" y="5108174"/>
            <a:ext cx="3401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Andrei </a:t>
            </a:r>
            <a:r>
              <a:rPr lang="en-US" altLang="zh-CN" dirty="0" err="1"/>
              <a:t>Shishlo</a:t>
            </a:r>
            <a:r>
              <a:rPr lang="en-US" altLang="zh-CN" dirty="0"/>
              <a:t>, ORNL, HB2021 talk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1134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E9F7F7-5F1C-49DF-8667-3DB2FB0854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02" t="6821" r="14907" b="10099"/>
          <a:stretch/>
        </p:blipFill>
        <p:spPr>
          <a:xfrm>
            <a:off x="1040234" y="652069"/>
            <a:ext cx="7495141" cy="586198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77C00AD-F55C-4EAE-AB76-738DEFE9E62B}"/>
              </a:ext>
            </a:extLst>
          </p:cNvPr>
          <p:cNvSpPr txBox="1"/>
          <p:nvPr/>
        </p:nvSpPr>
        <p:spPr bwMode="auto">
          <a:xfrm>
            <a:off x="2485238" y="0"/>
            <a:ext cx="47436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PSI 1.4 MW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回旋加速器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70629C1-2F92-4082-A2D5-31C3A76CDEC9}"/>
              </a:ext>
            </a:extLst>
          </p:cNvPr>
          <p:cNvSpPr/>
          <p:nvPr/>
        </p:nvSpPr>
        <p:spPr>
          <a:xfrm>
            <a:off x="2441396" y="6396679"/>
            <a:ext cx="5081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Joachim </a:t>
            </a:r>
            <a:r>
              <a:rPr lang="en-US" altLang="zh-CN" dirty="0" err="1"/>
              <a:t>Grillenberger</a:t>
            </a:r>
            <a:r>
              <a:rPr lang="en-US" altLang="zh-CN" dirty="0"/>
              <a:t>, PSI, Snowmass workshop talk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54033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1323362" y="0"/>
            <a:ext cx="74697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PSI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回旋加速器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1-1.4 MW Availability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D7F2691-F8AC-405E-8C30-E2D1A3A3F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024" y="1343435"/>
            <a:ext cx="4692425" cy="37586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030FE42-A93C-4822-8357-3102D9CAF5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85"/>
          <a:stretch/>
        </p:blipFill>
        <p:spPr>
          <a:xfrm>
            <a:off x="117448" y="1457177"/>
            <a:ext cx="4416804" cy="366383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00DEC1D-A005-47E2-AABB-F39C5A1FF185}"/>
              </a:ext>
            </a:extLst>
          </p:cNvPr>
          <p:cNvSpPr/>
          <p:nvPr/>
        </p:nvSpPr>
        <p:spPr>
          <a:xfrm>
            <a:off x="2412035" y="5454833"/>
            <a:ext cx="5081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Joachim </a:t>
            </a:r>
            <a:r>
              <a:rPr lang="en-US" altLang="zh-CN" dirty="0" err="1"/>
              <a:t>Grillenberger</a:t>
            </a:r>
            <a:r>
              <a:rPr lang="en-US" altLang="zh-CN" dirty="0"/>
              <a:t>, PSI, Snowmass workshop talk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768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92F6CD9-4592-4811-84B1-B4D1E789D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04" y="903418"/>
            <a:ext cx="7050946" cy="492214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CD0A98E-32A1-4DD7-80B6-7239E5BEE05C}"/>
              </a:ext>
            </a:extLst>
          </p:cNvPr>
          <p:cNvSpPr txBox="1"/>
          <p:nvPr/>
        </p:nvSpPr>
        <p:spPr bwMode="auto">
          <a:xfrm>
            <a:off x="4087205" y="5034391"/>
            <a:ext cx="3983005" cy="1422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0D02E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1.6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GeV/ 100 kW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运行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正升级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1.6 GeV/0.5 MW 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有产生缪子束计划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2158940-CE5F-43D8-825D-3B6C78E1403C}"/>
              </a:ext>
            </a:extLst>
          </p:cNvPr>
          <p:cNvSpPr txBox="1"/>
          <p:nvPr/>
        </p:nvSpPr>
        <p:spPr bwMode="auto">
          <a:xfrm>
            <a:off x="2501345" y="75876"/>
            <a:ext cx="42963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中国散裂中子源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CSNS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649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B0140BC-5E51-4E01-BBB8-4B5067845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11" y="5023386"/>
            <a:ext cx="8657070" cy="127417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5A7CC42-F168-4B1D-8512-783C27F4EC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044"/>
          <a:stretch/>
        </p:blipFill>
        <p:spPr>
          <a:xfrm>
            <a:off x="763399" y="945034"/>
            <a:ext cx="7373922" cy="401763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4A7C817-02DB-49C0-BA70-657E6F9BC8CD}"/>
              </a:ext>
            </a:extLst>
          </p:cNvPr>
          <p:cNvSpPr txBox="1"/>
          <p:nvPr/>
        </p:nvSpPr>
        <p:spPr bwMode="auto">
          <a:xfrm>
            <a:off x="2501345" y="75876"/>
            <a:ext cx="51459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 MW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欧洲散裂中子源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ESS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8D8657C-24DF-467E-B8A3-61D14672E9A2}"/>
              </a:ext>
            </a:extLst>
          </p:cNvPr>
          <p:cNvSpPr txBox="1"/>
          <p:nvPr/>
        </p:nvSpPr>
        <p:spPr bwMode="auto">
          <a:xfrm>
            <a:off x="2617365" y="684265"/>
            <a:ext cx="505728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脉冲超导直线加速器，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 GeV/5 MW,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建造</a:t>
            </a:r>
          </a:p>
        </p:txBody>
      </p:sp>
    </p:spTree>
    <p:extLst>
      <p:ext uri="{BB962C8B-B14F-4D97-AF65-F5344CB8AC3E}">
        <p14:creationId xmlns:p14="http://schemas.microsoft.com/office/powerpoint/2010/main" val="465522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7AE0D0A0-9245-4101-81E3-04DF9F79E237}"/>
              </a:ext>
            </a:extLst>
          </p:cNvPr>
          <p:cNvSpPr/>
          <p:nvPr/>
        </p:nvSpPr>
        <p:spPr>
          <a:xfrm>
            <a:off x="912687" y="5152954"/>
            <a:ext cx="7803473" cy="14827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A8071A3-CC47-4775-93AB-DBEECB5FD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32" y="1165614"/>
            <a:ext cx="8249117" cy="387306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8A67A4A-EEBE-4469-8251-FF1CF1354F8C}"/>
              </a:ext>
            </a:extLst>
          </p:cNvPr>
          <p:cNvSpPr txBox="1"/>
          <p:nvPr/>
        </p:nvSpPr>
        <p:spPr bwMode="auto">
          <a:xfrm>
            <a:off x="1847004" y="46515"/>
            <a:ext cx="67986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中国加速器驱动嬗变研究装置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CiADS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1D3A9ED-A840-46F0-87DF-498C049FD852}"/>
              </a:ext>
            </a:extLst>
          </p:cNvPr>
          <p:cNvSpPr txBox="1"/>
          <p:nvPr/>
        </p:nvSpPr>
        <p:spPr bwMode="auto">
          <a:xfrm>
            <a:off x="1057725" y="5167651"/>
            <a:ext cx="7658436" cy="1422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0.5 GeV/ CW 5 mA, 2.5 MW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质子超导直线加速器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可升级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2.0 GeV/CW 5-10 mA, 5-20 MW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，高功率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CW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质子束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年内中国唯一可超过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MW 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强流高功率质子加速器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1DDE529-7BF6-4149-B8A2-E78867D689C7}"/>
              </a:ext>
            </a:extLst>
          </p:cNvPr>
          <p:cNvSpPr txBox="1"/>
          <p:nvPr/>
        </p:nvSpPr>
        <p:spPr bwMode="auto">
          <a:xfrm>
            <a:off x="3095538" y="703949"/>
            <a:ext cx="31550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正在建造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2021-2027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33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25A0E-3E33-4608-B6CC-B20C117FC62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27537">
            <a:off x="171358" y="1217330"/>
            <a:ext cx="8790379" cy="2228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68" y="2871499"/>
            <a:ext cx="8907763" cy="135166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94527" y="2890958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RFQ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加速器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543039" y="2851728"/>
            <a:ext cx="18742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加速器全长约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30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米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186702" y="2851728"/>
            <a:ext cx="805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高能所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147625" y="2851728"/>
            <a:ext cx="805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近物所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937989" y="3393441"/>
            <a:ext cx="3595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超导加速段，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23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只超导腔，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23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台超导螺线管</a:t>
            </a:r>
          </a:p>
        </p:txBody>
      </p:sp>
      <p:sp>
        <p:nvSpPr>
          <p:cNvPr id="12" name="矩形 11"/>
          <p:cNvSpPr/>
          <p:nvPr/>
        </p:nvSpPr>
        <p:spPr>
          <a:xfrm>
            <a:off x="1044020" y="70842"/>
            <a:ext cx="7959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世界首台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25MeV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连续波质子超导直线加速器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50240" y="1079491"/>
            <a:ext cx="8764305" cy="489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-28575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首次</a:t>
            </a: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实现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25MeV/0.17mA</a:t>
            </a: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连续质子束稳定加速（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2017</a:t>
            </a:r>
            <a:r>
              <a:rPr kumimoji="0" lang="zh-CN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 bwMode="auto">
          <a:xfrm>
            <a:off x="1118009" y="680648"/>
            <a:ext cx="550663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近物所、高能所等多个单位合作（先导专项</a:t>
            </a: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</a:t>
            </a: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D6F4EA7-9FCC-4FF9-AE79-5856B359E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79541"/>
            <a:ext cx="4626265" cy="224727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A25E378-BA4E-475B-9906-27BEA8B765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6062" y="4534020"/>
            <a:ext cx="4444369" cy="1560711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C778D7E4-8E28-4F00-9B42-7B7DA9B85E75}"/>
              </a:ext>
            </a:extLst>
          </p:cNvPr>
          <p:cNvSpPr txBox="1"/>
          <p:nvPr/>
        </p:nvSpPr>
        <p:spPr bwMode="auto">
          <a:xfrm>
            <a:off x="4168485" y="6166724"/>
            <a:ext cx="33826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20MeV@10mA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束流包络设计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D02E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693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25A0E-3E33-4608-B6CC-B20C117FC62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t="19788"/>
          <a:stretch/>
        </p:blipFill>
        <p:spPr>
          <a:xfrm>
            <a:off x="177930" y="1999981"/>
            <a:ext cx="8525253" cy="3230798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2154548" y="5324489"/>
            <a:ext cx="5336392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2021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月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日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9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点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42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分至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月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8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日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21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点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43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分</a:t>
            </a:r>
          </a:p>
        </p:txBody>
      </p:sp>
      <p:sp>
        <p:nvSpPr>
          <p:cNvPr id="27" name="矩形 26"/>
          <p:cNvSpPr/>
          <p:nvPr/>
        </p:nvSpPr>
        <p:spPr>
          <a:xfrm>
            <a:off x="1098424" y="12499"/>
            <a:ext cx="8933849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17.27 MeV/ 7.3mA </a:t>
            </a:r>
            <a:r>
              <a:rPr kumimoji="1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CW</a:t>
            </a:r>
            <a:r>
              <a:rPr kumimoji="1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束流</a:t>
            </a:r>
            <a:r>
              <a:rPr kumimoji="1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108</a:t>
            </a:r>
            <a:r>
              <a:rPr kumimoji="1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小时连续运行测试</a:t>
            </a:r>
          </a:p>
        </p:txBody>
      </p:sp>
      <p:sp>
        <p:nvSpPr>
          <p:cNvPr id="28" name="文本框 27"/>
          <p:cNvSpPr txBox="1"/>
          <p:nvPr/>
        </p:nvSpPr>
        <p:spPr bwMode="auto">
          <a:xfrm>
            <a:off x="465885" y="893553"/>
            <a:ext cx="813979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超导直线加速器连续波质子束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126 kW, 108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小时连续运行测试，</a:t>
            </a:r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束流可用性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93.6%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 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国际首次！</a:t>
            </a:r>
          </a:p>
        </p:txBody>
      </p:sp>
    </p:spTree>
    <p:extLst>
      <p:ext uri="{BB962C8B-B14F-4D97-AF65-F5344CB8AC3E}">
        <p14:creationId xmlns:p14="http://schemas.microsoft.com/office/powerpoint/2010/main" val="1936431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62919" y="0"/>
            <a:ext cx="4911725" cy="620713"/>
          </a:xfrm>
        </p:spPr>
        <p:txBody>
          <a:bodyPr>
            <a:noAutofit/>
          </a:bodyPr>
          <a:lstStyle/>
          <a:p>
            <a:pPr algn="ctr"/>
            <a:r>
              <a:rPr lang="zh-CN" altLang="en-US" sz="4000" dirty="0"/>
              <a:t>报告内容</a:t>
            </a:r>
          </a:p>
        </p:txBody>
      </p:sp>
      <p:sp>
        <p:nvSpPr>
          <p:cNvPr id="3" name="文本框 2"/>
          <p:cNvSpPr txBox="1"/>
          <p:nvPr/>
        </p:nvSpPr>
        <p:spPr bwMode="auto">
          <a:xfrm>
            <a:off x="1256907" y="515849"/>
            <a:ext cx="3791423" cy="5125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一、简介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二、缪子束产生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三、收集、传输、冷却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四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、加速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五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、高场超导磁体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六、结束语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D02E0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82F42EB-D209-4387-86C6-9612318A8BE1}"/>
              </a:ext>
            </a:extLst>
          </p:cNvPr>
          <p:cNvSpPr txBox="1"/>
          <p:nvPr/>
        </p:nvSpPr>
        <p:spPr bwMode="auto">
          <a:xfrm>
            <a:off x="5988979" y="2908886"/>
            <a:ext cx="233910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zh-CN" altLang="en-US" sz="2800" b="1" dirty="0">
                <a:solidFill>
                  <a:srgbClr val="0D02E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关键核心技术</a:t>
            </a:r>
            <a:endParaRPr lang="en-US" altLang="zh-CN" sz="2800" b="1" dirty="0">
              <a:solidFill>
                <a:srgbClr val="0D02E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2800" b="1" dirty="0">
                <a:solidFill>
                  <a:srgbClr val="0D02E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需预研的技术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063DAC82-3E86-43F4-91AA-2B63956E253E}"/>
              </a:ext>
            </a:extLst>
          </p:cNvPr>
          <p:cNvSpPr/>
          <p:nvPr/>
        </p:nvSpPr>
        <p:spPr>
          <a:xfrm>
            <a:off x="5926818" y="2827093"/>
            <a:ext cx="2508308" cy="1136709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右大括号 5">
            <a:extLst>
              <a:ext uri="{FF2B5EF4-FFF2-40B4-BE49-F238E27FC236}">
                <a16:creationId xmlns:a16="http://schemas.microsoft.com/office/drawing/2014/main" id="{558AB212-A65F-4B23-BEDA-022060B0A646}"/>
              </a:ext>
            </a:extLst>
          </p:cNvPr>
          <p:cNvSpPr/>
          <p:nvPr/>
        </p:nvSpPr>
        <p:spPr>
          <a:xfrm>
            <a:off x="5192785" y="1862357"/>
            <a:ext cx="532701" cy="2780950"/>
          </a:xfrm>
          <a:prstGeom prst="rightBrace">
            <a:avLst>
              <a:gd name="adj1" fmla="val 8333"/>
              <a:gd name="adj2" fmla="val 51185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1409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25A0E-3E33-4608-B6CC-B20C117FC62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46470" y="62963"/>
            <a:ext cx="7633821" cy="531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17.27MeV@10mA</a:t>
            </a:r>
            <a:r>
              <a:rPr kumimoji="1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CW</a:t>
            </a:r>
            <a:r>
              <a:rPr kumimoji="1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束流</a:t>
            </a:r>
            <a:r>
              <a:rPr kumimoji="1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12</a:t>
            </a:r>
            <a:r>
              <a:rPr kumimoji="1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小时连续运行测试</a:t>
            </a:r>
          </a:p>
        </p:txBody>
      </p:sp>
      <p:pic>
        <p:nvPicPr>
          <p:cNvPr id="5" name="图片 4" descr="图形用户界面, 日程表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" t="16855" r="15232" b="1085"/>
          <a:stretch/>
        </p:blipFill>
        <p:spPr>
          <a:xfrm>
            <a:off x="128902" y="1323119"/>
            <a:ext cx="8606078" cy="365364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25414" y="5049006"/>
            <a:ext cx="528495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2021</a:t>
            </a:r>
            <a:r>
              <a: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</a:t>
            </a: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月</a:t>
            </a: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9</a:t>
            </a:r>
            <a:r>
              <a: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日</a:t>
            </a: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点</a:t>
            </a: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11</a:t>
            </a:r>
            <a:r>
              <a: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分至</a:t>
            </a: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月</a:t>
            </a: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8</a:t>
            </a:r>
            <a:r>
              <a: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日</a:t>
            </a: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13</a:t>
            </a:r>
            <a:r>
              <a: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时</a:t>
            </a: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13</a:t>
            </a:r>
            <a:r>
              <a: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分</a:t>
            </a:r>
          </a:p>
        </p:txBody>
      </p:sp>
      <p:sp>
        <p:nvSpPr>
          <p:cNvPr id="7" name="文本框 6"/>
          <p:cNvSpPr txBox="1"/>
          <p:nvPr/>
        </p:nvSpPr>
        <p:spPr bwMode="auto">
          <a:xfrm>
            <a:off x="670784" y="815292"/>
            <a:ext cx="79223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超导直线加速器连续波质子束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 mA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稳定加速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,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国际首次</a:t>
            </a:r>
          </a:p>
        </p:txBody>
      </p:sp>
      <p:sp>
        <p:nvSpPr>
          <p:cNvPr id="3" name="矩形 2"/>
          <p:cNvSpPr/>
          <p:nvPr/>
        </p:nvSpPr>
        <p:spPr>
          <a:xfrm>
            <a:off x="179236" y="5768350"/>
            <a:ext cx="89054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首次验证了全超导直线加速器加速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10mA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连续波质子束的可行性</a:t>
            </a:r>
          </a:p>
        </p:txBody>
      </p:sp>
    </p:spTree>
    <p:extLst>
      <p:ext uri="{BB962C8B-B14F-4D97-AF65-F5344CB8AC3E}">
        <p14:creationId xmlns:p14="http://schemas.microsoft.com/office/powerpoint/2010/main" val="2081459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31DE91D-CDAA-4476-A178-44D7ACFEB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25A0E-3E33-4608-B6CC-B20C117FC62F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04623EA-87AE-4C61-9E04-0C7B6852F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51" y="608522"/>
            <a:ext cx="8713757" cy="596744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E1D745A-EB52-4D2E-940F-BAF6AB05CF79}"/>
              </a:ext>
            </a:extLst>
          </p:cNvPr>
          <p:cNvSpPr/>
          <p:nvPr/>
        </p:nvSpPr>
        <p:spPr>
          <a:xfrm>
            <a:off x="5461090" y="1611162"/>
            <a:ext cx="10534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en-US" altLang="zh-CN" sz="2000" b="1" kern="0" dirty="0" err="1">
                <a:solidFill>
                  <a:srgbClr val="000099"/>
                </a:solidFill>
                <a:latin typeface="Arial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Sring</a:t>
            </a:r>
            <a:endParaRPr lang="en-US" altLang="zh-CN" sz="2000" b="1" kern="0" dirty="0">
              <a:solidFill>
                <a:srgbClr val="000099"/>
              </a:solidFill>
              <a:latin typeface="Arial" pitchFamily="34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>
              <a:lnSpc>
                <a:spcPts val="2400"/>
              </a:lnSpc>
              <a:defRPr/>
            </a:pPr>
            <a:r>
              <a:rPr lang="en-US" altLang="zh-CN" sz="2000" b="1" kern="0" dirty="0" err="1">
                <a:solidFill>
                  <a:srgbClr val="000099"/>
                </a:solidFill>
                <a:latin typeface="Arial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MRing</a:t>
            </a:r>
            <a:r>
              <a:rPr lang="en-US" altLang="zh-CN" sz="2400" b="1" kern="0" dirty="0">
                <a:solidFill>
                  <a:srgbClr val="000099"/>
                </a:solidFill>
                <a:latin typeface="Arial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endParaRPr lang="zh-CN" altLang="en-US" sz="2400" b="1" kern="0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6ADA04A-17E3-419C-A9E0-70EFCE7366AC}"/>
              </a:ext>
            </a:extLst>
          </p:cNvPr>
          <p:cNvSpPr/>
          <p:nvPr/>
        </p:nvSpPr>
        <p:spPr>
          <a:xfrm>
            <a:off x="1073407" y="3486353"/>
            <a:ext cx="170110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b="1" kern="0" dirty="0" err="1">
                <a:solidFill>
                  <a:srgbClr val="000099"/>
                </a:solidFill>
                <a:latin typeface="Arial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BRing</a:t>
            </a:r>
            <a:r>
              <a:rPr lang="en-US" altLang="zh-CN" sz="2800" b="1" kern="0" dirty="0">
                <a:solidFill>
                  <a:srgbClr val="000099"/>
                </a:solidFill>
                <a:latin typeface="Arial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-N</a:t>
            </a:r>
          </a:p>
          <a:p>
            <a:pPr>
              <a:defRPr/>
            </a:pPr>
            <a:r>
              <a:rPr lang="en-US" altLang="zh-CN" sz="2800" b="1" kern="0" dirty="0" err="1">
                <a:solidFill>
                  <a:srgbClr val="000099"/>
                </a:solidFill>
                <a:latin typeface="Arial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BRing</a:t>
            </a:r>
            <a:r>
              <a:rPr lang="en-US" altLang="zh-CN" sz="2800" b="1" kern="0" dirty="0">
                <a:solidFill>
                  <a:srgbClr val="000099"/>
                </a:solidFill>
                <a:latin typeface="Arial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-S </a:t>
            </a:r>
            <a:endParaRPr lang="zh-CN" altLang="en-US" sz="2800" b="1" kern="0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F7455D2-CA02-4A19-A704-15A799D8AE4E}"/>
              </a:ext>
            </a:extLst>
          </p:cNvPr>
          <p:cNvSpPr/>
          <p:nvPr/>
        </p:nvSpPr>
        <p:spPr>
          <a:xfrm>
            <a:off x="3311072" y="5309777"/>
            <a:ext cx="11576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b="1" kern="0" dirty="0" err="1">
                <a:solidFill>
                  <a:srgbClr val="000099"/>
                </a:solidFill>
                <a:latin typeface="Arial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iLinac</a:t>
            </a:r>
            <a:r>
              <a:rPr lang="en-US" altLang="zh-CN" sz="2400" b="1" kern="0" dirty="0">
                <a:solidFill>
                  <a:srgbClr val="000099"/>
                </a:solidFill>
                <a:latin typeface="Arial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endParaRPr lang="zh-CN" altLang="en-US" sz="2400" b="1" kern="0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FBC5DDE8-4517-4115-A512-94306B5D82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781607"/>
              </p:ext>
            </p:extLst>
          </p:nvPr>
        </p:nvGraphicFramePr>
        <p:xfrm>
          <a:off x="4661597" y="2996158"/>
          <a:ext cx="4320480" cy="9779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19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47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3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723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2000"/>
                        </a:lnSpc>
                        <a:spcAft>
                          <a:spcPts val="240"/>
                        </a:spcAft>
                      </a:pPr>
                      <a:r>
                        <a:rPr lang="en-GB" sz="1800" baseline="300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238</a:t>
                      </a: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GB" sz="1800" baseline="300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35+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2000"/>
                        </a:lnSpc>
                        <a:spcAft>
                          <a:spcPts val="24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0. 8 GeV/u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2000"/>
                        </a:lnSpc>
                        <a:spcAft>
                          <a:spcPts val="24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0. 5-1. 0×10</a:t>
                      </a:r>
                      <a:r>
                        <a:rPr lang="en-GB" sz="1800" baseline="300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dirty="0" err="1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ppp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23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2000"/>
                        </a:lnSpc>
                        <a:spcAft>
                          <a:spcPts val="240"/>
                        </a:spcAft>
                      </a:pPr>
                      <a:r>
                        <a:rPr lang="en-GB" sz="1800" baseline="300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238</a:t>
                      </a: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GB" sz="1800" baseline="300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76+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2000"/>
                        </a:lnSpc>
                        <a:spcAft>
                          <a:spcPts val="24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2. 45 GeV/u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2000"/>
                        </a:lnSpc>
                        <a:spcAft>
                          <a:spcPts val="24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0. 25-0. 5×10</a:t>
                      </a:r>
                      <a:r>
                        <a:rPr lang="en-GB" sz="1800" baseline="300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dirty="0" err="1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ppp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63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2000"/>
                        </a:lnSpc>
                        <a:spcAft>
                          <a:spcPts val="240"/>
                        </a:spcAft>
                      </a:pPr>
                      <a:r>
                        <a:rPr lang="en-US" altLang="zh-CN" sz="18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p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2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8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9.3 GeV/u</a:t>
                      </a:r>
                      <a:endParaRPr lang="zh-CN" altLang="zh-CN" sz="18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02000"/>
                        </a:lnSpc>
                        <a:spcAft>
                          <a:spcPts val="240"/>
                        </a:spcAft>
                      </a:pPr>
                      <a:r>
                        <a:rPr lang="en-GB" altLang="zh-CN" sz="1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5×10</a:t>
                      </a:r>
                      <a:r>
                        <a:rPr lang="en-GB" altLang="zh-CN" sz="1800" b="1" baseline="300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en-GB" altLang="zh-CN" sz="1800" b="1" baseline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ppp</a:t>
                      </a:r>
                      <a:endParaRPr lang="zh-CN" sz="1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B2824323-C2B5-4488-97C7-6BF122C543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709873"/>
              </p:ext>
            </p:extLst>
          </p:nvPr>
        </p:nvGraphicFramePr>
        <p:xfrm>
          <a:off x="4675240" y="4436501"/>
          <a:ext cx="4293194" cy="11460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4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29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55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2000"/>
                        </a:lnSpc>
                        <a:spcAft>
                          <a:spcPts val="240"/>
                        </a:spcAft>
                      </a:pPr>
                      <a:r>
                        <a:rPr lang="en-GB" sz="1800" baseline="300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238</a:t>
                      </a: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GB" sz="1800" baseline="300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35+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2000"/>
                        </a:lnSpc>
                        <a:spcAft>
                          <a:spcPts val="24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2. 95 GeV/u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2000"/>
                        </a:lnSpc>
                        <a:spcAft>
                          <a:spcPts val="24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1. 0×10</a:t>
                      </a:r>
                      <a:r>
                        <a:rPr lang="en-GB" sz="1800" baseline="300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dirty="0" err="1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ppp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83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2000"/>
                        </a:lnSpc>
                        <a:spcAft>
                          <a:spcPts val="240"/>
                        </a:spcAft>
                      </a:pPr>
                      <a:r>
                        <a:rPr lang="en-GB" sz="1800" baseline="300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238</a:t>
                      </a: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GB" sz="1800" baseline="300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76+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2000"/>
                        </a:lnSpc>
                        <a:spcAft>
                          <a:spcPts val="24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7. 3 GeV/u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2000"/>
                        </a:lnSpc>
                        <a:spcAft>
                          <a:spcPts val="24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5×10</a:t>
                      </a:r>
                      <a:r>
                        <a:rPr lang="en-GB" sz="1800" baseline="300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dirty="0" err="1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ppp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83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2000"/>
                        </a:lnSpc>
                        <a:spcAft>
                          <a:spcPts val="240"/>
                        </a:spcAft>
                      </a:pPr>
                      <a:r>
                        <a:rPr lang="en-GB" sz="1800" baseline="300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238</a:t>
                      </a: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GB" sz="1800" baseline="300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92+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2000"/>
                        </a:lnSpc>
                        <a:spcAft>
                          <a:spcPts val="24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9. 1 GeV/u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2000"/>
                        </a:lnSpc>
                        <a:spcAft>
                          <a:spcPts val="24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5×10</a:t>
                      </a:r>
                      <a:r>
                        <a:rPr lang="en-GB" sz="1800" baseline="300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dirty="0" err="1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ppp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83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2000"/>
                        </a:lnSpc>
                        <a:spcAft>
                          <a:spcPts val="240"/>
                        </a:spcAft>
                      </a:pPr>
                      <a:r>
                        <a:rPr lang="en-US" altLang="zh-CN" sz="18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p</a:t>
                      </a:r>
                      <a:endParaRPr lang="zh-CN" sz="18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2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800" dirty="0"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25.0 GeV/u</a:t>
                      </a:r>
                      <a:endParaRPr lang="zh-CN" altLang="zh-CN" sz="1800" dirty="0"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2000"/>
                        </a:lnSpc>
                        <a:spcAft>
                          <a:spcPts val="240"/>
                        </a:spcAft>
                      </a:pPr>
                      <a:r>
                        <a:rPr lang="en-GB" altLang="zh-CN" sz="1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4.0×10</a:t>
                      </a:r>
                      <a:r>
                        <a:rPr lang="en-GB" altLang="zh-CN" sz="1800" b="1" baseline="300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en-GB" altLang="zh-CN" sz="1800" b="1" baseline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ppp</a:t>
                      </a:r>
                      <a:endParaRPr lang="zh-CN" sz="1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ECB6B27B-111E-4488-AD0A-65736B167743}"/>
              </a:ext>
            </a:extLst>
          </p:cNvPr>
          <p:cNvSpPr/>
          <p:nvPr/>
        </p:nvSpPr>
        <p:spPr>
          <a:xfrm>
            <a:off x="6165943" y="3994798"/>
            <a:ext cx="118814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2200" b="1" kern="100" dirty="0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HIAF-U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A611B4B-7EF7-4394-9553-3377383428E3}"/>
              </a:ext>
            </a:extLst>
          </p:cNvPr>
          <p:cNvSpPr/>
          <p:nvPr/>
        </p:nvSpPr>
        <p:spPr>
          <a:xfrm>
            <a:off x="6639818" y="2495023"/>
            <a:ext cx="88998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2200" b="1" kern="100" dirty="0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HIAF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FDA2E38-4E17-4017-ADAE-F85FB9B93DBC}"/>
              </a:ext>
            </a:extLst>
          </p:cNvPr>
          <p:cNvSpPr/>
          <p:nvPr/>
        </p:nvSpPr>
        <p:spPr>
          <a:xfrm>
            <a:off x="7436461" y="2525800"/>
            <a:ext cx="15456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1.5×10</a:t>
            </a:r>
            <a:r>
              <a:rPr lang="en-GB" altLang="zh-CN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14 </a:t>
            </a:r>
            <a:r>
              <a:rPr lang="en-GB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/s</a:t>
            </a:r>
            <a:endParaRPr lang="zh-CN" altLang="en-US" sz="20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DD72BEC-4A20-41ED-B61D-9C04A3FF1C9B}"/>
              </a:ext>
            </a:extLst>
          </p:cNvPr>
          <p:cNvSpPr/>
          <p:nvPr/>
        </p:nvSpPr>
        <p:spPr>
          <a:xfrm>
            <a:off x="7262824" y="4010186"/>
            <a:ext cx="15456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1.2×10</a:t>
            </a:r>
            <a:r>
              <a:rPr lang="en-GB" altLang="zh-CN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15 </a:t>
            </a:r>
            <a:r>
              <a:rPr lang="en-GB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/s</a:t>
            </a:r>
            <a:endParaRPr lang="zh-CN" altLang="en-US" sz="20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6EF31A8-0C4D-4543-A87A-A48CEFFE0815}"/>
              </a:ext>
            </a:extLst>
          </p:cNvPr>
          <p:cNvSpPr/>
          <p:nvPr/>
        </p:nvSpPr>
        <p:spPr>
          <a:xfrm>
            <a:off x="1346023" y="49849"/>
            <a:ext cx="74624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HIAF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及其升级后将可能用于缪子束产生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2FD913A-D4B4-46E3-8F48-D17EAD568B76}"/>
              </a:ext>
            </a:extLst>
          </p:cNvPr>
          <p:cNvSpPr txBox="1"/>
          <p:nvPr/>
        </p:nvSpPr>
        <p:spPr bwMode="auto">
          <a:xfrm>
            <a:off x="3075822" y="643621"/>
            <a:ext cx="38779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利用脉冲重离子束和质子束产生缪子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68FD6E1-68BA-4640-B258-86C1418F16D9}"/>
              </a:ext>
            </a:extLst>
          </p:cNvPr>
          <p:cNvSpPr txBox="1"/>
          <p:nvPr/>
        </p:nvSpPr>
        <p:spPr bwMode="auto">
          <a:xfrm>
            <a:off x="5094644" y="4018764"/>
            <a:ext cx="89319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©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杨建成</a:t>
            </a:r>
          </a:p>
        </p:txBody>
      </p:sp>
    </p:spTree>
    <p:extLst>
      <p:ext uri="{BB962C8B-B14F-4D97-AF65-F5344CB8AC3E}">
        <p14:creationId xmlns:p14="http://schemas.microsoft.com/office/powerpoint/2010/main" val="980014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/>
          <p:nvPr/>
        </p:nvSpPr>
        <p:spPr bwMode="auto">
          <a:xfrm>
            <a:off x="1262543" y="88783"/>
            <a:ext cx="723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MW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级强流</a:t>
            </a:r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质子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直线加速器挑战</a:t>
            </a:r>
          </a:p>
        </p:txBody>
      </p:sp>
      <p:sp>
        <p:nvSpPr>
          <p:cNvPr id="2" name="文本框 1"/>
          <p:cNvSpPr txBox="1"/>
          <p:nvPr/>
        </p:nvSpPr>
        <p:spPr bwMode="auto">
          <a:xfrm>
            <a:off x="503748" y="1002814"/>
            <a:ext cx="8451500" cy="3443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强流束动力学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---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束流损失控制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超导腔体设计、加工、表面处理、机械稳定性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…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频率、相位、幅度动态变化和稳定（腔体调谐、束腔作用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…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束流动力学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--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低电平控制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--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束流损失探测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--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机器保护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—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故障自动恢复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高功率束流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Dump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MW 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级功率长期稳定可靠运行</a:t>
            </a:r>
            <a:endParaRPr lang="en-US" altLang="zh-CN" sz="2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…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CAD3BC1-34AE-4529-A591-4B630929E9F8}"/>
              </a:ext>
            </a:extLst>
          </p:cNvPr>
          <p:cNvSpPr/>
          <p:nvPr/>
        </p:nvSpPr>
        <p:spPr>
          <a:xfrm>
            <a:off x="398886" y="4215491"/>
            <a:ext cx="8845782" cy="1135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srgbClr val="0D02E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近物所通过</a:t>
            </a:r>
            <a:r>
              <a:rPr lang="en-US" altLang="zh-CN" sz="2400" b="1" dirty="0">
                <a:solidFill>
                  <a:srgbClr val="0D02E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20MeV@10mA</a:t>
            </a:r>
            <a:r>
              <a:rPr lang="zh-CN" altLang="en-US" sz="2400" b="1" dirty="0">
                <a:solidFill>
                  <a:srgbClr val="0D02E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超导质子直线研制和调试，积累了经验，解决了大部分束流动力学和高功率下运行的核心问题。</a:t>
            </a:r>
            <a:r>
              <a:rPr lang="en-US" altLang="zh-CN" sz="2400" b="1" dirty="0">
                <a:solidFill>
                  <a:srgbClr val="0D02E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400" b="1" dirty="0">
              <a:solidFill>
                <a:srgbClr val="0D02E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6961740-9F13-4BDD-B2B0-673FE299938C}"/>
              </a:ext>
            </a:extLst>
          </p:cNvPr>
          <p:cNvSpPr txBox="1"/>
          <p:nvPr/>
        </p:nvSpPr>
        <p:spPr>
          <a:xfrm>
            <a:off x="2281805" y="612003"/>
            <a:ext cx="3897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黑体" pitchFamily="49" charset="-122"/>
                <a:cs typeface="+mn-cs"/>
              </a:rPr>
              <a:t>核心问题和挑战（高流强）</a:t>
            </a:r>
          </a:p>
        </p:txBody>
      </p:sp>
    </p:spTree>
    <p:extLst>
      <p:ext uri="{BB962C8B-B14F-4D97-AF65-F5344CB8AC3E}">
        <p14:creationId xmlns:p14="http://schemas.microsoft.com/office/powerpoint/2010/main" val="1819942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64516" y="-126534"/>
            <a:ext cx="5995552" cy="7032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MW</a:t>
            </a:r>
            <a:r>
              <a:rPr lang="zh-CN" altLang="en-US" sz="3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</a:t>
            </a: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高能量质子同步加速器挑战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2730" y="1483514"/>
            <a:ext cx="8179266" cy="4852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强流高功率质子束快循环束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3D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涂抹注入、累积、储存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快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ramping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引起的强涡流效应和束流不稳定性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强流下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束流损失控制    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</a:t>
            </a:r>
            <a:r>
              <a:rPr kumimoji="0" lang="en-US" altLang="zh-CN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14-15 </a:t>
            </a:r>
            <a:r>
              <a:rPr kumimoji="0" lang="en-US" altLang="zh-CN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ppp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束流集体不稳定性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束团压缩、聚束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强流高功率束慢引出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lvl="0" indent="-342900" defTabSz="914400">
              <a:lnSpc>
                <a:spcPts val="3400"/>
              </a:lnSpc>
              <a:buFont typeface="Wingdings" panose="05000000000000000000" pitchFamily="2" charset="2"/>
              <a:buChar char="n"/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束流动力学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低电平控制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束流损失探测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机器保护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故障自动恢复</a:t>
            </a:r>
            <a:endParaRPr lang="en-US" altLang="zh-CN" sz="2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 defTabSz="914400">
              <a:lnSpc>
                <a:spcPts val="3400"/>
              </a:lnSpc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MW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级高功率条件下长期稳定可靠运行</a:t>
            </a:r>
            <a:endParaRPr lang="en-US" altLang="zh-CN" sz="2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 defTabSz="914400">
              <a:lnSpc>
                <a:spcPts val="3400"/>
              </a:lnSpc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….</a:t>
            </a:r>
            <a:endParaRPr lang="zh-CN" altLang="en-US" sz="2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86000" y="768483"/>
            <a:ext cx="4512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黑体" pitchFamily="49" charset="-122"/>
                <a:cs typeface="+mn-cs"/>
              </a:rPr>
              <a:t>核心问题和挑战（高流强）</a:t>
            </a:r>
          </a:p>
        </p:txBody>
      </p:sp>
    </p:spTree>
    <p:extLst>
      <p:ext uri="{BB962C8B-B14F-4D97-AF65-F5344CB8AC3E}">
        <p14:creationId xmlns:p14="http://schemas.microsoft.com/office/powerpoint/2010/main" val="555459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27AB3F17-A0BB-44CA-A294-CEFAFBB9EC4A}"/>
              </a:ext>
            </a:extLst>
          </p:cNvPr>
          <p:cNvSpPr txBox="1"/>
          <p:nvPr/>
        </p:nvSpPr>
        <p:spPr bwMode="auto">
          <a:xfrm>
            <a:off x="67113" y="684328"/>
            <a:ext cx="8883940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n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质子打靶产生</a:t>
            </a:r>
            <a:r>
              <a:rPr lang="el-GR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π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介子，衰变产生</a:t>
            </a:r>
            <a:r>
              <a:rPr lang="el-GR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1" hangingPunct="1">
              <a:spcBef>
                <a:spcPts val="1200"/>
              </a:spcBef>
              <a:buFont typeface="Wingdings" panose="05000000000000000000" pitchFamily="2" charset="2"/>
              <a:buChar char="n"/>
            </a:pPr>
            <a:r>
              <a:rPr lang="el-GR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种类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2000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- </a:t>
            </a:r>
            <a:r>
              <a:rPr lang="zh-CN" altLang="en-US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表面缪子， </a:t>
            </a:r>
            <a:r>
              <a:rPr lang="el-GR" altLang="zh-CN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π</a:t>
            </a:r>
            <a:r>
              <a:rPr lang="en-US" altLang="zh-CN" b="1" baseline="30000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 </a:t>
            </a:r>
            <a:r>
              <a:rPr lang="zh-CN" altLang="en-US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停留在靶内</a:t>
            </a:r>
            <a:endParaRPr lang="en-US" altLang="zh-CN" b="1" dirty="0">
              <a:solidFill>
                <a:srgbClr val="1D08B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el-GR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en-US" altLang="zh-CN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低能量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&lt;29.8 MeV/c,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高极化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~100%, </a:t>
            </a: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高密度低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Z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薄靶（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~150 mg/cm</a:t>
            </a:r>
            <a:r>
              <a:rPr lang="en-US" altLang="zh-CN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），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如石墨，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C…</a:t>
            </a:r>
          </a:p>
          <a:p>
            <a:r>
              <a:rPr lang="zh-CN" altLang="en-US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“云”缪子，</a:t>
            </a:r>
            <a:r>
              <a:rPr lang="el-GR" altLang="zh-CN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π </a:t>
            </a:r>
            <a:r>
              <a:rPr lang="zh-CN" altLang="en-US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在靶附件衰变产生</a:t>
            </a:r>
            <a:endParaRPr lang="en-US" altLang="zh-CN" b="1" dirty="0">
              <a:solidFill>
                <a:srgbClr val="1D08B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杂质粒子多，包括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p, π, e+, e-,  </a:t>
            </a:r>
            <a:r>
              <a:rPr lang="el-GR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el-GR" altLang="zh-CN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el-GR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μ</a:t>
            </a:r>
            <a:r>
              <a:rPr lang="el-GR" altLang="zh-CN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需要聚焦、收集、选择、纯化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能量较高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r>
              <a:rPr lang="zh-CN" altLang="en-US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衰变缪子，</a:t>
            </a:r>
            <a:r>
              <a:rPr lang="el-GR" altLang="zh-CN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π </a:t>
            </a:r>
            <a:r>
              <a:rPr lang="zh-CN" altLang="en-US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在传输过程中衰变产生</a:t>
            </a:r>
            <a:endParaRPr lang="en-US" altLang="zh-CN" dirty="0">
              <a:solidFill>
                <a:srgbClr val="1D08B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动量散度大、发射度大，能量较高，强度较高；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需要次级传输线收集、聚焦、冷却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r>
              <a:rPr lang="el-GR" altLang="zh-CN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π</a:t>
            </a:r>
            <a:r>
              <a:rPr lang="zh-CN" altLang="en-US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介子产生取决于质子束能量、功率、靶</a:t>
            </a:r>
            <a:r>
              <a:rPr lang="en-US" altLang="zh-CN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</a:p>
          <a:p>
            <a:pPr marL="342900" indent="-342900" eaLnBrk="1" hangingPunct="1">
              <a:spcBef>
                <a:spcPts val="1200"/>
              </a:spcBef>
              <a:buFont typeface="Wingdings" panose="05000000000000000000" pitchFamily="2" charset="2"/>
              <a:buChar char="n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应用需求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r>
              <a:rPr lang="zh-CN" altLang="en-US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表面缪子：凝聚态物理测量，低能量</a:t>
            </a:r>
            <a:r>
              <a:rPr lang="el-GR" altLang="zh-CN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zh-CN" altLang="en-US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子应用和精确测量</a:t>
            </a:r>
            <a:endParaRPr lang="en-US" altLang="zh-CN" b="1" dirty="0">
              <a:solidFill>
                <a:srgbClr val="1D08B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- </a:t>
            </a:r>
            <a:r>
              <a:rPr lang="zh-CN" altLang="en-US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衰变和“云”缪子：粒子物理实验测量研究，传输后加速、对撞</a:t>
            </a:r>
            <a:r>
              <a:rPr lang="en-US" altLang="zh-CN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..</a:t>
            </a:r>
          </a:p>
          <a:p>
            <a:pPr eaLnBrk="1" hangingPunct="1"/>
            <a:endParaRPr lang="en-US" altLang="zh-CN" b="1" dirty="0">
              <a:solidFill>
                <a:srgbClr val="1D08B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n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FNAL, BNL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PSI, CERN, J-PARC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ISIS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TRIUMF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等，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中国几乎没有积累，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预研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endParaRPr lang="zh-CN" altLang="en-US" b="1" dirty="0">
              <a:solidFill>
                <a:srgbClr val="1D08B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6F3BFAE-AA60-4383-8A9A-B3DC1FEB16B0}"/>
              </a:ext>
            </a:extLst>
          </p:cNvPr>
          <p:cNvSpPr txBox="1"/>
          <p:nvPr/>
        </p:nvSpPr>
        <p:spPr bwMode="auto">
          <a:xfrm>
            <a:off x="2971109" y="79696"/>
            <a:ext cx="34676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缪子束产生靶系统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C96B478-74F7-4E3D-BC34-057AFCCCF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777" y="1613240"/>
            <a:ext cx="3561296" cy="296295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2A66A4D-B926-4A18-BBFA-6E7E28DC45DE}"/>
              </a:ext>
            </a:extLst>
          </p:cNvPr>
          <p:cNvSpPr/>
          <p:nvPr/>
        </p:nvSpPr>
        <p:spPr>
          <a:xfrm>
            <a:off x="6862071" y="4745962"/>
            <a:ext cx="18297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Daniela Kiselev</a:t>
            </a:r>
            <a:r>
              <a:rPr lang="zh-CN" altLang="en-US" dirty="0"/>
              <a:t>，</a:t>
            </a:r>
            <a:endParaRPr lang="en-US" altLang="zh-CN" dirty="0"/>
          </a:p>
          <a:p>
            <a:r>
              <a:rPr lang="en-US" altLang="zh-CN" dirty="0"/>
              <a:t>PSI</a:t>
            </a:r>
            <a:r>
              <a:rPr lang="zh-CN" altLang="en-US" dirty="0"/>
              <a:t>，</a:t>
            </a:r>
            <a:r>
              <a:rPr lang="en-US" altLang="zh-CN" dirty="0"/>
              <a:t>HB2021 talk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36492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C7AAC9-3414-4899-8480-2B1CDF075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3" y="785617"/>
            <a:ext cx="5933496" cy="281713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CD0F90D-260C-43C7-A3DA-F0EF528FBA87}"/>
              </a:ext>
            </a:extLst>
          </p:cNvPr>
          <p:cNvSpPr txBox="1"/>
          <p:nvPr/>
        </p:nvSpPr>
        <p:spPr bwMode="auto">
          <a:xfrm>
            <a:off x="188753" y="3780342"/>
            <a:ext cx="4308167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6-7GeV/4 MW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质子束，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~10</a:t>
            </a:r>
            <a:r>
              <a:rPr lang="en-US" altLang="zh-CN" b="1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p/s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60 Hz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 </a:t>
            </a:r>
            <a:r>
              <a:rPr lang="el-GR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ϕ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4 mm rms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，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pulse 3 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产生</a:t>
            </a:r>
            <a:r>
              <a:rPr lang="el-GR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能量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50-180 MeV, ~10</a:t>
            </a:r>
            <a:r>
              <a:rPr lang="en-US" altLang="zh-CN" b="1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μ/s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石墨靶、液态金属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jet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靶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Target + Dump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超导螺线管组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20T—30 T, </a:t>
            </a:r>
            <a:r>
              <a:rPr lang="el-GR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ϕ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&gt;1 m</a:t>
            </a:r>
          </a:p>
          <a:p>
            <a:pPr eaLnBrk="1" hangingPunct="1"/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45B66C0-ED56-4C24-ABA5-7A5DD6E793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01" r="5601"/>
          <a:stretch/>
        </p:blipFill>
        <p:spPr>
          <a:xfrm>
            <a:off x="5893266" y="1038391"/>
            <a:ext cx="3091343" cy="264579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EAECF47-516C-4FD3-9EF4-49278FE2C337}"/>
              </a:ext>
            </a:extLst>
          </p:cNvPr>
          <p:cNvSpPr txBox="1"/>
          <p:nvPr/>
        </p:nvSpPr>
        <p:spPr bwMode="auto">
          <a:xfrm>
            <a:off x="4711510" y="4217893"/>
            <a:ext cx="4548553" cy="235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285750" indent="-285750" eaLnBrk="1" hangingPunct="1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靶冷却 （</a:t>
            </a:r>
            <a:r>
              <a:rPr lang="en-US" altLang="zh-CN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 MW, </a:t>
            </a:r>
            <a:r>
              <a:rPr lang="zh-CN" altLang="en-US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水与液态金属）</a:t>
            </a:r>
            <a:endParaRPr lang="en-US" altLang="zh-CN" b="1" dirty="0">
              <a:solidFill>
                <a:srgbClr val="1D08B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eaLnBrk="1" hangingPunct="1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强辐射与屏蔽，辐射对超导体</a:t>
            </a:r>
            <a:r>
              <a:rPr lang="en-US" altLang="zh-CN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&gt;10 </a:t>
            </a:r>
            <a:r>
              <a:rPr lang="en-US" altLang="zh-CN" b="1" dirty="0" err="1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MGy</a:t>
            </a:r>
            <a:endParaRPr lang="en-US" altLang="zh-CN" b="1" dirty="0">
              <a:solidFill>
                <a:srgbClr val="1D08B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eaLnBrk="1" hangingPunct="1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高功率短脉冲质子对靶热冲击</a:t>
            </a:r>
            <a:endParaRPr lang="en-US" altLang="zh-CN" b="1" dirty="0">
              <a:solidFill>
                <a:srgbClr val="1D08B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eaLnBrk="1" hangingPunct="1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靶寿命；前后束窗寿命</a:t>
            </a:r>
            <a:r>
              <a:rPr lang="en-US" altLang="zh-CN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en-US" altLang="zh-CN" b="1" dirty="0" err="1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</a:t>
            </a:r>
            <a:r>
              <a:rPr lang="en-US" altLang="zh-CN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/Al, Be)</a:t>
            </a:r>
          </a:p>
          <a:p>
            <a:pPr marL="285750" indent="-285750" eaLnBrk="1" hangingPunct="1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高场螺线管杂散场影响</a:t>
            </a:r>
            <a:endParaRPr lang="en-US" altLang="zh-CN" b="1" dirty="0">
              <a:solidFill>
                <a:srgbClr val="1D08B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ts val="3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…….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AFFDD07-BA34-40F0-9F1F-D50B089087A7}"/>
              </a:ext>
            </a:extLst>
          </p:cNvPr>
          <p:cNvSpPr txBox="1"/>
          <p:nvPr/>
        </p:nvSpPr>
        <p:spPr bwMode="auto">
          <a:xfrm>
            <a:off x="5863904" y="3780342"/>
            <a:ext cx="17315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问题与挑战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BE71C12-3B4A-4823-B8AB-9D7DE787DA76}"/>
              </a:ext>
            </a:extLst>
          </p:cNvPr>
          <p:cNvSpPr txBox="1"/>
          <p:nvPr/>
        </p:nvSpPr>
        <p:spPr bwMode="auto">
          <a:xfrm>
            <a:off x="1656541" y="84806"/>
            <a:ext cx="68996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美国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MAP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计划设计的 </a:t>
            </a:r>
            <a:r>
              <a:rPr lang="el-GR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对撞机缪子靶系统</a:t>
            </a:r>
          </a:p>
        </p:txBody>
      </p:sp>
    </p:spTree>
    <p:extLst>
      <p:ext uri="{BB962C8B-B14F-4D97-AF65-F5344CB8AC3E}">
        <p14:creationId xmlns:p14="http://schemas.microsoft.com/office/powerpoint/2010/main" val="24244397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62919" y="0"/>
            <a:ext cx="4911725" cy="620713"/>
          </a:xfrm>
        </p:spPr>
        <p:txBody>
          <a:bodyPr>
            <a:noAutofit/>
          </a:bodyPr>
          <a:lstStyle/>
          <a:p>
            <a:pPr algn="ctr"/>
            <a:r>
              <a:rPr lang="zh-CN" altLang="en-US" sz="4000" dirty="0"/>
              <a:t>报告内容</a:t>
            </a:r>
          </a:p>
        </p:txBody>
      </p:sp>
      <p:sp>
        <p:nvSpPr>
          <p:cNvPr id="3" name="文本框 2"/>
          <p:cNvSpPr txBox="1"/>
          <p:nvPr/>
        </p:nvSpPr>
        <p:spPr bwMode="auto">
          <a:xfrm>
            <a:off x="827358" y="792876"/>
            <a:ext cx="3791423" cy="5125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一、简介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二、缪子束产生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三、收集、传输、冷却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四、加速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五、高场超导磁体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六、结束语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F3E0E50-0D0A-4B8A-BACE-126885FC7202}"/>
              </a:ext>
            </a:extLst>
          </p:cNvPr>
          <p:cNvSpPr txBox="1"/>
          <p:nvPr/>
        </p:nvSpPr>
        <p:spPr bwMode="auto">
          <a:xfrm>
            <a:off x="4595564" y="3423476"/>
            <a:ext cx="4185761" cy="175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>
              <a:lnSpc>
                <a:spcPts val="3300"/>
              </a:lnSpc>
            </a:pPr>
            <a:r>
              <a:rPr lang="zh-CN" altLang="en-US" sz="2400" b="1" dirty="0">
                <a:solidFill>
                  <a:srgbClr val="0D02E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技术挑战最大，特别是冷却</a:t>
            </a:r>
            <a:endParaRPr lang="en-US" altLang="zh-CN" sz="2400" b="1" dirty="0">
              <a:solidFill>
                <a:srgbClr val="0D02E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ts val="3300"/>
              </a:lnSpc>
            </a:pPr>
            <a:r>
              <a:rPr lang="zh-CN" altLang="en-US" sz="2400" b="1" dirty="0">
                <a:solidFill>
                  <a:srgbClr val="0D02E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需要新的思想和理论！</a:t>
            </a:r>
            <a:endParaRPr lang="en-US" altLang="zh-CN" sz="2400" b="1" dirty="0">
              <a:solidFill>
                <a:srgbClr val="0D02E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ts val="3300"/>
              </a:lnSpc>
            </a:pPr>
            <a:r>
              <a:rPr lang="zh-CN" altLang="en-US" sz="2400" b="1" dirty="0">
                <a:solidFill>
                  <a:srgbClr val="0D02E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全世界基础和技术积累很少！</a:t>
            </a:r>
            <a:endParaRPr lang="en-US" altLang="zh-CN" sz="2400" b="1" dirty="0">
              <a:solidFill>
                <a:srgbClr val="0D02E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ts val="3300"/>
              </a:lnSpc>
            </a:pPr>
            <a:r>
              <a:rPr lang="zh-CN" altLang="en-US" sz="2400" b="1" dirty="0">
                <a:solidFill>
                  <a:srgbClr val="0D02E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中国这方面基础更少！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B51D7F1D-656C-48E1-A88D-DBE4DCD6E41C}"/>
              </a:ext>
            </a:extLst>
          </p:cNvPr>
          <p:cNvSpPr/>
          <p:nvPr/>
        </p:nvSpPr>
        <p:spPr>
          <a:xfrm>
            <a:off x="4320331" y="3326234"/>
            <a:ext cx="4429387" cy="195882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84343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456E51B-2B65-4104-A202-CD153895B4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80"/>
          <a:stretch/>
        </p:blipFill>
        <p:spPr>
          <a:xfrm>
            <a:off x="4398659" y="3116969"/>
            <a:ext cx="4522823" cy="260556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6D02E30-4A3F-40AF-ACB1-61E0A999BC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93"/>
          <a:stretch/>
        </p:blipFill>
        <p:spPr>
          <a:xfrm>
            <a:off x="4129801" y="1287403"/>
            <a:ext cx="4869502" cy="164558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B5D739E-601B-41C4-86C7-DB5AE2E151B3}"/>
              </a:ext>
            </a:extLst>
          </p:cNvPr>
          <p:cNvSpPr txBox="1"/>
          <p:nvPr/>
        </p:nvSpPr>
        <p:spPr bwMode="auto">
          <a:xfrm>
            <a:off x="4572000" y="6039911"/>
            <a:ext cx="417614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1200" b="1" dirty="0">
                <a:latin typeface="Arial" pitchFamily="34" charset="0"/>
              </a:rPr>
              <a:t>Daniel Schulte, CERN</a:t>
            </a:r>
            <a:r>
              <a:rPr lang="zh-CN" altLang="en-US" sz="1200" b="1" dirty="0">
                <a:latin typeface="Arial" pitchFamily="34" charset="0"/>
              </a:rPr>
              <a:t>，</a:t>
            </a:r>
            <a:r>
              <a:rPr lang="en-US" altLang="zh-CN" sz="1200" b="1" dirty="0">
                <a:latin typeface="Arial" pitchFamily="34" charset="0"/>
              </a:rPr>
              <a:t>Snowmass meeting talk, 2021</a:t>
            </a:r>
            <a:endParaRPr lang="zh-CN" altLang="en-US" sz="1200" b="1" dirty="0">
              <a:latin typeface="Arial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969E767-34F3-4EC1-A90F-7CDD2ACB6C55}"/>
              </a:ext>
            </a:extLst>
          </p:cNvPr>
          <p:cNvSpPr txBox="1"/>
          <p:nvPr/>
        </p:nvSpPr>
        <p:spPr bwMode="auto">
          <a:xfrm>
            <a:off x="3313366" y="62769"/>
            <a:ext cx="30572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缪子束收集和传输</a:t>
            </a:r>
            <a:endParaRPr lang="zh-CN" altLang="en-US" sz="32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B0B3286-340E-48C5-A712-5944E15FA3EC}"/>
              </a:ext>
            </a:extLst>
          </p:cNvPr>
          <p:cNvSpPr txBox="1"/>
          <p:nvPr/>
        </p:nvSpPr>
        <p:spPr bwMode="auto">
          <a:xfrm>
            <a:off x="171608" y="918325"/>
            <a:ext cx="5039265" cy="330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由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Taper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形和弯曲超导螺线管组成的传输通道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收集、选择、聚束、传输，降损失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操作多种粒子（</a:t>
            </a:r>
            <a:r>
              <a:rPr lang="el-GR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π</a:t>
            </a:r>
            <a:r>
              <a:rPr lang="en-US" altLang="zh-CN" b="1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l-GR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π</a:t>
            </a:r>
            <a:r>
              <a:rPr lang="en-US" altLang="zh-CN" b="1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l-GR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en-US" altLang="zh-CN" b="1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l-GR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en-US" altLang="zh-CN" b="1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纵向聚束、相空间旋转（为冷却）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包括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p-beam dump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L=150-200   m,  </a:t>
            </a:r>
            <a:r>
              <a:rPr lang="el-GR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Φ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=1-1.5 m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强辐射保护和屏蔽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endParaRPr lang="zh-CN" altLang="en-US" sz="2000" b="1" dirty="0">
              <a:solidFill>
                <a:srgbClr val="0D02E0"/>
              </a:solidFill>
              <a:latin typeface="Arial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8CB9168-5423-4880-8B6F-2035E503E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71" y="4189758"/>
            <a:ext cx="4141762" cy="185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489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252394D-E1D2-4EE2-B074-5146DC4806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28"/>
          <a:stretch/>
        </p:blipFill>
        <p:spPr>
          <a:xfrm>
            <a:off x="142596" y="901817"/>
            <a:ext cx="8694198" cy="512053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B5911FE-B717-43B0-BDD1-06974C1D25A9}"/>
              </a:ext>
            </a:extLst>
          </p:cNvPr>
          <p:cNvSpPr txBox="1"/>
          <p:nvPr/>
        </p:nvSpPr>
        <p:spPr bwMode="auto">
          <a:xfrm>
            <a:off x="4454554" y="6199302"/>
            <a:ext cx="417614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1200" b="1" dirty="0">
                <a:latin typeface="Arial" pitchFamily="34" charset="0"/>
              </a:rPr>
              <a:t>Daniel Schulte, CERN</a:t>
            </a:r>
            <a:r>
              <a:rPr lang="zh-CN" altLang="en-US" sz="1200" b="1" dirty="0">
                <a:latin typeface="Arial" pitchFamily="34" charset="0"/>
              </a:rPr>
              <a:t>，</a:t>
            </a:r>
            <a:r>
              <a:rPr lang="en-US" altLang="zh-CN" sz="1200" b="1" dirty="0">
                <a:latin typeface="Arial" pitchFamily="34" charset="0"/>
              </a:rPr>
              <a:t>Snowmass meeting talk, 2021</a:t>
            </a:r>
            <a:endParaRPr lang="zh-CN" altLang="en-US" sz="1200" b="1" dirty="0">
              <a:latin typeface="Arial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1336CC5-390B-4A7F-94B0-5C50B4E2C9D7}"/>
              </a:ext>
            </a:extLst>
          </p:cNvPr>
          <p:cNvSpPr txBox="1"/>
          <p:nvPr/>
        </p:nvSpPr>
        <p:spPr bwMode="auto">
          <a:xfrm>
            <a:off x="1350343" y="120844"/>
            <a:ext cx="73195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美国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MAP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计划</a:t>
            </a:r>
            <a:r>
              <a:rPr lang="el-GR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对撞机前端靶与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Taper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结构和螺线管</a:t>
            </a:r>
          </a:p>
        </p:txBody>
      </p:sp>
    </p:spTree>
    <p:extLst>
      <p:ext uri="{BB962C8B-B14F-4D97-AF65-F5344CB8AC3E}">
        <p14:creationId xmlns:p14="http://schemas.microsoft.com/office/powerpoint/2010/main" val="16836597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4783610-0027-4AD1-9E46-13AD65AE50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4" t="8824" r="4350" b="4087"/>
          <a:stretch/>
        </p:blipFill>
        <p:spPr>
          <a:xfrm>
            <a:off x="302614" y="1346434"/>
            <a:ext cx="8487387" cy="427419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44A0D7B-2205-4D44-BDD4-FABFA48DD063}"/>
              </a:ext>
            </a:extLst>
          </p:cNvPr>
          <p:cNvSpPr txBox="1"/>
          <p:nvPr/>
        </p:nvSpPr>
        <p:spPr bwMode="auto">
          <a:xfrm>
            <a:off x="1373618" y="50185"/>
            <a:ext cx="71625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MAP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计划模拟收集和传输后的缪子束发射度</a:t>
            </a:r>
            <a:endParaRPr lang="zh-CN" altLang="en-US" sz="32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8F71E51-2C11-461B-A779-84D36D9C9AC2}"/>
              </a:ext>
            </a:extLst>
          </p:cNvPr>
          <p:cNvSpPr txBox="1"/>
          <p:nvPr/>
        </p:nvSpPr>
        <p:spPr bwMode="auto">
          <a:xfrm>
            <a:off x="838561" y="884769"/>
            <a:ext cx="73148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高束流强度下产生的</a:t>
            </a:r>
            <a:r>
              <a:rPr lang="el-GR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束发射度比常规粒子大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2-3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量级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D69E2BB-2DE0-4F3F-AE76-109AD207D9C0}"/>
              </a:ext>
            </a:extLst>
          </p:cNvPr>
          <p:cNvSpPr/>
          <p:nvPr/>
        </p:nvSpPr>
        <p:spPr>
          <a:xfrm>
            <a:off x="3152406" y="5897623"/>
            <a:ext cx="3199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Mark Palm, BNL</a:t>
            </a:r>
            <a:r>
              <a:rPr lang="zh-CN" altLang="en-US" b="1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， </a:t>
            </a:r>
            <a:r>
              <a:rPr lang="en-US" altLang="zh-CN" b="1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MT27 talk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21059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6475DD4-6B13-49FB-B3D0-A5507F336972}"/>
              </a:ext>
            </a:extLst>
          </p:cNvPr>
          <p:cNvSpPr/>
          <p:nvPr/>
        </p:nvSpPr>
        <p:spPr>
          <a:xfrm>
            <a:off x="2513935" y="41678"/>
            <a:ext cx="46987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离子束驱动制备的缪子束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42384C2-610B-491F-8D20-F137F33ED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490" y="903241"/>
            <a:ext cx="3948569" cy="59903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213680B-585C-4579-B046-7A04D0F17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115" y="3287597"/>
            <a:ext cx="4471755" cy="88456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7E30492-CA00-47D2-85C9-6B5A519EE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490" y="4586579"/>
            <a:ext cx="6543836" cy="121628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BDC4525-2FBB-4562-8E6E-7B837C01BA00}"/>
              </a:ext>
            </a:extLst>
          </p:cNvPr>
          <p:cNvSpPr txBox="1"/>
          <p:nvPr/>
        </p:nvSpPr>
        <p:spPr bwMode="auto">
          <a:xfrm>
            <a:off x="1403761" y="3367543"/>
            <a:ext cx="8435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zh-CN" altLang="en-US" sz="2000" b="1" dirty="0">
                <a:solidFill>
                  <a:srgbClr val="0D02E0"/>
                </a:solidFill>
                <a:latin typeface="Arial" pitchFamily="34" charset="0"/>
              </a:rPr>
              <a:t>（</a:t>
            </a:r>
            <a:r>
              <a:rPr lang="en-US" altLang="zh-CN" sz="2000" b="1" dirty="0">
                <a:solidFill>
                  <a:srgbClr val="0D02E0"/>
                </a:solidFill>
                <a:latin typeface="Arial" pitchFamily="34" charset="0"/>
              </a:rPr>
              <a:t>2</a:t>
            </a:r>
            <a:r>
              <a:rPr lang="zh-CN" altLang="en-US" sz="2000" b="1" dirty="0">
                <a:solidFill>
                  <a:srgbClr val="0D02E0"/>
                </a:solidFill>
                <a:latin typeface="Arial" pitchFamily="34" charset="0"/>
              </a:rPr>
              <a:t>）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F8CB82D-D45A-4483-A54A-0537635967BC}"/>
              </a:ext>
            </a:extLst>
          </p:cNvPr>
          <p:cNvSpPr txBox="1"/>
          <p:nvPr/>
        </p:nvSpPr>
        <p:spPr bwMode="auto">
          <a:xfrm>
            <a:off x="1371640" y="4767276"/>
            <a:ext cx="8435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zh-CN" altLang="en-US" sz="2000" b="1" dirty="0">
                <a:solidFill>
                  <a:srgbClr val="0D02E0"/>
                </a:solidFill>
                <a:latin typeface="Arial" pitchFamily="34" charset="0"/>
              </a:rPr>
              <a:t>（</a:t>
            </a:r>
            <a:r>
              <a:rPr lang="en-US" altLang="zh-CN" sz="2000" b="1" dirty="0">
                <a:solidFill>
                  <a:srgbClr val="0D02E0"/>
                </a:solidFill>
                <a:latin typeface="Arial" pitchFamily="34" charset="0"/>
              </a:rPr>
              <a:t>3</a:t>
            </a:r>
            <a:r>
              <a:rPr lang="zh-CN" altLang="en-US" sz="2000" b="1" dirty="0">
                <a:solidFill>
                  <a:srgbClr val="0D02E0"/>
                </a:solidFill>
                <a:latin typeface="Arial" pitchFamily="34" charset="0"/>
              </a:rPr>
              <a:t>）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89A3122-2E5C-443C-BC03-81C3EEB6EB47}"/>
              </a:ext>
            </a:extLst>
          </p:cNvPr>
          <p:cNvSpPr txBox="1"/>
          <p:nvPr/>
        </p:nvSpPr>
        <p:spPr bwMode="auto">
          <a:xfrm>
            <a:off x="466622" y="2683522"/>
            <a:ext cx="615553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rtlCol="0">
            <a:spAutoFit/>
          </a:bodyPr>
          <a:lstStyle/>
          <a:p>
            <a:pPr eaLnBrk="1" hangingPunct="1"/>
            <a:r>
              <a:rPr lang="zh-CN" altLang="en-US" sz="2800" b="1" dirty="0">
                <a:solidFill>
                  <a:srgbClr val="0D02E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不同应用需求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325C3CE-5733-4CF9-9277-8ADDF801BA42}"/>
              </a:ext>
            </a:extLst>
          </p:cNvPr>
          <p:cNvSpPr txBox="1"/>
          <p:nvPr/>
        </p:nvSpPr>
        <p:spPr bwMode="auto">
          <a:xfrm>
            <a:off x="6921646" y="3411082"/>
            <a:ext cx="100540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zh-CN" altLang="en-US" sz="1600" b="1" dirty="0">
                <a:solidFill>
                  <a:srgbClr val="0D02E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中高能量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FAF2890-20F8-4B13-9C87-39FF624CB1E9}"/>
              </a:ext>
            </a:extLst>
          </p:cNvPr>
          <p:cNvSpPr txBox="1"/>
          <p:nvPr/>
        </p:nvSpPr>
        <p:spPr bwMode="auto">
          <a:xfrm>
            <a:off x="7060791" y="4417302"/>
            <a:ext cx="80021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zh-CN" altLang="en-US" sz="1600" b="1" dirty="0">
                <a:solidFill>
                  <a:srgbClr val="0D02E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高能量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CB65298-75DC-445F-B0C1-2CBCAA4F1186}"/>
              </a:ext>
            </a:extLst>
          </p:cNvPr>
          <p:cNvSpPr txBox="1"/>
          <p:nvPr/>
        </p:nvSpPr>
        <p:spPr bwMode="auto">
          <a:xfrm>
            <a:off x="1403761" y="2283412"/>
            <a:ext cx="8435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zh-CN" altLang="en-US" sz="2000" b="1" dirty="0">
                <a:solidFill>
                  <a:srgbClr val="0D02E0"/>
                </a:solidFill>
                <a:latin typeface="Arial" pitchFamily="34" charset="0"/>
              </a:rPr>
              <a:t>（</a:t>
            </a:r>
            <a:r>
              <a:rPr lang="en-US" altLang="zh-CN" sz="2000" b="1" dirty="0">
                <a:solidFill>
                  <a:srgbClr val="0D02E0"/>
                </a:solidFill>
                <a:latin typeface="Arial" pitchFamily="34" charset="0"/>
              </a:rPr>
              <a:t>1</a:t>
            </a:r>
            <a:r>
              <a:rPr lang="zh-CN" altLang="en-US" sz="2000" b="1" dirty="0">
                <a:solidFill>
                  <a:srgbClr val="0D02E0"/>
                </a:solidFill>
                <a:latin typeface="Arial" pitchFamily="34" charset="0"/>
              </a:rPr>
              <a:t>）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E9984493-8928-46AE-824F-18A00DB9F5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5022" y="1975852"/>
            <a:ext cx="3142584" cy="1034958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6C2D2809-10D3-4A0D-9F0A-E0F346B6C385}"/>
              </a:ext>
            </a:extLst>
          </p:cNvPr>
          <p:cNvSpPr txBox="1"/>
          <p:nvPr/>
        </p:nvSpPr>
        <p:spPr bwMode="auto">
          <a:xfrm>
            <a:off x="5932874" y="2277076"/>
            <a:ext cx="80502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zh-CN" altLang="en-US" sz="1600" b="1" dirty="0">
                <a:solidFill>
                  <a:srgbClr val="0D02E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低能量</a:t>
            </a:r>
          </a:p>
        </p:txBody>
      </p:sp>
    </p:spTree>
    <p:extLst>
      <p:ext uri="{BB962C8B-B14F-4D97-AF65-F5344CB8AC3E}">
        <p14:creationId xmlns:p14="http://schemas.microsoft.com/office/powerpoint/2010/main" val="18111617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16F359A-4E81-462A-8370-FE347B0B16A2}"/>
              </a:ext>
            </a:extLst>
          </p:cNvPr>
          <p:cNvSpPr txBox="1"/>
          <p:nvPr/>
        </p:nvSpPr>
        <p:spPr bwMode="auto">
          <a:xfrm>
            <a:off x="3288199" y="58590"/>
            <a:ext cx="33794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高流强缪子束冷却   </a:t>
            </a:r>
            <a:endParaRPr lang="zh-CN" altLang="en-US" sz="32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1BFA0399-A0D4-4F34-9BD7-7C0E0C9EE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310" y="1182666"/>
            <a:ext cx="3445469" cy="27622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85CCBE2-C283-4091-A336-C96D5CFB4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4144" y="1182666"/>
            <a:ext cx="1380806" cy="2721444"/>
          </a:xfrm>
          <a:prstGeom prst="rect">
            <a:avLst/>
          </a:prstGeom>
        </p:spPr>
      </p:pic>
      <p:sp>
        <p:nvSpPr>
          <p:cNvPr id="18" name="TextBox 46">
            <a:extLst>
              <a:ext uri="{FF2B5EF4-FFF2-40B4-BE49-F238E27FC236}">
                <a16:creationId xmlns:a16="http://schemas.microsoft.com/office/drawing/2014/main" id="{A02B38D4-90EC-4AAA-AEBF-03009E7DBAD9}"/>
              </a:ext>
            </a:extLst>
          </p:cNvPr>
          <p:cNvSpPr txBox="1"/>
          <p:nvPr/>
        </p:nvSpPr>
        <p:spPr>
          <a:xfrm>
            <a:off x="4280977" y="3368985"/>
            <a:ext cx="999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+mj-lt"/>
              </a:rPr>
              <a:t>Transverse </a:t>
            </a:r>
          </a:p>
          <a:p>
            <a:r>
              <a:rPr lang="en-US" sz="1400" dirty="0">
                <a:solidFill>
                  <a:schemeClr val="tx2"/>
                </a:solidFill>
                <a:latin typeface="+mj-lt"/>
              </a:rPr>
              <a:t>cooling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5785AD0-E987-4E98-8D14-2CEB9ACB7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923" y="4403520"/>
            <a:ext cx="5169856" cy="1889924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0C1011B0-4D05-4D23-89FD-8AB36F1E7CB6}"/>
              </a:ext>
            </a:extLst>
          </p:cNvPr>
          <p:cNvSpPr/>
          <p:nvPr/>
        </p:nvSpPr>
        <p:spPr>
          <a:xfrm>
            <a:off x="63161" y="724042"/>
            <a:ext cx="3751623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l-GR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束极其发散，动量散度和发射度大，需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6D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冷却和强磁场约束；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n"/>
            </a:pPr>
            <a:r>
              <a:rPr lang="el-GR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束寿命短，需快速冷却，常规束流冷却太慢；需高梯度，快操作；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n"/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电离冷却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l-GR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束与低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z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材料电离作用减小动量，束斑大小不变，</a:t>
            </a:r>
            <a:r>
              <a:rPr lang="el-GR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束多次库伦散射增加其散度，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高梯度的射频场加速能量补偿，高   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场超导螺线管进行束流压缩和聚焦；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n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多个直线冷却段持续冷却，几百米长；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n"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6D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冷却需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30-50 T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、内孔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&gt;0.5m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超导螺线管；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n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高梯度射频腔处于强磁场区域， 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射频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325-650 MHz,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梯度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25-30  </a:t>
            </a:r>
          </a:p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MV/m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峰值功率：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2-4 MW</a:t>
            </a:r>
          </a:p>
          <a:p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4D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冷却基本原理初步验证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需进一步验证，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挑战极大！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9428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EE4578B8-4301-415C-8BE4-0BC74D8CC354}"/>
              </a:ext>
            </a:extLst>
          </p:cNvPr>
          <p:cNvSpPr txBox="1"/>
          <p:nvPr/>
        </p:nvSpPr>
        <p:spPr bwMode="auto">
          <a:xfrm>
            <a:off x="2459353" y="82752"/>
            <a:ext cx="40158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r>
              <a:rPr lang="el-GR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束冷却模拟和初步设计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D114327-837E-407B-94C2-D6EFF0CFE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1" y="4492463"/>
            <a:ext cx="5666100" cy="21134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06D31F-3C5D-4BEF-B480-AF02E17B5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62" y="945026"/>
            <a:ext cx="6539174" cy="350828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E7E701A-98B6-41EF-AB7E-9802E44DE90A}"/>
              </a:ext>
            </a:extLst>
          </p:cNvPr>
          <p:cNvSpPr/>
          <p:nvPr/>
        </p:nvSpPr>
        <p:spPr>
          <a:xfrm>
            <a:off x="2442577" y="626482"/>
            <a:ext cx="44457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/>
              <a:t>RF system for muon capture and cooling</a:t>
            </a:r>
            <a:endParaRPr lang="zh-CN" altLang="en-US" sz="2000" b="1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FC3A839-B617-41AF-8DF5-8600211B4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8694" y="4706072"/>
            <a:ext cx="3504869" cy="108517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46A0AB8-E0FE-44BB-98DC-265F60164923}"/>
              </a:ext>
            </a:extLst>
          </p:cNvPr>
          <p:cNvSpPr txBox="1"/>
          <p:nvPr/>
        </p:nvSpPr>
        <p:spPr bwMode="auto">
          <a:xfrm>
            <a:off x="6087415" y="6044004"/>
            <a:ext cx="230383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1400" b="1" dirty="0">
                <a:latin typeface="Arial" pitchFamily="34" charset="0"/>
              </a:rPr>
              <a:t>D. </a:t>
            </a:r>
            <a:r>
              <a:rPr lang="en-US" altLang="zh-CN" sz="1400" b="1" dirty="0" err="1">
                <a:latin typeface="Arial" pitchFamily="34" charset="0"/>
              </a:rPr>
              <a:t>Schulter</a:t>
            </a:r>
            <a:r>
              <a:rPr lang="en-US" altLang="zh-CN" sz="1400" b="1" dirty="0">
                <a:latin typeface="Arial" pitchFamily="34" charset="0"/>
              </a:rPr>
              <a:t>, CERN, </a:t>
            </a:r>
          </a:p>
          <a:p>
            <a:pPr eaLnBrk="1" hangingPunct="1"/>
            <a:r>
              <a:rPr lang="en-US" altLang="zh-CN" sz="1400" b="1" dirty="0">
                <a:latin typeface="Arial" pitchFamily="34" charset="0"/>
              </a:rPr>
              <a:t>Snowmass meeting 2021</a:t>
            </a:r>
            <a:endParaRPr lang="zh-CN" altLang="en-US" sz="1400" b="1" dirty="0">
              <a:latin typeface="Arial" pitchFamily="34" charset="0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0FF9C8DC-1264-46B4-8843-5D8B2C214A84}"/>
              </a:ext>
            </a:extLst>
          </p:cNvPr>
          <p:cNvSpPr/>
          <p:nvPr/>
        </p:nvSpPr>
        <p:spPr>
          <a:xfrm>
            <a:off x="532701" y="4019488"/>
            <a:ext cx="7390701" cy="43382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99652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5C9186B-013F-4F8F-9913-04392DEC9A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11" t="14308" r="1009" b="5438"/>
          <a:stretch/>
        </p:blipFill>
        <p:spPr>
          <a:xfrm>
            <a:off x="1411550" y="1504719"/>
            <a:ext cx="5889723" cy="35575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19BF75E-B694-4223-801A-F0F36C216FB6}"/>
              </a:ext>
            </a:extLst>
          </p:cNvPr>
          <p:cNvSpPr/>
          <p:nvPr/>
        </p:nvSpPr>
        <p:spPr>
          <a:xfrm>
            <a:off x="1946245" y="5567111"/>
            <a:ext cx="5251509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dirty="0"/>
              <a:t>David </a:t>
            </a:r>
            <a:r>
              <a:rPr lang="en-US" altLang="zh-CN" dirty="0" err="1"/>
              <a:t>Neuffer</a:t>
            </a:r>
            <a:r>
              <a:rPr lang="en-US" altLang="zh-CN" dirty="0"/>
              <a:t>, Fermilab, Snowmass meeting 2021 talk 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670EA72-58EF-4E2A-A109-D4D62FD2CC26}"/>
              </a:ext>
            </a:extLst>
          </p:cNvPr>
          <p:cNvSpPr txBox="1"/>
          <p:nvPr/>
        </p:nvSpPr>
        <p:spPr bwMode="auto">
          <a:xfrm>
            <a:off x="2994584" y="55984"/>
            <a:ext cx="32976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r>
              <a:rPr lang="el-GR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束冷却目标和计划</a:t>
            </a:r>
          </a:p>
        </p:txBody>
      </p:sp>
    </p:spTree>
    <p:extLst>
      <p:ext uri="{BB962C8B-B14F-4D97-AF65-F5344CB8AC3E}">
        <p14:creationId xmlns:p14="http://schemas.microsoft.com/office/powerpoint/2010/main" val="4076009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DE6AA3D1-94D3-484D-8F38-174DC240667F}"/>
              </a:ext>
            </a:extLst>
          </p:cNvPr>
          <p:cNvSpPr txBox="1"/>
          <p:nvPr/>
        </p:nvSpPr>
        <p:spPr bwMode="auto">
          <a:xfrm>
            <a:off x="2663219" y="39206"/>
            <a:ext cx="437491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r>
              <a:rPr lang="el-GR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束电离冷却首次初步验证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A87D961-B701-447E-A9B0-043FFDD5E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96" y="801831"/>
            <a:ext cx="8078885" cy="23504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336D5F-B2A1-4912-AC49-42A835E0FE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35" t="29465" r="7085" b="13510"/>
          <a:stretch/>
        </p:blipFill>
        <p:spPr>
          <a:xfrm>
            <a:off x="1325461" y="3243148"/>
            <a:ext cx="6682475" cy="343598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942E250-3BA5-43D7-BA68-B3DE9406DEC1}"/>
              </a:ext>
            </a:extLst>
          </p:cNvPr>
          <p:cNvSpPr txBox="1"/>
          <p:nvPr/>
        </p:nvSpPr>
        <p:spPr bwMode="auto">
          <a:xfrm>
            <a:off x="6816055" y="5832981"/>
            <a:ext cx="148149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1400" b="1" dirty="0">
                <a:latin typeface="Arial" pitchFamily="34" charset="0"/>
              </a:rPr>
              <a:t>©Andrew Moss</a:t>
            </a:r>
            <a:endParaRPr lang="zh-CN" altLang="en-US" sz="1400" b="1" dirty="0">
              <a:latin typeface="Arial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979C966-0264-4BC6-9E4A-489040535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64" y="2866470"/>
            <a:ext cx="8562272" cy="395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0FBB651-F7E5-4463-B347-4A2E5A3677B0}"/>
              </a:ext>
            </a:extLst>
          </p:cNvPr>
          <p:cNvSpPr txBox="1"/>
          <p:nvPr/>
        </p:nvSpPr>
        <p:spPr bwMode="auto">
          <a:xfrm>
            <a:off x="3233671" y="68568"/>
            <a:ext cx="32976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四、高强度</a:t>
            </a:r>
            <a:r>
              <a:rPr lang="el-GR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束加速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1C493CB-7A34-4A9C-98B4-3565617A6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564" y="3973142"/>
            <a:ext cx="5761084" cy="17313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F10E8B1-2A93-4B8A-BCC7-EB8E81BC4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489" y="1576093"/>
            <a:ext cx="6383065" cy="229229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B43071F-261D-4175-A764-00A1BFEF6C37}"/>
              </a:ext>
            </a:extLst>
          </p:cNvPr>
          <p:cNvSpPr txBox="1"/>
          <p:nvPr/>
        </p:nvSpPr>
        <p:spPr bwMode="auto">
          <a:xfrm>
            <a:off x="2508867" y="644165"/>
            <a:ext cx="44935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常规加速技术，国内外基础较好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3D1ADDA-750D-45AF-8875-657D3FB37C5E}"/>
              </a:ext>
            </a:extLst>
          </p:cNvPr>
          <p:cNvSpPr txBox="1"/>
          <p:nvPr/>
        </p:nvSpPr>
        <p:spPr bwMode="auto">
          <a:xfrm>
            <a:off x="2647206" y="1062051"/>
            <a:ext cx="42168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SRF-</a:t>
            </a:r>
            <a:r>
              <a:rPr lang="en-US" altLang="zh-CN" sz="2400" b="1" dirty="0" err="1">
                <a:solidFill>
                  <a:srgbClr val="0D02E0"/>
                </a:solidFill>
                <a:latin typeface="Arial" pitchFamily="34" charset="0"/>
              </a:rPr>
              <a:t>linac</a:t>
            </a:r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, RLA, FFAG, RCS</a:t>
            </a:r>
            <a:endParaRPr lang="zh-CN" altLang="en-US" sz="2400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0412153-9458-46D3-8E54-D5D707E2016B}"/>
              </a:ext>
            </a:extLst>
          </p:cNvPr>
          <p:cNvSpPr txBox="1"/>
          <p:nvPr/>
        </p:nvSpPr>
        <p:spPr bwMode="auto">
          <a:xfrm>
            <a:off x="-43131" y="5894466"/>
            <a:ext cx="918713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el-GR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束产生和冷却比，</a:t>
            </a:r>
            <a:r>
              <a:rPr lang="el-GR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束常规加速技术积累较深厚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挑战是快速加速、损失控制、亮度、强辐射保护、高场超导磁体和高场快循环超导磁体等</a:t>
            </a:r>
          </a:p>
        </p:txBody>
      </p:sp>
    </p:spTree>
    <p:extLst>
      <p:ext uri="{BB962C8B-B14F-4D97-AF65-F5344CB8AC3E}">
        <p14:creationId xmlns:p14="http://schemas.microsoft.com/office/powerpoint/2010/main" val="25315636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D7AE830-4834-459F-B936-AF72F5D61190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847669" y="60491"/>
            <a:ext cx="6054863" cy="53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r>
              <a:rPr lang="el-GR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束尾场加速 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 </a:t>
            </a:r>
            <a:r>
              <a:rPr lang="zh-CN" altLang="en-US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新加速方法加快预研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01DABD7-20FA-4FCE-BC1D-D7191C9C5D42}"/>
              </a:ext>
            </a:extLst>
          </p:cNvPr>
          <p:cNvSpPr txBox="1"/>
          <p:nvPr/>
        </p:nvSpPr>
        <p:spPr bwMode="auto">
          <a:xfrm>
            <a:off x="360728" y="775981"/>
            <a:ext cx="386516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n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激光尾场加速（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LWFA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n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粒子束驱动等离子体尾场加速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n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zh-CN" altLang="en-US" sz="2400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BCCF78E-19B9-4F43-BD6D-C4B7F2808E09}"/>
              </a:ext>
            </a:extLst>
          </p:cNvPr>
          <p:cNvSpPr txBox="1"/>
          <p:nvPr/>
        </p:nvSpPr>
        <p:spPr bwMode="auto">
          <a:xfrm>
            <a:off x="1673604" y="1681735"/>
            <a:ext cx="4743973" cy="40011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zh-CN" altLang="en-US" sz="2000" b="1" dirty="0">
                <a:solidFill>
                  <a:srgbClr val="0D02E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加速梯度高比常规高</a:t>
            </a:r>
            <a:r>
              <a:rPr lang="en-US" altLang="zh-CN" sz="2000" b="1" dirty="0">
                <a:solidFill>
                  <a:srgbClr val="0D02E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2-3</a:t>
            </a:r>
            <a:r>
              <a:rPr lang="zh-CN" altLang="en-US" sz="2000" b="1" dirty="0">
                <a:solidFill>
                  <a:srgbClr val="0D02E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量级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42D9DCE-BB8F-4FB6-A8BC-5BA44CCAC7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19"/>
          <a:stretch/>
        </p:blipFill>
        <p:spPr>
          <a:xfrm>
            <a:off x="1476938" y="4548887"/>
            <a:ext cx="5817767" cy="1897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B97481A-40C5-4E57-AA43-58E4AFC60A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328"/>
          <a:stretch/>
        </p:blipFill>
        <p:spPr>
          <a:xfrm>
            <a:off x="1160080" y="2183302"/>
            <a:ext cx="6384373" cy="227543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2061FCDB-555F-4B0E-8B71-994F16C661EC}"/>
              </a:ext>
            </a:extLst>
          </p:cNvPr>
          <p:cNvSpPr/>
          <p:nvPr/>
        </p:nvSpPr>
        <p:spPr>
          <a:xfrm>
            <a:off x="4462272" y="91448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b="1" dirty="0">
                <a:solidFill>
                  <a:srgbClr val="0000FF"/>
                </a:solidFill>
                <a:ea typeface="华文新魏" panose="02010800040101010101" pitchFamily="2" charset="-122"/>
              </a:rPr>
              <a:t>詹文龙：重离子驱动的</a:t>
            </a:r>
            <a:r>
              <a:rPr lang="en-US" altLang="zh-CN" b="1" dirty="0">
                <a:solidFill>
                  <a:srgbClr val="0000FF"/>
                </a:solidFill>
                <a:ea typeface="华文新魏" panose="02010800040101010101" pitchFamily="2" charset="-122"/>
              </a:rPr>
              <a:t>PWFA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1~10GeV/m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)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20592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7D73B62-737A-4214-97A9-10D13D09F927}"/>
              </a:ext>
            </a:extLst>
          </p:cNvPr>
          <p:cNvSpPr txBox="1"/>
          <p:nvPr/>
        </p:nvSpPr>
        <p:spPr bwMode="auto">
          <a:xfrm>
            <a:off x="2495439" y="64730"/>
            <a:ext cx="56733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</a:t>
            </a:r>
            <a:r>
              <a:rPr lang="el-GR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束对撞机高场超导磁体（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CC41C8-EFF0-487A-9427-9A111C7EEDDC}"/>
              </a:ext>
            </a:extLst>
          </p:cNvPr>
          <p:cNvSpPr/>
          <p:nvPr/>
        </p:nvSpPr>
        <p:spPr>
          <a:xfrm>
            <a:off x="476167" y="773776"/>
            <a:ext cx="819166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二极铁：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10-12 T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 磁间隙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80-180 mm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，难度不是很大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b="1" dirty="0">
              <a:solidFill>
                <a:srgbClr val="0D02E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C4F0389-4088-4AB8-9377-9913C1F2F418}"/>
              </a:ext>
            </a:extLst>
          </p:cNvPr>
          <p:cNvSpPr/>
          <p:nvPr/>
        </p:nvSpPr>
        <p:spPr>
          <a:xfrm>
            <a:off x="476167" y="1629448"/>
            <a:ext cx="6070893" cy="13358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挑战一：靶区和缪子冷却所需超导螺线管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2000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靶区： </a:t>
            </a:r>
            <a:r>
              <a:rPr lang="el-GR" altLang="zh-CN" sz="2000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ϕ</a:t>
            </a:r>
            <a:r>
              <a:rPr lang="en-US" altLang="zh-CN" sz="2000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1-1.5 m, 20-30 T </a:t>
            </a:r>
            <a:r>
              <a:rPr lang="zh-CN" altLang="en-US" sz="2000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超导螺线管</a:t>
            </a:r>
            <a:endParaRPr lang="en-US" altLang="zh-CN" sz="2000" b="1" dirty="0">
              <a:solidFill>
                <a:srgbClr val="1D08B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2000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电离冷却区：</a:t>
            </a:r>
            <a:r>
              <a:rPr lang="el-GR" altLang="zh-CN" sz="2000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ϕ</a:t>
            </a:r>
            <a:r>
              <a:rPr lang="en-US" altLang="zh-CN" sz="2000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0.5-</a:t>
            </a:r>
            <a:r>
              <a:rPr lang="el-GR" altLang="zh-CN" sz="2000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sz="2000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m , 30-50 T </a:t>
            </a:r>
            <a:r>
              <a:rPr lang="zh-CN" altLang="en-US" sz="2000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超导螺线管</a:t>
            </a:r>
            <a:endParaRPr lang="zh-CN" altLang="en-US" sz="2000" dirty="0">
              <a:solidFill>
                <a:srgbClr val="1D08B8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263A301-BC6A-4663-82D1-3D31EFBAA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167" y="3301343"/>
            <a:ext cx="3905761" cy="22815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E3BBFDA-C4BF-48B7-A5A8-F5C36489B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073" y="3587033"/>
            <a:ext cx="4621843" cy="173158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591D6D6-2728-4C6A-8ABC-94D80782A073}"/>
              </a:ext>
            </a:extLst>
          </p:cNvPr>
          <p:cNvSpPr txBox="1"/>
          <p:nvPr/>
        </p:nvSpPr>
        <p:spPr bwMode="auto">
          <a:xfrm>
            <a:off x="6547060" y="2134146"/>
            <a:ext cx="2249334" cy="707886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algn="ctr" eaLnBrk="1" hangingPunct="1"/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只能依赖高温超导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/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暂无技术方案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6DC4FC4-3B5B-4C3F-837D-D97C176DC651}"/>
              </a:ext>
            </a:extLst>
          </p:cNvPr>
          <p:cNvSpPr txBox="1"/>
          <p:nvPr/>
        </p:nvSpPr>
        <p:spPr bwMode="auto">
          <a:xfrm>
            <a:off x="4988458" y="5582872"/>
            <a:ext cx="230383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1400" b="1" dirty="0">
                <a:latin typeface="Arial" pitchFamily="34" charset="0"/>
              </a:rPr>
              <a:t>D. </a:t>
            </a:r>
            <a:r>
              <a:rPr lang="en-US" altLang="zh-CN" sz="1400" b="1" dirty="0" err="1">
                <a:latin typeface="Arial" pitchFamily="34" charset="0"/>
              </a:rPr>
              <a:t>Schulter</a:t>
            </a:r>
            <a:r>
              <a:rPr lang="en-US" altLang="zh-CN" sz="1400" b="1" dirty="0">
                <a:latin typeface="Arial" pitchFamily="34" charset="0"/>
              </a:rPr>
              <a:t>, CERN, </a:t>
            </a:r>
          </a:p>
          <a:p>
            <a:pPr eaLnBrk="1" hangingPunct="1"/>
            <a:r>
              <a:rPr lang="en-US" altLang="zh-CN" sz="1400" b="1" dirty="0">
                <a:latin typeface="Arial" pitchFamily="34" charset="0"/>
              </a:rPr>
              <a:t>Snowmass meeting 2021</a:t>
            </a:r>
            <a:endParaRPr lang="zh-CN" altLang="en-US" sz="14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7720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F4E61D0-7E10-455E-A5B1-EA95F3A27544}"/>
              </a:ext>
            </a:extLst>
          </p:cNvPr>
          <p:cNvSpPr txBox="1"/>
          <p:nvPr/>
        </p:nvSpPr>
        <p:spPr bwMode="auto">
          <a:xfrm>
            <a:off x="2495439" y="64730"/>
            <a:ext cx="56733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</a:t>
            </a:r>
            <a:r>
              <a:rPr lang="el-GR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束对撞机高场超导磁体（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66FE9CE-4BF5-44BF-9ECD-283AB50D7F4E}"/>
              </a:ext>
            </a:extLst>
          </p:cNvPr>
          <p:cNvSpPr/>
          <p:nvPr/>
        </p:nvSpPr>
        <p:spPr>
          <a:xfrm>
            <a:off x="212575" y="871474"/>
            <a:ext cx="8777659" cy="13051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挑战二：</a:t>
            </a:r>
            <a:r>
              <a:rPr lang="en-US" altLang="zh-CN" sz="22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TeV</a:t>
            </a: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-class </a:t>
            </a:r>
            <a:r>
              <a:rPr lang="el-GR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束快速加速（</a:t>
            </a: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RCS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），需求</a:t>
            </a: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 T/s 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二极铁</a:t>
            </a:r>
            <a:endParaRPr lang="en-US" altLang="zh-CN" sz="2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- 1000 T/s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二极铁和对应电源；高温超导磁体？</a:t>
            </a:r>
            <a:endParaRPr lang="en-US" altLang="zh-CN" sz="2000" b="1" dirty="0">
              <a:solidFill>
                <a:srgbClr val="1D08B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- Fermilab </a:t>
            </a:r>
            <a:r>
              <a:rPr lang="zh-CN" altLang="en-US" sz="2000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样机线圈（</a:t>
            </a:r>
            <a:r>
              <a:rPr lang="en-US" altLang="zh-CN" sz="2000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HTS-REBCO</a:t>
            </a:r>
            <a:r>
              <a:rPr lang="zh-CN" altLang="en-US" sz="2000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）达到</a:t>
            </a:r>
            <a:r>
              <a:rPr lang="en-US" altLang="zh-CN" sz="2000" b="1" dirty="0">
                <a:solidFill>
                  <a:srgbClr val="1D08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274 T/s</a:t>
            </a:r>
            <a:endParaRPr lang="zh-CN" altLang="en-US" sz="2000" dirty="0">
              <a:solidFill>
                <a:srgbClr val="1D08B8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8682DCB-902F-49D5-9CDA-719982F7F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48" y="2277132"/>
            <a:ext cx="4233112" cy="420215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659F28D-065B-48E1-98C3-2522E7E49C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934" t="36861" r="21136" b="28391"/>
          <a:stretch/>
        </p:blipFill>
        <p:spPr>
          <a:xfrm>
            <a:off x="4125516" y="2770958"/>
            <a:ext cx="4864718" cy="258121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8B30EA0-196F-4E3D-98A3-021B54F356DD}"/>
              </a:ext>
            </a:extLst>
          </p:cNvPr>
          <p:cNvSpPr/>
          <p:nvPr/>
        </p:nvSpPr>
        <p:spPr>
          <a:xfrm>
            <a:off x="4726657" y="5553290"/>
            <a:ext cx="4062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Henryk </a:t>
            </a:r>
            <a:r>
              <a:rPr lang="en-US" altLang="zh-CN" dirty="0" err="1"/>
              <a:t>Piekarz</a:t>
            </a:r>
            <a:r>
              <a:rPr lang="en-US" altLang="zh-CN" dirty="0"/>
              <a:t>, FNAL, MT27, 2021 poster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75557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059A00-817F-4FA2-968F-EB82AC5B6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526" y="49349"/>
            <a:ext cx="4944947" cy="620713"/>
          </a:xfrm>
        </p:spPr>
        <p:txBody>
          <a:bodyPr>
            <a:normAutofit/>
          </a:bodyPr>
          <a:lstStyle/>
          <a:p>
            <a:pPr algn="ctr"/>
            <a:r>
              <a:rPr lang="zh-CN" altLang="en-US" sz="3200" dirty="0"/>
              <a:t>结束语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2431C0C-87B1-4198-A560-E197B652D589}"/>
              </a:ext>
            </a:extLst>
          </p:cNvPr>
          <p:cNvSpPr txBox="1"/>
          <p:nvPr/>
        </p:nvSpPr>
        <p:spPr bwMode="auto">
          <a:xfrm>
            <a:off x="218112" y="1027652"/>
            <a:ext cx="8994770" cy="5001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高流强、高品质缪子束技术我国起步晚，差距大；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建议根据物理研究目标和应用需求，提出对</a:t>
            </a:r>
            <a:r>
              <a:rPr kumimoji="0" lang="el-GR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μ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束技术指标要求，加速器与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探测器进行总体及概念设计；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布局并资助基于缪子束的相关物理及应用研究；</a:t>
            </a:r>
            <a:endParaRPr lang="en-US" altLang="zh-CN" sz="2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开展高流强、高品质缪子束产生、收集、传输和加速关键技术预研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发挥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HIAF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CIADS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CSNS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在缪子源方面的作用，规划线站和谱仪，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适时建设，开展实验研究；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特别提倡在高流强高品质缪子束产生、冷却和加速等方面完全创新的理论、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方法和技术研究。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D02E0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9960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7A3E453-72AF-4D51-829A-9562E17AF437}"/>
              </a:ext>
            </a:extLst>
          </p:cNvPr>
          <p:cNvSpPr txBox="1"/>
          <p:nvPr/>
        </p:nvSpPr>
        <p:spPr bwMode="auto">
          <a:xfrm>
            <a:off x="2860645" y="2776755"/>
            <a:ext cx="387798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zh-CN" altLang="en-US" sz="4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谢谢！请指正</a:t>
            </a:r>
          </a:p>
        </p:txBody>
      </p:sp>
    </p:spTree>
    <p:extLst>
      <p:ext uri="{BB962C8B-B14F-4D97-AF65-F5344CB8AC3E}">
        <p14:creationId xmlns:p14="http://schemas.microsoft.com/office/powerpoint/2010/main" val="2213068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175FC28D-1940-4168-AF05-4EE8A5D42CB8}"/>
              </a:ext>
            </a:extLst>
          </p:cNvPr>
          <p:cNvSpPr/>
          <p:nvPr/>
        </p:nvSpPr>
        <p:spPr>
          <a:xfrm>
            <a:off x="2696376" y="4405445"/>
            <a:ext cx="6100192" cy="145732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EF0C08-5CC6-4198-BD93-28AAF01F09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72"/>
          <a:stretch/>
        </p:blipFill>
        <p:spPr>
          <a:xfrm>
            <a:off x="2728918" y="1134119"/>
            <a:ext cx="6168260" cy="304440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622AE71-4CBF-489D-835B-3543283AC80F}"/>
              </a:ext>
            </a:extLst>
          </p:cNvPr>
          <p:cNvSpPr txBox="1"/>
          <p:nvPr/>
        </p:nvSpPr>
        <p:spPr>
          <a:xfrm>
            <a:off x="315782" y="1552731"/>
            <a:ext cx="2148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强流质子驱动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20EB0FA-88E2-4EC8-9B23-3CC658E1A7B3}"/>
              </a:ext>
            </a:extLst>
          </p:cNvPr>
          <p:cNvSpPr txBox="1"/>
          <p:nvPr/>
        </p:nvSpPr>
        <p:spPr>
          <a:xfrm>
            <a:off x="246822" y="3060928"/>
            <a:ext cx="2047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强流电子驱动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7C394DC-806C-4012-960A-15071D8C3083}"/>
              </a:ext>
            </a:extLst>
          </p:cNvPr>
          <p:cNvSpPr txBox="1"/>
          <p:nvPr/>
        </p:nvSpPr>
        <p:spPr>
          <a:xfrm>
            <a:off x="315782" y="4775309"/>
            <a:ext cx="2124405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l"/>
            </a:pPr>
            <a:r>
              <a:rPr lang="en-US" altLang="zh-CN" sz="2000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RI</a:t>
            </a:r>
            <a:r>
              <a:rPr lang="en-US" altLang="zh-CN" sz="2000" b="1" baseline="300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000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驱动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05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(</a:t>
            </a:r>
            <a:r>
              <a:rPr lang="en-US" altLang="zh-CN" sz="1050" b="1" dirty="0">
                <a:highlight>
                  <a:srgbClr val="FFFF00"/>
                </a:highlight>
                <a:latin typeface="华文新魏" panose="02010800040101010101" pitchFamily="2" charset="-122"/>
                <a:ea typeface="华文新魏" panose="02010800040101010101" pitchFamily="2" charset="-122"/>
              </a:rPr>
              <a:t>R</a:t>
            </a:r>
            <a:r>
              <a:rPr lang="en-US" altLang="zh-CN" sz="105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elativistic </a:t>
            </a:r>
            <a:r>
              <a:rPr lang="en-US" altLang="zh-CN" sz="1050" b="1" dirty="0">
                <a:highlight>
                  <a:srgbClr val="FFFF00"/>
                </a:highlight>
                <a:latin typeface="华文新魏" panose="02010800040101010101" pitchFamily="2" charset="-122"/>
                <a:ea typeface="华文新魏" panose="02010800040101010101" pitchFamily="2" charset="-122"/>
              </a:rPr>
              <a:t>I</a:t>
            </a:r>
            <a:r>
              <a:rPr lang="en-US" altLang="zh-CN" sz="105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ntense </a:t>
            </a:r>
            <a:r>
              <a:rPr lang="en-US" altLang="zh-CN" sz="1050" b="1" dirty="0">
                <a:highlight>
                  <a:srgbClr val="FFFF00"/>
                </a:highlight>
                <a:latin typeface="华文新魏" panose="02010800040101010101" pitchFamily="2" charset="-122"/>
                <a:ea typeface="华文新魏" panose="02010800040101010101" pitchFamily="2" charset="-122"/>
              </a:rPr>
              <a:t>I</a:t>
            </a:r>
            <a:r>
              <a:rPr lang="en-US" altLang="zh-CN" sz="105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on </a:t>
            </a:r>
            <a:r>
              <a:rPr lang="en-US" altLang="zh-CN" sz="1050" b="1" dirty="0">
                <a:highlight>
                  <a:srgbClr val="FFFF00"/>
                </a:highlight>
                <a:latin typeface="华文新魏" panose="02010800040101010101" pitchFamily="2" charset="-122"/>
                <a:ea typeface="华文新魏" panose="02010800040101010101" pitchFamily="2" charset="-122"/>
              </a:rPr>
              <a:t>B</a:t>
            </a:r>
            <a:r>
              <a:rPr lang="en-US" altLang="zh-CN" sz="105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eam)</a:t>
            </a:r>
            <a:endParaRPr lang="zh-CN" altLang="en-US" sz="1050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6595F995-51E4-4295-A08A-7F4071AB10BD}"/>
              </a:ext>
            </a:extLst>
          </p:cNvPr>
          <p:cNvCxnSpPr>
            <a:cxnSpLocks/>
          </p:cNvCxnSpPr>
          <p:nvPr/>
        </p:nvCxnSpPr>
        <p:spPr>
          <a:xfrm>
            <a:off x="2794910" y="5074841"/>
            <a:ext cx="1150226" cy="2308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>
            <a:extLst>
              <a:ext uri="{FF2B5EF4-FFF2-40B4-BE49-F238E27FC236}">
                <a16:creationId xmlns:a16="http://schemas.microsoft.com/office/drawing/2014/main" id="{02D9A318-F357-4D37-B7A6-3E4A12689EEF}"/>
              </a:ext>
            </a:extLst>
          </p:cNvPr>
          <p:cNvSpPr/>
          <p:nvPr/>
        </p:nvSpPr>
        <p:spPr>
          <a:xfrm>
            <a:off x="3326999" y="4795006"/>
            <a:ext cx="287721" cy="29898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59C8B687-5437-44C0-86FE-531D05365F6B}"/>
              </a:ext>
            </a:extLst>
          </p:cNvPr>
          <p:cNvSpPr/>
          <p:nvPr/>
        </p:nvSpPr>
        <p:spPr>
          <a:xfrm>
            <a:off x="3598954" y="4791065"/>
            <a:ext cx="287721" cy="29898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322488F-CA7F-456B-88C9-A5D2F42CB795}"/>
              </a:ext>
            </a:extLst>
          </p:cNvPr>
          <p:cNvSpPr txBox="1"/>
          <p:nvPr/>
        </p:nvSpPr>
        <p:spPr>
          <a:xfrm>
            <a:off x="2731852" y="4599037"/>
            <a:ext cx="8198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altLang="zh-CN" sz="9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Driver</a:t>
            </a:r>
            <a:endParaRPr lang="zh-CN" alt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DE7772F-1941-4CD9-AC62-5C4D0820C614}"/>
              </a:ext>
            </a:extLst>
          </p:cNvPr>
          <p:cNvSpPr txBox="1"/>
          <p:nvPr/>
        </p:nvSpPr>
        <p:spPr>
          <a:xfrm rot="16200000">
            <a:off x="2588698" y="5269473"/>
            <a:ext cx="864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 </a:t>
            </a:r>
            <a:r>
              <a:rPr lang="en-US" altLang="zh-CN" sz="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endParaRPr lang="en-US" altLang="zh-CN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HIAF/</a:t>
            </a:r>
            <a:r>
              <a:rPr lang="en-US" altLang="zh-CN" sz="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CiADS</a:t>
            </a:r>
            <a:endParaRPr lang="zh-CN" alt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170BE81-B183-4006-B9CD-2021BB429324}"/>
              </a:ext>
            </a:extLst>
          </p:cNvPr>
          <p:cNvSpPr txBox="1"/>
          <p:nvPr/>
        </p:nvSpPr>
        <p:spPr>
          <a:xfrm rot="16200000">
            <a:off x="3090215" y="5243856"/>
            <a:ext cx="71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 Booster</a:t>
            </a:r>
            <a:endParaRPr lang="zh-CN" alt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25821CF-9A3F-42F1-B601-171519D3780A}"/>
              </a:ext>
            </a:extLst>
          </p:cNvPr>
          <p:cNvSpPr txBox="1"/>
          <p:nvPr/>
        </p:nvSpPr>
        <p:spPr>
          <a:xfrm rot="16200000">
            <a:off x="3312508" y="5243857"/>
            <a:ext cx="813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Synchrotron</a:t>
            </a:r>
            <a:endParaRPr lang="zh-CN" alt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F6913C9-3698-479E-AEA5-0E3AC041E972}"/>
              </a:ext>
            </a:extLst>
          </p:cNvPr>
          <p:cNvSpPr/>
          <p:nvPr/>
        </p:nvSpPr>
        <p:spPr>
          <a:xfrm>
            <a:off x="3969444" y="4994277"/>
            <a:ext cx="207749" cy="18304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1AC1E693-93E2-4B3B-B519-CEB40194A531}"/>
              </a:ext>
            </a:extLst>
          </p:cNvPr>
          <p:cNvCxnSpPr>
            <a:cxnSpLocks/>
          </p:cNvCxnSpPr>
          <p:nvPr/>
        </p:nvCxnSpPr>
        <p:spPr>
          <a:xfrm flipH="1">
            <a:off x="3338822" y="5089741"/>
            <a:ext cx="80404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967E8AAA-075E-44CA-BFCE-CE3C5609AC03}"/>
              </a:ext>
            </a:extLst>
          </p:cNvPr>
          <p:cNvSpPr txBox="1"/>
          <p:nvPr/>
        </p:nvSpPr>
        <p:spPr>
          <a:xfrm rot="16200000">
            <a:off x="3692350" y="5288109"/>
            <a:ext cx="740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MW Target</a:t>
            </a:r>
            <a:endParaRPr lang="zh-CN" alt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1E3A7226-3DCD-4008-9EBA-05226612BEAC}"/>
              </a:ext>
            </a:extLst>
          </p:cNvPr>
          <p:cNvCxnSpPr>
            <a:cxnSpLocks/>
          </p:cNvCxnSpPr>
          <p:nvPr/>
        </p:nvCxnSpPr>
        <p:spPr>
          <a:xfrm flipH="1">
            <a:off x="4347817" y="5085801"/>
            <a:ext cx="80404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198A690F-E530-4371-A661-925DDC3FFB7E}"/>
              </a:ext>
            </a:extLst>
          </p:cNvPr>
          <p:cNvSpPr/>
          <p:nvPr/>
        </p:nvSpPr>
        <p:spPr>
          <a:xfrm>
            <a:off x="5341040" y="4944908"/>
            <a:ext cx="2431831" cy="3133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796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CD9638BE-C7AC-4984-AC30-4DB5F267F050}"/>
              </a:ext>
            </a:extLst>
          </p:cNvPr>
          <p:cNvCxnSpPr>
            <a:cxnSpLocks/>
          </p:cNvCxnSpPr>
          <p:nvPr/>
        </p:nvCxnSpPr>
        <p:spPr>
          <a:xfrm flipH="1">
            <a:off x="5130176" y="4948439"/>
            <a:ext cx="247160" cy="1413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9A663085-F383-483F-AB24-15B6DA752E09}"/>
              </a:ext>
            </a:extLst>
          </p:cNvPr>
          <p:cNvCxnSpPr>
            <a:cxnSpLocks/>
          </p:cNvCxnSpPr>
          <p:nvPr/>
        </p:nvCxnSpPr>
        <p:spPr>
          <a:xfrm flipH="1" flipV="1">
            <a:off x="5122993" y="5089741"/>
            <a:ext cx="238329" cy="1614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9B87CF6E-E67D-4B0F-8A42-B7D07721D0D5}"/>
              </a:ext>
            </a:extLst>
          </p:cNvPr>
          <p:cNvCxnSpPr>
            <a:cxnSpLocks/>
          </p:cNvCxnSpPr>
          <p:nvPr/>
        </p:nvCxnSpPr>
        <p:spPr>
          <a:xfrm flipH="1">
            <a:off x="7737399" y="4960263"/>
            <a:ext cx="323197" cy="31666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3F56033D-F655-4B36-8E01-57A866567B02}"/>
              </a:ext>
            </a:extLst>
          </p:cNvPr>
          <p:cNvCxnSpPr>
            <a:cxnSpLocks/>
          </p:cNvCxnSpPr>
          <p:nvPr/>
        </p:nvCxnSpPr>
        <p:spPr>
          <a:xfrm flipH="1" flipV="1">
            <a:off x="7775552" y="4963618"/>
            <a:ext cx="332355" cy="30248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6225C965-DEB1-4834-95B0-1B9B7C51744F}"/>
              </a:ext>
            </a:extLst>
          </p:cNvPr>
          <p:cNvSpPr txBox="1"/>
          <p:nvPr/>
        </p:nvSpPr>
        <p:spPr>
          <a:xfrm rot="16200000">
            <a:off x="3204515" y="5358156"/>
            <a:ext cx="71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 Booster</a:t>
            </a:r>
            <a:endParaRPr lang="zh-CN" alt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01C6060-CE22-400E-A5CC-1B5EF97DCF08}"/>
              </a:ext>
            </a:extLst>
          </p:cNvPr>
          <p:cNvSpPr txBox="1"/>
          <p:nvPr/>
        </p:nvSpPr>
        <p:spPr>
          <a:xfrm rot="16200000">
            <a:off x="4029951" y="5236771"/>
            <a:ext cx="9103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Channel</a:t>
            </a:r>
          </a:p>
          <a:p>
            <a:r>
              <a:rPr lang="en-US" altLang="zh-CN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 SC </a:t>
            </a:r>
            <a:r>
              <a:rPr lang="en-US" altLang="zh-CN" sz="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endParaRPr lang="zh-CN" alt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AA4A86E-9609-414B-AFBE-9C86FF0FBCAD}"/>
              </a:ext>
            </a:extLst>
          </p:cNvPr>
          <p:cNvSpPr txBox="1"/>
          <p:nvPr/>
        </p:nvSpPr>
        <p:spPr>
          <a:xfrm rot="16200000">
            <a:off x="4688652" y="5221317"/>
            <a:ext cx="945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Charge Separating</a:t>
            </a:r>
            <a:endParaRPr lang="zh-CN" alt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D859BF99-4A12-49D8-B059-49BAC59C0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732" y="4407278"/>
            <a:ext cx="872837" cy="1457325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5F9EDF8C-40ED-4BF6-BA9F-F9553D63373A}"/>
              </a:ext>
            </a:extLst>
          </p:cNvPr>
          <p:cNvSpPr txBox="1"/>
          <p:nvPr/>
        </p:nvSpPr>
        <p:spPr>
          <a:xfrm rot="16200000">
            <a:off x="6265622" y="5207109"/>
            <a:ext cx="5666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Multi-Bunches Storage Ring</a:t>
            </a:r>
            <a:endParaRPr lang="zh-CN" alt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201229B-C7AD-4C83-8221-3FAE17D85AFA}"/>
                  </a:ext>
                </a:extLst>
              </p:cNvPr>
              <p:cNvSpPr txBox="1"/>
              <p:nvPr/>
            </p:nvSpPr>
            <p:spPr>
              <a:xfrm>
                <a:off x="5857364" y="4755000"/>
                <a:ext cx="189186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9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9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sz="9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sz="900" dirty="0"/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201229B-C7AD-4C83-8221-3FAE17D85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7364" y="4755000"/>
                <a:ext cx="189186" cy="230832"/>
              </a:xfrm>
              <a:prstGeom prst="rect">
                <a:avLst/>
              </a:prstGeom>
              <a:blipFill>
                <a:blip r:embed="rId4"/>
                <a:stretch>
                  <a:fillRect r="-258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F2C0B0E5-5322-4E10-B607-920B9DE865D6}"/>
                  </a:ext>
                </a:extLst>
              </p:cNvPr>
              <p:cNvSpPr txBox="1"/>
              <p:nvPr/>
            </p:nvSpPr>
            <p:spPr>
              <a:xfrm>
                <a:off x="5841598" y="5256145"/>
                <a:ext cx="18130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9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9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sz="9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sz="900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F2C0B0E5-5322-4E10-B607-920B9DE865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1598" y="5256145"/>
                <a:ext cx="181304" cy="230832"/>
              </a:xfrm>
              <a:prstGeom prst="rect">
                <a:avLst/>
              </a:prstGeom>
              <a:blipFill>
                <a:blip r:embed="rId5"/>
                <a:stretch>
                  <a:fillRect r="-3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文本框 29">
            <a:extLst>
              <a:ext uri="{FF2B5EF4-FFF2-40B4-BE49-F238E27FC236}">
                <a16:creationId xmlns:a16="http://schemas.microsoft.com/office/drawing/2014/main" id="{7F62CDC6-63E6-4042-9629-BF4C0A8359ED}"/>
              </a:ext>
            </a:extLst>
          </p:cNvPr>
          <p:cNvSpPr txBox="1"/>
          <p:nvPr/>
        </p:nvSpPr>
        <p:spPr>
          <a:xfrm>
            <a:off x="6042627" y="4583270"/>
            <a:ext cx="11953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HIB Driven PWFA</a:t>
            </a:r>
            <a:endParaRPr lang="zh-CN" alt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91C37AED-E960-420F-BA7D-5D1476BD0B4F}"/>
              </a:ext>
            </a:extLst>
          </p:cNvPr>
          <p:cNvCxnSpPr>
            <a:cxnSpLocks/>
          </p:cNvCxnSpPr>
          <p:nvPr/>
        </p:nvCxnSpPr>
        <p:spPr>
          <a:xfrm>
            <a:off x="4178347" y="5086668"/>
            <a:ext cx="543911" cy="551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6E47723F-4085-4E10-9C0F-9F44D8EB39DF}"/>
              </a:ext>
            </a:extLst>
          </p:cNvPr>
          <p:cNvSpPr txBox="1"/>
          <p:nvPr/>
        </p:nvSpPr>
        <p:spPr>
          <a:xfrm>
            <a:off x="4442412" y="4599038"/>
            <a:ext cx="8198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 Beam</a:t>
            </a:r>
            <a:endParaRPr lang="zh-CN" alt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29B8F0C9-4E83-4A38-A29E-CE53B7CD0F75}"/>
              </a:ext>
            </a:extLst>
          </p:cNvPr>
          <p:cNvSpPr/>
          <p:nvPr/>
        </p:nvSpPr>
        <p:spPr>
          <a:xfrm>
            <a:off x="4574331" y="4929819"/>
            <a:ext cx="461238" cy="162986"/>
          </a:xfrm>
          <a:prstGeom prst="roundRect">
            <a:avLst/>
          </a:prstGeom>
          <a:solidFill>
            <a:schemeClr val="bg1"/>
          </a:solidFill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4" name="标题 1">
            <a:extLst>
              <a:ext uri="{FF2B5EF4-FFF2-40B4-BE49-F238E27FC236}">
                <a16:creationId xmlns:a16="http://schemas.microsoft.com/office/drawing/2014/main" id="{0E0B8530-48DE-488C-94E1-76C9361D26C3}"/>
              </a:ext>
            </a:extLst>
          </p:cNvPr>
          <p:cNvSpPr txBox="1">
            <a:spLocks/>
          </p:cNvSpPr>
          <p:nvPr/>
        </p:nvSpPr>
        <p:spPr>
          <a:xfrm>
            <a:off x="963123" y="67618"/>
            <a:ext cx="7898571" cy="620713"/>
          </a:xfrm>
          <a:prstGeom prst="rect">
            <a:avLst/>
          </a:prstGeom>
        </p:spPr>
        <p:txBody>
          <a:bodyPr>
            <a:normAutofit/>
          </a:bodyPr>
          <a:lstStyle>
            <a:lvl1pPr marL="495300" indent="-495300" algn="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>
                <a:srgbClr val="F1AF00"/>
              </a:buClr>
              <a:defRPr lang="zh-CN" altLang="en-US" sz="2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黑体" pitchFamily="49" charset="-122"/>
                <a:cs typeface="+mn-cs"/>
              </a:defRPr>
            </a:lvl1pPr>
            <a:lvl2pPr marL="495300" indent="-495300" algn="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>
                <a:srgbClr val="F1AF00"/>
              </a:buClr>
              <a:defRPr sz="2800" b="1">
                <a:solidFill>
                  <a:schemeClr val="bg1"/>
                </a:solidFill>
                <a:latin typeface="Calibri" pitchFamily="34" charset="0"/>
                <a:ea typeface="黑体" pitchFamily="2" charset="-122"/>
              </a:defRPr>
            </a:lvl2pPr>
            <a:lvl3pPr marL="495300" indent="-495300" algn="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>
                <a:srgbClr val="F1AF00"/>
              </a:buClr>
              <a:defRPr sz="2800" b="1">
                <a:solidFill>
                  <a:schemeClr val="bg1"/>
                </a:solidFill>
                <a:latin typeface="Calibri" pitchFamily="34" charset="0"/>
                <a:ea typeface="黑体" pitchFamily="2" charset="-122"/>
              </a:defRPr>
            </a:lvl3pPr>
            <a:lvl4pPr marL="495300" indent="-495300" algn="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>
                <a:srgbClr val="F1AF00"/>
              </a:buClr>
              <a:defRPr sz="2800" b="1">
                <a:solidFill>
                  <a:schemeClr val="bg1"/>
                </a:solidFill>
                <a:latin typeface="Calibri" pitchFamily="34" charset="0"/>
                <a:ea typeface="黑体" pitchFamily="2" charset="-122"/>
              </a:defRPr>
            </a:lvl4pPr>
            <a:lvl5pPr marL="495300" indent="-495300" algn="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>
                <a:srgbClr val="F1AF00"/>
              </a:buClr>
              <a:defRPr sz="2800" b="1">
                <a:solidFill>
                  <a:schemeClr val="bg1"/>
                </a:solidFill>
                <a:latin typeface="Calibri" pitchFamily="34" charset="0"/>
                <a:ea typeface="黑体" pitchFamily="2" charset="-122"/>
              </a:defRPr>
            </a:lvl5pPr>
            <a:lvl6pPr marL="952500" indent="-495300" algn="r" rtl="0" fontAlgn="base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>
                <a:srgbClr val="F1AF00"/>
              </a:buClr>
              <a:defRPr sz="2800" b="1">
                <a:solidFill>
                  <a:schemeClr val="bg1"/>
                </a:solidFill>
                <a:latin typeface="Calibri" pitchFamily="34" charset="0"/>
                <a:ea typeface="黑体" pitchFamily="2" charset="-122"/>
              </a:defRPr>
            </a:lvl6pPr>
            <a:lvl7pPr marL="1409700" indent="-495300" algn="r" rtl="0" fontAlgn="base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>
                <a:srgbClr val="F1AF00"/>
              </a:buClr>
              <a:defRPr sz="2800" b="1">
                <a:solidFill>
                  <a:schemeClr val="bg1"/>
                </a:solidFill>
                <a:latin typeface="Calibri" pitchFamily="34" charset="0"/>
                <a:ea typeface="黑体" pitchFamily="2" charset="-122"/>
              </a:defRPr>
            </a:lvl7pPr>
            <a:lvl8pPr marL="1866900" indent="-495300" algn="r" rtl="0" fontAlgn="base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>
                <a:srgbClr val="F1AF00"/>
              </a:buClr>
              <a:defRPr sz="2800" b="1">
                <a:solidFill>
                  <a:schemeClr val="bg1"/>
                </a:solidFill>
                <a:latin typeface="Calibri" pitchFamily="34" charset="0"/>
                <a:ea typeface="黑体" pitchFamily="2" charset="-122"/>
              </a:defRPr>
            </a:lvl8pPr>
            <a:lvl9pPr marL="2324100" indent="-495300" algn="r" rtl="0" fontAlgn="base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>
                <a:srgbClr val="F1AF00"/>
              </a:buClr>
              <a:defRPr sz="2800" b="1">
                <a:solidFill>
                  <a:schemeClr val="bg1"/>
                </a:solidFill>
                <a:latin typeface="Calibri" pitchFamily="34" charset="0"/>
                <a:ea typeface="黑体" pitchFamily="2" charset="-122"/>
              </a:defRPr>
            </a:lvl9pPr>
          </a:lstStyle>
          <a:p>
            <a:pPr algn="ctr" defTabSz="914400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高功率离子束驱动的高亮度缪子对撞机</a:t>
            </a:r>
          </a:p>
        </p:txBody>
      </p:sp>
    </p:spTree>
    <p:extLst>
      <p:ext uri="{BB962C8B-B14F-4D97-AF65-F5344CB8AC3E}">
        <p14:creationId xmlns:p14="http://schemas.microsoft.com/office/powerpoint/2010/main" val="3790557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13FECC-EEC4-4FE8-9162-81C3895ED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648" y="-65"/>
            <a:ext cx="8217352" cy="620713"/>
          </a:xfrm>
        </p:spPr>
        <p:txBody>
          <a:bodyPr>
            <a:normAutofit/>
          </a:bodyPr>
          <a:lstStyle/>
          <a:p>
            <a:r>
              <a:rPr lang="zh-CN" altLang="en-US" sz="2600" dirty="0"/>
              <a:t>美欧在缪子束产生、加速、对撞领域已</a:t>
            </a:r>
            <a:r>
              <a:rPr lang="en-US" altLang="zh-CN" sz="2600" dirty="0"/>
              <a:t>40</a:t>
            </a:r>
            <a:r>
              <a:rPr lang="zh-CN" altLang="en-US" sz="2600" dirty="0"/>
              <a:t>多年研究积累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0F5E404-7233-4257-B176-ACE6F7384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717" y="4247842"/>
            <a:ext cx="4398616" cy="112092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84C584A-A3EF-4327-8BAE-451FD3117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024" y="5512199"/>
            <a:ext cx="4465309" cy="112092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20F5371-CD0E-4978-A597-2A7A47BD1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97" y="5394349"/>
            <a:ext cx="4212217" cy="13251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D6572D2-B6CF-49BF-B05E-7EC3854CB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300" y="3108916"/>
            <a:ext cx="2717479" cy="91302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904FC9-2AEE-408A-BA72-2D8B6D32B1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363" y="4097209"/>
            <a:ext cx="3681354" cy="12271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5C75F84-2098-4FFF-A3B2-EC9E920498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2191" y="2652681"/>
            <a:ext cx="3620167" cy="151401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FF46BC1-ECFC-4ACA-A798-9878FE70C0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763008"/>
            <a:ext cx="2486144" cy="167127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58EAE21-EDFB-4B6B-B66E-E33EEE89D3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2275" y="886711"/>
            <a:ext cx="1798476" cy="121320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3114A96-6D6E-4717-BCEF-E6F7CD6DE32D}"/>
              </a:ext>
            </a:extLst>
          </p:cNvPr>
          <p:cNvSpPr txBox="1"/>
          <p:nvPr/>
        </p:nvSpPr>
        <p:spPr bwMode="auto">
          <a:xfrm>
            <a:off x="66094" y="655033"/>
            <a:ext cx="410580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285750" indent="-285750" eaLnBrk="1" hangingPunct="1"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+mj-lt"/>
              </a:rPr>
              <a:t>1980s—1990s</a:t>
            </a:r>
            <a:r>
              <a:rPr lang="zh-CN" altLang="en-US" b="1" dirty="0">
                <a:latin typeface="+mj-lt"/>
              </a:rPr>
              <a:t>，</a:t>
            </a:r>
            <a:r>
              <a:rPr lang="en-US" altLang="zh-CN" b="1" dirty="0">
                <a:latin typeface="+mj-lt"/>
              </a:rPr>
              <a:t>proposals, workshops</a:t>
            </a:r>
          </a:p>
          <a:p>
            <a:pPr eaLnBrk="1" hangingPunct="1"/>
            <a:r>
              <a:rPr lang="en-US" altLang="zh-CN" b="1" dirty="0">
                <a:latin typeface="+mj-lt"/>
              </a:rPr>
              <a:t>                                  μ production, cooling</a:t>
            </a:r>
          </a:p>
          <a:p>
            <a:pPr eaLnBrk="1" hangingPunct="1"/>
            <a:endParaRPr lang="zh-CN" altLang="en-US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FCDF23F-4B8B-438D-B448-E24755C95333}"/>
              </a:ext>
            </a:extLst>
          </p:cNvPr>
          <p:cNvSpPr/>
          <p:nvPr/>
        </p:nvSpPr>
        <p:spPr>
          <a:xfrm>
            <a:off x="66094" y="11987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/>
              <a:t>1997-1998: Neutrino Factory and Muon Collider Collaboration (NFMCC).</a:t>
            </a:r>
            <a:endParaRPr lang="zh-CN" altLang="en-US" b="1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D612A28-317B-4201-8A53-63FCBB2AF1E1}"/>
              </a:ext>
            </a:extLst>
          </p:cNvPr>
          <p:cNvSpPr/>
          <p:nvPr/>
        </p:nvSpPr>
        <p:spPr>
          <a:xfrm>
            <a:off x="89105" y="1808667"/>
            <a:ext cx="62529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/>
              <a:t>2007: IDS-NF</a:t>
            </a:r>
          </a:p>
          <a:p>
            <a:r>
              <a:rPr lang="en-US" altLang="zh-CN" b="1" dirty="0"/>
              <a:t>      International Design Study for a Neutrino Factory 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/>
              <a:t>2012: Muon Accelerator Project (MAP); ….. 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/>
              <a:t>2021: IMCC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Snowmass 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C73C4AD-2818-4447-994C-3B3199AFF3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5195" y="2677486"/>
            <a:ext cx="1164437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91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75C19C4-ADD0-470D-94B5-E361009368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26" t="3832" r="11141" b="4026"/>
          <a:stretch/>
        </p:blipFill>
        <p:spPr>
          <a:xfrm>
            <a:off x="562062" y="677573"/>
            <a:ext cx="8175071" cy="5987219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00A53EBC-9B1D-4F4C-8071-314BFED06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150" y="0"/>
            <a:ext cx="7898571" cy="620713"/>
          </a:xfrm>
        </p:spPr>
        <p:txBody>
          <a:bodyPr>
            <a:normAutofit/>
          </a:bodyPr>
          <a:lstStyle/>
          <a:p>
            <a:r>
              <a:rPr lang="zh-CN" altLang="en-US" dirty="0"/>
              <a:t>美欧发起的缪子对撞机</a:t>
            </a:r>
            <a:r>
              <a:rPr lang="en-US" altLang="zh-CN" dirty="0"/>
              <a:t>20</a:t>
            </a:r>
            <a:r>
              <a:rPr lang="zh-CN" altLang="en-US" dirty="0"/>
              <a:t>年预研和设计初步计划</a:t>
            </a:r>
          </a:p>
        </p:txBody>
      </p:sp>
    </p:spTree>
    <p:extLst>
      <p:ext uri="{BB962C8B-B14F-4D97-AF65-F5344CB8AC3E}">
        <p14:creationId xmlns:p14="http://schemas.microsoft.com/office/powerpoint/2010/main" val="1942951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817F7B-7AE3-45F0-A346-85F35F5C0FD9}"/>
              </a:ext>
            </a:extLst>
          </p:cNvPr>
          <p:cNvSpPr txBox="1">
            <a:spLocks/>
          </p:cNvSpPr>
          <p:nvPr/>
        </p:nvSpPr>
        <p:spPr>
          <a:xfrm>
            <a:off x="1522601" y="0"/>
            <a:ext cx="6744749" cy="620713"/>
          </a:xfrm>
          <a:prstGeom prst="rect">
            <a:avLst/>
          </a:prstGeom>
        </p:spPr>
        <p:txBody>
          <a:bodyPr>
            <a:normAutofit/>
          </a:bodyPr>
          <a:lstStyle>
            <a:lvl1pPr marL="495300" indent="-495300" algn="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>
                <a:srgbClr val="F1AF00"/>
              </a:buClr>
              <a:defRPr lang="zh-CN" altLang="en-US" sz="2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黑体" pitchFamily="49" charset="-122"/>
                <a:cs typeface="+mn-cs"/>
              </a:defRPr>
            </a:lvl1pPr>
            <a:lvl2pPr marL="495300" indent="-495300" algn="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>
                <a:srgbClr val="F1AF00"/>
              </a:buClr>
              <a:defRPr sz="2800" b="1">
                <a:solidFill>
                  <a:schemeClr val="bg1"/>
                </a:solidFill>
                <a:latin typeface="Calibri" pitchFamily="34" charset="0"/>
                <a:ea typeface="黑体" pitchFamily="2" charset="-122"/>
              </a:defRPr>
            </a:lvl2pPr>
            <a:lvl3pPr marL="495300" indent="-495300" algn="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>
                <a:srgbClr val="F1AF00"/>
              </a:buClr>
              <a:defRPr sz="2800" b="1">
                <a:solidFill>
                  <a:schemeClr val="bg1"/>
                </a:solidFill>
                <a:latin typeface="Calibri" pitchFamily="34" charset="0"/>
                <a:ea typeface="黑体" pitchFamily="2" charset="-122"/>
              </a:defRPr>
            </a:lvl3pPr>
            <a:lvl4pPr marL="495300" indent="-495300" algn="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>
                <a:srgbClr val="F1AF00"/>
              </a:buClr>
              <a:defRPr sz="2800" b="1">
                <a:solidFill>
                  <a:schemeClr val="bg1"/>
                </a:solidFill>
                <a:latin typeface="Calibri" pitchFamily="34" charset="0"/>
                <a:ea typeface="黑体" pitchFamily="2" charset="-122"/>
              </a:defRPr>
            </a:lvl4pPr>
            <a:lvl5pPr marL="495300" indent="-495300" algn="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>
                <a:srgbClr val="F1AF00"/>
              </a:buClr>
              <a:defRPr sz="2800" b="1">
                <a:solidFill>
                  <a:schemeClr val="bg1"/>
                </a:solidFill>
                <a:latin typeface="Calibri" pitchFamily="34" charset="0"/>
                <a:ea typeface="黑体" pitchFamily="2" charset="-122"/>
              </a:defRPr>
            </a:lvl5pPr>
            <a:lvl6pPr marL="952500" indent="-495300" algn="r" rtl="0" fontAlgn="base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>
                <a:srgbClr val="F1AF00"/>
              </a:buClr>
              <a:defRPr sz="2800" b="1">
                <a:solidFill>
                  <a:schemeClr val="bg1"/>
                </a:solidFill>
                <a:latin typeface="Calibri" pitchFamily="34" charset="0"/>
                <a:ea typeface="黑体" pitchFamily="2" charset="-122"/>
              </a:defRPr>
            </a:lvl6pPr>
            <a:lvl7pPr marL="1409700" indent="-495300" algn="r" rtl="0" fontAlgn="base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>
                <a:srgbClr val="F1AF00"/>
              </a:buClr>
              <a:defRPr sz="2800" b="1">
                <a:solidFill>
                  <a:schemeClr val="bg1"/>
                </a:solidFill>
                <a:latin typeface="Calibri" pitchFamily="34" charset="0"/>
                <a:ea typeface="黑体" pitchFamily="2" charset="-122"/>
              </a:defRPr>
            </a:lvl7pPr>
            <a:lvl8pPr marL="1866900" indent="-495300" algn="r" rtl="0" fontAlgn="base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>
                <a:srgbClr val="F1AF00"/>
              </a:buClr>
              <a:defRPr sz="2800" b="1">
                <a:solidFill>
                  <a:schemeClr val="bg1"/>
                </a:solidFill>
                <a:latin typeface="Calibri" pitchFamily="34" charset="0"/>
                <a:ea typeface="黑体" pitchFamily="2" charset="-122"/>
              </a:defRPr>
            </a:lvl8pPr>
            <a:lvl9pPr marL="2324100" indent="-495300" algn="r" rtl="0" fontAlgn="base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>
                <a:srgbClr val="F1AF00"/>
              </a:buClr>
              <a:defRPr sz="2800" b="1">
                <a:solidFill>
                  <a:schemeClr val="bg1"/>
                </a:solidFill>
                <a:latin typeface="Calibri" pitchFamily="34" charset="0"/>
                <a:ea typeface="黑体" pitchFamily="2" charset="-122"/>
              </a:defRPr>
            </a:lvl9pPr>
          </a:lstStyle>
          <a:p>
            <a:pPr defTabSz="914400"/>
            <a:r>
              <a:rPr lang="zh-CN" altLang="en-US" sz="3200" dirty="0"/>
              <a:t>为什么缪子加速器或对撞机挑战大？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4E896C8-E7CF-4E24-9D41-E1F1CD662163}"/>
              </a:ext>
            </a:extLst>
          </p:cNvPr>
          <p:cNvSpPr txBox="1"/>
          <p:nvPr/>
        </p:nvSpPr>
        <p:spPr bwMode="auto">
          <a:xfrm>
            <a:off x="373311" y="717259"/>
            <a:ext cx="8145709" cy="606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n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高流强高品质缪子束很难制备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需要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MW (1-5 MW)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级质子束打靶，产生次级束，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p—</a:t>
            </a:r>
            <a:r>
              <a:rPr lang="el-GR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π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el-GR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-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产生的缪子束动量分散大、发射度大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产生的杂质粒子多，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p, π+-, e+, e-,  </a:t>
            </a:r>
            <a:r>
              <a:rPr lang="el-GR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el-GR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el-GR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μ</a:t>
            </a:r>
            <a:r>
              <a:rPr lang="el-GR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，中微子等，能量较高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要获得高流强、高纯度、高品质缪子束或用于对撞，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需选择收集、高纯度、聚束、冷却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</a:p>
          <a:p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缪子束不稳定、寿命短、衰变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缪子束各种操作过程必须快速（收集、聚束、冷却、加速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-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衰变产生的各类杂质粒子产生极高本地，测量诊断和探测难度大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-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衰变产生的大量高能电子对加速器部件、探测器危害极大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各类高能量杂质粒子产生极强的电离辐射，对环境和设备产生极高 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的辐射剂量，辐射屏蔽难度极大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…..</a:t>
            </a:r>
          </a:p>
          <a:p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产生、收集、聚束、冷却、加速等动力学过程研究少，许多核心技术缺乏或极不成熟。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前所未有的难度！</a:t>
            </a: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3437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059A00-817F-4FA2-968F-EB82AC5B6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736" y="33556"/>
            <a:ext cx="7784619" cy="620713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我国缪子束产生、加速和应用才起步，需规划和预研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2431C0C-87B1-4198-A560-E197B652D589}"/>
              </a:ext>
            </a:extLst>
          </p:cNvPr>
          <p:cNvSpPr txBox="1"/>
          <p:nvPr/>
        </p:nvSpPr>
        <p:spPr bwMode="auto">
          <a:xfrm>
            <a:off x="287273" y="1659280"/>
            <a:ext cx="8672567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457200" indent="-457200" eaLnBrk="1" hangingPunct="1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物理目标和应用需求，提出对</a:t>
            </a:r>
            <a:r>
              <a:rPr lang="el-GR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束需求（独特、创新）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eaLnBrk="1" hangingPunct="1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加速器与探测器、谱仪总体初步设计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eaLnBrk="1" hangingPunct="1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加速器动力学研究、发展模拟程序和全过程模拟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eaLnBrk="1" hangingPunct="1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关键核心技术预研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- </a:t>
            </a:r>
            <a:r>
              <a:rPr lang="el-GR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束产生、收集、传输、加速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….</a:t>
            </a: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  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特别注重提出新的理论、新设计概念、全新技术方案、应用新技术，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才可能赶上或超越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endParaRPr lang="zh-CN" altLang="en-US" sz="2400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507DB9C-1CC9-4673-AC08-A8DC85C7F6E0}"/>
              </a:ext>
            </a:extLst>
          </p:cNvPr>
          <p:cNvSpPr txBox="1"/>
          <p:nvPr/>
        </p:nvSpPr>
        <p:spPr bwMode="auto">
          <a:xfrm>
            <a:off x="1525045" y="925942"/>
            <a:ext cx="58031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zh-CN" altLang="en-US" sz="2400" b="1" dirty="0">
                <a:solidFill>
                  <a:srgbClr val="0D02E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布局规划和预研（</a:t>
            </a:r>
            <a:r>
              <a:rPr lang="en-US" altLang="zh-CN" sz="2400" b="1" dirty="0">
                <a:solidFill>
                  <a:srgbClr val="0D02E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HIAF/</a:t>
            </a:r>
            <a:r>
              <a:rPr lang="en-US" altLang="zh-CN" sz="2400" b="1" dirty="0" err="1">
                <a:solidFill>
                  <a:srgbClr val="0D02E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CiADS</a:t>
            </a:r>
            <a:r>
              <a:rPr lang="en-US" altLang="zh-CN" sz="2400" b="1" dirty="0">
                <a:solidFill>
                  <a:srgbClr val="0D02E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/CSNS</a:t>
            </a:r>
            <a:r>
              <a:rPr lang="zh-CN" altLang="en-US" sz="2400" b="1" dirty="0">
                <a:solidFill>
                  <a:srgbClr val="0D02E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594059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12A574-F922-4ADB-AC62-E1FA8E61B5DC}"/>
              </a:ext>
            </a:extLst>
          </p:cNvPr>
          <p:cNvSpPr txBox="1">
            <a:spLocks/>
          </p:cNvSpPr>
          <p:nvPr/>
        </p:nvSpPr>
        <p:spPr>
          <a:xfrm>
            <a:off x="2319556" y="58723"/>
            <a:ext cx="5146646" cy="62071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495300" indent="-495300" algn="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>
                <a:srgbClr val="F1AF00"/>
              </a:buClr>
              <a:defRPr lang="zh-CN" altLang="en-US" sz="2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黑体" pitchFamily="49" charset="-122"/>
                <a:cs typeface="+mn-cs"/>
              </a:defRPr>
            </a:lvl1pPr>
            <a:lvl2pPr marL="495300" indent="-495300" algn="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>
                <a:srgbClr val="F1AF00"/>
              </a:buClr>
              <a:defRPr sz="2800" b="1">
                <a:solidFill>
                  <a:schemeClr val="bg1"/>
                </a:solidFill>
                <a:latin typeface="Calibri" pitchFamily="34" charset="0"/>
                <a:ea typeface="黑体" pitchFamily="2" charset="-122"/>
              </a:defRPr>
            </a:lvl2pPr>
            <a:lvl3pPr marL="495300" indent="-495300" algn="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>
                <a:srgbClr val="F1AF00"/>
              </a:buClr>
              <a:defRPr sz="2800" b="1">
                <a:solidFill>
                  <a:schemeClr val="bg1"/>
                </a:solidFill>
                <a:latin typeface="Calibri" pitchFamily="34" charset="0"/>
                <a:ea typeface="黑体" pitchFamily="2" charset="-122"/>
              </a:defRPr>
            </a:lvl3pPr>
            <a:lvl4pPr marL="495300" indent="-495300" algn="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>
                <a:srgbClr val="F1AF00"/>
              </a:buClr>
              <a:defRPr sz="2800" b="1">
                <a:solidFill>
                  <a:schemeClr val="bg1"/>
                </a:solidFill>
                <a:latin typeface="Calibri" pitchFamily="34" charset="0"/>
                <a:ea typeface="黑体" pitchFamily="2" charset="-122"/>
              </a:defRPr>
            </a:lvl4pPr>
            <a:lvl5pPr marL="495300" indent="-495300" algn="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>
                <a:srgbClr val="F1AF00"/>
              </a:buClr>
              <a:defRPr sz="2800" b="1">
                <a:solidFill>
                  <a:schemeClr val="bg1"/>
                </a:solidFill>
                <a:latin typeface="Calibri" pitchFamily="34" charset="0"/>
                <a:ea typeface="黑体" pitchFamily="2" charset="-122"/>
              </a:defRPr>
            </a:lvl5pPr>
            <a:lvl6pPr marL="952500" indent="-495300" algn="r" rtl="0" fontAlgn="base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>
                <a:srgbClr val="F1AF00"/>
              </a:buClr>
              <a:defRPr sz="2800" b="1">
                <a:solidFill>
                  <a:schemeClr val="bg1"/>
                </a:solidFill>
                <a:latin typeface="Calibri" pitchFamily="34" charset="0"/>
                <a:ea typeface="黑体" pitchFamily="2" charset="-122"/>
              </a:defRPr>
            </a:lvl6pPr>
            <a:lvl7pPr marL="1409700" indent="-495300" algn="r" rtl="0" fontAlgn="base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>
                <a:srgbClr val="F1AF00"/>
              </a:buClr>
              <a:defRPr sz="2800" b="1">
                <a:solidFill>
                  <a:schemeClr val="bg1"/>
                </a:solidFill>
                <a:latin typeface="Calibri" pitchFamily="34" charset="0"/>
                <a:ea typeface="黑体" pitchFamily="2" charset="-122"/>
              </a:defRPr>
            </a:lvl7pPr>
            <a:lvl8pPr marL="1866900" indent="-495300" algn="r" rtl="0" fontAlgn="base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>
                <a:srgbClr val="F1AF00"/>
              </a:buClr>
              <a:defRPr sz="2800" b="1">
                <a:solidFill>
                  <a:schemeClr val="bg1"/>
                </a:solidFill>
                <a:latin typeface="Calibri" pitchFamily="34" charset="0"/>
                <a:ea typeface="黑体" pitchFamily="2" charset="-122"/>
              </a:defRPr>
            </a:lvl8pPr>
            <a:lvl9pPr marL="2324100" indent="-495300" algn="r" rtl="0" fontAlgn="base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>
                <a:srgbClr val="F1AF00"/>
              </a:buClr>
              <a:defRPr sz="2800" b="1">
                <a:solidFill>
                  <a:schemeClr val="bg1"/>
                </a:solidFill>
                <a:latin typeface="Calibri" pitchFamily="34" charset="0"/>
                <a:ea typeface="黑体" pitchFamily="2" charset="-122"/>
              </a:defRPr>
            </a:lvl9pPr>
          </a:lstStyle>
          <a:p>
            <a:pPr defTabSz="914400"/>
            <a:r>
              <a:rPr lang="zh-CN" altLang="en-US" dirty="0"/>
              <a:t>二、 高流强缪子束产生关键技术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457403C-6977-4832-8C19-F806C2420980}"/>
              </a:ext>
            </a:extLst>
          </p:cNvPr>
          <p:cNvSpPr/>
          <p:nvPr/>
        </p:nvSpPr>
        <p:spPr>
          <a:xfrm>
            <a:off x="742975" y="1173819"/>
            <a:ext cx="6263253" cy="11413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MW (1-5 MW)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级强流高功率离子加速器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缪子束产生靶</a:t>
            </a:r>
            <a:endParaRPr lang="zh-CN" altLang="en-US" sz="2400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2FF1A64-D902-4117-AA60-A4ADFAB403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430"/>
          <a:stretch/>
        </p:blipFill>
        <p:spPr>
          <a:xfrm>
            <a:off x="659085" y="2315157"/>
            <a:ext cx="7434653" cy="222768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4A2BBB-5C12-4060-8293-AFF195986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914" y="4610159"/>
            <a:ext cx="3705244" cy="2008755"/>
          </a:xfrm>
          <a:prstGeom prst="rect">
            <a:avLst/>
          </a:prstGeom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F86A2B8D-6FAB-42C0-BF82-D15FF9AE6B00}"/>
              </a:ext>
            </a:extLst>
          </p:cNvPr>
          <p:cNvCxnSpPr>
            <a:cxnSpLocks/>
          </p:cNvCxnSpPr>
          <p:nvPr/>
        </p:nvCxnSpPr>
        <p:spPr>
          <a:xfrm flipH="1">
            <a:off x="6098796" y="4345497"/>
            <a:ext cx="1325461" cy="83889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ACB3D236-4549-472D-8B82-D6550B5CA5B2}"/>
              </a:ext>
            </a:extLst>
          </p:cNvPr>
          <p:cNvSpPr txBox="1"/>
          <p:nvPr/>
        </p:nvSpPr>
        <p:spPr bwMode="auto">
          <a:xfrm>
            <a:off x="3383845" y="746752"/>
            <a:ext cx="17315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最基本条件</a:t>
            </a:r>
          </a:p>
        </p:txBody>
      </p:sp>
    </p:spTree>
    <p:extLst>
      <p:ext uri="{BB962C8B-B14F-4D97-AF65-F5344CB8AC3E}">
        <p14:creationId xmlns:p14="http://schemas.microsoft.com/office/powerpoint/2010/main" val="1380503973"/>
      </p:ext>
    </p:extLst>
  </p:cSld>
  <p:clrMapOvr>
    <a:masterClrMapping/>
  </p:clrMapOvr>
</p:sld>
</file>

<file path=ppt/theme/theme1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 eaLnBrk="1" hangingPunct="1">
          <a:defRPr sz="2400" b="1" dirty="0">
            <a:solidFill>
              <a:srgbClr val="0D02E0"/>
            </a:solidFill>
            <a:latin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 eaLnBrk="1" hangingPunct="1">
          <a:defRPr sz="2400" b="1" dirty="0">
            <a:solidFill>
              <a:srgbClr val="0D02E0"/>
            </a:solidFill>
            <a:latin typeface="Arial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6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>
        <a:spAutoFit/>
      </a:bodyPr>
      <a:lstStyle>
        <a:defPPr fontAlgn="auto">
          <a:spcBef>
            <a:spcPts val="0"/>
          </a:spcBef>
          <a:spcAft>
            <a:spcPts val="0"/>
          </a:spcAft>
          <a:defRPr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ea typeface="黑体" pitchFamily="49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 eaLnBrk="1" hangingPunct="1">
          <a:defRPr sz="2400" b="1" dirty="0">
            <a:solidFill>
              <a:srgbClr val="0D02E0"/>
            </a:solidFill>
            <a:latin typeface="Arial" pitchFamily="34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18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 eaLnBrk="1" hangingPunct="1">
          <a:defRPr sz="2400" b="1" dirty="0">
            <a:solidFill>
              <a:srgbClr val="0D02E0"/>
            </a:solidFill>
            <a:latin typeface="Arial" pitchFamily="34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26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>
        <a:spAutoFit/>
      </a:bodyPr>
      <a:lstStyle>
        <a:defPPr fontAlgn="auto">
          <a:spcBef>
            <a:spcPts val="0"/>
          </a:spcBef>
          <a:spcAft>
            <a:spcPts val="0"/>
          </a:spcAft>
          <a:defRPr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ea typeface="黑体" pitchFamily="49" charset="-122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4947</TotalTime>
  <Words>2502</Words>
  <Application>Microsoft Office PowerPoint</Application>
  <PresentationFormat>全屏显示(4:3)</PresentationFormat>
  <Paragraphs>334</Paragraphs>
  <Slides>39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39</vt:i4>
      </vt:variant>
    </vt:vector>
  </HeadingPairs>
  <TitlesOfParts>
    <vt:vector size="60" baseType="lpstr">
      <vt:lpstr>MS PGothic</vt:lpstr>
      <vt:lpstr>等线</vt:lpstr>
      <vt:lpstr>黑体</vt:lpstr>
      <vt:lpstr>华文楷体</vt:lpstr>
      <vt:lpstr>华文新魏</vt:lpstr>
      <vt:lpstr>隶书</vt:lpstr>
      <vt:lpstr>宋体</vt:lpstr>
      <vt:lpstr>微软雅黑</vt:lpstr>
      <vt:lpstr>Arial</vt:lpstr>
      <vt:lpstr>Calibri</vt:lpstr>
      <vt:lpstr>Cambria Math</vt:lpstr>
      <vt:lpstr>Monotype Corsiva</vt:lpstr>
      <vt:lpstr>Times New Roman</vt:lpstr>
      <vt:lpstr>Wingdings</vt:lpstr>
      <vt:lpstr>8_Office 主题​​</vt:lpstr>
      <vt:lpstr>7_Office 主题</vt:lpstr>
      <vt:lpstr>3_Office 主题​​</vt:lpstr>
      <vt:lpstr>16_Office 主题​​</vt:lpstr>
      <vt:lpstr>4_Office 主题​​</vt:lpstr>
      <vt:lpstr>18_Office 主题​​</vt:lpstr>
      <vt:lpstr>26_Office 主题​​</vt:lpstr>
      <vt:lpstr>基于HIAF集群的高精度测量和新物理前沿研讨会，惠州，2023年7月5-7日</vt:lpstr>
      <vt:lpstr>报告内容</vt:lpstr>
      <vt:lpstr>PowerPoint 演示文稿</vt:lpstr>
      <vt:lpstr>PowerPoint 演示文稿</vt:lpstr>
      <vt:lpstr>美欧在缪子束产生、加速、对撞领域已40多年研究积累</vt:lpstr>
      <vt:lpstr>美欧发起的缪子对撞机20年预研和设计初步计划</vt:lpstr>
      <vt:lpstr>PowerPoint 演示文稿</vt:lpstr>
      <vt:lpstr>我国缪子束产生、加速和应用才起步，需规划和预研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报告内容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μ束尾场加速 — 新加速方法加快预研</vt:lpstr>
      <vt:lpstr>PowerPoint 演示文稿</vt:lpstr>
      <vt:lpstr>PowerPoint 演示文稿</vt:lpstr>
      <vt:lpstr>结束语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全国超导物理大会，2021年10月19-21日，合肥</dc:title>
  <dc:creator>zhaohongwei</dc:creator>
  <cp:lastModifiedBy>zhaohongwei</cp:lastModifiedBy>
  <cp:revision>363</cp:revision>
  <dcterms:created xsi:type="dcterms:W3CDTF">2021-10-16T02:43:24Z</dcterms:created>
  <dcterms:modified xsi:type="dcterms:W3CDTF">2023-07-04T15:32:42Z</dcterms:modified>
</cp:coreProperties>
</file>