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71" r:id="rId3"/>
    <p:sldId id="474" r:id="rId4"/>
    <p:sldId id="451" r:id="rId5"/>
    <p:sldId id="460" r:id="rId6"/>
    <p:sldId id="475" r:id="rId7"/>
    <p:sldId id="259" r:id="rId8"/>
    <p:sldId id="261" r:id="rId9"/>
    <p:sldId id="476" r:id="rId10"/>
    <p:sldId id="282" r:id="rId11"/>
    <p:sldId id="281" r:id="rId12"/>
    <p:sldId id="283" r:id="rId13"/>
    <p:sldId id="284" r:id="rId14"/>
    <p:sldId id="285" r:id="rId15"/>
    <p:sldId id="286" r:id="rId16"/>
    <p:sldId id="470" r:id="rId17"/>
    <p:sldId id="260" r:id="rId18"/>
    <p:sldId id="477" r:id="rId19"/>
    <p:sldId id="469" r:id="rId20"/>
    <p:sldId id="462" r:id="rId21"/>
    <p:sldId id="468" r:id="rId22"/>
    <p:sldId id="479" r:id="rId23"/>
    <p:sldId id="438" r:id="rId24"/>
    <p:sldId id="463" r:id="rId25"/>
    <p:sldId id="464" r:id="rId26"/>
    <p:sldId id="465" r:id="rId27"/>
    <p:sldId id="466" r:id="rId28"/>
    <p:sldId id="461" r:id="rId29"/>
    <p:sldId id="47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0F353-6CE3-419E-AD8C-7034389552A7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19498-43E7-4F67-8336-8C0FD6F19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Previously</a:t>
            </a:r>
            <a:r>
              <a:rPr lang="zh-CN" altLang="en-US" dirty="0"/>
              <a:t>，</a:t>
            </a:r>
            <a:r>
              <a:rPr lang="en-US" altLang="zh-CN" dirty="0"/>
              <a:t>we have designed the forward tracking detector, utilizing the 1</a:t>
            </a:r>
            <a:r>
              <a:rPr lang="en-US" altLang="zh-CN" baseline="30000" dirty="0"/>
              <a:t>st</a:t>
            </a:r>
            <a:r>
              <a:rPr lang="en-US" altLang="zh-CN" dirty="0"/>
              <a:t> and 2</a:t>
            </a:r>
            <a:r>
              <a:rPr lang="en-US" altLang="zh-CN" baseline="30000" dirty="0"/>
              <a:t>nd</a:t>
            </a:r>
            <a:r>
              <a:rPr lang="en-US" altLang="zh-CN" dirty="0"/>
              <a:t> dipoles.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There are two detector sets, one is named EDT (Endcap Dipole Tracker) and the other is FDT (Forward Dipole tracker).</a:t>
            </a:r>
          </a:p>
          <a:p>
            <a:r>
              <a:rPr lang="en-US" altLang="zh-CN" dirty="0"/>
              <a:t>Both EDT and FDT are designed with 4 disks with pixel size of 10 um same as the central vertex detector.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A93E-0E5F-4D90-85A8-215371E88C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5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71FA-0194-7D4C-924B-CB2BBBBCF2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6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 of the main physics focus of the forward detector is the measurement of DVCS process.</a:t>
            </a:r>
          </a:p>
          <a:p>
            <a:r>
              <a:rPr lang="en-US" altLang="zh-CN" dirty="0"/>
              <a:t>In the whitepaper, the DVCS process was investigated with a cut of </a:t>
            </a:r>
            <a:r>
              <a:rPr lang="en-US" altLang="zh-CN" dirty="0" err="1"/>
              <a:t>theta_p_prime</a:t>
            </a:r>
            <a:r>
              <a:rPr lang="en-US" altLang="zh-CN" dirty="0"/>
              <a:t> (the angle between scatter proton and the original proton beam) larger than 2 mrad.</a:t>
            </a:r>
          </a:p>
          <a:p>
            <a:endParaRPr lang="en-US" altLang="zh-CN" dirty="0"/>
          </a:p>
          <a:p>
            <a:r>
              <a:rPr lang="en-US" altLang="zh-CN" dirty="0"/>
              <a:t>In our first Forward detector design, EDT has a coverage of 16-60 mrad with the DVCS acceptance of 9.9% (relative to 2 mrad cut)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FDT has a coverage of 5-16 mrad, with the DVCS acceptance of 45.3% (relative to 2 mrad cut)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 combination of EDT and FDT may recover more than 55% of the DVCS events.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A93E-0E5F-4D90-85A8-215371E88C6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73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F16D41-3B91-DAE2-E6AB-CE1B4AE43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737628-F567-4BDB-291D-289DBEDFA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5B5513-6E51-0E62-F502-5EC5DF44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79F1F9-19F1-C398-6FE8-6E694D37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94BFA1-5B6A-9D88-5F12-64BCDC2C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7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C818B-1889-5E3F-E3D5-917D5CE4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4EFFD-9F13-10B3-9BC9-029910F24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099ECE-829F-5750-9E4B-B5EC5A38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78AF29-7FE0-1825-2F75-7D54A7FF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9F881F-E9C2-910D-2667-68E3B8F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97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36DC5A-474F-BD70-702B-A93730A31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546035-6313-040E-3A3B-E366806D1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DA7C76-51C3-E06D-8CA7-FE3A9EE60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58B29A-1519-4FAD-28E9-3EA086C2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83B13-9F3D-0746-728E-41A2CCDA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5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53E8EF-177F-010D-3ED1-44580B04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7D61E4-264F-D34E-888D-51887AE8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7F0891-E140-04FF-5E25-288947D2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A1BF3F-6755-D05F-2154-6193A8DF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46F947-ACFF-1A85-CB9B-3C4652FF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6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9C7FC-E18C-7BCB-4720-00BD1F81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1C3F30-E6BF-7D44-3247-B3FDF6E0F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C38C3B-101E-A411-6530-2FAF2CAC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0BEE5-36CF-A352-9EFA-1CDC3D1C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08A04-F404-03AE-2E0D-5B2B708D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1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C36189-1CD1-A60C-BC6A-FFB95B34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EF41B5-4469-29A9-6AF3-DE6F08937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711F2-4FCA-9B4A-F5D7-243BB628F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A997ED-D4E9-BB4F-DCC9-7F8CF9AF4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975623-5039-BEDA-695F-14F63D57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93BEE1-EB4A-4C92-7F7C-82530C5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14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C9C9C-0B5E-2A01-D4D4-7EAD7D13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009E9-D1FB-6DF1-7C3E-DCACE2ABB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35A08B-0634-8688-B977-8D24880A0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B0860C0-31B3-D554-F6B5-37A17137E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0E566E-231B-07F9-7EDE-26C707887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9E68EB-6AF0-C06C-5133-50060E8F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B7B980-A306-757F-8975-917461F9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DDC6D67-7C32-E20E-2727-5B8FF750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1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809857-5DE6-9346-6AAF-D145CD82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488FEB-82F5-1567-53EB-EBDCF60E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078EAE-77CF-D74A-98EF-F9DD8BD1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7C95BC-03FD-2949-4B1E-98704B30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9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844354-10EC-0B29-68FD-96E6CE43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6B4FAD-0F4F-790C-3B21-390C8D25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C89F5-1E59-FFC0-8FBA-25EA4B32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6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3CB5BD-D831-ABCD-0295-CCDCE55C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7AA3ED-D202-C00D-BBEC-4E1D5183A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634257-C6D1-A9B6-B369-DCDFFFA60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25E04F-DD29-751D-64C3-934B00B2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49896F-630F-5212-1E80-E0D11BB0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40C096-CBBA-2316-20DA-835E2E81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6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38D06-FD1D-3BED-F5CE-BFED79E7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A61BE1-5AE9-DE64-FA24-831D06EA6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CE116F-938B-5305-65D3-0BEDEB31E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B21968-A20C-EE2F-AD3A-3639F0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E76D51-9185-7D46-A90B-827EB83F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295614-10C1-BFA9-696C-79E2EC97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04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FE6AFA2-97A8-62D0-0505-F23E60D0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CE0BEA-E1C0-5968-8F92-092E09A2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EEC4-E4CD-9EAF-070F-A6957189C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4F2C-8B53-47ED-9993-566F484AEE43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2134F7-20EE-128B-C50C-FE7E35A49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3A591-3DB7-2549-ACD8-012F5DE11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8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41EFE-67FA-5B78-BA46-7BEAB59A6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3347" y="2192111"/>
            <a:ext cx="9144000" cy="73281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Update on Far-forward detector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FFC981-73CF-7DAB-28C4-3D53E32D2E58}"/>
              </a:ext>
            </a:extLst>
          </p:cNvPr>
          <p:cNvSpPr txBox="1"/>
          <p:nvPr/>
        </p:nvSpPr>
        <p:spPr>
          <a:xfrm>
            <a:off x="3548249" y="4346651"/>
            <a:ext cx="549419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Aiqiang Guo, Yutie Liang, Ting Lin, Weizhi Xiong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2023.03.29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7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EC91-AB99-6789-6694-A6D1829F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131" y="110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 dirty="0"/>
              <a:t>Distributions in the generation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4A26FB4-58D0-FC0E-459E-0019A817F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9" y="3119302"/>
            <a:ext cx="3797536" cy="2848151"/>
          </a:xfrm>
          <a:prstGeom prst="rect">
            <a:avLst/>
          </a:prstGeom>
        </p:spPr>
      </p:pic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36D2F551-33DF-E87E-1F73-704B37195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3386" y="3119302"/>
            <a:ext cx="3797536" cy="284815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435CA1E-0AEE-E2E0-8151-CEF0FC1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673" y="3119302"/>
            <a:ext cx="3797536" cy="2848151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E3C78D-55F8-3229-45CF-E455DCDF0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4" b="95914" l="4346" r="92699">
                        <a14:foregroundMark x1="89787" y1="91690" x2="89787" y2="91690"/>
                        <a14:foregroundMark x1="4346" y1="5332" x2="5041" y2="6025"/>
                        <a14:foregroundMark x1="12647" y1="12604" x2="18166" y2="18352"/>
                        <a14:foregroundMark x1="23990" y1="23407" x2="25641" y2="24100"/>
                        <a14:foregroundMark x1="89787" y1="74515" x2="92699" y2="76939"/>
                        <a14:foregroundMark x1="86962" y1="90512" x2="88179" y2="91343"/>
                        <a14:foregroundMark x1="87831" y1="88989" x2="86745" y2="92452"/>
                        <a14:foregroundMark x1="89744" y1="88643" x2="88570" y2="93075"/>
                        <a14:foregroundMark x1="91352" y1="90374" x2="89874" y2="94598"/>
                        <a14:foregroundMark x1="92047" y1="92244" x2="91352" y2="95914"/>
                        <a14:foregroundMark x1="28292" y1="25416" x2="30856" y2="27493"/>
                        <a14:backgroundMark x1="30669" y1="27821" x2="31334" y2="28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31161">
            <a:off x="2966516" y="498197"/>
            <a:ext cx="6031288" cy="3784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6810DB-9B18-7AF3-04FE-67D49536C7C6}"/>
              </a:ext>
            </a:extLst>
          </p:cNvPr>
          <p:cNvSpPr txBox="1"/>
          <p:nvPr/>
        </p:nvSpPr>
        <p:spPr>
          <a:xfrm>
            <a:off x="4508500" y="2390674"/>
            <a:ext cx="895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</a:t>
            </a:r>
            <a:endParaRPr lang="zh-CN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A2165-901A-7BA7-8F27-724DDF5A7225}"/>
              </a:ext>
            </a:extLst>
          </p:cNvPr>
          <p:cNvSpPr txBox="1"/>
          <p:nvPr/>
        </p:nvSpPr>
        <p:spPr>
          <a:xfrm>
            <a:off x="8108950" y="2197170"/>
            <a:ext cx="78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  <a:endParaRPr lang="zh-CN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2B65A-C98A-392D-CF91-C6A29DA14187}"/>
              </a:ext>
            </a:extLst>
          </p:cNvPr>
          <p:cNvSpPr txBox="1"/>
          <p:nvPr/>
        </p:nvSpPr>
        <p:spPr>
          <a:xfrm>
            <a:off x="9227841" y="2616101"/>
            <a:ext cx="86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endParaRPr lang="zh-CN" altLang="en-US" dirty="0"/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5065008E-7081-14DF-5BF4-B0BF11FB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3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2CD8-83F5-0E0D-02AC-4B137116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59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Momentum resolution</a:t>
            </a:r>
            <a:endParaRPr lang="zh-CN" altLang="en-US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85CBD32B-B596-56A0-552F-B96F88E95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43" y="1523435"/>
            <a:ext cx="5485714" cy="3657143"/>
          </a:xfr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BA65687-FE60-D199-BAE3-B63EF1F53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3435"/>
            <a:ext cx="5485714" cy="3657143"/>
          </a:xfrm>
          <a:prstGeom prst="rect">
            <a:avLst/>
          </a:prstGeom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613088E5-E25B-35B4-454F-CE3E5BF6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62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17D259-A32E-322F-602B-349B473891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8255"/>
                <a:ext cx="10515600" cy="1325563"/>
              </a:xfrm>
            </p:spPr>
            <p:txBody>
              <a:bodyPr/>
              <a:lstStyle/>
              <a:p>
                <a:r>
                  <a:rPr lang="en-US" altLang="zh-CN" dirty="0"/>
                  <a:t>Momentum resolution vs P &amp;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17D259-A32E-322F-602B-349B473891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8255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0176DBFD-2B2C-2624-5A08-DC8484CDB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0374" y="1022615"/>
            <a:ext cx="4108449" cy="2738966"/>
          </a:xfr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C0DB2B6-B8BB-49F9-675C-5EB7B051F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74" y="3865032"/>
            <a:ext cx="4108450" cy="2738967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0DBC7E53-8F35-3935-2EB8-65CEBCD10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89" y="1038156"/>
            <a:ext cx="4240312" cy="2826875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F30963AF-0496-9BAE-5A04-47919E839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89" y="3899889"/>
            <a:ext cx="4240312" cy="2826875"/>
          </a:xfrm>
          <a:prstGeom prst="rect">
            <a:avLst/>
          </a:prstGeom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896486E3-FF65-8A93-1239-26EA49A6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7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026D0-9724-88B2-156C-CB20DAE466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3601"/>
                <a:ext cx="10515600" cy="1325563"/>
              </a:xfrm>
            </p:spPr>
            <p:txBody>
              <a:bodyPr/>
              <a:lstStyle/>
              <a:p>
                <a:r>
                  <a:rPr lang="en-US" altLang="zh-CN" dirty="0"/>
                  <a:t>Tracking efficiency vs P &amp;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026D0-9724-88B2-156C-CB20DAE466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3601"/>
                <a:ext cx="10515600" cy="1325563"/>
              </a:xfrm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15B5D35-3330-C3FA-A1A1-2E3BAA64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699" y="3603495"/>
            <a:ext cx="4536938" cy="3024625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520A3569-4FF9-F3A4-EF66-678FEBE21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698" y="825327"/>
            <a:ext cx="4468941" cy="2979294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13D66BD7-3A35-B0E3-57FD-D613010EA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450" y="3603495"/>
            <a:ext cx="4468941" cy="2979294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729028C8-11EF-0F26-C133-4ED3D7187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168" y="878463"/>
            <a:ext cx="4468941" cy="2979294"/>
          </a:xfrm>
          <a:prstGeom prst="rect">
            <a:avLst/>
          </a:prstGeom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4D043C2-5CD5-0DB3-49CE-7B5D324D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4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E3C641-3D41-3A8A-80D7-62ADF6F205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resolution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E3C641-3D41-3A8A-80D7-62ADF6F20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F71AD65-147E-CB61-4696-666CEC28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62" y="552788"/>
            <a:ext cx="6376091" cy="1943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18263F-495A-3BA5-F38C-884B1980086B}"/>
              </a:ext>
            </a:extLst>
          </p:cNvPr>
          <p:cNvSpPr txBox="1"/>
          <p:nvPr/>
        </p:nvSpPr>
        <p:spPr>
          <a:xfrm>
            <a:off x="5581650" y="209549"/>
            <a:ext cx="538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Some time, the distribution is non-gaussian distribution</a:t>
            </a:r>
            <a:endParaRPr lang="zh-CN" altLang="en-US" dirty="0"/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371A296B-D507-92B7-6342-750BD369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633518B-ACAA-7104-4283-5CA53265F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6216253" y="2495815"/>
            <a:ext cx="5695554" cy="3797036"/>
          </a:xfr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77677E-5CD3-8C06-AEE3-6617801118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0252" y="2450438"/>
            <a:ext cx="5855496" cy="39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2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E3C641-3D41-3A8A-80D7-62ADF6F205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/>
                  <a:t> bias </a:t>
                </a:r>
                <a:endParaRPr lang="zh-CN" alt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E3C641-3D41-3A8A-80D7-62ADF6F20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B58B80D3-D90A-30AB-5188-96EEEDE7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11966E3-1C86-7514-5DC0-7DB59AD8E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842000" y="1908703"/>
            <a:ext cx="5575300" cy="3716867"/>
          </a:xfr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D69EBA8-A29E-25E5-AC13-2B2017963A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1300" y="1908703"/>
            <a:ext cx="5648325" cy="37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96A448C-D5FD-0FD2-0F22-73BA495A1FFE}"/>
              </a:ext>
            </a:extLst>
          </p:cNvPr>
          <p:cNvSpPr txBox="1"/>
          <p:nvPr/>
        </p:nvSpPr>
        <p:spPr>
          <a:xfrm>
            <a:off x="3886100" y="342302"/>
            <a:ext cx="4419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 and next-to-do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251380-39CF-7B15-F5DE-23CDD821B788}"/>
              </a:ext>
            </a:extLst>
          </p:cNvPr>
          <p:cNvSpPr txBox="1"/>
          <p:nvPr/>
        </p:nvSpPr>
        <p:spPr>
          <a:xfrm>
            <a:off x="962518" y="1464773"/>
            <a:ext cx="9629369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Design of EDT FDT and ZDC in FF is good shape.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Impact of three quadrupole magnets is investigated.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strong azimuthal dependency on the FDT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a reduction on the tracking efficiency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resolution slightly worse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Far-forward OMD design is ongoing.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8B4565-3C14-8760-8727-C556F1F998B4}"/>
              </a:ext>
            </a:extLst>
          </p:cNvPr>
          <p:cNvSpPr txBox="1"/>
          <p:nvPr/>
        </p:nvSpPr>
        <p:spPr>
          <a:xfrm>
            <a:off x="8098972" y="50292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4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25CCC27-00A8-2D71-52A4-9C56374E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0" y="1820828"/>
            <a:ext cx="5422492" cy="39702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5BDF62-7427-0714-263F-B21DE71E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63" y="1786311"/>
            <a:ext cx="5487355" cy="401075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EF9487-C4A7-1A34-C979-2FF9B342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CFB4F4-EF38-3D2A-7B6B-3289FE031DFF}"/>
              </a:ext>
            </a:extLst>
          </p:cNvPr>
          <p:cNvSpPr txBox="1"/>
          <p:nvPr/>
        </p:nvSpPr>
        <p:spPr>
          <a:xfrm>
            <a:off x="3681430" y="315421"/>
            <a:ext cx="648681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 -- Acceptance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570B92-0434-FD0D-2179-F51602EB0A37}"/>
              </a:ext>
            </a:extLst>
          </p:cNvPr>
          <p:cNvSpPr txBox="1"/>
          <p:nvPr/>
        </p:nvSpPr>
        <p:spPr>
          <a:xfrm>
            <a:off x="944985" y="1340337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Previously with only DIPOLE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512418-CE1E-FEA8-9417-0551A1BFDFE3}"/>
              </a:ext>
            </a:extLst>
          </p:cNvPr>
          <p:cNvSpPr txBox="1"/>
          <p:nvPr/>
        </p:nvSpPr>
        <p:spPr>
          <a:xfrm>
            <a:off x="6453797" y="137851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DIPOLE and 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2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0A7F8F-226E-997D-8237-15A1A4E79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0" y="1053925"/>
            <a:ext cx="3315455" cy="22561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DAE4D8D-2F19-6E7A-7504-2E83C7CB905A}"/>
              </a:ext>
            </a:extLst>
          </p:cNvPr>
          <p:cNvSpPr txBox="1"/>
          <p:nvPr/>
        </p:nvSpPr>
        <p:spPr>
          <a:xfrm>
            <a:off x="3681430" y="315421"/>
            <a:ext cx="626643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 -- resolution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929ED2-06D7-24A3-07E0-E0E6331E5C8E}"/>
              </a:ext>
            </a:extLst>
          </p:cNvPr>
          <p:cNvSpPr txBox="1"/>
          <p:nvPr/>
        </p:nvSpPr>
        <p:spPr>
          <a:xfrm>
            <a:off x="790600" y="5903540"/>
            <a:ext cx="565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To-do: extrapolate back to the IP!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B287709-74DD-2E61-CCCA-24EB9EF3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2" y="881189"/>
            <a:ext cx="6019800" cy="25462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44E1AB-B190-0195-6148-80FCB925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75" y="3544783"/>
            <a:ext cx="10316497" cy="21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82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498A7A6-F225-9C65-4D6C-3EB850C11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18" y="3650783"/>
            <a:ext cx="4019654" cy="29084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48A019-7082-62C1-72BE-438B2C29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48" y="3612777"/>
            <a:ext cx="4031168" cy="29464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E5EFD5-2939-7E11-9A44-901991305A6D}"/>
              </a:ext>
            </a:extLst>
          </p:cNvPr>
          <p:cNvSpPr txBox="1"/>
          <p:nvPr/>
        </p:nvSpPr>
        <p:spPr>
          <a:xfrm>
            <a:off x="2642539" y="238295"/>
            <a:ext cx="6436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Impact of stronger quadrupole fields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481E71-8133-49B0-1B0D-7C77CCF2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45" y="1079155"/>
            <a:ext cx="3700514" cy="24215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36F6E4B-A94D-64C6-9CB4-1E480D60DCB6}"/>
              </a:ext>
            </a:extLst>
          </p:cNvPr>
          <p:cNvSpPr txBox="1"/>
          <p:nvPr/>
        </p:nvSpPr>
        <p:spPr>
          <a:xfrm>
            <a:off x="950410" y="73566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Current 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B5D572F-4A39-ABBC-93C7-29DE4182B2FC}"/>
              </a:ext>
            </a:extLst>
          </p:cNvPr>
          <p:cNvSpPr txBox="1"/>
          <p:nvPr/>
        </p:nvSpPr>
        <p:spPr>
          <a:xfrm>
            <a:off x="950411" y="337234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Current 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5802541-BB4D-3D2D-8216-F4ED5CD7C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888" y="1079155"/>
            <a:ext cx="3796810" cy="23498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4FF0D2D-BA8D-AE4A-36ED-A98B832BF20C}"/>
              </a:ext>
            </a:extLst>
          </p:cNvPr>
          <p:cNvSpPr txBox="1"/>
          <p:nvPr/>
        </p:nvSpPr>
        <p:spPr>
          <a:xfrm>
            <a:off x="6436810" y="75654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QUAD increase by 50%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91D76C-E579-0B02-C6D3-CB5721F2515D}"/>
              </a:ext>
            </a:extLst>
          </p:cNvPr>
          <p:cNvSpPr txBox="1"/>
          <p:nvPr/>
        </p:nvSpPr>
        <p:spPr>
          <a:xfrm>
            <a:off x="6436810" y="337234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QUAD increase by 50%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5C38759B-2FEA-B28F-859E-346A9D2C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802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E7A857E-7CB2-6BCB-A270-7C029E58BF84}"/>
              </a:ext>
            </a:extLst>
          </p:cNvPr>
          <p:cNvSpPr txBox="1"/>
          <p:nvPr/>
        </p:nvSpPr>
        <p:spPr>
          <a:xfrm>
            <a:off x="5214036" y="493101"/>
            <a:ext cx="1595093" cy="5627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32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Outline</a:t>
            </a:r>
            <a:endParaRPr lang="en-GB" sz="32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57E98E-9857-A5E8-D7B0-AC5976A94932}"/>
              </a:ext>
            </a:extLst>
          </p:cNvPr>
          <p:cNvSpPr txBox="1"/>
          <p:nvPr/>
        </p:nvSpPr>
        <p:spPr>
          <a:xfrm>
            <a:off x="1022741" y="1824466"/>
            <a:ext cx="47019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Far-forward detector design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Performance study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18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7036AD-E3CC-0E6D-3BBF-A69C0975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146" y="730891"/>
            <a:ext cx="4756619" cy="294520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E355FA3-E6C3-BDC8-DCF1-09FAD65D7843}"/>
              </a:ext>
            </a:extLst>
          </p:cNvPr>
          <p:cNvSpPr txBox="1"/>
          <p:nvPr/>
        </p:nvSpPr>
        <p:spPr>
          <a:xfrm>
            <a:off x="6454240" y="88120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Phi=90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7EC44AD-70C0-ECCD-4FE7-10DBE9DF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B3C4E4F-E425-FACB-25BC-17601D425FA2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1421A6F-2579-15A0-D3A6-881F6F62C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0" y="766913"/>
            <a:ext cx="4723918" cy="29208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164A6A6-73CD-191F-EB50-A251671AE055}"/>
              </a:ext>
            </a:extLst>
          </p:cNvPr>
          <p:cNvSpPr txBox="1"/>
          <p:nvPr/>
        </p:nvSpPr>
        <p:spPr>
          <a:xfrm>
            <a:off x="1327189" y="88120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596EC51-2A88-0748-6AA9-5F74F2D70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40" y="3703217"/>
            <a:ext cx="4723918" cy="292692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60B8485-9894-2F94-2F03-70FAC670C27C}"/>
              </a:ext>
            </a:extLst>
          </p:cNvPr>
          <p:cNvSpPr txBox="1"/>
          <p:nvPr/>
        </p:nvSpPr>
        <p:spPr>
          <a:xfrm>
            <a:off x="391111" y="225581"/>
            <a:ext cx="3153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Theta  = [0 - 60]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0608AB-608B-465A-58E3-64AAD96D329D}"/>
              </a:ext>
            </a:extLst>
          </p:cNvPr>
          <p:cNvSpPr txBox="1"/>
          <p:nvPr/>
        </p:nvSpPr>
        <p:spPr>
          <a:xfrm>
            <a:off x="1327189" y="389814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Phi=180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A8E9593-7B24-1A20-F349-878A95D81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643" y="3698883"/>
            <a:ext cx="4821624" cy="290082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F6507C9-A1B2-8C4A-5ADF-6B2CE3E3B06D}"/>
              </a:ext>
            </a:extLst>
          </p:cNvPr>
          <p:cNvSpPr txBox="1"/>
          <p:nvPr/>
        </p:nvSpPr>
        <p:spPr>
          <a:xfrm>
            <a:off x="6385001" y="389814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Phi=270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FE34789-AEED-CFBF-0E18-6EFBD71D9F6C}"/>
              </a:ext>
            </a:extLst>
          </p:cNvPr>
          <p:cNvSpPr txBox="1"/>
          <p:nvPr/>
        </p:nvSpPr>
        <p:spPr>
          <a:xfrm>
            <a:off x="7812742" y="2898251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Low acceptance below 10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BF4361-FB1A-5084-B8B9-6BB6EBC5CB76}"/>
              </a:ext>
            </a:extLst>
          </p:cNvPr>
          <p:cNvSpPr txBox="1"/>
          <p:nvPr/>
        </p:nvSpPr>
        <p:spPr>
          <a:xfrm>
            <a:off x="7818477" y="5873894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Low acceptance below 10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75CA1BA-964B-42BE-60DD-BC592E249EF4}"/>
              </a:ext>
            </a:extLst>
          </p:cNvPr>
          <p:cNvSpPr txBox="1"/>
          <p:nvPr/>
        </p:nvSpPr>
        <p:spPr>
          <a:xfrm>
            <a:off x="828445" y="1111645"/>
            <a:ext cx="236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DIPOLE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412701-9831-B4EB-DF0B-2139F622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5" y="1354644"/>
            <a:ext cx="5986840" cy="16802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482BD6-7C68-FE47-45C5-5D064062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5" y="3305171"/>
            <a:ext cx="5975649" cy="14070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5A9E5F-5F79-B8F8-4EBF-928179C75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33" y="5081151"/>
            <a:ext cx="5975649" cy="154383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4A91FBF-A8DB-382F-2182-176B655B0F62}"/>
              </a:ext>
            </a:extLst>
          </p:cNvPr>
          <p:cNvSpPr txBox="1"/>
          <p:nvPr/>
        </p:nvSpPr>
        <p:spPr>
          <a:xfrm>
            <a:off x="811834" y="3086272"/>
            <a:ext cx="382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DIPOLE+QUAD / vacuum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17F0BB-3DFC-2256-5F5B-36D485E7C696}"/>
              </a:ext>
            </a:extLst>
          </p:cNvPr>
          <p:cNvSpPr txBox="1"/>
          <p:nvPr/>
        </p:nvSpPr>
        <p:spPr>
          <a:xfrm>
            <a:off x="811834" y="4841618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DIPOLE+QUAD  + beampipe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CAF13B-154A-8CF4-E03F-8A0DEC044FBD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56FDF97-47DD-B067-475B-AFE3CEC2BF8F}"/>
              </a:ext>
            </a:extLst>
          </p:cNvPr>
          <p:cNvSpPr txBox="1"/>
          <p:nvPr/>
        </p:nvSpPr>
        <p:spPr>
          <a:xfrm>
            <a:off x="828445" y="161068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Z=700cm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AD34E4-CF07-C29A-DC2F-C85DCCE8D91C}"/>
              </a:ext>
            </a:extLst>
          </p:cNvPr>
          <p:cNvSpPr txBox="1"/>
          <p:nvPr/>
        </p:nvSpPr>
        <p:spPr>
          <a:xfrm>
            <a:off x="1224547" y="1435785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Z=800cm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488F34-2C58-EF8A-3B2C-88D1B1881F2B}"/>
              </a:ext>
            </a:extLst>
          </p:cNvPr>
          <p:cNvSpPr txBox="1"/>
          <p:nvPr/>
        </p:nvSpPr>
        <p:spPr>
          <a:xfrm>
            <a:off x="5615256" y="1424927"/>
            <a:ext cx="841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Z=1500cm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F75B724-6F15-29E5-CF12-21A6F0AD7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557" y="2158159"/>
            <a:ext cx="3259435" cy="314212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F72DF189-4E4D-367C-1942-B1DC7FFADBC2}"/>
              </a:ext>
            </a:extLst>
          </p:cNvPr>
          <p:cNvSpPr txBox="1"/>
          <p:nvPr/>
        </p:nvSpPr>
        <p:spPr>
          <a:xfrm>
            <a:off x="7612426" y="3602266"/>
            <a:ext cx="5389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B0386EA-8D9E-6B69-18D2-A966226E1D31}"/>
              </a:ext>
            </a:extLst>
          </p:cNvPr>
          <p:cNvSpPr txBox="1"/>
          <p:nvPr/>
        </p:nvSpPr>
        <p:spPr>
          <a:xfrm>
            <a:off x="8947070" y="4480305"/>
            <a:ext cx="614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phi=90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16DB609-212C-77EB-624B-AB17078D69F3}"/>
              </a:ext>
            </a:extLst>
          </p:cNvPr>
          <p:cNvSpPr txBox="1"/>
          <p:nvPr/>
        </p:nvSpPr>
        <p:spPr>
          <a:xfrm>
            <a:off x="10518984" y="3557442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phi=180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1BBDCE3-6D47-D954-A250-4C8C1923E0A9}"/>
              </a:ext>
            </a:extLst>
          </p:cNvPr>
          <p:cNvSpPr txBox="1"/>
          <p:nvPr/>
        </p:nvSpPr>
        <p:spPr>
          <a:xfrm>
            <a:off x="8947070" y="2624066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phi=270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对话气泡: 矩形 47">
            <a:extLst>
              <a:ext uri="{FF2B5EF4-FFF2-40B4-BE49-F238E27FC236}">
                <a16:creationId xmlns:a16="http://schemas.microsoft.com/office/drawing/2014/main" id="{53C3CA5B-95E6-6882-C5DF-F5CE145DCA1A}"/>
              </a:ext>
            </a:extLst>
          </p:cNvPr>
          <p:cNvSpPr/>
          <p:nvPr/>
        </p:nvSpPr>
        <p:spPr>
          <a:xfrm>
            <a:off x="7333396" y="2158159"/>
            <a:ext cx="4092124" cy="3180324"/>
          </a:xfrm>
          <a:prstGeom prst="wedgeRectCallout">
            <a:avLst>
              <a:gd name="adj1" fmla="val -75758"/>
              <a:gd name="adj2" fmla="val 601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07009CB-B4C0-758D-D2B0-3AA909267D62}"/>
              </a:ext>
            </a:extLst>
          </p:cNvPr>
          <p:cNvSpPr/>
          <p:nvPr/>
        </p:nvSpPr>
        <p:spPr>
          <a:xfrm>
            <a:off x="8558568" y="2926877"/>
            <a:ext cx="1562168" cy="1559871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FB3C4690-7D2A-6E15-32AF-8E50E60B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89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C814B3-3048-0E22-7F86-71009DA32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156603-2D9E-1620-24A1-1B2D284E2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64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6B18EF-25AF-A4BC-AEAE-2FB85508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0" y="919202"/>
            <a:ext cx="4530626" cy="308066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6186CD7-5FB6-F34E-B5DF-145AB12063C6}"/>
              </a:ext>
            </a:extLst>
          </p:cNvPr>
          <p:cNvSpPr/>
          <p:nvPr/>
        </p:nvSpPr>
        <p:spPr>
          <a:xfrm>
            <a:off x="1279904" y="1941703"/>
            <a:ext cx="3370217" cy="1216864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568B876-28F6-8BCB-FD91-3B9463FD3CAD}"/>
              </a:ext>
            </a:extLst>
          </p:cNvPr>
          <p:cNvSpPr/>
          <p:nvPr/>
        </p:nvSpPr>
        <p:spPr>
          <a:xfrm>
            <a:off x="1274464" y="3158566"/>
            <a:ext cx="3370217" cy="247197"/>
          </a:xfrm>
          <a:prstGeom prst="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EB8C404-B0E6-A4CC-F9E5-F54A4F8B9358}"/>
              </a:ext>
            </a:extLst>
          </p:cNvPr>
          <p:cNvSpPr txBox="1"/>
          <p:nvPr/>
        </p:nvSpPr>
        <p:spPr>
          <a:xfrm>
            <a:off x="1046370" y="4049336"/>
            <a:ext cx="4468279" cy="212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mrad :   DVCS ratio relative to 2 mrad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16-34:    9.3%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16-60:    9.9%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5-16:      45.3%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2-5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      </a:t>
            </a: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44.7%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B265B3-D09C-34A7-3770-A0DEB646C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92" y="754828"/>
            <a:ext cx="5249766" cy="329450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3FDDC4-4A1D-0273-14E2-47CA70B77A27}"/>
              </a:ext>
            </a:extLst>
          </p:cNvPr>
          <p:cNvSpPr txBox="1"/>
          <p:nvPr/>
        </p:nvSpPr>
        <p:spPr>
          <a:xfrm>
            <a:off x="9477922" y="245953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ZDC: 15 mrad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F6971E0-C546-C2EF-B349-7F16D5BCEC34}"/>
              </a:ext>
            </a:extLst>
          </p:cNvPr>
          <p:cNvSpPr txBox="1"/>
          <p:nvPr/>
        </p:nvSpPr>
        <p:spPr>
          <a:xfrm>
            <a:off x="10236786" y="3289172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FDT: 5-16 mrad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05EABF-A539-5784-AE8F-4D9E977E4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50" y="4538492"/>
            <a:ext cx="2176532" cy="16364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7213331-A8EB-2EF5-5135-A8B0B81CA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470" y="4087194"/>
            <a:ext cx="5871891" cy="2356912"/>
          </a:xfrm>
          <a:prstGeom prst="rect">
            <a:avLst/>
          </a:prstGeom>
        </p:spPr>
      </p:pic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D27FAAFE-4E57-33C8-7C76-327F43A7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C68045F-E6FC-A8FC-BE4D-0ACFAE3C8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469594"/>
            <a:ext cx="2594578" cy="50400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8F91598-1B7B-C9F1-CD7A-0DD89991F2D7}"/>
              </a:ext>
            </a:extLst>
          </p:cNvPr>
          <p:cNvSpPr txBox="1"/>
          <p:nvPr/>
        </p:nvSpPr>
        <p:spPr>
          <a:xfrm>
            <a:off x="5858298" y="3793406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From Weizhi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038E139-9EEE-4531-0861-377435F6E186}"/>
              </a:ext>
            </a:extLst>
          </p:cNvPr>
          <p:cNvSpPr txBox="1"/>
          <p:nvPr/>
        </p:nvSpPr>
        <p:spPr>
          <a:xfrm>
            <a:off x="7497828" y="1427783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EDT: 16-60 mrad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4448C7F-C5C0-188C-4C86-AE66CEDDC933}"/>
              </a:ext>
            </a:extLst>
          </p:cNvPr>
          <p:cNvSpPr txBox="1"/>
          <p:nvPr/>
        </p:nvSpPr>
        <p:spPr>
          <a:xfrm>
            <a:off x="3894559" y="360240"/>
            <a:ext cx="3892838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Far-forward detectors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5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532B82-E16E-9D63-86A3-EE4A9D83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7" y="664043"/>
            <a:ext cx="11537576" cy="13306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FF60CE-C599-6411-6DDF-DD547EAB7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35" y="2702631"/>
            <a:ext cx="8691282" cy="33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0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7D91F5-AAF0-621B-1920-2B44EB31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2" y="2870946"/>
            <a:ext cx="5768813" cy="3429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9599A8-01FE-F374-22A3-82304296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58" y="2870946"/>
            <a:ext cx="5695627" cy="3429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370C4B3-CC99-BDFE-BA43-45EA6C9B3FD0}"/>
              </a:ext>
            </a:extLst>
          </p:cNvPr>
          <p:cNvSpPr txBox="1"/>
          <p:nvPr/>
        </p:nvSpPr>
        <p:spPr>
          <a:xfrm>
            <a:off x="566831" y="2345709"/>
            <a:ext cx="3706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Phi = 145-150    DIPOLE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BF3AF8-A77E-AE74-5276-BDC3894A158D}"/>
              </a:ext>
            </a:extLst>
          </p:cNvPr>
          <p:cNvSpPr txBox="1"/>
          <p:nvPr/>
        </p:nvSpPr>
        <p:spPr>
          <a:xfrm>
            <a:off x="6407335" y="2377421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Phi = 145-150 DIPOLE+QUAD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13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0A52BF-B215-D529-62C4-6B9050E6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321" y="2877669"/>
            <a:ext cx="6205299" cy="36665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401B91-6705-0563-5622-2C99DDAC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3" y="2944904"/>
            <a:ext cx="5274067" cy="34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94D89AC-2DE9-2B7E-A7CD-737D6147C609}"/>
              </a:ext>
            </a:extLst>
          </p:cNvPr>
          <p:cNvSpPr txBox="1"/>
          <p:nvPr/>
        </p:nvSpPr>
        <p:spPr>
          <a:xfrm>
            <a:off x="6407335" y="2377421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Phi = 145-150 DIPOLE+QUAD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DD775E-98A0-85E4-3192-A1A18143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2720787"/>
            <a:ext cx="5543605" cy="35634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CB6B0F-117D-2A4F-9F8E-F75DF589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80" y="2783541"/>
            <a:ext cx="5875750" cy="345141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538326C-884F-1C5A-2F69-C891053E287C}"/>
              </a:ext>
            </a:extLst>
          </p:cNvPr>
          <p:cNvSpPr txBox="1"/>
          <p:nvPr/>
        </p:nvSpPr>
        <p:spPr>
          <a:xfrm>
            <a:off x="566831" y="2345709"/>
            <a:ext cx="3706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Phi = 145-150    DIPOLE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3FABFE-E041-2220-C638-7754BA805F21}"/>
              </a:ext>
            </a:extLst>
          </p:cNvPr>
          <p:cNvSpPr txBox="1"/>
          <p:nvPr/>
        </p:nvSpPr>
        <p:spPr>
          <a:xfrm>
            <a:off x="566831" y="204410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All Vacuum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E8D908B-E97F-0375-CB17-3F8E1397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12" y="908134"/>
            <a:ext cx="5302224" cy="14201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D73B821-0F60-6690-32B4-8A9986101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66" y="903311"/>
            <a:ext cx="5576683" cy="14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6DD3C4-796A-5463-F2C7-C762344BE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66" y="463354"/>
            <a:ext cx="3839051" cy="56122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4370D87-F801-BCB1-31EB-749B014DB2FE}"/>
              </a:ext>
            </a:extLst>
          </p:cNvPr>
          <p:cNvSpPr txBox="1"/>
          <p:nvPr/>
        </p:nvSpPr>
        <p:spPr>
          <a:xfrm>
            <a:off x="4661647" y="332772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34CA37F3-F10A-FF6E-CB82-0EBA9CDD9AF8}"/>
              </a:ext>
            </a:extLst>
          </p:cNvPr>
          <p:cNvCxnSpPr>
            <a:cxnSpLocks/>
          </p:cNvCxnSpPr>
          <p:nvPr/>
        </p:nvCxnSpPr>
        <p:spPr>
          <a:xfrm>
            <a:off x="4711785" y="833717"/>
            <a:ext cx="842683" cy="1703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F2C0EF4-82C8-7A78-51C6-DEFB04CD8518}"/>
              </a:ext>
            </a:extLst>
          </p:cNvPr>
          <p:cNvCxnSpPr>
            <a:cxnSpLocks/>
          </p:cNvCxnSpPr>
          <p:nvPr/>
        </p:nvCxnSpPr>
        <p:spPr>
          <a:xfrm flipH="1">
            <a:off x="4572000" y="833717"/>
            <a:ext cx="144267" cy="9079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6837888-2F56-68A4-B440-D641E4187087}"/>
              </a:ext>
            </a:extLst>
          </p:cNvPr>
          <p:cNvCxnSpPr>
            <a:cxnSpLocks/>
          </p:cNvCxnSpPr>
          <p:nvPr/>
        </p:nvCxnSpPr>
        <p:spPr>
          <a:xfrm flipV="1">
            <a:off x="4714604" y="273423"/>
            <a:ext cx="35859" cy="56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5DA4107-A183-0DE0-CEB3-CFE876F8FFB4}"/>
              </a:ext>
            </a:extLst>
          </p:cNvPr>
          <p:cNvSpPr txBox="1"/>
          <p:nvPr/>
        </p:nvSpPr>
        <p:spPr>
          <a:xfrm>
            <a:off x="5296478" y="67982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FA99E1A-1840-1A85-FF50-BBBBECC1284A}"/>
              </a:ext>
            </a:extLst>
          </p:cNvPr>
          <p:cNvSpPr txBox="1"/>
          <p:nvPr/>
        </p:nvSpPr>
        <p:spPr>
          <a:xfrm>
            <a:off x="4849075" y="12428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5B09E30-5E94-58CE-1D39-DEF95435E8DE}"/>
              </a:ext>
            </a:extLst>
          </p:cNvPr>
          <p:cNvSpPr txBox="1"/>
          <p:nvPr/>
        </p:nvSpPr>
        <p:spPr>
          <a:xfrm>
            <a:off x="4616824" y="148310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6B7DB0-FB9E-851A-4D4A-94C0C0276E72}"/>
              </a:ext>
            </a:extLst>
          </p:cNvPr>
          <p:cNvSpPr txBox="1"/>
          <p:nvPr/>
        </p:nvSpPr>
        <p:spPr>
          <a:xfrm>
            <a:off x="4148222" y="2759307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CCD920-AA97-BB05-1930-843585D19657}"/>
              </a:ext>
            </a:extLst>
          </p:cNvPr>
          <p:cNvSpPr txBox="1"/>
          <p:nvPr/>
        </p:nvSpPr>
        <p:spPr>
          <a:xfrm>
            <a:off x="3195918" y="3312792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F33E144-C221-D1AD-65CD-95FE7C94E02F}"/>
              </a:ext>
            </a:extLst>
          </p:cNvPr>
          <p:cNvSpPr txBox="1"/>
          <p:nvPr/>
        </p:nvSpPr>
        <p:spPr>
          <a:xfrm>
            <a:off x="4025154" y="3944804"/>
            <a:ext cx="59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A199DD1-A410-6D01-BF34-7289329A171B}"/>
              </a:ext>
            </a:extLst>
          </p:cNvPr>
          <p:cNvSpPr/>
          <p:nvPr/>
        </p:nvSpPr>
        <p:spPr>
          <a:xfrm>
            <a:off x="3702424" y="3087010"/>
            <a:ext cx="914400" cy="759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505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981512D-DE0D-0B0E-9EB0-67AED93B0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9" y="1202557"/>
            <a:ext cx="3292957" cy="23904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0A7F8F-226E-997D-8237-15A1A4E79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9" y="4018199"/>
            <a:ext cx="3315455" cy="22561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DAE4D8D-2F19-6E7A-7504-2E83C7CB905A}"/>
              </a:ext>
            </a:extLst>
          </p:cNvPr>
          <p:cNvSpPr txBox="1"/>
          <p:nvPr/>
        </p:nvSpPr>
        <p:spPr>
          <a:xfrm>
            <a:off x="3681430" y="315421"/>
            <a:ext cx="626643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 -- resolution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34B2B76-BE55-2329-6EC6-9F5D7258A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590" y="1001680"/>
            <a:ext cx="4016349" cy="27921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4C2137-1BD7-208D-9721-969F0548F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532" y="3839978"/>
            <a:ext cx="3946463" cy="277035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A929ED2-06D7-24A3-07E0-E0E6331E5C8E}"/>
              </a:ext>
            </a:extLst>
          </p:cNvPr>
          <p:cNvSpPr txBox="1"/>
          <p:nvPr/>
        </p:nvSpPr>
        <p:spPr>
          <a:xfrm>
            <a:off x="8577968" y="1739049"/>
            <a:ext cx="33630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Genfit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EiccRoot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need to be tuned.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Mean value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Resolution could be better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Track is not extrapolated back to the IP!</a:t>
            </a:r>
          </a:p>
        </p:txBody>
      </p:sp>
    </p:spTree>
    <p:extLst>
      <p:ext uri="{BB962C8B-B14F-4D97-AF65-F5344CB8AC3E}">
        <p14:creationId xmlns:p14="http://schemas.microsoft.com/office/powerpoint/2010/main" val="371245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8C7A4A-3F9C-4BFC-9792-21E0A545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49" y="4237505"/>
            <a:ext cx="2555911" cy="183572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C5A5D4-2125-4220-B07C-7CC3940C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338B-F7A9-4981-A123-1681690F97FE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E33BF6-C802-4D20-B201-1D3E63D47317}"/>
              </a:ext>
            </a:extLst>
          </p:cNvPr>
          <p:cNvSpPr txBox="1"/>
          <p:nvPr/>
        </p:nvSpPr>
        <p:spPr>
          <a:xfrm>
            <a:off x="2036860" y="360240"/>
            <a:ext cx="8122521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Far-forward Detector design based on dipoles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1B43865-93A1-4115-85C4-753585E4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473" y="1192142"/>
            <a:ext cx="4778086" cy="286215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F6A57EE-859F-4277-BFEC-302E92EAE5E8}"/>
              </a:ext>
            </a:extLst>
          </p:cNvPr>
          <p:cNvSpPr txBox="1"/>
          <p:nvPr/>
        </p:nvSpPr>
        <p:spPr>
          <a:xfrm>
            <a:off x="636992" y="6166206"/>
            <a:ext cx="348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 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ndcap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ipole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racking)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CBDB5A7-631B-4111-922B-98839C860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08" y="1205752"/>
            <a:ext cx="5701424" cy="2870845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5624879E-152A-4B95-B56D-8D4E23D7C148}"/>
              </a:ext>
            </a:extLst>
          </p:cNvPr>
          <p:cNvSpPr/>
          <p:nvPr/>
        </p:nvSpPr>
        <p:spPr>
          <a:xfrm>
            <a:off x="4117497" y="2415215"/>
            <a:ext cx="666860" cy="7238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9BF9028-C9B5-0EC9-D53E-74743B78FEFD}"/>
              </a:ext>
            </a:extLst>
          </p:cNvPr>
          <p:cNvSpPr/>
          <p:nvPr/>
        </p:nvSpPr>
        <p:spPr>
          <a:xfrm>
            <a:off x="5535989" y="2479711"/>
            <a:ext cx="666860" cy="7238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E62CF06-B637-D700-40A7-2CDE337E3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409" y="4662603"/>
            <a:ext cx="3913441" cy="145696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8C28D5A-8021-299C-9476-E541F6DE27F7}"/>
              </a:ext>
            </a:extLst>
          </p:cNvPr>
          <p:cNvSpPr txBox="1"/>
          <p:nvPr/>
        </p:nvSpPr>
        <p:spPr>
          <a:xfrm>
            <a:off x="4399225" y="6160087"/>
            <a:ext cx="35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 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orward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ipole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racking)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6D9774-74DA-FC9F-9E9D-9F06D00227AA}"/>
              </a:ext>
            </a:extLst>
          </p:cNvPr>
          <p:cNvSpPr txBox="1"/>
          <p:nvPr/>
        </p:nvSpPr>
        <p:spPr>
          <a:xfrm>
            <a:off x="2692198" y="4344762"/>
            <a:ext cx="418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Four disks with pixel size of 10 </a:t>
            </a:r>
            <a:r>
              <a:rPr lang="el-GR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 same as the central vertex detector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538567-B480-E3E7-14B2-57E55462D4D5}"/>
              </a:ext>
            </a:extLst>
          </p:cNvPr>
          <p:cNvSpPr txBox="1"/>
          <p:nvPr/>
        </p:nvSpPr>
        <p:spPr>
          <a:xfrm>
            <a:off x="8229156" y="4929422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ZDC(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ero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egree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alorimeter)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OMD(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ff-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omentum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etector)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5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DDB4095-8F44-4A23-8815-A5ACCCA3DE6E}"/>
              </a:ext>
            </a:extLst>
          </p:cNvPr>
          <p:cNvCxnSpPr>
            <a:cxnSpLocks/>
          </p:cNvCxnSpPr>
          <p:nvPr/>
        </p:nvCxnSpPr>
        <p:spPr>
          <a:xfrm>
            <a:off x="596828" y="2716730"/>
            <a:ext cx="1225651" cy="245952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A55DA158-81A6-4572-9250-BB3249EA0AB9}"/>
              </a:ext>
            </a:extLst>
          </p:cNvPr>
          <p:cNvSpPr/>
          <p:nvPr/>
        </p:nvSpPr>
        <p:spPr>
          <a:xfrm rot="686407">
            <a:off x="1798453" y="2857624"/>
            <a:ext cx="741928" cy="33984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5C4EDF-3A7F-4210-8D54-343D241EFDDC}"/>
              </a:ext>
            </a:extLst>
          </p:cNvPr>
          <p:cNvSpPr txBox="1"/>
          <p:nvPr/>
        </p:nvSpPr>
        <p:spPr>
          <a:xfrm rot="675379">
            <a:off x="2624893" y="2525401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L=0.8m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02A6579-59BA-4A50-9F96-1A00FF630DF2}"/>
              </a:ext>
            </a:extLst>
          </p:cNvPr>
          <p:cNvSpPr txBox="1"/>
          <p:nvPr/>
        </p:nvSpPr>
        <p:spPr>
          <a:xfrm>
            <a:off x="6077658" y="921452"/>
            <a:ext cx="3486326" cy="101566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Dipole 3:  z = 15.4 m   B = -3.4 T   L = 0.8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p*10/3./B2 = 20GeV*10/3./2.69 = 19.61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asin(L/R) ~ 0.04 rad = 40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790DA79-85B7-4EA9-BEB1-8251E56E4661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2526996" y="3131350"/>
            <a:ext cx="1689631" cy="510139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996D967-EA43-4A91-8B30-503BB247F1C2}"/>
              </a:ext>
            </a:extLst>
          </p:cNvPr>
          <p:cNvCxnSpPr>
            <a:cxnSpLocks/>
          </p:cNvCxnSpPr>
          <p:nvPr/>
        </p:nvCxnSpPr>
        <p:spPr>
          <a:xfrm>
            <a:off x="2540486" y="3121604"/>
            <a:ext cx="1668915" cy="29249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39BD42D-20D1-4AAE-A812-A1F4A5F450B6}"/>
              </a:ext>
            </a:extLst>
          </p:cNvPr>
          <p:cNvSpPr txBox="1"/>
          <p:nvPr/>
        </p:nvSpPr>
        <p:spPr>
          <a:xfrm rot="537829">
            <a:off x="3519058" y="3305208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E9E85AD-FE24-4265-98C7-18365958C939}"/>
              </a:ext>
            </a:extLst>
          </p:cNvPr>
          <p:cNvSpPr txBox="1"/>
          <p:nvPr/>
        </p:nvSpPr>
        <p:spPr>
          <a:xfrm>
            <a:off x="1531244" y="264016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A1363A-85A0-4C60-8151-04AA0D4663B2}"/>
              </a:ext>
            </a:extLst>
          </p:cNvPr>
          <p:cNvSpPr txBox="1"/>
          <p:nvPr/>
        </p:nvSpPr>
        <p:spPr>
          <a:xfrm>
            <a:off x="2476808" y="284288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133BCD-79ED-4709-BBB5-1AD70A2D01C9}"/>
              </a:ext>
            </a:extLst>
          </p:cNvPr>
          <p:cNvSpPr txBox="1"/>
          <p:nvPr/>
        </p:nvSpPr>
        <p:spPr>
          <a:xfrm>
            <a:off x="360793" y="24180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735B782-E963-4852-B4D1-BFC07C3C493A}"/>
              </a:ext>
            </a:extLst>
          </p:cNvPr>
          <p:cNvSpPr/>
          <p:nvPr/>
        </p:nvSpPr>
        <p:spPr>
          <a:xfrm rot="763663">
            <a:off x="6532504" y="5108725"/>
            <a:ext cx="1325238" cy="57623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101782-8C82-4666-898B-C2069F3C5594}"/>
              </a:ext>
            </a:extLst>
          </p:cNvPr>
          <p:cNvSpPr txBox="1"/>
          <p:nvPr/>
        </p:nvSpPr>
        <p:spPr>
          <a:xfrm rot="752991">
            <a:off x="6617810" y="565444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L=2.0m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8187266-838C-46BD-B5D5-0A7560DE7577}"/>
              </a:ext>
            </a:extLst>
          </p:cNvPr>
          <p:cNvSpPr txBox="1"/>
          <p:nvPr/>
        </p:nvSpPr>
        <p:spPr>
          <a:xfrm>
            <a:off x="6309618" y="48147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1BD331-54D9-4B10-9745-BA25AA61AF4B}"/>
              </a:ext>
            </a:extLst>
          </p:cNvPr>
          <p:cNvSpPr txBox="1"/>
          <p:nvPr/>
        </p:nvSpPr>
        <p:spPr>
          <a:xfrm>
            <a:off x="7946833" y="49845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8FDD43-D8E3-49D2-924B-CFC4B5CACD2B}"/>
              </a:ext>
            </a:extLst>
          </p:cNvPr>
          <p:cNvSpPr txBox="1"/>
          <p:nvPr/>
        </p:nvSpPr>
        <p:spPr>
          <a:xfrm>
            <a:off x="6435742" y="2756107"/>
            <a:ext cx="11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R3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 19.61m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不完整圆 26">
            <a:extLst>
              <a:ext uri="{FF2B5EF4-FFF2-40B4-BE49-F238E27FC236}">
                <a16:creationId xmlns:a16="http://schemas.microsoft.com/office/drawing/2014/main" id="{7DF457C2-F0D2-4EC9-94C2-5C651F0AC2FD}"/>
              </a:ext>
            </a:extLst>
          </p:cNvPr>
          <p:cNvSpPr/>
          <p:nvPr/>
        </p:nvSpPr>
        <p:spPr>
          <a:xfrm>
            <a:off x="-1283079" y="2961500"/>
            <a:ext cx="5614173" cy="5177125"/>
          </a:xfrm>
          <a:prstGeom prst="pie">
            <a:avLst>
              <a:gd name="adj1" fmla="val 16554897"/>
              <a:gd name="adj2" fmla="val 17542119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不完整圆 27">
            <a:extLst>
              <a:ext uri="{FF2B5EF4-FFF2-40B4-BE49-F238E27FC236}">
                <a16:creationId xmlns:a16="http://schemas.microsoft.com/office/drawing/2014/main" id="{E2B1D45A-1B39-40B8-84EA-C73740DC7DBE}"/>
              </a:ext>
            </a:extLst>
          </p:cNvPr>
          <p:cNvSpPr/>
          <p:nvPr/>
        </p:nvSpPr>
        <p:spPr>
          <a:xfrm>
            <a:off x="5013735" y="372937"/>
            <a:ext cx="5614173" cy="5177125"/>
          </a:xfrm>
          <a:prstGeom prst="pie">
            <a:avLst>
              <a:gd name="adj1" fmla="val 5346257"/>
              <a:gd name="adj2" fmla="val 7125302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E624252-0585-4AE2-A9A3-6CAF4544EACE}"/>
              </a:ext>
            </a:extLst>
          </p:cNvPr>
          <p:cNvCxnSpPr>
            <a:cxnSpLocks/>
          </p:cNvCxnSpPr>
          <p:nvPr/>
        </p:nvCxnSpPr>
        <p:spPr>
          <a:xfrm>
            <a:off x="7840483" y="5552967"/>
            <a:ext cx="1509923" cy="39961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8E3C7093-42E4-451D-B85E-F05BBCF48F1B}"/>
              </a:ext>
            </a:extLst>
          </p:cNvPr>
          <p:cNvSpPr txBox="1"/>
          <p:nvPr/>
        </p:nvSpPr>
        <p:spPr>
          <a:xfrm>
            <a:off x="404409" y="3863511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 26.455m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7EFF0CC-8617-445E-A991-7444A6812D94}"/>
              </a:ext>
            </a:extLst>
          </p:cNvPr>
          <p:cNvSpPr txBox="1"/>
          <p:nvPr/>
        </p:nvSpPr>
        <p:spPr>
          <a:xfrm>
            <a:off x="520046" y="953904"/>
            <a:ext cx="3476958" cy="101566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Dipole 1:  z = 5 m   B = 2.52 T   L = 0.8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R1 = p*10/3./B1 = 20GeV*10/3./2.52 = 26.455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asin(L/R) = 0.03 rad = 30 mrad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AEB1822-CE12-4ED4-A70D-EC9FEB2F0E24}"/>
              </a:ext>
            </a:extLst>
          </p:cNvPr>
          <p:cNvCxnSpPr>
            <a:cxnSpLocks/>
          </p:cNvCxnSpPr>
          <p:nvPr/>
        </p:nvCxnSpPr>
        <p:spPr>
          <a:xfrm flipV="1">
            <a:off x="595959" y="2706995"/>
            <a:ext cx="966105" cy="654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DB076023-4231-4B08-8FC4-D8135D861B46}"/>
              </a:ext>
            </a:extLst>
          </p:cNvPr>
          <p:cNvSpPr txBox="1"/>
          <p:nvPr/>
        </p:nvSpPr>
        <p:spPr>
          <a:xfrm>
            <a:off x="954379" y="2635593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786D4FA-BD1F-4DF6-A62B-B61E5DC860DE}"/>
              </a:ext>
            </a:extLst>
          </p:cNvPr>
          <p:cNvCxnSpPr>
            <a:cxnSpLocks/>
          </p:cNvCxnSpPr>
          <p:nvPr/>
        </p:nvCxnSpPr>
        <p:spPr>
          <a:xfrm flipV="1">
            <a:off x="2551667" y="3118713"/>
            <a:ext cx="1362882" cy="2891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609D732-E04E-4954-96B3-4D6F0A7C5024}"/>
              </a:ext>
            </a:extLst>
          </p:cNvPr>
          <p:cNvSpPr txBox="1"/>
          <p:nvPr/>
        </p:nvSpPr>
        <p:spPr>
          <a:xfrm>
            <a:off x="3665902" y="308117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04F0327B-6211-4D1A-9FF0-F8FF4F792F26}"/>
              </a:ext>
            </a:extLst>
          </p:cNvPr>
          <p:cNvCxnSpPr>
            <a:cxnSpLocks/>
          </p:cNvCxnSpPr>
          <p:nvPr/>
        </p:nvCxnSpPr>
        <p:spPr>
          <a:xfrm>
            <a:off x="7840483" y="5571321"/>
            <a:ext cx="1052516" cy="65916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A589F219-4EA5-4F52-AFC3-94BA0B545490}"/>
              </a:ext>
            </a:extLst>
          </p:cNvPr>
          <p:cNvSpPr txBox="1"/>
          <p:nvPr/>
        </p:nvSpPr>
        <p:spPr>
          <a:xfrm rot="630408">
            <a:off x="8403306" y="5785271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40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EAAA28F-91DE-43B7-B8FA-8E7A346D3F4F}"/>
              </a:ext>
            </a:extLst>
          </p:cNvPr>
          <p:cNvSpPr txBox="1"/>
          <p:nvPr/>
        </p:nvSpPr>
        <p:spPr>
          <a:xfrm>
            <a:off x="2992661" y="319942"/>
            <a:ext cx="620667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Dipoles in the ion forward direction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F76DDF-1CEB-42EE-09A8-047B951F858D}"/>
              </a:ext>
            </a:extLst>
          </p:cNvPr>
          <p:cNvSpPr/>
          <p:nvPr/>
        </p:nvSpPr>
        <p:spPr>
          <a:xfrm rot="1965223">
            <a:off x="4104003" y="3641976"/>
            <a:ext cx="1237027" cy="57167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E003F2C-4191-60CD-9D90-42D65ED1189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255096" y="4241731"/>
            <a:ext cx="1293690" cy="1009127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EB0ACA1-437A-7260-9045-39F66214F019}"/>
              </a:ext>
            </a:extLst>
          </p:cNvPr>
          <p:cNvCxnSpPr>
            <a:cxnSpLocks/>
          </p:cNvCxnSpPr>
          <p:nvPr/>
        </p:nvCxnSpPr>
        <p:spPr>
          <a:xfrm>
            <a:off x="5254094" y="4220878"/>
            <a:ext cx="1368611" cy="24818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1B88CC7-71C3-368F-6FF5-245BCDA018F2}"/>
              </a:ext>
            </a:extLst>
          </p:cNvPr>
          <p:cNvCxnSpPr>
            <a:cxnSpLocks/>
          </p:cNvCxnSpPr>
          <p:nvPr/>
        </p:nvCxnSpPr>
        <p:spPr>
          <a:xfrm>
            <a:off x="5242865" y="4211914"/>
            <a:ext cx="1359621" cy="20681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3BAF8A1-D65A-6608-B435-F7E9F4DCC149}"/>
              </a:ext>
            </a:extLst>
          </p:cNvPr>
          <p:cNvCxnSpPr>
            <a:cxnSpLocks/>
          </p:cNvCxnSpPr>
          <p:nvPr/>
        </p:nvCxnSpPr>
        <p:spPr>
          <a:xfrm>
            <a:off x="5242689" y="4235555"/>
            <a:ext cx="1242618" cy="42446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CB5A0E9D-CBB4-2CB4-607E-C6789200A9E5}"/>
              </a:ext>
            </a:extLst>
          </p:cNvPr>
          <p:cNvSpPr txBox="1"/>
          <p:nvPr/>
        </p:nvSpPr>
        <p:spPr>
          <a:xfrm rot="691014">
            <a:off x="5886647" y="4349970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2CD7E37-7F0A-1B07-B9C8-5FDEC8ED89E4}"/>
              </a:ext>
            </a:extLst>
          </p:cNvPr>
          <p:cNvSpPr txBox="1"/>
          <p:nvPr/>
        </p:nvSpPr>
        <p:spPr>
          <a:xfrm rot="249320">
            <a:off x="6008033" y="416315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3A2A997-FD0E-8193-6A94-EF6E2707D1E0}"/>
              </a:ext>
            </a:extLst>
          </p:cNvPr>
          <p:cNvSpPr txBox="1"/>
          <p:nvPr/>
        </p:nvSpPr>
        <p:spPr>
          <a:xfrm rot="1169138">
            <a:off x="5673762" y="449886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80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不完整圆 47">
            <a:extLst>
              <a:ext uri="{FF2B5EF4-FFF2-40B4-BE49-F238E27FC236}">
                <a16:creationId xmlns:a16="http://schemas.microsoft.com/office/drawing/2014/main" id="{DCB47E5F-6314-C3D3-4065-2116524C0432}"/>
              </a:ext>
            </a:extLst>
          </p:cNvPr>
          <p:cNvSpPr/>
          <p:nvPr/>
        </p:nvSpPr>
        <p:spPr>
          <a:xfrm rot="11948447">
            <a:off x="560776" y="3498382"/>
            <a:ext cx="5614173" cy="5177125"/>
          </a:xfrm>
          <a:prstGeom prst="pie">
            <a:avLst>
              <a:gd name="adj1" fmla="val 5346257"/>
              <a:gd name="adj2" fmla="val 6992935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6B9458BA-95B0-20B4-A145-FC2EF9D5BABD}"/>
              </a:ext>
            </a:extLst>
          </p:cNvPr>
          <p:cNvSpPr/>
          <p:nvPr/>
        </p:nvSpPr>
        <p:spPr>
          <a:xfrm>
            <a:off x="9336249" y="5635650"/>
            <a:ext cx="1325238" cy="576239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934FAD4-5A29-5FF8-561B-DD053DCFD54A}"/>
              </a:ext>
            </a:extLst>
          </p:cNvPr>
          <p:cNvSpPr txBox="1"/>
          <p:nvPr/>
        </p:nvSpPr>
        <p:spPr>
          <a:xfrm>
            <a:off x="2411200" y="4910329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R2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 24.783m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6EAE0DF4-DC53-73E8-B6B6-5062C42AB111}"/>
              </a:ext>
            </a:extLst>
          </p:cNvPr>
          <p:cNvCxnSpPr>
            <a:cxnSpLocks/>
          </p:cNvCxnSpPr>
          <p:nvPr/>
        </p:nvCxnSpPr>
        <p:spPr>
          <a:xfrm>
            <a:off x="10661487" y="5959184"/>
            <a:ext cx="1024008" cy="27129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ED53E269-B2FE-8FE4-7BEF-F8F3B1064E96}"/>
              </a:ext>
            </a:extLst>
          </p:cNvPr>
          <p:cNvCxnSpPr>
            <a:cxnSpLocks/>
          </p:cNvCxnSpPr>
          <p:nvPr/>
        </p:nvCxnSpPr>
        <p:spPr>
          <a:xfrm>
            <a:off x="10661487" y="5952267"/>
            <a:ext cx="1059867" cy="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不完整圆 80">
            <a:extLst>
              <a:ext uri="{FF2B5EF4-FFF2-40B4-BE49-F238E27FC236}">
                <a16:creationId xmlns:a16="http://schemas.microsoft.com/office/drawing/2014/main" id="{3627780F-FE11-4FED-5C31-038BA2943A14}"/>
              </a:ext>
            </a:extLst>
          </p:cNvPr>
          <p:cNvSpPr/>
          <p:nvPr/>
        </p:nvSpPr>
        <p:spPr>
          <a:xfrm rot="20938018">
            <a:off x="7325442" y="855144"/>
            <a:ext cx="5614173" cy="5177125"/>
          </a:xfrm>
          <a:prstGeom prst="pie">
            <a:avLst>
              <a:gd name="adj1" fmla="val 5346257"/>
              <a:gd name="adj2" fmla="val 7125302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44D515E-E769-B7EC-4E92-5DF5AECBA564}"/>
              </a:ext>
            </a:extLst>
          </p:cNvPr>
          <p:cNvSpPr txBox="1"/>
          <p:nvPr/>
        </p:nvSpPr>
        <p:spPr>
          <a:xfrm rot="213610">
            <a:off x="11152206" y="5927176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120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64CCD441-3C2A-85EB-2B53-51E01B011A4F}"/>
              </a:ext>
            </a:extLst>
          </p:cNvPr>
          <p:cNvSpPr txBox="1"/>
          <p:nvPr/>
        </p:nvSpPr>
        <p:spPr>
          <a:xfrm>
            <a:off x="4119502" y="2215610"/>
            <a:ext cx="1896483" cy="83099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2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:  z = 10 m   B = 2.69 T   L = 2.0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24.783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80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11336A8-370D-CA1A-7298-8AB8986B509F}"/>
              </a:ext>
            </a:extLst>
          </p:cNvPr>
          <p:cNvSpPr txBox="1"/>
          <p:nvPr/>
        </p:nvSpPr>
        <p:spPr>
          <a:xfrm>
            <a:off x="9651514" y="2259626"/>
            <a:ext cx="2014801" cy="83099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4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:  z &gt; 16 m   B = ?   L = ?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?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120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3A35520-F469-5DEA-020B-4A0F2BF5DD9A}"/>
              </a:ext>
            </a:extLst>
          </p:cNvPr>
          <p:cNvSpPr/>
          <p:nvPr/>
        </p:nvSpPr>
        <p:spPr>
          <a:xfrm rot="1018078">
            <a:off x="2496178" y="2721821"/>
            <a:ext cx="1672537" cy="136123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B274113D-DE42-A6D5-D62E-0D489CF4FCB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DDB4095-8F44-4A23-8815-A5ACCCA3DE6E}"/>
              </a:ext>
            </a:extLst>
          </p:cNvPr>
          <p:cNvCxnSpPr>
            <a:cxnSpLocks/>
          </p:cNvCxnSpPr>
          <p:nvPr/>
        </p:nvCxnSpPr>
        <p:spPr>
          <a:xfrm>
            <a:off x="630999" y="3243286"/>
            <a:ext cx="2481684" cy="39070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A55DA158-81A6-4572-9250-BB3249EA0AB9}"/>
              </a:ext>
            </a:extLst>
          </p:cNvPr>
          <p:cNvSpPr/>
          <p:nvPr/>
        </p:nvSpPr>
        <p:spPr>
          <a:xfrm rot="686407">
            <a:off x="3129704" y="3521003"/>
            <a:ext cx="741928" cy="33984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5C4EDF-3A7F-4210-8D54-343D241EFDDC}"/>
              </a:ext>
            </a:extLst>
          </p:cNvPr>
          <p:cNvSpPr txBox="1"/>
          <p:nvPr/>
        </p:nvSpPr>
        <p:spPr>
          <a:xfrm rot="675379">
            <a:off x="3126914" y="318878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L=0.8m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790DA79-85B7-4EA9-BEB1-8251E56E4661}"/>
              </a:ext>
            </a:extLst>
          </p:cNvPr>
          <p:cNvCxnSpPr>
            <a:cxnSpLocks/>
          </p:cNvCxnSpPr>
          <p:nvPr/>
        </p:nvCxnSpPr>
        <p:spPr>
          <a:xfrm>
            <a:off x="3871737" y="3789746"/>
            <a:ext cx="6370439" cy="213791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996D967-EA43-4A91-8B30-503BB247F1C2}"/>
              </a:ext>
            </a:extLst>
          </p:cNvPr>
          <p:cNvCxnSpPr>
            <a:cxnSpLocks/>
            <a:endCxn id="44" idx="2"/>
          </p:cNvCxnSpPr>
          <p:nvPr/>
        </p:nvCxnSpPr>
        <p:spPr>
          <a:xfrm>
            <a:off x="3871737" y="3784983"/>
            <a:ext cx="1378497" cy="24634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39BD42D-20D1-4AAE-A812-A1F4A5F450B6}"/>
              </a:ext>
            </a:extLst>
          </p:cNvPr>
          <p:cNvSpPr txBox="1"/>
          <p:nvPr/>
        </p:nvSpPr>
        <p:spPr>
          <a:xfrm>
            <a:off x="4850309" y="3968587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E9E85AD-FE24-4265-98C7-18365958C939}"/>
              </a:ext>
            </a:extLst>
          </p:cNvPr>
          <p:cNvSpPr txBox="1"/>
          <p:nvPr/>
        </p:nvSpPr>
        <p:spPr>
          <a:xfrm>
            <a:off x="2862495" y="330354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A1363A-85A0-4C60-8151-04AA0D4663B2}"/>
              </a:ext>
            </a:extLst>
          </p:cNvPr>
          <p:cNvSpPr txBox="1"/>
          <p:nvPr/>
        </p:nvSpPr>
        <p:spPr>
          <a:xfrm>
            <a:off x="3808059" y="350626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133BCD-79ED-4709-BBB5-1AD70A2D01C9}"/>
              </a:ext>
            </a:extLst>
          </p:cNvPr>
          <p:cNvSpPr txBox="1"/>
          <p:nvPr/>
        </p:nvSpPr>
        <p:spPr>
          <a:xfrm>
            <a:off x="298902" y="293421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不完整圆 26">
            <a:extLst>
              <a:ext uri="{FF2B5EF4-FFF2-40B4-BE49-F238E27FC236}">
                <a16:creationId xmlns:a16="http://schemas.microsoft.com/office/drawing/2014/main" id="{7DF457C2-F0D2-4EC9-94C2-5C651F0AC2FD}"/>
              </a:ext>
            </a:extLst>
          </p:cNvPr>
          <p:cNvSpPr/>
          <p:nvPr/>
        </p:nvSpPr>
        <p:spPr>
          <a:xfrm>
            <a:off x="63273" y="3612618"/>
            <a:ext cx="5614173" cy="5177125"/>
          </a:xfrm>
          <a:prstGeom prst="pie">
            <a:avLst>
              <a:gd name="adj1" fmla="val 16554897"/>
              <a:gd name="adj2" fmla="val 17542119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E3C7093-42E4-451D-B85E-F05BBCF48F1B}"/>
              </a:ext>
            </a:extLst>
          </p:cNvPr>
          <p:cNvSpPr txBox="1"/>
          <p:nvPr/>
        </p:nvSpPr>
        <p:spPr>
          <a:xfrm>
            <a:off x="1358073" y="5028615"/>
            <a:ext cx="165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R1 = 26.455m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AEB1822-CE12-4ED4-A70D-EC9FEB2F0E24}"/>
              </a:ext>
            </a:extLst>
          </p:cNvPr>
          <p:cNvCxnSpPr>
            <a:cxnSpLocks/>
          </p:cNvCxnSpPr>
          <p:nvPr/>
        </p:nvCxnSpPr>
        <p:spPr>
          <a:xfrm>
            <a:off x="626294" y="3242081"/>
            <a:ext cx="2054412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DB076023-4231-4B08-8FC4-D8135D861B46}"/>
              </a:ext>
            </a:extLst>
          </p:cNvPr>
          <p:cNvSpPr txBox="1"/>
          <p:nvPr/>
        </p:nvSpPr>
        <p:spPr>
          <a:xfrm>
            <a:off x="1769953" y="321823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786D4FA-BD1F-4DF6-A62B-B61E5DC860DE}"/>
              </a:ext>
            </a:extLst>
          </p:cNvPr>
          <p:cNvCxnSpPr>
            <a:cxnSpLocks/>
          </p:cNvCxnSpPr>
          <p:nvPr/>
        </p:nvCxnSpPr>
        <p:spPr>
          <a:xfrm>
            <a:off x="3882918" y="3784983"/>
            <a:ext cx="1312080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609D732-E04E-4954-96B3-4D6F0A7C5024}"/>
              </a:ext>
            </a:extLst>
          </p:cNvPr>
          <p:cNvSpPr txBox="1"/>
          <p:nvPr/>
        </p:nvSpPr>
        <p:spPr>
          <a:xfrm>
            <a:off x="4876574" y="375432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64A38A-3790-486C-AFC6-DB778738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C671D3C-8BFC-D52E-6B56-43DAC91DA6C7}"/>
              </a:ext>
            </a:extLst>
          </p:cNvPr>
          <p:cNvCxnSpPr>
            <a:cxnSpLocks/>
          </p:cNvCxnSpPr>
          <p:nvPr/>
        </p:nvCxnSpPr>
        <p:spPr>
          <a:xfrm flipV="1">
            <a:off x="4069868" y="1592007"/>
            <a:ext cx="1820122" cy="204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7752A7A-74F8-F36F-DE64-66BE428E18B6}"/>
              </a:ext>
            </a:extLst>
          </p:cNvPr>
          <p:cNvSpPr txBox="1"/>
          <p:nvPr/>
        </p:nvSpPr>
        <p:spPr>
          <a:xfrm>
            <a:off x="5857619" y="1320980"/>
            <a:ext cx="4440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Position of B</a:t>
            </a:r>
            <a:r>
              <a:rPr lang="en-US" altLang="zh-CN" sz="2000" b="1" dirty="0">
                <a:sym typeface="Wingdings" panose="05000000000000000000" pitchFamily="2" charset="2"/>
              </a:rPr>
              <a:t>(-28.1453, 0,  538.6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Position of Q1</a:t>
            </a:r>
            <a:r>
              <a:rPr lang="en-US" altLang="zh-CN" sz="2000" b="1" dirty="0">
                <a:sym typeface="Wingdings" panose="05000000000000000000" pitchFamily="2" charset="2"/>
              </a:rPr>
              <a:t>(-36.1368, 0, 638.3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r>
              <a:rPr lang="en-US" altLang="zh-CN" sz="2000" b="1" dirty="0"/>
              <a:t>Position of Q2</a:t>
            </a:r>
            <a:r>
              <a:rPr lang="en-US" altLang="zh-CN" sz="2000" b="1" dirty="0">
                <a:sym typeface="Wingdings" panose="05000000000000000000" pitchFamily="2" charset="2"/>
              </a:rPr>
              <a:t>(-40.9317, 0, 698.1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r>
              <a:rPr lang="en-US" altLang="zh-CN" sz="2000" b="1" dirty="0"/>
              <a:t>Position of Q3(</a:t>
            </a:r>
            <a:r>
              <a:rPr lang="en-US" altLang="zh-CN" sz="2000" b="1" dirty="0">
                <a:sym typeface="Wingdings" panose="05000000000000000000" pitchFamily="2" charset="2"/>
              </a:rPr>
              <a:t>-52.5193, 0, 842.6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endParaRPr lang="en-US" altLang="zh-CN" sz="2000" b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AB3BE7A-60F5-FF91-9CDD-C2928EE41E33}"/>
              </a:ext>
            </a:extLst>
          </p:cNvPr>
          <p:cNvSpPr/>
          <p:nvPr/>
        </p:nvSpPr>
        <p:spPr>
          <a:xfrm rot="1219717">
            <a:off x="5795143" y="4245587"/>
            <a:ext cx="666374" cy="55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Q1</a:t>
            </a:r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729ED18-BF15-189F-A31B-37E9A79F36B2}"/>
              </a:ext>
            </a:extLst>
          </p:cNvPr>
          <p:cNvSpPr/>
          <p:nvPr/>
        </p:nvSpPr>
        <p:spPr>
          <a:xfrm rot="1187068">
            <a:off x="6670537" y="4581583"/>
            <a:ext cx="780545" cy="55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Q2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0FAF76A-59FB-FD18-55EC-472779E6E693}"/>
              </a:ext>
            </a:extLst>
          </p:cNvPr>
          <p:cNvSpPr txBox="1"/>
          <p:nvPr/>
        </p:nvSpPr>
        <p:spPr>
          <a:xfrm rot="1242323">
            <a:off x="5833512" y="384666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L=0.4m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8F0B036-5D45-DA50-0D25-33AF94D5309F}"/>
              </a:ext>
            </a:extLst>
          </p:cNvPr>
          <p:cNvSpPr txBox="1"/>
          <p:nvPr/>
        </p:nvSpPr>
        <p:spPr>
          <a:xfrm rot="1242323">
            <a:off x="8190113" y="472622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L=1.1m</a:t>
            </a:r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BA5C20B-903D-6FEE-4A5D-256033800156}"/>
              </a:ext>
            </a:extLst>
          </p:cNvPr>
          <p:cNvSpPr/>
          <p:nvPr/>
        </p:nvSpPr>
        <p:spPr>
          <a:xfrm rot="1187068">
            <a:off x="7944396" y="5072021"/>
            <a:ext cx="1078580" cy="55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Q3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7789966-9E4C-5488-E783-02AB66A293E2}"/>
              </a:ext>
            </a:extLst>
          </p:cNvPr>
          <p:cNvSpPr txBox="1"/>
          <p:nvPr/>
        </p:nvSpPr>
        <p:spPr>
          <a:xfrm rot="1242323">
            <a:off x="6990983" y="433706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L=0.6m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491F37E-DC60-5934-1868-7239717348EA}"/>
              </a:ext>
            </a:extLst>
          </p:cNvPr>
          <p:cNvSpPr txBox="1"/>
          <p:nvPr/>
        </p:nvSpPr>
        <p:spPr>
          <a:xfrm rot="1166268">
            <a:off x="6017900" y="4926709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0.1m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D2DFC35-1D95-8C7E-52A8-B4D94B4ED9A9}"/>
              </a:ext>
            </a:extLst>
          </p:cNvPr>
          <p:cNvSpPr txBox="1"/>
          <p:nvPr/>
        </p:nvSpPr>
        <p:spPr>
          <a:xfrm rot="1051722">
            <a:off x="7222394" y="529247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0.6m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374CB50-C0E9-5CA3-8EA4-0E04E21C4D58}"/>
              </a:ext>
            </a:extLst>
          </p:cNvPr>
          <p:cNvSpPr txBox="1"/>
          <p:nvPr/>
        </p:nvSpPr>
        <p:spPr>
          <a:xfrm rot="1166268">
            <a:off x="4300961" y="428528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0.8m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B6F9F1-0F1C-C858-8853-A15A7413F30D}"/>
              </a:ext>
            </a:extLst>
          </p:cNvPr>
          <p:cNvSpPr txBox="1"/>
          <p:nvPr/>
        </p:nvSpPr>
        <p:spPr>
          <a:xfrm>
            <a:off x="2852193" y="315421"/>
            <a:ext cx="712436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Quadrupoles in the ion forward direction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9B57A6-87EB-2458-7895-027D8E8CF9CA}"/>
              </a:ext>
            </a:extLst>
          </p:cNvPr>
          <p:cNvSpPr txBox="1"/>
          <p:nvPr/>
        </p:nvSpPr>
        <p:spPr>
          <a:xfrm>
            <a:off x="928236" y="1118448"/>
            <a:ext cx="1936283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Dipole 1:  z = 5 m   B = 2.52 T   L = 0.8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R1 =  26.455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30 mrad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F475F-A4DF-5C6E-7448-B9EC20678611}"/>
              </a:ext>
            </a:extLst>
          </p:cNvPr>
          <p:cNvSpPr/>
          <p:nvPr/>
        </p:nvSpPr>
        <p:spPr>
          <a:xfrm rot="1567784">
            <a:off x="10210860" y="5819434"/>
            <a:ext cx="959979" cy="57167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DE9722-54FA-0D44-EF79-4E604084278A}"/>
              </a:ext>
            </a:extLst>
          </p:cNvPr>
          <p:cNvSpPr txBox="1"/>
          <p:nvPr/>
        </p:nvSpPr>
        <p:spPr>
          <a:xfrm>
            <a:off x="9818711" y="4717166"/>
            <a:ext cx="1896483" cy="83099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2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:  z = 10 m   B = 2.69 T   L = 2.0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24.783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80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0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6A2FC9F-348A-F1A4-DB5E-F7E51509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49" y="1169960"/>
            <a:ext cx="10093070" cy="49659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285594-7B66-D4B3-5C81-2FBA01F2ECA9}"/>
              </a:ext>
            </a:extLst>
          </p:cNvPr>
          <p:cNvSpPr txBox="1"/>
          <p:nvPr/>
        </p:nvSpPr>
        <p:spPr>
          <a:xfrm>
            <a:off x="2687512" y="315421"/>
            <a:ext cx="712436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Quadrupoles in the ion forward direction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B68AC5-4868-89F4-4261-D90B154FC06E}"/>
              </a:ext>
            </a:extLst>
          </p:cNvPr>
          <p:cNvSpPr txBox="1"/>
          <p:nvPr/>
        </p:nvSpPr>
        <p:spPr>
          <a:xfrm>
            <a:off x="4454991" y="640513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Slides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from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Weizhi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2E00919F-7441-D8D8-FA09-C74406C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378460-BB5C-D959-2925-4E7DB9E0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353" y="860220"/>
            <a:ext cx="2035531" cy="2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2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4454BED-038C-4FA0-9D20-FA03416E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89" y="2973458"/>
            <a:ext cx="5412628" cy="33828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AA6B47-3F57-1F4A-2907-3FB233A5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8" y="3099701"/>
            <a:ext cx="5066625" cy="31032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EBD7F9-CE7B-4E4D-32FC-9FB3FA21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858" y="990229"/>
            <a:ext cx="2035531" cy="21094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1F5F96-3E5E-51AC-73AD-615D89C99B0A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483820C5-B8E7-15B7-D1B9-60608947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F58990-B4FA-298A-4BE1-56AC61016E8F}"/>
              </a:ext>
            </a:extLst>
          </p:cNvPr>
          <p:cNvSpPr txBox="1"/>
          <p:nvPr/>
        </p:nvSpPr>
        <p:spPr>
          <a:xfrm>
            <a:off x="963858" y="260412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73FAE2-5633-3198-A336-2AFBB9D7CF19}"/>
              </a:ext>
            </a:extLst>
          </p:cNvPr>
          <p:cNvSpPr txBox="1"/>
          <p:nvPr/>
        </p:nvSpPr>
        <p:spPr>
          <a:xfrm>
            <a:off x="7866682" y="262730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DIPOLE+QUAD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0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EC096F8-5E74-62DA-FD5B-B10C07C4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50" y="4035630"/>
            <a:ext cx="3975288" cy="26013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80E0FD-CD82-3849-3087-6520A6A9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49" y="1055084"/>
            <a:ext cx="3975288" cy="254335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ADB8C9-2524-C49B-7DBB-0A45ADFD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FC4481-6C5D-8CE8-D7CC-BDED3CBA4227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F88F95-4CD8-0236-ED43-3033D543B3E6}"/>
              </a:ext>
            </a:extLst>
          </p:cNvPr>
          <p:cNvSpPr txBox="1"/>
          <p:nvPr/>
        </p:nvSpPr>
        <p:spPr>
          <a:xfrm>
            <a:off x="908362" y="859395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n_</a:t>
            </a:r>
            <a:r>
              <a:rPr lang="en-US" altLang="zh-CN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 DIPOLE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9F8349B-E680-63C8-002D-EA4263CF7BAA}"/>
              </a:ext>
            </a:extLst>
          </p:cNvPr>
          <p:cNvSpPr txBox="1"/>
          <p:nvPr/>
        </p:nvSpPr>
        <p:spPr>
          <a:xfrm>
            <a:off x="907657" y="3847612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n_</a:t>
            </a:r>
            <a:r>
              <a:rPr lang="en-US" altLang="zh-CN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  DIPOLE+QUAD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E629F8E-4C7E-EDD4-22C5-4EB470581AAB}"/>
              </a:ext>
            </a:extLst>
          </p:cNvPr>
          <p:cNvGrpSpPr/>
          <p:nvPr/>
        </p:nvGrpSpPr>
        <p:grpSpPr>
          <a:xfrm>
            <a:off x="8685540" y="1305764"/>
            <a:ext cx="2946022" cy="4482352"/>
            <a:chOff x="8718196" y="1305764"/>
            <a:chExt cx="2946022" cy="448235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A9D38A7-6D99-203E-26D7-CB24BDEE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8196" y="1305764"/>
              <a:ext cx="2946022" cy="4482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6DDCAE64-C95D-F0AC-5508-4ED0B9BE00B0}"/>
                </a:ext>
              </a:extLst>
            </p:cNvPr>
            <p:cNvCxnSpPr/>
            <p:nvPr/>
          </p:nvCxnSpPr>
          <p:spPr>
            <a:xfrm flipH="1">
              <a:off x="10404903" y="1936376"/>
              <a:ext cx="398930" cy="191834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260AFC13-7B5E-E944-1EEA-256C9CAFE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7997" y="1936376"/>
              <a:ext cx="295836" cy="19266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0EF1B4F1-0062-AFD2-B4B7-80CC2B68A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5574" y="1936376"/>
              <a:ext cx="188259" cy="19266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3BD972B7-5E2C-EB54-79F2-A7D75A7F6D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9703" y="1936376"/>
              <a:ext cx="94130" cy="191834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BBEEC3F-875E-461F-1951-81EF5B1A64AC}"/>
              </a:ext>
            </a:extLst>
          </p:cNvPr>
          <p:cNvGrpSpPr/>
          <p:nvPr/>
        </p:nvGrpSpPr>
        <p:grpSpPr>
          <a:xfrm>
            <a:off x="4812504" y="2072433"/>
            <a:ext cx="3596170" cy="3142129"/>
            <a:chOff x="3467584" y="3611401"/>
            <a:chExt cx="3596170" cy="314212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FDE6E53-9511-4047-C758-2F571013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5715" y="3611401"/>
              <a:ext cx="3259435" cy="3142129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3B971CF-37B6-2C82-67F9-7AE4DED10C59}"/>
                </a:ext>
              </a:extLst>
            </p:cNvPr>
            <p:cNvSpPr txBox="1"/>
            <p:nvPr/>
          </p:nvSpPr>
          <p:spPr>
            <a:xfrm>
              <a:off x="3467584" y="5055508"/>
              <a:ext cx="5389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phi=0</a:t>
              </a:r>
              <a:endParaRPr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CC5973A-BFB2-5F06-8647-B75066FE9BF4}"/>
                </a:ext>
              </a:extLst>
            </p:cNvPr>
            <p:cNvSpPr txBox="1"/>
            <p:nvPr/>
          </p:nvSpPr>
          <p:spPr>
            <a:xfrm>
              <a:off x="4802228" y="5933547"/>
              <a:ext cx="6142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phi=90</a:t>
              </a:r>
              <a:endParaRPr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64922A9-77D6-2F0E-17F0-D30383818AA1}"/>
                </a:ext>
              </a:extLst>
            </p:cNvPr>
            <p:cNvSpPr txBox="1"/>
            <p:nvPr/>
          </p:nvSpPr>
          <p:spPr>
            <a:xfrm>
              <a:off x="6374142" y="5010684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phi=180</a:t>
              </a:r>
              <a:endParaRPr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A135E37-B842-B2EA-8160-C2805A855649}"/>
                </a:ext>
              </a:extLst>
            </p:cNvPr>
            <p:cNvSpPr txBox="1"/>
            <p:nvPr/>
          </p:nvSpPr>
          <p:spPr>
            <a:xfrm>
              <a:off x="4802228" y="4077308"/>
              <a:ext cx="6896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phi=270</a:t>
              </a:r>
              <a:endParaRPr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218B6FF-A35E-AAD7-D66A-6334B625FA4A}"/>
                </a:ext>
              </a:extLst>
            </p:cNvPr>
            <p:cNvSpPr/>
            <p:nvPr/>
          </p:nvSpPr>
          <p:spPr>
            <a:xfrm>
              <a:off x="4413726" y="4380119"/>
              <a:ext cx="1562168" cy="1559871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574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57E98E-9857-A5E8-D7B0-AC5976A94932}"/>
              </a:ext>
            </a:extLst>
          </p:cNvPr>
          <p:cNvSpPr txBox="1"/>
          <p:nvPr/>
        </p:nvSpPr>
        <p:spPr>
          <a:xfrm>
            <a:off x="4189322" y="2448511"/>
            <a:ext cx="389722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Performance study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80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19032</TotalTime>
  <Words>950</Words>
  <Application>Microsoft Office PowerPoint</Application>
  <PresentationFormat>宽屏</PresentationFormat>
  <Paragraphs>206</Paragraphs>
  <Slides>29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5" baseType="lpstr">
      <vt:lpstr>等线</vt:lpstr>
      <vt:lpstr>等线 Light</vt:lpstr>
      <vt:lpstr>Arial</vt:lpstr>
      <vt:lpstr>Cambria Math</vt:lpstr>
      <vt:lpstr>Wingdings</vt:lpstr>
      <vt:lpstr>Office 主题​​</vt:lpstr>
      <vt:lpstr>Update on Far-forward detector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Distributions in the generation</vt:lpstr>
      <vt:lpstr>Momentum resolution</vt:lpstr>
      <vt:lpstr>Momentum resolution vs P &amp; θ</vt:lpstr>
      <vt:lpstr>Tracking efficiency vs P &amp; θ</vt:lpstr>
      <vt:lpstr>θ resolution</vt:lpstr>
      <vt:lpstr>θ bias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yutie</dc:creator>
  <cp:lastModifiedBy>yutie</cp:lastModifiedBy>
  <cp:revision>173</cp:revision>
  <dcterms:created xsi:type="dcterms:W3CDTF">2023-01-02T04:05:27Z</dcterms:created>
  <dcterms:modified xsi:type="dcterms:W3CDTF">2023-03-29T00:20:24Z</dcterms:modified>
</cp:coreProperties>
</file>