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451" r:id="rId3"/>
    <p:sldId id="265" r:id="rId4"/>
    <p:sldId id="457" r:id="rId5"/>
    <p:sldId id="452" r:id="rId6"/>
    <p:sldId id="453" r:id="rId7"/>
    <p:sldId id="454" r:id="rId8"/>
    <p:sldId id="455" r:id="rId9"/>
    <p:sldId id="456" r:id="rId10"/>
    <p:sldId id="458" r:id="rId11"/>
    <p:sldId id="257" r:id="rId12"/>
    <p:sldId id="258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2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6905-A3A4-4112-90A5-5B5FC149405B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6B81-D6F2-4D64-BCD7-C754F59A8F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06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F8611-D8B5-A1D7-572A-E271C7B8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42226D-E44C-4B45-5E7A-88A23AB40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86A0A2-E053-9B6E-20A4-FA9FD9A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8A20-916F-49CA-A7BD-12157B088197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294336-130D-DFEB-C14A-1B3C1C37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16100-3E01-12FC-D4EB-7238A715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78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D1DAC-DF08-0A5B-E59B-DA6074BA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1DF13E-7103-56BD-BE4F-6B872949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B8574E-A3B6-3DD9-5C48-AE387A3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21C9-991E-4A8D-9D9C-48ABD5F95D2C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5992E1-1A89-245D-0A8A-976A9EB0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3F13D0-8AEB-C435-9417-882291B5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6D23A1-4150-5622-7371-A3CB04531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D01E74-BB7B-F5A6-F527-43CB5DC7D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BAA55-5A0B-63C3-8B87-E2655E8C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106C-9795-46EE-AF93-3F27AE55A891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65EA6-5ACD-E7FB-FD60-EF3FC3E1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943D2-86F5-747C-904C-8B53310C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2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B960C-D4D6-3D4D-2DBD-84F778C3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1A617-CFD1-1353-A4D8-2C945018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F2D98-EEF2-4756-0ADE-653B2041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B5D6-6DCF-4999-BB63-56B7E9E3705C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A61D4C-A5C9-94F1-0D56-7F1DACCC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347CB-65DF-AFCB-8F26-24326917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2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A700E-BCAD-2503-061D-5392F5FD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FA1167-23A4-3CBD-7389-D1B2D07B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CC5650-DC6C-D496-3160-05F0490D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44FB-5C3F-40A9-ADF4-9090C374F4AB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6BBB27-548C-A4DF-742F-509D93AE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00401D-642C-D929-F1AE-1BDF6642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8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D0CD8-42A3-1BC7-5638-F7D2B177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7101E3-D406-FDC2-B506-F221F58EF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EE81FB-C4D8-CBDE-1924-3040756C6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4A9A5E-8FF1-2543-B749-6FFB0D0A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FB40-D190-4086-9F39-0C0AB755AE0B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9580B5-A11B-1FED-3CE8-F8412E61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AB545B-DCB6-2A8B-344E-BE88276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4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4B980-2074-56D1-5F5A-1F352F8F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F62E7A-61DD-008E-C275-817CC3DBF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C5DE4E-18B9-DF73-FE18-5756CD3A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9DACE1-7A57-E02C-6560-2A83D7A37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AA60AF-4D50-FF8A-0486-CD8B9C8FD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51B472-C846-5FDF-8DF2-5B8D8F55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6D86-CC5D-47A7-9240-3AB8AF0E6D3B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F9FEBF-762B-3A67-268A-9728A1BE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82A261-FCA6-1A9B-91B0-893522E3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36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39C93-D002-A640-F755-170833F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D8C266-5A96-7884-F88A-C8014762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D85-F2AB-415B-ABBC-050B0C497499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B383FF-26AD-99D4-6CAC-493C5D0F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736A35-5AFA-DF00-7538-FDF41223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40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F7DEA7-A467-430E-E894-39E66D27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D1EC-8E98-4B07-B9F3-53ED8C301354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09526F-2C0F-8866-F0F1-151B39C0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566CB7-3318-445F-1136-CE4872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0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20399-268C-ED79-ED4F-2B44233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84F361-576E-4A0B-F7E3-92C24FB9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53C9CA-0383-FDDB-7BB1-F7AE76F44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AC0EA4-A545-C834-08B0-6B7DDBF4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5E8A-B8DE-4E29-89D4-53C3C8050F3D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9C442A-1E48-E2EC-F083-37B7E7D6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0F7331-817B-D207-6910-E320D0B2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4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AEE7C-6BB1-5E36-7190-DE577A67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73662C-55AD-DBA5-E148-FEF694707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713E25-C423-E7CF-5E38-B8DDDB40A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9B9CE4-ECD7-78A9-5C57-5976C470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C7-13D5-4817-BEA3-CA92EFED7472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93B918-560F-E506-5F0F-D515970C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07FDCC-DF2D-A8FB-6261-1588081F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2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82AD64-8349-86F7-5816-A3B6CA9B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192A0C-E0D7-DF31-A54B-4141A3F6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787B27-D84D-4695-E4B9-A8E3D546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16EC-58F3-45B1-90EA-AC94B1B816EC}" type="datetime1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95839B-336B-9A1F-E553-D9B501CA2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190B46-FBD9-6BD6-509D-E8D7CF676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6702-449E-43E9-8230-5E756021C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3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7747A8-0C6C-0A15-890D-A44CA70C2243}"/>
              </a:ext>
            </a:extLst>
          </p:cNvPr>
          <p:cNvSpPr txBox="1"/>
          <p:nvPr/>
        </p:nvSpPr>
        <p:spPr>
          <a:xfrm>
            <a:off x="2852731" y="2347913"/>
            <a:ext cx="6580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/>
              <a:t>Study on Exotics – </a:t>
            </a:r>
            <a:r>
              <a:rPr lang="en-US" altLang="zh-CN" sz="4000" b="1" dirty="0" err="1"/>
              <a:t>Zc</a:t>
            </a:r>
            <a:r>
              <a:rPr lang="en-US" altLang="zh-CN" sz="4000" b="1" dirty="0"/>
              <a:t>(3900)</a:t>
            </a:r>
            <a:endParaRPr lang="zh-CN" altLang="en-US" sz="4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899C57-B4D6-44CC-8244-0AD3ACC0446B}"/>
              </a:ext>
            </a:extLst>
          </p:cNvPr>
          <p:cNvSpPr txBox="1"/>
          <p:nvPr/>
        </p:nvSpPr>
        <p:spPr>
          <a:xfrm>
            <a:off x="3667118" y="4243388"/>
            <a:ext cx="48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Xu Cao, </a:t>
            </a:r>
            <a:r>
              <a:rPr lang="en-US" altLang="zh-CN" b="1" dirty="0" err="1"/>
              <a:t>Aiqiang</a:t>
            </a:r>
            <a:r>
              <a:rPr lang="en-US" altLang="zh-CN" b="1" dirty="0"/>
              <a:t> Guo, Yutie Liang, </a:t>
            </a:r>
            <a:r>
              <a:rPr lang="en-US" altLang="zh-CN" b="1" dirty="0" err="1"/>
              <a:t>Yaping</a:t>
            </a:r>
            <a:r>
              <a:rPr lang="en-US" altLang="zh-CN" b="1" dirty="0"/>
              <a:t> </a:t>
            </a:r>
            <a:r>
              <a:rPr lang="en-US" altLang="zh-CN" b="1" dirty="0" err="1"/>
              <a:t>Xie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8F351C-EA35-73A2-F56D-E5AE7F2A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4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B37B973-0B89-5499-B3F7-2EC2CD698305}"/>
              </a:ext>
            </a:extLst>
          </p:cNvPr>
          <p:cNvSpPr txBox="1"/>
          <p:nvPr/>
        </p:nvSpPr>
        <p:spPr>
          <a:xfrm>
            <a:off x="3849462" y="2710543"/>
            <a:ext cx="4718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Step2: Decay of </a:t>
            </a:r>
            <a:r>
              <a:rPr lang="en-US" altLang="zh-CN" sz="3200" b="1" dirty="0" err="1"/>
              <a:t>Zc</a:t>
            </a:r>
            <a:r>
              <a:rPr lang="en-US" altLang="zh-CN" sz="3200" b="1" dirty="0"/>
              <a:t>(3900)</a:t>
            </a:r>
          </a:p>
          <a:p>
            <a:pPr algn="r"/>
            <a:r>
              <a:rPr lang="en-US" altLang="zh-CN" sz="3200" b="1" dirty="0"/>
              <a:t>--Yutie</a:t>
            </a:r>
            <a:endParaRPr lang="zh-CN" altLang="en-US" sz="32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A2A1E1-F36A-757B-822C-F59F64F0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52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DED6D7-1F1C-A11F-28FE-B912E8C7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28" y="764540"/>
            <a:ext cx="9122509" cy="59791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8B5E3B-A4EE-653C-9A3E-0C1BF488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0" y="3862388"/>
            <a:ext cx="4506568" cy="233606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3D64620-720B-9FD2-6228-7FC85B6A4A36}"/>
              </a:ext>
            </a:extLst>
          </p:cNvPr>
          <p:cNvSpPr txBox="1"/>
          <p:nvPr/>
        </p:nvSpPr>
        <p:spPr>
          <a:xfrm>
            <a:off x="4533906" y="172254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e p</a:t>
            </a:r>
            <a:r>
              <a:rPr lang="en-US" altLang="zh-CN" sz="2800" b="1" dirty="0">
                <a:sym typeface="Wingdings" panose="05000000000000000000" pitchFamily="2" charset="2"/>
              </a:rPr>
              <a:t> e n </a:t>
            </a:r>
            <a:r>
              <a:rPr lang="en-US" altLang="zh-CN" sz="2800" b="1" dirty="0" err="1">
                <a:sym typeface="Wingdings" panose="05000000000000000000" pitchFamily="2" charset="2"/>
              </a:rPr>
              <a:t>Zc</a:t>
            </a:r>
            <a:endParaRPr lang="zh-CN" altLang="en-US" sz="28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600BAB-B830-C4DD-BE93-6A5A181B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7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4CBE70-0BE3-335F-2B1B-20AF07D7F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98" y="757238"/>
            <a:ext cx="8858699" cy="5795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FA65D5-E443-BB65-E3C2-F20C3C00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70" y="3862388"/>
            <a:ext cx="4506568" cy="23360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F14017-0F2A-7742-E952-12ACB2C2253D}"/>
              </a:ext>
            </a:extLst>
          </p:cNvPr>
          <p:cNvSpPr txBox="1"/>
          <p:nvPr/>
        </p:nvSpPr>
        <p:spPr>
          <a:xfrm>
            <a:off x="4533906" y="172254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e p</a:t>
            </a:r>
            <a:r>
              <a:rPr lang="en-US" altLang="zh-CN" sz="2800" b="1" dirty="0">
                <a:sym typeface="Wingdings" panose="05000000000000000000" pitchFamily="2" charset="2"/>
              </a:rPr>
              <a:t> e n </a:t>
            </a:r>
            <a:r>
              <a:rPr lang="en-US" altLang="zh-CN" sz="2800" b="1" dirty="0" err="1">
                <a:sym typeface="Wingdings" panose="05000000000000000000" pitchFamily="2" charset="2"/>
              </a:rPr>
              <a:t>Zc</a:t>
            </a:r>
            <a:endParaRPr lang="zh-CN" altLang="en-US" sz="28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18D95-71D8-0D1E-0B88-1E29BD28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61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E695BB-388F-83A2-9394-645553EE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874067"/>
            <a:ext cx="8901113" cy="58553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E90D01-97A2-5020-38CB-F817C397CAC4}"/>
              </a:ext>
            </a:extLst>
          </p:cNvPr>
          <p:cNvSpPr txBox="1"/>
          <p:nvPr/>
        </p:nvSpPr>
        <p:spPr>
          <a:xfrm>
            <a:off x="2795574" y="172254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e p</a:t>
            </a:r>
            <a:r>
              <a:rPr lang="en-US" altLang="zh-CN" sz="2800" b="1" dirty="0">
                <a:sym typeface="Wingdings" panose="05000000000000000000" pitchFamily="2" charset="2"/>
              </a:rPr>
              <a:t> e n </a:t>
            </a:r>
            <a:r>
              <a:rPr lang="en-US" altLang="zh-CN" sz="2800" b="1" dirty="0" err="1">
                <a:sym typeface="Wingdings" panose="05000000000000000000" pitchFamily="2" charset="2"/>
              </a:rPr>
              <a:t>Zc</a:t>
            </a:r>
            <a:r>
              <a:rPr lang="en-US" altLang="zh-CN" sz="2800" b="1" dirty="0">
                <a:sym typeface="Wingdings" panose="05000000000000000000" pitchFamily="2" charset="2"/>
              </a:rPr>
              <a:t>  e n + </a:t>
            </a:r>
            <a:r>
              <a:rPr lang="el-GR" altLang="zh-CN" sz="2800" b="1" dirty="0">
                <a:sym typeface="Wingdings" panose="05000000000000000000" pitchFamily="2" charset="2"/>
              </a:rPr>
              <a:t>π</a:t>
            </a:r>
            <a:r>
              <a:rPr lang="en-US" altLang="zh-CN" sz="2800" b="1" dirty="0">
                <a:sym typeface="Wingdings" panose="05000000000000000000" pitchFamily="2" charset="2"/>
              </a:rPr>
              <a:t> J/</a:t>
            </a:r>
            <a:r>
              <a:rPr lang="el-GR" altLang="zh-CN" sz="2800" b="1" dirty="0">
                <a:sym typeface="Wingdings" panose="05000000000000000000" pitchFamily="2" charset="2"/>
              </a:rPr>
              <a:t>ψ</a:t>
            </a:r>
            <a:r>
              <a:rPr lang="en-US" altLang="zh-CN" sz="2800" b="1" dirty="0">
                <a:sym typeface="Wingdings" panose="05000000000000000000" pitchFamily="2" charset="2"/>
              </a:rPr>
              <a:t>  e n + </a:t>
            </a:r>
            <a:r>
              <a:rPr lang="el-GR" altLang="zh-CN" sz="2800" b="1" dirty="0">
                <a:sym typeface="Wingdings" panose="05000000000000000000" pitchFamily="2" charset="2"/>
              </a:rPr>
              <a:t>πμμ</a:t>
            </a:r>
            <a:r>
              <a:rPr lang="en-US" altLang="zh-CN" sz="2800" b="1" dirty="0">
                <a:sym typeface="Wingdings" panose="05000000000000000000" pitchFamily="2" charset="2"/>
              </a:rPr>
              <a:t> </a:t>
            </a:r>
            <a:endParaRPr lang="zh-CN" altLang="en-US" sz="28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DA04E5-7F30-93C8-7BB9-402BFD36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7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BE89C8-B32F-F2F1-9EB6-638E2D61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4" y="932582"/>
            <a:ext cx="8634414" cy="56454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4C38182-F2EF-8956-AAC5-A784034B9FA6}"/>
              </a:ext>
            </a:extLst>
          </p:cNvPr>
          <p:cNvSpPr txBox="1"/>
          <p:nvPr/>
        </p:nvSpPr>
        <p:spPr>
          <a:xfrm>
            <a:off x="2795574" y="172254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e p</a:t>
            </a:r>
            <a:r>
              <a:rPr lang="en-US" altLang="zh-CN" sz="2800" b="1" dirty="0">
                <a:sym typeface="Wingdings" panose="05000000000000000000" pitchFamily="2" charset="2"/>
              </a:rPr>
              <a:t> e n </a:t>
            </a:r>
            <a:r>
              <a:rPr lang="en-US" altLang="zh-CN" sz="2800" b="1" dirty="0" err="1">
                <a:sym typeface="Wingdings" panose="05000000000000000000" pitchFamily="2" charset="2"/>
              </a:rPr>
              <a:t>Zc</a:t>
            </a:r>
            <a:r>
              <a:rPr lang="en-US" altLang="zh-CN" sz="2800" b="1" dirty="0">
                <a:sym typeface="Wingdings" panose="05000000000000000000" pitchFamily="2" charset="2"/>
              </a:rPr>
              <a:t>  e n + </a:t>
            </a:r>
            <a:r>
              <a:rPr lang="el-GR" altLang="zh-CN" sz="2800" b="1" dirty="0">
                <a:sym typeface="Wingdings" panose="05000000000000000000" pitchFamily="2" charset="2"/>
              </a:rPr>
              <a:t>π</a:t>
            </a:r>
            <a:r>
              <a:rPr lang="en-US" altLang="zh-CN" sz="2800" b="1" dirty="0">
                <a:sym typeface="Wingdings" panose="05000000000000000000" pitchFamily="2" charset="2"/>
              </a:rPr>
              <a:t> J/</a:t>
            </a:r>
            <a:r>
              <a:rPr lang="el-GR" altLang="zh-CN" sz="2800" b="1" dirty="0">
                <a:sym typeface="Wingdings" panose="05000000000000000000" pitchFamily="2" charset="2"/>
              </a:rPr>
              <a:t>ψ</a:t>
            </a:r>
            <a:r>
              <a:rPr lang="en-US" altLang="zh-CN" sz="2800" b="1" dirty="0">
                <a:sym typeface="Wingdings" panose="05000000000000000000" pitchFamily="2" charset="2"/>
              </a:rPr>
              <a:t>  e n + </a:t>
            </a:r>
            <a:r>
              <a:rPr lang="el-GR" altLang="zh-CN" sz="2800" b="1" dirty="0">
                <a:sym typeface="Wingdings" panose="05000000000000000000" pitchFamily="2" charset="2"/>
              </a:rPr>
              <a:t>πμμ</a:t>
            </a:r>
            <a:r>
              <a:rPr lang="en-US" altLang="zh-CN" sz="2800" b="1" dirty="0">
                <a:sym typeface="Wingdings" panose="05000000000000000000" pitchFamily="2" charset="2"/>
              </a:rPr>
              <a:t> </a:t>
            </a:r>
            <a:endParaRPr lang="zh-CN" altLang="en-US" sz="28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9653EE-989E-61EF-4BC6-92F94841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DA1B3CF-5BCB-1963-217F-56C534E32AED}"/>
              </a:ext>
            </a:extLst>
          </p:cNvPr>
          <p:cNvSpPr txBox="1"/>
          <p:nvPr/>
        </p:nvSpPr>
        <p:spPr>
          <a:xfrm>
            <a:off x="942974" y="1214438"/>
            <a:ext cx="8356775" cy="4190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Zc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(3900), the final states include  e n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e/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e/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e/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e/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are in the central detector acceptance.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Part of the neutron in the forward detector acceptance.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to include the crossing angle?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detector impact need to be included.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other exotic states, such as X(3872) and P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will be studied soon.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573245-BB82-FFC4-3BD4-4DFFB427881D}"/>
              </a:ext>
            </a:extLst>
          </p:cNvPr>
          <p:cNvSpPr txBox="1"/>
          <p:nvPr/>
        </p:nvSpPr>
        <p:spPr>
          <a:xfrm>
            <a:off x="5005387" y="172254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Summary</a:t>
            </a:r>
            <a:endParaRPr lang="zh-CN" altLang="en-US" sz="28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83F072-EEC3-D6D8-EFAC-7999951F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92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08DB5F-3B01-B62C-1C77-7DEB59E2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2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EA79FC-6158-9153-2868-F23D79EE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338B-F7A9-4981-A123-1681690F97F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92005A-50AE-9C1B-81C0-DC3DCD0A0AB7}"/>
              </a:ext>
            </a:extLst>
          </p:cNvPr>
          <p:cNvSpPr txBox="1"/>
          <p:nvPr/>
        </p:nvSpPr>
        <p:spPr>
          <a:xfrm>
            <a:off x="3781141" y="360240"/>
            <a:ext cx="4890226" cy="50381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hangingPunct="0"/>
            <a:r>
              <a:rPr lang="en-US" altLang="zh-CN" sz="2800" b="1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Status of </a:t>
            </a:r>
            <a:r>
              <a:rPr lang="en-GB" sz="2800" b="1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Exotic in </a:t>
            </a:r>
            <a:r>
              <a:rPr lang="en-GB" sz="2800" b="1" dirty="0" err="1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EicC</a:t>
            </a:r>
            <a:r>
              <a:rPr lang="en-GB" sz="2800" b="1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 WP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90E7BC-0F3F-3EAF-2809-2C0DE6D9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6" y="2715109"/>
            <a:ext cx="5911638" cy="37826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BCE7247-A75B-90D8-DA6F-47673F7D73A3}"/>
              </a:ext>
            </a:extLst>
          </p:cNvPr>
          <p:cNvSpPr txBox="1"/>
          <p:nvPr/>
        </p:nvSpPr>
        <p:spPr>
          <a:xfrm>
            <a:off x="7372169" y="1301877"/>
            <a:ext cx="3657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eStarLight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is a Monte Carlo that simulates coherent vector meson photo- and electro-production in electron-ion collisions. It can produce a variety of final states at different center of mass energies for different collision systems at arbitrary values for the photon virtuality.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00EB3FF-6107-A770-A1A4-4925540A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10" y="944136"/>
            <a:ext cx="4819890" cy="15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98EAA39-7FA4-84F0-9B13-D4B96CFA196D}"/>
              </a:ext>
            </a:extLst>
          </p:cNvPr>
          <p:cNvSpPr txBox="1"/>
          <p:nvPr/>
        </p:nvSpPr>
        <p:spPr>
          <a:xfrm>
            <a:off x="4343406" y="172254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Plans for the CDR</a:t>
            </a:r>
            <a:endParaRPr lang="zh-CN" altLang="en-US" sz="28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0B9CE4-F0AC-2E36-A20E-E8465402292F}"/>
              </a:ext>
            </a:extLst>
          </p:cNvPr>
          <p:cNvSpPr/>
          <p:nvPr/>
        </p:nvSpPr>
        <p:spPr>
          <a:xfrm>
            <a:off x="842679" y="1223682"/>
            <a:ext cx="1055146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Step 1: 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Zc</a:t>
            </a:r>
            <a:r>
              <a:rPr lang="en-US" altLang="zh-CN" dirty="0">
                <a:solidFill>
                  <a:schemeClr val="tx1"/>
                </a:solidFill>
              </a:rPr>
              <a:t>(3900), X(3872) </a:t>
            </a:r>
            <a:r>
              <a:rPr lang="en-US" altLang="zh-CN" dirty="0" err="1">
                <a:solidFill>
                  <a:schemeClr val="tx1"/>
                </a:solidFill>
              </a:rPr>
              <a:t>eSTARLight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Pc: </a:t>
            </a:r>
            <a:r>
              <a:rPr lang="en-US" altLang="zh-CN" dirty="0" err="1">
                <a:solidFill>
                  <a:schemeClr val="tx1"/>
                </a:solidFill>
              </a:rPr>
              <a:t>eSTARLight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en-US" altLang="zh-CN" dirty="0" err="1">
                <a:solidFill>
                  <a:schemeClr val="tx1"/>
                </a:solidFill>
              </a:rPr>
              <a:t>LAger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889237-10FD-A315-4FD4-FDD313D00E55}"/>
              </a:ext>
            </a:extLst>
          </p:cNvPr>
          <p:cNvSpPr txBox="1"/>
          <p:nvPr/>
        </p:nvSpPr>
        <p:spPr>
          <a:xfrm>
            <a:off x="9937378" y="161051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Yaping</a:t>
            </a:r>
            <a:r>
              <a:rPr lang="en-US" altLang="zh-CN" dirty="0"/>
              <a:t> </a:t>
            </a:r>
            <a:r>
              <a:rPr lang="en-US" altLang="zh-CN" dirty="0" err="1"/>
              <a:t>Xie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4F39F1-76AF-ED7C-E43C-17A839B57C68}"/>
              </a:ext>
            </a:extLst>
          </p:cNvPr>
          <p:cNvSpPr/>
          <p:nvPr/>
        </p:nvSpPr>
        <p:spPr>
          <a:xfrm>
            <a:off x="842678" y="2921597"/>
            <a:ext cx="1055146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Step 2: 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Zc</a:t>
            </a:r>
            <a:r>
              <a:rPr lang="en-US" altLang="zh-CN" dirty="0">
                <a:solidFill>
                  <a:schemeClr val="tx1"/>
                </a:solidFill>
              </a:rPr>
              <a:t>(3900), X(3872), Pc decay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Using </a:t>
            </a:r>
            <a:r>
              <a:rPr lang="zh-CN" altLang="en-US" dirty="0">
                <a:solidFill>
                  <a:schemeClr val="tx1"/>
                </a:solidFill>
              </a:rPr>
              <a:t>EiccEvtGen</a:t>
            </a:r>
            <a:r>
              <a:rPr lang="zh-CN" altLang="en-US" b="1" dirty="0">
                <a:solidFill>
                  <a:schemeClr val="tx1"/>
                </a:solidFill>
              </a:rPr>
              <a:t>Hybrid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823B8E-53E3-54BD-8612-206F13038D2A}"/>
              </a:ext>
            </a:extLst>
          </p:cNvPr>
          <p:cNvSpPr/>
          <p:nvPr/>
        </p:nvSpPr>
        <p:spPr>
          <a:xfrm>
            <a:off x="842678" y="4628484"/>
            <a:ext cx="1055146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Step 3: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Implement the detector impact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BE644C0E-CED3-15FE-93D1-245242CC1E84}"/>
              </a:ext>
            </a:extLst>
          </p:cNvPr>
          <p:cNvSpPr/>
          <p:nvPr/>
        </p:nvSpPr>
        <p:spPr>
          <a:xfrm>
            <a:off x="6260199" y="2380847"/>
            <a:ext cx="387130" cy="50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E52E4791-241C-055C-8B69-9C99011F59F2}"/>
              </a:ext>
            </a:extLst>
          </p:cNvPr>
          <p:cNvSpPr/>
          <p:nvPr/>
        </p:nvSpPr>
        <p:spPr>
          <a:xfrm>
            <a:off x="6215375" y="4092313"/>
            <a:ext cx="387130" cy="50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1D34F76-E23D-1B75-A12A-F3A2939181B5}"/>
              </a:ext>
            </a:extLst>
          </p:cNvPr>
          <p:cNvSpPr txBox="1"/>
          <p:nvPr/>
        </p:nvSpPr>
        <p:spPr>
          <a:xfrm>
            <a:off x="4549589" y="4837928"/>
            <a:ext cx="30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Resolution + Efficiency table?</a:t>
            </a:r>
          </a:p>
          <a:p>
            <a:r>
              <a:rPr lang="en-US" altLang="zh-CN" dirty="0"/>
              <a:t>Update the physics output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ACCDD7-151C-9D57-F180-3DB9998CFD99}"/>
              </a:ext>
            </a:extLst>
          </p:cNvPr>
          <p:cNvSpPr txBox="1"/>
          <p:nvPr/>
        </p:nvSpPr>
        <p:spPr>
          <a:xfrm>
            <a:off x="9937378" y="3312917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Yutie Liang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BBCE696-E53E-6E0D-BE18-F9BEC9DC4048}"/>
              </a:ext>
            </a:extLst>
          </p:cNvPr>
          <p:cNvSpPr txBox="1"/>
          <p:nvPr/>
        </p:nvSpPr>
        <p:spPr>
          <a:xfrm>
            <a:off x="9912738" y="501531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Aiqiang</a:t>
            </a:r>
            <a:r>
              <a:rPr lang="en-US" altLang="zh-CN" dirty="0"/>
              <a:t> Guo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F28ADA-C1BF-6AE7-82F6-025BF67C65B7}"/>
              </a:ext>
            </a:extLst>
          </p:cNvPr>
          <p:cNvSpPr txBox="1"/>
          <p:nvPr/>
        </p:nvSpPr>
        <p:spPr>
          <a:xfrm>
            <a:off x="6286245" y="324433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Aiqiang</a:t>
            </a:r>
            <a:r>
              <a:rPr lang="en-US" altLang="zh-CN" dirty="0"/>
              <a:t> Guo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23D6922-7894-C9F9-6F98-412A3E69F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83" y="2990823"/>
            <a:ext cx="1627416" cy="95999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DD4A2FD-6D0D-A028-D612-42E2039B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8" y="1276717"/>
            <a:ext cx="4706468" cy="10299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66CA528-FE37-5572-9B51-8996913A239F}"/>
              </a:ext>
            </a:extLst>
          </p:cNvPr>
          <p:cNvSpPr txBox="1"/>
          <p:nvPr/>
        </p:nvSpPr>
        <p:spPr>
          <a:xfrm>
            <a:off x="11457267" y="1558129"/>
            <a:ext cx="541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95775D3-0ED4-97E6-E212-7CD71FC8C74A}"/>
              </a:ext>
            </a:extLst>
          </p:cNvPr>
          <p:cNvSpPr txBox="1"/>
          <p:nvPr/>
        </p:nvSpPr>
        <p:spPr>
          <a:xfrm>
            <a:off x="11420185" y="3136612"/>
            <a:ext cx="541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5992974-5ABE-1155-9AB4-6FE5E418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65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B37B973-0B89-5499-B3F7-2EC2CD698305}"/>
              </a:ext>
            </a:extLst>
          </p:cNvPr>
          <p:cNvSpPr txBox="1"/>
          <p:nvPr/>
        </p:nvSpPr>
        <p:spPr>
          <a:xfrm>
            <a:off x="3469822" y="2710543"/>
            <a:ext cx="5743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Step1: Production of </a:t>
            </a:r>
            <a:r>
              <a:rPr lang="en-US" altLang="zh-CN" sz="3200" b="1" dirty="0" err="1"/>
              <a:t>Zc</a:t>
            </a:r>
            <a:r>
              <a:rPr lang="en-US" altLang="zh-CN" sz="3200" b="1" dirty="0"/>
              <a:t>(3900)</a:t>
            </a:r>
          </a:p>
          <a:p>
            <a:pPr algn="r"/>
            <a:r>
              <a:rPr lang="en-US" altLang="zh-CN" sz="3200" b="1" dirty="0"/>
              <a:t>--</a:t>
            </a:r>
            <a:r>
              <a:rPr lang="en-US" altLang="zh-CN" sz="3200" b="1" dirty="0" err="1"/>
              <a:t>Yaping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Xie</a:t>
            </a:r>
            <a:endParaRPr lang="zh-CN" altLang="en-US" sz="32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D2B4CE-EFDE-6580-3E39-644AB84F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44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89681-0586-4EFB-B850-5E2CD416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Photoproduction of </a:t>
            </a:r>
            <a:r>
              <a:rPr lang="en-US" altLang="zh-CN" dirty="0" err="1"/>
              <a:t>Zc</a:t>
            </a:r>
            <a:r>
              <a:rPr lang="en-US" altLang="zh-CN" dirty="0"/>
              <a:t>(3900)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9B9249-0C12-4DDD-A7AD-8FA5F964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use the effective method to calculate the photoproduction of </a:t>
            </a:r>
            <a:r>
              <a:rPr lang="en-US" altLang="zh-CN" dirty="0" err="1"/>
              <a:t>Zc</a:t>
            </a:r>
            <a:r>
              <a:rPr lang="en-US" altLang="zh-CN" dirty="0"/>
              <a:t>(3900)  and fit the cross section as a function of W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E5DD0F-532B-4A30-B953-754B89CA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67" y="3035114"/>
            <a:ext cx="4836974" cy="314184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FC3DF3-1272-BEAC-E295-6447C759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65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6B790-CD4C-4242-913F-EC7C12A1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Zc</a:t>
            </a:r>
            <a:r>
              <a:rPr lang="en-US" altLang="zh-CN" dirty="0"/>
              <a:t>(3900) production in </a:t>
            </a:r>
            <a:r>
              <a:rPr lang="en-US" altLang="zh-CN" dirty="0" err="1"/>
              <a:t>EicC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C237F9-193A-49AA-ADA6-ECF52EE2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Adopting the photoproduction and </a:t>
            </a:r>
            <a:r>
              <a:rPr lang="en-US" altLang="zh-CN" dirty="0" err="1"/>
              <a:t>estarlight</a:t>
            </a:r>
            <a:r>
              <a:rPr lang="en-US" altLang="zh-CN" dirty="0"/>
              <a:t>, we can obtain the production of </a:t>
            </a:r>
            <a:r>
              <a:rPr lang="en-US" altLang="zh-CN" dirty="0" err="1"/>
              <a:t>Zc</a:t>
            </a:r>
            <a:r>
              <a:rPr lang="en-US" altLang="zh-CN" dirty="0"/>
              <a:t>(3900) in </a:t>
            </a:r>
            <a:r>
              <a:rPr lang="en-US" altLang="zh-CN" dirty="0" err="1"/>
              <a:t>EicC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6F76AC-2DA2-4C24-93FA-4EFD2C74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2" y="2861465"/>
            <a:ext cx="7810791" cy="372969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37D372-8586-E8BF-6368-A595A0DD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4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6B790-CD4C-4242-913F-EC7C12A1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Zc</a:t>
            </a:r>
            <a:r>
              <a:rPr lang="en-US" altLang="zh-CN" dirty="0"/>
              <a:t>(3900) production in </a:t>
            </a:r>
            <a:r>
              <a:rPr lang="en-US" altLang="zh-CN" dirty="0" err="1"/>
              <a:t>EicC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C237F9-193A-49AA-ADA6-ECF52EE2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Adopting the photoproduction and </a:t>
            </a:r>
            <a:r>
              <a:rPr lang="en-US" altLang="zh-CN" dirty="0" err="1"/>
              <a:t>estarlight</a:t>
            </a:r>
            <a:r>
              <a:rPr lang="en-US" altLang="zh-CN" dirty="0"/>
              <a:t>, we can obtain the production of </a:t>
            </a:r>
            <a:r>
              <a:rPr lang="en-US" altLang="zh-CN" dirty="0" err="1"/>
              <a:t>Zc</a:t>
            </a:r>
            <a:r>
              <a:rPr lang="en-US" altLang="zh-CN" dirty="0"/>
              <a:t>(3900) in </a:t>
            </a:r>
            <a:r>
              <a:rPr lang="en-US" altLang="zh-CN" dirty="0" err="1"/>
              <a:t>EicC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0360D0-86F0-4A91-9156-7D093B2D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85" y="2945624"/>
            <a:ext cx="7126463" cy="340292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8A57C8-6C08-1B50-F8EA-331F75B5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9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6B790-CD4C-4242-913F-EC7C12A1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Zc</a:t>
            </a:r>
            <a:r>
              <a:rPr lang="en-US" altLang="zh-CN" dirty="0"/>
              <a:t>(3900) production in </a:t>
            </a:r>
            <a:r>
              <a:rPr lang="en-US" altLang="zh-CN" dirty="0" err="1"/>
              <a:t>EicC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C237F9-193A-49AA-ADA6-ECF52EE2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Adopting the photoproduction and </a:t>
            </a:r>
            <a:r>
              <a:rPr lang="en-US" altLang="zh-CN" dirty="0" err="1"/>
              <a:t>estarlight</a:t>
            </a:r>
            <a:r>
              <a:rPr lang="en-US" altLang="zh-CN" dirty="0"/>
              <a:t>, we can obtain the production of </a:t>
            </a:r>
            <a:r>
              <a:rPr lang="en-US" altLang="zh-CN" dirty="0" err="1"/>
              <a:t>Zc</a:t>
            </a:r>
            <a:r>
              <a:rPr lang="en-US" altLang="zh-CN" dirty="0"/>
              <a:t>(3900) in </a:t>
            </a:r>
            <a:r>
              <a:rPr lang="en-US" altLang="zh-CN" dirty="0" err="1"/>
              <a:t>EicC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305412-F672-4C47-BFF8-1F7DF7F5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8" y="2929672"/>
            <a:ext cx="7391982" cy="384337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F4381E-F85D-49AF-A1FE-9CDB1E8C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3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6B790-CD4C-4242-913F-EC7C12A1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Zc</a:t>
            </a:r>
            <a:r>
              <a:rPr lang="en-US" altLang="zh-CN" dirty="0"/>
              <a:t>(3900) production in </a:t>
            </a:r>
            <a:r>
              <a:rPr lang="en-US" altLang="zh-CN" dirty="0" err="1"/>
              <a:t>EicC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C237F9-193A-49AA-ADA6-ECF52EE2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Adopting the photoproduction and </a:t>
            </a:r>
            <a:r>
              <a:rPr lang="en-US" altLang="zh-CN" dirty="0" err="1"/>
              <a:t>estarlight</a:t>
            </a:r>
            <a:r>
              <a:rPr lang="en-US" altLang="zh-CN" dirty="0"/>
              <a:t>, we can obtain the production of </a:t>
            </a:r>
            <a:r>
              <a:rPr lang="en-US" altLang="zh-CN" dirty="0" err="1"/>
              <a:t>Zc</a:t>
            </a:r>
            <a:r>
              <a:rPr lang="en-US" altLang="zh-CN" dirty="0"/>
              <a:t>(3900) in </a:t>
            </a:r>
            <a:r>
              <a:rPr lang="en-US" altLang="zh-CN" dirty="0" err="1"/>
              <a:t>EicC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A0A4FC-4899-4C01-A192-CFB89D00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7" y="2700760"/>
            <a:ext cx="7941518" cy="379211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F7DF57-F392-7FE2-6AFD-AE8218D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02-449E-43E9-8230-5E756021C4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61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437</Words>
  <Application>Microsoft Office PowerPoint</Application>
  <PresentationFormat>宽屏</PresentationFormat>
  <Paragraphs>65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-apple-system</vt:lpstr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Photoproduction of Zc(3900)</vt:lpstr>
      <vt:lpstr>Zc(3900) production in EicC</vt:lpstr>
      <vt:lpstr>Zc(3900) production in EicC</vt:lpstr>
      <vt:lpstr>Zc(3900) production in EicC</vt:lpstr>
      <vt:lpstr>Zc(3900) production in EicC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yutie</dc:creator>
  <cp:lastModifiedBy>yutie</cp:lastModifiedBy>
  <cp:revision>19</cp:revision>
  <dcterms:created xsi:type="dcterms:W3CDTF">2023-03-05T02:46:55Z</dcterms:created>
  <dcterms:modified xsi:type="dcterms:W3CDTF">2023-03-07T07:43:06Z</dcterms:modified>
</cp:coreProperties>
</file>