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1" r:id="rId13"/>
    <p:sldId id="272" r:id="rId14"/>
    <p:sldId id="278" r:id="rId15"/>
    <p:sldId id="279" r:id="rId16"/>
    <p:sldId id="280" r:id="rId17"/>
    <p:sldId id="281" r:id="rId18"/>
    <p:sldId id="270" r:id="rId19"/>
    <p:sldId id="273" r:id="rId20"/>
    <p:sldId id="283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52E94-525D-4CFA-9533-2C1E9FB5005A}" type="datetimeFigureOut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4FB99-A733-4CF2-875F-D731131C39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82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991528-4D19-ABB9-1C9C-9B4C1A918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33C2DC9-983E-BDFC-594D-6E89988CC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7A5EBC5-B0EC-3FC9-67C3-25B510A2B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A021-0656-45A4-B389-EA6DFD366298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0B3D5D-6216-4D46-36EB-A20031845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1916A1-A21A-39FA-1C8B-FD6EF356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728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014F1-ECEB-CBDE-9361-96CFA02D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FD8EA2-BA5A-C9E9-413D-C92B647C8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DCB51A5-F882-4BC9-3289-30907902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A0CA-5E6C-4189-9AB0-26D36E075969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5EEA44-DEED-C572-AFC8-C9318C4D6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3F9C9E-DD95-EC95-A744-F0A74CD6E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9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2A0597C-1899-AFD1-9390-E18D257AE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1B17C9D-38A9-8BB4-7D4B-6259A3462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D60E6F-8C21-9C19-9D59-CB12A47E7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A708-40F5-45F6-9927-349E52363EE7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917B4F-38ED-3A68-2960-5EDB3C3F8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B2129B-D06D-AED6-D6F6-47F773FA6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77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9E6BC-9E84-57F6-BB06-49D850B5B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D7E49D-BB82-77BE-3156-638A71510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EF98727-EAD2-3EDC-E301-E7CD91CB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7555E-F0C4-4638-904E-00BAC2377E6C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D728A0B-844F-DEE4-3907-54A611072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D1D091-6EEE-1AAF-885B-D998BAFB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12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5FE1F0-3B06-FD3B-9167-A044E2951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B4738E-01CC-F195-158B-033185447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C06288-3E00-0588-8754-680FE783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DAD0-0EA8-46DA-8D16-C3F45489C942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8BB2F6-D5DF-0717-6A53-1CEDB2A42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762B0F-29DC-7C03-6DD5-0363454A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84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080ACB-2BB6-D0D3-3A43-A6271AFE1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5B240D-5D97-02FD-1F9D-B1ECC321A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23BBB3-AFA0-E526-C9C3-14F8F8483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93B7D85-D193-2109-2A91-10B766748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EDCF3-1BDD-467B-AA3B-6911C6C38585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A9B9B3-A444-ABB8-C2CE-7E0533B5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275D46-DD31-3C83-C417-35475D02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5282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FFB17C-FEBA-E4A0-CF65-B0B52DF5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10244E-5C7F-89B3-1715-9A76327B3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F17C9B-A4C8-FA8F-5EBA-68D353CE3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3021881-9870-66EE-1428-344F93B2B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B231A8D-BEED-60B3-91AD-289F42875E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2F08B6-B0D9-2D8D-D3FB-3BDC726D5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3E1B-3012-462F-AA76-79E4859C5B05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A9F5799-C3DB-1827-0C6D-780DEB1C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B7852BA-B8D7-86B3-772D-D81422DC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2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EA7F3-5855-43B3-2416-88A9E580E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B58B18F-6EF2-9D6B-211F-4BC8EB96B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8BF2E-DDF4-49D6-881A-9A02A41F44FA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544C7D7-56DC-6333-DDB7-978E6B0B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CC49F40-2ADF-3697-8BAA-B2695FA77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279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240668B-BC65-0028-9536-4AC1DE48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94F0-B00C-4A6C-9FE9-DF615842AB25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688EAFF-E045-B58D-5764-CB070D10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63273C-27A0-E421-BF9E-5BBAB6077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782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62FD68-938A-AC96-53E6-33D0C0796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C371A6-E075-664B-0311-FABD555D9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4464A6D-9B28-2484-1D03-63D65FC94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CD14357-943F-86F4-588D-B20CA35B7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8D38-643C-4C6C-A4A6-E6677E977822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6CC8EA-A749-78CC-A8F6-8A3C5F195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2A1F22E-16BB-D9E5-FF94-38FF3E2F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50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4A540E-5126-96E0-4DFE-645DAF0A6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407CA1A-2055-8382-66D2-1DA6839F0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FAB1F1-2A26-9BEB-6B16-2198A3318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07EB7F-4673-8AA0-2AED-36CD8D671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9ED46-9D8C-4192-967F-F353B0514E2D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5548EF-CE2A-E89C-3242-9FAB611A3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BC823F-204A-D119-BF44-68E4F5B7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053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07791CA-9919-C9EC-3962-9784DD985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FABE3C-C07A-6F90-3F23-C1ED02454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E4227C-7415-208A-7BDD-872BA548F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F6FC-5E7A-421A-947C-3A1420C14C4F}" type="datetime1">
              <a:rPr lang="zh-CN" altLang="en-US" smtClean="0"/>
              <a:t>2023/1/30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21843E-25E9-5EC0-F565-47C658251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5EF795-7C47-B169-390B-9C2CCBC55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26F3C-12B8-46C1-8E6D-A896BF6326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3.png"/><Relationship Id="rId5" Type="http://schemas.openxmlformats.org/officeDocument/2006/relationships/image" Target="../media/image39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A0B1720-937B-C063-76C2-81CF98CAC418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𝛬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𝑃𝑟𝑜𝑗𝑒𝑐𝑡𝑖𝑜𝑛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A0B1720-937B-C063-76C2-81CF98CAC4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副标题 2">
            <a:extLst>
              <a:ext uri="{FF2B5EF4-FFF2-40B4-BE49-F238E27FC236}">
                <a16:creationId xmlns:a16="http://schemas.microsoft.com/office/drawing/2014/main" id="{DB7F0DF7-14D6-CD45-896E-AF931E9C5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朱森杰，黄逍</a:t>
            </a:r>
            <a:endParaRPr lang="en-US" altLang="zh-CN" dirty="0"/>
          </a:p>
          <a:p>
            <a:r>
              <a:rPr lang="zh-CN" altLang="en-US" dirty="0"/>
              <a:t>中国科学技术大学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3759780-2137-33DB-C9A4-2FDB8320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0587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3AC53D9-E839-2991-FA02-FAA2A170000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Results (MPI-CR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3AC53D9-E839-2991-FA02-FAA2A17000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5C9F252B-5DCB-BCCC-CE97-0E1A55CB4E5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5C9F252B-5DCB-BCCC-CE97-0E1A55CB4E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DA7A7ACE-EBD9-8D36-B32B-FB9A3AE82FB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3029474"/>
            <a:ext cx="5157787" cy="277468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716030A6-1C7B-8679-1941-932A0E4FD832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716030A6-1C7B-8679-1941-932A0E4FD8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5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EDCCE360-506C-329B-62BE-DB247AAA373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5084" y="2505075"/>
            <a:ext cx="3897420" cy="3754037"/>
          </a:xfr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814E372-D43F-A23A-425E-0EDF688D6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828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225609F-2406-94FB-A975-0A1E632CA71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Results (QCD-CR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225609F-2406-94FB-A975-0A1E632CA7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r="-1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481147C4-0B5E-9814-7E35-44E4A0F9688F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481147C4-0B5E-9814-7E35-44E4A0F968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4626095A-0604-845E-D0BC-ECFFD7FA89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6022" y="2505075"/>
            <a:ext cx="3825318" cy="3684588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43099D16-C31E-D347-EB09-6823EAC71303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43099D16-C31E-D347-EB09-6823EAC713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5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308CEEFE-FFCC-1362-C7C2-0A8A0B9E2A7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1135" y="2505075"/>
            <a:ext cx="3825318" cy="3684588"/>
          </a:xfr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976673-E768-F7CA-C2FD-52DF2F6CF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491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CB33844-F018-20B4-899D-CEB4D55EF23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Results (MPI-CR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ECB33844-F018-20B4-899D-CEB4D55EF2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BE623D7-CD39-474F-43FF-458C160E88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zh-CN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zh-CN" altLang="en-US" i="0" dirty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altLang="zh-CN" dirty="0"/>
                  <a:t>			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𝑠𝑖𝑔𝑛𝑖𝑓𝑖𝑐𝑎𝑛𝑐𝑒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altLang="zh-CN" i="0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CN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rad>
                      </m:den>
                    </m:f>
                  </m:oMath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BE623D7-CD39-474F-43FF-458C160E8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230D6E9-4AFD-2A88-83BB-34EC4129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232D7CC-82BD-5F3F-DC05-C5B3CC1219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512381"/>
            <a:ext cx="3920231" cy="366458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0C6ABB5-90E1-26B0-4D47-C1ECF184BF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54608" y="2512381"/>
            <a:ext cx="4572000" cy="366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26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286B3043-E814-0BC4-4E1C-A42E41E0BA3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Results (MPI-CR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286B3043-E814-0BC4-4E1C-A42E41E0BA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6789B56-220A-9286-F6CB-4ABF98DEE1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zh-CN" altLang="en-US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zh-CN" altLang="en-US" i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zh-CN" altLang="en-US" i="0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6789B56-220A-9286-F6CB-4ABF98DEE1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081EEF-0970-3630-B3AD-6B768C7A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3EEE132-E2E4-06E0-C085-2283F8876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8790" y="2339559"/>
            <a:ext cx="3728620" cy="369725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314831B-6F6A-EA6F-D91D-42900DEA91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7410" y="2485749"/>
            <a:ext cx="4332303" cy="355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49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93CFE97-19D9-A1E6-9340-8D4DF1B3BE7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Results (QCD-CR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93CFE97-19D9-A1E6-9340-8D4DF1B3BE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r="-1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65FCAFC-7A33-51AF-64EB-E435C366DC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zh-CN" altLang="en-US" i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165FCAFC-7A33-51AF-64EB-E435C366DC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1DA2BE-3A9B-FC22-EB2F-D0496E23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F2E34E8-1C6D-E72D-1B32-FCFEBB87BF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6977" y="2377310"/>
            <a:ext cx="5169023" cy="352500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AF2FD8A-5C7E-1F1F-28DE-6C533BC8E6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2377310"/>
            <a:ext cx="5169023" cy="3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7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20C02F40-B0B0-1B42-EC65-78E7BE3FE3C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Results (QCD-CR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20C02F40-B0B0-1B42-EC65-78E7BE3FE3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r="-1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C7E0039-F7B5-4022-860F-64E418E576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zh-CN" altLang="en-US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zh-CN" altLang="en-US" i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zh-CN" altLang="en-US" i="0">
                        <a:latin typeface="Cambria Math" panose="02040503050406030204" pitchFamily="18" charset="0"/>
                      </a:rPr>
                      <m:t>&lt;3</m:t>
                    </m:r>
                  </m:oMath>
                </a14:m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C7E0039-F7B5-4022-860F-64E418E576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2BDC6F0-124A-22D8-414D-2EA3DB1A1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70CDBAD-1695-06C1-EA72-205AEBC6FE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1" y="2324100"/>
            <a:ext cx="5079770" cy="346414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DC50E29-D97E-5F0A-89A6-C7415DB4FF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7971" y="2324099"/>
            <a:ext cx="5079771" cy="346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09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5486C1C9-BB94-7300-3993-49E48DE94B7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 (MPI-CR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5486C1C9-BB94-7300-3993-49E48DE94B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65ABF9B9-115A-138D-3C7F-00EDF9CBA288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zh-CN" altLang="en-US" i="0" dirty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65ABF9B9-115A-138D-3C7F-00EDF9CBA2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E09D9050-AB88-1DE9-A4F1-7D5E9F8CCB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960025"/>
            <a:ext cx="5157787" cy="277468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6D08774C-C170-8322-3195-F67AEA5F5B1B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6D08774C-C170-8322-3195-F67AEA5F5B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5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C754F7FE-F921-78A6-158E-B91274F4578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6368" y="2953193"/>
            <a:ext cx="2894851" cy="2788352"/>
          </a:xfr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23964B-C5D2-7709-CD53-A70E12C5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389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8181A15B-2EA1-6287-1850-F35927E16C9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 Result (QCD-CR Model)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8181A15B-2EA1-6287-1850-F35927E16C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71C1C482-832D-3A68-FE2B-D4E4052F6DE6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zh-CN" altLang="en-US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zh-CN" altLang="en-US" i="0" dirty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占位符 2">
                <a:extLst>
                  <a:ext uri="{FF2B5EF4-FFF2-40B4-BE49-F238E27FC236}">
                    <a16:creationId xmlns:a16="http://schemas.microsoft.com/office/drawing/2014/main" id="{71C1C482-832D-3A68-FE2B-D4E4052F6D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473D3E14-A90E-A752-3C90-6C20C67CD3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9" y="2725446"/>
            <a:ext cx="4708755" cy="363090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AD898CE6-B343-4ADC-8982-8F8082854355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占位符 4">
                <a:extLst>
                  <a:ext uri="{FF2B5EF4-FFF2-40B4-BE49-F238E27FC236}">
                    <a16:creationId xmlns:a16="http://schemas.microsoft.com/office/drawing/2014/main" id="{AD898CE6-B343-4ADC-8982-8F80828543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5"/>
                <a:stretch>
                  <a:fillRect b="-5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65956B7F-1632-4BC3-080A-B56D02E1BEF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20900" y="2725446"/>
            <a:ext cx="4958287" cy="3630903"/>
          </a:xfrm>
        </p:spPr>
      </p:pic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E7E0D40-D59E-9F6D-5751-B1C2C64D9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724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2FCE11F3-76A3-640D-F481-A4BB6BF0E7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𝛬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zh-CN" altLang="en-U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𝑃𝑟𝑜𝑗𝑒𝑐𝑡𝑖𝑜𝑛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2FCE11F3-76A3-640D-F481-A4BB6BF0E7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478498-C6EB-0CA1-3952-7CAB41511B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9691C0-2F4E-49C2-AC89-6B84704F7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373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A722370-C00C-065B-7BB5-D740263964A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𝛬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Projection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9A722370-C00C-065B-7BB5-D740263964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8269A29-7784-1325-AB81-1014853E3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19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4">
                <a:extLst>
                  <a:ext uri="{FF2B5EF4-FFF2-40B4-BE49-F238E27FC236}">
                    <a16:creationId xmlns:a16="http://schemas.microsoft.com/office/drawing/2014/main" id="{B4D3A850-1DD1-AFD5-D73B-C9D8006315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𝑒𝑟𝑟𝑜𝑟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𝑠𝑖𝑔𝑛𝑖𝑓𝑖𝑐𝑎𝑛𝑐𝑒</m:t>
                        </m:r>
                      </m:den>
                    </m:f>
                  </m:oMath>
                </a14:m>
                <a:endParaRPr lang="en-US" altLang="zh-CN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f>
                          <m:fPr>
                            <m:ctrlPr>
                              <a:rPr lang="zh-CN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num>
                          <m:den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</m:sub>
                    </m:sSub>
                    <m:r>
                      <a:rPr lang="zh-CN" altLang="en-US" i="0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zh-CN" alt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zh-CN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acc>
                              <m:accPr>
                                <m:chr m:val="̅"/>
                                <m:ctrlPr>
                                  <a:rPr lang="zh-CN" alt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zh-CN" altLang="en-US" i="1" dirty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acc>
                          </m:num>
                          <m:den>
                            <m:acc>
                              <m:accPr>
                                <m:chr m:val="̅"/>
                                <m:ctrlPr>
                                  <a:rPr lang="zh-CN" alt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zh-CN" altLang="en-US" i="1" dirty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</m:acc>
                          </m:den>
                        </m:f>
                      </m:e>
                    </m:d>
                    <m:rad>
                      <m:radPr>
                        <m:degHide m:val="on"/>
                        <m:ctrlPr>
                          <a:rPr lang="zh-CN" alt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zh-CN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zh-CN" alt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zh-CN" altLang="en-US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zh-CN" altLang="en-US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i="1" dirty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zh-CN" altLang="en-US" i="1" dirty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sub>
                                    </m:sSub>
                                  </m:num>
                                  <m:den>
                                    <m:acc>
                                      <m:accPr>
                                        <m:chr m:val="̅"/>
                                        <m:ctrlPr>
                                          <a:rPr lang="zh-CN" altLang="en-US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zh-CN" altLang="en-US" i="1" dirty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acc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zh-CN" alt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zh-CN" altLang="en-US" i="0" dirty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zh-CN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zh-CN" alt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zh-CN" altLang="en-US" i="1" dirty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zh-CN" altLang="en-US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i="1" dirty="0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zh-CN" altLang="en-US" i="1" dirty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sub>
                                    </m:sSub>
                                  </m:num>
                                  <m:den>
                                    <m:acc>
                                      <m:accPr>
                                        <m:chr m:val="̅"/>
                                        <m:ctrlPr>
                                          <a:rPr lang="zh-CN" altLang="en-US" i="1" dirty="0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zh-CN" altLang="en-US" i="1" dirty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</m:acc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zh-CN" alt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内容占位符 4">
                <a:extLst>
                  <a:ext uri="{FF2B5EF4-FFF2-40B4-BE49-F238E27FC236}">
                    <a16:creationId xmlns:a16="http://schemas.microsoft.com/office/drawing/2014/main" id="{B4D3A850-1DD1-AFD5-D73B-C9D8006315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内容占位符 5">
            <a:extLst>
              <a:ext uri="{FF2B5EF4-FFF2-40B4-BE49-F238E27FC236}">
                <a16:creationId xmlns:a16="http://schemas.microsoft.com/office/drawing/2014/main" id="{26084445-1BE8-5B24-686F-775A22AAF4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09352" y="1646239"/>
            <a:ext cx="6337916" cy="45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3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A755AD-E668-436F-C5B2-D6C593ED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1B7815C-C2A9-23B9-EB14-67D16BD7D5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>
                    <a:ea typeface="Cambria Math" panose="02040503050406030204" pitchFamily="18" charset="0"/>
                  </a:rPr>
                  <a:t>Introduction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zh-CN" altLang="en-US" i="0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𝑅𝑒𝑐𝑜𝑛𝑠𝑡𝑟𝑢𝑐𝑡𝑖𝑜𝑛</m:t>
                    </m:r>
                  </m:oMath>
                </a14:m>
                <a:endParaRPr lang="en-US" altLang="zh-CN" dirty="0"/>
              </a:p>
              <a:p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𝛬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𝑃𝑟𝑜𝑗𝑒𝑐𝑡𝑖𝑜𝑛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Conclusion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1B7815C-C2A9-23B9-EB14-67D16BD7D5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2F893A-90A2-0CED-14E6-DB8F8CF6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426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4C130C9-9BEA-C203-10A7-EE76D5A1307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𝛬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Projection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F4C130C9-9BEA-C203-10A7-EE76D5A130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8D1F86A-E200-A120-2835-CB698D88F584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results of </a:t>
                </a:r>
                <a:r>
                  <a:rPr lang="en-US" altLang="zh-CN" dirty="0" err="1"/>
                  <a:t>EicC</a:t>
                </a:r>
                <a:r>
                  <a:rPr lang="en-US" altLang="zh-CN" dirty="0"/>
                  <a:t> and EiC cover different multiplicity regions.</a:t>
                </a:r>
              </a:p>
              <a:p>
                <a:r>
                  <a:rPr lang="en-US" altLang="zh-CN" dirty="0"/>
                  <a:t>With a luminosity 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100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𝑓𝑏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zh-CN" dirty="0"/>
                  <a:t>, the results are conducive to our comprehension of hadronization models.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F8D1F86A-E200-A120-2835-CB698D88F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2118" t="-2521" r="-23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2972BD-3526-8EA5-9E63-D1D0582D6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20</a:t>
            </a:fld>
            <a:endParaRPr lang="zh-CN" altLang="en-US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EA30C944-5D30-BF4C-CFA1-4767CA243A6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2629" y="1690688"/>
            <a:ext cx="5909631" cy="4486275"/>
          </a:xfrm>
        </p:spPr>
      </p:pic>
    </p:spTree>
    <p:extLst>
      <p:ext uri="{BB962C8B-B14F-4D97-AF65-F5344CB8AC3E}">
        <p14:creationId xmlns:p14="http://schemas.microsoft.com/office/powerpoint/2010/main" val="609108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E33589-D6D4-5376-98BF-004CA970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22AF144-A747-EDC9-0B23-0BC2F878C9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There is a significant asymmetry in the production of particles and antiparticles.</a:t>
                </a:r>
              </a:p>
              <a:p>
                <a:r>
                  <a:rPr lang="en-US" altLang="zh-CN" dirty="0"/>
                  <a:t>As the energy of </a:t>
                </a:r>
                <a:r>
                  <a:rPr lang="en-US" altLang="zh-CN" dirty="0" err="1"/>
                  <a:t>EicC</a:t>
                </a:r>
                <a:r>
                  <a:rPr lang="en-US" altLang="zh-CN" dirty="0"/>
                  <a:t> is lower, we can attain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CN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𝛬</m:t>
                            </m:r>
                          </m:e>
                          <m:sub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zh-CN" altLang="en-US" i="0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zh-CN" alt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 dirty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zh-CN" altLang="en-US" i="0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ratio at smaller multiplicities.</a:t>
                </a:r>
              </a:p>
              <a:p>
                <a:r>
                  <a:rPr lang="en-US" altLang="zh-CN" dirty="0"/>
                  <a:t>The statistics that can be measured </a:t>
                </a:r>
                <a:r>
                  <a:rPr lang="en-US" altLang="zh-CN"/>
                  <a:t>is estimated.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22AF144-A747-EDC9-0B23-0BC2F878C9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521" r="-1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FCBBB01-BE22-0232-0724-B5EC4D6BF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323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1832F6-9D9F-F99A-1A1F-01C18DC32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F2DC7AE-1229-D0A0-0606-E7CA0E9773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/>
                  <a:t>[1]</a:t>
                </a:r>
                <a:r>
                  <a:rPr lang="en-GB" altLang="zh-CN" dirty="0"/>
                  <a:t> S. Acharya et al,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altLang="zh-CN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altLang="zh-CN" i="1" smtClean="0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en-GB" altLang="zh-CN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en-GB" altLang="zh-CN" i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GB" altLang="zh-CN" dirty="0"/>
                  <a:t> Production and Baryon-to-Meson Ratios in pp and p-Pb Collisions 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altLang="zh-CN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GB" altLang="zh-CN" i="1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altLang="zh-CN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GB" altLang="zh-CN" i="1" smtClean="0">
                                <a:latin typeface="Cambria Math" panose="02040503050406030204" pitchFamily="18" charset="0"/>
                              </a:rPr>
                              <m:t>𝑁𝑁</m:t>
                            </m:r>
                          </m:sub>
                        </m:sSub>
                      </m:e>
                    </m:rad>
                  </m:oMath>
                </a14:m>
                <a:r>
                  <a:rPr lang="en-GB" altLang="zh-CN" dirty="0"/>
                  <a:t>= 5.02 </a:t>
                </a:r>
                <a:r>
                  <a:rPr lang="en-GB" altLang="zh-CN" dirty="0" err="1"/>
                  <a:t>TeV</a:t>
                </a:r>
                <a:r>
                  <a:rPr lang="en-GB" altLang="zh-CN" dirty="0"/>
                  <a:t> at the LHC, PHYSICAL REVIEW LETTERS 127, 202301 (2021).</a:t>
                </a:r>
                <a:r>
                  <a:rPr lang="zh-CN" altLang="en-US" dirty="0"/>
                  <a:t> 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[2]</a:t>
                </a:r>
                <a:r>
                  <a:rPr lang="en-GB" altLang="zh-CN" dirty="0"/>
                  <a:t> ATHENA Collaboration</a:t>
                </a:r>
                <a:r>
                  <a:rPr lang="en-US" altLang="zh-CN" dirty="0"/>
                  <a:t>, </a:t>
                </a:r>
                <a:r>
                  <a:rPr lang="en-GB" altLang="zh-CN" dirty="0"/>
                  <a:t>ATHENA Detector Proposal: A Totally Hermetic Electron Nucleus Apparatus proposed for IP6 at the Electron-Ion Collider. 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F2DC7AE-1229-D0A0-0606-E7CA0E9773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FAB55A-25EE-0F7F-F36B-F73E9FBC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857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B3AF79-24D6-3B5B-7C5D-63F24FC09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Thanks for your attention!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6993224-5925-A131-2DA1-47908A068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59F716C-3E74-F1D1-5076-A33D3A69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046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199FB7-10F7-E5C2-A991-CC55FA28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Hadronization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07E3E7D-2895-C14E-48E4-FBD64095D1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partons </a:t>
                </a:r>
                <a14:m>
                  <m:oMath xmlns:m="http://schemas.openxmlformats.org/officeDocument/2006/math">
                    <m:r>
                      <a:rPr lang="zh-CN" altLang="en-US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hadrons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0" dirty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0" dirty="0" smtClean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altLang="zh-CN" i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dirty="0"/>
                  <a:t> collider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electron-ion collider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hadron collider</a:t>
                </a:r>
              </a:p>
              <a:p>
                <a:r>
                  <a:rPr lang="en-US" altLang="zh-CN" dirty="0"/>
                  <a:t>Phenomenological models: 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Lund String Model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…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B07E3E7D-2895-C14E-48E4-FBD64095D1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04657AC-49C8-AEEB-5CC2-4E6A38BF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149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D8F5EE-F1A5-E5AE-E203-CBD5945CA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Hadronization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E2CE2D2-612E-187F-8E27-0374347652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Hadron cross section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convolution of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</a:t>
                </a:r>
                <a:r>
                  <a:rPr lang="en-US" altLang="zh-CN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parton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distribution functions (PDFs)</a:t>
                </a:r>
                <a:r>
                  <a:rPr lang="en-US" altLang="zh-CN" dirty="0"/>
                  <a:t>,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</a:t>
                </a:r>
                <a:r>
                  <a:rPr lang="en-US" altLang="zh-CN" dirty="0" err="1">
                    <a:latin typeface="Cambria Math" panose="02040503050406030204" pitchFamily="18" charset="0"/>
                    <a:ea typeface="Cambria Math" panose="02040503050406030204" pitchFamily="18" charset="0"/>
                  </a:rPr>
                  <a:t>parton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hard-scattering cross sections</a:t>
                </a:r>
                <a:r>
                  <a:rPr lang="en-US" altLang="zh-CN" dirty="0"/>
                  <a:t>, and </a:t>
                </a:r>
                <a:r>
                  <a:rPr lang="en-US" altLang="zh-CN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fragmentation functions</a:t>
                </a:r>
              </a:p>
              <a:p>
                <a:r>
                  <a:rPr lang="en-US" altLang="zh-CN" dirty="0">
                    <a:ea typeface="Cambria Math" panose="02040503050406030204" pitchFamily="18" charset="0"/>
                  </a:rPr>
                  <a:t>Different models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different fragmentation functions</a:t>
                </a:r>
              </a:p>
              <a:p>
                <a:r>
                  <a:rPr lang="en-US" altLang="zh-CN" dirty="0"/>
                  <a:t>Baryon-to-meson ratios are sensitive to fragmentation functions used in calculations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E2CE2D2-612E-187F-8E27-0374347652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D1FCF7-5B93-9633-6B41-C7C35163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73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46BBCF8D-C685-38B1-7F51-97793C99EC3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𝛬</m:t>
                            </m:r>
                          </m:e>
                          <m:sub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zh-CN" altLang="en-US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ratio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46BBCF8D-C685-38B1-7F51-97793C99EC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48D1601-0E85-C9FE-ED9B-1DEC55E1E6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Polarized Electron Ion Collider in China (</a:t>
                </a:r>
                <a:r>
                  <a:rPr lang="en-US" altLang="zh-CN" dirty="0" err="1"/>
                  <a:t>EicC</a:t>
                </a:r>
                <a:r>
                  <a:rPr lang="en-US" altLang="zh-CN" dirty="0"/>
                  <a:t>)</a:t>
                </a:r>
              </a:p>
              <a:p>
                <a:r>
                  <a:rPr lang="en-US" altLang="zh-CN" dirty="0"/>
                  <a:t>Deep Inelastic Scattering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ep 3.5GeV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dirty="0"/>
                  <a:t> 20GeV at 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100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𝑓𝑏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r>
                  <a:rPr lang="en-US" altLang="zh-CN" dirty="0"/>
                  <a:t>PYTHIA</a:t>
                </a:r>
              </a:p>
              <a:p>
                <a:r>
                  <a:rPr lang="en-US" altLang="zh-CN" dirty="0"/>
                  <a:t>Models: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QCD Color Reconnection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MPI Color Reconnection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448D1601-0E85-C9FE-ED9B-1DEC55E1E6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5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593AAC-2C03-87DF-DFBE-06BAF233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C93B21C-AABE-2FE6-BF90-680940CC9B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537" y="3098307"/>
            <a:ext cx="3078656" cy="307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4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5624639F-0A6E-307F-47BB-1137F4A28D3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CN" altLang="en-U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𝛬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𝑅𝑒𝑐𝑜𝑛𝑠𝑡𝑟𝑢𝑐𝑡𝑖𝑜𝑛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5624639F-0A6E-307F-47BB-1137F4A28D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FA237F-3607-59C0-E926-6385CA0948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C629198-A852-7473-AEE2-4BA025EE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430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0521B7D2-1492-E3A3-0C11-4BE258A0A7E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𝛬</m:t>
                        </m:r>
                      </m:e>
                      <m:sub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Reconstruction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0521B7D2-1492-E3A3-0C11-4BE258A0A7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24407A-5B6D-DD45-FB8A-34A96B60B61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MC ep collision events (3.5GeV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zh-CN" dirty="0"/>
                  <a:t> 20GeV )</a:t>
                </a:r>
              </a:p>
              <a:p>
                <a:r>
                  <a:rPr lang="en-US" altLang="zh-CN" dirty="0"/>
                  <a:t>Smearing events (simulating detector responses)</a:t>
                </a:r>
              </a:p>
              <a:p>
                <a:r>
                  <a:rPr lang="en-US" altLang="zh-CN" dirty="0"/>
                  <a:t>Cut Calculation</a:t>
                </a:r>
              </a:p>
              <a:p>
                <a:r>
                  <a:rPr lang="en-US" altLang="zh-CN" dirty="0"/>
                  <a:t>Distinguishing signals from backgrounds with Boosted Decision Tree (BDT)</a:t>
                </a: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24407A-5B6D-DD45-FB8A-34A96B60B6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D3DAEF0-F721-F4E8-92C2-4D7C888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991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9C056E-BFA9-57D4-FB33-62B9CD25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BDT Training Results</a:t>
            </a:r>
            <a:endParaRPr lang="zh-CN" altLang="en-US" dirty="0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9EDBBE51-95DC-EC06-0055-B66A012B5E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199" y="2268267"/>
            <a:ext cx="5385047" cy="2807242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7289DA-8E5B-AE89-8F3D-4EA0DF1C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ADD9643-FA45-4A78-F8EE-CEFF562A6D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23246" y="2334601"/>
            <a:ext cx="5130554" cy="267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0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CAE36A-BC1B-D7B1-91AA-163AA204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BDT Training Results</a:t>
            </a:r>
            <a:endParaRPr lang="zh-CN" altLang="en-US" dirty="0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D9B2E30B-BB0C-43AA-DAC0-666FEDA222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690688"/>
            <a:ext cx="5695950" cy="4229099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65C74CE-C9D9-5E81-4904-5ED3C13D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26F3C-12B8-46C1-8E6D-A896BF63265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07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</TotalTime>
  <Words>433</Words>
  <Application>Microsoft Office PowerPoint</Application>
  <PresentationFormat>宽屏</PresentationFormat>
  <Paragraphs>94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8" baseType="lpstr">
      <vt:lpstr>等线</vt:lpstr>
      <vt:lpstr>等线 Light</vt:lpstr>
      <vt:lpstr>Arial</vt:lpstr>
      <vt:lpstr>Cambria Math</vt:lpstr>
      <vt:lpstr>Office 主题​​</vt:lpstr>
      <vt:lpstr>Λ_C^+∕D^0  Projection</vt:lpstr>
      <vt:lpstr>Outline</vt:lpstr>
      <vt:lpstr>Hadronization</vt:lpstr>
      <vt:lpstr>Hadronization</vt:lpstr>
      <vt:lpstr>Λ_c^+∕D^0  ratio</vt:lpstr>
      <vt:lpstr>Λ_C^+  Reconstruction</vt:lpstr>
      <vt:lpstr>Λ_C^+ Reconstruction</vt:lpstr>
      <vt:lpstr>BDT Training Results</vt:lpstr>
      <vt:lpstr>BDT Training Results</vt:lpstr>
      <vt:lpstr>Λ_C^+ Reconstruction Results (MPI-CR Model)</vt:lpstr>
      <vt:lpstr>Λ_C^+ Reconstruction Results (QCD-CR Model)</vt:lpstr>
      <vt:lpstr>Λ_C^+ Reconstruction Results (MPI-CR Model)</vt:lpstr>
      <vt:lpstr>Λ_C^+ Reconstruction Results (MPI-CR Model)</vt:lpstr>
      <vt:lpstr>Λ_C^+ Reconstruction Results (QCD-CR Model)</vt:lpstr>
      <vt:lpstr>Λ_C^+ Reconstruction Results (QCD-CR Model)</vt:lpstr>
      <vt:lpstr>D^0 Reconstruction Result (MPI-CR Model)</vt:lpstr>
      <vt:lpstr>D^0 Reconstruction Result (QCD-CR Model)</vt:lpstr>
      <vt:lpstr>Λ_C^+∕D^0  Projection</vt:lpstr>
      <vt:lpstr>Λ_C^+∕D^0  Projection</vt:lpstr>
      <vt:lpstr>Λ_C^+∕D^0  Projection</vt:lpstr>
      <vt:lpstr>Conclusion</vt:lpstr>
      <vt:lpstr>Reference</vt:lpstr>
      <vt:lpstr>Thanks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Λ_C^+∕D^0  Projection</dc:title>
  <dc:creator>黄 逍</dc:creator>
  <cp:lastModifiedBy>黄 逍</cp:lastModifiedBy>
  <cp:revision>113</cp:revision>
  <dcterms:created xsi:type="dcterms:W3CDTF">2023-01-06T16:49:32Z</dcterms:created>
  <dcterms:modified xsi:type="dcterms:W3CDTF">2023-01-29T18:55:03Z</dcterms:modified>
</cp:coreProperties>
</file>