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01" r:id="rId3"/>
    <p:sldId id="280" r:id="rId4"/>
    <p:sldId id="294" r:id="rId5"/>
    <p:sldId id="293" r:id="rId6"/>
    <p:sldId id="281" r:id="rId7"/>
    <p:sldId id="295" r:id="rId8"/>
    <p:sldId id="296" r:id="rId9"/>
    <p:sldId id="299" r:id="rId10"/>
    <p:sldId id="298" r:id="rId11"/>
    <p:sldId id="297" r:id="rId12"/>
    <p:sldId id="277" r:id="rId13"/>
    <p:sldId id="300" r:id="rId14"/>
    <p:sldId id="302" r:id="rId1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n zhu" initials="jz" lastIdx="2" clrIdx="0">
    <p:extLst>
      <p:ext uri="{19B8F6BF-5375-455C-9EA6-DF929625EA0E}">
        <p15:presenceInfo xmlns:p15="http://schemas.microsoft.com/office/powerpoint/2012/main" userId="6dd207436ad500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7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4811" autoAdjust="0"/>
  </p:normalViewPr>
  <p:slideViewPr>
    <p:cSldViewPr snapToGrid="0">
      <p:cViewPr varScale="1">
        <p:scale>
          <a:sx n="82" d="100"/>
          <a:sy n="82" d="100"/>
        </p:scale>
        <p:origin x="73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r">
              <a:defRPr sz="1300"/>
            </a:lvl1pPr>
          </a:lstStyle>
          <a:p>
            <a:fld id="{D4C8BBCF-D868-48A0-88F5-EFE5C60C5BFB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5" tIns="49528" rIns="99055" bIns="4952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55" tIns="49528" rIns="99055" bIns="4952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8427" cy="51350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4" y="9721109"/>
            <a:ext cx="3078427" cy="51350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r">
              <a:defRPr sz="1300"/>
            </a:lvl1pPr>
          </a:lstStyle>
          <a:p>
            <a:fld id="{666560F0-13E3-4FD6-B4E4-CBC6D5A500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02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72000"/>
            <a:ext cx="7939453" cy="576000"/>
          </a:xfrm>
        </p:spPr>
        <p:txBody>
          <a:bodyPr>
            <a:noAutofit/>
          </a:bodyPr>
          <a:lstStyle>
            <a:lvl1pPr>
              <a:defRPr sz="3600" cap="none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761999"/>
            <a:ext cx="12024749" cy="530542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B6CF-B5CB-44C6-9F37-772B12FC9369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FB05D03-FA63-4E62-89BA-3A293CA44F79}"/>
              </a:ext>
            </a:extLst>
          </p:cNvPr>
          <p:cNvCxnSpPr>
            <a:cxnSpLocks/>
          </p:cNvCxnSpPr>
          <p:nvPr userDrawn="1"/>
        </p:nvCxnSpPr>
        <p:spPr>
          <a:xfrm>
            <a:off x="538480" y="702000"/>
            <a:ext cx="1125728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9F2C-D9A1-44BC-897A-F2AF55748759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C6AC-73D8-4571-ABE8-66F48B08609F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 cap="none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0F37D-76EB-4B80-A1E8-CA8704D317D2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 cap="none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8EC9-E6FD-4AD5-81B3-CC2ECFD4A496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>
            <a:lvl1pPr>
              <a:defRPr cap="none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01ED-FC77-47C5-9CA0-B8D84E490EC8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>
            <a:lvl1pPr>
              <a:defRPr cap="none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157B-C638-43CD-98C7-1C786097D710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FDC8-EDB9-49E2-B75E-94569294F2C8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03847-BCCC-45E6-A023-3547DE989274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8139-5B26-4821-B649-70A4487BD1A7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DFB1-3FC0-4822-9F81-F8A00BAEB442}" type="datetime1">
              <a:rPr lang="en-US" altLang="zh-CN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D441BED-B5DC-439B-9928-F061B786B0E1}" type="datetime1">
              <a:rPr lang="en-US" altLang="zh-CN" smtClean="0"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7" Type="http://schemas.openxmlformats.org/officeDocument/2006/relationships/image" Target="../media/image1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273E72-71B1-49C0-8732-1F99DAEA5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 Heavy Flavor Simulation for Nuclear Effect at </a:t>
            </a:r>
            <a:r>
              <a:rPr lang="en-US" altLang="zh-CN" dirty="0" err="1"/>
              <a:t>EicC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B9711E-9234-4FFA-A432-D52603C7F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100" dirty="0" err="1">
                <a:solidFill>
                  <a:srgbClr val="333333"/>
                </a:solidFill>
                <a:latin typeface="Arial" panose="020B0604020202020204" pitchFamily="34" charset="0"/>
              </a:rPr>
              <a:t>Senjie</a:t>
            </a:r>
            <a:r>
              <a:rPr lang="en-US" altLang="zh-CN" sz="2100" dirty="0">
                <a:solidFill>
                  <a:srgbClr val="333333"/>
                </a:solidFill>
                <a:latin typeface="Arial" panose="020B0604020202020204" pitchFamily="34" charset="0"/>
              </a:rPr>
              <a:t> Zhu</a:t>
            </a:r>
          </a:p>
          <a:p>
            <a:r>
              <a:rPr lang="en-US" altLang="zh-CN">
                <a:solidFill>
                  <a:srgbClr val="333333"/>
                </a:solidFill>
                <a:latin typeface="Arial" panose="020B0604020202020204" pitchFamily="34" charset="0"/>
              </a:rPr>
              <a:t>17</a:t>
            </a:r>
            <a:r>
              <a:rPr lang="en-US" altLang="zh-CN" baseline="30000">
                <a:solidFill>
                  <a:srgbClr val="333333"/>
                </a:solidFill>
                <a:latin typeface="Arial" panose="020B0604020202020204" pitchFamily="34" charset="0"/>
              </a:rPr>
              <a:t>th</a:t>
            </a:r>
            <a:r>
              <a:rPr lang="en-US" altLang="zh-CN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January, 2023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23F2D7-11A6-4E56-9DE4-985026076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27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66" y="94806"/>
            <a:ext cx="1155154" cy="115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7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B758D34-112C-B73C-DD53-5DFACF6C0B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𝑅𝑒𝑐𝑜𝑛𝑠𝑡𝑟𝑢𝑐𝑡𝑖𝑜𝑛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B758D34-112C-B73C-DD53-5DFACF6C0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77436A-0343-4CFA-D07E-6B6844C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10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E25DB88-FF4C-DE40-6E05-F5BC4D22B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1"/>
          <a:stretch/>
        </p:blipFill>
        <p:spPr bwMode="auto">
          <a:xfrm>
            <a:off x="244932" y="982111"/>
            <a:ext cx="5851068" cy="537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2B5B4EE-AF78-BD62-351C-EBC7B3CA4ED6}"/>
              </a:ext>
            </a:extLst>
          </p:cNvPr>
          <p:cNvSpPr txBox="1"/>
          <p:nvPr/>
        </p:nvSpPr>
        <p:spPr>
          <a:xfrm>
            <a:off x="5837854" y="1530221"/>
            <a:ext cx="5753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no PID: all combination between opposite charge particles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with PID: perfect PID at acceptance and abandoned out of acceptance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Vertex: topological cut applied to suppress background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8869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A35F3A-5964-04E5-2D1A-A4584283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Mass Spectrums vs. z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6673E5-E0BE-353D-641B-2936F9F7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8BAD21-8F19-6B50-861F-9C9F67439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744311"/>
            <a:ext cx="11214126" cy="543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5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D387866-E959-D4DC-DEEC-5DE46FB449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Double Ratio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D387866-E959-D4DC-DEEC-5DE46FB44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7021" b="-5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AA8AB0-2888-736C-A69C-F552D1D6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12</a:t>
            </a:fld>
            <a:endParaRPr 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B5EEC1-7AEF-5A20-C3A1-63AF37E7CB42}"/>
              </a:ext>
            </a:extLst>
          </p:cNvPr>
          <p:cNvSpPr txBox="1"/>
          <p:nvPr/>
        </p:nvSpPr>
        <p:spPr>
          <a:xfrm>
            <a:off x="870607" y="5023743"/>
            <a:ext cx="7062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ep data is applied to both ep system and </a:t>
            </a:r>
            <a:r>
              <a:rPr lang="en-US" altLang="zh-CN" dirty="0" err="1"/>
              <a:t>eA</a:t>
            </a:r>
            <a:r>
              <a:rPr lang="en-US" altLang="zh-CN" dirty="0"/>
              <a:t>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Higher efficiency can be achieved at high 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Corresponding to significance distribution, the errors of double ratio at high z are lower than  those at low z.</a:t>
            </a:r>
            <a:endParaRPr lang="zh-CN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39827A6-A8E1-3E25-6AEB-CA35BE065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/>
          <a:stretch/>
        </p:blipFill>
        <p:spPr bwMode="auto">
          <a:xfrm>
            <a:off x="761750" y="777985"/>
            <a:ext cx="4798674" cy="43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C086EEE-0F03-9B02-EB84-B2EBCD043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/>
          <a:stretch/>
        </p:blipFill>
        <p:spPr bwMode="auto">
          <a:xfrm>
            <a:off x="5801283" y="854186"/>
            <a:ext cx="4729328" cy="42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D3CF1F-CFB5-1F95-F862-063CC192FD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13" y="2955863"/>
            <a:ext cx="3266279" cy="5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6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B5BA7-3741-6275-F929-7D61710A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Baryon-to-meson Ratio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084501-C6AE-AB24-FEC7-E63DB3F1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13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7A8C3E-C204-321A-7921-685C5E1A7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45" r="7813"/>
          <a:stretch/>
        </p:blipFill>
        <p:spPr>
          <a:xfrm>
            <a:off x="4754099" y="888251"/>
            <a:ext cx="5445967" cy="41529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E2BA3ED-5FCA-B2FB-F025-174ACD66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" y="888251"/>
            <a:ext cx="3535449" cy="27693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85AFD33-AD55-CF96-B76C-AA163A8B1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94" y="3782688"/>
            <a:ext cx="3751759" cy="293878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62C56E9-E05D-7439-44AF-A8F44BB8CBF4}"/>
              </a:ext>
            </a:extLst>
          </p:cNvPr>
          <p:cNvSpPr txBox="1"/>
          <p:nvPr/>
        </p:nvSpPr>
        <p:spPr>
          <a:xfrm>
            <a:off x="4754099" y="4975610"/>
            <a:ext cx="55282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/>
              <a:t>Patron fragmentation varies with different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/>
              <a:t>Data is produced by pythia8 and two fragmentation model (QCD-CR and MPI-CR)are used.</a:t>
            </a:r>
          </a:p>
        </p:txBody>
      </p:sp>
    </p:spTree>
    <p:extLst>
      <p:ext uri="{BB962C8B-B14F-4D97-AF65-F5344CB8AC3E}">
        <p14:creationId xmlns:p14="http://schemas.microsoft.com/office/powerpoint/2010/main" val="363454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43EA2-B401-E709-E138-75F48B77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B7DC9C-AAF0-3C52-E387-6D17F299CC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2001" y="761999"/>
                <a:ext cx="11315240" cy="53054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200" dirty="0"/>
                  <a:t>Basic structures of track &amp; vertex detectors are proposed and are being optimizing.</a:t>
                </a:r>
              </a:p>
              <a:p>
                <a:r>
                  <a:rPr lang="en-US" altLang="zh-CN" sz="2200" dirty="0"/>
                  <a:t>With the performance of the detector we have simulated, we have projected errors of some physics observables.</a:t>
                </a:r>
              </a:p>
              <a:p>
                <a:pPr lvl="1"/>
                <a:r>
                  <a:rPr lang="en-US" altLang="zh-CN" sz="2000" dirty="0"/>
                  <a:t>Double Ratio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sz="2000" b="0" dirty="0"/>
              </a:p>
              <a:p>
                <a:pPr lvl="1"/>
                <a:r>
                  <a:rPr lang="en-US" altLang="zh-CN" sz="2000"/>
                  <a:t>Baryon-to-meson Ratio 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6B7DC9C-AAF0-3C52-E387-6D17F299CC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001" y="761999"/>
                <a:ext cx="11315240" cy="5305425"/>
              </a:xfrm>
              <a:blipFill>
                <a:blip r:embed="rId2"/>
                <a:stretch>
                  <a:fillRect l="-647" t="-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AE298E-5CB8-AF02-2346-23785A7F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34357-FF05-F00A-D7A0-D3BC0C981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2A12C4-206A-F3D7-2242-D21CBF7A7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761999"/>
            <a:ext cx="11159366" cy="5305425"/>
          </a:xfrm>
        </p:spPr>
        <p:txBody>
          <a:bodyPr>
            <a:normAutofit/>
          </a:bodyPr>
          <a:lstStyle/>
          <a:p>
            <a:r>
              <a:rPr lang="en-US" altLang="zh-CN" dirty="0"/>
              <a:t>Fragmentation and hadronization can be very different in different system.</a:t>
            </a:r>
          </a:p>
          <a:p>
            <a:r>
              <a:rPr lang="en-US" altLang="zh-CN" dirty="0"/>
              <a:t>Because of the shorter formation time of heavy flavor mesons, they have stronger interaction with nuclear matter than light mesons.</a:t>
            </a:r>
          </a:p>
          <a:p>
            <a:r>
              <a:rPr lang="en-US" altLang="zh-CN" sz="2000" dirty="0"/>
              <a:t>In heavy ion collisions, the picture is even more complicated, indeed initial and final state effects are entangled. </a:t>
            </a:r>
            <a:r>
              <a:rPr lang="en-US" altLang="zh-CN" sz="2200" dirty="0"/>
              <a:t> </a:t>
            </a:r>
            <a:r>
              <a:rPr lang="en-US" altLang="zh-CN" sz="2000" dirty="0"/>
              <a:t>The main initial state effect, in nuclear lepton scattering, is the EMC effect. It can be canceled with inclusive measurements.</a:t>
            </a:r>
          </a:p>
          <a:p>
            <a:r>
              <a:rPr lang="en-US" altLang="zh-CN" sz="2000" dirty="0"/>
              <a:t>Their measurement at the EIC is expected to avoid most of the heavy-ion background subtraction challenges due to the much cleaner DIS environment.</a:t>
            </a:r>
            <a:endParaRPr lang="zh-CN" altLang="en-US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03520A-3500-67BE-00F2-B2CB191E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8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AB0FA9-1566-2F95-FF08-8DD8DCDFF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FB3644-AC22-A891-4647-B237A5EF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3</a:t>
            </a:fld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40F63D-07FE-5643-6CF6-05DB370B6D49}"/>
              </a:ext>
            </a:extLst>
          </p:cNvPr>
          <p:cNvSpPr txBox="1"/>
          <p:nvPr/>
        </p:nvSpPr>
        <p:spPr>
          <a:xfrm>
            <a:off x="5543469" y="1298101"/>
            <a:ext cx="3139483" cy="52322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Detector Geometry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85A5324-F462-C49C-5488-86112A933617}"/>
              </a:ext>
            </a:extLst>
          </p:cNvPr>
          <p:cNvSpPr txBox="1"/>
          <p:nvPr/>
        </p:nvSpPr>
        <p:spPr>
          <a:xfrm>
            <a:off x="5543469" y="2235865"/>
            <a:ext cx="3209822" cy="52322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Geant4  Simulation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96EB1A-7A09-B66C-955B-F5DE660C3385}"/>
              </a:ext>
            </a:extLst>
          </p:cNvPr>
          <p:cNvSpPr txBox="1"/>
          <p:nvPr/>
        </p:nvSpPr>
        <p:spPr>
          <a:xfrm>
            <a:off x="5543470" y="3167390"/>
            <a:ext cx="3577292" cy="52322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Detector Performance</a:t>
            </a:r>
            <a:endParaRPr lang="zh-CN" altLang="en-US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8A16C3-F330-C3BE-61A5-750DECAEF174}"/>
              </a:ext>
            </a:extLst>
          </p:cNvPr>
          <p:cNvSpPr txBox="1"/>
          <p:nvPr/>
        </p:nvSpPr>
        <p:spPr>
          <a:xfrm>
            <a:off x="845104" y="3429000"/>
            <a:ext cx="3913495" cy="52322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Events from Generators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0CDAF2-62D3-5E2F-C538-A6495D3592EA}"/>
              </a:ext>
            </a:extLst>
          </p:cNvPr>
          <p:cNvSpPr txBox="1"/>
          <p:nvPr/>
        </p:nvSpPr>
        <p:spPr>
          <a:xfrm>
            <a:off x="5543469" y="4098915"/>
            <a:ext cx="3139483" cy="52322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Physics Projections</a:t>
            </a:r>
            <a:endParaRPr lang="zh-CN" altLang="en-US" sz="2800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F825255-C805-601E-C45B-BAE6747A0B2E}"/>
              </a:ext>
            </a:extLst>
          </p:cNvPr>
          <p:cNvCxnSpPr>
            <a:cxnSpLocks/>
            <a:stCxn id="8" idx="2"/>
            <a:endCxn id="9" idx="1"/>
          </p:cNvCxnSpPr>
          <p:nvPr/>
        </p:nvCxnSpPr>
        <p:spPr>
          <a:xfrm>
            <a:off x="2801852" y="3952220"/>
            <a:ext cx="2741617" cy="408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532FDBC-7285-6045-D216-EFA3B7A50958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758599" y="3429000"/>
            <a:ext cx="784871" cy="2616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4FFB1350-C645-3A61-3859-9A84DD240084}"/>
              </a:ext>
            </a:extLst>
          </p:cNvPr>
          <p:cNvCxnSpPr>
            <a:cxnSpLocks/>
          </p:cNvCxnSpPr>
          <p:nvPr/>
        </p:nvCxnSpPr>
        <p:spPr>
          <a:xfrm>
            <a:off x="7113209" y="2759085"/>
            <a:ext cx="1" cy="3931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446D7EA-1969-96BB-37E3-4A64FA1EFED9}"/>
              </a:ext>
            </a:extLst>
          </p:cNvPr>
          <p:cNvCxnSpPr>
            <a:cxnSpLocks/>
          </p:cNvCxnSpPr>
          <p:nvPr/>
        </p:nvCxnSpPr>
        <p:spPr>
          <a:xfrm>
            <a:off x="7113209" y="1827560"/>
            <a:ext cx="1" cy="3931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7B37FB-8012-4F85-862E-BC2EEA47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Detectors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9C5C5E-CB71-4E98-B474-B2724DD8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43876F-20F1-ADC3-362A-9743415BB767}"/>
              </a:ext>
            </a:extLst>
          </p:cNvPr>
          <p:cNvSpPr txBox="1"/>
          <p:nvPr/>
        </p:nvSpPr>
        <p:spPr>
          <a:xfrm>
            <a:off x="6973373" y="5398036"/>
            <a:ext cx="5218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Tracking Detectors &amp; Vertex Detectors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Latest resolutions applied:</a:t>
            </a:r>
          </a:p>
          <a:p>
            <a:pPr lvl="2"/>
            <a:r>
              <a:rPr lang="en-US" altLang="zh-CN" sz="2000" dirty="0"/>
              <a:t>https://gitee.com/aiqiang-guo/EicC_Mvd_DP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6AD873-8BA7-FBD9-3AC9-1CEDAC710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"/>
          <a:stretch/>
        </p:blipFill>
        <p:spPr>
          <a:xfrm>
            <a:off x="7399662" y="795133"/>
            <a:ext cx="3925670" cy="30508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F28B98D-571B-F68E-8ABB-B00B62FCB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"/>
          <a:stretch/>
        </p:blipFill>
        <p:spPr>
          <a:xfrm>
            <a:off x="335478" y="1763802"/>
            <a:ext cx="6339642" cy="333039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5755BDA-2D6F-7273-D269-66CED141499D}"/>
              </a:ext>
            </a:extLst>
          </p:cNvPr>
          <p:cNvSpPr txBox="1"/>
          <p:nvPr/>
        </p:nvSpPr>
        <p:spPr>
          <a:xfrm>
            <a:off x="432000" y="1310537"/>
            <a:ext cx="290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b="0" i="1" dirty="0">
                <a:solidFill>
                  <a:srgbClr val="333333"/>
                </a:solidFill>
                <a:effectLst/>
                <a:latin typeface="-apple-system"/>
              </a:rPr>
              <a:t>Front. Phys.</a:t>
            </a:r>
            <a:r>
              <a:rPr lang="fr-FR" altLang="zh-CN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fr-FR" altLang="zh-CN" b="1" i="0" dirty="0">
                <a:solidFill>
                  <a:srgbClr val="333333"/>
                </a:solidFill>
                <a:effectLst/>
                <a:latin typeface="-apple-system"/>
              </a:rPr>
              <a:t>16</a:t>
            </a:r>
            <a:r>
              <a:rPr lang="fr-FR" altLang="zh-CN" b="0" i="0" dirty="0">
                <a:solidFill>
                  <a:srgbClr val="333333"/>
                </a:solidFill>
                <a:effectLst/>
                <a:latin typeface="-apple-system"/>
              </a:rPr>
              <a:t>, 64701 (2021)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DBA11E-46BB-EED9-B1E3-FA7BE1836B5F}"/>
                  </a:ext>
                </a:extLst>
              </p:cNvPr>
              <p:cNvSpPr txBox="1"/>
              <p:nvPr/>
            </p:nvSpPr>
            <p:spPr>
              <a:xfrm>
                <a:off x="9071241" y="3245381"/>
                <a:ext cx="213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ITS3, pixel size 10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&lt;3.5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1DBA11E-46BB-EED9-B1E3-FA7BE1836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241" y="3245381"/>
                <a:ext cx="2130160" cy="584775"/>
              </a:xfrm>
              <a:prstGeom prst="rect">
                <a:avLst/>
              </a:prstGeom>
              <a:blipFill>
                <a:blip r:embed="rId4"/>
                <a:stretch>
                  <a:fillRect l="-1429" t="-3125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2FC01881-5B89-2B20-1CED-5073CCB69A3E}"/>
              </a:ext>
            </a:extLst>
          </p:cNvPr>
          <p:cNvGraphicFramePr>
            <a:graphicFrameLocks noGrp="1"/>
          </p:cNvGraphicFramePr>
          <p:nvPr/>
        </p:nvGraphicFramePr>
        <p:xfrm>
          <a:off x="7147223" y="3893815"/>
          <a:ext cx="4430548" cy="12322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07637">
                  <a:extLst>
                    <a:ext uri="{9D8B030D-6E8A-4147-A177-3AD203B41FA5}">
                      <a16:colId xmlns:a16="http://schemas.microsoft.com/office/drawing/2014/main" val="255876682"/>
                    </a:ext>
                  </a:extLst>
                </a:gridCol>
                <a:gridCol w="1107637">
                  <a:extLst>
                    <a:ext uri="{9D8B030D-6E8A-4147-A177-3AD203B41FA5}">
                      <a16:colId xmlns:a16="http://schemas.microsoft.com/office/drawing/2014/main" val="1412659843"/>
                    </a:ext>
                  </a:extLst>
                </a:gridCol>
                <a:gridCol w="1107637">
                  <a:extLst>
                    <a:ext uri="{9D8B030D-6E8A-4147-A177-3AD203B41FA5}">
                      <a16:colId xmlns:a16="http://schemas.microsoft.com/office/drawing/2014/main" val="662532871"/>
                    </a:ext>
                  </a:extLst>
                </a:gridCol>
                <a:gridCol w="1107637">
                  <a:extLst>
                    <a:ext uri="{9D8B030D-6E8A-4147-A177-3AD203B41FA5}">
                      <a16:colId xmlns:a16="http://schemas.microsoft.com/office/drawing/2014/main" val="3561521437"/>
                    </a:ext>
                  </a:extLst>
                </a:gridCol>
              </a:tblGrid>
              <a:tr h="41073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p-going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Barrel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e-going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059093"/>
                  </a:ext>
                </a:extLst>
              </a:tr>
              <a:tr h="410736">
                <a:tc>
                  <a:txBody>
                    <a:bodyPr/>
                    <a:lstStyle/>
                    <a:p>
                      <a:r>
                        <a:rPr lang="en-US" altLang="zh-CN" dirty="0"/>
                        <a:t>Silicon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08240"/>
                  </a:ext>
                </a:extLst>
              </a:tr>
              <a:tr h="410736">
                <a:tc>
                  <a:txBody>
                    <a:bodyPr/>
                    <a:lstStyle/>
                    <a:p>
                      <a:r>
                        <a:rPr lang="en-US" altLang="zh-CN" dirty="0"/>
                        <a:t>MPGD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9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96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BAD87-C623-233D-2886-B5188499D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Parameters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882B27-085E-F912-94AB-9CC468343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8870" y="6492875"/>
            <a:ext cx="672354" cy="365125"/>
          </a:xfrm>
        </p:spPr>
        <p:txBody>
          <a:bodyPr/>
          <a:lstStyle/>
          <a:p>
            <a:fld id="{C3DB2ADC-AF19-4574-8C10-79B5B04FCA27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7F8BF0B-8D69-AC85-B10A-C5246FDC1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29"/>
          <a:stretch/>
        </p:blipFill>
        <p:spPr>
          <a:xfrm>
            <a:off x="7016581" y="840877"/>
            <a:ext cx="3285587" cy="3062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18498F1B-239D-D640-5B02-4AD8276C88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64675" y="5284086"/>
              <a:ext cx="5080372" cy="1362655"/>
            </p:xfrm>
            <a:graphic>
              <a:graphicData uri="http://schemas.openxmlformats.org/drawingml/2006/table">
                <a:tbl>
                  <a:tblPr firstCol="1">
                    <a:tableStyleId>{21E4AEA4-8DFA-4A89-87EB-49C32662AFE0}</a:tableStyleId>
                  </a:tblPr>
                  <a:tblGrid>
                    <a:gridCol w="1270093">
                      <a:extLst>
                        <a:ext uri="{9D8B030D-6E8A-4147-A177-3AD203B41FA5}">
                          <a16:colId xmlns:a16="http://schemas.microsoft.com/office/drawing/2014/main" val="3957144334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925592101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848792910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439122289"/>
                        </a:ext>
                      </a:extLst>
                    </a:gridCol>
                  </a:tblGrid>
                  <a:tr h="4613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[−3.5,1]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(−1,1]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]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1,3.5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8508544"/>
                      </a:ext>
                    </a:extLst>
                  </a:tr>
                  <a:tr h="444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4 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oMath>
                            </m:oMathPara>
                          </a14:m>
                          <a:endParaRPr lang="en-US" altLang="zh-CN"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6 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15 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8116168"/>
                      </a:ext>
                    </a:extLst>
                  </a:tr>
                  <a:tr h="444103">
                    <a:tc grid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h𝑎𝑑𝑟𝑜𝑛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&gt;0.3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m:rPr>
                                    <m:lit/>
                                  </m:r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zh-CN" sz="20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5251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18498F1B-239D-D640-5B02-4AD8276C88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89772"/>
                  </p:ext>
                </p:extLst>
              </p:nvPr>
            </p:nvGraphicFramePr>
            <p:xfrm>
              <a:off x="6664675" y="5284086"/>
              <a:ext cx="5080372" cy="1362655"/>
            </p:xfrm>
            <a:graphic>
              <a:graphicData uri="http://schemas.openxmlformats.org/drawingml/2006/table">
                <a:tbl>
                  <a:tblPr firstCol="1">
                    <a:tableStyleId>{21E4AEA4-8DFA-4A89-87EB-49C32662AFE0}</a:tableStyleId>
                  </a:tblPr>
                  <a:tblGrid>
                    <a:gridCol w="1270093">
                      <a:extLst>
                        <a:ext uri="{9D8B030D-6E8A-4147-A177-3AD203B41FA5}">
                          <a16:colId xmlns:a16="http://schemas.microsoft.com/office/drawing/2014/main" val="3957144334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925592101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848792910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439122289"/>
                        </a:ext>
                      </a:extLst>
                    </a:gridCol>
                  </a:tblGrid>
                  <a:tr h="4613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78" t="-1316" r="-300000" b="-1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962" t="-1316" r="-201442" b="-1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316" r="-100478" b="-1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1442" t="-1316" r="-962" b="-1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85085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78" t="-101316" r="-300000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962" t="-101316" r="-201442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316" r="-100478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01442" t="-101316" r="-962" b="-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8116168"/>
                      </a:ext>
                    </a:extLst>
                  </a:tr>
                  <a:tr h="444103"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0" t="-209589" r="-240" b="-274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zh-CN" sz="20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52512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788C68B-4752-75A1-7898-0EBBCBDD5DF8}"/>
                  </a:ext>
                </a:extLst>
              </p:cNvPr>
              <p:cNvSpPr txBox="1"/>
              <p:nvPr/>
            </p:nvSpPr>
            <p:spPr>
              <a:xfrm>
                <a:off x="6618855" y="4272880"/>
                <a:ext cx="598638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eID Acceptance(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𝑠𝑒𝑝𝑎𝑟𝑎𝑡𝑖𝑜𝑛</m:t>
                    </m:r>
                  </m:oMath>
                </a14:m>
                <a:r>
                  <a:rPr lang="en-US" altLang="zh-CN" sz="200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&gt;0.35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𝐺𝑒𝑉</m:t>
                    </m:r>
                    <m:r>
                      <m:rPr>
                        <m:lit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&lt;20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𝐺𝑒𝑉</m:t>
                    </m:r>
                    <m:r>
                      <m:rPr>
                        <m:lit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PID Acceptance 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altLang="zh-CN" sz="2000" dirty="0"/>
                  <a:t>) 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𝑠𝑒𝑝𝑎𝑟𝑎𝑡𝑖𝑜𝑛</m:t>
                    </m:r>
                  </m:oMath>
                </a14:m>
                <a:r>
                  <a:rPr lang="en-US" altLang="zh-CN" sz="20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788C68B-4752-75A1-7898-0EBBCBDD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855" y="4272880"/>
                <a:ext cx="5986385" cy="1323439"/>
              </a:xfrm>
              <a:prstGeom prst="rect">
                <a:avLst/>
              </a:prstGeom>
              <a:blipFill>
                <a:blip r:embed="rId7"/>
                <a:stretch>
                  <a:fillRect l="-916" t="-2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3449AAB-2A3D-7982-1A81-6BCCD907D71F}"/>
                  </a:ext>
                </a:extLst>
              </p:cNvPr>
              <p:cNvSpPr txBox="1"/>
              <p:nvPr/>
            </p:nvSpPr>
            <p:spPr>
              <a:xfrm>
                <a:off x="9432792" y="3809042"/>
                <a:ext cx="7121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3449AAB-2A3D-7982-1A81-6BCCD907D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792" y="3809042"/>
                <a:ext cx="712177" cy="338554"/>
              </a:xfrm>
              <a:prstGeom prst="rect">
                <a:avLst/>
              </a:prstGeom>
              <a:blipFill>
                <a:blip r:embed="rId8"/>
                <a:stretch>
                  <a:fillRect r="-9402"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56C686E0-1948-86C7-B22C-C5C8413C0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6" y="803493"/>
            <a:ext cx="5986385" cy="58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"/>
    </mc:Choice>
    <mc:Fallback xmlns="">
      <p:transition spd="slow" advTm="8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7AACE5-7A4D-C789-EF9A-AF92509A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Vertex Smearing Process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E2769F-57DD-B314-4E3F-4A1B1295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6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1D430F-38C6-651A-E68B-7BC0FB867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92" y="772261"/>
            <a:ext cx="3502299" cy="25867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C6C9B9-A912-BE83-040B-4E9B3BFA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92" y="3298398"/>
            <a:ext cx="4277322" cy="30579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BAC3162-4FCC-F502-801F-624F7CDC5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004" y="1754718"/>
            <a:ext cx="1298561" cy="3109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898043-B6CC-7996-39D8-91E310E6D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523" y="4591778"/>
            <a:ext cx="1298561" cy="3109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0B5CFDF-970B-5F21-26D1-A45C9280F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781" y="6149068"/>
            <a:ext cx="1609483" cy="2072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14AA278-DD83-5F5A-6D3F-6AF3517B8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570" y="2917215"/>
            <a:ext cx="1609483" cy="2072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FD94AE-DE37-1573-0755-7468E9D26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211" y="2622983"/>
            <a:ext cx="554784" cy="2072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C286F56-AB7D-D1D1-BD26-E11A4A07C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199" y="6021456"/>
            <a:ext cx="554784" cy="20728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0F1DBCA-FA25-D2D8-F87C-9D36A76025DA}"/>
              </a:ext>
            </a:extLst>
          </p:cNvPr>
          <p:cNvSpPr txBox="1"/>
          <p:nvPr/>
        </p:nvSpPr>
        <p:spPr>
          <a:xfrm rot="19939094">
            <a:off x="2293506" y="2297576"/>
            <a:ext cx="166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rgbClr val="FF0000"/>
                </a:solidFill>
              </a:rPr>
              <a:t>DcaXY</a:t>
            </a:r>
            <a:r>
              <a:rPr lang="en-US" altLang="zh-CN" sz="1200" dirty="0">
                <a:solidFill>
                  <a:srgbClr val="FF0000"/>
                </a:solidFill>
              </a:rPr>
              <a:t>(Det)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5CC96D-2F55-A4CB-0AC2-16A718F967F6}"/>
              </a:ext>
            </a:extLst>
          </p:cNvPr>
          <p:cNvSpPr txBox="1"/>
          <p:nvPr/>
        </p:nvSpPr>
        <p:spPr>
          <a:xfrm>
            <a:off x="3234131" y="5556997"/>
            <a:ext cx="1664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>
                <a:solidFill>
                  <a:srgbClr val="FF0000"/>
                </a:solidFill>
              </a:rPr>
              <a:t>DcaZ</a:t>
            </a:r>
            <a:r>
              <a:rPr lang="en-US" altLang="zh-CN" sz="1200" dirty="0">
                <a:solidFill>
                  <a:srgbClr val="FF0000"/>
                </a:solidFill>
              </a:rPr>
              <a:t>(Det)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0D1136B-2D23-0D7F-4F0C-18645A45995A}"/>
              </a:ext>
            </a:extLst>
          </p:cNvPr>
          <p:cNvSpPr txBox="1"/>
          <p:nvPr/>
        </p:nvSpPr>
        <p:spPr>
          <a:xfrm>
            <a:off x="5919735" y="3958081"/>
            <a:ext cx="5395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At X-Y plane, find the closest point to z-axis to calculate </a:t>
            </a:r>
            <a:r>
              <a:rPr lang="en-US" altLang="zh-CN" dirty="0" err="1"/>
              <a:t>DcaXY</a:t>
            </a:r>
            <a:r>
              <a:rPr lang="en-US" altLang="zh-CN" dirty="0"/>
              <a:t>(Det) and use the </a:t>
            </a:r>
            <a:r>
              <a:rPr lang="en-US" altLang="zh-CN" dirty="0" err="1"/>
              <a:t>DcaXY</a:t>
            </a:r>
            <a:r>
              <a:rPr lang="en-US" altLang="zh-CN" dirty="0"/>
              <a:t> resolution to smear </a:t>
            </a:r>
            <a:r>
              <a:rPr lang="en-US" altLang="zh-CN" dirty="0" err="1"/>
              <a:t>DcaXY</a:t>
            </a:r>
            <a:r>
              <a:rPr lang="en-US" altLang="zh-CN" dirty="0"/>
              <a:t>(Det)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Use the z coordinate of the point above as </a:t>
            </a:r>
            <a:r>
              <a:rPr lang="en-US" altLang="zh-CN" dirty="0" err="1"/>
              <a:t>DcaZ</a:t>
            </a:r>
            <a:r>
              <a:rPr lang="en-US" altLang="zh-CN" dirty="0"/>
              <a:t>(Det) and smear it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B946A73-2E93-472F-D851-27D3AE69C7AC}"/>
              </a:ext>
            </a:extLst>
          </p:cNvPr>
          <p:cNvSpPr txBox="1"/>
          <p:nvPr/>
        </p:nvSpPr>
        <p:spPr>
          <a:xfrm>
            <a:off x="3897186" y="983562"/>
            <a:ext cx="278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X</a:t>
            </a:r>
            <a:endParaRPr lang="zh-CN" altLang="en-US" sz="14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4D1FBEE-C460-A6D0-8AD7-0D2ADF7C0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1283" y="1651248"/>
            <a:ext cx="335309" cy="38408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DF40DB5-6F39-B206-EB87-D57A8D568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572" y="1573753"/>
            <a:ext cx="353599" cy="37798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D24B2B5-432D-8B70-342D-433E80F5E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3792" y="4369254"/>
            <a:ext cx="353599" cy="37798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54877D7-A0F0-8BA9-7768-CF859A4F1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302" y="4370335"/>
            <a:ext cx="335309" cy="384081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28437D6-B6F2-4424-C630-C7B5728C8F6C}"/>
              </a:ext>
            </a:extLst>
          </p:cNvPr>
          <p:cNvSpPr txBox="1"/>
          <p:nvPr/>
        </p:nvSpPr>
        <p:spPr>
          <a:xfrm>
            <a:off x="2015995" y="3428259"/>
            <a:ext cx="278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X</a:t>
            </a:r>
            <a:endParaRPr lang="zh-CN" altLang="en-US" sz="1400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5304806-FC20-7147-44FB-BC7166414A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9735" y="858415"/>
            <a:ext cx="2610538" cy="27237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C177CCD-2AE8-8970-98D5-DAA8307BBE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7349" y="1651247"/>
            <a:ext cx="335309" cy="38408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E7A819F-3433-407D-0610-BB80F7C28D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228" y="1762745"/>
            <a:ext cx="353599" cy="377985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EF273F16-3693-D6AA-40FE-F356B202B7A9}"/>
              </a:ext>
            </a:extLst>
          </p:cNvPr>
          <p:cNvSpPr txBox="1"/>
          <p:nvPr/>
        </p:nvSpPr>
        <p:spPr>
          <a:xfrm>
            <a:off x="6535827" y="1012048"/>
            <a:ext cx="278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X</a:t>
            </a:r>
            <a:endParaRPr lang="zh-CN" altLang="en-US" sz="1400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0DB000C3-94F7-511B-0591-F454FE2B8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475" y="2032691"/>
            <a:ext cx="1298561" cy="31092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5200287-645E-18F3-8147-790BF3DEC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363" y="3517890"/>
            <a:ext cx="554784" cy="20728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30C9BEDA-770C-2BD6-689A-CAAF0860B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318" b="-4598"/>
          <a:stretch/>
        </p:blipFill>
        <p:spPr>
          <a:xfrm>
            <a:off x="6452913" y="3355100"/>
            <a:ext cx="1298562" cy="2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0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4F051-8C44-322F-03BB-2EFE8C4E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Generator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352C220-08E6-D54E-03AD-026A20B773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3886" y="776287"/>
                <a:ext cx="6873869" cy="5305425"/>
              </a:xfrm>
            </p:spPr>
            <p:txBody>
              <a:bodyPr/>
              <a:lstStyle/>
              <a:p>
                <a:r>
                  <a:rPr lang="en-US" altLang="zh-CN" dirty="0"/>
                  <a:t>pythiaeRHIC: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3.5 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20 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𝐺𝑒𝑉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.0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dirty="0" err="1">
                    <a:solidFill>
                      <a:srgbClr val="C00000"/>
                    </a:solidFill>
                  </a:rPr>
                  <a:t>EicC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 run for 2 months</a:t>
                </a:r>
              </a:p>
              <a:p>
                <a:r>
                  <a:rPr lang="en-US" altLang="zh-CN" b="0" dirty="0"/>
                  <a:t>  DIS cut: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b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b="0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0.05&lt;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352C220-08E6-D54E-03AD-026A20B773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886" y="776287"/>
                <a:ext cx="6873869" cy="5305425"/>
              </a:xfrm>
              <a:blipFill>
                <a:blip r:embed="rId2"/>
                <a:stretch>
                  <a:fillRect l="-7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0E0F7B-EA9E-F3D8-A7F6-B8DF8B2F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8">
                <a:extLst>
                  <a:ext uri="{FF2B5EF4-FFF2-40B4-BE49-F238E27FC236}">
                    <a16:creationId xmlns:a16="http://schemas.microsoft.com/office/drawing/2014/main" id="{58722D87-ABD3-3C72-A657-CFF9366521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225679"/>
                  </p:ext>
                </p:extLst>
              </p:nvPr>
            </p:nvGraphicFramePr>
            <p:xfrm>
              <a:off x="896758" y="3429000"/>
              <a:ext cx="5080372" cy="1362655"/>
            </p:xfrm>
            <a:graphic>
              <a:graphicData uri="http://schemas.openxmlformats.org/drawingml/2006/table">
                <a:tbl>
                  <a:tblPr firstCol="1">
                    <a:tableStyleId>{21E4AEA4-8DFA-4A89-87EB-49C32662AFE0}</a:tableStyleId>
                  </a:tblPr>
                  <a:tblGrid>
                    <a:gridCol w="1270093">
                      <a:extLst>
                        <a:ext uri="{9D8B030D-6E8A-4147-A177-3AD203B41FA5}">
                          <a16:colId xmlns:a16="http://schemas.microsoft.com/office/drawing/2014/main" val="3957144334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925592101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848792910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439122289"/>
                        </a:ext>
                      </a:extLst>
                    </a:gridCol>
                  </a:tblGrid>
                  <a:tr h="4613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zh-CN" alt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[−3.5,1]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(−1,1]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]"/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1,3.5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altLang="zh-CN"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8508544"/>
                      </a:ext>
                    </a:extLst>
                  </a:tr>
                  <a:tr h="4441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altLang="zh-CN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4 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oMath>
                            </m:oMathPara>
                          </a14:m>
                          <a:endParaRPr lang="en-US" altLang="zh-CN" sz="20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6 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15 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8116168"/>
                      </a:ext>
                    </a:extLst>
                  </a:tr>
                  <a:tr h="444103">
                    <a:tc gridSpan="4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h𝑎𝑑𝑟𝑜𝑛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&gt;0.3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𝐺𝑒𝑉</m:t>
                                </m:r>
                                <m:r>
                                  <m:rPr>
                                    <m:lit/>
                                  </m:r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zh-CN" sz="20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52512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8">
                <a:extLst>
                  <a:ext uri="{FF2B5EF4-FFF2-40B4-BE49-F238E27FC236}">
                    <a16:creationId xmlns:a16="http://schemas.microsoft.com/office/drawing/2014/main" id="{58722D87-ABD3-3C72-A657-CFF9366521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225679"/>
                  </p:ext>
                </p:extLst>
              </p:nvPr>
            </p:nvGraphicFramePr>
            <p:xfrm>
              <a:off x="896758" y="3429000"/>
              <a:ext cx="5080372" cy="1362655"/>
            </p:xfrm>
            <a:graphic>
              <a:graphicData uri="http://schemas.openxmlformats.org/drawingml/2006/table">
                <a:tbl>
                  <a:tblPr firstCol="1">
                    <a:tableStyleId>{21E4AEA4-8DFA-4A89-87EB-49C32662AFE0}</a:tableStyleId>
                  </a:tblPr>
                  <a:tblGrid>
                    <a:gridCol w="1270093">
                      <a:extLst>
                        <a:ext uri="{9D8B030D-6E8A-4147-A177-3AD203B41FA5}">
                          <a16:colId xmlns:a16="http://schemas.microsoft.com/office/drawing/2014/main" val="3957144334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925592101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848792910"/>
                        </a:ext>
                      </a:extLst>
                    </a:gridCol>
                    <a:gridCol w="1270093">
                      <a:extLst>
                        <a:ext uri="{9D8B030D-6E8A-4147-A177-3AD203B41FA5}">
                          <a16:colId xmlns:a16="http://schemas.microsoft.com/office/drawing/2014/main" val="3439122289"/>
                        </a:ext>
                      </a:extLst>
                    </a:gridCol>
                  </a:tblGrid>
                  <a:tr h="4613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78" t="-1316" r="-300000" b="-1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962" t="-1316" r="-201442" b="-1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316" r="-100478" b="-1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1442" t="-1316" r="-962" b="-1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85085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78" t="-101316" r="-300000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00962" t="-101316" r="-201442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1316" r="-100478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1442" t="-101316" r="-962" b="-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8116168"/>
                      </a:ext>
                    </a:extLst>
                  </a:tr>
                  <a:tr h="444103">
                    <a:tc grid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0" t="-209589" r="-240" b="-274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altLang="zh-CN" sz="2000" b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52512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AA57017-52E4-E589-7BEB-EE121CFFC970}"/>
                  </a:ext>
                </a:extLst>
              </p:cNvPr>
              <p:cNvSpPr txBox="1"/>
              <p:nvPr/>
            </p:nvSpPr>
            <p:spPr>
              <a:xfrm>
                <a:off x="823886" y="2978171"/>
                <a:ext cx="51532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/>
                  <a:t>PID Acceptance (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altLang="zh-CN" sz="1800" b="0" i="1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altLang="zh-CN" sz="1800" b="0" i="1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altLang="zh-CN" sz="1800" dirty="0"/>
                  <a:t>) (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𝑠𝑒𝑝𝑎𝑟𝑎𝑡𝑖𝑜𝑛</m:t>
                    </m:r>
                  </m:oMath>
                </a14:m>
                <a:r>
                  <a:rPr lang="en-US" altLang="zh-CN" sz="18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AA57017-52E4-E589-7BEB-EE121CFF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6" y="2978171"/>
                <a:ext cx="5153244" cy="646331"/>
              </a:xfrm>
              <a:prstGeom prst="rect">
                <a:avLst/>
              </a:prstGeom>
              <a:blipFill>
                <a:blip r:embed="rId4"/>
                <a:stretch>
                  <a:fillRect l="-709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7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A7292E30-6DF5-E171-D374-1F881C8FF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6722" r="5860"/>
          <a:stretch/>
        </p:blipFill>
        <p:spPr bwMode="auto">
          <a:xfrm>
            <a:off x="4365152" y="3561083"/>
            <a:ext cx="3015733" cy="30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C553C36-DD7A-40E9-DAE1-0484AC3C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B150EA-984C-A06B-DF1E-451888A6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9469DB1-240D-EAD1-C1F7-FE87E242589E}"/>
                  </a:ext>
                </a:extLst>
              </p:cNvPr>
              <p:cNvSpPr txBox="1"/>
              <p:nvPr/>
            </p:nvSpPr>
            <p:spPr>
              <a:xfrm>
                <a:off x="520849" y="4960949"/>
                <a:ext cx="3015733" cy="149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𝑡𝑜𝑝𝑜𝑙𝑜𝑔𝑖𝑐𝑎𝑙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𝑐𝑢𝑡</m:t>
                      </m:r>
                    </m:oMath>
                  </m:oMathPara>
                </a14:m>
                <a:endParaRPr lang="en-US" altLang="zh-CN" sz="2200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altLang="zh-CN" sz="22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𝐷𝑒𝑐𝑎𝑦𝐿𝑒𝑛𝑔𝑡</m:t>
                    </m:r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  <m:sup>
                        <m:sSup>
                          <m:sSup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</m:oMath>
                </a14:m>
                <a:endParaRPr lang="en-US" altLang="zh-CN" sz="22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endParaRPr lang="en-US" altLang="zh-CN" sz="2200" b="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9469DB1-240D-EAD1-C1F7-FE87E2425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49" y="4960949"/>
                <a:ext cx="3015733" cy="1498872"/>
              </a:xfrm>
              <a:prstGeom prst="rect">
                <a:avLst/>
              </a:prstGeom>
              <a:blipFill>
                <a:blip r:embed="rId3"/>
                <a:stretch>
                  <a:fillRect l="-202" b="-6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272F9B9-DD9E-88AA-FA00-60A0B3BF462A}"/>
              </a:ext>
            </a:extLst>
          </p:cNvPr>
          <p:cNvCxnSpPr>
            <a:cxnSpLocks/>
          </p:cNvCxnSpPr>
          <p:nvPr/>
        </p:nvCxnSpPr>
        <p:spPr>
          <a:xfrm>
            <a:off x="2344280" y="3246225"/>
            <a:ext cx="1081350" cy="14904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5B4EFF8-0F7F-DC6D-7C34-01A6F5506B22}"/>
              </a:ext>
            </a:extLst>
          </p:cNvPr>
          <p:cNvCxnSpPr>
            <a:cxnSpLocks/>
          </p:cNvCxnSpPr>
          <p:nvPr/>
        </p:nvCxnSpPr>
        <p:spPr>
          <a:xfrm>
            <a:off x="2235732" y="3128327"/>
            <a:ext cx="260923" cy="194010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弧形 7">
            <a:extLst>
              <a:ext uri="{FF2B5EF4-FFF2-40B4-BE49-F238E27FC236}">
                <a16:creationId xmlns:a16="http://schemas.microsoft.com/office/drawing/2014/main" id="{D97385DB-5B1E-5299-5C9B-681BF0F140D8}"/>
              </a:ext>
            </a:extLst>
          </p:cNvPr>
          <p:cNvSpPr/>
          <p:nvPr/>
        </p:nvSpPr>
        <p:spPr>
          <a:xfrm rot="6764383">
            <a:off x="2151481" y="3291258"/>
            <a:ext cx="468033" cy="37800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9A28BEA4-10FE-F57A-AC7B-5260E9879B39}"/>
              </a:ext>
            </a:extLst>
          </p:cNvPr>
          <p:cNvSpPr/>
          <p:nvPr/>
        </p:nvSpPr>
        <p:spPr>
          <a:xfrm rot="20834920">
            <a:off x="346695" y="1921753"/>
            <a:ext cx="1786652" cy="3341117"/>
          </a:xfrm>
          <a:prstGeom prst="arc">
            <a:avLst>
              <a:gd name="adj1" fmla="val 16199997"/>
              <a:gd name="adj2" fmla="val 0"/>
            </a:avLst>
          </a:prstGeom>
          <a:ln w="38100">
            <a:solidFill>
              <a:srgbClr val="0E3E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B332CAA4-AB53-C1D7-2376-CEB2524A162E}"/>
              </a:ext>
            </a:extLst>
          </p:cNvPr>
          <p:cNvSpPr/>
          <p:nvPr/>
        </p:nvSpPr>
        <p:spPr>
          <a:xfrm rot="15082967">
            <a:off x="1490532" y="2201112"/>
            <a:ext cx="3550682" cy="1540939"/>
          </a:xfrm>
          <a:prstGeom prst="arc">
            <a:avLst>
              <a:gd name="adj1" fmla="val 16199997"/>
              <a:gd name="adj2" fmla="val 14386"/>
            </a:avLst>
          </a:prstGeom>
          <a:ln w="38100">
            <a:solidFill>
              <a:srgbClr val="0E3E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B4480FE8-AA52-90BC-94FF-63E08DD22E5E}"/>
              </a:ext>
            </a:extLst>
          </p:cNvPr>
          <p:cNvSpPr/>
          <p:nvPr/>
        </p:nvSpPr>
        <p:spPr>
          <a:xfrm rot="4406815">
            <a:off x="2685834" y="1172856"/>
            <a:ext cx="156848" cy="205213"/>
          </a:xfrm>
          <a:prstGeom prst="triangle">
            <a:avLst/>
          </a:prstGeom>
          <a:solidFill>
            <a:srgbClr val="0E3EFB"/>
          </a:solidFill>
          <a:ln>
            <a:solidFill>
              <a:srgbClr val="0E3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0FDE2757-40E4-6105-93DB-8EC3DEEF3A0E}"/>
              </a:ext>
            </a:extLst>
          </p:cNvPr>
          <p:cNvSpPr/>
          <p:nvPr/>
        </p:nvSpPr>
        <p:spPr>
          <a:xfrm rot="15597246">
            <a:off x="710187" y="1885238"/>
            <a:ext cx="156848" cy="205213"/>
          </a:xfrm>
          <a:prstGeom prst="triangle">
            <a:avLst/>
          </a:prstGeom>
          <a:solidFill>
            <a:srgbClr val="0E3EFB"/>
          </a:solidFill>
          <a:ln>
            <a:solidFill>
              <a:srgbClr val="0E3E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04B50D31-503F-A44E-9FF2-457645977CD6}"/>
              </a:ext>
            </a:extLst>
          </p:cNvPr>
          <p:cNvSpPr/>
          <p:nvPr/>
        </p:nvSpPr>
        <p:spPr>
          <a:xfrm rot="19436202">
            <a:off x="2223682" y="3101276"/>
            <a:ext cx="156848" cy="2052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5887F6A-2BF8-6D91-FD73-7E6093E5B232}"/>
              </a:ext>
            </a:extLst>
          </p:cNvPr>
          <p:cNvSpPr/>
          <p:nvPr/>
        </p:nvSpPr>
        <p:spPr>
          <a:xfrm>
            <a:off x="3386218" y="4696124"/>
            <a:ext cx="135408" cy="15072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D4F3483-9FD6-86CA-9AD2-806CE73E0889}"/>
                  </a:ext>
                </a:extLst>
              </p:cNvPr>
              <p:cNvSpPr txBox="1"/>
              <p:nvPr/>
            </p:nvSpPr>
            <p:spPr>
              <a:xfrm rot="3137117">
                <a:off x="2301285" y="3876173"/>
                <a:ext cx="1957702" cy="518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𝐷𝑒𝑐𝑎𝑦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D4F3483-9FD6-86CA-9AD2-806CE73E0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37117">
                <a:off x="2301285" y="3876173"/>
                <a:ext cx="1957702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5BDAC2-1CE4-4CB6-9A4E-F61881E1939D}"/>
                  </a:ext>
                </a:extLst>
              </p:cNvPr>
              <p:cNvSpPr txBox="1"/>
              <p:nvPr/>
            </p:nvSpPr>
            <p:spPr>
              <a:xfrm rot="19153030">
                <a:off x="2315444" y="3628969"/>
                <a:ext cx="416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35BDAC2-1CE4-4CB6-9A4E-F61881E19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53030">
                <a:off x="2315444" y="3628969"/>
                <a:ext cx="41654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E039ECF-2F2F-B6F2-58F5-23496A7C9E51}"/>
              </a:ext>
            </a:extLst>
          </p:cNvPr>
          <p:cNvCxnSpPr>
            <a:cxnSpLocks/>
          </p:cNvCxnSpPr>
          <p:nvPr/>
        </p:nvCxnSpPr>
        <p:spPr>
          <a:xfrm flipV="1">
            <a:off x="2028716" y="2911495"/>
            <a:ext cx="407983" cy="157738"/>
          </a:xfrm>
          <a:prstGeom prst="line">
            <a:avLst/>
          </a:prstGeom>
          <a:ln w="38100" cap="flat" cmpd="sng" algn="ctr">
            <a:solidFill>
              <a:srgbClr val="0E3EFB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E0C7090-359C-24BA-DB4E-4FAB14EE6279}"/>
                  </a:ext>
                </a:extLst>
              </p:cNvPr>
              <p:cNvSpPr txBox="1"/>
              <p:nvPr/>
            </p:nvSpPr>
            <p:spPr>
              <a:xfrm>
                <a:off x="620259" y="1526179"/>
                <a:ext cx="336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E0C7090-359C-24BA-DB4E-4FAB14EE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9" y="1526179"/>
                <a:ext cx="336704" cy="461665"/>
              </a:xfrm>
              <a:prstGeom prst="rect">
                <a:avLst/>
              </a:prstGeom>
              <a:blipFill>
                <a:blip r:embed="rId6"/>
                <a:stretch>
                  <a:fillRect l="-5455" r="-5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3AAE258-BA7B-022E-5580-66C0D5B6FF0B}"/>
                  </a:ext>
                </a:extLst>
              </p:cNvPr>
              <p:cNvSpPr txBox="1"/>
              <p:nvPr/>
            </p:nvSpPr>
            <p:spPr>
              <a:xfrm>
                <a:off x="2558662" y="838399"/>
                <a:ext cx="656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3AAE258-BA7B-022E-5580-66C0D5B6F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662" y="838399"/>
                <a:ext cx="65617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9B787C6-B09F-3B72-97F4-11D756767B28}"/>
                  </a:ext>
                </a:extLst>
              </p:cNvPr>
              <p:cNvSpPr txBox="1"/>
              <p:nvPr/>
            </p:nvSpPr>
            <p:spPr>
              <a:xfrm rot="20325847">
                <a:off x="1721107" y="254826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𝐷𝐶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altLang="zh-CN" sz="2400" b="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9B787C6-B09F-3B72-97F4-11D756767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25847">
                <a:off x="1721107" y="2548260"/>
                <a:ext cx="914400" cy="461665"/>
              </a:xfrm>
              <a:prstGeom prst="rect">
                <a:avLst/>
              </a:prstGeom>
              <a:blipFill>
                <a:blip r:embed="rId8"/>
                <a:stretch>
                  <a:fillRect r="-15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0BC64650-E486-13AB-5A15-E4463736BA5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94" t="6395" r="5932" b="2862"/>
          <a:stretch/>
        </p:blipFill>
        <p:spPr>
          <a:xfrm>
            <a:off x="4448993" y="758894"/>
            <a:ext cx="2859331" cy="288976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6F74E14-9589-8030-7391-A7F1EE4DD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t="6753" r="6232"/>
          <a:stretch/>
        </p:blipFill>
        <p:spPr bwMode="auto">
          <a:xfrm>
            <a:off x="7289469" y="795238"/>
            <a:ext cx="2873815" cy="29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01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19AA5-9DAC-CB3D-3B90-1755DFAA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D7FAFD-E2CF-7004-C1BB-764D8018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D0A3C90-2F58-F5A8-DD91-D7A78CD2176D}"/>
                  </a:ext>
                </a:extLst>
              </p:cNvPr>
              <p:cNvSpPr txBox="1"/>
              <p:nvPr/>
            </p:nvSpPr>
            <p:spPr>
              <a:xfrm>
                <a:off x="6585231" y="4812340"/>
                <a:ext cx="4583289" cy="137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Applied Cut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𝐷𝐶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&lt;110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&gt;−0.75</m:t>
                    </m:r>
                  </m:oMath>
                </a14:m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𝐷𝑒𝑐𝑎𝑦𝐿𝑒𝑛𝑔𝑡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&gt;35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D0A3C90-2F58-F5A8-DD91-D7A78CD21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31" y="4812340"/>
                <a:ext cx="4583289" cy="1370953"/>
              </a:xfrm>
              <a:prstGeom prst="rect">
                <a:avLst/>
              </a:prstGeom>
              <a:blipFill>
                <a:blip r:embed="rId2"/>
                <a:stretch>
                  <a:fillRect l="-1330" t="-2222" b="-6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EE64071-C112-1A99-B86E-16995530884C}"/>
              </a:ext>
            </a:extLst>
          </p:cNvPr>
          <p:cNvSpPr txBox="1"/>
          <p:nvPr/>
        </p:nvSpPr>
        <p:spPr>
          <a:xfrm>
            <a:off x="699795" y="4915161"/>
            <a:ext cx="461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Cut scanning is recursively from left to right.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971A43B-394F-33D0-C452-5ACA5614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401"/>
            <a:ext cx="12192000" cy="37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2907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编年史</Template>
  <TotalTime>3337</TotalTime>
  <Words>586</Words>
  <Application>Microsoft Office PowerPoint</Application>
  <PresentationFormat>宽屏</PresentationFormat>
  <Paragraphs>115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-apple-system</vt:lpstr>
      <vt:lpstr>等线</vt:lpstr>
      <vt:lpstr>Arial</vt:lpstr>
      <vt:lpstr>Calisto MT</vt:lpstr>
      <vt:lpstr>Cambria Math</vt:lpstr>
      <vt:lpstr>Univers Condensed</vt:lpstr>
      <vt:lpstr>ChronicleVTI</vt:lpstr>
      <vt:lpstr> Heavy Flavor Simulation for Nuclear Effect at EicC </vt:lpstr>
      <vt:lpstr>Motivation</vt:lpstr>
      <vt:lpstr>Simulation Setup</vt:lpstr>
      <vt:lpstr> Detectors</vt:lpstr>
      <vt:lpstr>Detector Parameters</vt:lpstr>
      <vt:lpstr>Vertex Smearing Process</vt:lpstr>
      <vt:lpstr>Event Generator</vt:lpstr>
      <vt:lpstr>Reconstruction</vt:lpstr>
      <vt:lpstr>Reconstruction</vt:lpstr>
      <vt:lpstr>D^0  Reconstruction</vt:lpstr>
      <vt:lpstr>Mass Spectrums vs. z</vt:lpstr>
      <vt:lpstr>D^0  Double Ratio</vt:lpstr>
      <vt:lpstr>Baryon-to-meson Ratio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josen zhu</dc:creator>
  <cp:lastModifiedBy>josen zhu</cp:lastModifiedBy>
  <cp:revision>795</cp:revision>
  <cp:lastPrinted>2022-04-27T05:26:30Z</cp:lastPrinted>
  <dcterms:created xsi:type="dcterms:W3CDTF">2021-10-21T08:06:41Z</dcterms:created>
  <dcterms:modified xsi:type="dcterms:W3CDTF">2023-02-22T11:04:19Z</dcterms:modified>
</cp:coreProperties>
</file>