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33"/>
  </p:notesMasterIdLst>
  <p:sldIdLst>
    <p:sldId id="256" r:id="rId3"/>
    <p:sldId id="271" r:id="rId4"/>
    <p:sldId id="257" r:id="rId5"/>
    <p:sldId id="291" r:id="rId6"/>
    <p:sldId id="292" r:id="rId7"/>
    <p:sldId id="276" r:id="rId8"/>
    <p:sldId id="289" r:id="rId9"/>
    <p:sldId id="262" r:id="rId10"/>
    <p:sldId id="302" r:id="rId11"/>
    <p:sldId id="298" r:id="rId12"/>
    <p:sldId id="301" r:id="rId13"/>
    <p:sldId id="303" r:id="rId14"/>
    <p:sldId id="304" r:id="rId15"/>
    <p:sldId id="299" r:id="rId16"/>
    <p:sldId id="277" r:id="rId17"/>
    <p:sldId id="278" r:id="rId18"/>
    <p:sldId id="309" r:id="rId19"/>
    <p:sldId id="305" r:id="rId20"/>
    <p:sldId id="308" r:id="rId21"/>
    <p:sldId id="310" r:id="rId22"/>
    <p:sldId id="280" r:id="rId23"/>
    <p:sldId id="284" r:id="rId24"/>
    <p:sldId id="311" r:id="rId25"/>
    <p:sldId id="312" r:id="rId26"/>
    <p:sldId id="315" r:id="rId27"/>
    <p:sldId id="273" r:id="rId28"/>
    <p:sldId id="313" r:id="rId29"/>
    <p:sldId id="266" r:id="rId30"/>
    <p:sldId id="296" r:id="rId31"/>
    <p:sldId id="274" r:id="rId32"/>
  </p:sldIdLst>
  <p:sldSz cx="12192000" cy="6858000"/>
  <p:notesSz cx="6858000" cy="9144000"/>
  <p:defaultTextStyle>
    <a:lvl1pPr marL="0" lvl="0" algn="l" defTabSz="914400">
      <a:lnSpc>
        <a:spcPct val="130000"/>
      </a:lnSpc>
      <a:defRPr sz="1800" kern="1200">
        <a:solidFill>
          <a:schemeClr val="tx1"/>
        </a:solidFill>
        <a:latin typeface="Arial"/>
        <a:ea typeface="Microsoft YaHei"/>
      </a:defRPr>
    </a:lvl1pPr>
    <a:lvl2pPr marL="457200" lvl="1" algn="l" defTabSz="914400">
      <a:lnSpc>
        <a:spcPct val="130000"/>
      </a:lnSpc>
      <a:defRPr sz="1800" kern="1200">
        <a:solidFill>
          <a:schemeClr val="tx1"/>
        </a:solidFill>
        <a:latin typeface="Arial"/>
        <a:ea typeface="Microsoft YaHei"/>
      </a:defRPr>
    </a:lvl2pPr>
    <a:lvl3pPr marL="914400" lvl="2" algn="l" defTabSz="914400">
      <a:lnSpc>
        <a:spcPct val="130000"/>
      </a:lnSpc>
      <a:defRPr sz="1800" kern="1200">
        <a:solidFill>
          <a:schemeClr val="tx1"/>
        </a:solidFill>
        <a:latin typeface="Arial"/>
        <a:ea typeface="Microsoft YaHei"/>
      </a:defRPr>
    </a:lvl3pPr>
    <a:lvl4pPr marL="1371600" lvl="3" algn="l" defTabSz="914400">
      <a:lnSpc>
        <a:spcPct val="130000"/>
      </a:lnSpc>
      <a:defRPr sz="1800" kern="1200">
        <a:solidFill>
          <a:schemeClr val="tx1"/>
        </a:solidFill>
        <a:latin typeface="Arial"/>
        <a:ea typeface="Microsoft YaHei"/>
      </a:defRPr>
    </a:lvl4pPr>
    <a:lvl5pPr marL="1828800" lvl="4" algn="l" defTabSz="914400">
      <a:lnSpc>
        <a:spcPct val="130000"/>
      </a:lnSpc>
      <a:defRPr sz="1800" kern="1200">
        <a:solidFill>
          <a:schemeClr val="tx1"/>
        </a:solidFill>
        <a:latin typeface="Arial"/>
        <a:ea typeface="Microsoft YaHei"/>
      </a:defRPr>
    </a:lvl5pPr>
    <a:lvl6pPr marL="2286000" lvl="5" algn="l" defTabSz="914400">
      <a:lnSpc>
        <a:spcPct val="130000"/>
      </a:lnSpc>
      <a:defRPr sz="1800" kern="1200">
        <a:solidFill>
          <a:schemeClr val="tx1"/>
        </a:solidFill>
        <a:latin typeface="Arial"/>
        <a:ea typeface="Microsoft YaHei"/>
      </a:defRPr>
    </a:lvl6pPr>
    <a:lvl7pPr marL="2743200" lvl="6" algn="l" defTabSz="914400">
      <a:lnSpc>
        <a:spcPct val="130000"/>
      </a:lnSpc>
      <a:defRPr sz="1800" kern="1200">
        <a:solidFill>
          <a:schemeClr val="tx1"/>
        </a:solidFill>
        <a:latin typeface="Arial"/>
        <a:ea typeface="Microsoft YaHei"/>
      </a:defRPr>
    </a:lvl7pPr>
    <a:lvl8pPr marL="3200400" lvl="7" algn="l" defTabSz="914400">
      <a:lnSpc>
        <a:spcPct val="130000"/>
      </a:lnSpc>
      <a:defRPr sz="1800" kern="1200">
        <a:solidFill>
          <a:schemeClr val="tx1"/>
        </a:solidFill>
        <a:latin typeface="Arial"/>
        <a:ea typeface="Microsoft YaHei"/>
      </a:defRPr>
    </a:lvl8pPr>
    <a:lvl9pPr marL="3657600" lvl="8" algn="l" defTabSz="914400">
      <a:lnSpc>
        <a:spcPct val="130000"/>
      </a:lnSpc>
      <a:defRPr sz="1800" kern="1200">
        <a:solidFill>
          <a:schemeClr val="tx1"/>
        </a:solidFill>
        <a:latin typeface="Arial"/>
        <a:ea typeface="Microsoft YaHe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0"/>
    <a:srgbClr val="0000FF"/>
    <a:srgbClr val="FFFFFF"/>
    <a:srgbClr val="004098"/>
    <a:srgbClr val="002D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8542034-FE4F-4ADA-92B8-4CA66D0F0DF3}" styleName="腾讯文档-基本">
    <a:wholeTbl>
      <a:tcTxStyle>
        <a:fontRef idx="minor"/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4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34273-076A-4AF5-899B-03842ECF174D}" type="datetimeFigureOut">
              <a:rPr lang="zh-CN" altLang="en-US" smtClean="0"/>
              <a:t>2026/10/15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438B1-4BE0-476F-BCA2-70DBF93D5F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326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/>
              <a:t>单击此处编辑母版副标题样式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C705DF-EB6A-4429-A9CF-8086C29D54D9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/>
              <a:t>单击此处编辑母版文本样式</a:t>
            </a:r>
            <a:endParaRPr/>
          </a:p>
          <a:p>
            <a:pPr lvl="1"/>
            <a:r>
              <a:rPr lang="zh-CN"/>
              <a:t>二级</a:t>
            </a:r>
            <a:endParaRPr/>
          </a:p>
          <a:p>
            <a:pPr lvl="2"/>
            <a:r>
              <a:rPr lang="zh-CN"/>
              <a:t>三级</a:t>
            </a:r>
            <a:endParaRPr/>
          </a:p>
          <a:p>
            <a:pPr lvl="3"/>
            <a:r>
              <a:rPr lang="zh-CN"/>
              <a:t>四级</a:t>
            </a:r>
            <a:endParaRPr/>
          </a:p>
          <a:p>
            <a:pPr lvl="4"/>
            <a:r>
              <a:rPr lang="zh-CN"/>
              <a:t>五级</a:t>
            </a:r>
            <a:endParaRPr/>
          </a:p>
        </p:txBody>
      </p:sp>
      <p:sp>
        <p:nvSpPr>
          <p:cNvPr id="10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11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12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21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/>
              <a:t>单击此处编辑母版文本样式</a:t>
            </a:r>
            <a:endParaRPr/>
          </a:p>
        </p:txBody>
      </p:sp>
      <p:sp>
        <p:nvSpPr>
          <p:cNvPr id="22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23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24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8B94FA0-F740-4CDC-A935-5AEA919A98DA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27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/>
          </a:p>
          <a:p>
            <a:pPr lvl="1"/>
            <a:r>
              <a:rPr lang="zh-CN"/>
              <a:t>二级</a:t>
            </a:r>
            <a:endParaRPr/>
          </a:p>
          <a:p>
            <a:pPr lvl="2"/>
            <a:r>
              <a:rPr lang="zh-CN"/>
              <a:t>三级</a:t>
            </a:r>
            <a:endParaRPr/>
          </a:p>
          <a:p>
            <a:pPr lvl="3"/>
            <a:r>
              <a:rPr lang="zh-CN"/>
              <a:t>四级</a:t>
            </a:r>
            <a:endParaRPr/>
          </a:p>
          <a:p>
            <a:pPr lvl="4"/>
            <a:r>
              <a:rPr lang="zh-CN"/>
              <a:t>五级</a:t>
            </a:r>
            <a:endParaRPr/>
          </a:p>
        </p:txBody>
      </p:sp>
      <p:sp>
        <p:nvSpPr>
          <p:cNvPr id="28" name="内容占位符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/>
          </a:p>
          <a:p>
            <a:pPr lvl="1"/>
            <a:r>
              <a:rPr lang="zh-CN"/>
              <a:t>二级</a:t>
            </a:r>
            <a:endParaRPr/>
          </a:p>
          <a:p>
            <a:pPr lvl="2"/>
            <a:r>
              <a:rPr lang="zh-CN"/>
              <a:t>三级</a:t>
            </a:r>
            <a:endParaRPr/>
          </a:p>
          <a:p>
            <a:pPr lvl="3"/>
            <a:r>
              <a:rPr lang="zh-CN"/>
              <a:t>四级</a:t>
            </a:r>
            <a:endParaRPr/>
          </a:p>
          <a:p>
            <a:pPr lvl="4"/>
            <a:r>
              <a:rPr lang="zh-CN"/>
              <a:t>五级</a:t>
            </a:r>
            <a:endParaRPr/>
          </a:p>
        </p:txBody>
      </p:sp>
      <p:sp>
        <p:nvSpPr>
          <p:cNvPr id="29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30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31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08259AF-2A25-452C-AA5F-7B080E8C5A7E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34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/>
              <a:t>单击此处编辑母版文本样式</a:t>
            </a:r>
            <a:endParaRPr/>
          </a:p>
        </p:txBody>
      </p:sp>
      <p:sp>
        <p:nvSpPr>
          <p:cNvPr id="35" name="内容占位符 3"/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/>
          </a:p>
          <a:p>
            <a:pPr lvl="1"/>
            <a:r>
              <a:rPr lang="zh-CN"/>
              <a:t>二级</a:t>
            </a:r>
            <a:endParaRPr/>
          </a:p>
          <a:p>
            <a:pPr lvl="2"/>
            <a:r>
              <a:rPr lang="zh-CN"/>
              <a:t>三级</a:t>
            </a:r>
            <a:endParaRPr/>
          </a:p>
          <a:p>
            <a:pPr lvl="3"/>
            <a:r>
              <a:rPr lang="zh-CN"/>
              <a:t>四级</a:t>
            </a:r>
            <a:endParaRPr/>
          </a:p>
          <a:p>
            <a:pPr lvl="4"/>
            <a:r>
              <a:rPr lang="zh-CN"/>
              <a:t>五级</a:t>
            </a:r>
            <a:endParaRPr/>
          </a:p>
        </p:txBody>
      </p:sp>
      <p:sp>
        <p:nvSpPr>
          <p:cNvPr id="36" name="文本占位符 4"/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/>
              <a:t>单击此处编辑母版文本样式</a:t>
            </a:r>
            <a:endParaRPr/>
          </a:p>
        </p:txBody>
      </p:sp>
      <p:sp>
        <p:nvSpPr>
          <p:cNvPr id="37" name="内容占位符 5"/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  <a:endParaRPr/>
          </a:p>
          <a:p>
            <a:pPr lvl="1"/>
            <a:r>
              <a:rPr lang="zh-CN"/>
              <a:t>二级</a:t>
            </a:r>
            <a:endParaRPr/>
          </a:p>
          <a:p>
            <a:pPr lvl="2"/>
            <a:r>
              <a:rPr lang="zh-CN"/>
              <a:t>三级</a:t>
            </a:r>
            <a:endParaRPr/>
          </a:p>
          <a:p>
            <a:pPr lvl="3"/>
            <a:r>
              <a:rPr lang="zh-CN"/>
              <a:t>四级</a:t>
            </a:r>
            <a:endParaRPr/>
          </a:p>
          <a:p>
            <a:pPr lvl="4"/>
            <a:r>
              <a:rPr lang="zh-CN"/>
              <a:t>五级</a:t>
            </a:r>
            <a:endParaRPr/>
          </a:p>
        </p:txBody>
      </p:sp>
      <p:sp>
        <p:nvSpPr>
          <p:cNvPr id="38" name="日期占位符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39" name="页脚占位符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40" name="灯片编号占位符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3A90A56-B7DA-460C-8F46-95BFAF0AF95F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43" name="日期占位符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44" name="页脚占位符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45" name="灯片编号占位符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2178EC5-58A4-4F44-B83C-34BE3E218ABE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日期占位符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48" name="页脚占位符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49" name="灯片编号占位符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199BA4-F8C4-48F6-BF3D-6D4BD834E815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52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/>
              <a:t>单击此处编辑母版文本样式</a:t>
            </a:r>
            <a:endParaRPr/>
          </a:p>
          <a:p>
            <a:pPr lvl="1"/>
            <a:r>
              <a:rPr lang="zh-CN"/>
              <a:t>二级</a:t>
            </a:r>
            <a:endParaRPr/>
          </a:p>
          <a:p>
            <a:pPr lvl="2"/>
            <a:r>
              <a:rPr lang="zh-CN"/>
              <a:t>三级</a:t>
            </a:r>
            <a:endParaRPr/>
          </a:p>
          <a:p>
            <a:pPr lvl="3"/>
            <a:r>
              <a:rPr lang="zh-CN"/>
              <a:t>四级</a:t>
            </a:r>
            <a:endParaRPr/>
          </a:p>
          <a:p>
            <a:pPr lvl="4"/>
            <a:r>
              <a:rPr lang="zh-CN"/>
              <a:t>五级</a:t>
            </a:r>
            <a:endParaRPr/>
          </a:p>
        </p:txBody>
      </p:sp>
      <p:sp>
        <p:nvSpPr>
          <p:cNvPr id="53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  <a:endParaRPr/>
          </a:p>
        </p:txBody>
      </p:sp>
      <p:sp>
        <p:nvSpPr>
          <p:cNvPr id="54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55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56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3120986-D9F8-450A-8E8A-7B53A97B66E9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59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zh-CN"/>
          </a:p>
        </p:txBody>
      </p:sp>
      <p:sp>
        <p:nvSpPr>
          <p:cNvPr id="60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  <a:endParaRPr/>
          </a:p>
        </p:txBody>
      </p:sp>
      <p:sp>
        <p:nvSpPr>
          <p:cNvPr id="61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62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63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47CCC7F-E1A2-469B-A337-764C3DF0731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66" name="竖排文字占位符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/>
            <a:r>
              <a:rPr lang="zh-CN"/>
              <a:t>单击此处编辑母版文本样式</a:t>
            </a:r>
            <a:endParaRPr/>
          </a:p>
          <a:p>
            <a:pPr lvl="1"/>
            <a:r>
              <a:rPr lang="zh-CN"/>
              <a:t>二级</a:t>
            </a:r>
            <a:endParaRPr/>
          </a:p>
          <a:p>
            <a:pPr lvl="2"/>
            <a:r>
              <a:rPr lang="zh-CN"/>
              <a:t>三级</a:t>
            </a:r>
            <a:endParaRPr/>
          </a:p>
          <a:p>
            <a:pPr lvl="3"/>
            <a:r>
              <a:rPr lang="zh-CN"/>
              <a:t>四级</a:t>
            </a:r>
            <a:endParaRPr/>
          </a:p>
          <a:p>
            <a:pPr lvl="4"/>
            <a:r>
              <a:rPr lang="zh-CN"/>
              <a:t>五级</a:t>
            </a:r>
            <a:endParaRPr/>
          </a:p>
        </p:txBody>
      </p:sp>
      <p:sp>
        <p:nvSpPr>
          <p:cNvPr id="67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68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69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0D47AF7-089F-4725-8B45-DEA8A59F6C62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竖排标题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15" name="竖排文字占位符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/>
              <a:t>单击此处编辑母版文本样式</a:t>
            </a:r>
            <a:endParaRPr/>
          </a:p>
          <a:p>
            <a:pPr lvl="1"/>
            <a:r>
              <a:rPr lang="zh-CN"/>
              <a:t>二级</a:t>
            </a:r>
            <a:endParaRPr/>
          </a:p>
          <a:p>
            <a:pPr lvl="2"/>
            <a:r>
              <a:rPr lang="zh-CN"/>
              <a:t>三级</a:t>
            </a:r>
            <a:endParaRPr/>
          </a:p>
          <a:p>
            <a:pPr lvl="3"/>
            <a:r>
              <a:rPr lang="zh-CN"/>
              <a:t>四级</a:t>
            </a:r>
            <a:endParaRPr/>
          </a:p>
          <a:p>
            <a:pPr lvl="4"/>
            <a:r>
              <a:rPr lang="zh-CN"/>
              <a:t>五级</a:t>
            </a:r>
            <a:endParaRPr/>
          </a:p>
        </p:txBody>
      </p:sp>
      <p:sp>
        <p:nvSpPr>
          <p:cNvPr id="16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17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18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7AACFD0-6D64-47CD-A483-D6FD45307366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标题 1"/>
          <p:cNvSpPr>
            <a:spLocks noGrp="1"/>
          </p:cNvSpPr>
          <p:nvPr>
            <p:ph type="title"/>
          </p:nvPr>
        </p:nvSpPr>
        <p:spPr>
          <a:xfrm>
            <a:off x="1107500" y="92058"/>
            <a:ext cx="10510125" cy="659643"/>
          </a:xfrm>
        </p:spPr>
        <p:txBody>
          <a:bodyPr lIns="91418" tIns="45709" rIns="91418" bIns="45709"/>
          <a:lstStyle>
            <a:lvl1pPr algn="l">
              <a:defRPr sz="3600" b="1" spc="0" baseline="0">
                <a:solidFill>
                  <a:srgbClr val="005DA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/>
          </a:p>
        </p:txBody>
      </p:sp>
      <p:sp>
        <p:nvSpPr>
          <p:cNvPr id="7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424592" y="284491"/>
            <a:ext cx="635408" cy="392310"/>
          </a:xfrm>
        </p:spPr>
        <p:txBody>
          <a:bodyPr lIns="91418" tIns="45709" rIns="91418" bIns="45709"/>
          <a:lstStyle>
            <a:lvl1pPr>
              <a:defRPr sz="1600">
                <a:solidFill>
                  <a:srgbClr val="005DA2"/>
                </a:solidFill>
              </a:defRPr>
            </a:lvl1pPr>
          </a:lstStyle>
          <a:p>
            <a:pPr>
              <a:defRPr/>
            </a:pPr>
            <a:fld id="{586222F3-B96D-4942-8F83-CEF8049B163C}" type="slidenum">
              <a:rPr lang="zh-CN" altLang="en-US" smtClean="0"/>
              <a:t>‹#›</a:t>
            </a:fld>
            <a:endParaRPr lang="zh-CN" altLang="en-US" dirty="0"/>
          </a:p>
        </p:txBody>
      </p:sp>
      <p:cxnSp>
        <p:nvCxnSpPr>
          <p:cNvPr id="73" name="直接连接符 8"/>
          <p:cNvCxnSpPr/>
          <p:nvPr/>
        </p:nvCxnSpPr>
        <p:spPr>
          <a:xfrm>
            <a:off x="1054457" y="811417"/>
            <a:ext cx="11132828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占位符 2"/>
          <p:cNvSpPr>
            <a:spLocks noGrp="1"/>
          </p:cNvSpPr>
          <p:nvPr>
            <p:ph idx="1"/>
          </p:nvPr>
        </p:nvSpPr>
        <p:spPr>
          <a:xfrm>
            <a:off x="338360" y="961398"/>
            <a:ext cx="11279266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88000" indent="-288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u"/>
              <a:defRPr sz="2400" b="1" spc="0" baseline="0">
                <a:solidFill>
                  <a:srgbClr val="005DA2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20000" indent="-2880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"/>
              <a:defRPr sz="2000" spc="0" baseline="0"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  <a:endParaRPr/>
          </a:p>
          <a:p>
            <a:pPr lvl="1"/>
            <a:r>
              <a:rPr lang="zh-CN" altLang="en-US" dirty="0"/>
              <a:t>第二级</a:t>
            </a:r>
            <a:endParaRPr/>
          </a:p>
        </p:txBody>
      </p:sp>
      <p:pic>
        <p:nvPicPr>
          <p:cNvPr id="75" name="图片 6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5675" y="122350"/>
            <a:ext cx="975500" cy="65954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/>
              <a:t>单击此处编辑母版文本样式</a:t>
            </a:r>
            <a:endParaRPr/>
          </a:p>
          <a:p>
            <a:pPr lvl="1"/>
            <a:r>
              <a:rPr lang="zh-CN"/>
              <a:t>二级</a:t>
            </a:r>
            <a:endParaRPr/>
          </a:p>
          <a:p>
            <a:pPr lvl="2"/>
            <a:r>
              <a:rPr lang="zh-CN"/>
              <a:t>三级</a:t>
            </a:r>
            <a:endParaRPr/>
          </a:p>
          <a:p>
            <a:pPr lvl="3"/>
            <a:r>
              <a:rPr lang="zh-CN"/>
              <a:t>四级</a:t>
            </a:r>
            <a:endParaRPr/>
          </a:p>
          <a:p>
            <a:pPr lvl="4"/>
            <a:r>
              <a:rPr lang="zh-CN"/>
              <a:t>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2026/10/10</a:t>
            </a:r>
            <a:endParaRPr/>
          </a:p>
        </p:txBody>
      </p:sp>
      <p:sp>
        <p:nvSpPr>
          <p:cNvPr id="5" name="页脚占位符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9DED9-3562-4003-9ED4-F9F7C2DA97F0}" type="slidenum">
              <a:rPr lang="zh-CN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/>
  <p:txStyles>
    <p:titleStyle>
      <a:lvl1pPr lvl="0" algn="l" defTabSz="914400">
        <a:lnSpc>
          <a:spcPct val="130000"/>
        </a:lnSpc>
        <a:spcBef>
          <a:spcPct val="1"/>
        </a:spcBef>
        <a:buNone/>
        <a:defRPr sz="4400" kern="1200">
          <a:solidFill>
            <a:schemeClr val="tx1"/>
          </a:solidFill>
          <a:latin typeface="Arial"/>
          <a:ea typeface="Microsoft YaHei"/>
        </a:defRPr>
      </a:lvl1pPr>
    </p:titleStyle>
    <p:bodyStyle>
      <a:lvl1pPr marL="228600" lvl="0" indent="-228600" algn="l" defTabSz="914400">
        <a:lnSpc>
          <a:spcPct val="13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Arial"/>
          <a:ea typeface="Microsoft YaHei"/>
        </a:defRPr>
      </a:lvl1pPr>
      <a:lvl2pPr marL="685800" lvl="1" indent="-228600" algn="l" defTabSz="914400">
        <a:lnSpc>
          <a:spcPct val="13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Arial"/>
          <a:ea typeface="Microsoft YaHei"/>
        </a:defRPr>
      </a:lvl2pPr>
      <a:lvl3pPr marL="1143000" lvl="2" indent="-228600" algn="l" defTabSz="914400">
        <a:lnSpc>
          <a:spcPct val="13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Arial"/>
          <a:ea typeface="Microsoft YaHei"/>
        </a:defRPr>
      </a:lvl3pPr>
      <a:lvl4pPr marL="1600200" lvl="3" indent="-228600" algn="l" defTabSz="914400">
        <a:lnSpc>
          <a:spcPct val="13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Arial"/>
          <a:ea typeface="Microsoft YaHei"/>
        </a:defRPr>
      </a:lvl4pPr>
      <a:lvl5pPr marL="2057400" lvl="4" indent="-228600" algn="l" defTabSz="914400">
        <a:lnSpc>
          <a:spcPct val="13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Arial"/>
          <a:ea typeface="Microsoft YaHei"/>
        </a:defRPr>
      </a:lvl5pPr>
      <a:lvl6pPr marL="2514600" lvl="5" indent="-228600" algn="l" defTabSz="914400">
        <a:lnSpc>
          <a:spcPct val="13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Arial"/>
          <a:ea typeface="Microsoft YaHei"/>
        </a:defRPr>
      </a:lvl6pPr>
      <a:lvl7pPr marL="2971800" lvl="6" indent="-228600" algn="l" defTabSz="914400">
        <a:lnSpc>
          <a:spcPct val="13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Arial"/>
          <a:ea typeface="Microsoft YaHei"/>
        </a:defRPr>
      </a:lvl7pPr>
      <a:lvl8pPr marL="3429000" lvl="7" indent="-228600" algn="l" defTabSz="914400">
        <a:lnSpc>
          <a:spcPct val="13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Arial"/>
          <a:ea typeface="Microsoft YaHei"/>
        </a:defRPr>
      </a:lvl8pPr>
      <a:lvl9pPr marL="3886200" lvl="8" indent="-228600" algn="l" defTabSz="914400">
        <a:lnSpc>
          <a:spcPct val="13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Arial"/>
          <a:ea typeface="Microsoft YaHei"/>
        </a:defRPr>
      </a:lvl9pPr>
    </p:bodyStyle>
    <p:otherStyle>
      <a:lvl1pPr marL="0" lvl="0" algn="l" defTabSz="914400">
        <a:lnSpc>
          <a:spcPct val="130000"/>
        </a:lnSpc>
        <a:defRPr sz="1800" kern="1200">
          <a:solidFill>
            <a:schemeClr val="tx1"/>
          </a:solidFill>
          <a:latin typeface="Arial"/>
          <a:ea typeface="Microsoft YaHei"/>
        </a:defRPr>
      </a:lvl1pPr>
      <a:lvl2pPr marL="457200" lvl="1" algn="l" defTabSz="914400">
        <a:lnSpc>
          <a:spcPct val="130000"/>
        </a:lnSpc>
        <a:defRPr sz="1800" kern="1200">
          <a:solidFill>
            <a:schemeClr val="tx1"/>
          </a:solidFill>
          <a:latin typeface="Arial"/>
          <a:ea typeface="Microsoft YaHei"/>
        </a:defRPr>
      </a:lvl2pPr>
      <a:lvl3pPr marL="914400" lvl="2" algn="l" defTabSz="914400">
        <a:lnSpc>
          <a:spcPct val="130000"/>
        </a:lnSpc>
        <a:defRPr sz="1800" kern="1200">
          <a:solidFill>
            <a:schemeClr val="tx1"/>
          </a:solidFill>
          <a:latin typeface="Arial"/>
          <a:ea typeface="Microsoft YaHei"/>
        </a:defRPr>
      </a:lvl3pPr>
      <a:lvl4pPr marL="1371600" lvl="3" algn="l" defTabSz="914400">
        <a:lnSpc>
          <a:spcPct val="130000"/>
        </a:lnSpc>
        <a:defRPr sz="1800" kern="1200">
          <a:solidFill>
            <a:schemeClr val="tx1"/>
          </a:solidFill>
          <a:latin typeface="Arial"/>
          <a:ea typeface="Microsoft YaHei"/>
        </a:defRPr>
      </a:lvl4pPr>
      <a:lvl5pPr marL="1828800" lvl="4" algn="l" defTabSz="914400">
        <a:lnSpc>
          <a:spcPct val="130000"/>
        </a:lnSpc>
        <a:defRPr sz="1800" kern="1200">
          <a:solidFill>
            <a:schemeClr val="tx1"/>
          </a:solidFill>
          <a:latin typeface="Arial"/>
          <a:ea typeface="Microsoft YaHei"/>
        </a:defRPr>
      </a:lvl5pPr>
      <a:lvl6pPr marL="2286000" lvl="5" algn="l" defTabSz="914400">
        <a:lnSpc>
          <a:spcPct val="130000"/>
        </a:lnSpc>
        <a:defRPr sz="1800" kern="1200">
          <a:solidFill>
            <a:schemeClr val="tx1"/>
          </a:solidFill>
          <a:latin typeface="Arial"/>
          <a:ea typeface="Microsoft YaHei"/>
        </a:defRPr>
      </a:lvl6pPr>
      <a:lvl7pPr marL="2743200" lvl="6" algn="l" defTabSz="914400">
        <a:lnSpc>
          <a:spcPct val="130000"/>
        </a:lnSpc>
        <a:defRPr sz="1800" kern="1200">
          <a:solidFill>
            <a:schemeClr val="tx1"/>
          </a:solidFill>
          <a:latin typeface="Arial"/>
          <a:ea typeface="Microsoft YaHei"/>
        </a:defRPr>
      </a:lvl7pPr>
      <a:lvl8pPr marL="3200400" lvl="7" algn="l" defTabSz="914400">
        <a:lnSpc>
          <a:spcPct val="130000"/>
        </a:lnSpc>
        <a:defRPr sz="1800" kern="1200">
          <a:solidFill>
            <a:schemeClr val="tx1"/>
          </a:solidFill>
          <a:latin typeface="Arial"/>
          <a:ea typeface="Microsoft YaHei"/>
        </a:defRPr>
      </a:lvl8pPr>
      <a:lvl9pPr marL="3657600" lvl="8" algn="l" defTabSz="914400">
        <a:lnSpc>
          <a:spcPct val="130000"/>
        </a:lnSpc>
        <a:defRPr sz="1800" kern="1200">
          <a:solidFill>
            <a:schemeClr val="tx1"/>
          </a:solidFill>
          <a:latin typeface="Arial"/>
          <a:ea typeface="Microsoft YaHe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669881" y="191368"/>
            <a:ext cx="10852237" cy="770030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/>
          </a:p>
        </p:txBody>
      </p:sp>
      <p:sp>
        <p:nvSpPr>
          <p:cNvPr id="9" name="文本占位符 2"/>
          <p:cNvSpPr>
            <a:spLocks noGrp="1"/>
          </p:cNvSpPr>
          <p:nvPr>
            <p:ph type="body" idx="1"/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marL="288000" lvl="0" indent="-288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u"/>
            </a:pPr>
            <a:r>
              <a:rPr lang="en-US" altLang="zh-CN" dirty="0"/>
              <a:t>English Bullet</a:t>
            </a:r>
            <a:endParaRPr lang="zh-CN" altLang="en-US" dirty="0"/>
          </a:p>
          <a:p>
            <a:pPr marL="720000" lvl="1" indent="-288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75000"/>
              <a:buFont typeface="Wingdings" panose="05000000000000000000" pitchFamily="2" charset="2"/>
              <a:buChar char=""/>
              <a:tabLst>
                <a:tab pos="1609725" algn="l"/>
              </a:tabLst>
            </a:pPr>
            <a:r>
              <a:rPr lang="en-US" altLang="zh-CN" dirty="0"/>
              <a:t>test</a:t>
            </a:r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358880" y="360000"/>
            <a:ext cx="701120" cy="341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r">
              <a:defRPr sz="1600" b="0" i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586222F3-B96D-4942-8F83-CEF8049B163C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1" name="KSO_TEMPLATE" hidden="1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914400" rtl="0" eaLnBrk="1" fontAlgn="auto" latinLnBrk="0" hangingPunct="1">
        <a:lnSpc>
          <a:spcPct val="100000"/>
        </a:lnSpc>
        <a:spcBef>
          <a:spcPct val="1"/>
        </a:spcBef>
        <a:buNone/>
        <a:defRPr lang="zh-CN" altLang="en-US" sz="3600" b="1" u="none" strike="noStrike" kern="1200" cap="none" spc="0" normalizeH="0" baseline="0" dirty="0">
          <a:solidFill>
            <a:srgbClr val="005DA2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774900" indent="-3429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Wingdings" panose="05000000000000000000" pitchFamily="2" charset="2"/>
        <a:buChar char="u"/>
        <a:defRPr lang="zh-CN" altLang="en-US" sz="2400" b="1" u="none" strike="noStrike" kern="1200" cap="none" spc="0" normalizeH="0" baseline="0" dirty="0">
          <a:solidFill>
            <a:srgbClr val="005DA2"/>
          </a:solidFill>
          <a:uFillTx/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1pPr>
      <a:lvl2pPr marL="342900" indent="-3429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lang="zh-CN" altLang="en-US" sz="2000" u="none" strike="noStrike" kern="1200" cap="none" spc="0" normalizeH="0" baseline="0" dirty="0">
          <a:solidFill>
            <a:schemeClr val="tx1"/>
          </a:solidFill>
          <a:uFillTx/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cern.ch/event/1291157/contributions/5889603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abs/2604.2254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.hep.com.cn/fop/EN/10.15302/frontphys.2026.096401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arxiv.org/abs/2605.0142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arxiv.org/abs/2605.0142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pdf/2609.01095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40/epjc/s10052-020-7792-2" TargetMode="External"/><Relationship Id="rId5" Type="http://schemas.openxmlformats.org/officeDocument/2006/relationships/image" Target="../media/image45.png"/><Relationship Id="rId4" Type="http://schemas.openxmlformats.org/officeDocument/2006/relationships/hyperlink" Target="https://doi.org/10.1016/j.physrep.2025.08.002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标题 1"/>
          <p:cNvSpPr>
            <a:spLocks noGrp="1"/>
          </p:cNvSpPr>
          <p:nvPr>
            <p:ph type="ctrTitle"/>
          </p:nvPr>
        </p:nvSpPr>
        <p:spPr>
          <a:xfrm>
            <a:off x="867675" y="1625619"/>
            <a:ext cx="10456651" cy="238760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0080"/>
                </a:solidFill>
              </a:rPr>
              <a:t>AI for HEP</a:t>
            </a:r>
            <a:br>
              <a:rPr lang="en-US" altLang="zh-CN" dirty="0">
                <a:solidFill>
                  <a:srgbClr val="000080"/>
                </a:solidFill>
              </a:rPr>
            </a:br>
            <a:r>
              <a:rPr lang="en-US" altLang="zh-CN" dirty="0">
                <a:solidFill>
                  <a:srgbClr val="000080"/>
                </a:solidFill>
              </a:rPr>
              <a:t>with a focus on AI at BESIII</a:t>
            </a:r>
            <a:endParaRPr lang="zh-CN" dirty="0">
              <a:solidFill>
                <a:srgbClr val="000080"/>
              </a:solidFill>
            </a:endParaRPr>
          </a:p>
        </p:txBody>
      </p:sp>
      <p:sp>
        <p:nvSpPr>
          <p:cNvPr id="124" name="副标题 2"/>
          <p:cNvSpPr>
            <a:spLocks noGrp="1"/>
          </p:cNvSpPr>
          <p:nvPr>
            <p:ph type="subTitle" idx="1"/>
          </p:nvPr>
        </p:nvSpPr>
        <p:spPr>
          <a:xfrm>
            <a:off x="1524000" y="4192588"/>
            <a:ext cx="9144000" cy="1655761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zh-CN" dirty="0"/>
              <a:t>李科（</a:t>
            </a:r>
            <a:r>
              <a:rPr lang="en-US" dirty="0"/>
              <a:t>like@ihep.ac.cn)</a:t>
            </a:r>
            <a:endParaRPr lang="zh-CN" dirty="0"/>
          </a:p>
          <a:p>
            <a:pPr>
              <a:buFont typeface="Arial" charset="0"/>
              <a:buNone/>
            </a:pPr>
            <a:r>
              <a:rPr lang="en-US" dirty="0"/>
              <a:t>Institute of High Energy Physics</a:t>
            </a:r>
            <a:endParaRPr dirty="0"/>
          </a:p>
        </p:txBody>
      </p:sp>
      <p:sp>
        <p:nvSpPr>
          <p:cNvPr id="125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C705DF-EB6A-4429-A9CF-8086C29D54D9}" type="slidenum">
              <a:rPr lang="en-US" altLang="zh-CN"/>
              <a:t>1</a:t>
            </a:fld>
            <a:endParaRPr lang="zh-CN"/>
          </a:p>
        </p:txBody>
      </p:sp>
      <p:sp>
        <p:nvSpPr>
          <p:cNvPr id="126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127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pic>
        <p:nvPicPr>
          <p:cNvPr id="128" name="图片 1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599" y="215455"/>
            <a:ext cx="4792603" cy="9069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F4FD9A-8DA9-B221-9BC4-74BFD7DB1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 at lepton colliders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8809D66-3D8D-6C2B-27C4-91D9F7BF69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09800" y="3344354"/>
                <a:ext cx="2917591" cy="1129456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CN" sz="3600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en-US" altLang="zh-CN" sz="3600" b="1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zh-CN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3600" b="1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36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CN" sz="3600" b="1" dirty="0"/>
              </a:p>
              <a:p>
                <a:endParaRPr lang="zh-CN" altLang="en-US" sz="3600" b="1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8809D66-3D8D-6C2B-27C4-91D9F7BF69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3344354"/>
                <a:ext cx="2917591" cy="112945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83FB4A-FBE7-F995-54D8-F42EF3B06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36646C-E417-7185-99DC-F2A905EFD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A40DB6-A637-66B6-14AC-0A6032951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5AD4-2CB1-45C6-9E56-4025DF27DD72}" type="slidenum">
              <a:rPr lang="zh-CN" altLang="en-US" smtClean="0"/>
              <a:t>2</a:t>
            </a:fld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535E732-C17C-71EF-C26A-94C319EC85C0}"/>
              </a:ext>
            </a:extLst>
          </p:cNvPr>
          <p:cNvGrpSpPr/>
          <p:nvPr/>
        </p:nvGrpSpPr>
        <p:grpSpPr>
          <a:xfrm>
            <a:off x="6267833" y="3654614"/>
            <a:ext cx="5368911" cy="2515449"/>
            <a:chOff x="6458078" y="1083770"/>
            <a:chExt cx="5368911" cy="2515449"/>
          </a:xfrm>
        </p:grpSpPr>
        <p:pic>
          <p:nvPicPr>
            <p:cNvPr id="10" name="图片 9" descr="New Mysterious Subatomic Particle Discovered">
              <a:extLst>
                <a:ext uri="{FF2B5EF4-FFF2-40B4-BE49-F238E27FC236}">
                  <a16:creationId xmlns:a16="http://schemas.microsoft.com/office/drawing/2014/main" id="{7C839EEB-A8F3-2A4B-60E0-EEBCBE721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8078" y="1083770"/>
              <a:ext cx="3545089" cy="2515449"/>
            </a:xfrm>
            <a:prstGeom prst="rect">
              <a:avLst/>
            </a:prstGeom>
          </p:spPr>
        </p:pic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CA31890-CCCD-F838-292D-3B2B62F22BEF}"/>
                </a:ext>
              </a:extLst>
            </p:cNvPr>
            <p:cNvSpPr/>
            <p:nvPr/>
          </p:nvSpPr>
          <p:spPr>
            <a:xfrm>
              <a:off x="8346201" y="1503544"/>
              <a:ext cx="558459" cy="1239656"/>
            </a:xfrm>
            <a:prstGeom prst="ellipse">
              <a:avLst/>
            </a:prstGeom>
            <a:noFill/>
            <a:ln w="28575">
              <a:solidFill>
                <a:srgbClr val="000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B30F179-3FBD-F141-7AE2-1C7625F5499B}"/>
                </a:ext>
              </a:extLst>
            </p:cNvPr>
            <p:cNvSpPr txBox="1"/>
            <p:nvPr/>
          </p:nvSpPr>
          <p:spPr>
            <a:xfrm>
              <a:off x="9733146" y="1976940"/>
              <a:ext cx="2093843" cy="4173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Zc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(3900) at BESIII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图片 14" descr="Higgs1-plot">
            <a:extLst>
              <a:ext uri="{FF2B5EF4-FFF2-40B4-BE49-F238E27FC236}">
                <a16:creationId xmlns:a16="http://schemas.microsoft.com/office/drawing/2014/main" id="{90485039-7AD2-68C1-9B0C-870A6128AF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02" t="1297" r="1461" b="1716"/>
          <a:stretch>
            <a:fillRect/>
          </a:stretch>
        </p:blipFill>
        <p:spPr>
          <a:xfrm>
            <a:off x="6649346" y="1129980"/>
            <a:ext cx="2878707" cy="2456986"/>
          </a:xfrm>
          <a:prstGeom prst="rect">
            <a:avLst/>
          </a:prstGeom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E903BE05-1D24-6045-5F84-6CD8D19AA9FC}"/>
              </a:ext>
            </a:extLst>
          </p:cNvPr>
          <p:cNvSpPr/>
          <p:nvPr/>
        </p:nvSpPr>
        <p:spPr>
          <a:xfrm>
            <a:off x="7809470" y="1978713"/>
            <a:ext cx="558459" cy="1239656"/>
          </a:xfrm>
          <a:prstGeom prst="ellipse">
            <a:avLst/>
          </a:prstGeom>
          <a:noFill/>
          <a:ln w="28575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B3DEFBA-BC2D-5A4F-84DE-B0B236ABE85B}"/>
              </a:ext>
            </a:extLst>
          </p:cNvPr>
          <p:cNvSpPr txBox="1"/>
          <p:nvPr/>
        </p:nvSpPr>
        <p:spPr>
          <a:xfrm>
            <a:off x="9542901" y="2214526"/>
            <a:ext cx="1876411" cy="417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Higgs at ATLAS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65ECB99-CB94-85E9-7899-EBB7FEB6A649}"/>
              </a:ext>
            </a:extLst>
          </p:cNvPr>
          <p:cNvSpPr txBox="1"/>
          <p:nvPr/>
        </p:nvSpPr>
        <p:spPr>
          <a:xfrm>
            <a:off x="745880" y="4473690"/>
            <a:ext cx="4756238" cy="1653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AI4S 3 main approaches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Improve</a:t>
            </a:r>
            <a:r>
              <a:rPr lang="zh-CN" altLang="en-US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Reduce</a:t>
            </a:r>
            <a:r>
              <a:rPr lang="zh-CN" alt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(more important at LHC)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Accelerate</a:t>
            </a:r>
            <a:r>
              <a:rPr lang="zh-CN" altLang="en-US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analysis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075DC79-5203-6920-74E3-A30CC850E14D}"/>
              </a:ext>
            </a:extLst>
          </p:cNvPr>
          <p:cNvSpPr txBox="1"/>
          <p:nvPr/>
        </p:nvSpPr>
        <p:spPr>
          <a:xfrm>
            <a:off x="699609" y="3657740"/>
            <a:ext cx="1811714" cy="453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Significance </a:t>
            </a:r>
            <a:endParaRPr lang="zh-CN" altLang="en-US" sz="2000" b="1" dirty="0">
              <a:solidFill>
                <a:srgbClr val="000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内容占位符 2">
            <a:extLst>
              <a:ext uri="{FF2B5EF4-FFF2-40B4-BE49-F238E27FC236}">
                <a16:creationId xmlns:a16="http://schemas.microsoft.com/office/drawing/2014/main" id="{D03A2F4F-0A2A-DB0F-5FE4-E194CF1747B2}"/>
              </a:ext>
            </a:extLst>
          </p:cNvPr>
          <p:cNvSpPr txBox="1">
            <a:spLocks/>
          </p:cNvSpPr>
          <p:nvPr/>
        </p:nvSpPr>
        <p:spPr>
          <a:xfrm>
            <a:off x="2602051" y="1802267"/>
            <a:ext cx="3743517" cy="1426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 b="1" dirty="0"/>
              <a:t>More than 10B events</a:t>
            </a:r>
            <a:endParaRPr lang="zh-CN" altLang="en-US" sz="2400" b="1" dirty="0"/>
          </a:p>
        </p:txBody>
      </p:sp>
      <p:sp>
        <p:nvSpPr>
          <p:cNvPr id="31" name="箭头: 下 30">
            <a:extLst>
              <a:ext uri="{FF2B5EF4-FFF2-40B4-BE49-F238E27FC236}">
                <a16:creationId xmlns:a16="http://schemas.microsoft.com/office/drawing/2014/main" id="{A231F4D8-DE18-6AD2-1093-BA12321CCD79}"/>
              </a:ext>
            </a:extLst>
          </p:cNvPr>
          <p:cNvSpPr/>
          <p:nvPr/>
        </p:nvSpPr>
        <p:spPr>
          <a:xfrm>
            <a:off x="3534862" y="2595911"/>
            <a:ext cx="405036" cy="66892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F169E01-0C1C-474B-B9A8-0F00229D4ED8}"/>
              </a:ext>
            </a:extLst>
          </p:cNvPr>
          <p:cNvSpPr txBox="1"/>
          <p:nvPr/>
        </p:nvSpPr>
        <p:spPr>
          <a:xfrm>
            <a:off x="3893259" y="2713495"/>
            <a:ext cx="1879041" cy="453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 analysis</a:t>
            </a:r>
            <a:endParaRPr lang="zh-CN" altLang="en-US" sz="2000" b="1" dirty="0">
              <a:solidFill>
                <a:srgbClr val="000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0425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149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404624" cy="435133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dirty="0"/>
              <a:t>New ways to search for new particles</a:t>
            </a:r>
            <a:endParaRPr dirty="0"/>
          </a:p>
          <a:p>
            <a:pPr lvl="1">
              <a:buFont typeface="Arial" charset="0"/>
              <a:buChar char="•"/>
            </a:pPr>
            <a:r>
              <a:rPr lang="en-US" dirty="0"/>
              <a:t>Accelerate physics analysis: </a:t>
            </a:r>
            <a:r>
              <a:rPr lang="en-US" dirty="0" err="1"/>
              <a:t>DrSai</a:t>
            </a:r>
            <a:endParaRPr lang="en-US" dirty="0"/>
          </a:p>
          <a:p>
            <a:pPr lvl="2"/>
            <a:r>
              <a:rPr lang="en-US" dirty="0"/>
              <a:t>The systematic search by automating the full analysis</a:t>
            </a:r>
            <a:endParaRPr dirty="0"/>
          </a:p>
          <a:p>
            <a:pPr lvl="1">
              <a:buFont typeface="Arial" charset="0"/>
              <a:buChar char="•"/>
            </a:pPr>
            <a:r>
              <a:rPr lang="en-US" dirty="0"/>
              <a:t>Improve S: Foundation model and resonance tagger </a:t>
            </a:r>
          </a:p>
          <a:p>
            <a:pPr lvl="2"/>
            <a:r>
              <a:rPr lang="en-US" dirty="0"/>
              <a:t>The unified event representation model to cover all known physics channels</a:t>
            </a:r>
            <a:endParaRPr dirty="0"/>
          </a:p>
          <a:p>
            <a:pPr>
              <a:buFont typeface="Arial" charset="0"/>
              <a:buChar char="•"/>
            </a:pPr>
            <a:r>
              <a:rPr lang="en-US" dirty="0"/>
              <a:t>Summary and outlook</a:t>
            </a:r>
            <a:endParaRPr dirty="0"/>
          </a:p>
        </p:txBody>
      </p:sp>
      <p:sp>
        <p:nvSpPr>
          <p:cNvPr id="150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151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152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803577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858E8-E65D-9B09-73FA-98D9F448F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标题 1">
            <a:extLst>
              <a:ext uri="{FF2B5EF4-FFF2-40B4-BE49-F238E27FC236}">
                <a16:creationId xmlns:a16="http://schemas.microsoft.com/office/drawing/2014/main" id="{0E12DBB2-4AC0-87AF-2A2D-8EB946634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/>
              <a:t>Personal Notes</a:t>
            </a:r>
            <a:endParaRPr/>
          </a:p>
        </p:txBody>
      </p:sp>
      <p:sp>
        <p:nvSpPr>
          <p:cNvPr id="156" name="日期占位符 3">
            <a:extLst>
              <a:ext uri="{FF2B5EF4-FFF2-40B4-BE49-F238E27FC236}">
                <a16:creationId xmlns:a16="http://schemas.microsoft.com/office/drawing/2014/main" id="{AA347234-E033-ED8D-E43A-645102E2F07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157" name="页脚占位符 4">
            <a:extLst>
              <a:ext uri="{FF2B5EF4-FFF2-40B4-BE49-F238E27FC236}">
                <a16:creationId xmlns:a16="http://schemas.microsoft.com/office/drawing/2014/main" id="{58F9FFE0-64E9-2659-7892-F27472D2B04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158" name="灯片编号占位符 5">
            <a:extLst>
              <a:ext uri="{FF2B5EF4-FFF2-40B4-BE49-F238E27FC236}">
                <a16:creationId xmlns:a16="http://schemas.microsoft.com/office/drawing/2014/main" id="{85781626-AD97-2792-4BE4-A1C5241309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4</a:t>
            </a:fld>
            <a:endParaRPr lang="zh-CN"/>
          </a:p>
        </p:txBody>
      </p:sp>
      <p:pic>
        <p:nvPicPr>
          <p:cNvPr id="159" name="图片 158">
            <a:extLst>
              <a:ext uri="{FF2B5EF4-FFF2-40B4-BE49-F238E27FC236}">
                <a16:creationId xmlns:a16="http://schemas.microsoft.com/office/drawing/2014/main" id="{7CE5C52E-0E03-C04A-1973-E0F6488BB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526" y="1690688"/>
            <a:ext cx="5928247" cy="3773249"/>
          </a:xfrm>
          <a:prstGeom prst="rect">
            <a:avLst/>
          </a:prstGeom>
        </p:spPr>
      </p:pic>
      <p:sp>
        <p:nvSpPr>
          <p:cNvPr id="160" name="文本框 159">
            <a:extLst>
              <a:ext uri="{FF2B5EF4-FFF2-40B4-BE49-F238E27FC236}">
                <a16:creationId xmlns:a16="http://schemas.microsoft.com/office/drawing/2014/main" id="{B31AA3E1-12B2-2070-F85E-8C46340CCF88}"/>
              </a:ext>
            </a:extLst>
          </p:cNvPr>
          <p:cNvSpPr txBox="1"/>
          <p:nvPr/>
        </p:nvSpPr>
        <p:spPr>
          <a:xfrm>
            <a:off x="957326" y="1586457"/>
            <a:ext cx="5283200" cy="4368800"/>
          </a:xfrm>
          <a:prstGeom prst="rect">
            <a:avLst/>
          </a:prstGeom>
          <a:ln w="12700">
            <a:prstDash val="solid"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/>
              <a:t>Many NP theories predict new particle/phenomena</a:t>
            </a:r>
            <a:endParaRPr/>
          </a:p>
          <a:p>
            <a:pPr marL="285750" indent="-285750">
              <a:buFont typeface="Arial" charset="0"/>
              <a:buChar char="•"/>
            </a:pPr>
            <a:r>
              <a:rPr lang="en-US"/>
              <a:t>Typically, most searches are based on a specific production or decay process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/>
              <a:t>Limitted by resources</a:t>
            </a:r>
            <a:endParaRPr/>
          </a:p>
          <a:p>
            <a:pPr marL="285750" lvl="0" indent="-285750">
              <a:buFont typeface="Arial" charset="0"/>
              <a:buChar char="•"/>
            </a:pPr>
            <a:r>
              <a:rPr lang="en-US"/>
              <a:t>Maybe two new approaches at lepton collider</a:t>
            </a:r>
            <a:r>
              <a:rPr lang="zh-CN"/>
              <a:t>？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>
                <a:solidFill>
                  <a:srgbClr val="080893">
                    <a:alpha val="100000"/>
                  </a:srgbClr>
                </a:solidFill>
              </a:rPr>
              <a:t>Systematic search via automated tools of all possible processes</a:t>
            </a:r>
            <a:endParaRPr/>
          </a:p>
          <a:p>
            <a:pPr marL="1200150" lvl="2" indent="-285750">
              <a:buFont typeface="Arial" charset="0"/>
              <a:buChar char="•"/>
            </a:pPr>
            <a:r>
              <a:rPr lang="en-US"/>
              <a:t>Dr.Sai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>
                <a:solidFill>
                  <a:srgbClr val="080893">
                    <a:alpha val="100000"/>
                  </a:srgbClr>
                </a:solidFill>
              </a:rPr>
              <a:t>Dataset level anomaly detection </a:t>
            </a:r>
            <a:endParaRPr/>
          </a:p>
          <a:p>
            <a:pPr marL="1200150" lvl="2" indent="-285750">
              <a:buFont typeface="Arial" charset="0"/>
              <a:buChar char="•"/>
            </a:pPr>
            <a:r>
              <a:rPr lang="en-US"/>
              <a:t>Assuming the signal is not universal across all samples  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58442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3271F-EE9C-F754-3A09-75E8CEB0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标题 1">
            <a:extLst>
              <a:ext uri="{FF2B5EF4-FFF2-40B4-BE49-F238E27FC236}">
                <a16:creationId xmlns:a16="http://schemas.microsoft.com/office/drawing/2014/main" id="{B121F8DA-808B-C158-C2F8-6DD0CE6A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/>
              <a:t>Introduction of BESIII - physics program</a:t>
            </a:r>
            <a:endParaRPr/>
          </a:p>
        </p:txBody>
      </p:sp>
      <p:pic>
        <p:nvPicPr>
          <p:cNvPr id="163" name="内容占位符 162">
            <a:extLst>
              <a:ext uri="{FF2B5EF4-FFF2-40B4-BE49-F238E27FC236}">
                <a16:creationId xmlns:a16="http://schemas.microsoft.com/office/drawing/2014/main" id="{6328D128-B346-5176-0D2D-5203B4620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9888" y="1690688"/>
            <a:ext cx="7726601" cy="3894137"/>
          </a:xfrm>
          <a:prstGeom prst="rect">
            <a:avLst/>
          </a:prstGeom>
        </p:spPr>
      </p:pic>
      <p:sp>
        <p:nvSpPr>
          <p:cNvPr id="164" name="矩形 163">
            <a:extLst>
              <a:ext uri="{FF2B5EF4-FFF2-40B4-BE49-F238E27FC236}">
                <a16:creationId xmlns:a16="http://schemas.microsoft.com/office/drawing/2014/main" id="{F43345BA-931E-EE9E-66FA-34D6C53767DE}"/>
              </a:ext>
            </a:extLst>
          </p:cNvPr>
          <p:cNvSpPr/>
          <p:nvPr/>
        </p:nvSpPr>
        <p:spPr>
          <a:xfrm>
            <a:off x="7825155" y="5216769"/>
            <a:ext cx="4314090" cy="328246"/>
          </a:xfrm>
          <a:prstGeom prst="rect">
            <a:avLst/>
          </a:prstGeom>
          <a:solidFill>
            <a:srgbClr val="BDD7EE">
              <a:alpha val="100000"/>
            </a:srgbClr>
          </a:solidFill>
          <a:ln w="0">
            <a:noFill/>
          </a:ln>
        </p:spPr>
        <p:txBody>
          <a:bodyPr anchor="ctr"/>
          <a:lstStyle/>
          <a:p>
            <a:pPr algn="ctr"/>
            <a:r>
              <a:rPr lang="en-US" sz="1100" b="1">
                <a:latin typeface="Microsoft YaHei"/>
                <a:ea typeface="Microsoft YaHei"/>
              </a:rPr>
              <a:t>High energy scan: exotic hadrons, charm meson/baryons</a:t>
            </a:r>
            <a:endParaRPr/>
          </a:p>
        </p:txBody>
      </p:sp>
      <p:pic>
        <p:nvPicPr>
          <p:cNvPr id="165" name="图片 164">
            <a:extLst>
              <a:ext uri="{FF2B5EF4-FFF2-40B4-BE49-F238E27FC236}">
                <a16:creationId xmlns:a16="http://schemas.microsoft.com/office/drawing/2014/main" id="{DC18DBA2-5D30-D95A-CBE6-17D934649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0" y="5167312"/>
            <a:ext cx="3365500" cy="533400"/>
          </a:xfrm>
          <a:prstGeom prst="rect">
            <a:avLst/>
          </a:prstGeom>
        </p:spPr>
      </p:pic>
      <p:sp>
        <p:nvSpPr>
          <p:cNvPr id="166" name="矩形 165">
            <a:extLst>
              <a:ext uri="{FF2B5EF4-FFF2-40B4-BE49-F238E27FC236}">
                <a16:creationId xmlns:a16="http://schemas.microsoft.com/office/drawing/2014/main" id="{3DA3CB28-F7BE-83CC-F375-EFA8E44F1DDE}"/>
              </a:ext>
            </a:extLst>
          </p:cNvPr>
          <p:cNvSpPr/>
          <p:nvPr/>
        </p:nvSpPr>
        <p:spPr>
          <a:xfrm>
            <a:off x="4056185" y="5216769"/>
            <a:ext cx="363415" cy="468923"/>
          </a:xfrm>
          <a:prstGeom prst="rect">
            <a:avLst/>
          </a:prstGeom>
          <a:solidFill>
            <a:schemeClr val="bg1">
              <a:alpha val="100000"/>
            </a:schemeClr>
          </a:solidFill>
          <a:ln w="12700">
            <a:solidFill>
              <a:schemeClr val="bg1">
                <a:alpha val="100000"/>
              </a:scheme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7" name="灯片编号占位符 5">
            <a:extLst>
              <a:ext uri="{FF2B5EF4-FFF2-40B4-BE49-F238E27FC236}">
                <a16:creationId xmlns:a16="http://schemas.microsoft.com/office/drawing/2014/main" id="{10E52B35-42EC-98FD-D0D1-0A4004B29D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5</a:t>
            </a:fld>
            <a:endParaRPr lang="zh-CN"/>
          </a:p>
        </p:txBody>
      </p:sp>
      <p:sp>
        <p:nvSpPr>
          <p:cNvPr id="168" name="页脚占位符 4">
            <a:extLst>
              <a:ext uri="{FF2B5EF4-FFF2-40B4-BE49-F238E27FC236}">
                <a16:creationId xmlns:a16="http://schemas.microsoft.com/office/drawing/2014/main" id="{9D357919-BA37-BEF0-95DD-046696D4A0D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169" name="日期占位符 3">
            <a:extLst>
              <a:ext uri="{FF2B5EF4-FFF2-40B4-BE49-F238E27FC236}">
                <a16:creationId xmlns:a16="http://schemas.microsoft.com/office/drawing/2014/main" id="{E8942A3C-E139-DCF2-D12F-28AC13A9515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170" name="文本框 169">
            <a:extLst>
              <a:ext uri="{FF2B5EF4-FFF2-40B4-BE49-F238E27FC236}">
                <a16:creationId xmlns:a16="http://schemas.microsoft.com/office/drawing/2014/main" id="{773DEAB5-89BE-9BE8-827D-8A5875533471}"/>
              </a:ext>
            </a:extLst>
          </p:cNvPr>
          <p:cNvSpPr txBox="1"/>
          <p:nvPr/>
        </p:nvSpPr>
        <p:spPr>
          <a:xfrm>
            <a:off x="222738" y="1798454"/>
            <a:ext cx="11290300" cy="5041900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/>
              <a:t>&gt;700 scientists and engineers</a:t>
            </a:r>
            <a:endParaRPr/>
          </a:p>
          <a:p>
            <a:pPr marL="285750" indent="-285750">
              <a:buFont typeface="Arial" charset="0"/>
              <a:buChar char="•"/>
            </a:pPr>
            <a:r>
              <a:rPr lang="en-US" sz="2000"/>
              <a:t>Tau-charm factory, rich physics programs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 sz="1800"/>
              <a:t>Light hadrons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/>
              <a:t>Charm meson/baryons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/>
              <a:t>Charmonium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/>
              <a:t>Precise test of SM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/>
              <a:t>Search for new physics</a:t>
            </a:r>
            <a:endParaRPr/>
          </a:p>
          <a:p>
            <a:pPr marL="285750" lvl="0" indent="-285750">
              <a:buFont typeface="Arial" charset="0"/>
              <a:buChar char="•"/>
            </a:pPr>
            <a:r>
              <a:rPr lang="en-US" sz="2000"/>
              <a:t>Hundreds of physics results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 sz="2000"/>
              <a:t>Discovered &gt;30 new hardrons</a:t>
            </a:r>
            <a:endParaRPr/>
          </a:p>
          <a:p>
            <a:pPr marL="1200150" lvl="2" indent="-285750">
              <a:buFont typeface="Arial" charset="0"/>
              <a:buChar char="•"/>
            </a:pPr>
            <a:r>
              <a:rPr lang="en-US" sz="2000"/>
              <a:t>First tetraquark: Zc(3900)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 sz="2000" b="1">
                <a:solidFill>
                  <a:srgbClr val="080893">
                    <a:alpha val="100000"/>
                  </a:srgbClr>
                </a:solidFill>
              </a:rPr>
              <a:t>Clear and relative simpler workflow  for effective modelling</a:t>
            </a:r>
            <a:endParaRPr/>
          </a:p>
          <a:p>
            <a:pPr marL="742950" lvl="1" indent="-285750">
              <a:buFont typeface="Arial" charset="0"/>
              <a:buChar char="•"/>
            </a:pPr>
            <a:r>
              <a:rPr lang="en-US" sz="2000" b="1">
                <a:solidFill>
                  <a:srgbClr val="080893">
                    <a:alpha val="100000"/>
                  </a:srgbClr>
                </a:solidFill>
              </a:rPr>
              <a:t>Different from LHC, unique challenges and advantages in lepton collider experiments </a:t>
            </a:r>
            <a:endParaRPr/>
          </a:p>
          <a:p>
            <a:pPr marL="285750" lvl="0" indent="-285750">
              <a:buFont typeface="Arial" charset="0"/>
              <a:buChar char="•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149153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1A246-53B9-2343-AF8D-5B979201F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Agentic AI for HEP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AAEEB8-3FB4-F5E4-8CCE-608CBBC2C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32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dirty="0"/>
              <a:t>Traditional approach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D4A556-6422-5847-2CCC-1C59C7AA5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7297BA-EF1E-F3E5-0C85-AF044B84D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A7365F-3F9D-EB3A-413C-AAC17341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8" name="图形 7" descr="用户 轮廓">
            <a:extLst>
              <a:ext uri="{FF2B5EF4-FFF2-40B4-BE49-F238E27FC236}">
                <a16:creationId xmlns:a16="http://schemas.microsoft.com/office/drawing/2014/main" id="{D6629080-A8DF-AB40-3B6A-B685201D7A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76297" y="4415310"/>
            <a:ext cx="914400" cy="914400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3743A0D6-6801-93C9-7A9D-8B827BDE2C28}"/>
              </a:ext>
            </a:extLst>
          </p:cNvPr>
          <p:cNvSpPr/>
          <p:nvPr/>
        </p:nvSpPr>
        <p:spPr>
          <a:xfrm>
            <a:off x="1124547" y="3117413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000080"/>
                </a:solidFill>
                <a:latin typeface="+mn-ea"/>
              </a:rPr>
              <a:t>Generator</a:t>
            </a:r>
            <a:endParaRPr lang="zh-CN" altLang="en-US" sz="1600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D70D5ECA-DC87-94FC-08B6-944DF48A3782}"/>
              </a:ext>
            </a:extLst>
          </p:cNvPr>
          <p:cNvSpPr/>
          <p:nvPr/>
        </p:nvSpPr>
        <p:spPr>
          <a:xfrm>
            <a:off x="3064021" y="3117413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000080"/>
                </a:solidFill>
                <a:latin typeface="+mn-ea"/>
              </a:rPr>
              <a:t>Simulation</a:t>
            </a:r>
            <a:endParaRPr lang="zh-CN" altLang="en-US" sz="1600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B8006467-4DBB-89D7-4541-EFFE3D745C4B}"/>
              </a:ext>
            </a:extLst>
          </p:cNvPr>
          <p:cNvSpPr/>
          <p:nvPr/>
        </p:nvSpPr>
        <p:spPr>
          <a:xfrm>
            <a:off x="5003495" y="2687904"/>
            <a:ext cx="1878421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000080"/>
                </a:solidFill>
                <a:latin typeface="+mn-ea"/>
              </a:rPr>
              <a:t>Reconstruction</a:t>
            </a:r>
            <a:endParaRPr lang="zh-CN" altLang="en-US" sz="1600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D85F245B-3E4E-5CF5-BC54-2EECD28A566A}"/>
              </a:ext>
            </a:extLst>
          </p:cNvPr>
          <p:cNvSpPr/>
          <p:nvPr/>
        </p:nvSpPr>
        <p:spPr>
          <a:xfrm>
            <a:off x="7440204" y="2687904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000080"/>
                </a:solidFill>
                <a:latin typeface="+mn-ea"/>
              </a:rPr>
              <a:t>Selections</a:t>
            </a:r>
            <a:endParaRPr lang="zh-CN" altLang="en-US" sz="1600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C82EABB0-32D7-E13B-289D-03D02DECB2A1}"/>
              </a:ext>
            </a:extLst>
          </p:cNvPr>
          <p:cNvSpPr/>
          <p:nvPr/>
        </p:nvSpPr>
        <p:spPr>
          <a:xfrm>
            <a:off x="9379678" y="2687904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000080"/>
                </a:solidFill>
                <a:latin typeface="+mn-ea"/>
              </a:rPr>
              <a:t>Statistical analysis</a:t>
            </a:r>
            <a:endParaRPr lang="zh-CN" altLang="en-US" sz="1600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A8B6851C-05AE-AD01-9A81-DB6BB3412033}"/>
              </a:ext>
            </a:extLst>
          </p:cNvPr>
          <p:cNvSpPr/>
          <p:nvPr/>
        </p:nvSpPr>
        <p:spPr>
          <a:xfrm>
            <a:off x="1124547" y="2372620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000080"/>
                </a:solidFill>
                <a:latin typeface="+mn-ea"/>
              </a:rPr>
              <a:t>Detector</a:t>
            </a:r>
            <a:endParaRPr lang="zh-CN" altLang="en-US" sz="1600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1A9479B2-E82B-730C-66CE-65274C01F709}"/>
              </a:ext>
            </a:extLst>
          </p:cNvPr>
          <p:cNvSpPr/>
          <p:nvPr/>
        </p:nvSpPr>
        <p:spPr>
          <a:xfrm>
            <a:off x="3064021" y="2372620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000080"/>
                </a:solidFill>
                <a:latin typeface="+mn-ea"/>
              </a:rPr>
              <a:t>DAQ</a:t>
            </a:r>
            <a:endParaRPr lang="zh-CN" altLang="en-US" sz="1600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7F0FD80E-EB94-DADC-98FB-E92B64553FAA}"/>
              </a:ext>
            </a:extLst>
          </p:cNvPr>
          <p:cNvSpPr/>
          <p:nvPr/>
        </p:nvSpPr>
        <p:spPr>
          <a:xfrm>
            <a:off x="2661676" y="2884972"/>
            <a:ext cx="265089" cy="3048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+mn-ea"/>
            </a:endParaRP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01953F9F-A157-9A6B-2BE4-DD85E3DA964C}"/>
              </a:ext>
            </a:extLst>
          </p:cNvPr>
          <p:cNvSpPr/>
          <p:nvPr/>
        </p:nvSpPr>
        <p:spPr>
          <a:xfrm>
            <a:off x="4576618" y="2884972"/>
            <a:ext cx="265089" cy="3048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+mn-ea"/>
            </a:endParaRPr>
          </a:p>
        </p:txBody>
      </p:sp>
      <p:sp>
        <p:nvSpPr>
          <p:cNvPr id="20" name="箭头: 右 19">
            <a:extLst>
              <a:ext uri="{FF2B5EF4-FFF2-40B4-BE49-F238E27FC236}">
                <a16:creationId xmlns:a16="http://schemas.microsoft.com/office/drawing/2014/main" id="{2A9F8D7C-D605-D56C-B172-A5ADF7F1861E}"/>
              </a:ext>
            </a:extLst>
          </p:cNvPr>
          <p:cNvSpPr/>
          <p:nvPr/>
        </p:nvSpPr>
        <p:spPr>
          <a:xfrm>
            <a:off x="7000382" y="2849530"/>
            <a:ext cx="265089" cy="3048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+mn-ea"/>
            </a:endParaRPr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19F7BF03-E282-7973-04CC-43FC14C59693}"/>
              </a:ext>
            </a:extLst>
          </p:cNvPr>
          <p:cNvSpPr/>
          <p:nvPr/>
        </p:nvSpPr>
        <p:spPr>
          <a:xfrm>
            <a:off x="8950826" y="2830037"/>
            <a:ext cx="265089" cy="3048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+mn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41037786-8D0A-B480-309D-AD5A5506DE0A}"/>
              </a:ext>
            </a:extLst>
          </p:cNvPr>
          <p:cNvSpPr/>
          <p:nvPr/>
        </p:nvSpPr>
        <p:spPr>
          <a:xfrm>
            <a:off x="688097" y="4717814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  <a:latin typeface="+mn-ea"/>
              </a:rPr>
              <a:t>Step N</a:t>
            </a:r>
            <a:endParaRPr lang="zh-CN" altLang="en-US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386F04BB-B73D-7F4A-5D16-22315D8E159B}"/>
              </a:ext>
            </a:extLst>
          </p:cNvPr>
          <p:cNvSpPr/>
          <p:nvPr/>
        </p:nvSpPr>
        <p:spPr>
          <a:xfrm>
            <a:off x="3059299" y="4047354"/>
            <a:ext cx="8386415" cy="239026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000080"/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0D88E4E3-4332-6E41-3D51-3A8008C33F1F}"/>
              </a:ext>
            </a:extLst>
          </p:cNvPr>
          <p:cNvCxnSpPr>
            <a:cxnSpLocks/>
          </p:cNvCxnSpPr>
          <p:nvPr/>
        </p:nvCxnSpPr>
        <p:spPr>
          <a:xfrm flipV="1">
            <a:off x="2005285" y="4096450"/>
            <a:ext cx="1269544" cy="5538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D6CE1DE7-6CFF-FC57-F47C-BBE27C75D75F}"/>
              </a:ext>
            </a:extLst>
          </p:cNvPr>
          <p:cNvCxnSpPr/>
          <p:nvPr/>
        </p:nvCxnSpPr>
        <p:spPr>
          <a:xfrm>
            <a:off x="1987512" y="5387078"/>
            <a:ext cx="1127777" cy="8287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57756892-DCC5-C519-4E1D-459149325F12}"/>
              </a:ext>
            </a:extLst>
          </p:cNvPr>
          <p:cNvSpPr/>
          <p:nvPr/>
        </p:nvSpPr>
        <p:spPr>
          <a:xfrm>
            <a:off x="3584224" y="4176054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  <a:latin typeface="+mn-ea"/>
              </a:rPr>
              <a:t>Step N.1</a:t>
            </a:r>
            <a:endParaRPr lang="zh-CN" altLang="en-US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E94BA6FB-5B6A-15C4-1BA7-E1177E9A600A}"/>
              </a:ext>
            </a:extLst>
          </p:cNvPr>
          <p:cNvSpPr/>
          <p:nvPr/>
        </p:nvSpPr>
        <p:spPr>
          <a:xfrm>
            <a:off x="3584224" y="5630226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  <a:latin typeface="+mn-ea"/>
              </a:rPr>
              <a:t>Step </a:t>
            </a:r>
            <a:r>
              <a:rPr lang="en-US" altLang="zh-CN" b="1" dirty="0" err="1">
                <a:solidFill>
                  <a:srgbClr val="000080"/>
                </a:solidFill>
                <a:latin typeface="+mn-ea"/>
              </a:rPr>
              <a:t>N.n</a:t>
            </a:r>
            <a:endParaRPr lang="zh-CN" altLang="en-US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B06A3AF0-B465-9A6E-A10D-6002C5923DAD}"/>
              </a:ext>
            </a:extLst>
          </p:cNvPr>
          <p:cNvSpPr/>
          <p:nvPr/>
        </p:nvSpPr>
        <p:spPr>
          <a:xfrm>
            <a:off x="3573597" y="4701845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  <a:latin typeface="+mn-ea"/>
              </a:rPr>
              <a:t>Step N.2</a:t>
            </a:r>
            <a:endParaRPr lang="zh-CN" altLang="en-US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36" name="箭头: 下弧形 35">
            <a:extLst>
              <a:ext uri="{FF2B5EF4-FFF2-40B4-BE49-F238E27FC236}">
                <a16:creationId xmlns:a16="http://schemas.microsoft.com/office/drawing/2014/main" id="{774F7001-118B-E971-F5A9-54195B27917E}"/>
              </a:ext>
            </a:extLst>
          </p:cNvPr>
          <p:cNvSpPr/>
          <p:nvPr/>
        </p:nvSpPr>
        <p:spPr>
          <a:xfrm rot="16200000">
            <a:off x="5065381" y="4467903"/>
            <a:ext cx="553856" cy="203125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箭头: 下弧形 36">
            <a:extLst>
              <a:ext uri="{FF2B5EF4-FFF2-40B4-BE49-F238E27FC236}">
                <a16:creationId xmlns:a16="http://schemas.microsoft.com/office/drawing/2014/main" id="{FEA04FDF-138C-8A45-3F5E-EBBE05E78D34}"/>
              </a:ext>
            </a:extLst>
          </p:cNvPr>
          <p:cNvSpPr/>
          <p:nvPr/>
        </p:nvSpPr>
        <p:spPr>
          <a:xfrm rot="16200000">
            <a:off x="4854301" y="5300867"/>
            <a:ext cx="976017" cy="203126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箭头: 下弧形 37">
            <a:extLst>
              <a:ext uri="{FF2B5EF4-FFF2-40B4-BE49-F238E27FC236}">
                <a16:creationId xmlns:a16="http://schemas.microsoft.com/office/drawing/2014/main" id="{25A833EC-3F82-2970-D7D9-9A514907E429}"/>
              </a:ext>
            </a:extLst>
          </p:cNvPr>
          <p:cNvSpPr/>
          <p:nvPr/>
        </p:nvSpPr>
        <p:spPr>
          <a:xfrm rot="16200000">
            <a:off x="5014863" y="4899027"/>
            <a:ext cx="1464027" cy="391249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BC2411C4-6AD6-08F7-8300-EF510D10876E}"/>
              </a:ext>
            </a:extLst>
          </p:cNvPr>
          <p:cNvSpPr txBox="1"/>
          <p:nvPr/>
        </p:nvSpPr>
        <p:spPr>
          <a:xfrm>
            <a:off x="7440204" y="4190160"/>
            <a:ext cx="46953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What is the purpose?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What are the input/output?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Setup tools or make a new one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Monitoring &amp; test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Is this result correct?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What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is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the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next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step?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Etc.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DE27138-0730-545B-83FB-D6E35746792B}"/>
              </a:ext>
            </a:extLst>
          </p:cNvPr>
          <p:cNvSpPr txBox="1"/>
          <p:nvPr/>
        </p:nvSpPr>
        <p:spPr>
          <a:xfrm>
            <a:off x="4179764" y="4701630"/>
            <a:ext cx="320922" cy="886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+mn-ea"/>
                <a:ea typeface="+mn-ea"/>
              </a:rPr>
              <a:t>.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E7AE387-3732-C780-A10E-48841398E6ED}"/>
              </a:ext>
            </a:extLst>
          </p:cNvPr>
          <p:cNvSpPr txBox="1"/>
          <p:nvPr/>
        </p:nvSpPr>
        <p:spPr>
          <a:xfrm>
            <a:off x="4182794" y="4789368"/>
            <a:ext cx="320922" cy="886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+mn-ea"/>
                <a:ea typeface="+mn-ea"/>
              </a:rPr>
              <a:t>.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AE8EE0D-AAFE-09F6-D3B7-47C542473390}"/>
              </a:ext>
            </a:extLst>
          </p:cNvPr>
          <p:cNvSpPr txBox="1"/>
          <p:nvPr/>
        </p:nvSpPr>
        <p:spPr>
          <a:xfrm>
            <a:off x="4182387" y="4872510"/>
            <a:ext cx="320922" cy="886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+mn-ea"/>
                <a:ea typeface="+mn-ea"/>
              </a:rPr>
              <a:t>.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84D0073-E63A-DFDD-E9D5-B235172CDD3B}"/>
              </a:ext>
            </a:extLst>
          </p:cNvPr>
          <p:cNvSpPr txBox="1"/>
          <p:nvPr/>
        </p:nvSpPr>
        <p:spPr>
          <a:xfrm>
            <a:off x="6164731" y="5363413"/>
            <a:ext cx="1373966" cy="777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+mn-ea"/>
                <a:ea typeface="+mn-ea"/>
              </a:rPr>
              <a:t>Driven by </a:t>
            </a:r>
          </a:p>
          <a:p>
            <a:r>
              <a:rPr lang="en-US" altLang="zh-CN" b="1" dirty="0">
                <a:latin typeface="+mn-ea"/>
                <a:ea typeface="+mn-ea"/>
              </a:rPr>
              <a:t>human</a:t>
            </a:r>
            <a:endParaRPr lang="zh-CN" altLang="en-US" b="1" dirty="0">
              <a:latin typeface="+mn-ea"/>
              <a:ea typeface="+mn-ea"/>
            </a:endParaRPr>
          </a:p>
        </p:txBody>
      </p:sp>
      <p:pic>
        <p:nvPicPr>
          <p:cNvPr id="46" name="图形 45" descr="问号 纯色填充">
            <a:extLst>
              <a:ext uri="{FF2B5EF4-FFF2-40B4-BE49-F238E27FC236}">
                <a16:creationId xmlns:a16="http://schemas.microsoft.com/office/drawing/2014/main" id="{1959E4F4-74DF-9A9C-4B62-BFCC795BF1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05433" y="4347311"/>
            <a:ext cx="407325" cy="40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91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505B-78C8-EF83-75A0-8D16AE355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C4A8BC-5BE8-94FF-E3A6-A8DCAC856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Agentic AI for HEP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4BBD65-BC79-6CA7-0BEA-467B05EEF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289E26-0864-9358-4456-6249452D6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83B07C-189D-41AF-B289-61E297792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8" name="图形 7" descr="用户 轮廓">
            <a:extLst>
              <a:ext uri="{FF2B5EF4-FFF2-40B4-BE49-F238E27FC236}">
                <a16:creationId xmlns:a16="http://schemas.microsoft.com/office/drawing/2014/main" id="{4CA70CA0-BBEF-563A-180A-CE5CD2D199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76297" y="4415310"/>
            <a:ext cx="914400" cy="914400"/>
          </a:xfrm>
          <a:prstGeom prst="rect">
            <a:avLst/>
          </a:prstGeom>
        </p:spPr>
      </p:pic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20F42A70-70D5-F27F-437B-687428BBE672}"/>
              </a:ext>
            </a:extLst>
          </p:cNvPr>
          <p:cNvSpPr/>
          <p:nvPr/>
        </p:nvSpPr>
        <p:spPr>
          <a:xfrm>
            <a:off x="688097" y="4601211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  <a:latin typeface="+mn-ea"/>
              </a:rPr>
              <a:t>Step N</a:t>
            </a:r>
            <a:endParaRPr lang="zh-CN" altLang="en-US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FC64569A-820E-25AF-72CC-1CE437772AD3}"/>
              </a:ext>
            </a:extLst>
          </p:cNvPr>
          <p:cNvSpPr/>
          <p:nvPr/>
        </p:nvSpPr>
        <p:spPr>
          <a:xfrm>
            <a:off x="3059299" y="4047354"/>
            <a:ext cx="8386415" cy="239026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000080"/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3FCB5379-528A-1D5E-1EEB-467B6193E547}"/>
              </a:ext>
            </a:extLst>
          </p:cNvPr>
          <p:cNvCxnSpPr>
            <a:cxnSpLocks/>
          </p:cNvCxnSpPr>
          <p:nvPr/>
        </p:nvCxnSpPr>
        <p:spPr>
          <a:xfrm flipV="1">
            <a:off x="2005285" y="4047354"/>
            <a:ext cx="1269544" cy="5538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2F053F03-D0A4-A2B0-4DDE-7676DBB07EB5}"/>
              </a:ext>
            </a:extLst>
          </p:cNvPr>
          <p:cNvCxnSpPr/>
          <p:nvPr/>
        </p:nvCxnSpPr>
        <p:spPr>
          <a:xfrm>
            <a:off x="2005285" y="5231779"/>
            <a:ext cx="1127777" cy="8287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75B4A41E-16F6-1D0A-2B5D-BC3862B46556}"/>
              </a:ext>
            </a:extLst>
          </p:cNvPr>
          <p:cNvSpPr/>
          <p:nvPr/>
        </p:nvSpPr>
        <p:spPr>
          <a:xfrm>
            <a:off x="3584224" y="4176054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  <a:latin typeface="+mn-ea"/>
              </a:rPr>
              <a:t>Step N.1</a:t>
            </a:r>
            <a:endParaRPr lang="zh-CN" altLang="en-US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E1B06E2E-AB20-54B2-6322-512BFF2C3961}"/>
              </a:ext>
            </a:extLst>
          </p:cNvPr>
          <p:cNvSpPr/>
          <p:nvPr/>
        </p:nvSpPr>
        <p:spPr>
          <a:xfrm>
            <a:off x="3584224" y="5556582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  <a:latin typeface="+mn-ea"/>
              </a:rPr>
              <a:t>Step </a:t>
            </a:r>
            <a:r>
              <a:rPr lang="en-US" altLang="zh-CN" b="1" dirty="0" err="1">
                <a:solidFill>
                  <a:srgbClr val="000080"/>
                </a:solidFill>
                <a:latin typeface="+mn-ea"/>
              </a:rPr>
              <a:t>N.n</a:t>
            </a:r>
            <a:endParaRPr lang="zh-CN" altLang="en-US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7D74109D-9695-62FB-66A3-926F079AB6DD}"/>
              </a:ext>
            </a:extLst>
          </p:cNvPr>
          <p:cNvSpPr/>
          <p:nvPr/>
        </p:nvSpPr>
        <p:spPr>
          <a:xfrm>
            <a:off x="3573597" y="4701845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  <a:latin typeface="+mn-ea"/>
              </a:rPr>
              <a:t>Step N.2</a:t>
            </a:r>
            <a:endParaRPr lang="zh-CN" altLang="en-US" b="1" dirty="0">
              <a:solidFill>
                <a:srgbClr val="000080"/>
              </a:solidFill>
              <a:latin typeface="+mn-ea"/>
            </a:endParaRPr>
          </a:p>
        </p:txBody>
      </p:sp>
      <p:sp>
        <p:nvSpPr>
          <p:cNvPr id="36" name="箭头: 下弧形 35">
            <a:extLst>
              <a:ext uri="{FF2B5EF4-FFF2-40B4-BE49-F238E27FC236}">
                <a16:creationId xmlns:a16="http://schemas.microsoft.com/office/drawing/2014/main" id="{06D1F301-D57E-C6E3-1348-31534A917916}"/>
              </a:ext>
            </a:extLst>
          </p:cNvPr>
          <p:cNvSpPr/>
          <p:nvPr/>
        </p:nvSpPr>
        <p:spPr>
          <a:xfrm rot="16200000">
            <a:off x="5065381" y="4467903"/>
            <a:ext cx="553856" cy="203125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箭头: 下弧形 36">
            <a:extLst>
              <a:ext uri="{FF2B5EF4-FFF2-40B4-BE49-F238E27FC236}">
                <a16:creationId xmlns:a16="http://schemas.microsoft.com/office/drawing/2014/main" id="{434B3B2E-2BA6-21A0-4527-D9EBE791DAF3}"/>
              </a:ext>
            </a:extLst>
          </p:cNvPr>
          <p:cNvSpPr/>
          <p:nvPr/>
        </p:nvSpPr>
        <p:spPr>
          <a:xfrm rot="16200000">
            <a:off x="4854301" y="5300867"/>
            <a:ext cx="976017" cy="203126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箭头: 下弧形 37">
            <a:extLst>
              <a:ext uri="{FF2B5EF4-FFF2-40B4-BE49-F238E27FC236}">
                <a16:creationId xmlns:a16="http://schemas.microsoft.com/office/drawing/2014/main" id="{68A861DD-13E1-402B-43B7-CCB448BC641F}"/>
              </a:ext>
            </a:extLst>
          </p:cNvPr>
          <p:cNvSpPr/>
          <p:nvPr/>
        </p:nvSpPr>
        <p:spPr>
          <a:xfrm rot="16200000">
            <a:off x="5014863" y="4899027"/>
            <a:ext cx="1464027" cy="391249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DF35AEE-74FD-9DBB-61F6-35420E81E493}"/>
              </a:ext>
            </a:extLst>
          </p:cNvPr>
          <p:cNvSpPr txBox="1"/>
          <p:nvPr/>
        </p:nvSpPr>
        <p:spPr>
          <a:xfrm>
            <a:off x="7440204" y="4190160"/>
            <a:ext cx="46953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What is the purpose?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What are the input/output?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Setup tools or make a new one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Monitoring &amp; test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Is this result correct?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What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is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the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next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step?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  <a:ea typeface="+mn-ea"/>
              </a:rPr>
              <a:t>Etc.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270608F-79BA-0CF9-BD3F-A4D1AB9FE824}"/>
              </a:ext>
            </a:extLst>
          </p:cNvPr>
          <p:cNvSpPr txBox="1"/>
          <p:nvPr/>
        </p:nvSpPr>
        <p:spPr>
          <a:xfrm>
            <a:off x="4179764" y="4701630"/>
            <a:ext cx="320922" cy="886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+mn-ea"/>
                <a:ea typeface="+mn-ea"/>
              </a:rPr>
              <a:t>.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9FA3EEB-6A90-4496-B618-D2E6A68907BA}"/>
              </a:ext>
            </a:extLst>
          </p:cNvPr>
          <p:cNvSpPr txBox="1"/>
          <p:nvPr/>
        </p:nvSpPr>
        <p:spPr>
          <a:xfrm>
            <a:off x="4182794" y="4789368"/>
            <a:ext cx="320922" cy="886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+mn-ea"/>
                <a:ea typeface="+mn-ea"/>
              </a:rPr>
              <a:t>.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B118EFF-674C-D44A-B94C-DA51A3A7972C}"/>
              </a:ext>
            </a:extLst>
          </p:cNvPr>
          <p:cNvSpPr txBox="1"/>
          <p:nvPr/>
        </p:nvSpPr>
        <p:spPr>
          <a:xfrm>
            <a:off x="4182387" y="4872510"/>
            <a:ext cx="320922" cy="8867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+mn-ea"/>
                <a:ea typeface="+mn-ea"/>
              </a:rPr>
              <a:t>.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B793429-CDA2-B151-0BDA-23CA6CD31386}"/>
              </a:ext>
            </a:extLst>
          </p:cNvPr>
          <p:cNvSpPr txBox="1"/>
          <p:nvPr/>
        </p:nvSpPr>
        <p:spPr>
          <a:xfrm>
            <a:off x="6164731" y="5363413"/>
            <a:ext cx="1373966" cy="777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+mn-ea"/>
                <a:ea typeface="+mn-ea"/>
              </a:rPr>
              <a:t>Driven by </a:t>
            </a:r>
          </a:p>
          <a:p>
            <a:r>
              <a:rPr lang="en-US" altLang="zh-CN" b="1" dirty="0">
                <a:latin typeface="+mn-ea"/>
                <a:ea typeface="+mn-ea"/>
              </a:rPr>
              <a:t>human</a:t>
            </a:r>
            <a:endParaRPr lang="zh-CN" altLang="en-US" b="1" dirty="0">
              <a:latin typeface="+mn-ea"/>
              <a:ea typeface="+mn-ea"/>
            </a:endParaRPr>
          </a:p>
        </p:txBody>
      </p:sp>
      <p:pic>
        <p:nvPicPr>
          <p:cNvPr id="46" name="图形 45" descr="问号 纯色填充">
            <a:extLst>
              <a:ext uri="{FF2B5EF4-FFF2-40B4-BE49-F238E27FC236}">
                <a16:creationId xmlns:a16="http://schemas.microsoft.com/office/drawing/2014/main" id="{BB45D447-2184-D872-83F6-025C795A3D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05433" y="4347311"/>
            <a:ext cx="407325" cy="40732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F1A4C0A-9995-39E8-0909-AC1104661EAD}"/>
              </a:ext>
            </a:extLst>
          </p:cNvPr>
          <p:cNvSpPr txBox="1"/>
          <p:nvPr/>
        </p:nvSpPr>
        <p:spPr>
          <a:xfrm>
            <a:off x="995916" y="1638396"/>
            <a:ext cx="105155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traditional approaches, human involvement is required at all times.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Expertise is often unstructured, though some can be represented by natural language.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Today, we can leverage LLMs to build an AI partner for scientists.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AI partner designs and conducts the entire workflow based on human commands and feedback.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the future, with a well-defined representation of knowledge, we can further develop an AI scientist.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Humans would only need to propose a goal — and leave everything else to the AI.</a:t>
            </a:r>
          </a:p>
        </p:txBody>
      </p:sp>
    </p:spTree>
    <p:extLst>
      <p:ext uri="{BB962C8B-B14F-4D97-AF65-F5344CB8AC3E}">
        <p14:creationId xmlns:p14="http://schemas.microsoft.com/office/powerpoint/2010/main" val="3520954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995CA2-E05B-B3CC-CB32-57A0E1A54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</a:t>
            </a:r>
            <a:r>
              <a:rPr lang="en-US" altLang="zh-CN" dirty="0" err="1"/>
              <a:t>DrSai</a:t>
            </a:r>
            <a:r>
              <a:rPr lang="en-US" altLang="zh-CN" dirty="0"/>
              <a:t> project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B4D38B-A4CB-3131-BD6D-FB35A5E80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A1E6C9-B70F-4B5D-EE8B-870B6B20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24F956-54C0-02F0-92DC-FDFBAFEC7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176" name="文本框 175"/>
          <p:cNvSpPr txBox="1"/>
          <p:nvPr/>
        </p:nvSpPr>
        <p:spPr>
          <a:xfrm>
            <a:off x="1550659" y="1399481"/>
            <a:ext cx="9660679" cy="707886"/>
          </a:xfrm>
          <a:prstGeom prst="rect">
            <a:avLst/>
          </a:prstGeom>
          <a:ln w="12700">
            <a:prstDash val="solid"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Purpose: Pioneering autonomous physics discovery at </a:t>
            </a:r>
            <a:r>
              <a:rPr lang="en-US" sz="2000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BESIII (and beyond)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through Agentic AI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2904481" y="4808229"/>
            <a:ext cx="1056700" cy="461665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DrSai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8" name="图形 177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15435" y="4945105"/>
            <a:ext cx="273050" cy="136525"/>
          </a:xfrm>
          <a:prstGeom prst="rect">
            <a:avLst/>
          </a:prstGeom>
        </p:spPr>
      </p:pic>
      <p:sp>
        <p:nvSpPr>
          <p:cNvPr id="179" name="文本框 178"/>
          <p:cNvSpPr txBox="1"/>
          <p:nvPr/>
        </p:nvSpPr>
        <p:spPr>
          <a:xfrm>
            <a:off x="4798702" y="4782536"/>
            <a:ext cx="4866845" cy="461665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Tools + Knowledge + Strategy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CA3C0F5D-FD93-5BEF-F839-31F77E819BA9}"/>
              </a:ext>
            </a:extLst>
          </p:cNvPr>
          <p:cNvSpPr/>
          <p:nvPr/>
        </p:nvSpPr>
        <p:spPr>
          <a:xfrm>
            <a:off x="3671311" y="5979554"/>
            <a:ext cx="4849378" cy="461665"/>
          </a:xfrm>
          <a:prstGeom prst="roundRect">
            <a:avLst>
              <a:gd name="adj" fmla="val 7908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LLMs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箭头: 上 6">
            <a:extLst>
              <a:ext uri="{FF2B5EF4-FFF2-40B4-BE49-F238E27FC236}">
                <a16:creationId xmlns:a16="http://schemas.microsoft.com/office/drawing/2014/main" id="{CA469DDF-97DB-EBE6-6EB9-CD3FD06E8BC4}"/>
              </a:ext>
            </a:extLst>
          </p:cNvPr>
          <p:cNvSpPr/>
          <p:nvPr/>
        </p:nvSpPr>
        <p:spPr>
          <a:xfrm>
            <a:off x="4863548" y="5458519"/>
            <a:ext cx="2464904" cy="45784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6C718F0E-D5F6-EA9D-991B-6A4FE1285600}"/>
              </a:ext>
            </a:extLst>
          </p:cNvPr>
          <p:cNvSpPr/>
          <p:nvPr/>
        </p:nvSpPr>
        <p:spPr>
          <a:xfrm>
            <a:off x="1743849" y="4718538"/>
            <a:ext cx="8704302" cy="641049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9EB3C94-70D9-1CD4-45DF-FADF9CEB04BF}"/>
              </a:ext>
            </a:extLst>
          </p:cNvPr>
          <p:cNvSpPr/>
          <p:nvPr/>
        </p:nvSpPr>
        <p:spPr>
          <a:xfrm>
            <a:off x="1550658" y="2333933"/>
            <a:ext cx="4320000" cy="1980000"/>
          </a:xfrm>
          <a:prstGeom prst="rect">
            <a:avLst/>
          </a:prstGeom>
          <a:noFill/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Traditional software,</a:t>
            </a:r>
          </a:p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ML models, etc.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B750F8D-8D8A-4BF6-FECA-3E427DBEFD44}"/>
              </a:ext>
            </a:extLst>
          </p:cNvPr>
          <p:cNvSpPr/>
          <p:nvPr/>
        </p:nvSpPr>
        <p:spPr>
          <a:xfrm>
            <a:off x="6343724" y="2369306"/>
            <a:ext cx="4320000" cy="1980000"/>
          </a:xfrm>
          <a:prstGeom prst="rect">
            <a:avLst/>
          </a:prstGeom>
          <a:noFill/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Expertise -&gt; </a:t>
            </a:r>
            <a:r>
              <a:rPr 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Skills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</a:p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Analyses representation-&gt; </a:t>
            </a:r>
            <a:r>
              <a:rPr lang="en-US" sz="2000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DSL;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Internal notes -&gt; </a:t>
            </a:r>
            <a:r>
              <a:rPr 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RAG</a:t>
            </a:r>
          </a:p>
          <a:p>
            <a:pPr algn="ctr"/>
            <a:r>
              <a:rPr 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Orchestration: </a:t>
            </a:r>
            <a:r>
              <a:rPr lang="en-US" sz="2000" dirty="0" err="1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Skills+DSL+RAG</a:t>
            </a:r>
            <a:r>
              <a:rPr 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 human correction</a:t>
            </a:r>
            <a:endParaRPr dirty="0">
              <a:solidFill>
                <a:srgbClr val="000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9DFD4E7E-A17E-C93C-B83F-C280C69BC75B}"/>
              </a:ext>
            </a:extLst>
          </p:cNvPr>
          <p:cNvCxnSpPr>
            <a:cxnSpLocks/>
          </p:cNvCxnSpPr>
          <p:nvPr/>
        </p:nvCxnSpPr>
        <p:spPr>
          <a:xfrm flipH="1" flipV="1">
            <a:off x="4488485" y="4278551"/>
            <a:ext cx="553681" cy="550678"/>
          </a:xfrm>
          <a:prstGeom prst="straightConnector1">
            <a:avLst/>
          </a:prstGeom>
          <a:ln w="25400">
            <a:solidFill>
              <a:srgbClr val="000000">
                <a:alpha val="100000"/>
              </a:srgbClr>
            </a:solidFill>
            <a:prstDash val="solid"/>
            <a:headEnd/>
            <a:tailEnd type="triangle"/>
          </a:ln>
        </p:spPr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7526DC9C-F5AA-8A6F-41BB-E60137FF12F2}"/>
              </a:ext>
            </a:extLst>
          </p:cNvPr>
          <p:cNvCxnSpPr>
            <a:cxnSpLocks/>
          </p:cNvCxnSpPr>
          <p:nvPr/>
        </p:nvCxnSpPr>
        <p:spPr>
          <a:xfrm flipV="1">
            <a:off x="7845939" y="4244705"/>
            <a:ext cx="422831" cy="550678"/>
          </a:xfrm>
          <a:prstGeom prst="straightConnector1">
            <a:avLst/>
          </a:prstGeom>
          <a:ln w="25400">
            <a:solidFill>
              <a:srgbClr val="000000">
                <a:alpha val="100000"/>
              </a:srgbClr>
            </a:solidFill>
            <a:prstDash val="solid"/>
            <a:headEnd/>
            <a:tailEnd type="triangle"/>
          </a:ln>
        </p:spPr>
      </p:cxn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BD074545-DB58-D95B-2F4B-A0FE2F03D845}"/>
              </a:ext>
            </a:extLst>
          </p:cNvPr>
          <p:cNvSpPr/>
          <p:nvPr/>
        </p:nvSpPr>
        <p:spPr>
          <a:xfrm>
            <a:off x="6026331" y="4808229"/>
            <a:ext cx="3639216" cy="43597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868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91;p13" descr="image.png">
            <a:extLst>
              <a:ext uri="{FF2B5EF4-FFF2-40B4-BE49-F238E27FC236}">
                <a16:creationId xmlns:a16="http://schemas.microsoft.com/office/drawing/2014/main" id="{D702DD0B-B11D-0F4E-7C53-EED2BE996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94289" y="1535952"/>
            <a:ext cx="2571750" cy="111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5;p13" descr="image.png">
            <a:extLst>
              <a:ext uri="{FF2B5EF4-FFF2-40B4-BE49-F238E27FC236}">
                <a16:creationId xmlns:a16="http://schemas.microsoft.com/office/drawing/2014/main" id="{62E0A84F-A4F8-038E-3F46-49587005DA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" y="4789167"/>
            <a:ext cx="2095500" cy="5508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8D4DF42-3AC6-DF23-89CB-D66857F5E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Evolution Milestones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7C16-DDBD-920F-78C1-1A93547B8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6DB2A4-4C02-E155-F448-F7C754DA5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2F1318-8A81-F69E-FDF7-357583DA9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0" name="Google Shape;86;p13" descr="image.png">
            <a:extLst>
              <a:ext uri="{FF2B5EF4-FFF2-40B4-BE49-F238E27FC236}">
                <a16:creationId xmlns:a16="http://schemas.microsoft.com/office/drawing/2014/main" id="{B0D493CF-7597-C68D-ED00-3A29B7CECE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611" y="2727604"/>
            <a:ext cx="2286000" cy="111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" descr="image.png">
            <a:extLst>
              <a:ext uri="{FF2B5EF4-FFF2-40B4-BE49-F238E27FC236}">
                <a16:creationId xmlns:a16="http://schemas.microsoft.com/office/drawing/2014/main" id="{F7B4B526-9948-F5C1-4244-E82BB1F70BB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78697" y="2712281"/>
            <a:ext cx="2571750" cy="112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" descr="image.png">
            <a:extLst>
              <a:ext uri="{FF2B5EF4-FFF2-40B4-BE49-F238E27FC236}">
                <a16:creationId xmlns:a16="http://schemas.microsoft.com/office/drawing/2014/main" id="{1D8D8F4B-578B-60E8-B73E-2BA8E6FC58D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95679" y="4964214"/>
            <a:ext cx="1578234" cy="500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9;p13" descr="image.png">
            <a:extLst>
              <a:ext uri="{FF2B5EF4-FFF2-40B4-BE49-F238E27FC236}">
                <a16:creationId xmlns:a16="http://schemas.microsoft.com/office/drawing/2014/main" id="{7A971189-D61C-BE08-AC5A-DDD5665666A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18530" y="4707795"/>
            <a:ext cx="1253444" cy="576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90;p13" descr="image.png">
            <a:extLst>
              <a:ext uri="{FF2B5EF4-FFF2-40B4-BE49-F238E27FC236}">
                <a16:creationId xmlns:a16="http://schemas.microsoft.com/office/drawing/2014/main" id="{BAAB1D5F-F63B-BDFF-E440-1EBC0B6750D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82691" y="2720994"/>
            <a:ext cx="2571750" cy="112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1;p13" descr="image.png">
            <a:extLst>
              <a:ext uri="{FF2B5EF4-FFF2-40B4-BE49-F238E27FC236}">
                <a16:creationId xmlns:a16="http://schemas.microsoft.com/office/drawing/2014/main" id="{BBE4EAAF-C47D-2660-0A0F-88BDEF0C2E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88886" y="2705478"/>
            <a:ext cx="2571750" cy="111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2;p13" descr="image.png">
            <a:extLst>
              <a:ext uri="{FF2B5EF4-FFF2-40B4-BE49-F238E27FC236}">
                <a16:creationId xmlns:a16="http://schemas.microsoft.com/office/drawing/2014/main" id="{47C83CBB-0841-363B-11B0-1E837597358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08884" y="5349702"/>
            <a:ext cx="1578234" cy="438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4;p13" descr="image.png">
            <a:extLst>
              <a:ext uri="{FF2B5EF4-FFF2-40B4-BE49-F238E27FC236}">
                <a16:creationId xmlns:a16="http://schemas.microsoft.com/office/drawing/2014/main" id="{D2314E8D-4D21-5049-4E47-930F267910D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49280" y="4221480"/>
            <a:ext cx="11880000" cy="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5;p13" descr="image.png">
            <a:extLst>
              <a:ext uri="{FF2B5EF4-FFF2-40B4-BE49-F238E27FC236}">
                <a16:creationId xmlns:a16="http://schemas.microsoft.com/office/drawing/2014/main" id="{5AA72931-2437-B09E-030E-058117D4AE95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425" y="4088130"/>
            <a:ext cx="91440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96;p13" descr="image.png">
            <a:extLst>
              <a:ext uri="{FF2B5EF4-FFF2-40B4-BE49-F238E27FC236}">
                <a16:creationId xmlns:a16="http://schemas.microsoft.com/office/drawing/2014/main" id="{F41C5F67-7179-C008-C087-84699A98F337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87500" y="4088130"/>
            <a:ext cx="87630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97;p13" descr="image.png">
            <a:extLst>
              <a:ext uri="{FF2B5EF4-FFF2-40B4-BE49-F238E27FC236}">
                <a16:creationId xmlns:a16="http://schemas.microsoft.com/office/drawing/2014/main" id="{1356E805-E9A6-5478-6C86-6C126BE4FD5C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836789" y="4088130"/>
            <a:ext cx="124777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98;p13" descr="image.png">
            <a:extLst>
              <a:ext uri="{FF2B5EF4-FFF2-40B4-BE49-F238E27FC236}">
                <a16:creationId xmlns:a16="http://schemas.microsoft.com/office/drawing/2014/main" id="{30EA8A35-FF26-826B-8A6F-3A99CB67E55A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481339" y="4088130"/>
            <a:ext cx="122872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99;p13" descr="image.png">
            <a:extLst>
              <a:ext uri="{FF2B5EF4-FFF2-40B4-BE49-F238E27FC236}">
                <a16:creationId xmlns:a16="http://schemas.microsoft.com/office/drawing/2014/main" id="{330F1EB2-492C-2F77-4E7C-D9F2D8097560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287815" y="4088130"/>
            <a:ext cx="88582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00;p13" descr="image.png">
            <a:extLst>
              <a:ext uri="{FF2B5EF4-FFF2-40B4-BE49-F238E27FC236}">
                <a16:creationId xmlns:a16="http://schemas.microsoft.com/office/drawing/2014/main" id="{12AF961A-E6DD-0DBB-D9DA-FAB6BDB77C02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927603" y="4088130"/>
            <a:ext cx="87630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01;p13" descr="image.png">
            <a:extLst>
              <a:ext uri="{FF2B5EF4-FFF2-40B4-BE49-F238E27FC236}">
                <a16:creationId xmlns:a16="http://schemas.microsoft.com/office/drawing/2014/main" id="{81CB991B-5BA2-A4C0-59FA-DF3DAE1E3FAF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548342" y="4088130"/>
            <a:ext cx="90487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106;p13">
            <a:extLst>
              <a:ext uri="{FF2B5EF4-FFF2-40B4-BE49-F238E27FC236}">
                <a16:creationId xmlns:a16="http://schemas.microsoft.com/office/drawing/2014/main" id="{08A1E1C2-E7B2-0E04-EBCF-1F4943C31C40}"/>
              </a:ext>
            </a:extLst>
          </p:cNvPr>
          <p:cNvSpPr/>
          <p:nvPr/>
        </p:nvSpPr>
        <p:spPr>
          <a:xfrm>
            <a:off x="1185861" y="4402530"/>
            <a:ext cx="18000" cy="381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30" name="Google Shape;107;p13">
            <a:extLst>
              <a:ext uri="{FF2B5EF4-FFF2-40B4-BE49-F238E27FC236}">
                <a16:creationId xmlns:a16="http://schemas.microsoft.com/office/drawing/2014/main" id="{48169430-507B-F963-2DAD-B5B4D1273CDE}"/>
              </a:ext>
            </a:extLst>
          </p:cNvPr>
          <p:cNvSpPr txBox="1"/>
          <p:nvPr/>
        </p:nvSpPr>
        <p:spPr>
          <a:xfrm>
            <a:off x="304800" y="4924428"/>
            <a:ext cx="186023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C</a:t>
            </a:r>
            <a:r>
              <a:rPr lang="en-US" altLang="zh-CN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hat</a:t>
            </a: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GPT (GPT-3.5)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Google Shape;109;p13">
            <a:extLst>
              <a:ext uri="{FF2B5EF4-FFF2-40B4-BE49-F238E27FC236}">
                <a16:creationId xmlns:a16="http://schemas.microsoft.com/office/drawing/2014/main" id="{7B11CDA8-DDF1-52A2-CF03-FAE3E6D71A7E}"/>
              </a:ext>
            </a:extLst>
          </p:cNvPr>
          <p:cNvSpPr/>
          <p:nvPr/>
        </p:nvSpPr>
        <p:spPr>
          <a:xfrm>
            <a:off x="2597049" y="3801563"/>
            <a:ext cx="18000" cy="28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33" name="Google Shape;110;p13">
            <a:extLst>
              <a:ext uri="{FF2B5EF4-FFF2-40B4-BE49-F238E27FC236}">
                <a16:creationId xmlns:a16="http://schemas.microsoft.com/office/drawing/2014/main" id="{35549200-13B5-A6D9-C9DE-924178677404}"/>
              </a:ext>
            </a:extLst>
          </p:cNvPr>
          <p:cNvSpPr txBox="1"/>
          <p:nvPr/>
        </p:nvSpPr>
        <p:spPr>
          <a:xfrm>
            <a:off x="534612" y="2894075"/>
            <a:ext cx="222121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Working Group formed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Google Shape;111;p13">
            <a:extLst>
              <a:ext uri="{FF2B5EF4-FFF2-40B4-BE49-F238E27FC236}">
                <a16:creationId xmlns:a16="http://schemas.microsoft.com/office/drawing/2014/main" id="{731C3C86-7407-F10C-51EB-86172612DDC2}"/>
              </a:ext>
            </a:extLst>
          </p:cNvPr>
          <p:cNvSpPr txBox="1"/>
          <p:nvPr/>
        </p:nvSpPr>
        <p:spPr>
          <a:xfrm>
            <a:off x="590536" y="3140910"/>
            <a:ext cx="1962150" cy="652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Core team of ~20 established to explore multi-agents architecture right after GPT-3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Google Shape;112;p13">
            <a:extLst>
              <a:ext uri="{FF2B5EF4-FFF2-40B4-BE49-F238E27FC236}">
                <a16:creationId xmlns:a16="http://schemas.microsoft.com/office/drawing/2014/main" id="{A46AE98F-1870-CF0F-86FE-6D6460666B93}"/>
              </a:ext>
            </a:extLst>
          </p:cNvPr>
          <p:cNvSpPr/>
          <p:nvPr/>
        </p:nvSpPr>
        <p:spPr>
          <a:xfrm>
            <a:off x="4455913" y="3809107"/>
            <a:ext cx="18000" cy="28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36" name="Google Shape;113;p13">
            <a:extLst>
              <a:ext uri="{FF2B5EF4-FFF2-40B4-BE49-F238E27FC236}">
                <a16:creationId xmlns:a16="http://schemas.microsoft.com/office/drawing/2014/main" id="{9B7EDC95-2731-F2CD-3655-A3954BB28203}"/>
              </a:ext>
            </a:extLst>
          </p:cNvPr>
          <p:cNvSpPr txBox="1"/>
          <p:nvPr/>
        </p:nvSpPr>
        <p:spPr>
          <a:xfrm>
            <a:off x="3040622" y="2902781"/>
            <a:ext cx="23602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Dr.Sai</a:t>
            </a:r>
            <a:r>
              <a:rPr lang="en-US" sz="1200" b="1" i="0" u="none" strike="noStrike" cap="none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 V1: Feasibility verified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Google Shape;114;p13">
            <a:extLst>
              <a:ext uri="{FF2B5EF4-FFF2-40B4-BE49-F238E27FC236}">
                <a16:creationId xmlns:a16="http://schemas.microsoft.com/office/drawing/2014/main" id="{C6FF8F51-BB74-059D-13D3-455E76302714}"/>
              </a:ext>
            </a:extLst>
          </p:cNvPr>
          <p:cNvSpPr txBox="1"/>
          <p:nvPr/>
        </p:nvSpPr>
        <p:spPr>
          <a:xfrm>
            <a:off x="3040622" y="3140906"/>
            <a:ext cx="2247900" cy="652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Core system setup and toolchains integrated to verify basic technical  feasibility.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Google Shape;116;p13">
            <a:extLst>
              <a:ext uri="{FF2B5EF4-FFF2-40B4-BE49-F238E27FC236}">
                <a16:creationId xmlns:a16="http://schemas.microsoft.com/office/drawing/2014/main" id="{C4356AB6-910E-7255-20E6-793F499EE545}"/>
              </a:ext>
            </a:extLst>
          </p:cNvPr>
          <p:cNvSpPr/>
          <p:nvPr/>
        </p:nvSpPr>
        <p:spPr>
          <a:xfrm>
            <a:off x="6090939" y="4358995"/>
            <a:ext cx="9525" cy="381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40" name="Google Shape;117;p13">
            <a:extLst>
              <a:ext uri="{FF2B5EF4-FFF2-40B4-BE49-F238E27FC236}">
                <a16:creationId xmlns:a16="http://schemas.microsoft.com/office/drawing/2014/main" id="{9AEF9269-F5B5-CE33-4B59-886DEC8089BB}"/>
              </a:ext>
            </a:extLst>
          </p:cNvPr>
          <p:cNvSpPr txBox="1"/>
          <p:nvPr/>
        </p:nvSpPr>
        <p:spPr>
          <a:xfrm>
            <a:off x="5844679" y="4848616"/>
            <a:ext cx="88461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M</a:t>
            </a:r>
            <a:r>
              <a:rPr lang="en-US" altLang="zh-CN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anus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Google Shape;119;p13">
            <a:extLst>
              <a:ext uri="{FF2B5EF4-FFF2-40B4-BE49-F238E27FC236}">
                <a16:creationId xmlns:a16="http://schemas.microsoft.com/office/drawing/2014/main" id="{2235193C-FE6C-FB81-545B-742E5CB45876}"/>
              </a:ext>
            </a:extLst>
          </p:cNvPr>
          <p:cNvSpPr/>
          <p:nvPr/>
        </p:nvSpPr>
        <p:spPr>
          <a:xfrm>
            <a:off x="7725964" y="3817811"/>
            <a:ext cx="18000" cy="28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43" name="Google Shape;120;p13">
            <a:extLst>
              <a:ext uri="{FF2B5EF4-FFF2-40B4-BE49-F238E27FC236}">
                <a16:creationId xmlns:a16="http://schemas.microsoft.com/office/drawing/2014/main" id="{757090DD-8775-7C38-EA9F-C506DCBD6CEA}"/>
              </a:ext>
            </a:extLst>
          </p:cNvPr>
          <p:cNvSpPr txBox="1"/>
          <p:nvPr/>
        </p:nvSpPr>
        <p:spPr>
          <a:xfrm>
            <a:off x="5744616" y="2911494"/>
            <a:ext cx="23602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D</a:t>
            </a:r>
            <a:r>
              <a:rPr lang="en-US" altLang="zh-CN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r.Sai</a:t>
            </a:r>
            <a:r>
              <a:rPr lang="en-US" sz="1200" b="1" i="0" u="none" strike="noStrike" cap="none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 V2: </a:t>
            </a:r>
            <a:r>
              <a:rPr lang="en-US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Protetype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Google Shape;121;p13">
            <a:extLst>
              <a:ext uri="{FF2B5EF4-FFF2-40B4-BE49-F238E27FC236}">
                <a16:creationId xmlns:a16="http://schemas.microsoft.com/office/drawing/2014/main" id="{995235B8-5232-41FE-985D-CF9933C4BB32}"/>
              </a:ext>
            </a:extLst>
          </p:cNvPr>
          <p:cNvSpPr txBox="1"/>
          <p:nvPr/>
        </p:nvSpPr>
        <p:spPr>
          <a:xfrm>
            <a:off x="5744616" y="3149619"/>
            <a:ext cx="2247900" cy="652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Capable of simple analysis through fixed workflows. Validated via </a:t>
            </a:r>
            <a:r>
              <a:rPr lang="en-US" sz="975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10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 re-measurement tests.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Google Shape;122;p13">
            <a:extLst>
              <a:ext uri="{FF2B5EF4-FFF2-40B4-BE49-F238E27FC236}">
                <a16:creationId xmlns:a16="http://schemas.microsoft.com/office/drawing/2014/main" id="{FCF919E6-3F63-E736-3200-9E5896C24727}"/>
              </a:ext>
            </a:extLst>
          </p:cNvPr>
          <p:cNvSpPr/>
          <p:nvPr/>
        </p:nvSpPr>
        <p:spPr>
          <a:xfrm>
            <a:off x="9378405" y="3779588"/>
            <a:ext cx="18000" cy="28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46" name="Google Shape;123;p13">
            <a:extLst>
              <a:ext uri="{FF2B5EF4-FFF2-40B4-BE49-F238E27FC236}">
                <a16:creationId xmlns:a16="http://schemas.microsoft.com/office/drawing/2014/main" id="{69C8A207-73C9-BF56-C80C-6B10D16DC6CA}"/>
              </a:ext>
            </a:extLst>
          </p:cNvPr>
          <p:cNvSpPr txBox="1"/>
          <p:nvPr/>
        </p:nvSpPr>
        <p:spPr>
          <a:xfrm>
            <a:off x="8433393" y="2895978"/>
            <a:ext cx="23602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D</a:t>
            </a:r>
            <a:r>
              <a:rPr lang="en-US" altLang="zh-CN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r</a:t>
            </a:r>
            <a:r>
              <a:rPr lang="en-US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Sai</a:t>
            </a:r>
            <a:r>
              <a:rPr lang="en-US" sz="1200" b="1" i="0" u="none" strike="noStrike" cap="none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 V3: </a:t>
            </a:r>
            <a:r>
              <a:rPr lang="en-US" sz="1200" b="1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Ready for analysis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Google Shape;124;p13">
            <a:extLst>
              <a:ext uri="{FF2B5EF4-FFF2-40B4-BE49-F238E27FC236}">
                <a16:creationId xmlns:a16="http://schemas.microsoft.com/office/drawing/2014/main" id="{6622EB74-4126-8BB6-2D81-FF28B12FCF0B}"/>
              </a:ext>
            </a:extLst>
          </p:cNvPr>
          <p:cNvSpPr txBox="1"/>
          <p:nvPr/>
        </p:nvSpPr>
        <p:spPr>
          <a:xfrm>
            <a:off x="8433393" y="3114781"/>
            <a:ext cx="2397562" cy="652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Refactored. Internal testing phase. Knowledge and expertise </a:t>
            </a:r>
            <a:r>
              <a:rPr lang="en-US" sz="975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interpreted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 into skills and DSL.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Google Shape;126;p13">
            <a:extLst>
              <a:ext uri="{FF2B5EF4-FFF2-40B4-BE49-F238E27FC236}">
                <a16:creationId xmlns:a16="http://schemas.microsoft.com/office/drawing/2014/main" id="{AEA02745-DACC-5B33-B8E8-6E5317549C61}"/>
              </a:ext>
            </a:extLst>
          </p:cNvPr>
          <p:cNvSpPr/>
          <p:nvPr/>
        </p:nvSpPr>
        <p:spPr>
          <a:xfrm>
            <a:off x="11117936" y="2656440"/>
            <a:ext cx="18000" cy="1440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50" name="Google Shape;127;p13">
            <a:extLst>
              <a:ext uri="{FF2B5EF4-FFF2-40B4-BE49-F238E27FC236}">
                <a16:creationId xmlns:a16="http://schemas.microsoft.com/office/drawing/2014/main" id="{E3DAC92F-947A-C829-157C-263FD9CB12FD}"/>
              </a:ext>
            </a:extLst>
          </p:cNvPr>
          <p:cNvSpPr txBox="1"/>
          <p:nvPr/>
        </p:nvSpPr>
        <p:spPr>
          <a:xfrm>
            <a:off x="9726457" y="1707335"/>
            <a:ext cx="231517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Physics results</a:t>
            </a:r>
            <a:endParaRPr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Google Shape;128;p13">
            <a:extLst>
              <a:ext uri="{FF2B5EF4-FFF2-40B4-BE49-F238E27FC236}">
                <a16:creationId xmlns:a16="http://schemas.microsoft.com/office/drawing/2014/main" id="{542E203F-1DCB-845B-BEF9-ABD4DF3AE07C}"/>
              </a:ext>
            </a:extLst>
          </p:cNvPr>
          <p:cNvSpPr txBox="1"/>
          <p:nvPr/>
        </p:nvSpPr>
        <p:spPr>
          <a:xfrm>
            <a:off x="9740408" y="1981794"/>
            <a:ext cx="2247900" cy="43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Urbanist"/>
              </a:rPr>
              <a:t>Measure the hadronic cross sections below 2GeV using </a:t>
            </a:r>
            <a:r>
              <a:rPr lang="en-US" sz="975" b="1" dirty="0" err="1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Urbanist"/>
              </a:rPr>
              <a:t>DrSai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Google Shape;129;p13">
            <a:extLst>
              <a:ext uri="{FF2B5EF4-FFF2-40B4-BE49-F238E27FC236}">
                <a16:creationId xmlns:a16="http://schemas.microsoft.com/office/drawing/2014/main" id="{C248E4DF-0745-9AB9-A12F-E766D8877373}"/>
              </a:ext>
            </a:extLst>
          </p:cNvPr>
          <p:cNvSpPr/>
          <p:nvPr/>
        </p:nvSpPr>
        <p:spPr>
          <a:xfrm>
            <a:off x="3772685" y="4253844"/>
            <a:ext cx="18000" cy="720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53" name="Google Shape;130;p13">
            <a:extLst>
              <a:ext uri="{FF2B5EF4-FFF2-40B4-BE49-F238E27FC236}">
                <a16:creationId xmlns:a16="http://schemas.microsoft.com/office/drawing/2014/main" id="{D4871E5F-87FE-6481-3C78-C9C672DEA65B}"/>
              </a:ext>
            </a:extLst>
          </p:cNvPr>
          <p:cNvSpPr txBox="1"/>
          <p:nvPr/>
        </p:nvSpPr>
        <p:spPr>
          <a:xfrm>
            <a:off x="3130827" y="5113718"/>
            <a:ext cx="23602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DeeoSeek-V2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Google Shape;132;p13">
            <a:extLst>
              <a:ext uri="{FF2B5EF4-FFF2-40B4-BE49-F238E27FC236}">
                <a16:creationId xmlns:a16="http://schemas.microsoft.com/office/drawing/2014/main" id="{814A2385-91C3-B57A-4A91-45F0DD08E5C1}"/>
              </a:ext>
            </a:extLst>
          </p:cNvPr>
          <p:cNvSpPr/>
          <p:nvPr/>
        </p:nvSpPr>
        <p:spPr>
          <a:xfrm>
            <a:off x="8843227" y="4245148"/>
            <a:ext cx="9525" cy="1080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56" name="Google Shape;133;p13">
            <a:extLst>
              <a:ext uri="{FF2B5EF4-FFF2-40B4-BE49-F238E27FC236}">
                <a16:creationId xmlns:a16="http://schemas.microsoft.com/office/drawing/2014/main" id="{0AB44763-E24C-A9DA-4BED-4112DA163205}"/>
              </a:ext>
            </a:extLst>
          </p:cNvPr>
          <p:cNvSpPr txBox="1"/>
          <p:nvPr/>
        </p:nvSpPr>
        <p:spPr>
          <a:xfrm>
            <a:off x="8191805" y="5468813"/>
            <a:ext cx="1500636" cy="18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DeepSee</a:t>
            </a:r>
            <a:r>
              <a:rPr lang="en-US" sz="1200" b="1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k</a:t>
            </a: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-V4 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Google Shape;116;p13">
            <a:extLst>
              <a:ext uri="{FF2B5EF4-FFF2-40B4-BE49-F238E27FC236}">
                <a16:creationId xmlns:a16="http://schemas.microsoft.com/office/drawing/2014/main" id="{6CB991FE-DADB-CC5D-F67C-58D996F5B7F8}"/>
              </a:ext>
            </a:extLst>
          </p:cNvPr>
          <p:cNvSpPr/>
          <p:nvPr/>
        </p:nvSpPr>
        <p:spPr>
          <a:xfrm>
            <a:off x="8437909" y="4232713"/>
            <a:ext cx="18000" cy="540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pic>
        <p:nvPicPr>
          <p:cNvPr id="59" name="Google Shape;92;p13" descr="image.png">
            <a:extLst>
              <a:ext uri="{FF2B5EF4-FFF2-40B4-BE49-F238E27FC236}">
                <a16:creationId xmlns:a16="http://schemas.microsoft.com/office/drawing/2014/main" id="{45A3715C-B690-B710-9D53-9FCCB647E72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62341" y="4707795"/>
            <a:ext cx="1504695" cy="57694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133;p13">
            <a:extLst>
              <a:ext uri="{FF2B5EF4-FFF2-40B4-BE49-F238E27FC236}">
                <a16:creationId xmlns:a16="http://schemas.microsoft.com/office/drawing/2014/main" id="{90495DA3-81C2-F490-2D44-82AEDCEE80EC}"/>
              </a:ext>
            </a:extLst>
          </p:cNvPr>
          <p:cNvSpPr txBox="1"/>
          <p:nvPr/>
        </p:nvSpPr>
        <p:spPr>
          <a:xfrm>
            <a:off x="7376638" y="4889320"/>
            <a:ext cx="23602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Claude Code 2.1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Google Shape;91;p13" descr="image.png">
            <a:extLst>
              <a:ext uri="{FF2B5EF4-FFF2-40B4-BE49-F238E27FC236}">
                <a16:creationId xmlns:a16="http://schemas.microsoft.com/office/drawing/2014/main" id="{0A0E8CD4-F98A-6E64-D775-0E4AB3D65FC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96320" y="4647880"/>
            <a:ext cx="2743200" cy="5184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3;p13">
            <a:extLst>
              <a:ext uri="{FF2B5EF4-FFF2-40B4-BE49-F238E27FC236}">
                <a16:creationId xmlns:a16="http://schemas.microsoft.com/office/drawing/2014/main" id="{C3008E5C-3162-F26D-D7A9-73501E3E4161}"/>
              </a:ext>
            </a:extLst>
          </p:cNvPr>
          <p:cNvSpPr txBox="1"/>
          <p:nvPr/>
        </p:nvSpPr>
        <p:spPr>
          <a:xfrm>
            <a:off x="9409468" y="4835230"/>
            <a:ext cx="254658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Extending to other experiments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Google Shape;122;p13">
            <a:extLst>
              <a:ext uri="{FF2B5EF4-FFF2-40B4-BE49-F238E27FC236}">
                <a16:creationId xmlns:a16="http://schemas.microsoft.com/office/drawing/2014/main" id="{3C4FE4D5-416D-5A9D-0ED3-EFAEDDD41C36}"/>
              </a:ext>
            </a:extLst>
          </p:cNvPr>
          <p:cNvSpPr/>
          <p:nvPr/>
        </p:nvSpPr>
        <p:spPr>
          <a:xfrm>
            <a:off x="9391469" y="4367417"/>
            <a:ext cx="18000" cy="28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048832A9-9477-2664-CC71-2661DDA91814}"/>
              </a:ext>
            </a:extLst>
          </p:cNvPr>
          <p:cNvCxnSpPr>
            <a:cxnSpLocks/>
            <a:stCxn id="25" idx="3"/>
            <a:endCxn id="18" idx="3"/>
          </p:cNvCxnSpPr>
          <p:nvPr/>
        </p:nvCxnSpPr>
        <p:spPr>
          <a:xfrm>
            <a:off x="11453217" y="4231005"/>
            <a:ext cx="676063" cy="0"/>
          </a:xfrm>
          <a:prstGeom prst="straightConnector1">
            <a:avLst/>
          </a:prstGeom>
          <a:ln>
            <a:solidFill>
              <a:srgbClr val="C9D1D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928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CBD6AD-0C35-BF93-7894-1F8E0F04B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V1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BDEC3C64-A484-C5D3-334C-FCEB206AAF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4883" y="2839256"/>
            <a:ext cx="3414146" cy="3223199"/>
          </a:xfrm>
          <a:prstGeom prst="rect">
            <a:avLst/>
          </a:prstGeo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20245F-863F-58AD-D91A-5D55C295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BDB51C-F40A-D6D8-DD6D-9FE01347A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476E8D-BF37-3154-8AEB-6F3BF7A4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9" name="内容占位符 6">
            <a:extLst>
              <a:ext uri="{FF2B5EF4-FFF2-40B4-BE49-F238E27FC236}">
                <a16:creationId xmlns:a16="http://schemas.microsoft.com/office/drawing/2014/main" id="{9AC5117B-8BED-6FD7-98E0-A3785D566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73" y="3567589"/>
            <a:ext cx="4874128" cy="255107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C8E9C61-A55B-5C2A-3BE3-8B9590AB0AE5}"/>
              </a:ext>
            </a:extLst>
          </p:cNvPr>
          <p:cNvSpPr txBox="1"/>
          <p:nvPr/>
        </p:nvSpPr>
        <p:spPr>
          <a:xfrm>
            <a:off x="700491" y="1632224"/>
            <a:ext cx="10152847" cy="1653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Developed based on open-source multi-agents framework: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AutoGen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Deploy workers to wrap-up the tools 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Tested LLMs on intent understanding, orchestration, tool invocation, etc.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Verified feasibility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075B00-6795-F36B-F7E5-469DAAB8745B}"/>
              </a:ext>
            </a:extLst>
          </p:cNvPr>
          <p:cNvSpPr txBox="1"/>
          <p:nvPr/>
        </p:nvSpPr>
        <p:spPr>
          <a:xfrm>
            <a:off x="6372100" y="6020627"/>
            <a:ext cx="3853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More details in </a:t>
            </a:r>
            <a:r>
              <a:rPr lang="en-US" altLang="zh-CN" dirty="0">
                <a:hlinkClick r:id="rId4"/>
              </a:rPr>
              <a:t>the talk at ICHEP2024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2067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89DBE-2838-7C9D-1D90-42A868F1F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C36D83-044D-D4A7-9C22-070237BD2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V2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BB0531-A525-78FD-9439-0C4D173A8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8CAE8F-6DB9-ADB8-5F2F-BC084822A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251589-AA26-C39B-D3F5-E25C67BAA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D8327E5F-BD14-93F2-7337-19258EBDC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307076"/>
            <a:ext cx="4816300" cy="2625460"/>
          </a:xfrm>
          <a:prstGeom prst="rect">
            <a:avLst/>
          </a:prstGeom>
        </p:spPr>
      </p:pic>
      <p:pic>
        <p:nvPicPr>
          <p:cNvPr id="9" name="内容占位符 7">
            <a:extLst>
              <a:ext uri="{FF2B5EF4-FFF2-40B4-BE49-F238E27FC236}">
                <a16:creationId xmlns:a16="http://schemas.microsoft.com/office/drawing/2014/main" id="{6F9FF1B4-B089-9F61-00A5-AAD600DD9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483" y="1591803"/>
            <a:ext cx="5453153" cy="462374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36DDBCC-9659-3016-4ABB-6D534CE93D56}"/>
              </a:ext>
            </a:extLst>
          </p:cNvPr>
          <p:cNvSpPr txBox="1"/>
          <p:nvPr/>
        </p:nvSpPr>
        <p:spPr>
          <a:xfrm>
            <a:off x="8153400" y="6283843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4"/>
              </a:rPr>
              <a:t>2604.22541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FF9630A-AA36-A6E1-89E8-87DA0600300A}"/>
              </a:ext>
            </a:extLst>
          </p:cNvPr>
          <p:cNvSpPr txBox="1"/>
          <p:nvPr/>
        </p:nvSpPr>
        <p:spPr>
          <a:xfrm>
            <a:off x="700491" y="1513693"/>
            <a:ext cx="10152847" cy="125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Make BESIII analysis agent-based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Analysis represented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via DSL (preliminary)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Built a benchmark for BESIII analysis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091A450-E9C7-636E-41FA-9B801148DB30}"/>
              </a:ext>
            </a:extLst>
          </p:cNvPr>
          <p:cNvSpPr txBox="1"/>
          <p:nvPr/>
        </p:nvSpPr>
        <p:spPr>
          <a:xfrm>
            <a:off x="2060897" y="5888677"/>
            <a:ext cx="2370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Tested several LLMs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1961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81B2CC-0F0A-E0A9-8859-034E78BD7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V2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9168A99-3583-B8F7-77F4-78EA6F1281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97407"/>
                <a:ext cx="10515600" cy="4679556"/>
              </a:xfrm>
            </p:spPr>
            <p:txBody>
              <a:bodyPr/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altLang="zh-CN" sz="2000" dirty="0"/>
                  <a:t>The whole system was </a:t>
                </a:r>
                <a:r>
                  <a:rPr lang="en-US" altLang="zh-CN" sz="2000" b="1" dirty="0">
                    <a:solidFill>
                      <a:srgbClr val="000080"/>
                    </a:solidFill>
                  </a:rPr>
                  <a:t>validated by re-measuring </a:t>
                </a:r>
                <a:r>
                  <a:rPr lang="en-US" altLang="zh-CN" sz="2000" dirty="0"/>
                  <a:t>known branching fractions (BFs</a:t>
                </a:r>
                <a:r>
                  <a:rPr lang="zh-CN" altLang="en-US" sz="2000" dirty="0"/>
                  <a:t>） </a:t>
                </a:r>
                <a:r>
                  <a:rPr lang="en-US" altLang="zh-CN" sz="2000" dirty="0"/>
                  <a:t>of the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altLang="zh-CN" sz="2000" dirty="0"/>
                  <a:t> decays !</a:t>
                </a:r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9168A99-3583-B8F7-77F4-78EA6F1281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97407"/>
                <a:ext cx="10515600" cy="4679556"/>
              </a:xfrm>
              <a:blipFill>
                <a:blip r:embed="rId2"/>
                <a:stretch>
                  <a:fillRect l="-522" t="-1434" r="-27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921765-44CB-5A46-F25E-B9759E36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4B6EEF-3808-17BF-3B30-9E0D2890E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C94CC5-947F-F7F0-BD4C-026ED504E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C810B24-151D-FEF3-9950-E8526467A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748" y="2345293"/>
            <a:ext cx="5550864" cy="35242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8A3441F-51C3-B99A-1625-9DA47495B3FE}"/>
                  </a:ext>
                </a:extLst>
              </p:cNvPr>
              <p:cNvSpPr txBox="1"/>
              <p:nvPr/>
            </p:nvSpPr>
            <p:spPr>
              <a:xfrm>
                <a:off x="367388" y="2139709"/>
                <a:ext cx="5728611" cy="3792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lvl="1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Built a sample using MC with all known decays</a:t>
                </a:r>
              </a:p>
              <a:p>
                <a:pPr marL="742950" lvl="1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Use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𝜓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3686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𝜋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𝜋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𝐽</m:t>
                    </m:r>
                    <m:r>
                      <m:rPr>
                        <m:lit/>
                      </m:rP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/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𝜓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process to measure the BFs of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altLang="zh-CN" sz="2000" dirty="0"/>
                  <a:t> 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742950" lvl="1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DrSai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V2 performed the whole analysis</a:t>
                </a:r>
              </a:p>
              <a:p>
                <a:pPr marL="1200150" lvl="2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From simulation to preliminary systematics study</a:t>
                </a:r>
              </a:p>
              <a:p>
                <a:pPr marL="742950" lvl="1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All the measured BFs showed </a:t>
                </a:r>
                <a:r>
                  <a:rPr lang="en-US" altLang="zh-CN" sz="2000" b="1" dirty="0">
                    <a:solidFill>
                      <a:srgbClr val="080893">
                        <a:alpha val="10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good consistency 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with injected values</a:t>
                </a:r>
              </a:p>
              <a:p>
                <a:pPr marL="742950" lvl="1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First full chain validation of </a:t>
                </a:r>
                <a:r>
                  <a:rPr lang="en-US" altLang="zh-CN" sz="20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DrSai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on a realistic physics analysis pipeline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8A3441F-51C3-B99A-1625-9DA47495B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88" y="2139709"/>
                <a:ext cx="5728611" cy="3792833"/>
              </a:xfrm>
              <a:prstGeom prst="rect">
                <a:avLst/>
              </a:prstGeom>
              <a:blipFill>
                <a:blip r:embed="rId4"/>
                <a:stretch>
                  <a:fillRect t="-643" r="-1915" b="-19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9DBC00F1-4E5C-A3E5-BAE7-745FEE63C314}"/>
              </a:ext>
            </a:extLst>
          </p:cNvPr>
          <p:cNvSpPr txBox="1"/>
          <p:nvPr/>
        </p:nvSpPr>
        <p:spPr>
          <a:xfrm>
            <a:off x="7646594" y="5872806"/>
            <a:ext cx="3159839" cy="414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Accepted by Science Bulletin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877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3ACB14-1F90-3D7C-CA52-EB18267C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545389" cy="1325563"/>
          </a:xfrm>
        </p:spPr>
        <p:txBody>
          <a:bodyPr/>
          <a:lstStyle/>
          <a:p>
            <a:r>
              <a:rPr lang="en-US" altLang="zh-CN" dirty="0"/>
              <a:t>Identified Core Challenges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B3BCCF-0BDA-7703-D4BB-C0F793E99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27285A-B9AE-99D1-DBEA-6BF508628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24E446-15F9-C9BF-2352-ACECC34F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D23A144-DC31-2942-1B21-4FFF937E1344}"/>
              </a:ext>
            </a:extLst>
          </p:cNvPr>
          <p:cNvSpPr/>
          <p:nvPr/>
        </p:nvSpPr>
        <p:spPr>
          <a:xfrm>
            <a:off x="523718" y="1458434"/>
            <a:ext cx="5400000" cy="2448000"/>
          </a:xfrm>
          <a:prstGeom prst="roundRect">
            <a:avLst>
              <a:gd name="adj" fmla="val 7908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B899D15-F69C-0D8A-1B76-04550B90BBB0}"/>
              </a:ext>
            </a:extLst>
          </p:cNvPr>
          <p:cNvSpPr txBox="1"/>
          <p:nvPr/>
        </p:nvSpPr>
        <p:spPr>
          <a:xfrm>
            <a:off x="652539" y="1652278"/>
            <a:ext cx="3663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Knowledge &amp; Self-Evolution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906703B-5F1C-202F-D4E2-A2A4F16D717B}"/>
              </a:ext>
            </a:extLst>
          </p:cNvPr>
          <p:cNvSpPr txBox="1"/>
          <p:nvPr/>
        </p:nvSpPr>
        <p:spPr>
          <a:xfrm>
            <a:off x="652537" y="2599331"/>
            <a:ext cx="372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Solution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95ACC60-9159-146B-0BD5-C2CFE2B171B8}"/>
              </a:ext>
            </a:extLst>
          </p:cNvPr>
          <p:cNvSpPr txBox="1"/>
          <p:nvPr/>
        </p:nvSpPr>
        <p:spPr>
          <a:xfrm>
            <a:off x="652537" y="2021610"/>
            <a:ext cx="5271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Often unstructured (experience, intuition). How to make it computable, reasonable, and continuously growing?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D27238D-3D62-0752-89B7-3780026E6AC1}"/>
              </a:ext>
            </a:extLst>
          </p:cNvPr>
          <p:cNvSpPr txBox="1"/>
          <p:nvPr/>
        </p:nvSpPr>
        <p:spPr>
          <a:xfrm>
            <a:off x="652536" y="2942335"/>
            <a:ext cx="5271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Domain-Specific-Language (DSL) represent analysis with an on-the-fly extraction and iterative refinement from expert feedback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CF187351-6201-F113-E636-980A4D17CCCA}"/>
              </a:ext>
            </a:extLst>
          </p:cNvPr>
          <p:cNvSpPr/>
          <p:nvPr/>
        </p:nvSpPr>
        <p:spPr>
          <a:xfrm>
            <a:off x="6268282" y="1458434"/>
            <a:ext cx="5400000" cy="2448000"/>
          </a:xfrm>
          <a:prstGeom prst="roundRect">
            <a:avLst>
              <a:gd name="adj" fmla="val 7908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72B100B-CDD8-19FA-C83B-F2A0A51D3E66}"/>
              </a:ext>
            </a:extLst>
          </p:cNvPr>
          <p:cNvSpPr txBox="1"/>
          <p:nvPr/>
        </p:nvSpPr>
        <p:spPr>
          <a:xfrm>
            <a:off x="6397101" y="1645224"/>
            <a:ext cx="3663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Reasoning &amp; Task planning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798E562-8BEF-A9D0-6B84-0DFEF9DD472A}"/>
              </a:ext>
            </a:extLst>
          </p:cNvPr>
          <p:cNvSpPr txBox="1"/>
          <p:nvPr/>
        </p:nvSpPr>
        <p:spPr>
          <a:xfrm>
            <a:off x="6397099" y="2592277"/>
            <a:ext cx="372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Solution 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A38003F-EF38-7435-BE74-8510ACC629E9}"/>
              </a:ext>
            </a:extLst>
          </p:cNvPr>
          <p:cNvSpPr txBox="1"/>
          <p:nvPr/>
        </p:nvSpPr>
        <p:spPr>
          <a:xfrm>
            <a:off x="6397099" y="2014556"/>
            <a:ext cx="5271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High level goals need complex and hallucinations-free decomposition + environment-aware reflections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B6F7982-E629-99AE-A09B-75A07208E779}"/>
              </a:ext>
            </a:extLst>
          </p:cNvPr>
          <p:cNvSpPr txBox="1"/>
          <p:nvPr/>
        </p:nvSpPr>
        <p:spPr>
          <a:xfrm>
            <a:off x="6397098" y="2946137"/>
            <a:ext cx="5142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Expert guides the system to orchestrate workflows for multiple analyses  → distills into Skills → next workflow iteratively refined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0EE7545C-203E-3025-6961-4384D9D05CF6}"/>
              </a:ext>
            </a:extLst>
          </p:cNvPr>
          <p:cNvSpPr/>
          <p:nvPr/>
        </p:nvSpPr>
        <p:spPr>
          <a:xfrm>
            <a:off x="523718" y="3981722"/>
            <a:ext cx="5400000" cy="2448000"/>
          </a:xfrm>
          <a:prstGeom prst="roundRect">
            <a:avLst>
              <a:gd name="adj" fmla="val 7908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3839910-56A5-EEB1-117B-26EA6083552B}"/>
              </a:ext>
            </a:extLst>
          </p:cNvPr>
          <p:cNvSpPr txBox="1"/>
          <p:nvPr/>
        </p:nvSpPr>
        <p:spPr>
          <a:xfrm>
            <a:off x="652539" y="4100278"/>
            <a:ext cx="3663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Tools/codes &amp; Execution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EC17424-4332-14BA-DAC8-3110B6C7E728}"/>
              </a:ext>
            </a:extLst>
          </p:cNvPr>
          <p:cNvSpPr txBox="1"/>
          <p:nvPr/>
        </p:nvSpPr>
        <p:spPr>
          <a:xfrm>
            <a:off x="652537" y="5047331"/>
            <a:ext cx="372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Solution 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713C9B9-C2D1-DD2A-3EF7-E0D6919D8545}"/>
              </a:ext>
            </a:extLst>
          </p:cNvPr>
          <p:cNvSpPr txBox="1"/>
          <p:nvPr/>
        </p:nvSpPr>
        <p:spPr>
          <a:xfrm>
            <a:off x="652537" y="4469610"/>
            <a:ext cx="5271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Complex software system, and must align with physics goals,  as well as auto-checking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7CB5931-F749-538C-C066-8BD6F4D58272}"/>
              </a:ext>
            </a:extLst>
          </p:cNvPr>
          <p:cNvSpPr txBox="1"/>
          <p:nvPr/>
        </p:nvSpPr>
        <p:spPr>
          <a:xfrm>
            <a:off x="652536" y="5390335"/>
            <a:ext cx="5271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Error‑Aware </a:t>
            </a:r>
            <a:r>
              <a:rPr lang="en-US" altLang="zh-CN" sz="1600" b="1" dirty="0" err="1"/>
              <a:t>GraphRAG</a:t>
            </a:r>
            <a:r>
              <a:rPr lang="en-US" altLang="zh-CN" sz="1600" b="1" dirty="0"/>
              <a:t> – stores long connections.</a:t>
            </a:r>
          </a:p>
          <a:p>
            <a:r>
              <a:rPr lang="en-US" altLang="zh-CN" sz="1600" b="1" dirty="0"/>
              <a:t>DSL/Skill align with code blocks or tools, enabling multiple checkpoints (e.g., injection tests).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71C9CEA0-FB15-5F96-97AF-38AA274C9F8D}"/>
              </a:ext>
            </a:extLst>
          </p:cNvPr>
          <p:cNvSpPr/>
          <p:nvPr/>
        </p:nvSpPr>
        <p:spPr>
          <a:xfrm>
            <a:off x="6268282" y="3981722"/>
            <a:ext cx="5400000" cy="2448000"/>
          </a:xfrm>
          <a:prstGeom prst="roundRect">
            <a:avLst>
              <a:gd name="adj" fmla="val 7908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1282E42-9AC2-0BBF-CB05-8E90F6291215}"/>
              </a:ext>
            </a:extLst>
          </p:cNvPr>
          <p:cNvSpPr txBox="1"/>
          <p:nvPr/>
        </p:nvSpPr>
        <p:spPr>
          <a:xfrm>
            <a:off x="6397101" y="4093224"/>
            <a:ext cx="3663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Infrastructures &amp; Safety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A48C80F-90B2-B3A6-CD91-080E9A530050}"/>
              </a:ext>
            </a:extLst>
          </p:cNvPr>
          <p:cNvSpPr txBox="1"/>
          <p:nvPr/>
        </p:nvSpPr>
        <p:spPr>
          <a:xfrm>
            <a:off x="6397099" y="5040277"/>
            <a:ext cx="372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Solution 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9071B1E-1DC6-2CAD-B62B-6B87FFD33A90}"/>
              </a:ext>
            </a:extLst>
          </p:cNvPr>
          <p:cNvSpPr txBox="1"/>
          <p:nvPr/>
        </p:nvSpPr>
        <p:spPr>
          <a:xfrm>
            <a:off x="6397099" y="4462556"/>
            <a:ext cx="5271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Scaling bottlenecks (GPU costs) vs. data privacy and autonomous safety risks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553D4BD-56C3-268E-C7F7-4523277DB398}"/>
              </a:ext>
            </a:extLst>
          </p:cNvPr>
          <p:cNvSpPr txBox="1"/>
          <p:nvPr/>
        </p:nvSpPr>
        <p:spPr>
          <a:xfrm>
            <a:off x="6397098" y="5383281"/>
            <a:ext cx="5271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Local deployment of open-source LLM (DeepSeek) at IHEP + Cloud support.</a:t>
            </a:r>
          </a:p>
          <a:p>
            <a:r>
              <a:rPr lang="en-US" altLang="zh-CN" sz="1600" b="1" dirty="0"/>
              <a:t>Only allow predefined operations. </a:t>
            </a:r>
          </a:p>
        </p:txBody>
      </p:sp>
    </p:spTree>
    <p:extLst>
      <p:ext uri="{BB962C8B-B14F-4D97-AF65-F5344CB8AC3E}">
        <p14:creationId xmlns:p14="http://schemas.microsoft.com/office/powerpoint/2010/main" val="2701883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6C8E1A-DFEE-2AE4-0BF4-00807B5C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V3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BFDE14-50C3-BC1C-9006-38ECD4549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24329"/>
            <a:ext cx="6339215" cy="460232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/>
              <a:t>With </a:t>
            </a:r>
            <a:r>
              <a:rPr lang="en-US" altLang="zh-CN" sz="2000" dirty="0" err="1"/>
              <a:t>DrSai</a:t>
            </a:r>
            <a:r>
              <a:rPr lang="en-US" altLang="zh-CN" sz="2000" dirty="0"/>
              <a:t> V2, we have </a:t>
            </a:r>
            <a:r>
              <a:rPr lang="en-US" altLang="zh-CN" sz="2000" dirty="0">
                <a:solidFill>
                  <a:srgbClr val="000080"/>
                </a:solidFill>
              </a:rPr>
              <a:t>identified four core challenges and developed corresponding solutions</a:t>
            </a:r>
          </a:p>
          <a:p>
            <a:pPr>
              <a:lnSpc>
                <a:spcPct val="120000"/>
              </a:lnSpc>
            </a:pPr>
            <a:r>
              <a:rPr lang="en-US" altLang="zh-CN" sz="2000" dirty="0"/>
              <a:t>Major updates 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 err="1"/>
              <a:t>AutoGen</a:t>
            </a:r>
            <a:r>
              <a:rPr lang="en-US" altLang="zh-CN" sz="1800" dirty="0"/>
              <a:t>-based framework -&gt; Claude Code agent runtime</a:t>
            </a:r>
          </a:p>
          <a:p>
            <a:pPr lvl="2">
              <a:lnSpc>
                <a:spcPct val="120000"/>
              </a:lnSpc>
            </a:pPr>
            <a:r>
              <a:rPr lang="en-US" altLang="zh-CN" sz="1600" dirty="0"/>
              <a:t>Also  DeepSeek-TUI, Cline, etc.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00080"/>
                </a:solidFill>
              </a:rPr>
              <a:t>A set of analysis Skills </a:t>
            </a:r>
            <a:r>
              <a:rPr lang="en-US" altLang="zh-CN" sz="1800" dirty="0"/>
              <a:t>– built and refined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00080"/>
                </a:solidFill>
              </a:rPr>
              <a:t>Hundreds of DSLs </a:t>
            </a:r>
            <a:r>
              <a:rPr lang="en-US" altLang="zh-CN" sz="1800" dirty="0"/>
              <a:t>extracted from published papers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00080"/>
                </a:solidFill>
              </a:rPr>
              <a:t>Error‑aware </a:t>
            </a:r>
            <a:r>
              <a:rPr lang="en-US" altLang="zh-CN" sz="1800" dirty="0" err="1">
                <a:solidFill>
                  <a:srgbClr val="000080"/>
                </a:solidFill>
              </a:rPr>
              <a:t>GraphRAG</a:t>
            </a:r>
            <a:r>
              <a:rPr lang="en-US" altLang="zh-CN" sz="1800" dirty="0">
                <a:solidFill>
                  <a:srgbClr val="000080"/>
                </a:solidFill>
              </a:rPr>
              <a:t> </a:t>
            </a:r>
            <a:r>
              <a:rPr lang="en-US" altLang="zh-CN" sz="1800" dirty="0"/>
              <a:t>for code generation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00080"/>
                </a:solidFill>
              </a:rPr>
              <a:t>Agentic RAG </a:t>
            </a:r>
            <a:r>
              <a:rPr lang="en-US" altLang="zh-CN" sz="1800" dirty="0"/>
              <a:t>for internal notes of previous analyses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DEC95D-FEBC-DA06-3A92-9AC2E8C6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EF6124-BAEC-6BEF-90CE-4209EF937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0D18E5-6C0D-C990-F4E6-5C570570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11" name="内容占位符 35">
            <a:extLst>
              <a:ext uri="{FF2B5EF4-FFF2-40B4-BE49-F238E27FC236}">
                <a16:creationId xmlns:a16="http://schemas.microsoft.com/office/drawing/2014/main" id="{CD2A8E0E-7C86-4C03-6EAE-2AB1AEC4E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690" y="1713186"/>
            <a:ext cx="5351299" cy="378336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5F0D992-D109-3E2A-C1B9-CCAACD9B6048}"/>
              </a:ext>
            </a:extLst>
          </p:cNvPr>
          <p:cNvSpPr txBox="1"/>
          <p:nvPr/>
        </p:nvSpPr>
        <p:spPr>
          <a:xfrm>
            <a:off x="7859985" y="5653871"/>
            <a:ext cx="3600450" cy="450850"/>
          </a:xfrm>
          <a:prstGeom prst="rect">
            <a:avLst/>
          </a:prstGeom>
          <a:ln w="6350">
            <a:prstDash val="solid"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Front. Phys., 2026, 21(9): 096401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7485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746230" cy="1325563"/>
          </a:xfrm>
        </p:spPr>
        <p:txBody>
          <a:bodyPr>
            <a:normAutofit/>
          </a:bodyPr>
          <a:lstStyle/>
          <a:p>
            <a:r>
              <a:rPr lang="en-US" dirty="0"/>
              <a:t>Analysis representation: </a:t>
            </a:r>
            <a:r>
              <a:rPr lang="en-US" altLang="zh-CN" dirty="0" err="1"/>
              <a:t>HepScript</a:t>
            </a:r>
            <a:r>
              <a:rPr lang="en-US" altLang="zh-CN" dirty="0"/>
              <a:t> (a DSL)</a:t>
            </a:r>
            <a:endParaRPr dirty="0"/>
          </a:p>
        </p:txBody>
      </p:sp>
      <p:sp>
        <p:nvSpPr>
          <p:cNvPr id="207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208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209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15</a:t>
            </a:fld>
            <a:endParaRPr lang="zh-CN"/>
          </a:p>
        </p:txBody>
      </p:sp>
      <p:sp>
        <p:nvSpPr>
          <p:cNvPr id="210" name="文本框 209"/>
          <p:cNvSpPr txBox="1"/>
          <p:nvPr/>
        </p:nvSpPr>
        <p:spPr>
          <a:xfrm>
            <a:off x="545356" y="1540634"/>
            <a:ext cx="5674970" cy="3298147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Represent BESIII analysis</a:t>
            </a:r>
          </a:p>
          <a:p>
            <a:pPr marL="742950" lvl="1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Pseudocode in Ruby/YAML format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Bridges high-level intent with code/tools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Defines a constrained action space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majority are mapped into code blocks</a:t>
            </a:r>
          </a:p>
          <a:p>
            <a:pPr marL="742950" lvl="1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Only a small part need conversion by LLM</a:t>
            </a:r>
          </a:p>
          <a:p>
            <a:pPr marL="285750" lvl="0" indent="-285750">
              <a:lnSpc>
                <a:spcPct val="130000"/>
              </a:lnSpc>
              <a:buFont typeface="Arial" charset="0"/>
              <a:buChar char="•"/>
            </a:pPr>
            <a:r>
              <a:rPr lang="en-US" b="1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Scalable: </a:t>
            </a:r>
            <a:r>
              <a:rPr lang="en-US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automatically extracted from published paper or generated on-the-fly for new analysis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6D37FC1-B076-7166-5F30-6A0EC8013D0B}"/>
              </a:ext>
            </a:extLst>
          </p:cNvPr>
          <p:cNvSpPr txBox="1"/>
          <p:nvPr/>
        </p:nvSpPr>
        <p:spPr>
          <a:xfrm>
            <a:off x="8610600" y="5788189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2"/>
              </a:rPr>
              <a:t>2605.01423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8D665C-154A-6381-ED96-14FFB967C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834" y="1737174"/>
            <a:ext cx="5364260" cy="373987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904462B-101E-5B42-FBDB-A1463C5B11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8205"/>
          <a:stretch>
            <a:fillRect/>
          </a:stretch>
        </p:blipFill>
        <p:spPr>
          <a:xfrm>
            <a:off x="309906" y="5238507"/>
            <a:ext cx="6207928" cy="49439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AAA2C2A-C65B-DE0C-0C53-CA1469323D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475"/>
          <a:stretch>
            <a:fillRect/>
          </a:stretch>
        </p:blipFill>
        <p:spPr>
          <a:xfrm>
            <a:off x="309906" y="4927883"/>
            <a:ext cx="6207928" cy="334702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6147E8D5-54C8-7EFA-73B0-B83E105204B7}"/>
              </a:ext>
            </a:extLst>
          </p:cNvPr>
          <p:cNvSpPr/>
          <p:nvPr/>
        </p:nvSpPr>
        <p:spPr>
          <a:xfrm>
            <a:off x="5354053" y="5238509"/>
            <a:ext cx="866273" cy="49439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02E5A5-9A05-AD7D-5790-65080B7A1F1D}"/>
              </a:ext>
            </a:extLst>
          </p:cNvPr>
          <p:cNvSpPr txBox="1"/>
          <p:nvPr/>
        </p:nvSpPr>
        <p:spPr>
          <a:xfrm>
            <a:off x="4273739" y="5734319"/>
            <a:ext cx="358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Good accuracy for generation of analysis algorithms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5AF5A530-15A9-3FCF-F6B3-B6AF032C3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8280" y="1771124"/>
            <a:ext cx="6158920" cy="441835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/>
              <a:t>HepScript</a:t>
            </a:r>
            <a:r>
              <a:rPr lang="en-US" dirty="0"/>
              <a:t>-driven analysis reproduction</a:t>
            </a:r>
            <a:endParaRPr dirty="0"/>
          </a:p>
        </p:txBody>
      </p:sp>
      <p:sp>
        <p:nvSpPr>
          <p:cNvPr id="3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4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 dirty="0"/>
          </a:p>
        </p:txBody>
      </p:sp>
      <p:sp>
        <p:nvSpPr>
          <p:cNvPr id="5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16</a:t>
            </a:fld>
            <a:endParaRPr lang="zh-CN"/>
          </a:p>
        </p:txBody>
      </p:sp>
      <p:sp>
        <p:nvSpPr>
          <p:cNvPr id="7" name="矩形 6"/>
          <p:cNvSpPr/>
          <p:nvPr/>
        </p:nvSpPr>
        <p:spPr>
          <a:xfrm>
            <a:off x="5427785" y="1418493"/>
            <a:ext cx="6705600" cy="2637691"/>
          </a:xfrm>
          <a:prstGeom prst="rect">
            <a:avLst/>
          </a:prstGeom>
          <a:noFill/>
          <a:ln w="28575">
            <a:solidFill>
              <a:srgbClr val="080893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7959969" y="1465263"/>
            <a:ext cx="1873250" cy="450850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/>
              <a:t>From publication</a:t>
            </a:r>
            <a:endParaRPr/>
          </a:p>
        </p:txBody>
      </p:sp>
      <p:sp>
        <p:nvSpPr>
          <p:cNvPr id="9" name="矩形 8"/>
          <p:cNvSpPr/>
          <p:nvPr/>
        </p:nvSpPr>
        <p:spPr>
          <a:xfrm>
            <a:off x="5427785" y="4083784"/>
            <a:ext cx="6705600" cy="2637691"/>
          </a:xfrm>
          <a:prstGeom prst="rect">
            <a:avLst/>
          </a:prstGeom>
          <a:noFill/>
          <a:ln w="28575">
            <a:solidFill>
              <a:schemeClr val="accent3">
                <a:alpha val="100000"/>
              </a:scheme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7646819" y="6025433"/>
            <a:ext cx="3140603" cy="646331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dirty="0"/>
              <a:t>Re-produced using </a:t>
            </a:r>
            <a:r>
              <a:rPr lang="en-US" dirty="0" err="1"/>
              <a:t>H</a:t>
            </a:r>
            <a:r>
              <a:rPr lang="en-US" altLang="zh-CN" dirty="0" err="1"/>
              <a:t>epScript</a:t>
            </a:r>
            <a:endParaRPr lang="en-US" altLang="zh-CN" dirty="0"/>
          </a:p>
          <a:p>
            <a:r>
              <a:rPr lang="en-US" altLang="zh-CN" dirty="0"/>
              <a:t>Only for technical validation</a:t>
            </a:r>
            <a:endParaRPr dirty="0"/>
          </a:p>
        </p:txBody>
      </p:sp>
      <p:sp>
        <p:nvSpPr>
          <p:cNvPr id="11" name="文本框 10"/>
          <p:cNvSpPr txBox="1"/>
          <p:nvPr/>
        </p:nvSpPr>
        <p:spPr>
          <a:xfrm>
            <a:off x="222250" y="1430221"/>
            <a:ext cx="5359400" cy="5013232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Necessary for real-world complex analysis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showcase: re-produce the previous analysis</a:t>
            </a: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0">
              <a:lnSpc>
                <a:spcPct val="120000"/>
              </a:lnSpc>
              <a:buNone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0">
              <a:lnSpc>
                <a:spcPct val="120000"/>
              </a:lnSpc>
              <a:buNone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0">
              <a:lnSpc>
                <a:spcPct val="120000"/>
              </a:lnSpc>
              <a:buNone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0">
              <a:lnSpc>
                <a:spcPct val="120000"/>
              </a:lnSpc>
              <a:buNone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0">
              <a:lnSpc>
                <a:spcPct val="120000"/>
              </a:lnSpc>
              <a:buNone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Used in the </a:t>
            </a:r>
            <a:r>
              <a:rPr lang="en-US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DrSai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V3 for intent understanding, information completion,  and code generation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292274" y="2717667"/>
            <a:ext cx="1459523" cy="861644"/>
          </a:xfrm>
          <a:prstGeom prst="roundRect">
            <a:avLst/>
          </a:prstGeom>
          <a:solidFill>
            <a:schemeClr val="bg2">
              <a:lumMod val="40000"/>
              <a:lumOff val="60000"/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dirty="0"/>
              <a:t>Published paper</a:t>
            </a:r>
            <a:endParaRPr dirty="0"/>
          </a:p>
        </p:txBody>
      </p:sp>
      <p:sp>
        <p:nvSpPr>
          <p:cNvPr id="13" name="矩形: 圆角 12"/>
          <p:cNvSpPr/>
          <p:nvPr/>
        </p:nvSpPr>
        <p:spPr>
          <a:xfrm>
            <a:off x="2246254" y="2717667"/>
            <a:ext cx="1293312" cy="861644"/>
          </a:xfrm>
          <a:prstGeom prst="roundRect">
            <a:avLst/>
          </a:prstGeom>
          <a:solidFill>
            <a:schemeClr val="bg2">
              <a:lumMod val="40000"/>
              <a:lumOff val="60000"/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dirty="0" err="1"/>
              <a:t>HepScript</a:t>
            </a:r>
            <a:endParaRPr dirty="0"/>
          </a:p>
        </p:txBody>
      </p:sp>
      <p:sp>
        <p:nvSpPr>
          <p:cNvPr id="14" name="箭头: 右 13"/>
          <p:cNvSpPr/>
          <p:nvPr/>
        </p:nvSpPr>
        <p:spPr>
          <a:xfrm>
            <a:off x="1810092" y="2972643"/>
            <a:ext cx="398584" cy="351692"/>
          </a:xfrm>
          <a:prstGeom prst="rightArrow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矩形: 圆角 14"/>
          <p:cNvSpPr/>
          <p:nvPr/>
        </p:nvSpPr>
        <p:spPr>
          <a:xfrm>
            <a:off x="4025031" y="2717667"/>
            <a:ext cx="1178167" cy="861644"/>
          </a:xfrm>
          <a:prstGeom prst="roundRect">
            <a:avLst/>
          </a:prstGeom>
          <a:solidFill>
            <a:schemeClr val="bg2">
              <a:lumMod val="40000"/>
              <a:lumOff val="60000"/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dirty="0"/>
              <a:t>Configs/ software</a:t>
            </a:r>
            <a:endParaRPr dirty="0"/>
          </a:p>
        </p:txBody>
      </p:sp>
      <p:sp>
        <p:nvSpPr>
          <p:cNvPr id="16" name="箭头: 右 15"/>
          <p:cNvSpPr/>
          <p:nvPr/>
        </p:nvSpPr>
        <p:spPr>
          <a:xfrm>
            <a:off x="3548118" y="2972643"/>
            <a:ext cx="398584" cy="351692"/>
          </a:xfrm>
          <a:prstGeom prst="rightArrow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文本框 16"/>
          <p:cNvSpPr txBox="1"/>
          <p:nvPr/>
        </p:nvSpPr>
        <p:spPr>
          <a:xfrm>
            <a:off x="1731241" y="3233481"/>
            <a:ext cx="628650" cy="450850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dirty="0"/>
              <a:t>LLM</a:t>
            </a:r>
            <a:endParaRPr dirty="0"/>
          </a:p>
        </p:txBody>
      </p:sp>
      <p:sp>
        <p:nvSpPr>
          <p:cNvPr id="18" name="文本框 17"/>
          <p:cNvSpPr txBox="1"/>
          <p:nvPr/>
        </p:nvSpPr>
        <p:spPr>
          <a:xfrm>
            <a:off x="3482315" y="3233481"/>
            <a:ext cx="628650" cy="450850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dirty="0"/>
              <a:t>LLM</a:t>
            </a:r>
            <a:endParaRPr dirty="0"/>
          </a:p>
        </p:txBody>
      </p:sp>
      <p:sp>
        <p:nvSpPr>
          <p:cNvPr id="19" name="矩形: 圆角 18"/>
          <p:cNvSpPr/>
          <p:nvPr/>
        </p:nvSpPr>
        <p:spPr>
          <a:xfrm>
            <a:off x="292274" y="4234096"/>
            <a:ext cx="4835767" cy="861644"/>
          </a:xfrm>
          <a:prstGeom prst="roundRect">
            <a:avLst/>
          </a:prstGeom>
          <a:solidFill>
            <a:schemeClr val="bg2">
              <a:lumMod val="40000"/>
              <a:lumOff val="60000"/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dirty="0"/>
              <a:t>Analysis pipeline: simulation, reconstruction, selection, statistical analysis</a:t>
            </a:r>
            <a:endParaRPr dirty="0"/>
          </a:p>
        </p:txBody>
      </p:sp>
      <p:sp>
        <p:nvSpPr>
          <p:cNvPr id="20" name="箭头: 下 19"/>
          <p:cNvSpPr/>
          <p:nvPr/>
        </p:nvSpPr>
        <p:spPr>
          <a:xfrm>
            <a:off x="4444130" y="3689828"/>
            <a:ext cx="339969" cy="433752"/>
          </a:xfrm>
          <a:prstGeom prst="downArrow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箭头: 右 20"/>
          <p:cNvSpPr/>
          <p:nvPr/>
        </p:nvSpPr>
        <p:spPr>
          <a:xfrm>
            <a:off x="5215967" y="4573197"/>
            <a:ext cx="703384" cy="351692"/>
          </a:xfrm>
          <a:prstGeom prst="rightArrow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文本框 21"/>
          <p:cNvSpPr txBox="1"/>
          <p:nvPr/>
        </p:nvSpPr>
        <p:spPr>
          <a:xfrm>
            <a:off x="3947887" y="3717097"/>
            <a:ext cx="628650" cy="450850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dirty="0"/>
              <a:t>LLM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06353-5D04-8C0A-351E-CF3FC2561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09CC76-B8E3-8237-7699-CC65ED427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Knowledge base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DF0BA5-A2B1-8CB7-ED1B-D6894F760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0ADC22-1960-0F3B-A4A0-C7A364B7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01C0B5-9949-A75B-49F3-4E8B1FC8A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5AD4-2CB1-45C6-9E56-4025DF27DD72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A02AFE-E219-42E6-CE8C-D459CF61E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300"/>
            <a:ext cx="6273800" cy="518111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>
                <a:latin typeface="+mn-ea"/>
                <a:ea typeface="+mn-ea"/>
              </a:rPr>
              <a:t>RAG + LLM-wiki, Content</a:t>
            </a:r>
            <a:r>
              <a:rPr lang="zh-CN" altLang="en-US" sz="1800" dirty="0">
                <a:latin typeface="+mn-ea"/>
                <a:ea typeface="+mn-ea"/>
              </a:rPr>
              <a:t> </a:t>
            </a:r>
            <a:r>
              <a:rPr lang="en-US" altLang="zh-CN" sz="1800" dirty="0">
                <a:latin typeface="+mn-ea"/>
                <a:ea typeface="+mn-ea"/>
              </a:rPr>
              <a:t>in</a:t>
            </a:r>
            <a:r>
              <a:rPr lang="zh-CN" altLang="en-US" sz="1800" dirty="0">
                <a:latin typeface="+mn-ea"/>
                <a:ea typeface="+mn-ea"/>
              </a:rPr>
              <a:t> </a:t>
            </a:r>
            <a:r>
              <a:rPr lang="en-US" altLang="zh-CN" sz="1800" dirty="0">
                <a:latin typeface="+mn-ea"/>
                <a:ea typeface="+mn-ea"/>
              </a:rPr>
              <a:t>knowledge</a:t>
            </a:r>
            <a:r>
              <a:rPr lang="zh-CN" altLang="en-US" sz="1800" dirty="0">
                <a:latin typeface="+mn-ea"/>
                <a:ea typeface="+mn-ea"/>
              </a:rPr>
              <a:t> </a:t>
            </a:r>
            <a:r>
              <a:rPr lang="en-US" altLang="zh-CN" sz="1800" dirty="0">
                <a:latin typeface="+mn-ea"/>
                <a:ea typeface="+mn-ea"/>
              </a:rPr>
              <a:t>base</a:t>
            </a:r>
          </a:p>
          <a:p>
            <a:pPr lvl="1">
              <a:lnSpc>
                <a:spcPct val="100000"/>
              </a:lnSpc>
            </a:pPr>
            <a:r>
              <a:rPr lang="en-US" altLang="zh-CN" sz="1600" dirty="0">
                <a:latin typeface="+mn-ea"/>
                <a:ea typeface="+mn-ea"/>
              </a:rPr>
              <a:t>Internal docs, e.g. memo and question-answer pairs from internal review</a:t>
            </a:r>
          </a:p>
          <a:p>
            <a:pPr lvl="2">
              <a:lnSpc>
                <a:spcPct val="100000"/>
              </a:lnSpc>
            </a:pPr>
            <a:r>
              <a:rPr lang="en-US" altLang="zh-CN" sz="1600" dirty="0">
                <a:latin typeface="+mn-ea"/>
                <a:ea typeface="+mn-ea"/>
              </a:rPr>
              <a:t>Chunked by analysis steps</a:t>
            </a:r>
          </a:p>
          <a:p>
            <a:pPr lvl="1">
              <a:lnSpc>
                <a:spcPct val="100000"/>
              </a:lnSpc>
            </a:pPr>
            <a:r>
              <a:rPr lang="en-US" altLang="zh-CN" sz="1600" dirty="0">
                <a:latin typeface="+mn-ea"/>
                <a:ea typeface="+mn-ea"/>
              </a:rPr>
              <a:t>Internal website and </a:t>
            </a:r>
            <a:r>
              <a:rPr lang="en-US" altLang="zh-CN" sz="1600" dirty="0" err="1">
                <a:latin typeface="+mn-ea"/>
                <a:ea typeface="+mn-ea"/>
              </a:rPr>
              <a:t>introdcutions</a:t>
            </a:r>
            <a:endParaRPr lang="en-US" altLang="zh-CN" sz="1600" dirty="0">
              <a:latin typeface="+mn-ea"/>
              <a:ea typeface="+mn-ea"/>
            </a:endParaRPr>
          </a:p>
          <a:p>
            <a:pPr lvl="1">
              <a:lnSpc>
                <a:spcPct val="100000"/>
              </a:lnSpc>
            </a:pPr>
            <a:r>
              <a:rPr lang="en-US" altLang="zh-CN" sz="1600" dirty="0" err="1">
                <a:solidFill>
                  <a:srgbClr val="000080"/>
                </a:solidFill>
                <a:latin typeface="+mn-ea"/>
                <a:ea typeface="+mn-ea"/>
              </a:rPr>
              <a:t>HepScript</a:t>
            </a:r>
            <a:r>
              <a:rPr lang="en-US" altLang="zh-CN" sz="1600" dirty="0">
                <a:solidFill>
                  <a:srgbClr val="000080"/>
                </a:solidFill>
                <a:latin typeface="+mn-ea"/>
                <a:ea typeface="+mn-ea"/>
              </a:rPr>
              <a:t> for published papers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latin typeface="+mn-ea"/>
                <a:ea typeface="+mn-ea"/>
              </a:rPr>
              <a:t>Introduce “systematic uncertainty” when building knowledge base</a:t>
            </a:r>
          </a:p>
          <a:p>
            <a:pPr lvl="1">
              <a:lnSpc>
                <a:spcPct val="100000"/>
              </a:lnSpc>
            </a:pPr>
            <a:r>
              <a:rPr lang="en-US" altLang="zh-CN" sz="1600" dirty="0">
                <a:solidFill>
                  <a:srgbClr val="000080"/>
                </a:solidFill>
                <a:latin typeface="+mn-ea"/>
                <a:ea typeface="+mn-ea"/>
              </a:rPr>
              <a:t>Define weights by “statistical” and “systematic” uncertainties </a:t>
            </a:r>
          </a:p>
          <a:p>
            <a:pPr lvl="1">
              <a:lnSpc>
                <a:spcPct val="100000"/>
              </a:lnSpc>
            </a:pPr>
            <a:r>
              <a:rPr lang="en-US" altLang="zh-CN" sz="1600" dirty="0">
                <a:latin typeface="+mn-ea"/>
                <a:ea typeface="+mn-ea"/>
              </a:rPr>
              <a:t>LLM generation quality improved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235F120-FF14-EE3C-5C27-5450ABE04C49}"/>
              </a:ext>
            </a:extLst>
          </p:cNvPr>
          <p:cNvSpPr txBox="1"/>
          <p:nvPr/>
        </p:nvSpPr>
        <p:spPr>
          <a:xfrm>
            <a:off x="9266420" y="6332402"/>
            <a:ext cx="1673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arXiv:</a:t>
            </a:r>
            <a:r>
              <a:rPr lang="en-US" altLang="zh-CN" sz="1600" dirty="0">
                <a:hlinkClick r:id="rId2"/>
              </a:rPr>
              <a:t>2605.01423</a:t>
            </a:r>
            <a:endParaRPr lang="zh-CN" altLang="en-US" sz="16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382CCBE-ACDD-17C7-D79C-F5BD4A99E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852" y="891741"/>
            <a:ext cx="5002750" cy="29143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D162907-D8FC-6869-1EA0-DDE34431E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22" y="4414384"/>
            <a:ext cx="4384760" cy="237774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E7B6BB1-0641-2B55-EB92-7B8E82267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0746" y="4295616"/>
            <a:ext cx="5939708" cy="177947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46E889F-098F-AE4E-6E44-9DD7946EC843}"/>
              </a:ext>
            </a:extLst>
          </p:cNvPr>
          <p:cNvSpPr txBox="1"/>
          <p:nvPr/>
        </p:nvSpPr>
        <p:spPr>
          <a:xfrm>
            <a:off x="8364449" y="443767"/>
            <a:ext cx="2159566" cy="414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HepScript</a:t>
            </a:r>
            <a:r>
              <a:rPr lang="zh-CN" altLang="en-US" dirty="0"/>
              <a:t> </a:t>
            </a:r>
            <a:r>
              <a:rPr lang="en-US" altLang="zh-CN" dirty="0"/>
              <a:t>Example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938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igure">
            <a:extLst>
              <a:ext uri="{FF2B5EF4-FFF2-40B4-BE49-F238E27FC236}">
                <a16:creationId xmlns:a16="http://schemas.microsoft.com/office/drawing/2014/main" id="{334866B0-4C4E-0800-F2CF-96A8391BB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214" y="434839"/>
            <a:ext cx="2853785" cy="2968485"/>
          </a:xfrm>
          <a:prstGeom prst="rect">
            <a:avLst/>
          </a:prstGeom>
        </p:spPr>
      </p:pic>
      <p:sp>
        <p:nvSpPr>
          <p:cNvPr id="2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Domain code/script generation</a:t>
            </a:r>
            <a:endParaRPr dirty="0"/>
          </a:p>
        </p:txBody>
      </p:sp>
      <p:sp>
        <p:nvSpPr>
          <p:cNvPr id="26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dirty="0"/>
          </a:p>
        </p:txBody>
      </p:sp>
      <p:sp>
        <p:nvSpPr>
          <p:cNvPr id="27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 dirty="0"/>
          </a:p>
        </p:txBody>
      </p:sp>
      <p:sp>
        <p:nvSpPr>
          <p:cNvPr id="28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18</a:t>
            </a:fld>
            <a:endParaRPr lang="zh-CN"/>
          </a:p>
        </p:txBody>
      </p:sp>
      <p:pic>
        <p:nvPicPr>
          <p:cNvPr id="29" name="内容占位符 2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52500" y="3112553"/>
            <a:ext cx="5473386" cy="2450328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62219" y="1516063"/>
            <a:ext cx="6452192" cy="4052969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Complex code dependencies at HEP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LLMs struggle to reason over large-scale, intricate dependency correctly and efficiently </a:t>
            </a: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 start with open-source software - ROOT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Massive interconnections -&gt; a large graph</a:t>
            </a:r>
          </a:p>
          <a:p>
            <a:pPr marL="1200150" lvl="2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Nodes :  class, package, etc.</a:t>
            </a:r>
          </a:p>
          <a:p>
            <a:pPr marL="1200150" lvl="2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Edges 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contains, extends, depends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Obvious improvement on accuracy 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Further improvement from </a:t>
            </a:r>
            <a:r>
              <a:rPr 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Error-Aware RAG</a:t>
            </a:r>
          </a:p>
          <a:p>
            <a:pPr marL="1200150" lvl="2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First find the related </a:t>
            </a:r>
            <a:r>
              <a:rPr lang="en-US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subGraph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then feed LLM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This method can be easily applied to HEP software development 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F51C76A-449B-26B5-0A8A-2E5D1C755B5D}"/>
              </a:ext>
            </a:extLst>
          </p:cNvPr>
          <p:cNvSpPr txBox="1"/>
          <p:nvPr/>
        </p:nvSpPr>
        <p:spPr>
          <a:xfrm>
            <a:off x="7304858" y="3656354"/>
            <a:ext cx="1736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Graph for whole ROOT source code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3E1B398-53A0-BE99-B74B-F5C733594A78}"/>
              </a:ext>
            </a:extLst>
          </p:cNvPr>
          <p:cNvSpPr txBox="1"/>
          <p:nvPr/>
        </p:nvSpPr>
        <p:spPr>
          <a:xfrm>
            <a:off x="8912143" y="3748686"/>
            <a:ext cx="1736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Zoom in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910B44-5D46-F324-6A5A-AC3EDF85BAFF}"/>
              </a:ext>
            </a:extLst>
          </p:cNvPr>
          <p:cNvSpPr txBox="1"/>
          <p:nvPr/>
        </p:nvSpPr>
        <p:spPr>
          <a:xfrm>
            <a:off x="7957126" y="5768888"/>
            <a:ext cx="4050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Github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Repo: </a:t>
            </a: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https://github.com/yues36067-cmd/ROOTER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2B49DA-439E-5A94-7A68-ECBAC84FBFAB}"/>
              </a:ext>
            </a:extLst>
          </p:cNvPr>
          <p:cNvSpPr txBox="1"/>
          <p:nvPr/>
        </p:nvSpPr>
        <p:spPr>
          <a:xfrm>
            <a:off x="8480120" y="6211741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4"/>
              </a:rPr>
              <a:t>2609.01095</a:t>
            </a:r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EAD5-2D75-490B-A58F-4A6BF976D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标题 1">
            <a:extLst>
              <a:ext uri="{FF2B5EF4-FFF2-40B4-BE49-F238E27FC236}">
                <a16:creationId xmlns:a16="http://schemas.microsoft.com/office/drawing/2014/main" id="{D4683A4B-FD29-AD2A-4142-5EABB68CB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Domain code/script generation</a:t>
            </a:r>
            <a:endParaRPr dirty="0"/>
          </a:p>
        </p:txBody>
      </p:sp>
      <p:sp>
        <p:nvSpPr>
          <p:cNvPr id="26" name="日期占位符 3">
            <a:extLst>
              <a:ext uri="{FF2B5EF4-FFF2-40B4-BE49-F238E27FC236}">
                <a16:creationId xmlns:a16="http://schemas.microsoft.com/office/drawing/2014/main" id="{27EE22AA-4DFF-28F0-A714-09FEE483C7C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dirty="0"/>
          </a:p>
        </p:txBody>
      </p:sp>
      <p:sp>
        <p:nvSpPr>
          <p:cNvPr id="27" name="页脚占位符 4">
            <a:extLst>
              <a:ext uri="{FF2B5EF4-FFF2-40B4-BE49-F238E27FC236}">
                <a16:creationId xmlns:a16="http://schemas.microsoft.com/office/drawing/2014/main" id="{E47004C3-7D15-9CA6-7806-E5C61C5E29A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 dirty="0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79EC0680-9267-EBDD-BDE0-B334F750D2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19</a:t>
            </a:fld>
            <a:endParaRPr lang="zh-CN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8AD5F42-11EF-D0B8-4728-EF712C9FF3F0}"/>
              </a:ext>
            </a:extLst>
          </p:cNvPr>
          <p:cNvSpPr txBox="1"/>
          <p:nvPr/>
        </p:nvSpPr>
        <p:spPr>
          <a:xfrm>
            <a:off x="562219" y="1794355"/>
            <a:ext cx="6452192" cy="3348096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Two benchmarks and evaluation methods have been developed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Good improvement on accuracy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LLM: </a:t>
            </a:r>
            <a:r>
              <a:rPr lang="en-US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deepseek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V4 pro</a:t>
            </a:r>
          </a:p>
          <a:p>
            <a:pPr marL="285750" lvl="0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 rate improved by ~10% 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Still helpful for SOTA coding agent, </a:t>
            </a:r>
            <a:r>
              <a:rPr lang="en-US" sz="2000" dirty="0" err="1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claude</a:t>
            </a:r>
            <a:r>
              <a:rPr 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code (~5%)</a:t>
            </a:r>
          </a:p>
          <a:p>
            <a:pPr marL="285750" lvl="0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Integrated to </a:t>
            </a:r>
            <a:r>
              <a:rPr lang="en-US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DrSai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works well </a:t>
            </a:r>
          </a:p>
        </p:txBody>
      </p:sp>
      <p:pic>
        <p:nvPicPr>
          <p:cNvPr id="2" name="图片 1" descr="Figure">
            <a:extLst>
              <a:ext uri="{FF2B5EF4-FFF2-40B4-BE49-F238E27FC236}">
                <a16:creationId xmlns:a16="http://schemas.microsoft.com/office/drawing/2014/main" id="{7E614D7F-4FF7-AD6B-CE6D-8D2DD1866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7738" y="1619573"/>
            <a:ext cx="4976720" cy="409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69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418FA1-9C07-518B-CACB-5B40AE4F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recording for </a:t>
            </a:r>
            <a:r>
              <a:rPr lang="en-US" altLang="zh-CN" dirty="0" err="1"/>
              <a:t>Zc</a:t>
            </a:r>
            <a:r>
              <a:rPr lang="en-US" altLang="zh-CN" dirty="0"/>
              <a:t>(3900) re-discovery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54C339-68C4-A8DA-D2B8-1BA3389E7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C36F93-9757-6881-0E36-1D7159CC2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A27EA3-8E06-D56B-40F4-C6945B5C0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3" name="cef4b1bf9009c7432d56781891239b29">
            <a:hlinkClick r:id="" action="ppaction://media"/>
            <a:extLst>
              <a:ext uri="{FF2B5EF4-FFF2-40B4-BE49-F238E27FC236}">
                <a16:creationId xmlns:a16="http://schemas.microsoft.com/office/drawing/2014/main" id="{B6B7D87E-D443-2CE2-6BB2-9FF011D507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55918" y="1500894"/>
            <a:ext cx="8929574" cy="4855456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31B0D7F7-C3AE-A373-61CC-7F48EF7E22A7}"/>
              </a:ext>
            </a:extLst>
          </p:cNvPr>
          <p:cNvSpPr/>
          <p:nvPr/>
        </p:nvSpPr>
        <p:spPr>
          <a:xfrm>
            <a:off x="578050" y="5328846"/>
            <a:ext cx="1690091" cy="410308"/>
          </a:xfrm>
          <a:prstGeom prst="roundRect">
            <a:avLst/>
          </a:prstGeom>
          <a:solidFill>
            <a:srgbClr val="D6FFD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Skills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B0E914E-E352-D7E3-D825-3A0C93078B6F}"/>
              </a:ext>
            </a:extLst>
          </p:cNvPr>
          <p:cNvSpPr/>
          <p:nvPr/>
        </p:nvSpPr>
        <p:spPr>
          <a:xfrm>
            <a:off x="578049" y="5820389"/>
            <a:ext cx="1690092" cy="410308"/>
          </a:xfrm>
          <a:prstGeom prst="roundRect">
            <a:avLst/>
          </a:prstGeom>
          <a:solidFill>
            <a:srgbClr val="FDE8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Input/Output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A66857A-3B25-D6E3-6B34-0C79A7AF9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6" y="1331709"/>
            <a:ext cx="2241630" cy="394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3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Analysis using </a:t>
            </a:r>
            <a:r>
              <a:rPr lang="en-US" dirty="0" err="1"/>
              <a:t>DrSai</a:t>
            </a:r>
            <a:r>
              <a:rPr lang="en-US" dirty="0"/>
              <a:t> at BESIII</a:t>
            </a:r>
            <a:endParaRPr dirty="0"/>
          </a:p>
        </p:txBody>
      </p:sp>
      <p:sp>
        <p:nvSpPr>
          <p:cNvPr id="43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dirty="0"/>
          </a:p>
        </p:txBody>
      </p:sp>
      <p:sp>
        <p:nvSpPr>
          <p:cNvPr id="44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 dirty="0"/>
          </a:p>
        </p:txBody>
      </p:sp>
      <p:sp>
        <p:nvSpPr>
          <p:cNvPr id="45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21</a:t>
            </a:fld>
            <a:endParaRPr 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B77804F-A52E-591D-926D-4A4BC5EB580A}"/>
                  </a:ext>
                </a:extLst>
              </p:cNvPr>
              <p:cNvSpPr txBox="1"/>
              <p:nvPr/>
            </p:nvSpPr>
            <p:spPr>
              <a:xfrm>
                <a:off x="605554" y="1507924"/>
                <a:ext cx="6932916" cy="4573175"/>
              </a:xfrm>
              <a:prstGeom prst="rect">
                <a:avLst/>
              </a:prstGeom>
              <a:ln w="12700">
                <a:prstDash val="solid"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800" dirty="0" err="1">
                    <a:latin typeface="Microsoft YaHei"/>
                    <a:ea typeface="Microsoft YaHei"/>
                  </a:rPr>
                  <a:t>DrSai</a:t>
                </a:r>
                <a:r>
                  <a:rPr lang="en-US" sz="1800" dirty="0">
                    <a:latin typeface="Microsoft YaHei"/>
                    <a:ea typeface="Microsoft YaHei"/>
                  </a:rPr>
                  <a:t> V3: </a:t>
                </a:r>
                <a:r>
                  <a:rPr lang="en-US" sz="1800" b="1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ready for BESIII </a:t>
                </a:r>
                <a:r>
                  <a:rPr lang="en-US" b="1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physics analysis</a:t>
                </a:r>
                <a:r>
                  <a:rPr lang="en-US" sz="1800" b="1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 !</a:t>
                </a:r>
              </a:p>
              <a:p>
                <a:pPr marL="742950" lvl="1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altLang="zh-CN" sz="1600" b="1" dirty="0">
                    <a:solidFill>
                      <a:srgbClr val="000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Vibe research – no coding needed now</a:t>
                </a:r>
              </a:p>
              <a:p>
                <a:pPr marL="285750" lvl="0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b="1" dirty="0">
                    <a:solidFill>
                      <a:srgbClr val="080893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Now analyzing real data at BESIII</a:t>
                </a:r>
                <a:r>
                  <a:rPr lang="en-US" sz="1800" b="1" dirty="0">
                    <a:solidFill>
                      <a:srgbClr val="080893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:</a:t>
                </a:r>
              </a:p>
              <a:p>
                <a:pPr marL="742950" lvl="1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>
                    <a:solidFill>
                      <a:srgbClr val="080893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Measure all the hadronic cross section exclusively below 2 GeV, </a:t>
                </a:r>
                <a:r>
                  <a:rPr lang="en-US" sz="1600" dirty="0">
                    <a:solidFill>
                      <a:srgbClr val="C00000"/>
                    </a:solidFill>
                    <a:latin typeface="Microsoft YaHei"/>
                    <a:ea typeface="Microsoft YaHei"/>
                  </a:rPr>
                  <a:t>a painful analysis for human thus long delayed</a:t>
                </a:r>
              </a:p>
              <a:p>
                <a:pPr marL="1200150" lvl="2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altLang="zh-CN" sz="1600" dirty="0">
                    <a:latin typeface="Microsoft YaHei"/>
                    <a:ea typeface="Microsoft YaHei"/>
                  </a:rPr>
                  <a:t>A key input for HVP in muon g-2 calculation</a:t>
                </a:r>
              </a:p>
              <a:p>
                <a:pPr marL="1657350" lvl="3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>
                    <a:latin typeface="Microsoft YaHei"/>
                    <a:ea typeface="Microsoft YaHei"/>
                  </a:rPr>
                  <a:t>Dispersive evaluation differ from LQCD</a:t>
                </a:r>
              </a:p>
              <a:p>
                <a:pPr marL="1200150" lvl="2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>
                    <a:latin typeface="Microsoft YaHei"/>
                    <a:ea typeface="Microsoft YaHei"/>
                  </a:rPr>
                  <a:t>Experimental measurements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  <m:t>−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Microsoft YaHei"/>
                      </a:rPr>
                      <m:t>→</m:t>
                    </m:r>
                  </m:oMath>
                </a14:m>
                <a:r>
                  <a:rPr lang="en-US" sz="1600" dirty="0">
                    <a:latin typeface="Microsoft YaHei"/>
                    <a:ea typeface="Microsoft YaHei"/>
                  </a:rPr>
                  <a:t>hadrons are particularly important.</a:t>
                </a:r>
              </a:p>
              <a:p>
                <a:pPr marL="742950" lvl="1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b="1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Starting from 1.9 GeV:</a:t>
                </a:r>
              </a:p>
              <a:p>
                <a:pPr marL="1200150" lvl="2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>
                    <a:latin typeface="Microsoft YaHei"/>
                    <a:ea typeface="Microsoft YaHei"/>
                  </a:rPr>
                  <a:t>Experts steer the setup and input essential parameters, e.g. generators </a:t>
                </a:r>
              </a:p>
              <a:p>
                <a:pPr marL="1200150" lvl="2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 err="1">
                    <a:solidFill>
                      <a:srgbClr val="080893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DrSai</a:t>
                </a:r>
                <a:r>
                  <a:rPr lang="en-US" sz="1600" dirty="0">
                    <a:solidFill>
                      <a:srgbClr val="080893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 design, execute and verify the entire analysis </a:t>
                </a:r>
                <a:r>
                  <a:rPr lang="en-US" sz="1600" dirty="0">
                    <a:latin typeface="Microsoft YaHei"/>
                    <a:ea typeface="Microsoft YaHei"/>
                  </a:rPr>
                  <a:t>under expert supervision</a:t>
                </a:r>
              </a:p>
              <a:p>
                <a:pPr marL="1200150" lvl="2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>
                    <a:latin typeface="Microsoft YaHei"/>
                    <a:ea typeface="Microsoft YaHei"/>
                  </a:rPr>
                  <a:t>Experts will </a:t>
                </a:r>
                <a:r>
                  <a:rPr lang="en-US" sz="1600" b="1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cross-check</a:t>
                </a:r>
                <a:r>
                  <a:rPr lang="en-US" sz="1600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 </a:t>
                </a:r>
                <a:r>
                  <a:rPr lang="en-US" sz="1600" dirty="0">
                    <a:latin typeface="Microsoft YaHei"/>
                    <a:ea typeface="Microsoft YaHei"/>
                  </a:rPr>
                  <a:t>all the measurements 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B77804F-A52E-591D-926D-4A4BC5EB5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54" y="1507924"/>
                <a:ext cx="6932916" cy="4573175"/>
              </a:xfrm>
              <a:prstGeom prst="rect">
                <a:avLst/>
              </a:prstGeom>
              <a:blipFill>
                <a:blip r:embed="rId2"/>
                <a:stretch>
                  <a:fillRect l="-527" b="-666"/>
                </a:stretch>
              </a:blipFill>
              <a:ln w="12700"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E8950456-B92E-D187-ABAA-3B5BEE849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975" y="1459612"/>
            <a:ext cx="4114800" cy="238046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9AD5208-3F10-3762-48A7-E389903F2844}"/>
              </a:ext>
            </a:extLst>
          </p:cNvPr>
          <p:cNvSpPr txBox="1"/>
          <p:nvPr/>
        </p:nvSpPr>
        <p:spPr>
          <a:xfrm>
            <a:off x="7392974" y="278266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hlinkClick r:id="rId4"/>
              </a:rPr>
              <a:t>Physics Reports </a:t>
            </a:r>
          </a:p>
          <a:p>
            <a:r>
              <a:rPr lang="en-US" altLang="zh-CN" sz="1200" dirty="0">
                <a:hlinkClick r:id="rId4"/>
              </a:rPr>
              <a:t>1143 (2025) 1-158</a:t>
            </a:r>
            <a:endParaRPr lang="zh-CN" altLang="en-US" sz="12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7B20B70-4C9C-2906-D59D-319575FA5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8471" y="3840075"/>
            <a:ext cx="3752421" cy="269883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59B4317-4087-8DC7-723F-84A575672C50}"/>
              </a:ext>
            </a:extLst>
          </p:cNvPr>
          <p:cNvSpPr txBox="1"/>
          <p:nvPr/>
        </p:nvSpPr>
        <p:spPr>
          <a:xfrm>
            <a:off x="7918117" y="6260862"/>
            <a:ext cx="20633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zh-CN" sz="1200" dirty="0">
                <a:hlinkClick r:id="rId6"/>
              </a:rPr>
              <a:t>Eur. Phys. J. C 80, 241 (2020)</a:t>
            </a:r>
            <a:endParaRPr lang="zh-CN" altLang="en-US" sz="1200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4BCA21D-09AE-E8F1-1148-FF40719E35AE}"/>
              </a:ext>
            </a:extLst>
          </p:cNvPr>
          <p:cNvSpPr/>
          <p:nvPr/>
        </p:nvSpPr>
        <p:spPr>
          <a:xfrm>
            <a:off x="8830849" y="4824074"/>
            <a:ext cx="325677" cy="9896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87CF0BC8-F417-FB7F-667F-179270675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950" y="1748611"/>
            <a:ext cx="5603000" cy="106815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9671BF8-E545-7609-DB41-6D616B228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706" y="3231531"/>
            <a:ext cx="5108391" cy="294543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B0A3543-EAF7-7BF8-CE37-2E174433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 Infrastructure at IHEP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421F1F-3FDD-2D96-66FF-4A409A025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967"/>
            <a:ext cx="6351740" cy="474899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/>
              <a:t>New dedicated AI platform: 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00080"/>
                </a:solidFill>
              </a:rPr>
              <a:t>2240 CPU cores, 40 GPU, 48 DCU, 16 NPU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More (2X) are coming </a:t>
            </a:r>
          </a:p>
          <a:p>
            <a:pPr>
              <a:lnSpc>
                <a:spcPct val="120000"/>
              </a:lnSpc>
            </a:pPr>
            <a:r>
              <a:rPr lang="en-US" altLang="zh-CN" sz="2000" dirty="0"/>
              <a:t>LLMs access and deployment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Unified API via Distributed Deployment Framework</a:t>
            </a:r>
          </a:p>
          <a:p>
            <a:pPr lvl="1">
              <a:lnSpc>
                <a:spcPct val="120000"/>
              </a:lnSpc>
            </a:pPr>
            <a:r>
              <a:rPr lang="en-US" altLang="zh-CN" sz="1800" b="1" dirty="0">
                <a:solidFill>
                  <a:srgbClr val="000080"/>
                </a:solidFill>
              </a:rPr>
              <a:t>Hybrid solution: </a:t>
            </a:r>
            <a:r>
              <a:rPr lang="en-US" altLang="zh-CN" sz="1800" dirty="0"/>
              <a:t>local deployment + commercial cloud </a:t>
            </a:r>
          </a:p>
          <a:p>
            <a:pPr lvl="2">
              <a:lnSpc>
                <a:spcPct val="120000"/>
              </a:lnSpc>
            </a:pPr>
            <a:r>
              <a:rPr lang="en-US" altLang="zh-CN" sz="1800" dirty="0"/>
              <a:t>Open-source LLMs (e.g. DeepSeek) </a:t>
            </a:r>
          </a:p>
          <a:p>
            <a:pPr lvl="2">
              <a:lnSpc>
                <a:spcPct val="120000"/>
              </a:lnSpc>
            </a:pPr>
            <a:r>
              <a:rPr lang="en-US" altLang="zh-CN" sz="1800" dirty="0"/>
              <a:t>High concurrency</a:t>
            </a:r>
          </a:p>
          <a:p>
            <a:pPr lvl="2">
              <a:lnSpc>
                <a:spcPct val="120000"/>
              </a:lnSpc>
            </a:pPr>
            <a:r>
              <a:rPr lang="en-US" altLang="zh-CN" sz="1800" dirty="0"/>
              <a:t>Ensure data security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Closed-source LLMs accessible </a:t>
            </a:r>
            <a:r>
              <a:rPr lang="en-US" altLang="zh-CN" sz="1800" dirty="0">
                <a:solidFill>
                  <a:srgbClr val="000080"/>
                </a:solidFill>
              </a:rPr>
              <a:t>via API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Cache-hit techniques reduce the cost to 2-10%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D45B34-D640-36D8-E8F0-56AD0C5F9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44F716-6CDC-E6DC-B690-B835CCF1C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A4CC84-D63C-2F24-A3B2-86242DCB0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430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5DA471-A7D6-432A-D13C-6BF3A6993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Collaboration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0073F1-3E32-5CD3-7DD0-A4AA9CC1B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9020"/>
            <a:ext cx="9420616" cy="4427943"/>
          </a:xfrm>
        </p:spPr>
        <p:txBody>
          <a:bodyPr>
            <a:normAutofit lnSpcReduction="10000"/>
          </a:bodyPr>
          <a:lstStyle/>
          <a:p>
            <a:r>
              <a:rPr lang="en-US" altLang="zh-CN" sz="2000" dirty="0" err="1"/>
              <a:t>DrSai</a:t>
            </a:r>
            <a:r>
              <a:rPr lang="en-US" altLang="zh-CN" sz="2000" dirty="0"/>
              <a:t> is already yielding physics results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latin typeface="Microsoft YaHei"/>
                <a:ea typeface="Microsoft YaHei"/>
              </a:rPr>
              <a:t>Physicists interact with </a:t>
            </a:r>
            <a:r>
              <a:rPr lang="en-US" altLang="zh-CN" sz="1800" dirty="0" err="1">
                <a:latin typeface="Microsoft YaHei"/>
                <a:ea typeface="Microsoft YaHei"/>
              </a:rPr>
              <a:t>DrSai</a:t>
            </a:r>
            <a:r>
              <a:rPr lang="en-US" altLang="zh-CN" sz="1800" dirty="0">
                <a:latin typeface="Microsoft YaHei"/>
                <a:ea typeface="Microsoft YaHei"/>
              </a:rPr>
              <a:t> using natural language, only a few times with </a:t>
            </a:r>
            <a:r>
              <a:rPr lang="en-US" altLang="zh-CN" sz="1800" b="1" dirty="0">
                <a:solidFill>
                  <a:srgbClr val="000080"/>
                </a:solidFill>
                <a:latin typeface="Microsoft YaHei"/>
                <a:ea typeface="Microsoft YaHei"/>
              </a:rPr>
              <a:t>zero coding!</a:t>
            </a:r>
            <a:endParaRPr lang="en-US" altLang="zh-CN" sz="1800" b="1" dirty="0">
              <a:solidFill>
                <a:srgbClr val="000080"/>
              </a:solidFill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2000" dirty="0"/>
              <a:t>Now extending to other experiments: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Jiangmen</a:t>
            </a:r>
            <a:r>
              <a:rPr lang="zh-CN" altLang="en-US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Underground</a:t>
            </a:r>
            <a:r>
              <a:rPr lang="zh-CN" altLang="en-US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Neutrino</a:t>
            </a:r>
            <a:r>
              <a:rPr lang="zh-CN" altLang="en-US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observatory</a:t>
            </a:r>
            <a:r>
              <a:rPr lang="zh-CN" altLang="en-US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(JUNO)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Large High Altitude Air Shower Observatory (LHAASO)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Neutron/Light source, etc. </a:t>
            </a: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2000" dirty="0"/>
              <a:t>We are forming a </a:t>
            </a:r>
            <a:r>
              <a:rPr lang="en-US" altLang="zh-CN" sz="2000" dirty="0" err="1"/>
              <a:t>DrSai</a:t>
            </a:r>
            <a:r>
              <a:rPr lang="en-US" altLang="zh-CN" sz="2000" dirty="0"/>
              <a:t> collaboration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/>
              <a:t>Solving Agentic AI challenges together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cs typeface="Times New Roman" panose="02020603050405020304" pitchFamily="18" charset="0"/>
              </a:rPr>
              <a:t>Shared AI infrastructure &amp; computing resources in collaboration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cs typeface="Times New Roman" panose="02020603050405020304" pitchFamily="18" charset="0"/>
              </a:rPr>
              <a:t>Welcome to join! </a:t>
            </a:r>
            <a:endParaRPr lang="en-US" altLang="zh-CN" sz="1800" dirty="0"/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lang="en-US" altLang="zh-CN" sz="2000" dirty="0">
              <a:cs typeface="Times New Roman" panose="02020603050405020304" pitchFamily="18" charset="0"/>
            </a:endParaRP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455282-E2ED-994A-06F5-CF1CF92EA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2BA11F-3722-30D3-78B5-222BDB41B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D05443-63FF-45D7-5F1D-04A398725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960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F72628-498C-3D18-E4FD-BCAEA9FE6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On-going efforts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B3C38C-124D-C49E-3070-50CB61614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98A1EE-B27A-EDD5-D89F-6F312E85F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DA535C-F5F1-AA8B-4115-65EF8F47B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CF53734-648D-2350-BBD6-1FA7BC7BED5F}"/>
              </a:ext>
            </a:extLst>
          </p:cNvPr>
          <p:cNvSpPr txBox="1">
            <a:spLocks/>
          </p:cNvSpPr>
          <p:nvPr/>
        </p:nvSpPr>
        <p:spPr>
          <a:xfrm>
            <a:off x="838200" y="1749020"/>
            <a:ext cx="4963145" cy="4427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Migrating the </a:t>
            </a:r>
            <a:r>
              <a:rPr lang="en-US" altLang="zh-CN" sz="2000" dirty="0" err="1"/>
              <a:t>DrSai</a:t>
            </a:r>
            <a:r>
              <a:rPr lang="en-US" altLang="zh-CN" sz="2000" dirty="0"/>
              <a:t> to DeepSeek Harness</a:t>
            </a:r>
          </a:p>
          <a:p>
            <a:pPr lvl="1"/>
            <a:r>
              <a:rPr lang="en-US" altLang="zh-CN" sz="1600" dirty="0"/>
              <a:t>Open-source, good maintenance </a:t>
            </a:r>
          </a:p>
          <a:p>
            <a:pPr lvl="1"/>
            <a:r>
              <a:rPr lang="en-US" altLang="zh-CN" sz="1600" dirty="0"/>
              <a:t>Consist physics results with Claude-Code</a:t>
            </a:r>
          </a:p>
          <a:p>
            <a:r>
              <a:rPr lang="en-US" altLang="zh-CN" sz="2000" dirty="0"/>
              <a:t>Developing a new module: Truth-Anchored Recursive Self-Improvement</a:t>
            </a:r>
          </a:p>
          <a:p>
            <a:pPr lvl="1"/>
            <a:r>
              <a:rPr lang="en-US" altLang="zh-CN" sz="1600" dirty="0"/>
              <a:t>Use injection test to help the Agent to improve the whole workflow</a:t>
            </a:r>
          </a:p>
          <a:p>
            <a:r>
              <a:rPr lang="en-US" altLang="zh-CN" sz="2000" dirty="0"/>
              <a:t>Many cutting-edge techniques</a:t>
            </a:r>
          </a:p>
          <a:p>
            <a:pPr lvl="1"/>
            <a:r>
              <a:rPr lang="en-US" altLang="zh-CN" sz="1600" dirty="0"/>
              <a:t>Welcome to collaborate</a:t>
            </a: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lang="en-US" altLang="zh-CN" sz="2000" dirty="0">
              <a:cs typeface="Times New Roman" panose="02020603050405020304" pitchFamily="18" charset="0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3D6DCA8F-5613-FC13-0FB1-CDF6C56EBD30}"/>
              </a:ext>
            </a:extLst>
          </p:cNvPr>
          <p:cNvSpPr/>
          <p:nvPr/>
        </p:nvSpPr>
        <p:spPr>
          <a:xfrm>
            <a:off x="5821573" y="1240822"/>
            <a:ext cx="6254639" cy="1016396"/>
          </a:xfrm>
          <a:custGeom>
            <a:avLst/>
            <a:gdLst/>
            <a:ahLst/>
            <a:cxnLst/>
            <a:rect l="l" t="t" r="r" b="b"/>
            <a:pathLst>
              <a:path w="5581650" h="1466850">
                <a:moveTo>
                  <a:pt x="38100" y="0"/>
                </a:moveTo>
                <a:lnTo>
                  <a:pt x="5505447" y="0"/>
                </a:lnTo>
                <a:cubicBezTo>
                  <a:pt x="5547505" y="0"/>
                  <a:pt x="5581650" y="34145"/>
                  <a:pt x="5581650" y="76203"/>
                </a:cubicBezTo>
                <a:lnTo>
                  <a:pt x="5581650" y="1390647"/>
                </a:lnTo>
                <a:cubicBezTo>
                  <a:pt x="5581650" y="1432705"/>
                  <a:pt x="5547505" y="1466850"/>
                  <a:pt x="5505447" y="1466850"/>
                </a:cubicBezTo>
                <a:lnTo>
                  <a:pt x="38100" y="1466850"/>
                </a:lnTo>
                <a:cubicBezTo>
                  <a:pt x="17072" y="1466850"/>
                  <a:pt x="0" y="1449778"/>
                  <a:pt x="0" y="1428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E3A5F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5577FDBF-542D-67C8-F150-4D5AFD5236A7}"/>
              </a:ext>
            </a:extLst>
          </p:cNvPr>
          <p:cNvSpPr/>
          <p:nvPr/>
        </p:nvSpPr>
        <p:spPr>
          <a:xfrm>
            <a:off x="6199250" y="1332521"/>
            <a:ext cx="5876962" cy="718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提示词：请用质心系能量为</a:t>
            </a:r>
            <a:r>
              <a:rPr lang="en-US" altLang="zh-CN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4.26GeV</a:t>
            </a:r>
            <a:r>
              <a:rPr lang="zh-CN" altLang="en-US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的数据分析</a:t>
            </a:r>
            <a:r>
              <a:rPr lang="en-US" altLang="zh-CN" b="1" dirty="0" err="1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e+e</a:t>
            </a:r>
            <a:r>
              <a:rPr lang="en-US" altLang="zh-CN" b="1" dirty="0" err="1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pi+pi</a:t>
            </a:r>
            <a:r>
              <a:rPr lang="en-US" altLang="zh-CN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- J/psi</a:t>
            </a:r>
            <a:r>
              <a:rPr lang="zh-CN" altLang="en-US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过程，并寻找</a:t>
            </a:r>
            <a:r>
              <a:rPr lang="en-US" altLang="zh-CN" b="1" dirty="0" err="1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pi+J</a:t>
            </a:r>
            <a:r>
              <a:rPr lang="en-US" altLang="zh-CN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/psi</a:t>
            </a:r>
            <a:r>
              <a:rPr lang="zh-CN" altLang="en-US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上新的粒子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BF24164A-4D61-F719-592F-98023DEF96CF}"/>
              </a:ext>
            </a:extLst>
          </p:cNvPr>
          <p:cNvSpPr/>
          <p:nvPr/>
        </p:nvSpPr>
        <p:spPr>
          <a:xfrm>
            <a:off x="8376754" y="2257218"/>
            <a:ext cx="760977" cy="4111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42C5FF1-9471-3E21-4275-56C378B2DE77}"/>
              </a:ext>
            </a:extLst>
          </p:cNvPr>
          <p:cNvSpPr/>
          <p:nvPr/>
        </p:nvSpPr>
        <p:spPr>
          <a:xfrm>
            <a:off x="5821573" y="2723624"/>
            <a:ext cx="6254639" cy="3110892"/>
          </a:xfrm>
          <a:prstGeom prst="rect">
            <a:avLst/>
          </a:prstGeom>
          <a:noFill/>
          <a:ln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B335E36-F894-C428-C075-C738235C5A01}"/>
              </a:ext>
            </a:extLst>
          </p:cNvPr>
          <p:cNvSpPr txBox="1"/>
          <p:nvPr/>
        </p:nvSpPr>
        <p:spPr>
          <a:xfrm>
            <a:off x="10655950" y="5457807"/>
            <a:ext cx="1463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赛博士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DrSai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40318F4D-1EBE-996A-C3B8-64E3C3E375E9}"/>
              </a:ext>
            </a:extLst>
          </p:cNvPr>
          <p:cNvSpPr/>
          <p:nvPr/>
        </p:nvSpPr>
        <p:spPr>
          <a:xfrm>
            <a:off x="6394664" y="2875018"/>
            <a:ext cx="4905438" cy="552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目标解析、编排，初步生成工作流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1A4F09CC-8448-44B6-DAB5-3B8ECFF51F68}"/>
              </a:ext>
            </a:extLst>
          </p:cNvPr>
          <p:cNvSpPr/>
          <p:nvPr/>
        </p:nvSpPr>
        <p:spPr>
          <a:xfrm>
            <a:off x="9624594" y="3565324"/>
            <a:ext cx="1675508" cy="1659015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自我验证</a:t>
            </a:r>
            <a:endParaRPr lang="en-US" altLang="zh-CN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sz="1400" dirty="0"/>
              <a:t>定义目标</a:t>
            </a:r>
            <a:endParaRPr lang="en-US" altLang="zh-CN" sz="1400" dirty="0"/>
          </a:p>
          <a:p>
            <a:pPr marL="342900" indent="-342900">
              <a:buFont typeface="+mj-lt"/>
              <a:buAutoNum type="arabicPeriod"/>
            </a:pPr>
            <a:r>
              <a:rPr lang="zh-CN" altLang="en-US" sz="1400" dirty="0"/>
              <a:t>构建样本</a:t>
            </a:r>
            <a:endParaRPr lang="en-US" altLang="zh-CN" sz="1400" dirty="0"/>
          </a:p>
          <a:p>
            <a:pPr marL="342900" indent="-342900">
              <a:buFont typeface="+mj-lt"/>
              <a:buAutoNum type="arabicPeriod"/>
            </a:pPr>
            <a:r>
              <a:rPr lang="en-US" altLang="zh-CN" sz="1400" dirty="0"/>
              <a:t>Debug</a:t>
            </a:r>
            <a:r>
              <a:rPr lang="zh-CN" altLang="en-US" sz="1400" dirty="0"/>
              <a:t>全部工作流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233702E1-E77D-89FD-1388-67E8DDAA34F6}"/>
              </a:ext>
            </a:extLst>
          </p:cNvPr>
          <p:cNvSpPr/>
          <p:nvPr/>
        </p:nvSpPr>
        <p:spPr>
          <a:xfrm>
            <a:off x="7261521" y="3562606"/>
            <a:ext cx="1890169" cy="25459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模拟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505308D0-3904-9784-0E94-AABB7B96309C}"/>
              </a:ext>
            </a:extLst>
          </p:cNvPr>
          <p:cNvSpPr/>
          <p:nvPr/>
        </p:nvSpPr>
        <p:spPr>
          <a:xfrm>
            <a:off x="7261521" y="3965757"/>
            <a:ext cx="1890169" cy="28247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重建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9814387B-B419-E4A4-CC38-81DF0EB14B1B}"/>
              </a:ext>
            </a:extLst>
          </p:cNvPr>
          <p:cNvSpPr/>
          <p:nvPr/>
        </p:nvSpPr>
        <p:spPr>
          <a:xfrm>
            <a:off x="7261521" y="4396787"/>
            <a:ext cx="1890169" cy="2476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事例初筛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AE5453A8-4D96-0BAD-E073-A5D2D721678D}"/>
              </a:ext>
            </a:extLst>
          </p:cNvPr>
          <p:cNvSpPr/>
          <p:nvPr/>
        </p:nvSpPr>
        <p:spPr>
          <a:xfrm>
            <a:off x="7257940" y="4793014"/>
            <a:ext cx="1890169" cy="25459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背景分析、优化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738C42BF-872F-1DA0-7DA2-D175954D3C3E}"/>
              </a:ext>
            </a:extLst>
          </p:cNvPr>
          <p:cNvSpPr/>
          <p:nvPr/>
        </p:nvSpPr>
        <p:spPr>
          <a:xfrm>
            <a:off x="7257940" y="5196165"/>
            <a:ext cx="1890169" cy="24767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信号提取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564F0477-8699-6E1F-132D-ADF6C56B781D}"/>
              </a:ext>
            </a:extLst>
          </p:cNvPr>
          <p:cNvSpPr/>
          <p:nvPr/>
        </p:nvSpPr>
        <p:spPr>
          <a:xfrm>
            <a:off x="5963677" y="3565324"/>
            <a:ext cx="772528" cy="88355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知识库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68A37C49-EE85-2110-2F75-6C237317A587}"/>
              </a:ext>
            </a:extLst>
          </p:cNvPr>
          <p:cNvSpPr/>
          <p:nvPr/>
        </p:nvSpPr>
        <p:spPr>
          <a:xfrm>
            <a:off x="5963677" y="4574253"/>
            <a:ext cx="772528" cy="88355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全局记忆</a:t>
            </a:r>
          </a:p>
        </p:txBody>
      </p:sp>
      <p:sp>
        <p:nvSpPr>
          <p:cNvPr id="24" name="箭头: 左右 23">
            <a:extLst>
              <a:ext uri="{FF2B5EF4-FFF2-40B4-BE49-F238E27FC236}">
                <a16:creationId xmlns:a16="http://schemas.microsoft.com/office/drawing/2014/main" id="{3A2B8282-EAA2-F749-D225-DEF5797C73E3}"/>
              </a:ext>
            </a:extLst>
          </p:cNvPr>
          <p:cNvSpPr/>
          <p:nvPr/>
        </p:nvSpPr>
        <p:spPr>
          <a:xfrm>
            <a:off x="6736205" y="4373021"/>
            <a:ext cx="469586" cy="247675"/>
          </a:xfrm>
          <a:prstGeom prst="leftRightArrow">
            <a:avLst>
              <a:gd name="adj1" fmla="val 41361"/>
              <a:gd name="adj2" fmla="val 5647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80F623D9-D07E-4665-121D-D44EDCD34340}"/>
              </a:ext>
            </a:extLst>
          </p:cNvPr>
          <p:cNvCxnSpPr>
            <a:endCxn id="17" idx="0"/>
          </p:cNvCxnSpPr>
          <p:nvPr/>
        </p:nvCxnSpPr>
        <p:spPr>
          <a:xfrm>
            <a:off x="8203024" y="3427340"/>
            <a:ext cx="3582" cy="1352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61743B47-0241-1E28-DB9D-8FCDA5066763}"/>
              </a:ext>
            </a:extLst>
          </p:cNvPr>
          <p:cNvCxnSpPr/>
          <p:nvPr/>
        </p:nvCxnSpPr>
        <p:spPr>
          <a:xfrm>
            <a:off x="8201999" y="3788398"/>
            <a:ext cx="3582" cy="1352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001FA449-5440-9349-DC40-54CA18952953}"/>
              </a:ext>
            </a:extLst>
          </p:cNvPr>
          <p:cNvCxnSpPr/>
          <p:nvPr/>
        </p:nvCxnSpPr>
        <p:spPr>
          <a:xfrm>
            <a:off x="8213248" y="4259922"/>
            <a:ext cx="3582" cy="1352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263D21A8-319E-B798-5C8A-D663A610C1AC}"/>
              </a:ext>
            </a:extLst>
          </p:cNvPr>
          <p:cNvCxnSpPr/>
          <p:nvPr/>
        </p:nvCxnSpPr>
        <p:spPr>
          <a:xfrm>
            <a:off x="8213249" y="4664954"/>
            <a:ext cx="3582" cy="1352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FAC58AC8-712E-F4A5-9F56-B32C7CA89389}"/>
              </a:ext>
            </a:extLst>
          </p:cNvPr>
          <p:cNvCxnSpPr/>
          <p:nvPr/>
        </p:nvCxnSpPr>
        <p:spPr>
          <a:xfrm>
            <a:off x="8219385" y="5069989"/>
            <a:ext cx="3582" cy="1352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连接符: 曲线 29">
            <a:extLst>
              <a:ext uri="{FF2B5EF4-FFF2-40B4-BE49-F238E27FC236}">
                <a16:creationId xmlns:a16="http://schemas.microsoft.com/office/drawing/2014/main" id="{3296599C-697C-750B-0B5C-8D0DF68801A2}"/>
              </a:ext>
            </a:extLst>
          </p:cNvPr>
          <p:cNvCxnSpPr>
            <a:cxnSpLocks/>
            <a:stCxn id="21" idx="2"/>
            <a:endCxn id="16" idx="0"/>
          </p:cNvCxnSpPr>
          <p:nvPr/>
        </p:nvCxnSpPr>
        <p:spPr>
          <a:xfrm rot="5400000" flipH="1" flipV="1">
            <a:off x="8393427" y="3374921"/>
            <a:ext cx="1878517" cy="2259323"/>
          </a:xfrm>
          <a:prstGeom prst="curvedConnector5">
            <a:avLst>
              <a:gd name="adj1" fmla="val -11189"/>
              <a:gd name="adj2" fmla="val 53733"/>
              <a:gd name="adj3" fmla="val 104981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箭头: 环形 30">
            <a:extLst>
              <a:ext uri="{FF2B5EF4-FFF2-40B4-BE49-F238E27FC236}">
                <a16:creationId xmlns:a16="http://schemas.microsoft.com/office/drawing/2014/main" id="{FE016508-59DD-62AE-4007-6F6935F8E953}"/>
              </a:ext>
            </a:extLst>
          </p:cNvPr>
          <p:cNvSpPr/>
          <p:nvPr/>
        </p:nvSpPr>
        <p:spPr>
          <a:xfrm rot="5400000" flipH="1">
            <a:off x="10727510" y="4019747"/>
            <a:ext cx="1208162" cy="706547"/>
          </a:xfrm>
          <a:prstGeom prst="circularArrow">
            <a:avLst>
              <a:gd name="adj1" fmla="val 9604"/>
              <a:gd name="adj2" fmla="val 1038096"/>
              <a:gd name="adj3" fmla="val 20930783"/>
              <a:gd name="adj4" fmla="val 11020935"/>
              <a:gd name="adj5" fmla="val 1586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箭头: 下 31">
            <a:extLst>
              <a:ext uri="{FF2B5EF4-FFF2-40B4-BE49-F238E27FC236}">
                <a16:creationId xmlns:a16="http://schemas.microsoft.com/office/drawing/2014/main" id="{01E58E37-C40C-903C-B05F-9E3B68EA7050}"/>
              </a:ext>
            </a:extLst>
          </p:cNvPr>
          <p:cNvSpPr/>
          <p:nvPr/>
        </p:nvSpPr>
        <p:spPr>
          <a:xfrm>
            <a:off x="10174439" y="5267366"/>
            <a:ext cx="293967" cy="46341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1D8D4EF-0E3C-6549-8F48-EA8C7E822073}"/>
              </a:ext>
            </a:extLst>
          </p:cNvPr>
          <p:cNvSpPr txBox="1"/>
          <p:nvPr/>
        </p:nvSpPr>
        <p:spPr>
          <a:xfrm>
            <a:off x="6492315" y="5857688"/>
            <a:ext cx="5242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显著提升稳定性，目前可并行处理</a:t>
            </a:r>
            <a:r>
              <a:rPr lang="en-US" altLang="zh-CN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&gt;30</a:t>
            </a:r>
            <a:r>
              <a:rPr lang="zh-CN" altLang="en-US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个物理过程</a:t>
            </a:r>
          </a:p>
        </p:txBody>
      </p:sp>
    </p:spTree>
    <p:extLst>
      <p:ext uri="{BB962C8B-B14F-4D97-AF65-F5344CB8AC3E}">
        <p14:creationId xmlns:p14="http://schemas.microsoft.com/office/powerpoint/2010/main" val="520588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F3CBF-A2DB-CD04-0AEA-9EBF28AC8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440C4E-D994-0E66-3754-4B7C68E07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 at lepton colliders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C1B8D06-AD1F-B4C9-08F1-CE755B6952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09800" y="3344354"/>
                <a:ext cx="2917591" cy="1129456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CN" sz="3600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en-US" altLang="zh-CN" sz="3600" b="1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zh-CN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6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3600" b="1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36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CN" sz="3600" b="1" dirty="0"/>
              </a:p>
              <a:p>
                <a:endParaRPr lang="zh-CN" altLang="en-US" sz="3600" b="1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8809D66-3D8D-6C2B-27C4-91D9F7BF69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9800" y="3344354"/>
                <a:ext cx="2917591" cy="112945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C70542-1A17-D23A-A60A-34D869CF7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132E21-1448-594E-1BC2-29954CEE2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5479A7-9F71-2D71-AA7F-BE0E11223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5AD4-2CB1-45C6-9E56-4025DF27DD72}" type="slidenum">
              <a:rPr lang="zh-CN" altLang="en-US" smtClean="0"/>
              <a:t>25</a:t>
            </a:fld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293C255-79E8-8D0A-D6F6-2A46F8CA76C9}"/>
              </a:ext>
            </a:extLst>
          </p:cNvPr>
          <p:cNvGrpSpPr/>
          <p:nvPr/>
        </p:nvGrpSpPr>
        <p:grpSpPr>
          <a:xfrm>
            <a:off x="6267833" y="3654614"/>
            <a:ext cx="5368911" cy="2515449"/>
            <a:chOff x="6458078" y="1083770"/>
            <a:chExt cx="5368911" cy="2515449"/>
          </a:xfrm>
        </p:grpSpPr>
        <p:pic>
          <p:nvPicPr>
            <p:cNvPr id="10" name="图片 9" descr="New Mysterious Subatomic Particle Discovered">
              <a:extLst>
                <a:ext uri="{FF2B5EF4-FFF2-40B4-BE49-F238E27FC236}">
                  <a16:creationId xmlns:a16="http://schemas.microsoft.com/office/drawing/2014/main" id="{68DFF895-D9AB-26A8-2D8F-857CEC63F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8078" y="1083770"/>
              <a:ext cx="3545089" cy="2515449"/>
            </a:xfrm>
            <a:prstGeom prst="rect">
              <a:avLst/>
            </a:prstGeom>
          </p:spPr>
        </p:pic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CA797B94-E18A-21C3-4F5A-556D32DD3A15}"/>
                </a:ext>
              </a:extLst>
            </p:cNvPr>
            <p:cNvSpPr/>
            <p:nvPr/>
          </p:nvSpPr>
          <p:spPr>
            <a:xfrm>
              <a:off x="8346201" y="1503544"/>
              <a:ext cx="558459" cy="1239656"/>
            </a:xfrm>
            <a:prstGeom prst="ellipse">
              <a:avLst/>
            </a:prstGeom>
            <a:noFill/>
            <a:ln w="28575">
              <a:solidFill>
                <a:srgbClr val="000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834605F-67DB-7F69-0E04-01651C618F42}"/>
                </a:ext>
              </a:extLst>
            </p:cNvPr>
            <p:cNvSpPr txBox="1"/>
            <p:nvPr/>
          </p:nvSpPr>
          <p:spPr>
            <a:xfrm>
              <a:off x="9733146" y="1976940"/>
              <a:ext cx="2093843" cy="4173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Zc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(3900) at BESIII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图片 14" descr="Higgs1-plot">
            <a:extLst>
              <a:ext uri="{FF2B5EF4-FFF2-40B4-BE49-F238E27FC236}">
                <a16:creationId xmlns:a16="http://schemas.microsoft.com/office/drawing/2014/main" id="{1693998F-4E56-F2F5-99AB-71506A3D2C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02" t="1297" r="1461" b="1716"/>
          <a:stretch>
            <a:fillRect/>
          </a:stretch>
        </p:blipFill>
        <p:spPr>
          <a:xfrm>
            <a:off x="6649346" y="1129980"/>
            <a:ext cx="2878707" cy="2456986"/>
          </a:xfrm>
          <a:prstGeom prst="rect">
            <a:avLst/>
          </a:prstGeom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34F81CBA-18FE-83A3-D270-E2812DA0222C}"/>
              </a:ext>
            </a:extLst>
          </p:cNvPr>
          <p:cNvSpPr/>
          <p:nvPr/>
        </p:nvSpPr>
        <p:spPr>
          <a:xfrm>
            <a:off x="7809470" y="1978713"/>
            <a:ext cx="558459" cy="1239656"/>
          </a:xfrm>
          <a:prstGeom prst="ellipse">
            <a:avLst/>
          </a:prstGeom>
          <a:noFill/>
          <a:ln w="28575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B5C6A3B-4A04-EDCB-5B9D-6E913F7E676F}"/>
              </a:ext>
            </a:extLst>
          </p:cNvPr>
          <p:cNvSpPr txBox="1"/>
          <p:nvPr/>
        </p:nvSpPr>
        <p:spPr>
          <a:xfrm>
            <a:off x="9542901" y="2214526"/>
            <a:ext cx="1876411" cy="417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Higgs at ATLAS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BE54A7C-3CDE-A271-E230-8668FD03C15D}"/>
              </a:ext>
            </a:extLst>
          </p:cNvPr>
          <p:cNvSpPr txBox="1"/>
          <p:nvPr/>
        </p:nvSpPr>
        <p:spPr>
          <a:xfrm>
            <a:off x="745880" y="4473690"/>
            <a:ext cx="4756238" cy="1653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AI4S 3 main approaches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Improve</a:t>
            </a:r>
            <a:r>
              <a:rPr lang="zh-CN" altLang="en-US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Reduce</a:t>
            </a:r>
            <a:r>
              <a:rPr lang="zh-CN" alt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(more important at LHC)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Accelerate</a:t>
            </a:r>
            <a:r>
              <a:rPr lang="zh-CN" alt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analysis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EDA79F0-8529-9B1D-0617-420CE30DEBE9}"/>
              </a:ext>
            </a:extLst>
          </p:cNvPr>
          <p:cNvSpPr txBox="1"/>
          <p:nvPr/>
        </p:nvSpPr>
        <p:spPr>
          <a:xfrm>
            <a:off x="699609" y="3657740"/>
            <a:ext cx="1811714" cy="453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Significance </a:t>
            </a:r>
            <a:endParaRPr lang="zh-CN" altLang="en-US" sz="2000" b="1" dirty="0">
              <a:solidFill>
                <a:srgbClr val="000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内容占位符 2">
            <a:extLst>
              <a:ext uri="{FF2B5EF4-FFF2-40B4-BE49-F238E27FC236}">
                <a16:creationId xmlns:a16="http://schemas.microsoft.com/office/drawing/2014/main" id="{290E2B48-F6EC-98F9-04FB-5E6636F6A2C1}"/>
              </a:ext>
            </a:extLst>
          </p:cNvPr>
          <p:cNvSpPr txBox="1">
            <a:spLocks/>
          </p:cNvSpPr>
          <p:nvPr/>
        </p:nvSpPr>
        <p:spPr>
          <a:xfrm>
            <a:off x="2602051" y="1802267"/>
            <a:ext cx="3743517" cy="1426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 b="1" dirty="0"/>
              <a:t>More than 10B events</a:t>
            </a:r>
            <a:endParaRPr lang="zh-CN" altLang="en-US" sz="2400" b="1" dirty="0"/>
          </a:p>
        </p:txBody>
      </p:sp>
      <p:sp>
        <p:nvSpPr>
          <p:cNvPr id="31" name="箭头: 下 30">
            <a:extLst>
              <a:ext uri="{FF2B5EF4-FFF2-40B4-BE49-F238E27FC236}">
                <a16:creationId xmlns:a16="http://schemas.microsoft.com/office/drawing/2014/main" id="{E399B3BF-5413-4CD0-15BF-A27D3EB7D224}"/>
              </a:ext>
            </a:extLst>
          </p:cNvPr>
          <p:cNvSpPr/>
          <p:nvPr/>
        </p:nvSpPr>
        <p:spPr>
          <a:xfrm>
            <a:off x="3534862" y="2595911"/>
            <a:ext cx="405036" cy="66892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0E8F9E8-3B22-F6A3-F15E-F5A66E17053C}"/>
              </a:ext>
            </a:extLst>
          </p:cNvPr>
          <p:cNvSpPr txBox="1"/>
          <p:nvPr/>
        </p:nvSpPr>
        <p:spPr>
          <a:xfrm>
            <a:off x="3893259" y="2713495"/>
            <a:ext cx="1879041" cy="453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 analysis</a:t>
            </a:r>
            <a:endParaRPr lang="zh-CN" altLang="en-US" sz="2000" b="1" dirty="0">
              <a:solidFill>
                <a:srgbClr val="000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5023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5948A4CA-8A8A-A1C2-2111-231DD1EE5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880" y="4262979"/>
            <a:ext cx="3883613" cy="227593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160C20-8576-8089-3FF9-070A332F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Foundation model to classify all the events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E1A04150-C162-0476-7ECD-8E1DFAF44D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25173" y="1878522"/>
            <a:ext cx="6377483" cy="3823467"/>
          </a:xfrm>
          <a:prstGeom prst="rect">
            <a:avLst/>
          </a:prstGeo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8BA4FA-7AB2-C412-2D0C-DE0F1009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EC28E8-E8D0-010A-8E0B-A29BB7BA9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C38FA8-8E42-065B-1BF3-0B85E4FD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5AD4-2CB1-45C6-9E56-4025DF27DD72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40B32323-C44A-6D12-EC97-FB7E7BA8A883}"/>
              </a:ext>
            </a:extLst>
          </p:cNvPr>
          <p:cNvSpPr txBox="1">
            <a:spLocks noGrp="1"/>
          </p:cNvSpPr>
          <p:nvPr/>
        </p:nvSpPr>
        <p:spPr>
          <a:xfrm>
            <a:off x="404447" y="1509132"/>
            <a:ext cx="6733254" cy="4246902"/>
          </a:xfrm>
          <a:prstGeom prst="rect">
            <a:avLst/>
          </a:prstGeom>
          <a:ln/>
        </p:spPr>
        <p:txBody>
          <a:bodyPr vert="horz" lIns="91440" tIns="45720" rIns="91440" bIns="45720">
            <a:normAutofit/>
          </a:bodyPr>
          <a:lstStyle/>
          <a:p>
            <a:pPr marL="228600" indent="-228600" algn="l" defTabSz="914400">
              <a:lnSpc>
                <a:spcPct val="10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rgbClr val="000000">
                    <a:alpha val="100000"/>
                  </a:srgbClr>
                </a:solidFill>
                <a:latin typeface="Arial"/>
                <a:ea typeface="Microsoft YaHei"/>
              </a:defRPr>
            </a:pP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Arial"/>
                <a:ea typeface="Microsoft YaHei"/>
              </a:rPr>
              <a:t>Goal: classify all the channels and support all downstream analyses</a:t>
            </a:r>
            <a:endParaRPr dirty="0"/>
          </a:p>
          <a:p>
            <a:pPr marL="228600" indent="-228600" algn="l" defTabSz="914400">
              <a:lnSpc>
                <a:spcPct val="10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rgbClr val="000000">
                    <a:alpha val="100000"/>
                  </a:srgbClr>
                </a:solidFill>
                <a:latin typeface="Arial"/>
                <a:ea typeface="Microsoft YaHei"/>
              </a:defRPr>
            </a:pP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Arial"/>
                <a:ea typeface="Microsoft YaHei"/>
              </a:rPr>
              <a:t>Event representation using self-supervised and Contrastive Learning</a:t>
            </a:r>
            <a:endParaRPr dirty="0"/>
          </a:p>
          <a:p>
            <a:pPr marL="685800" lvl="1" indent="-228600" algn="l" defTabSz="914400">
              <a:lnSpc>
                <a:spcPct val="10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rgbClr val="000000">
                    <a:alpha val="100000"/>
                  </a:srgbClr>
                </a:solidFill>
                <a:latin typeface="Arial"/>
                <a:ea typeface="Microsoft YaHei"/>
              </a:defRPr>
            </a:pPr>
            <a:r>
              <a:rPr lang="en-US" sz="1800" dirty="0">
                <a:solidFill>
                  <a:srgbClr val="000000">
                    <a:alpha val="100000"/>
                  </a:srgbClr>
                </a:solidFill>
                <a:latin typeface="Arial"/>
                <a:ea typeface="Microsoft YaHei"/>
              </a:rPr>
              <a:t>Mask one particle then predict</a:t>
            </a:r>
            <a:endParaRPr dirty="0"/>
          </a:p>
          <a:p>
            <a:pPr marL="685800" lvl="1" indent="-228600" algn="l" defTabSz="914400">
              <a:lnSpc>
                <a:spcPct val="10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rgbClr val="000000">
                    <a:alpha val="100000"/>
                  </a:srgbClr>
                </a:solidFill>
                <a:latin typeface="Arial"/>
                <a:ea typeface="Microsoft YaHei"/>
              </a:defRPr>
            </a:pPr>
            <a:r>
              <a:rPr lang="en-US" sz="1800" dirty="0">
                <a:solidFill>
                  <a:srgbClr val="000000">
                    <a:alpha val="100000"/>
                  </a:srgbClr>
                </a:solidFill>
                <a:latin typeface="Arial"/>
                <a:ea typeface="Microsoft YaHei"/>
              </a:rPr>
              <a:t>Gate attention conditioned on event level features</a:t>
            </a:r>
            <a:endParaRPr dirty="0"/>
          </a:p>
          <a:p>
            <a:pPr marL="685800" lvl="1" indent="-228600" algn="l" defTabSz="914400">
              <a:lnSpc>
                <a:spcPct val="10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rgbClr val="000000">
                    <a:alpha val="100000"/>
                  </a:srgbClr>
                </a:solidFill>
                <a:latin typeface="Arial"/>
                <a:ea typeface="Microsoft YaHei"/>
              </a:defRPr>
            </a:pPr>
            <a:r>
              <a:rPr lang="en-US" sz="1800" dirty="0">
                <a:solidFill>
                  <a:srgbClr val="000000">
                    <a:alpha val="100000"/>
                  </a:srgbClr>
                </a:solidFill>
                <a:latin typeface="Arial"/>
                <a:ea typeface="Microsoft YaHei"/>
              </a:rPr>
              <a:t>Supervised fine-tune with a small dataset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8431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B8EF7-1B7E-39CA-2C9D-8B33BD105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431242-5995-9E7E-8EA9-2C7EE8404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Foundation Model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331A78A5-9E6F-5F96-0D5B-51FCAEF87E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0956" y="4026541"/>
            <a:ext cx="5752844" cy="2281541"/>
          </a:xfrm>
          <a:prstGeom prst="rect">
            <a:avLst/>
          </a:prstGeo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F1DDAD-6C99-97F2-BECE-F32E790A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EFF338-46E0-665C-35B2-BB502D743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64DE26-5FEA-2B80-6F39-3DA31130B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5AD4-2CB1-45C6-9E56-4025DF27DD72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9CD586D-49B2-0522-0103-4CA73A2A6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991" y="1239003"/>
            <a:ext cx="4387112" cy="2739270"/>
          </a:xfrm>
          <a:prstGeom prst="rect">
            <a:avLst/>
          </a:prstGeom>
        </p:spPr>
      </p:pic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78A4AD39-F9E9-1C2E-AC28-FFCA0498BC18}"/>
              </a:ext>
            </a:extLst>
          </p:cNvPr>
          <p:cNvSpPr txBox="1">
            <a:spLocks/>
          </p:cNvSpPr>
          <p:nvPr/>
        </p:nvSpPr>
        <p:spPr>
          <a:xfrm>
            <a:off x="527824" y="1690688"/>
            <a:ext cx="5394297" cy="4486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Compared to cut-based analysis</a:t>
            </a:r>
          </a:p>
          <a:p>
            <a:pPr lvl="1"/>
            <a:r>
              <a:rPr lang="en-US" altLang="zh-CN" dirty="0">
                <a:solidFill>
                  <a:srgbClr val="000080"/>
                </a:solidFill>
              </a:rPr>
              <a:t>Higher signal efficiency</a:t>
            </a:r>
            <a:r>
              <a:rPr lang="en-US" altLang="zh-CN" dirty="0"/>
              <a:t>, cover all the decay channels</a:t>
            </a:r>
          </a:p>
          <a:p>
            <a:pPr lvl="1"/>
            <a:r>
              <a:rPr lang="en-US" altLang="zh-CN" dirty="0">
                <a:solidFill>
                  <a:srgbClr val="000080"/>
                </a:solidFill>
              </a:rPr>
              <a:t>Lower background</a:t>
            </a:r>
            <a:r>
              <a:rPr lang="en-US" altLang="zh-CN" dirty="0"/>
              <a:t>, all the </a:t>
            </a:r>
            <a:r>
              <a:rPr lang="en-US" altLang="zh-CN" dirty="0" err="1"/>
              <a:t>bkg</a:t>
            </a:r>
            <a:r>
              <a:rPr lang="en-US" altLang="zh-CN" dirty="0"/>
              <a:t> can be classified as well</a:t>
            </a:r>
          </a:p>
          <a:p>
            <a:pPr lvl="1"/>
            <a:r>
              <a:rPr lang="en-US" altLang="zh-CN" dirty="0"/>
              <a:t>Support almost all downstream analysis tasks</a:t>
            </a:r>
          </a:p>
          <a:p>
            <a:r>
              <a:rPr lang="en-US" altLang="zh-CN" dirty="0"/>
              <a:t>Compared to ML-based analysis</a:t>
            </a:r>
          </a:p>
          <a:p>
            <a:pPr lvl="1"/>
            <a:r>
              <a:rPr lang="en-US" altLang="zh-CN" dirty="0"/>
              <a:t>No need to retrain the model</a:t>
            </a:r>
          </a:p>
          <a:p>
            <a:r>
              <a:rPr lang="en-US" altLang="zh-CN" dirty="0"/>
              <a:t>For the new particle or channel</a:t>
            </a:r>
          </a:p>
          <a:p>
            <a:pPr lvl="1"/>
            <a:r>
              <a:rPr lang="en-US" altLang="zh-CN" dirty="0"/>
              <a:t>Auto-</a:t>
            </a:r>
            <a:r>
              <a:rPr lang="en-US" altLang="zh-CN" dirty="0" err="1"/>
              <a:t>clusterization</a:t>
            </a:r>
            <a:r>
              <a:rPr lang="en-US" altLang="zh-CN" dirty="0"/>
              <a:t> as anomaly</a:t>
            </a:r>
          </a:p>
          <a:p>
            <a:pPr lvl="1"/>
            <a:r>
              <a:rPr lang="en-US" altLang="zh-CN" dirty="0">
                <a:solidFill>
                  <a:srgbClr val="000080"/>
                </a:solidFill>
              </a:rPr>
              <a:t>Different new particles or channels can be </a:t>
            </a:r>
            <a:r>
              <a:rPr lang="en-US" altLang="zh-CN" dirty="0" err="1">
                <a:solidFill>
                  <a:srgbClr val="000080"/>
                </a:solidFill>
              </a:rPr>
              <a:t>clusterized</a:t>
            </a:r>
            <a:r>
              <a:rPr lang="en-US" altLang="zh-CN" dirty="0">
                <a:solidFill>
                  <a:srgbClr val="000080"/>
                </a:solidFill>
              </a:rPr>
              <a:t> to different “shower”</a:t>
            </a:r>
          </a:p>
          <a:p>
            <a:r>
              <a:rPr lang="en-US" altLang="zh-CN" dirty="0"/>
              <a:t>Now only use 10M events for training, will expand to 1B</a:t>
            </a:r>
          </a:p>
        </p:txBody>
      </p:sp>
    </p:spTree>
    <p:extLst>
      <p:ext uri="{BB962C8B-B14F-4D97-AF65-F5344CB8AC3E}">
        <p14:creationId xmlns:p14="http://schemas.microsoft.com/office/powerpoint/2010/main" val="11643413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A1CC7-FB98-FC20-92D7-E4F34FF8C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59F023-4725-684D-0ACA-D2014B541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Other studies 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712CB58B-A285-87FE-22A3-8572385BF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0986" y="4020023"/>
            <a:ext cx="2609695" cy="1844580"/>
          </a:xfrm>
          <a:prstGeom prst="rect">
            <a:avLst/>
          </a:prstGeo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C56F11-1678-A46B-2D4E-31F94422F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60049B-1754-C402-DCB4-DA2F3BC40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High-Energy Nuclear Physics and Tracking at HIRFL-CSR workshop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7673B7-B474-A685-A6D5-459C479E2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5AD4-2CB1-45C6-9E56-4025DF27DD72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AFED9FB-A89A-C995-9DC9-258D9B1DE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725" y="3958864"/>
            <a:ext cx="2492412" cy="192075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99274A82-34BF-2AAF-A611-2D6D5FA19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126" y="1690688"/>
            <a:ext cx="4473809" cy="1537872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7B1A91B3-ACB9-CBF1-93F4-E619FAD12794}"/>
              </a:ext>
            </a:extLst>
          </p:cNvPr>
          <p:cNvSpPr txBox="1">
            <a:spLocks/>
          </p:cNvSpPr>
          <p:nvPr/>
        </p:nvSpPr>
        <p:spPr>
          <a:xfrm>
            <a:off x="735981" y="1763364"/>
            <a:ext cx="4631473" cy="173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/>
              <a:t>在</a:t>
            </a:r>
            <a:r>
              <a:rPr lang="en-US" altLang="zh-CN" sz="1600" dirty="0"/>
              <a:t>FPGA</a:t>
            </a:r>
            <a:r>
              <a:rPr lang="zh-CN" altLang="en-US" sz="1600" dirty="0"/>
              <a:t>上部署轻型</a:t>
            </a:r>
            <a:r>
              <a:rPr lang="en-US" altLang="zh-CN" sz="1600" dirty="0"/>
              <a:t>NN</a:t>
            </a:r>
            <a:r>
              <a:rPr lang="zh-CN" altLang="en-US" sz="1600" dirty="0"/>
              <a:t>用于快速去除背景</a:t>
            </a:r>
            <a:endParaRPr lang="en-US" altLang="zh-CN" sz="1600" dirty="0"/>
          </a:p>
          <a:p>
            <a:r>
              <a:rPr lang="zh-CN" altLang="en-US" sz="1600" dirty="0"/>
              <a:t>基于真实数据训练</a:t>
            </a:r>
            <a:endParaRPr lang="en-US" altLang="zh-CN" sz="1600" dirty="0"/>
          </a:p>
          <a:p>
            <a:r>
              <a:rPr lang="zh-CN" altLang="en-US" sz="1600" b="1" dirty="0">
                <a:solidFill>
                  <a:srgbClr val="000080"/>
                </a:solidFill>
              </a:rPr>
              <a:t>束流背景排除提升</a:t>
            </a:r>
            <a:r>
              <a:rPr lang="en-US" altLang="zh-CN" sz="1600" b="1" dirty="0">
                <a:solidFill>
                  <a:srgbClr val="000080"/>
                </a:solidFill>
              </a:rPr>
              <a:t>20-50%</a:t>
            </a:r>
          </a:p>
          <a:p>
            <a:r>
              <a:rPr lang="zh-CN" altLang="en-US" sz="1600" dirty="0"/>
              <a:t>延迟仅</a:t>
            </a:r>
            <a:r>
              <a:rPr lang="en-US" altLang="zh-CN" sz="1600" dirty="0"/>
              <a:t>35ns</a:t>
            </a:r>
          </a:p>
          <a:p>
            <a:r>
              <a:rPr lang="zh-CN" altLang="en-US" sz="1600" dirty="0"/>
              <a:t>对</a:t>
            </a:r>
            <a:r>
              <a:rPr lang="en-US" altLang="zh-CN" sz="1600" dirty="0"/>
              <a:t>BEPCII</a:t>
            </a:r>
            <a:r>
              <a:rPr lang="zh-CN" altLang="en-US" sz="1600" dirty="0"/>
              <a:t>升级和下一代对撞机尤其重要</a:t>
            </a:r>
            <a:endParaRPr lang="en-US" altLang="zh-CN" sz="1600" dirty="0"/>
          </a:p>
          <a:p>
            <a:endParaRPr lang="en-US" altLang="zh-CN" sz="1600" dirty="0"/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015D42C9-4CB0-DF74-2399-9060294BF1D7}"/>
              </a:ext>
            </a:extLst>
          </p:cNvPr>
          <p:cNvSpPr txBox="1">
            <a:spLocks/>
          </p:cNvSpPr>
          <p:nvPr/>
        </p:nvSpPr>
        <p:spPr>
          <a:xfrm>
            <a:off x="7884910" y="4398376"/>
            <a:ext cx="3387994" cy="173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1600" dirty="0"/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D5104F27-586C-250A-50CB-63D1C1BAA71E}"/>
              </a:ext>
            </a:extLst>
          </p:cNvPr>
          <p:cNvSpPr txBox="1">
            <a:spLocks/>
          </p:cNvSpPr>
          <p:nvPr/>
        </p:nvSpPr>
        <p:spPr>
          <a:xfrm>
            <a:off x="8539907" y="4126291"/>
            <a:ext cx="3221412" cy="173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dirty="0"/>
              <a:t>通用强子标记器</a:t>
            </a:r>
            <a:endParaRPr lang="en-US" altLang="zh-CN" sz="1600" dirty="0"/>
          </a:p>
          <a:p>
            <a:r>
              <a:rPr lang="zh-CN" altLang="en-US" sz="1600" dirty="0"/>
              <a:t>利用</a:t>
            </a:r>
            <a:r>
              <a:rPr lang="en-US" altLang="zh-CN" sz="1600" dirty="0"/>
              <a:t>Transformer</a:t>
            </a:r>
            <a:r>
              <a:rPr lang="zh-CN" altLang="en-US" sz="1600" dirty="0"/>
              <a:t>训练表征空间</a:t>
            </a:r>
            <a:endParaRPr lang="en-US" altLang="zh-CN" sz="1600" dirty="0"/>
          </a:p>
          <a:p>
            <a:r>
              <a:rPr lang="zh-CN" altLang="en-US" sz="1600" dirty="0"/>
              <a:t>利用</a:t>
            </a:r>
            <a:r>
              <a:rPr lang="en-US" altLang="zh-CN" sz="1600" dirty="0"/>
              <a:t>SAM</a:t>
            </a:r>
            <a:r>
              <a:rPr lang="zh-CN" altLang="en-US" sz="1600" dirty="0"/>
              <a:t>模型分割末态粒子</a:t>
            </a:r>
            <a:endParaRPr lang="en-US" altLang="zh-CN" sz="1600" dirty="0"/>
          </a:p>
          <a:p>
            <a:r>
              <a:rPr lang="zh-CN" altLang="en-US" sz="1600" b="1" dirty="0">
                <a:solidFill>
                  <a:srgbClr val="000080"/>
                </a:solidFill>
              </a:rPr>
              <a:t>效率相比于传统方法提升</a:t>
            </a:r>
            <a:r>
              <a:rPr lang="en-US" altLang="zh-CN" sz="1600" b="1" dirty="0">
                <a:solidFill>
                  <a:srgbClr val="000080"/>
                </a:solidFill>
              </a:rPr>
              <a:t>2.6</a:t>
            </a:r>
            <a:r>
              <a:rPr lang="zh-CN" altLang="en-US" sz="1600" b="1" dirty="0">
                <a:solidFill>
                  <a:srgbClr val="000080"/>
                </a:solidFill>
              </a:rPr>
              <a:t>倍</a:t>
            </a:r>
            <a:endParaRPr lang="en-US" altLang="zh-CN" sz="1600" b="1" dirty="0">
              <a:solidFill>
                <a:srgbClr val="000080"/>
              </a:solidFill>
            </a:endParaRPr>
          </a:p>
        </p:txBody>
      </p:sp>
      <p:sp>
        <p:nvSpPr>
          <p:cNvPr id="26" name="箭头: 上 25">
            <a:extLst>
              <a:ext uri="{FF2B5EF4-FFF2-40B4-BE49-F238E27FC236}">
                <a16:creationId xmlns:a16="http://schemas.microsoft.com/office/drawing/2014/main" id="{102FD7A7-F287-B59C-E16D-1FB0A5338047}"/>
              </a:ext>
            </a:extLst>
          </p:cNvPr>
          <p:cNvSpPr/>
          <p:nvPr/>
        </p:nvSpPr>
        <p:spPr>
          <a:xfrm>
            <a:off x="6692940" y="4369481"/>
            <a:ext cx="210878" cy="625966"/>
          </a:xfrm>
          <a:prstGeom prst="upArrow">
            <a:avLst/>
          </a:prstGeom>
          <a:solidFill>
            <a:srgbClr val="00008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498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5457D-14AA-25EE-FC11-A4ED1D306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and outlook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9EF214-0AD8-D064-EDAC-C635B91D1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000" dirty="0">
                <a:latin typeface="+mn-ea"/>
                <a:ea typeface="+mn-ea"/>
              </a:rPr>
              <a:t>Possible two new approaches for AI4S studies at lepton collider</a:t>
            </a:r>
            <a:endParaRPr lang="en-US" altLang="zh-CN" dirty="0">
              <a:latin typeface="+mn-ea"/>
              <a:ea typeface="+mn-ea"/>
            </a:endParaRPr>
          </a:p>
          <a:p>
            <a:pPr lvl="1"/>
            <a:r>
              <a:rPr lang="en-US" altLang="zh-CN" sz="2000" dirty="0">
                <a:solidFill>
                  <a:srgbClr val="080893">
                    <a:alpha val="100000"/>
                  </a:srgbClr>
                </a:solidFill>
                <a:latin typeface="+mn-ea"/>
                <a:ea typeface="+mn-ea"/>
              </a:rPr>
              <a:t>Unique scenario </a:t>
            </a:r>
            <a:r>
              <a:rPr lang="en-US" altLang="zh-CN" sz="2000" dirty="0" err="1">
                <a:solidFill>
                  <a:srgbClr val="080893">
                    <a:alpha val="100000"/>
                  </a:srgbClr>
                </a:solidFill>
                <a:latin typeface="+mn-ea"/>
                <a:ea typeface="+mn-ea"/>
              </a:rPr>
              <a:t>w.r.t.</a:t>
            </a:r>
            <a:r>
              <a:rPr lang="en-US" altLang="zh-CN" sz="2000" dirty="0">
                <a:solidFill>
                  <a:srgbClr val="080893">
                    <a:alpha val="100000"/>
                  </a:srgbClr>
                </a:solidFill>
                <a:latin typeface="+mn-ea"/>
                <a:ea typeface="+mn-ea"/>
              </a:rPr>
              <a:t> hadron collider</a:t>
            </a:r>
            <a:endParaRPr lang="en-US" altLang="zh-CN" dirty="0">
              <a:latin typeface="+mn-ea"/>
              <a:ea typeface="+mn-ea"/>
            </a:endParaRPr>
          </a:p>
          <a:p>
            <a:pPr lvl="1"/>
            <a:r>
              <a:rPr lang="en-US" altLang="zh-CN" sz="2000" dirty="0">
                <a:solidFill>
                  <a:srgbClr val="080893">
                    <a:alpha val="100000"/>
                  </a:srgbClr>
                </a:solidFill>
                <a:latin typeface="+mn-ea"/>
                <a:ea typeface="+mn-ea"/>
              </a:rPr>
              <a:t>Systematically analyze all possible process automatically </a:t>
            </a:r>
            <a:endParaRPr lang="en-US" altLang="zh-CN" dirty="0">
              <a:latin typeface="+mn-ea"/>
              <a:ea typeface="+mn-ea"/>
            </a:endParaRPr>
          </a:p>
          <a:p>
            <a:pPr lvl="2"/>
            <a:r>
              <a:rPr lang="en-US" altLang="zh-CN" dirty="0">
                <a:latin typeface="+mn-ea"/>
                <a:ea typeface="+mn-ea"/>
              </a:rPr>
              <a:t>Autonomous analysis using </a:t>
            </a:r>
            <a:r>
              <a:rPr lang="en-US" altLang="zh-CN" dirty="0" err="1">
                <a:latin typeface="+mn-ea"/>
                <a:ea typeface="+mn-ea"/>
              </a:rPr>
              <a:t>DrSai</a:t>
            </a:r>
            <a:r>
              <a:rPr lang="en-US" altLang="zh-CN" dirty="0">
                <a:latin typeface="+mn-ea"/>
                <a:ea typeface="+mn-ea"/>
              </a:rPr>
              <a:t>  -  analyzing real data now</a:t>
            </a:r>
          </a:p>
          <a:p>
            <a:pPr lvl="1"/>
            <a:r>
              <a:rPr lang="en-US" altLang="zh-CN" sz="2000" dirty="0">
                <a:latin typeface="+mn-ea"/>
                <a:ea typeface="+mn-ea"/>
              </a:rPr>
              <a:t>Use experimental data to build a large model - finalizing prototype</a:t>
            </a:r>
            <a:endParaRPr lang="en-US" altLang="zh-CN" dirty="0">
              <a:latin typeface="+mn-ea"/>
              <a:ea typeface="+mn-ea"/>
            </a:endParaRPr>
          </a:p>
          <a:p>
            <a:pPr lvl="2"/>
            <a:r>
              <a:rPr lang="en-US" altLang="zh-CN" dirty="0">
                <a:latin typeface="+mn-ea"/>
                <a:ea typeface="+mn-ea"/>
              </a:rPr>
              <a:t>Classify all the events with foundation model</a:t>
            </a:r>
          </a:p>
          <a:p>
            <a:pPr lvl="2"/>
            <a:r>
              <a:rPr lang="en-US" altLang="zh-CN" dirty="0">
                <a:latin typeface="+mn-ea"/>
                <a:ea typeface="+mn-ea"/>
              </a:rPr>
              <a:t>Tag the intermediate resonance by segmentation</a:t>
            </a:r>
          </a:p>
          <a:p>
            <a:r>
              <a:rPr lang="en-US" altLang="zh-CN" sz="2000" dirty="0">
                <a:solidFill>
                  <a:srgbClr val="080893">
                    <a:alpha val="100000"/>
                  </a:srgbClr>
                </a:solidFill>
                <a:latin typeface="+mn-ea"/>
                <a:ea typeface="+mn-ea"/>
              </a:rPr>
              <a:t>Welcome to join !</a:t>
            </a:r>
            <a:r>
              <a:rPr lang="en-US" altLang="zh-CN" sz="2000" dirty="0">
                <a:latin typeface="+mn-ea"/>
                <a:ea typeface="+mn-ea"/>
              </a:rPr>
              <a:t> We are forming a </a:t>
            </a:r>
            <a:r>
              <a:rPr lang="en-US" altLang="zh-CN" sz="2000" dirty="0" err="1">
                <a:latin typeface="+mn-ea"/>
                <a:ea typeface="+mn-ea"/>
              </a:rPr>
              <a:t>DrSai</a:t>
            </a:r>
            <a:r>
              <a:rPr lang="en-US" altLang="zh-CN" sz="2000" dirty="0">
                <a:latin typeface="+mn-ea"/>
                <a:ea typeface="+mn-ea"/>
              </a:rPr>
              <a:t> collaboration now</a:t>
            </a:r>
          </a:p>
          <a:p>
            <a:pPr lvl="1"/>
            <a:r>
              <a:rPr lang="en-US" altLang="zh-CN" sz="1800" dirty="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  <a:cs typeface="Times New Roman" panose="02020603050405020304" pitchFamily="18" charset="0"/>
              </a:rPr>
              <a:t>Extending to: </a:t>
            </a:r>
            <a:r>
              <a:rPr lang="en-US" altLang="zh-CN" sz="1800" dirty="0">
                <a:solidFill>
                  <a:srgbClr val="005DA2"/>
                </a:solidFill>
                <a:latin typeface="+mn-ea"/>
                <a:ea typeface="+mn-ea"/>
                <a:cs typeface="Times New Roman" panose="02020603050405020304" pitchFamily="18" charset="0"/>
              </a:rPr>
              <a:t>JUNO/TAO data production</a:t>
            </a:r>
            <a:r>
              <a:rPr lang="en-US" altLang="zh-CN" sz="1800" dirty="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  <a:cs typeface="Times New Roman" panose="02020603050405020304" pitchFamily="18" charset="0"/>
              </a:rPr>
              <a:t>, LHAASO analysis,  </a:t>
            </a:r>
            <a:r>
              <a:rPr lang="en-US" altLang="zh-CN" sz="1800" dirty="0">
                <a:solidFill>
                  <a:srgbClr val="C00000"/>
                </a:solidFill>
                <a:latin typeface="+mn-ea"/>
                <a:ea typeface="+mn-ea"/>
                <a:cs typeface="Times New Roman" panose="02020603050405020304" pitchFamily="18" charset="0"/>
              </a:rPr>
              <a:t>ATLAS DQM</a:t>
            </a:r>
            <a:r>
              <a:rPr lang="en-US" altLang="zh-CN" sz="1800" dirty="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  <a:cs typeface="Times New Roman" panose="02020603050405020304" pitchFamily="18" charset="0"/>
              </a:rPr>
              <a:t>, </a:t>
            </a:r>
            <a:r>
              <a:rPr lang="en-US" altLang="zh-CN" sz="1800" dirty="0">
                <a:solidFill>
                  <a:srgbClr val="005DA2"/>
                </a:solidFill>
                <a:latin typeface="+mn-ea"/>
                <a:ea typeface="+mn-ea"/>
                <a:cs typeface="Times New Roman" panose="02020603050405020304" pitchFamily="18" charset="0"/>
              </a:rPr>
              <a:t>CMS </a:t>
            </a:r>
            <a:r>
              <a:rPr lang="en-US" altLang="zh-CN" sz="1800" dirty="0" err="1">
                <a:solidFill>
                  <a:srgbClr val="005DA2"/>
                </a:solidFill>
                <a:latin typeface="+mn-ea"/>
                <a:ea typeface="+mn-ea"/>
                <a:cs typeface="Times New Roman" panose="02020603050405020304" pitchFamily="18" charset="0"/>
              </a:rPr>
              <a:t>ntuple</a:t>
            </a:r>
            <a:r>
              <a:rPr lang="en-US" altLang="zh-CN" sz="1800" dirty="0">
                <a:solidFill>
                  <a:srgbClr val="005DA2"/>
                </a:solidFill>
                <a:latin typeface="+mn-ea"/>
                <a:ea typeface="+mn-ea"/>
                <a:cs typeface="Times New Roman" panose="02020603050405020304" pitchFamily="18" charset="0"/>
              </a:rPr>
              <a:t> analysis</a:t>
            </a:r>
            <a:r>
              <a:rPr lang="en-US" altLang="zh-CN" sz="1800" dirty="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  <a:cs typeface="Times New Roman" panose="02020603050405020304" pitchFamily="18" charset="0"/>
              </a:rPr>
              <a:t>, </a:t>
            </a:r>
            <a:r>
              <a:rPr lang="en-US" altLang="zh-CN" sz="1800" dirty="0">
                <a:solidFill>
                  <a:srgbClr val="C00000"/>
                </a:solidFill>
                <a:latin typeface="+mn-ea"/>
                <a:ea typeface="+mn-ea"/>
                <a:cs typeface="Times New Roman" panose="02020603050405020304" pitchFamily="18" charset="0"/>
              </a:rPr>
              <a:t>neutron/light source analyses, etc. </a:t>
            </a:r>
            <a:endParaRPr lang="zh-CN" altLang="en-US" sz="1800" dirty="0">
              <a:solidFill>
                <a:srgbClr val="C00000"/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 lvl="0"/>
            <a:endParaRPr lang="en-US" altLang="zh-CN" dirty="0">
              <a:latin typeface="+mn-ea"/>
              <a:ea typeface="+mn-ea"/>
            </a:endParaRPr>
          </a:p>
          <a:p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46F226-DC7A-FFB8-8EF2-A1D621C8E16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97D7EC-ED95-A505-75E5-4DB55342A09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B9E00A-DACF-00CF-EBF8-5298F28505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 smtClean="0"/>
              <a:t>29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882197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/>
              <a:t>backup</a:t>
            </a:r>
            <a:endParaRPr/>
          </a:p>
        </p:txBody>
      </p:sp>
      <p:sp>
        <p:nvSpPr>
          <p:cNvPr id="1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132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2026/10/10</a:t>
            </a:r>
            <a:endParaRPr/>
          </a:p>
        </p:txBody>
      </p:sp>
      <p:sp>
        <p:nvSpPr>
          <p:cNvPr id="133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High-Energy Nuclear Physics and Tracking at HIRFL-CSR workshop</a:t>
            </a:r>
            <a:endParaRPr/>
          </a:p>
        </p:txBody>
      </p:sp>
      <p:sp>
        <p:nvSpPr>
          <p:cNvPr id="134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30</a:t>
            </a:fld>
            <a:endParaRPr 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腾讯文档 默认主题​">
  <a:themeElements>
    <a:clrScheme name="Tencent">
      <a:dk1>
        <a:srgbClr val="000000"/>
      </a:dk1>
      <a:lt1>
        <a:srgbClr val="FFFFFF"/>
      </a:lt1>
      <a:dk2>
        <a:srgbClr val="485368"/>
      </a:dk2>
      <a:lt2>
        <a:srgbClr val="2972F4"/>
      </a:lt2>
      <a:accent1>
        <a:srgbClr val="00A3F5"/>
      </a:accent1>
      <a:accent2>
        <a:srgbClr val="319B62"/>
      </a:accent2>
      <a:accent3>
        <a:srgbClr val="DE3C36"/>
      </a:accent3>
      <a:accent4>
        <a:srgbClr val="F88825"/>
      </a:accent4>
      <a:accent5>
        <a:srgbClr val="F5C400"/>
      </a:accent5>
      <a:accent6>
        <a:srgbClr val="9A38D7"/>
      </a:accent6>
      <a:hlink>
        <a:srgbClr val="175CEB"/>
      </a:hlink>
      <a:folHlink>
        <a:srgbClr val="81868F"/>
      </a:folHlink>
    </a:clrScheme>
    <a:fontScheme name="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主题​​">
  <a:themeElements>
    <a:clrScheme name="CJcolor">
      <a:dk1>
        <a:srgbClr val="000000"/>
      </a:dk1>
      <a:lt1>
        <a:srgbClr val="FFFFCC"/>
      </a:lt1>
      <a:dk2>
        <a:srgbClr val="005DA2"/>
      </a:dk2>
      <a:lt2>
        <a:srgbClr val="FFFFFF"/>
      </a:lt2>
      <a:accent1>
        <a:srgbClr val="00FF00"/>
      </a:accent1>
      <a:accent2>
        <a:srgbClr val="FFC000"/>
      </a:accent2>
      <a:accent3>
        <a:srgbClr val="00C0FF"/>
      </a:accent3>
      <a:accent4>
        <a:srgbClr val="00FFC0"/>
      </a:accent4>
      <a:accent5>
        <a:srgbClr val="FF00C0"/>
      </a:accent5>
      <a:accent6>
        <a:srgbClr val="FF0000"/>
      </a:accent6>
      <a:hlink>
        <a:srgbClr val="C0FF00"/>
      </a:hlink>
      <a:folHlink>
        <a:srgbClr val="000000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2472</Words>
  <Application>Microsoft Office PowerPoint</Application>
  <PresentationFormat>宽屏</PresentationFormat>
  <Paragraphs>439</Paragraphs>
  <Slides>30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等线</vt:lpstr>
      <vt:lpstr>Microsoft YaHei</vt:lpstr>
      <vt:lpstr>Microsoft YaHei</vt:lpstr>
      <vt:lpstr>Arial</vt:lpstr>
      <vt:lpstr>Cambria Math</vt:lpstr>
      <vt:lpstr>Times New Roman</vt:lpstr>
      <vt:lpstr>Wingdings</vt:lpstr>
      <vt:lpstr>腾讯文档 默认主题​</vt:lpstr>
      <vt:lpstr>6_Office 主题​​</vt:lpstr>
      <vt:lpstr>AI for HEP with a focus on AI at BESIII</vt:lpstr>
      <vt:lpstr>AI at lepton colliders</vt:lpstr>
      <vt:lpstr>Outline</vt:lpstr>
      <vt:lpstr>Personal Notes</vt:lpstr>
      <vt:lpstr>Introduction of BESIII - physics program</vt:lpstr>
      <vt:lpstr>Agentic AI for HEP</vt:lpstr>
      <vt:lpstr>Agentic AI for HEP</vt:lpstr>
      <vt:lpstr>The DrSai project</vt:lpstr>
      <vt:lpstr>DrSai Evolution Milestones</vt:lpstr>
      <vt:lpstr>DrSai V1</vt:lpstr>
      <vt:lpstr>DrSai V2</vt:lpstr>
      <vt:lpstr>DrSai V2</vt:lpstr>
      <vt:lpstr>Identified Core Challenges</vt:lpstr>
      <vt:lpstr>DrSai V3</vt:lpstr>
      <vt:lpstr>Analysis representation: HepScript (a DSL)</vt:lpstr>
      <vt:lpstr>HepScript-driven analysis reproduction</vt:lpstr>
      <vt:lpstr>Knowledge base</vt:lpstr>
      <vt:lpstr>Domain code/script generation</vt:lpstr>
      <vt:lpstr>Domain code/script generation</vt:lpstr>
      <vt:lpstr>A recording for Zc(3900) re-discovery</vt:lpstr>
      <vt:lpstr>Analysis using DrSai at BESIII</vt:lpstr>
      <vt:lpstr>AI Infrastructure at IHEP</vt:lpstr>
      <vt:lpstr>DrSai Collaboration</vt:lpstr>
      <vt:lpstr>On-going efforts</vt:lpstr>
      <vt:lpstr>AI at lepton colliders</vt:lpstr>
      <vt:lpstr>Foundation model to classify all the events</vt:lpstr>
      <vt:lpstr>Foundation Model</vt:lpstr>
      <vt:lpstr>Other studies </vt:lpstr>
      <vt:lpstr>Summary and outlook</vt:lpstr>
      <vt:lpstr>backup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科 李</cp:lastModifiedBy>
  <cp:revision>19</cp:revision>
  <dcterms:created xsi:type="dcterms:W3CDTF">2026-05-16T10:09:38Z</dcterms:created>
  <dcterms:modified xsi:type="dcterms:W3CDTF">2026-10-15T01:11:41Z</dcterms:modified>
</cp:coreProperties>
</file>