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80" r:id="rId3"/>
    <p:sldId id="382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7" r:id="rId13"/>
    <p:sldId id="396" r:id="rId14"/>
    <p:sldId id="398" r:id="rId15"/>
    <p:sldId id="399" r:id="rId16"/>
    <p:sldId id="400" r:id="rId17"/>
    <p:sldId id="401" r:id="rId18"/>
    <p:sldId id="402" r:id="rId19"/>
    <p:sldId id="404" r:id="rId20"/>
    <p:sldId id="405" r:id="rId21"/>
    <p:sldId id="403" r:id="rId22"/>
    <p:sldId id="406" r:id="rId23"/>
    <p:sldId id="377" r:id="rId24"/>
    <p:sldId id="383" r:id="rId25"/>
    <p:sldId id="3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4"/>
    <p:restoredTop sz="94688"/>
  </p:normalViewPr>
  <p:slideViewPr>
    <p:cSldViewPr snapToGrid="0" snapToObjects="1">
      <p:cViewPr varScale="1">
        <p:scale>
          <a:sx n="105" d="100"/>
          <a:sy n="105" d="100"/>
        </p:scale>
        <p:origin x="9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8A943-7A3A-A347-A637-184AC5E47AC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71FA-0194-7D4C-924B-CB2BBBBC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71FA-0194-7D4C-924B-CB2BBBBCF2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18DA-F31C-BE49-ACD9-7815FB68B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120BB-C098-AC4D-BFEF-1D825826B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B8E54-99CD-AC48-AD74-4B128D5A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28C51-A53D-F647-8A5C-291701F58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63A15-9E14-6D46-A8E1-3E4D4F8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2715-F4CB-524A-80C0-35B4D490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EB5BA-03DB-8A4C-87AD-7C7674727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6F5A5-FC49-FA4F-8620-1EE3711E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64EA-3303-9F40-AFF4-5A146A9F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8779F-6F3B-FE47-8873-DDED134B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21B72-A390-F248-B081-4F4F9675D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68197-7FFB-294F-A226-C5CA152F2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09F9-7AB3-2048-93C6-FCCA95F2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A37B4-C81B-1045-916E-7945713D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94FDE-24C9-244C-B678-C20A77C3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4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E594-984F-304F-B835-414B00DD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ED03-F64C-1B48-8540-00CC76479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2ABE8-D1B3-7145-A05F-768B69BD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DD3FA-BF82-EB41-A302-3DCE9243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99DB2-B054-754C-B18C-82BFC54E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8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8274-7D0B-FF4F-87A1-CFB6E214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5AD99-0975-E048-9052-3CD5C495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158AE-EE2C-6048-A089-B17C558D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5C5F2-5E09-CD4E-851D-B2426DCC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10B0D-DEA0-5D4C-AE54-1D256F1C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E627-6C80-C44D-9A87-7A8AB8FE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2633-E7FE-7D41-914D-CAD13272A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76D7-729B-0D45-BC16-BB0845B26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926F9-E327-C149-84B9-6B44B77B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3E7BF-FD26-3B48-ACB2-197B3555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BCE74-0B2E-7A4C-93EB-25229348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F9CA-E817-414B-B462-FFBB7EB7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4FED3-EDF5-9544-A5E4-984C55B48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87E85-6D8C-4B47-84E0-D76A97DE4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C774A-2B5A-7F44-B274-9E4F70771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91528-18BB-B047-85F7-F60B682B4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19E18-560D-9C48-82E8-9B20DA8D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FC6583-EFEE-E245-A428-F550BCC9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8ED9F-A24F-444C-9C21-61BC5320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5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5457-DE36-CC41-9842-0D59263D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25EB0-F7EF-8B4A-8BE8-3585512B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F9031-EB8B-8D4A-8AA3-9CE72E47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F4FD2-6933-6C47-935E-743FAF5E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B3919-7127-EA48-B58E-55037C22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8A087-DE9C-C84D-B068-B9160B81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DE5C7-A635-5D4A-94DF-99F86A3E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B6C4-21A8-4E43-8CB4-11128582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B6FCA-30FA-F74E-BB50-9E2AF2FE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6CFBB-AC2E-4747-B693-6734E4934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AC6B6-26F0-B446-ADB4-EEB704D7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6E82D-891E-F046-AF00-AAEEAB75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39A41-8F3E-3643-83F4-42DBB469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8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60D5-76C2-504C-AB93-1B50BD9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1EFCE-68CD-464A-AAFE-350FA66DC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64D48-4093-714A-BEED-CA7DEDA25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491CC-428E-2A4D-99D0-F53E829D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6C9D5-A47F-7A49-9222-6E2835FD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3BBF3-8C1B-FD4F-BFCB-90C1B558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216A2-D4E8-824E-AE42-1C33E61A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73578-6F37-7A41-B81E-37F0A633B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E4114-CA12-4446-9C8F-A10DF546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00EB-FD38-C843-957C-35A93C789FA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9A2AA-3A31-554C-AEAB-B53C4098F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C3CE1-3D75-EC40-9911-A0FD7D1B6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>
            <a:extLst>
              <a:ext uri="{FF2B5EF4-FFF2-40B4-BE49-F238E27FC236}">
                <a16:creationId xmlns:a16="http://schemas.microsoft.com/office/drawing/2014/main" id="{33250FDB-3F6C-0246-81C2-C918AC1741E1}"/>
              </a:ext>
            </a:extLst>
          </p:cNvPr>
          <p:cNvSpPr txBox="1">
            <a:spLocks/>
          </p:cNvSpPr>
          <p:nvPr/>
        </p:nvSpPr>
        <p:spPr>
          <a:xfrm>
            <a:off x="2966050" y="3706928"/>
            <a:ext cx="785624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800" b="1"/>
              <a:t>Aiqiang Guo, Yuming Ma, </a:t>
            </a:r>
          </a:p>
          <a:p>
            <a:pPr algn="r"/>
            <a:r>
              <a:rPr lang="en-US" altLang="zh-CN" sz="1800" b="1"/>
              <a:t>Yutie Liang, Yuxiang Zhao</a:t>
            </a:r>
          </a:p>
          <a:p>
            <a:pPr algn="r"/>
            <a:r>
              <a:rPr lang="en-US" altLang="zh-CN" sz="1800" b="1"/>
              <a:t>Institute of Modern Physics, CAS</a:t>
            </a:r>
            <a:endParaRPr lang="en-US" altLang="zh-CN" sz="1800" b="1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BFADB82-6258-9443-8B8A-CEEFE9809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637" y="985839"/>
            <a:ext cx="10198444" cy="1881170"/>
          </a:xfrm>
        </p:spPr>
        <p:txBody>
          <a:bodyPr>
            <a:normAutofit/>
          </a:bodyPr>
          <a:lstStyle/>
          <a:p>
            <a:r>
              <a:rPr lang="en-US" altLang="zh-CN" sz="48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EicC</a:t>
            </a:r>
            <a:r>
              <a:rPr lang="en-US" altLang="zh-CN" sz="4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vertex &amp; tracking detector simulation and performance study </a:t>
            </a:r>
            <a:endParaRPr lang="zh-CN" altLang="en-US" sz="4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7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</p:spPr>
            <p:txBody>
              <a:bodyPr/>
              <a:lstStyle/>
              <a:p>
                <a:r>
                  <a:rPr lang="en-US" dirty="0"/>
                  <a:t>Another solution- 1D fit at each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bin: P resolution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  <a:blipFill>
                <a:blip r:embed="rId2"/>
                <a:stretch>
                  <a:fillRect l="-207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61B1236-2B8B-E294-B270-4B99B36A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14" y="1431985"/>
            <a:ext cx="11701386" cy="4168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4E1083-060F-731B-DE81-83DC81B022F7}"/>
                  </a:ext>
                </a:extLst>
              </p:cNvPr>
              <p:cNvSpPr txBox="1"/>
              <p:nvPr/>
            </p:nvSpPr>
            <p:spPr>
              <a:xfrm>
                <a:off x="194094" y="1720970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4E1083-060F-731B-DE81-83DC81B02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4" y="1720970"/>
                <a:ext cx="171777" cy="276999"/>
              </a:xfrm>
              <a:prstGeom prst="rect">
                <a:avLst/>
              </a:prstGeom>
              <a:blipFill>
                <a:blip r:embed="rId4"/>
                <a:stretch>
                  <a:fillRect l="-21429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82B6DB-6066-C865-EA0B-5ECEF22F8A8E}"/>
                  </a:ext>
                </a:extLst>
              </p:cNvPr>
              <p:cNvSpPr txBox="1"/>
              <p:nvPr/>
            </p:nvSpPr>
            <p:spPr>
              <a:xfrm>
                <a:off x="194093" y="2477219"/>
                <a:ext cx="185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82B6DB-6066-C865-EA0B-5ECEF22F8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3" y="2477219"/>
                <a:ext cx="185756" cy="276999"/>
              </a:xfrm>
              <a:prstGeom prst="rect">
                <a:avLst/>
              </a:prstGeom>
              <a:blipFill>
                <a:blip r:embed="rId5"/>
                <a:stretch>
                  <a:fillRect l="-26667" r="-2666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EC082F-08D7-53F0-3C45-056313015D95}"/>
                  </a:ext>
                </a:extLst>
              </p:cNvPr>
              <p:cNvSpPr txBox="1"/>
              <p:nvPr/>
            </p:nvSpPr>
            <p:spPr>
              <a:xfrm>
                <a:off x="181100" y="3290500"/>
                <a:ext cx="194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EC082F-08D7-53F0-3C45-056313015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0" y="3290500"/>
                <a:ext cx="194091" cy="276999"/>
              </a:xfrm>
              <a:prstGeom prst="rect">
                <a:avLst/>
              </a:prstGeom>
              <a:blipFill>
                <a:blip r:embed="rId6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60E922-3D0C-1A77-2A2C-1EA91D9F42D6}"/>
                  </a:ext>
                </a:extLst>
              </p:cNvPr>
              <p:cNvSpPr txBox="1"/>
              <p:nvPr/>
            </p:nvSpPr>
            <p:spPr>
              <a:xfrm>
                <a:off x="181099" y="4184771"/>
                <a:ext cx="2217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60E922-3D0C-1A77-2A2C-1EA91D9F4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9" y="4184771"/>
                <a:ext cx="221792" cy="276999"/>
              </a:xfrm>
              <a:prstGeom prst="rect">
                <a:avLst/>
              </a:prstGeom>
              <a:blipFill>
                <a:blip r:embed="rId7"/>
                <a:stretch>
                  <a:fillRect l="-22222" r="-222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C94547-D6F5-D2C4-7021-10616CDD55A0}"/>
                  </a:ext>
                </a:extLst>
              </p:cNvPr>
              <p:cNvSpPr txBox="1"/>
              <p:nvPr/>
            </p:nvSpPr>
            <p:spPr>
              <a:xfrm>
                <a:off x="178548" y="4940542"/>
                <a:ext cx="183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C94547-D6F5-D2C4-7021-10616CDD5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48" y="4940542"/>
                <a:ext cx="183960" cy="276999"/>
              </a:xfrm>
              <a:prstGeom prst="rect">
                <a:avLst/>
              </a:prstGeom>
              <a:blipFill>
                <a:blip r:embed="rId8"/>
                <a:stretch>
                  <a:fillRect l="-25000" r="-2500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7316FA-1A11-9B5B-2084-9A9EFAF0E09E}"/>
              </a:ext>
            </a:extLst>
          </p:cNvPr>
          <p:cNvCxnSpPr/>
          <p:nvPr/>
        </p:nvCxnSpPr>
        <p:spPr>
          <a:xfrm>
            <a:off x="646981" y="5848709"/>
            <a:ext cx="30106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F6C30C-B028-989D-7E8A-577D814D7F2C}"/>
                  </a:ext>
                </a:extLst>
              </p:cNvPr>
              <p:cNvSpPr txBox="1"/>
              <p:nvPr/>
            </p:nvSpPr>
            <p:spPr>
              <a:xfrm>
                <a:off x="3864634" y="5736566"/>
                <a:ext cx="5291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Different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region: from 0 to 3.75 with interval of 0.25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F6C30C-B028-989D-7E8A-577D814D7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634" y="5736566"/>
                <a:ext cx="5291385" cy="369332"/>
              </a:xfrm>
              <a:prstGeom prst="rect">
                <a:avLst/>
              </a:prstGeom>
              <a:blipFill>
                <a:blip r:embed="rId9"/>
                <a:stretch>
                  <a:fillRect l="-95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684C43F-A8DF-1CCC-07F8-5B986FC3DF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9734" y="1296223"/>
            <a:ext cx="3835400" cy="347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6F7CE5-98A0-21FE-07B7-C70CAF998396}"/>
              </a:ext>
            </a:extLst>
          </p:cNvPr>
          <p:cNvCxnSpPr/>
          <p:nvPr/>
        </p:nvCxnSpPr>
        <p:spPr>
          <a:xfrm flipV="1">
            <a:off x="1304925" y="4461770"/>
            <a:ext cx="438150" cy="31425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55F0FA0-FD71-118D-2425-E2C898D26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9733" y="4039936"/>
            <a:ext cx="8753128" cy="2355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FFA227-9C27-C2A4-2AEB-FC44764ECE33}"/>
              </a:ext>
            </a:extLst>
          </p:cNvPr>
          <p:cNvCxnSpPr>
            <a:cxnSpLocks/>
          </p:cNvCxnSpPr>
          <p:nvPr/>
        </p:nvCxnSpPr>
        <p:spPr>
          <a:xfrm>
            <a:off x="3086797" y="4184771"/>
            <a:ext cx="415882" cy="13849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灯片编号占位符 3">
            <a:extLst>
              <a:ext uri="{FF2B5EF4-FFF2-40B4-BE49-F238E27FC236}">
                <a16:creationId xmlns:a16="http://schemas.microsoft.com/office/drawing/2014/main" id="{8EBF8E1F-4837-800E-2766-19707672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589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</p:spPr>
            <p:txBody>
              <a:bodyPr/>
              <a:lstStyle/>
              <a:p>
                <a:r>
                  <a:rPr lang="en-US" dirty="0"/>
                  <a:t>1D fit at each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bin: DCA resolution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  <a:blipFill>
                <a:blip r:embed="rId2"/>
                <a:stretch>
                  <a:fillRect l="-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1005A4E-2C2E-B575-604A-158A407D2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11" y="1010443"/>
            <a:ext cx="4273633" cy="5514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F7AD87-0114-C46E-B9D1-6677EA331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915" y="1010443"/>
            <a:ext cx="4273633" cy="5514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966C72-CD8F-CD7C-7CCD-40BC88798865}"/>
              </a:ext>
            </a:extLst>
          </p:cNvPr>
          <p:cNvSpPr txBox="1"/>
          <p:nvPr/>
        </p:nvSpPr>
        <p:spPr>
          <a:xfrm>
            <a:off x="329840" y="3244334"/>
            <a:ext cx="790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DCA</a:t>
            </a:r>
            <a:r>
              <a:rPr lang="en-US" baseline="-25000" dirty="0" err="1"/>
              <a:t>z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51D1AD-9558-1F61-60AF-31F7395D94D5}"/>
                  </a:ext>
                </a:extLst>
              </p:cNvPr>
              <p:cNvSpPr txBox="1"/>
              <p:nvPr/>
            </p:nvSpPr>
            <p:spPr>
              <a:xfrm>
                <a:off x="6240440" y="3244334"/>
                <a:ext cx="9414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DCA</a:t>
                </a:r>
                <a:r>
                  <a:rPr lang="en-US" baseline="-25000" dirty="0" err="1"/>
                  <a:t>r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51D1AD-9558-1F61-60AF-31F7395D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440" y="3244334"/>
                <a:ext cx="941410" cy="369332"/>
              </a:xfrm>
              <a:prstGeom prst="rect">
                <a:avLst/>
              </a:prstGeom>
              <a:blipFill>
                <a:blip r:embed="rId5"/>
                <a:stretch>
                  <a:fillRect l="-533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FFBC90-FF5C-B0BD-9F9F-B5C917C46151}"/>
                  </a:ext>
                </a:extLst>
              </p:cNvPr>
              <p:cNvSpPr txBox="1"/>
              <p:nvPr/>
            </p:nvSpPr>
            <p:spPr>
              <a:xfrm>
                <a:off x="194094" y="1720970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FFBC90-FF5C-B0BD-9F9F-B5C917C46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4" y="1720970"/>
                <a:ext cx="171777" cy="276999"/>
              </a:xfrm>
              <a:prstGeom prst="rect">
                <a:avLst/>
              </a:prstGeom>
              <a:blipFill>
                <a:blip r:embed="rId6"/>
                <a:stretch>
                  <a:fillRect l="-21429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DE7683-6E6C-33E1-6062-0AD44D7AE1C2}"/>
                  </a:ext>
                </a:extLst>
              </p:cNvPr>
              <p:cNvSpPr txBox="1"/>
              <p:nvPr/>
            </p:nvSpPr>
            <p:spPr>
              <a:xfrm>
                <a:off x="6446596" y="1720969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DE7683-6E6C-33E1-6062-0AD44D7A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96" y="1720969"/>
                <a:ext cx="171777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灯片编号占位符 3">
            <a:extLst>
              <a:ext uri="{FF2B5EF4-FFF2-40B4-BE49-F238E27FC236}">
                <a16:creationId xmlns:a16="http://schemas.microsoft.com/office/drawing/2014/main" id="{6B077EC4-40C8-72AF-B11F-0C2B5F7D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134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</p:spPr>
            <p:txBody>
              <a:bodyPr/>
              <a:lstStyle/>
              <a:p>
                <a:r>
                  <a:rPr lang="en-US" dirty="0"/>
                  <a:t>1D fit at each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bin: DCA resolution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  <a:blipFill>
                <a:blip r:embed="rId2"/>
                <a:stretch>
                  <a:fillRect l="-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1005A4E-2C2E-B575-604A-158A407D2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11" y="1010443"/>
            <a:ext cx="4273633" cy="5514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F7AD87-0114-C46E-B9D1-6677EA331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915" y="1010443"/>
            <a:ext cx="4273633" cy="5514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966C72-CD8F-CD7C-7CCD-40BC88798865}"/>
              </a:ext>
            </a:extLst>
          </p:cNvPr>
          <p:cNvSpPr txBox="1"/>
          <p:nvPr/>
        </p:nvSpPr>
        <p:spPr>
          <a:xfrm>
            <a:off x="329840" y="3244334"/>
            <a:ext cx="790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DCA</a:t>
            </a:r>
            <a:r>
              <a:rPr lang="en-US" baseline="-25000" dirty="0" err="1"/>
              <a:t>z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51D1AD-9558-1F61-60AF-31F7395D94D5}"/>
                  </a:ext>
                </a:extLst>
              </p:cNvPr>
              <p:cNvSpPr txBox="1"/>
              <p:nvPr/>
            </p:nvSpPr>
            <p:spPr>
              <a:xfrm>
                <a:off x="6240440" y="3244334"/>
                <a:ext cx="9414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DCA</a:t>
                </a:r>
                <a:r>
                  <a:rPr lang="en-US" baseline="-25000" dirty="0" err="1"/>
                  <a:t>r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51D1AD-9558-1F61-60AF-31F7395D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440" y="3244334"/>
                <a:ext cx="941410" cy="369332"/>
              </a:xfrm>
              <a:prstGeom prst="rect">
                <a:avLst/>
              </a:prstGeom>
              <a:blipFill>
                <a:blip r:embed="rId5"/>
                <a:stretch>
                  <a:fillRect l="-533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7E21A6-FD13-E14E-6B6F-B9EE1EB07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662" y="1134011"/>
            <a:ext cx="2739009" cy="342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D17078-C1E7-35CD-45FF-71631B748A09}"/>
              </a:ext>
            </a:extLst>
          </p:cNvPr>
          <p:cNvCxnSpPr>
            <a:cxnSpLocks/>
          </p:cNvCxnSpPr>
          <p:nvPr/>
        </p:nvCxnSpPr>
        <p:spPr>
          <a:xfrm>
            <a:off x="2238620" y="2259806"/>
            <a:ext cx="447430" cy="762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63D859-B1FB-680E-C836-54DD09459F46}"/>
                  </a:ext>
                </a:extLst>
              </p:cNvPr>
              <p:cNvSpPr txBox="1"/>
              <p:nvPr/>
            </p:nvSpPr>
            <p:spPr>
              <a:xfrm>
                <a:off x="194094" y="1720970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63D859-B1FB-680E-C836-54DD09459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4" y="1720970"/>
                <a:ext cx="171777" cy="276999"/>
              </a:xfrm>
              <a:prstGeom prst="rect">
                <a:avLst/>
              </a:prstGeom>
              <a:blipFill>
                <a:blip r:embed="rId7"/>
                <a:stretch>
                  <a:fillRect l="-21429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3652C8-9245-4A43-965B-03DE1D5F5BE3}"/>
                  </a:ext>
                </a:extLst>
              </p:cNvPr>
              <p:cNvSpPr txBox="1"/>
              <p:nvPr/>
            </p:nvSpPr>
            <p:spPr>
              <a:xfrm>
                <a:off x="6446596" y="1720969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3652C8-9245-4A43-965B-03DE1D5F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96" y="1720969"/>
                <a:ext cx="171777" cy="276999"/>
              </a:xfrm>
              <a:prstGeom prst="rect">
                <a:avLst/>
              </a:prstGeom>
              <a:blipFill>
                <a:blip r:embed="rId7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7A472EDA-0D28-A8C5-C931-680F8DB4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14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</p:spPr>
            <p:txBody>
              <a:bodyPr/>
              <a:lstStyle/>
              <a:p>
                <a:r>
                  <a:rPr lang="en-US" dirty="0"/>
                  <a:t>1D fit at each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bin: DCA resolution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  <a:blipFill>
                <a:blip r:embed="rId2"/>
                <a:stretch>
                  <a:fillRect l="-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1005A4E-2C2E-B575-604A-158A407D2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11" y="1010443"/>
            <a:ext cx="4273633" cy="5514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F7AD87-0114-C46E-B9D1-6677EA331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915" y="1010443"/>
            <a:ext cx="4273633" cy="55149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966C72-CD8F-CD7C-7CCD-40BC88798865}"/>
              </a:ext>
            </a:extLst>
          </p:cNvPr>
          <p:cNvSpPr txBox="1"/>
          <p:nvPr/>
        </p:nvSpPr>
        <p:spPr>
          <a:xfrm>
            <a:off x="329840" y="3244334"/>
            <a:ext cx="790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DCA</a:t>
            </a:r>
            <a:r>
              <a:rPr lang="en-US" baseline="-25000" dirty="0" err="1"/>
              <a:t>z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51D1AD-9558-1F61-60AF-31F7395D94D5}"/>
                  </a:ext>
                </a:extLst>
              </p:cNvPr>
              <p:cNvSpPr txBox="1"/>
              <p:nvPr/>
            </p:nvSpPr>
            <p:spPr>
              <a:xfrm>
                <a:off x="6240440" y="3244334"/>
                <a:ext cx="9414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DCA</a:t>
                </a:r>
                <a:r>
                  <a:rPr lang="en-US" baseline="-25000" dirty="0" err="1"/>
                  <a:t>r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51D1AD-9558-1F61-60AF-31F7395D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440" y="3244334"/>
                <a:ext cx="941410" cy="369332"/>
              </a:xfrm>
              <a:prstGeom prst="rect">
                <a:avLst/>
              </a:prstGeom>
              <a:blipFill>
                <a:blip r:embed="rId5"/>
                <a:stretch>
                  <a:fillRect l="-533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7E21A6-FD13-E14E-6B6F-B9EE1EB07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662" y="1134011"/>
            <a:ext cx="2739009" cy="342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D17078-C1E7-35CD-45FF-71631B748A09}"/>
              </a:ext>
            </a:extLst>
          </p:cNvPr>
          <p:cNvCxnSpPr>
            <a:cxnSpLocks/>
          </p:cNvCxnSpPr>
          <p:nvPr/>
        </p:nvCxnSpPr>
        <p:spPr>
          <a:xfrm>
            <a:off x="2238620" y="2259806"/>
            <a:ext cx="447430" cy="762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E5C2A1D-4CFC-29DF-457A-415131BD7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713" y="2847975"/>
            <a:ext cx="3025536" cy="3613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8DDBBA-6734-0BDE-51E6-E14EDBB779E4}"/>
              </a:ext>
            </a:extLst>
          </p:cNvPr>
          <p:cNvCxnSpPr>
            <a:cxnSpLocks/>
          </p:cNvCxnSpPr>
          <p:nvPr/>
        </p:nvCxnSpPr>
        <p:spPr>
          <a:xfrm flipV="1">
            <a:off x="4314685" y="5847557"/>
            <a:ext cx="1347242" cy="13652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C12FAA-B82F-3E83-92C1-6A2B8FE35AD3}"/>
                  </a:ext>
                </a:extLst>
              </p:cNvPr>
              <p:cNvSpPr txBox="1"/>
              <p:nvPr/>
            </p:nvSpPr>
            <p:spPr>
              <a:xfrm>
                <a:off x="194094" y="1720970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C12FAA-B82F-3E83-92C1-6A2B8FE35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4" y="1720970"/>
                <a:ext cx="171777" cy="276999"/>
              </a:xfrm>
              <a:prstGeom prst="rect">
                <a:avLst/>
              </a:prstGeom>
              <a:blipFill>
                <a:blip r:embed="rId8"/>
                <a:stretch>
                  <a:fillRect l="-21429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C69446-7029-CC61-F7E7-09E4F3AE3BFE}"/>
                  </a:ext>
                </a:extLst>
              </p:cNvPr>
              <p:cNvSpPr txBox="1"/>
              <p:nvPr/>
            </p:nvSpPr>
            <p:spPr>
              <a:xfrm>
                <a:off x="6446596" y="1720969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C69446-7029-CC61-F7E7-09E4F3AE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96" y="1720969"/>
                <a:ext cx="171777" cy="276999"/>
              </a:xfrm>
              <a:prstGeom prst="rect">
                <a:avLst/>
              </a:prstGeom>
              <a:blipFill>
                <a:blip r:embed="rId8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33DE5827-3DAA-D1A2-4C5A-F06059A3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554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</p:spPr>
            <p:txBody>
              <a:bodyPr/>
              <a:lstStyle/>
              <a:p>
                <a:r>
                  <a:rPr lang="en-US" dirty="0"/>
                  <a:t>1D fit at each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bin: DCA resolution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  <a:blipFill>
                <a:blip r:embed="rId2"/>
                <a:stretch>
                  <a:fillRect l="-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1005A4E-2C2E-B575-604A-158A407D2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11" y="1010443"/>
            <a:ext cx="4273633" cy="55141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966C72-CD8F-CD7C-7CCD-40BC88798865}"/>
              </a:ext>
            </a:extLst>
          </p:cNvPr>
          <p:cNvSpPr txBox="1"/>
          <p:nvPr/>
        </p:nvSpPr>
        <p:spPr>
          <a:xfrm>
            <a:off x="329840" y="3244334"/>
            <a:ext cx="790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DCA</a:t>
            </a:r>
            <a:r>
              <a:rPr lang="en-US" baseline="-25000" dirty="0" err="1"/>
              <a:t>z</a:t>
            </a:r>
            <a:endParaRPr lang="en-US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62410-4E60-6899-2C00-3321BDE8D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833" y="1010443"/>
            <a:ext cx="4307956" cy="5514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D335DC-98D9-7063-0DE0-AC9EB4A2256F}"/>
              </a:ext>
            </a:extLst>
          </p:cNvPr>
          <p:cNvSpPr txBox="1"/>
          <p:nvPr/>
        </p:nvSpPr>
        <p:spPr>
          <a:xfrm>
            <a:off x="6096000" y="3239968"/>
            <a:ext cx="790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DCA</a:t>
            </a:r>
            <a:r>
              <a:rPr lang="en-US" baseline="-25000" dirty="0" err="1"/>
              <a:t>z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BEFB04-AC28-0634-DD5C-6D8376012228}"/>
                  </a:ext>
                </a:extLst>
              </p:cNvPr>
              <p:cNvSpPr txBox="1"/>
              <p:nvPr/>
            </p:nvSpPr>
            <p:spPr>
              <a:xfrm>
                <a:off x="490615" y="1720968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BEFB04-AC28-0634-DD5C-6D8376012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15" y="1720968"/>
                <a:ext cx="171777" cy="276999"/>
              </a:xfrm>
              <a:prstGeom prst="rect">
                <a:avLst/>
              </a:prstGeom>
              <a:blipFill>
                <a:blip r:embed="rId5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848CCD-95A4-553D-6858-B3686F5FE019}"/>
                  </a:ext>
                </a:extLst>
              </p:cNvPr>
              <p:cNvSpPr txBox="1"/>
              <p:nvPr/>
            </p:nvSpPr>
            <p:spPr>
              <a:xfrm>
                <a:off x="6204757" y="1720969"/>
                <a:ext cx="183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848CCD-95A4-553D-6858-B3686F5FE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757" y="1720969"/>
                <a:ext cx="183961" cy="276999"/>
              </a:xfrm>
              <a:prstGeom prst="rect">
                <a:avLst/>
              </a:prstGeom>
              <a:blipFill>
                <a:blip r:embed="rId6"/>
                <a:stretch>
                  <a:fillRect l="-31250" r="-2500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4644D268-A9DD-D0D5-5866-0384555E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610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A848-E9B3-BBFA-4106-681831E8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36525"/>
            <a:ext cx="10925175" cy="1325563"/>
          </a:xfrm>
        </p:spPr>
        <p:txBody>
          <a:bodyPr/>
          <a:lstStyle/>
          <a:p>
            <a:r>
              <a:rPr lang="en-US" dirty="0"/>
              <a:t>Comparison of measurement and fitted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AE04F-02E2-48BE-52FF-967982E4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923968"/>
            <a:ext cx="5998759" cy="400129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A004806-FB2F-B76F-A63D-25B05F192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923967"/>
            <a:ext cx="6036624" cy="408154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9AE60C-ED85-3F92-CF7C-C948F126D2E3}"/>
              </a:ext>
            </a:extLst>
          </p:cNvPr>
          <p:cNvSpPr txBox="1"/>
          <p:nvPr/>
        </p:nvSpPr>
        <p:spPr>
          <a:xfrm>
            <a:off x="2009775" y="1554635"/>
            <a:ext cx="180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Measurement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15182-CF60-8730-F691-FBC38F65C7E2}"/>
              </a:ext>
            </a:extLst>
          </p:cNvPr>
          <p:cNvSpPr txBox="1"/>
          <p:nvPr/>
        </p:nvSpPr>
        <p:spPr>
          <a:xfrm>
            <a:off x="8046399" y="1554635"/>
            <a:ext cx="180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Fitted result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9BFA6B07-7127-BCEB-56DA-3688843C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882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A848-E9B3-BBFA-4106-681831E8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36525"/>
            <a:ext cx="10925175" cy="1325563"/>
          </a:xfrm>
        </p:spPr>
        <p:txBody>
          <a:bodyPr/>
          <a:lstStyle/>
          <a:p>
            <a:r>
              <a:rPr lang="en-US" dirty="0"/>
              <a:t>Comparison of measurement and fitted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3D16D4-FF9E-613C-1C93-9428FAE9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9" y="1825758"/>
            <a:ext cx="5598647" cy="4024224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A16A3A5-6CDE-8FFF-D534-B64B609DA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5999" y="1825758"/>
            <a:ext cx="5978130" cy="435133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561341-1295-4B06-BB34-B8F84092D4FF}"/>
              </a:ext>
            </a:extLst>
          </p:cNvPr>
          <p:cNvSpPr txBox="1"/>
          <p:nvPr/>
        </p:nvSpPr>
        <p:spPr>
          <a:xfrm>
            <a:off x="2009775" y="1554635"/>
            <a:ext cx="180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Measurement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B177B4-B6BB-AADA-2B5C-CCE9C6A14FBC}"/>
              </a:ext>
            </a:extLst>
          </p:cNvPr>
          <p:cNvSpPr txBox="1"/>
          <p:nvPr/>
        </p:nvSpPr>
        <p:spPr>
          <a:xfrm>
            <a:off x="8046399" y="1554635"/>
            <a:ext cx="180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Fitted result</a:t>
            </a:r>
          </a:p>
        </p:txBody>
      </p:sp>
      <p:sp>
        <p:nvSpPr>
          <p:cNvPr id="16" name="灯片编号占位符 3">
            <a:extLst>
              <a:ext uri="{FF2B5EF4-FFF2-40B4-BE49-F238E27FC236}">
                <a16:creationId xmlns:a16="http://schemas.microsoft.com/office/drawing/2014/main" id="{ECAA18F4-A877-ABD0-6D65-E51CD1A2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490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A848-E9B3-BBFA-4106-681831E8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36525"/>
            <a:ext cx="10925175" cy="1325563"/>
          </a:xfrm>
        </p:spPr>
        <p:txBody>
          <a:bodyPr/>
          <a:lstStyle/>
          <a:p>
            <a:r>
              <a:rPr lang="en-US" dirty="0"/>
              <a:t>Comparison of measurement and fitted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A1F5EA-B215-E5BF-A350-EC6AA0E3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617"/>
            <a:ext cx="5934586" cy="4128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E40D62-4E44-9235-7357-C1B6A40F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259" y="1786617"/>
            <a:ext cx="6126741" cy="42740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C1825E-E067-DF7B-B90B-33C8CA68C394}"/>
              </a:ext>
            </a:extLst>
          </p:cNvPr>
          <p:cNvSpPr txBox="1"/>
          <p:nvPr/>
        </p:nvSpPr>
        <p:spPr>
          <a:xfrm>
            <a:off x="2009775" y="1554635"/>
            <a:ext cx="180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Measurement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28D6F-AB85-2636-0E82-BAF945B6BEAF}"/>
              </a:ext>
            </a:extLst>
          </p:cNvPr>
          <p:cNvSpPr txBox="1"/>
          <p:nvPr/>
        </p:nvSpPr>
        <p:spPr>
          <a:xfrm>
            <a:off x="8046399" y="1554635"/>
            <a:ext cx="180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Fitted result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F057EC3C-FAE2-EC8A-273C-3E65706B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100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E441D-6825-2158-BD7E-4AFD9D69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Parameterization of the 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DC7D8-F698-EC6F-513F-2CBDF2A03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64" y="1028700"/>
            <a:ext cx="5184403" cy="563917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B69FD-7C71-846C-1AA6-969C04C12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612" y="3077111"/>
            <a:ext cx="2739009" cy="342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104DC9-A6F6-E5FF-FA55-F94025C2D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135" y="1114424"/>
            <a:ext cx="2733072" cy="247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C49EA-65C9-C077-B648-723BECA510CA}"/>
                  </a:ext>
                </a:extLst>
              </p:cNvPr>
              <p:cNvSpPr txBox="1"/>
              <p:nvPr/>
            </p:nvSpPr>
            <p:spPr>
              <a:xfrm>
                <a:off x="2764632" y="1114424"/>
                <a:ext cx="2624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[0,1,2,3,4]=&gt;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C49EA-65C9-C077-B648-723BECA51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1114424"/>
                <a:ext cx="2624821" cy="369332"/>
              </a:xfrm>
              <a:prstGeom prst="rect">
                <a:avLst/>
              </a:prstGeom>
              <a:blipFill>
                <a:blip r:embed="rId5"/>
                <a:stretch>
                  <a:fillRect l="-192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4D41B40C-0510-16A4-1C97-90BC585E133D}"/>
              </a:ext>
            </a:extLst>
          </p:cNvPr>
          <p:cNvSpPr/>
          <p:nvPr/>
        </p:nvSpPr>
        <p:spPr>
          <a:xfrm rot="19764736">
            <a:off x="2692758" y="1429620"/>
            <a:ext cx="273992" cy="108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50177D4A-0C86-9EA3-AF75-96F6DFBC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108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E441D-6825-2158-BD7E-4AFD9D69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Parameterization of the 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DC7D8-F698-EC6F-513F-2CBDF2A03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64" y="1028700"/>
            <a:ext cx="5184403" cy="563917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B69FD-7C71-846C-1AA6-969C04C12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612" y="3077111"/>
            <a:ext cx="2739009" cy="342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104DC9-A6F6-E5FF-FA55-F94025C2D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135" y="1114424"/>
            <a:ext cx="2733072" cy="247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C49EA-65C9-C077-B648-723BECA510CA}"/>
                  </a:ext>
                </a:extLst>
              </p:cNvPr>
              <p:cNvSpPr txBox="1"/>
              <p:nvPr/>
            </p:nvSpPr>
            <p:spPr>
              <a:xfrm>
                <a:off x="2764632" y="1114424"/>
                <a:ext cx="2624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[0,1,2,3,4]=&gt;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C49EA-65C9-C077-B648-723BECA51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1114424"/>
                <a:ext cx="2624821" cy="369332"/>
              </a:xfrm>
              <a:prstGeom prst="rect">
                <a:avLst/>
              </a:prstGeom>
              <a:blipFill>
                <a:blip r:embed="rId5"/>
                <a:stretch>
                  <a:fillRect l="-192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4D41B40C-0510-16A4-1C97-90BC585E133D}"/>
              </a:ext>
            </a:extLst>
          </p:cNvPr>
          <p:cNvSpPr/>
          <p:nvPr/>
        </p:nvSpPr>
        <p:spPr>
          <a:xfrm rot="19764736">
            <a:off x="2692758" y="1429620"/>
            <a:ext cx="273992" cy="108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CF5F2E-180F-9D12-2F8F-55A3D34AE4E9}"/>
              </a:ext>
            </a:extLst>
          </p:cNvPr>
          <p:cNvSpPr/>
          <p:nvPr/>
        </p:nvSpPr>
        <p:spPr>
          <a:xfrm>
            <a:off x="1828800" y="1483756"/>
            <a:ext cx="209550" cy="2326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E279F-150F-1C3B-DFA6-9E4234B90627}"/>
              </a:ext>
            </a:extLst>
          </p:cNvPr>
          <p:cNvSpPr/>
          <p:nvPr/>
        </p:nvSpPr>
        <p:spPr>
          <a:xfrm>
            <a:off x="2088356" y="3556979"/>
            <a:ext cx="219076" cy="2706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8C3447-72EB-BD60-E0B6-44C4D38DD4EB}"/>
              </a:ext>
            </a:extLst>
          </p:cNvPr>
          <p:cNvSpPr/>
          <p:nvPr/>
        </p:nvSpPr>
        <p:spPr>
          <a:xfrm>
            <a:off x="2088356" y="5359586"/>
            <a:ext cx="219076" cy="2706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508D0A3B-BED2-D28C-BC37-16836BC4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247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9938-78A7-D64D-8861-F8D48A76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Momentum resolution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A336B5-5580-EF48-9A5C-88B8C0D4C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73" y="2007029"/>
            <a:ext cx="5069637" cy="34880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99500-DD7C-CC46-8E2E-0DA508465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78" y="1859796"/>
            <a:ext cx="8002522" cy="3919458"/>
          </a:xfrm>
          <a:prstGeom prst="rect">
            <a:avLst/>
          </a:prstGeom>
        </p:spPr>
      </p:pic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5513FA47-621C-F91B-1D00-2F170864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7892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E441D-6825-2158-BD7E-4AFD9D69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Parameterization of the 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DC7D8-F698-EC6F-513F-2CBDF2A03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64" y="1028700"/>
            <a:ext cx="5184403" cy="563917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C49EA-65C9-C077-B648-723BECA510CA}"/>
                  </a:ext>
                </a:extLst>
              </p:cNvPr>
              <p:cNvSpPr txBox="1"/>
              <p:nvPr/>
            </p:nvSpPr>
            <p:spPr>
              <a:xfrm>
                <a:off x="2764632" y="1114424"/>
                <a:ext cx="2624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[0,1,2,3,4]=&gt;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C49EA-65C9-C077-B648-723BECA51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1114424"/>
                <a:ext cx="2624821" cy="369332"/>
              </a:xfrm>
              <a:prstGeom prst="rect">
                <a:avLst/>
              </a:prstGeom>
              <a:blipFill>
                <a:blip r:embed="rId3"/>
                <a:stretch>
                  <a:fillRect l="-192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4D41B40C-0510-16A4-1C97-90BC585E133D}"/>
              </a:ext>
            </a:extLst>
          </p:cNvPr>
          <p:cNvSpPr/>
          <p:nvPr/>
        </p:nvSpPr>
        <p:spPr>
          <a:xfrm rot="19764736">
            <a:off x="2692758" y="1429620"/>
            <a:ext cx="273992" cy="108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CF5F2E-180F-9D12-2F8F-55A3D34AE4E9}"/>
              </a:ext>
            </a:extLst>
          </p:cNvPr>
          <p:cNvSpPr/>
          <p:nvPr/>
        </p:nvSpPr>
        <p:spPr>
          <a:xfrm>
            <a:off x="1828800" y="1483756"/>
            <a:ext cx="209550" cy="2326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E279F-150F-1C3B-DFA6-9E4234B90627}"/>
              </a:ext>
            </a:extLst>
          </p:cNvPr>
          <p:cNvSpPr/>
          <p:nvPr/>
        </p:nvSpPr>
        <p:spPr>
          <a:xfrm>
            <a:off x="2088356" y="3556979"/>
            <a:ext cx="219076" cy="2706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8C3447-72EB-BD60-E0B6-44C4D38DD4EB}"/>
              </a:ext>
            </a:extLst>
          </p:cNvPr>
          <p:cNvSpPr/>
          <p:nvPr/>
        </p:nvSpPr>
        <p:spPr>
          <a:xfrm>
            <a:off x="2088356" y="5359586"/>
            <a:ext cx="219076" cy="2706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8AAC6-A745-3E63-E048-F56CAF725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480" y="1177432"/>
            <a:ext cx="5352067" cy="5374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12B39E9D-11AC-006C-7AC7-008945E9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8850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2B72-DD52-177A-D3B7-AFCB2734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Validation of the 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EEDEEE-538F-5352-2EB8-1048037C9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95784" y="3956259"/>
            <a:ext cx="4007034" cy="288348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92ADD-F0A1-D2A6-8358-4230F9128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748" y="3956260"/>
            <a:ext cx="4071588" cy="2883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B81A36-21B7-A590-A6AC-24DA442C1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56260"/>
            <a:ext cx="4196218" cy="2883485"/>
          </a:xfrm>
          <a:prstGeom prst="rect">
            <a:avLst/>
          </a:prstGeom>
        </p:spPr>
      </p:pic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6D285BC9-1C68-F79C-6EC7-9E238A0A7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08" y="960648"/>
            <a:ext cx="4092424" cy="2767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932613-3824-4B6A-E0AB-5B8A214B5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6218" y="876872"/>
            <a:ext cx="4011611" cy="2883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A180E9-150E-279A-44B5-1F0EADBD0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721" y="960648"/>
            <a:ext cx="4071589" cy="28324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0B75EE-50F0-8AD9-F760-24810F00D803}"/>
              </a:ext>
            </a:extLst>
          </p:cNvPr>
          <p:cNvSpPr txBox="1"/>
          <p:nvPr/>
        </p:nvSpPr>
        <p:spPr>
          <a:xfrm>
            <a:off x="8734425" y="3884342"/>
            <a:ext cx="186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Calculated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5DDF01-E3F9-5005-881E-E44E5E2EA4C8}"/>
              </a:ext>
            </a:extLst>
          </p:cNvPr>
          <p:cNvSpPr txBox="1"/>
          <p:nvPr/>
        </p:nvSpPr>
        <p:spPr>
          <a:xfrm>
            <a:off x="8734424" y="815671"/>
            <a:ext cx="183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Simulated results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304C5C-41D7-B17A-7320-2ACE59089432}"/>
              </a:ext>
            </a:extLst>
          </p:cNvPr>
          <p:cNvCxnSpPr/>
          <p:nvPr/>
        </p:nvCxnSpPr>
        <p:spPr>
          <a:xfrm>
            <a:off x="377542" y="1104900"/>
            <a:ext cx="1143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830BBB-6171-D02A-B967-04F0694E7F6F}"/>
              </a:ext>
            </a:extLst>
          </p:cNvPr>
          <p:cNvCxnSpPr/>
          <p:nvPr/>
        </p:nvCxnSpPr>
        <p:spPr>
          <a:xfrm>
            <a:off x="377542" y="4171950"/>
            <a:ext cx="1143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6B416E61-3152-4D9D-67F5-DD1FEF8A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944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4263B-4B54-881B-789A-D950AFCF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97"/>
            <a:ext cx="10738104" cy="1325563"/>
          </a:xfrm>
        </p:spPr>
        <p:txBody>
          <a:bodyPr/>
          <a:lstStyle/>
          <a:p>
            <a:r>
              <a:rPr lang="en-US" altLang="zh-CN" dirty="0"/>
              <a:t>Design of the </a:t>
            </a:r>
            <a:r>
              <a:rPr lang="en-US" altLang="zh-CN" b="1" dirty="0" err="1"/>
              <a:t>EicC</a:t>
            </a:r>
            <a:r>
              <a:rPr lang="en-US" altLang="zh-CN" b="1" dirty="0"/>
              <a:t> Detector Performance Class</a:t>
            </a:r>
            <a:endParaRPr lang="zh-CN" altLang="en-US" b="1" dirty="0"/>
          </a:p>
        </p:txBody>
      </p:sp>
      <p:sp>
        <p:nvSpPr>
          <p:cNvPr id="4" name="流程图: 过程 3">
            <a:extLst>
              <a:ext uri="{FF2B5EF4-FFF2-40B4-BE49-F238E27FC236}">
                <a16:creationId xmlns:a16="http://schemas.microsoft.com/office/drawing/2014/main" id="{85B00FBD-BFC5-2547-BE03-0E6388A7D1F2}"/>
              </a:ext>
            </a:extLst>
          </p:cNvPr>
          <p:cNvSpPr/>
          <p:nvPr/>
        </p:nvSpPr>
        <p:spPr>
          <a:xfrm>
            <a:off x="1237869" y="1691640"/>
            <a:ext cx="1289304" cy="8869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Interface</a:t>
            </a:r>
            <a:endParaRPr lang="zh-CN" altLang="en-US" sz="2000" dirty="0"/>
          </a:p>
        </p:txBody>
      </p:sp>
      <p:sp>
        <p:nvSpPr>
          <p:cNvPr id="5" name="流程图: 过程 4">
            <a:extLst>
              <a:ext uri="{FF2B5EF4-FFF2-40B4-BE49-F238E27FC236}">
                <a16:creationId xmlns:a16="http://schemas.microsoft.com/office/drawing/2014/main" id="{C7C28E94-DA05-930A-D0C9-3D48EE3A2C33}"/>
              </a:ext>
            </a:extLst>
          </p:cNvPr>
          <p:cNvSpPr/>
          <p:nvPr/>
        </p:nvSpPr>
        <p:spPr>
          <a:xfrm>
            <a:off x="5855970" y="1691640"/>
            <a:ext cx="1289304" cy="8869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Data base</a:t>
            </a:r>
            <a:endParaRPr lang="zh-CN" altLang="en-US" sz="2000" dirty="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90B565EC-2F41-A279-C01C-0D34021A3A0E}"/>
              </a:ext>
            </a:extLst>
          </p:cNvPr>
          <p:cNvSpPr/>
          <p:nvPr/>
        </p:nvSpPr>
        <p:spPr>
          <a:xfrm rot="10800000">
            <a:off x="3204210" y="2029967"/>
            <a:ext cx="2267712" cy="21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矩形 7">
            <a:extLst>
              <a:ext uri="{FF2B5EF4-FFF2-40B4-BE49-F238E27FC236}">
                <a16:creationId xmlns:a16="http://schemas.microsoft.com/office/drawing/2014/main" id="{4CF1D674-D55C-D6F6-28DA-67505B7BF73D}"/>
              </a:ext>
            </a:extLst>
          </p:cNvPr>
          <p:cNvSpPr/>
          <p:nvPr/>
        </p:nvSpPr>
        <p:spPr>
          <a:xfrm>
            <a:off x="192024" y="3433763"/>
            <a:ext cx="4760976" cy="2697480"/>
          </a:xfrm>
          <a:prstGeom prst="wedgeRectCallout">
            <a:avLst>
              <a:gd name="adj1" fmla="val -16666"/>
              <a:gd name="adj2" fmla="val -8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/>
          </a:p>
          <a:p>
            <a:r>
              <a:rPr lang="en-US" altLang="zh-CN" dirty="0" err="1"/>
              <a:t>EicC_Mvd_DP</a:t>
            </a:r>
            <a:r>
              <a:rPr lang="en-US" altLang="zh-CN" dirty="0"/>
              <a:t>::</a:t>
            </a:r>
            <a:r>
              <a:rPr lang="en-US" altLang="zh-CN" dirty="0" err="1"/>
              <a:t>GetResP</a:t>
            </a:r>
            <a:r>
              <a:rPr lang="en-US" altLang="zh-CN" dirty="0"/>
              <a:t>(</a:t>
            </a:r>
            <a:r>
              <a:rPr lang="en-US" altLang="zh-CN" dirty="0" err="1"/>
              <a:t>p,eta,par</a:t>
            </a:r>
            <a:r>
              <a:rPr lang="en-US" altLang="zh-CN" dirty="0"/>
              <a:t>)</a:t>
            </a:r>
          </a:p>
          <a:p>
            <a:r>
              <a:rPr lang="en-US" altLang="zh-CN" dirty="0" err="1"/>
              <a:t>EicC_Mvd_DP</a:t>
            </a:r>
            <a:r>
              <a:rPr lang="en-US" altLang="zh-CN" dirty="0"/>
              <a:t>::</a:t>
            </a:r>
            <a:r>
              <a:rPr lang="en-US" altLang="zh-CN" dirty="0" err="1"/>
              <a:t>GetResDCAz</a:t>
            </a:r>
            <a:r>
              <a:rPr lang="en-US" altLang="zh-CN" dirty="0"/>
              <a:t>(</a:t>
            </a:r>
            <a:r>
              <a:rPr lang="en-US" altLang="zh-CN" dirty="0" err="1"/>
              <a:t>pt,eta,par</a:t>
            </a:r>
            <a:r>
              <a:rPr lang="en-US" altLang="zh-CN" dirty="0"/>
              <a:t>)</a:t>
            </a:r>
          </a:p>
          <a:p>
            <a:r>
              <a:rPr lang="en-US" altLang="zh-CN" dirty="0" err="1"/>
              <a:t>EicC_Mvd_DP</a:t>
            </a:r>
            <a:r>
              <a:rPr lang="en-US" altLang="zh-CN" dirty="0"/>
              <a:t>::</a:t>
            </a:r>
            <a:r>
              <a:rPr lang="en-US" altLang="zh-CN" dirty="0" err="1"/>
              <a:t>GetResDCArp</a:t>
            </a:r>
            <a:r>
              <a:rPr lang="en-US" altLang="zh-CN" dirty="0"/>
              <a:t>(</a:t>
            </a:r>
            <a:r>
              <a:rPr lang="en-US" altLang="zh-CN" dirty="0" err="1"/>
              <a:t>pt,eta,par</a:t>
            </a:r>
            <a:r>
              <a:rPr lang="en-US" altLang="zh-CN" dirty="0"/>
              <a:t>)</a:t>
            </a:r>
          </a:p>
          <a:p>
            <a:r>
              <a:rPr lang="en-US" altLang="zh-CN" dirty="0" err="1"/>
              <a:t>EicC_Mvd_DP</a:t>
            </a:r>
            <a:r>
              <a:rPr lang="en-US" altLang="zh-CN" dirty="0"/>
              <a:t>::</a:t>
            </a:r>
            <a:r>
              <a:rPr lang="en-US" altLang="zh-CN" dirty="0" err="1"/>
              <a:t>GetEff</a:t>
            </a:r>
            <a:r>
              <a:rPr lang="en-US" altLang="zh-CN" dirty="0"/>
              <a:t>(</a:t>
            </a:r>
            <a:r>
              <a:rPr lang="en-US" altLang="zh-CN" dirty="0" err="1"/>
              <a:t>pt,eta,par</a:t>
            </a:r>
            <a:r>
              <a:rPr lang="en-US" altLang="zh-CN" dirty="0"/>
              <a:t>)</a:t>
            </a:r>
          </a:p>
          <a:p>
            <a:r>
              <a:rPr lang="en-US" altLang="zh-CN" dirty="0" err="1"/>
              <a:t>EicC_Mvd_DP</a:t>
            </a:r>
            <a:r>
              <a:rPr lang="en-US" altLang="zh-CN" dirty="0"/>
              <a:t>::</a:t>
            </a:r>
            <a:r>
              <a:rPr lang="en-US" altLang="zh-CN" dirty="0" err="1"/>
              <a:t>GetResVx</a:t>
            </a:r>
            <a:r>
              <a:rPr lang="en-US" altLang="zh-CN" dirty="0"/>
              <a:t>(</a:t>
            </a:r>
            <a:r>
              <a:rPr lang="en-US" altLang="zh-CN" dirty="0" err="1"/>
              <a:t>nTrk</a:t>
            </a:r>
            <a:r>
              <a:rPr lang="en-US" altLang="zh-CN" dirty="0"/>
              <a:t>)</a:t>
            </a:r>
          </a:p>
          <a:p>
            <a:r>
              <a:rPr lang="en-US" altLang="zh-CN" dirty="0" err="1"/>
              <a:t>EicC_Mvd_DP</a:t>
            </a:r>
            <a:r>
              <a:rPr lang="en-US" altLang="zh-CN" dirty="0"/>
              <a:t>::</a:t>
            </a:r>
            <a:r>
              <a:rPr lang="en-US" altLang="zh-CN" dirty="0" err="1"/>
              <a:t>GetResVy</a:t>
            </a:r>
            <a:r>
              <a:rPr lang="en-US" altLang="zh-CN" dirty="0"/>
              <a:t>(</a:t>
            </a:r>
            <a:r>
              <a:rPr lang="en-US" altLang="zh-CN" dirty="0" err="1"/>
              <a:t>nTrk</a:t>
            </a:r>
            <a:r>
              <a:rPr lang="en-US" altLang="zh-CN" dirty="0"/>
              <a:t>)</a:t>
            </a:r>
          </a:p>
          <a:p>
            <a:r>
              <a:rPr lang="en-US" altLang="zh-CN" dirty="0" err="1"/>
              <a:t>EicC_Mvd_DP</a:t>
            </a:r>
            <a:r>
              <a:rPr lang="en-US" altLang="zh-CN" dirty="0"/>
              <a:t>::</a:t>
            </a:r>
            <a:r>
              <a:rPr lang="en-US" altLang="zh-CN" dirty="0" err="1"/>
              <a:t>GetResVz</a:t>
            </a:r>
            <a:r>
              <a:rPr lang="en-US" altLang="zh-CN" dirty="0"/>
              <a:t>(</a:t>
            </a:r>
            <a:r>
              <a:rPr lang="en-US" altLang="zh-CN" dirty="0" err="1"/>
              <a:t>nTrk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en-US" altLang="zh-CN" dirty="0" err="1">
                <a:solidFill>
                  <a:srgbClr val="FFFF00"/>
                </a:solidFill>
              </a:rPr>
              <a:t>EicC_Mvd_DP</a:t>
            </a:r>
            <a:r>
              <a:rPr lang="en-US" altLang="zh-CN" dirty="0">
                <a:solidFill>
                  <a:srgbClr val="FFFF00"/>
                </a:solidFill>
              </a:rPr>
              <a:t>::</a:t>
            </a:r>
            <a:r>
              <a:rPr lang="en-US" altLang="zh-CN" dirty="0" err="1">
                <a:solidFill>
                  <a:srgbClr val="FFFF00"/>
                </a:solidFill>
              </a:rPr>
              <a:t>SetTag</a:t>
            </a:r>
            <a:r>
              <a:rPr lang="en-US" altLang="zh-CN" dirty="0">
                <a:solidFill>
                  <a:srgbClr val="FFFF00"/>
                </a:solidFill>
              </a:rPr>
              <a:t>(“Det_v1”)</a:t>
            </a:r>
            <a:endParaRPr lang="zh-CN" altLang="en-US" dirty="0">
              <a:solidFill>
                <a:srgbClr val="FFFF00"/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9" name="对话气泡: 矩形 8">
            <a:extLst>
              <a:ext uri="{FF2B5EF4-FFF2-40B4-BE49-F238E27FC236}">
                <a16:creationId xmlns:a16="http://schemas.microsoft.com/office/drawing/2014/main" id="{064C8FE7-7BFA-0DAA-A6B8-501532C107F7}"/>
              </a:ext>
            </a:extLst>
          </p:cNvPr>
          <p:cNvSpPr/>
          <p:nvPr/>
        </p:nvSpPr>
        <p:spPr>
          <a:xfrm>
            <a:off x="5297424" y="3415475"/>
            <a:ext cx="3429000" cy="2697480"/>
          </a:xfrm>
          <a:prstGeom prst="wedgeRectCallout">
            <a:avLst>
              <a:gd name="adj1" fmla="val -16666"/>
              <a:gd name="adj2" fmla="val -8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Double </a:t>
            </a:r>
            <a:r>
              <a:rPr lang="en-US" altLang="zh-CN" dirty="0" err="1"/>
              <a:t>Par_Res_P</a:t>
            </a:r>
            <a:r>
              <a:rPr lang="en-US" altLang="zh-CN" dirty="0"/>
              <a:t>[[[…]]];</a:t>
            </a:r>
          </a:p>
          <a:p>
            <a:r>
              <a:rPr lang="en-US" altLang="zh-CN" dirty="0"/>
              <a:t>Double </a:t>
            </a:r>
            <a:r>
              <a:rPr lang="en-US" altLang="zh-CN" dirty="0" err="1"/>
              <a:t>Par_Res_DCAz</a:t>
            </a:r>
            <a:r>
              <a:rPr lang="en-US" altLang="zh-CN" dirty="0"/>
              <a:t>[[[…]]];</a:t>
            </a:r>
          </a:p>
          <a:p>
            <a:r>
              <a:rPr lang="en-US" altLang="zh-CN" dirty="0"/>
              <a:t>…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If(Tag==“Det_v1”)</a:t>
            </a:r>
          </a:p>
          <a:p>
            <a:r>
              <a:rPr lang="en-US" altLang="zh-CN" dirty="0"/>
              <a:t>{</a:t>
            </a:r>
            <a:r>
              <a:rPr lang="en-US" altLang="zh-CN" dirty="0" err="1"/>
              <a:t>Par_Res_P</a:t>
            </a:r>
            <a:r>
              <a:rPr lang="en-US" altLang="zh-CN" dirty="0"/>
              <a:t>=[[[…]]];</a:t>
            </a:r>
          </a:p>
          <a:p>
            <a:r>
              <a:rPr lang="en-US" altLang="zh-CN" dirty="0" err="1"/>
              <a:t>Par_Res_DCAz</a:t>
            </a:r>
            <a:r>
              <a:rPr lang="en-US" altLang="zh-CN" dirty="0"/>
              <a:t>=[[[…]]];</a:t>
            </a:r>
          </a:p>
          <a:p>
            <a:r>
              <a:rPr lang="en-US" altLang="zh-CN" dirty="0"/>
              <a:t>…;}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If(Tag==“Det_v2”)</a:t>
            </a:r>
          </a:p>
          <a:p>
            <a:r>
              <a:rPr lang="en-US" altLang="zh-CN" dirty="0"/>
              <a:t>{…;}</a:t>
            </a:r>
            <a:endParaRPr lang="zh-CN" altLang="en-US" dirty="0"/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4BFDABB0-D35E-98FC-65B3-19E70CE4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11" name="流程图: 过程 10">
            <a:extLst>
              <a:ext uri="{FF2B5EF4-FFF2-40B4-BE49-F238E27FC236}">
                <a16:creationId xmlns:a16="http://schemas.microsoft.com/office/drawing/2014/main" id="{A7F81D15-2571-9AC6-9013-34D544306CB0}"/>
              </a:ext>
            </a:extLst>
          </p:cNvPr>
          <p:cNvSpPr/>
          <p:nvPr/>
        </p:nvSpPr>
        <p:spPr>
          <a:xfrm>
            <a:off x="9615297" y="1691639"/>
            <a:ext cx="1980819" cy="8869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Documentation</a:t>
            </a:r>
            <a:endParaRPr lang="zh-CN" altLang="en-US" sz="2000" dirty="0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7F1B552E-F757-9B4D-AD66-C99141D418AF}"/>
              </a:ext>
            </a:extLst>
          </p:cNvPr>
          <p:cNvSpPr/>
          <p:nvPr/>
        </p:nvSpPr>
        <p:spPr>
          <a:xfrm rot="10800000">
            <a:off x="7529322" y="2029968"/>
            <a:ext cx="1906524" cy="21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对话气泡: 矩形 12">
            <a:extLst>
              <a:ext uri="{FF2B5EF4-FFF2-40B4-BE49-F238E27FC236}">
                <a16:creationId xmlns:a16="http://schemas.microsoft.com/office/drawing/2014/main" id="{699D954E-B2B2-1497-B63B-59E91785596E}"/>
              </a:ext>
            </a:extLst>
          </p:cNvPr>
          <p:cNvSpPr/>
          <p:nvPr/>
        </p:nvSpPr>
        <p:spPr>
          <a:xfrm>
            <a:off x="8997696" y="3415475"/>
            <a:ext cx="2993136" cy="2697480"/>
          </a:xfrm>
          <a:prstGeom prst="wedgeRectCallout">
            <a:avLst>
              <a:gd name="adj1" fmla="val -16666"/>
              <a:gd name="adj2" fmla="val -8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FFFF00"/>
                </a:solidFill>
              </a:rPr>
              <a:t>Det_v1:</a:t>
            </a:r>
          </a:p>
          <a:p>
            <a:r>
              <a:rPr lang="en-US" altLang="zh-CN" dirty="0"/>
              <a:t>Barrel:</a:t>
            </a:r>
          </a:p>
          <a:p>
            <a:r>
              <a:rPr lang="en-US" altLang="zh-CN" dirty="0"/>
              <a:t>  Layer1:</a:t>
            </a:r>
          </a:p>
          <a:p>
            <a:r>
              <a:rPr lang="en-US" altLang="zh-CN" dirty="0"/>
              <a:t>    R:3.0 cm</a:t>
            </a:r>
          </a:p>
          <a:p>
            <a:r>
              <a:rPr lang="en-US" altLang="zh-CN" dirty="0"/>
              <a:t>    L:10 cm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Mat:silicon</a:t>
            </a:r>
            <a:endParaRPr lang="en-US" altLang="zh-CN" dirty="0"/>
          </a:p>
          <a:p>
            <a:r>
              <a:rPr lang="en-US" altLang="zh-CN" dirty="0" err="1"/>
              <a:t>Endcap_e_go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…</a:t>
            </a:r>
          </a:p>
          <a:p>
            <a:r>
              <a:rPr lang="en-US" altLang="zh-CN" dirty="0" err="1"/>
              <a:t>Endcap_p_go</a:t>
            </a:r>
            <a:r>
              <a:rPr lang="en-US" altLang="zh-CN" dirty="0"/>
              <a:t>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747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FC79-A616-3347-8F78-6AE0119D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416033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9938-78A7-D64D-8861-F8D48A76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Tracking efficiency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72083-8814-6B49-BC95-2D8F027E1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7136"/>
            <a:ext cx="571406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5BE7E2-60DC-8748-A296-FA49ABE49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93" y="1154623"/>
            <a:ext cx="6672507" cy="47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45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9938-78A7-D64D-8861-F8D48A76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Vertex resolution vs multiplicity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8FD4F-F069-634F-86B7-D06073E3B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640" y="898902"/>
            <a:ext cx="10314720" cy="5940843"/>
          </a:xfrm>
        </p:spPr>
      </p:pic>
    </p:spTree>
    <p:extLst>
      <p:ext uri="{BB962C8B-B14F-4D97-AF65-F5344CB8AC3E}">
        <p14:creationId xmlns:p14="http://schemas.microsoft.com/office/powerpoint/2010/main" val="154885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9938-78A7-D64D-8861-F8D48A76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 err="1"/>
              <a:t>DCAz</a:t>
            </a:r>
            <a:r>
              <a:rPr lang="en-US" dirty="0"/>
              <a:t> resolution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E0A295-B2CC-934B-9B4D-974A143AD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0568"/>
            <a:ext cx="5869299" cy="41699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000A7F-63A3-6F47-B1FE-3EEFE45B6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906" y="1898542"/>
            <a:ext cx="7656094" cy="3365532"/>
          </a:xfrm>
          <a:prstGeom prst="rect">
            <a:avLst/>
          </a:prstGeom>
        </p:spPr>
      </p:pic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8928A5E0-16E6-8976-20A7-4A10CBD5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625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9938-78A7-D64D-8861-F8D48A76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 err="1"/>
              <a:t>DCArphi</a:t>
            </a:r>
            <a:r>
              <a:rPr lang="en-US" dirty="0"/>
              <a:t> resolution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96253B-57D4-0A4E-8E47-3A8774E13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3818"/>
            <a:ext cx="6163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F5925E-CF8F-C04F-A046-BF87F8A41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33" y="1863206"/>
            <a:ext cx="7666067" cy="3378045"/>
          </a:xfrm>
          <a:prstGeom prst="rect">
            <a:avLst/>
          </a:prstGeom>
        </p:spPr>
      </p:pic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999330D-CDCE-AD81-6DD7-EA3B3418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367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186D-8B8E-7C0B-628F-94BF3F88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Issues-1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F4024E-B30F-4A29-C529-574916A57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8103" y="2266864"/>
            <a:ext cx="3954044" cy="27001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3086D-4855-5F21-BF58-72F57787B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369" y="2275551"/>
            <a:ext cx="3959409" cy="2691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E209CB-D1CC-3B7B-A144-D2255696A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75551"/>
            <a:ext cx="3954044" cy="2691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238D45-7C28-B94B-C877-A5E4F9565C11}"/>
              </a:ext>
            </a:extLst>
          </p:cNvPr>
          <p:cNvSpPr txBox="1"/>
          <p:nvPr/>
        </p:nvSpPr>
        <p:spPr>
          <a:xfrm>
            <a:off x="3998054" y="5382883"/>
            <a:ext cx="428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Behaviors of different particles are different</a:t>
            </a:r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2A5B73D2-1F0E-906C-1E61-E1D040D9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94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186D-8B8E-7C0B-628F-94BF3F88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Issues-2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0BC856-E57A-251A-AE28-9800942A5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875" y="1897374"/>
            <a:ext cx="5283229" cy="3675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11A8EB-AE30-57F2-A34A-9B870F7C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85" y="1690776"/>
            <a:ext cx="5124590" cy="3683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524DD3-3578-4260-0576-9C38940D019C}"/>
                  </a:ext>
                </a:extLst>
              </p:cNvPr>
              <p:cNvSpPr txBox="1"/>
              <p:nvPr/>
            </p:nvSpPr>
            <p:spPr>
              <a:xfrm>
                <a:off x="3890513" y="5779262"/>
                <a:ext cx="4042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There are cut off in the large Pt&amp;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region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524DD3-3578-4260-0576-9C38940D0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13" y="5779262"/>
                <a:ext cx="4042838" cy="369332"/>
              </a:xfrm>
              <a:prstGeom prst="rect">
                <a:avLst/>
              </a:prstGeom>
              <a:blipFill>
                <a:blip r:embed="rId4"/>
                <a:stretch>
                  <a:fillRect l="-1254" t="-6667" r="-31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3ABA0520-21C1-4E83-1A4C-9C902E6E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945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186D-8B8E-7C0B-628F-94BF3F88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A possible solution- 2D fit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30BA9-FB87-8357-41D4-F381D1C38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673" y="1973780"/>
            <a:ext cx="4093114" cy="3173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579D89-F749-4033-112A-2AEB0210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351" y="2017915"/>
            <a:ext cx="3942727" cy="3179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06C4C-6AB4-AA9A-A1C7-66F2F2149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067863"/>
            <a:ext cx="4122350" cy="31738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0CAB60-2E72-B71E-D1B2-B2FBD4791CBB}"/>
              </a:ext>
            </a:extLst>
          </p:cNvPr>
          <p:cNvSpPr txBox="1"/>
          <p:nvPr/>
        </p:nvSpPr>
        <p:spPr>
          <a:xfrm>
            <a:off x="5154556" y="5871631"/>
            <a:ext cx="194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fit is imperfect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7AB3A07E-9D7C-B1CB-1E2F-45F5FA80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31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</p:spPr>
            <p:txBody>
              <a:bodyPr/>
              <a:lstStyle/>
              <a:p>
                <a:r>
                  <a:rPr lang="en-US" dirty="0"/>
                  <a:t>Another solution- 1D fit at each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bin: P resolution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  <a:blipFill>
                <a:blip r:embed="rId2"/>
                <a:stretch>
                  <a:fillRect l="-207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61B1236-2B8B-E294-B270-4B99B36A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14" y="1431985"/>
            <a:ext cx="11701386" cy="4168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4E1083-060F-731B-DE81-83DC81B022F7}"/>
                  </a:ext>
                </a:extLst>
              </p:cNvPr>
              <p:cNvSpPr txBox="1"/>
              <p:nvPr/>
            </p:nvSpPr>
            <p:spPr>
              <a:xfrm>
                <a:off x="194094" y="1720970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4E1083-060F-731B-DE81-83DC81B02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4" y="1720970"/>
                <a:ext cx="171777" cy="276999"/>
              </a:xfrm>
              <a:prstGeom prst="rect">
                <a:avLst/>
              </a:prstGeom>
              <a:blipFill>
                <a:blip r:embed="rId4"/>
                <a:stretch>
                  <a:fillRect l="-21429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82B6DB-6066-C865-EA0B-5ECEF22F8A8E}"/>
                  </a:ext>
                </a:extLst>
              </p:cNvPr>
              <p:cNvSpPr txBox="1"/>
              <p:nvPr/>
            </p:nvSpPr>
            <p:spPr>
              <a:xfrm>
                <a:off x="194093" y="2477219"/>
                <a:ext cx="185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82B6DB-6066-C865-EA0B-5ECEF22F8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3" y="2477219"/>
                <a:ext cx="185756" cy="276999"/>
              </a:xfrm>
              <a:prstGeom prst="rect">
                <a:avLst/>
              </a:prstGeom>
              <a:blipFill>
                <a:blip r:embed="rId5"/>
                <a:stretch>
                  <a:fillRect l="-26667" r="-2666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EC082F-08D7-53F0-3C45-056313015D95}"/>
                  </a:ext>
                </a:extLst>
              </p:cNvPr>
              <p:cNvSpPr txBox="1"/>
              <p:nvPr/>
            </p:nvSpPr>
            <p:spPr>
              <a:xfrm>
                <a:off x="181100" y="3290500"/>
                <a:ext cx="194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EC082F-08D7-53F0-3C45-056313015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0" y="3290500"/>
                <a:ext cx="194091" cy="276999"/>
              </a:xfrm>
              <a:prstGeom prst="rect">
                <a:avLst/>
              </a:prstGeom>
              <a:blipFill>
                <a:blip r:embed="rId6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60E922-3D0C-1A77-2A2C-1EA91D9F42D6}"/>
                  </a:ext>
                </a:extLst>
              </p:cNvPr>
              <p:cNvSpPr txBox="1"/>
              <p:nvPr/>
            </p:nvSpPr>
            <p:spPr>
              <a:xfrm>
                <a:off x="181099" y="4184771"/>
                <a:ext cx="2217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60E922-3D0C-1A77-2A2C-1EA91D9F4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9" y="4184771"/>
                <a:ext cx="221792" cy="276999"/>
              </a:xfrm>
              <a:prstGeom prst="rect">
                <a:avLst/>
              </a:prstGeom>
              <a:blipFill>
                <a:blip r:embed="rId7"/>
                <a:stretch>
                  <a:fillRect l="-22222" r="-222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C94547-D6F5-D2C4-7021-10616CDD55A0}"/>
                  </a:ext>
                </a:extLst>
              </p:cNvPr>
              <p:cNvSpPr txBox="1"/>
              <p:nvPr/>
            </p:nvSpPr>
            <p:spPr>
              <a:xfrm>
                <a:off x="178548" y="4940542"/>
                <a:ext cx="183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C94547-D6F5-D2C4-7021-10616CDD5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48" y="4940542"/>
                <a:ext cx="183960" cy="276999"/>
              </a:xfrm>
              <a:prstGeom prst="rect">
                <a:avLst/>
              </a:prstGeom>
              <a:blipFill>
                <a:blip r:embed="rId8"/>
                <a:stretch>
                  <a:fillRect l="-25000" r="-2500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7316FA-1A11-9B5B-2084-9A9EFAF0E09E}"/>
              </a:ext>
            </a:extLst>
          </p:cNvPr>
          <p:cNvCxnSpPr/>
          <p:nvPr/>
        </p:nvCxnSpPr>
        <p:spPr>
          <a:xfrm>
            <a:off x="646981" y="5848709"/>
            <a:ext cx="30106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F6C30C-B028-989D-7E8A-577D814D7F2C}"/>
                  </a:ext>
                </a:extLst>
              </p:cNvPr>
              <p:cNvSpPr txBox="1"/>
              <p:nvPr/>
            </p:nvSpPr>
            <p:spPr>
              <a:xfrm>
                <a:off x="3864634" y="5736566"/>
                <a:ext cx="5291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Different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region: from 0 to 3.75 with interval of 0.25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F6C30C-B028-989D-7E8A-577D814D7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634" y="5736566"/>
                <a:ext cx="5291385" cy="369332"/>
              </a:xfrm>
              <a:prstGeom prst="rect">
                <a:avLst/>
              </a:prstGeom>
              <a:blipFill>
                <a:blip r:embed="rId9"/>
                <a:stretch>
                  <a:fillRect l="-95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灯片编号占位符 3">
            <a:extLst>
              <a:ext uri="{FF2B5EF4-FFF2-40B4-BE49-F238E27FC236}">
                <a16:creationId xmlns:a16="http://schemas.microsoft.com/office/drawing/2014/main" id="{4CC0AE7A-86A9-0E55-CDA5-540D855D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385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</p:spPr>
            <p:txBody>
              <a:bodyPr/>
              <a:lstStyle/>
              <a:p>
                <a:r>
                  <a:rPr lang="en-US" dirty="0"/>
                  <a:t>Another solution- 1D fit at each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bin: P resolution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CF186D-8B8E-7C0B-628F-94BF3F889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0615" y="18255"/>
                <a:ext cx="11612246" cy="1325563"/>
              </a:xfrm>
              <a:blipFill>
                <a:blip r:embed="rId2"/>
                <a:stretch>
                  <a:fillRect l="-207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61B1236-2B8B-E294-B270-4B99B36A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14" y="1431985"/>
            <a:ext cx="11701386" cy="4168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4E1083-060F-731B-DE81-83DC81B022F7}"/>
                  </a:ext>
                </a:extLst>
              </p:cNvPr>
              <p:cNvSpPr txBox="1"/>
              <p:nvPr/>
            </p:nvSpPr>
            <p:spPr>
              <a:xfrm>
                <a:off x="194094" y="1720970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4E1083-060F-731B-DE81-83DC81B02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4" y="1720970"/>
                <a:ext cx="171777" cy="276999"/>
              </a:xfrm>
              <a:prstGeom prst="rect">
                <a:avLst/>
              </a:prstGeom>
              <a:blipFill>
                <a:blip r:embed="rId4"/>
                <a:stretch>
                  <a:fillRect l="-21429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82B6DB-6066-C865-EA0B-5ECEF22F8A8E}"/>
                  </a:ext>
                </a:extLst>
              </p:cNvPr>
              <p:cNvSpPr txBox="1"/>
              <p:nvPr/>
            </p:nvSpPr>
            <p:spPr>
              <a:xfrm>
                <a:off x="194093" y="2477219"/>
                <a:ext cx="185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82B6DB-6066-C865-EA0B-5ECEF22F8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3" y="2477219"/>
                <a:ext cx="185756" cy="276999"/>
              </a:xfrm>
              <a:prstGeom prst="rect">
                <a:avLst/>
              </a:prstGeom>
              <a:blipFill>
                <a:blip r:embed="rId5"/>
                <a:stretch>
                  <a:fillRect l="-26667" r="-2666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EC082F-08D7-53F0-3C45-056313015D95}"/>
                  </a:ext>
                </a:extLst>
              </p:cNvPr>
              <p:cNvSpPr txBox="1"/>
              <p:nvPr/>
            </p:nvSpPr>
            <p:spPr>
              <a:xfrm>
                <a:off x="181100" y="3290500"/>
                <a:ext cx="194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EC082F-08D7-53F0-3C45-056313015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0" y="3290500"/>
                <a:ext cx="194091" cy="276999"/>
              </a:xfrm>
              <a:prstGeom prst="rect">
                <a:avLst/>
              </a:prstGeom>
              <a:blipFill>
                <a:blip r:embed="rId6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60E922-3D0C-1A77-2A2C-1EA91D9F42D6}"/>
                  </a:ext>
                </a:extLst>
              </p:cNvPr>
              <p:cNvSpPr txBox="1"/>
              <p:nvPr/>
            </p:nvSpPr>
            <p:spPr>
              <a:xfrm>
                <a:off x="181099" y="4184771"/>
                <a:ext cx="2217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60E922-3D0C-1A77-2A2C-1EA91D9F4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9" y="4184771"/>
                <a:ext cx="221792" cy="276999"/>
              </a:xfrm>
              <a:prstGeom prst="rect">
                <a:avLst/>
              </a:prstGeom>
              <a:blipFill>
                <a:blip r:embed="rId7"/>
                <a:stretch>
                  <a:fillRect l="-22222" r="-222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C94547-D6F5-D2C4-7021-10616CDD55A0}"/>
                  </a:ext>
                </a:extLst>
              </p:cNvPr>
              <p:cNvSpPr txBox="1"/>
              <p:nvPr/>
            </p:nvSpPr>
            <p:spPr>
              <a:xfrm>
                <a:off x="178548" y="4940542"/>
                <a:ext cx="183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C94547-D6F5-D2C4-7021-10616CDD5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48" y="4940542"/>
                <a:ext cx="183960" cy="276999"/>
              </a:xfrm>
              <a:prstGeom prst="rect">
                <a:avLst/>
              </a:prstGeom>
              <a:blipFill>
                <a:blip r:embed="rId8"/>
                <a:stretch>
                  <a:fillRect l="-25000" r="-2500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7316FA-1A11-9B5B-2084-9A9EFAF0E09E}"/>
              </a:ext>
            </a:extLst>
          </p:cNvPr>
          <p:cNvCxnSpPr/>
          <p:nvPr/>
        </p:nvCxnSpPr>
        <p:spPr>
          <a:xfrm>
            <a:off x="646981" y="5848709"/>
            <a:ext cx="30106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F6C30C-B028-989D-7E8A-577D814D7F2C}"/>
                  </a:ext>
                </a:extLst>
              </p:cNvPr>
              <p:cNvSpPr txBox="1"/>
              <p:nvPr/>
            </p:nvSpPr>
            <p:spPr>
              <a:xfrm>
                <a:off x="3864634" y="5736566"/>
                <a:ext cx="5291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Different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region: from 0 to 3.75 with interval of 0.25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F6C30C-B028-989D-7E8A-577D814D7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634" y="5736566"/>
                <a:ext cx="5291385" cy="369332"/>
              </a:xfrm>
              <a:prstGeom prst="rect">
                <a:avLst/>
              </a:prstGeom>
              <a:blipFill>
                <a:blip r:embed="rId9"/>
                <a:stretch>
                  <a:fillRect l="-95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684C43F-A8DF-1CCC-07F8-5B986FC3DF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9734" y="1296223"/>
            <a:ext cx="3835400" cy="347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6F7CE5-98A0-21FE-07B7-C70CAF998396}"/>
              </a:ext>
            </a:extLst>
          </p:cNvPr>
          <p:cNvCxnSpPr/>
          <p:nvPr/>
        </p:nvCxnSpPr>
        <p:spPr>
          <a:xfrm flipV="1">
            <a:off x="1304925" y="4461770"/>
            <a:ext cx="438150" cy="31425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灯片编号占位符 3">
            <a:extLst>
              <a:ext uri="{FF2B5EF4-FFF2-40B4-BE49-F238E27FC236}">
                <a16:creationId xmlns:a16="http://schemas.microsoft.com/office/drawing/2014/main" id="{DB243E22-38B2-3135-8C3D-B891C338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667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20324</TotalTime>
  <Words>505</Words>
  <Application>Microsoft Office PowerPoint</Application>
  <PresentationFormat>宽屏</PresentationFormat>
  <Paragraphs>129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EicC vertex &amp; tracking detector simulation and performance study </vt:lpstr>
      <vt:lpstr>Momentum resolution</vt:lpstr>
      <vt:lpstr>DCAz resolution</vt:lpstr>
      <vt:lpstr>DCArphi resolution</vt:lpstr>
      <vt:lpstr>Issues-1</vt:lpstr>
      <vt:lpstr>Issues-2</vt:lpstr>
      <vt:lpstr>A possible solution- 2D fit </vt:lpstr>
      <vt:lpstr>Another solution- 1D fit at each η bin: P resolution</vt:lpstr>
      <vt:lpstr>Another solution- 1D fit at each η bin: P resolution</vt:lpstr>
      <vt:lpstr>Another solution- 1D fit at each η bin: P resolution</vt:lpstr>
      <vt:lpstr>1D fit at each η bin: DCA resolution</vt:lpstr>
      <vt:lpstr>1D fit at each η bin: DCA resolution</vt:lpstr>
      <vt:lpstr>1D fit at each η bin: DCA resolution</vt:lpstr>
      <vt:lpstr>1D fit at each η bin: DCA resolution</vt:lpstr>
      <vt:lpstr>Comparison of measurement and fitted results</vt:lpstr>
      <vt:lpstr>Comparison of measurement and fitted results</vt:lpstr>
      <vt:lpstr>Comparison of measurement and fitted results</vt:lpstr>
      <vt:lpstr>Parameterization of the performance</vt:lpstr>
      <vt:lpstr>Parameterization of the performance</vt:lpstr>
      <vt:lpstr>Parameterization of the performance</vt:lpstr>
      <vt:lpstr>Validation of the functions</vt:lpstr>
      <vt:lpstr>Design of the EicC Detector Performance Class</vt:lpstr>
      <vt:lpstr>Backup</vt:lpstr>
      <vt:lpstr>Tracking efficiency</vt:lpstr>
      <vt:lpstr>Vertex resolution vs multiplicity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EicC tracking</dc:title>
  <dc:creator>csgx</dc:creator>
  <cp:lastModifiedBy>csgx</cp:lastModifiedBy>
  <cp:revision>27</cp:revision>
  <dcterms:created xsi:type="dcterms:W3CDTF">2022-01-14T08:00:00Z</dcterms:created>
  <dcterms:modified xsi:type="dcterms:W3CDTF">2022-05-16T14:22:46Z</dcterms:modified>
</cp:coreProperties>
</file>