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256" r:id="rId2"/>
    <p:sldId id="11090380" r:id="rId3"/>
    <p:sldId id="11090325" r:id="rId4"/>
    <p:sldId id="11090413" r:id="rId5"/>
    <p:sldId id="11090420" r:id="rId6"/>
    <p:sldId id="11090421" r:id="rId7"/>
    <p:sldId id="11090422" r:id="rId8"/>
    <p:sldId id="11090423" r:id="rId9"/>
    <p:sldId id="11090425" r:id="rId10"/>
    <p:sldId id="11090428" r:id="rId11"/>
    <p:sldId id="11090424" r:id="rId12"/>
    <p:sldId id="11090426" r:id="rId13"/>
    <p:sldId id="11090427" r:id="rId14"/>
    <p:sldId id="11090429" r:id="rId15"/>
    <p:sldId id="11090431" r:id="rId16"/>
    <p:sldId id="11090430" r:id="rId17"/>
    <p:sldId id="11090393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68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0" y="1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0961440783027974"/>
          <c:w val="1"/>
          <c:h val="0.88983940260479488"/>
        </c:manualLayout>
      </c:layout>
      <c:pie3DChart>
        <c:varyColors val="1"/>
        <c:ser>
          <c:idx val="0"/>
          <c:order val="0"/>
          <c:spPr>
            <a:ln w="25400">
              <a:noFill/>
            </a:ln>
          </c:spPr>
          <c:dPt>
            <c:idx val="0"/>
            <c:bubble3D val="0"/>
            <c:spPr>
              <a:solidFill>
                <a:srgbClr val="C00000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1-242E-4398-92F2-04707B4249BD}"/>
              </c:ext>
            </c:extLst>
          </c:dPt>
          <c:dPt>
            <c:idx val="1"/>
            <c:bubble3D val="0"/>
            <c:spPr>
              <a:solidFill>
                <a:srgbClr val="7030A0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3-242E-4398-92F2-04707B4249BD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4-242E-4398-92F2-04707B4249BD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6-242E-4398-92F2-04707B4249BD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8-242E-4398-92F2-04707B4249BD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9-242E-4398-92F2-04707B4249BD}"/>
              </c:ext>
            </c:extLst>
          </c:dPt>
          <c:dPt>
            <c:idx val="6"/>
            <c:bubble3D val="0"/>
            <c:spPr>
              <a:solidFill>
                <a:srgbClr val="00B0F0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B-242E-4398-92F2-04707B4249BD}"/>
              </c:ext>
            </c:extLst>
          </c:dPt>
          <c:dPt>
            <c:idx val="7"/>
            <c:bubble3D val="0"/>
            <c:spPr>
              <a:solidFill>
                <a:srgbClr val="FFFF00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D-242E-4398-92F2-04707B4249BD}"/>
              </c:ext>
            </c:extLst>
          </c:dPt>
          <c:dPt>
            <c:idx val="8"/>
            <c:bubble3D val="0"/>
            <c:spPr>
              <a:solidFill>
                <a:srgbClr val="00B050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F-242E-4398-92F2-04707B4249BD}"/>
              </c:ext>
            </c:extLst>
          </c:dPt>
          <c:dPt>
            <c:idx val="9"/>
            <c:bubble3D val="0"/>
            <c:extLst>
              <c:ext xmlns:c16="http://schemas.microsoft.com/office/drawing/2014/chart" uri="{C3380CC4-5D6E-409C-BE32-E72D297353CC}">
                <c16:uniqueId val="{00000010-242E-4398-92F2-04707B4249BD}"/>
              </c:ext>
            </c:extLst>
          </c:dPt>
          <c:dPt>
            <c:idx val="10"/>
            <c:bubble3D val="0"/>
            <c:spPr>
              <a:solidFill>
                <a:srgbClr val="FF0000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2-242E-4398-92F2-04707B4249BD}"/>
              </c:ext>
            </c:extLst>
          </c:dPt>
          <c:dPt>
            <c:idx val="11"/>
            <c:bubble3D val="0"/>
            <c:extLst>
              <c:ext xmlns:c16="http://schemas.microsoft.com/office/drawing/2014/chart" uri="{C3380CC4-5D6E-409C-BE32-E72D297353CC}">
                <c16:uniqueId val="{00000013-242E-4398-92F2-04707B4249BD}"/>
              </c:ext>
            </c:extLst>
          </c:dPt>
          <c:dPt>
            <c:idx val="12"/>
            <c:bubble3D val="0"/>
            <c:spPr>
              <a:solidFill>
                <a:srgbClr val="00FF00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5-242E-4398-92F2-04707B4249BD}"/>
              </c:ext>
            </c:extLst>
          </c:dPt>
          <c:dPt>
            <c:idx val="13"/>
            <c:bubble3D val="0"/>
            <c:spPr>
              <a:solidFill>
                <a:srgbClr val="00FF00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7-242E-4398-92F2-04707B4249BD}"/>
              </c:ext>
            </c:extLst>
          </c:dPt>
          <c:dPt>
            <c:idx val="14"/>
            <c:bubble3D val="0"/>
            <c:spPr>
              <a:solidFill>
                <a:srgbClr val="CCFFFF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9-242E-4398-92F2-04707B4249BD}"/>
              </c:ext>
            </c:extLst>
          </c:dPt>
          <c:dPt>
            <c:idx val="15"/>
            <c:bubble3D val="0"/>
            <c:extLst>
              <c:ext xmlns:c16="http://schemas.microsoft.com/office/drawing/2014/chart" uri="{C3380CC4-5D6E-409C-BE32-E72D297353CC}">
                <c16:uniqueId val="{0000001A-242E-4398-92F2-04707B4249BD}"/>
              </c:ext>
            </c:extLst>
          </c:dPt>
          <c:dPt>
            <c:idx val="16"/>
            <c:bubble3D val="0"/>
            <c:spPr>
              <a:solidFill>
                <a:schemeClr val="accent5">
                  <a:lumMod val="75000"/>
                </a:schemeClr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1C-242E-4398-92F2-04707B4249BD}"/>
              </c:ext>
            </c:extLst>
          </c:dPt>
          <c:dLbls>
            <c:dLbl>
              <c:idx val="0"/>
              <c:layout>
                <c:manualLayout>
                  <c:x val="-8.2252586143870154E-2"/>
                  <c:y val="0.10893273882933308"/>
                </c:manualLayout>
              </c:layout>
              <c:numFmt formatCode="0%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50" b="0" i="0" u="none" strike="noStrike" baseline="0">
                      <a:solidFill>
                        <a:srgbClr val="000000"/>
                      </a:solidFill>
                      <a:latin typeface="宋体"/>
                      <a:ea typeface="宋体"/>
                      <a:cs typeface="宋体"/>
                    </a:defRPr>
                  </a:pPr>
                  <a:endParaRPr lang="zh-CN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42E-4398-92F2-04707B4249BD}"/>
                </c:ext>
              </c:extLst>
            </c:dLbl>
            <c:dLbl>
              <c:idx val="1"/>
              <c:layout>
                <c:manualLayout>
                  <c:x val="-6.6460587326120563E-2"/>
                  <c:y val="-0.2574655756519254"/>
                </c:manualLayout>
              </c:layout>
              <c:numFmt formatCode="0%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50" b="0" i="0" u="none" strike="noStrike" baseline="0">
                      <a:solidFill>
                        <a:srgbClr val="000000"/>
                      </a:solidFill>
                      <a:latin typeface="宋体"/>
                      <a:ea typeface="宋体"/>
                      <a:cs typeface="宋体"/>
                    </a:defRPr>
                  </a:pPr>
                  <a:endParaRPr lang="zh-CN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42E-4398-92F2-04707B4249B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5.4095826893353939E-2"/>
                      <c:h val="0.1477471346610305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242E-4398-92F2-04707B4249BD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42E-4398-92F2-04707B4249BD}"/>
                </c:ext>
              </c:extLst>
            </c:dLbl>
            <c:dLbl>
              <c:idx val="4"/>
              <c:layout>
                <c:manualLayout>
                  <c:x val="2.8129099782156289E-2"/>
                  <c:y val="1.229079340524136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42E-4398-92F2-04707B4249BD}"/>
                </c:ext>
              </c:extLst>
            </c:dLbl>
            <c:dLbl>
              <c:idx val="5"/>
              <c:layout>
                <c:manualLayout>
                  <c:x val="-3.1828670179751488E-2"/>
                  <c:y val="7.500128871340872E-2"/>
                </c:manualLayout>
              </c:layout>
              <c:numFmt formatCode="0%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50" b="0" i="0" u="none" strike="noStrike" baseline="0">
                      <a:solidFill>
                        <a:srgbClr val="000000"/>
                      </a:solidFill>
                      <a:latin typeface="宋体"/>
                      <a:ea typeface="宋体"/>
                      <a:cs typeface="宋体"/>
                    </a:defRPr>
                  </a:pPr>
                  <a:endParaRPr lang="zh-CN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42E-4398-92F2-04707B4249BD}"/>
                </c:ext>
              </c:extLst>
            </c:dLbl>
            <c:dLbl>
              <c:idx val="6"/>
              <c:layout>
                <c:manualLayout>
                  <c:x val="-4.2349669583419534E-2"/>
                  <c:y val="-0.1847434125811398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42E-4398-92F2-04707B4249BD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42E-4398-92F2-04707B4249BD}"/>
                </c:ext>
              </c:extLst>
            </c:dLbl>
            <c:dLbl>
              <c:idx val="9"/>
              <c:layout>
                <c:manualLayout>
                  <c:x val="4.7990361328481543E-2"/>
                  <c:y val="-0.1037305701922289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42E-4398-92F2-04707B4249BD}"/>
                </c:ext>
              </c:extLst>
            </c:dLbl>
            <c:dLbl>
              <c:idx val="10"/>
              <c:layout>
                <c:manualLayout>
                  <c:x val="4.5981452859350853E-2"/>
                  <c:y val="0.1707198556850316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42E-4398-92F2-04707B4249BD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42E-4398-92F2-04707B4249BD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242E-4398-92F2-04707B4249BD}"/>
                </c:ext>
              </c:extLst>
            </c:dLbl>
            <c:dLbl>
              <c:idx val="13"/>
              <c:layout>
                <c:manualLayout>
                  <c:x val="4.250386398763524E-3"/>
                  <c:y val="0.1784631261806119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242E-4398-92F2-04707B4249BD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242E-4398-92F2-04707B4249BD}"/>
                </c:ext>
              </c:extLst>
            </c:dLbl>
            <c:dLbl>
              <c:idx val="15"/>
              <c:layout>
                <c:manualLayout>
                  <c:x val="7.7279752704791343E-4"/>
                  <c:y val="-0.1762678514380160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242E-4398-92F2-04707B4249BD}"/>
                </c:ext>
              </c:extLst>
            </c:dLbl>
            <c:numFmt formatCode="0%" sourceLinked="0"/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 b="0" i="0" u="none" strike="noStrike" baseline="0">
                    <a:solidFill>
                      <a:srgbClr val="000000"/>
                    </a:solidFill>
                    <a:latin typeface="宋体"/>
                    <a:ea typeface="宋体"/>
                    <a:cs typeface="宋体"/>
                  </a:defRPr>
                </a:pPr>
                <a:endParaRPr lang="zh-CN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用户供光期间故障上报!$D$6:$V$6</c:f>
              <c:strCache>
                <c:ptCount val="19"/>
                <c:pt idx="0">
                  <c:v>高频</c:v>
                </c:pt>
                <c:pt idx="1">
                  <c:v>电源</c:v>
                </c:pt>
                <c:pt idx="2">
                  <c:v>微波</c:v>
                </c:pt>
                <c:pt idx="3">
                  <c:v>直线</c:v>
                </c:pt>
                <c:pt idx="4">
                  <c:v>束测</c:v>
                </c:pt>
                <c:pt idx="5">
                  <c:v>控制</c:v>
                </c:pt>
                <c:pt idx="6">
                  <c:v>脉冲</c:v>
                </c:pt>
                <c:pt idx="7">
                  <c:v>真空</c:v>
                </c:pt>
                <c:pt idx="8">
                  <c:v>公用设施</c:v>
                </c:pt>
                <c:pt idx="9">
                  <c:v>线站</c:v>
                </c:pt>
                <c:pt idx="10">
                  <c:v>物理运行</c:v>
                </c:pt>
                <c:pt idx="11">
                  <c:v>低温</c:v>
                </c:pt>
                <c:pt idx="12">
                  <c:v>工艺</c:v>
                </c:pt>
                <c:pt idx="13">
                  <c:v>防护</c:v>
                </c:pt>
                <c:pt idx="14">
                  <c:v>磁铁</c:v>
                </c:pt>
                <c:pt idx="15">
                  <c:v>电子学</c:v>
                </c:pt>
                <c:pt idx="16">
                  <c:v>超导射频</c:v>
                </c:pt>
                <c:pt idx="17">
                  <c:v>超导磁铁</c:v>
                </c:pt>
                <c:pt idx="18">
                  <c:v>其它</c:v>
                </c:pt>
              </c:strCache>
            </c:strRef>
          </c:cat>
          <c:val>
            <c:numRef>
              <c:f>用户供光期间故障上报!$D$19:$V$19</c:f>
              <c:numCache>
                <c:formatCode>0.00_);[Red]\(0.00\)</c:formatCode>
                <c:ptCount val="19"/>
                <c:pt idx="0">
                  <c:v>34.87430714406581</c:v>
                </c:pt>
                <c:pt idx="1">
                  <c:v>9.1959032882735023</c:v>
                </c:pt>
                <c:pt idx="2">
                  <c:v>5.1566487176748055E-2</c:v>
                </c:pt>
                <c:pt idx="3">
                  <c:v>0</c:v>
                </c:pt>
                <c:pt idx="4">
                  <c:v>1.9834206386089095</c:v>
                </c:pt>
                <c:pt idx="5">
                  <c:v>1.0342168674698793</c:v>
                </c:pt>
                <c:pt idx="6">
                  <c:v>5.9020262330284305</c:v>
                </c:pt>
                <c:pt idx="7">
                  <c:v>0</c:v>
                </c:pt>
                <c:pt idx="8">
                  <c:v>31.414660612499702</c:v>
                </c:pt>
                <c:pt idx="9">
                  <c:v>6.1364327915682626</c:v>
                </c:pt>
                <c:pt idx="10">
                  <c:v>2.9283057251853033</c:v>
                </c:pt>
                <c:pt idx="11">
                  <c:v>0</c:v>
                </c:pt>
                <c:pt idx="12">
                  <c:v>0</c:v>
                </c:pt>
                <c:pt idx="13">
                  <c:v>0.52932551319648091</c:v>
                </c:pt>
                <c:pt idx="14">
                  <c:v>0</c:v>
                </c:pt>
                <c:pt idx="15">
                  <c:v>4.9548995871996695</c:v>
                </c:pt>
                <c:pt idx="16">
                  <c:v>9.1319600392140217</c:v>
                </c:pt>
                <c:pt idx="17">
                  <c:v>23.194997764369838</c:v>
                </c:pt>
                <c:pt idx="18">
                  <c:v>1.1496762589928058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242E-4398-92F2-04707B4249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50" b="0" i="0" u="none" strike="noStrike" baseline="0">
          <a:solidFill>
            <a:srgbClr val="000000"/>
          </a:solidFill>
          <a:latin typeface="宋体"/>
          <a:ea typeface="宋体"/>
          <a:cs typeface="宋体"/>
        </a:defRPr>
      </a:pPr>
      <a:endParaRPr lang="zh-CN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B8A063-9855-4F4A-8BCE-E810E4217827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13EA1-4047-44D1-926F-17AE0635C6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880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8C17DF-1D58-4647-8B50-01AC329064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8C17DF-1D58-4647-8B50-01AC329064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79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F71D0F-BD19-7714-9386-F8F7E5CA6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51968AD-426C-0778-FB18-974BD377DF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557D89-461B-5D1C-DFC5-85F104AFB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7A4F-4FC3-47AC-973D-B24C7093CD18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3656E2-AD9E-5BE7-BBBB-FA25C1752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CB4B52-9276-4735-2D93-B33FD5CDA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17687-50D0-40B0-97F9-9770BDAA1F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636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188DE9-C8AA-A906-A82D-3A4BB9D38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D166DF-56C7-0148-A2E7-8A468F597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56FCAD-B527-7A0D-73AD-49AE6B93E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7A4F-4FC3-47AC-973D-B24C7093CD18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2A3F81-EA0E-CAF2-CE8A-1657C3868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8BD282-A7DC-5BEA-1875-A073E80FC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17687-50D0-40B0-97F9-9770BDAA1F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682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92F9A49-4B8F-9B20-0A91-C143D99226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E2237F1-E7EA-E89A-7D27-B94B0C5FA8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7A2A347-9C42-6EAF-9F40-04C7C3CFF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7A4F-4FC3-47AC-973D-B24C7093CD18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6F9F0E-A2B6-BD25-1708-712A263E8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67DFFC-BB2B-B541-D876-89C60F92F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17687-50D0-40B0-97F9-9770BDAA1F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694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 bwMode="auto">
          <a:xfrm>
            <a:off x="-1" y="-30479"/>
            <a:ext cx="12192001" cy="781920"/>
          </a:xfrm>
          <a:prstGeom prst="rect">
            <a:avLst/>
          </a:prstGeom>
          <a:gradFill flip="none" rotWithShape="1">
            <a:gsLst>
              <a:gs pos="21000">
                <a:schemeClr val="accent2">
                  <a:lumMod val="75000"/>
                  <a:lumOff val="25000"/>
                </a:schemeClr>
              </a:gs>
              <a:gs pos="86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16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392168" y="-50066"/>
            <a:ext cx="7776634" cy="777240"/>
          </a:xfrm>
        </p:spPr>
        <p:txBody>
          <a:bodyPr/>
          <a:lstStyle>
            <a:lvl1pPr algn="l">
              <a:defRPr sz="2640" b="1">
                <a:solidFill>
                  <a:schemeClr val="bg1"/>
                </a:solidFill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defRPr>
            </a:lvl1pPr>
          </a:lstStyle>
          <a:p>
            <a:endParaRPr lang="zh-CN" altLang="en-US" dirty="0"/>
          </a:p>
        </p:txBody>
      </p:sp>
      <p:grpSp>
        <p:nvGrpSpPr>
          <p:cNvPr id="4" name="组合 3"/>
          <p:cNvGrpSpPr>
            <a:grpSpLocks noChangeAspect="1"/>
          </p:cNvGrpSpPr>
          <p:nvPr userDrawn="1"/>
        </p:nvGrpSpPr>
        <p:grpSpPr>
          <a:xfrm>
            <a:off x="9607639" y="6284889"/>
            <a:ext cx="2407411" cy="447569"/>
            <a:chOff x="6973339" y="1192844"/>
            <a:chExt cx="3917272" cy="728272"/>
          </a:xfrm>
        </p:grpSpPr>
        <p:pic>
          <p:nvPicPr>
            <p:cNvPr id="5" name="图片 1"/>
            <p:cNvPicPr>
              <a:picLocks noChangeAspect="1"/>
            </p:cNvPicPr>
            <p:nvPr userDrawn="1"/>
          </p:nvPicPr>
          <p:blipFill rotWithShape="1">
            <a:blip r:embed="rId2"/>
            <a:srcRect l="22374" t="17492" r="10547" b="26926"/>
            <a:stretch>
              <a:fillRect/>
            </a:stretch>
          </p:blipFill>
          <p:spPr bwMode="auto">
            <a:xfrm>
              <a:off x="7675601" y="1192844"/>
              <a:ext cx="2944821" cy="5937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图片 1"/>
            <p:cNvPicPr>
              <a:picLocks noChangeAspect="1"/>
            </p:cNvPicPr>
            <p:nvPr userDrawn="1"/>
          </p:nvPicPr>
          <p:blipFill rotWithShape="1">
            <a:blip r:embed="rId2"/>
            <a:srcRect l="53005" t="34152" r="13805" b="39065"/>
            <a:stretch>
              <a:fillRect/>
            </a:stretch>
          </p:blipFill>
          <p:spPr bwMode="auto">
            <a:xfrm>
              <a:off x="9017703" y="1281277"/>
              <a:ext cx="1872908" cy="367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图片 1"/>
            <p:cNvPicPr>
              <a:picLocks noChangeAspect="1"/>
            </p:cNvPicPr>
            <p:nvPr userDrawn="1"/>
          </p:nvPicPr>
          <p:blipFill rotWithShape="1">
            <a:blip r:embed="rId2"/>
            <a:srcRect l="22997" t="58919" r="14397" b="28624"/>
            <a:stretch>
              <a:fillRect/>
            </a:stretch>
          </p:blipFill>
          <p:spPr bwMode="auto">
            <a:xfrm>
              <a:off x="7675601" y="1635878"/>
              <a:ext cx="3173186" cy="153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 rotWithShape="1">
            <a:blip r:embed="rId3"/>
            <a:srcRect t="1" r="77791" b="-4984"/>
            <a:stretch>
              <a:fillRect/>
            </a:stretch>
          </p:blipFill>
          <p:spPr>
            <a:xfrm>
              <a:off x="6973339" y="1192844"/>
              <a:ext cx="727514" cy="728272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/>
          <a:srcRect l="34514" t="52542" r="26593" b="13675"/>
          <a:stretch>
            <a:fillRect/>
          </a:stretch>
        </p:blipFill>
        <p:spPr>
          <a:xfrm>
            <a:off x="10161432" y="-93500"/>
            <a:ext cx="1898695" cy="9079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3829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B54A0D-5E54-517A-8ADF-682319F3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22574EF-0193-F078-1D80-DBC86A521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DA21D5-4CE7-0862-B4E0-339E27536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7A4F-4FC3-47AC-973D-B24C7093CD18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6BEEFC-65FC-D117-6BA4-EA3315E04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0C2DEF-64E8-5457-5C0B-BAF2BC22C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17687-50D0-40B0-97F9-9770BDAA1F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219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28E0F5-E2FA-3F13-34F2-AF32389BE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F832A8-1DEC-34D4-939E-53209FB74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A1152F-C6FA-45F8-DF5C-0BD6AD3DF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7A4F-4FC3-47AC-973D-B24C7093CD18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10C200-E6AC-01A0-53B3-906F39699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653E54-CD29-ABB9-AC88-190DC7D5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17687-50D0-40B0-97F9-9770BDAA1F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99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AAF4AF-18C2-0420-FD95-E813308DB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32856DC-3DE1-CD08-18EB-1DECBA3C7F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E2204A0-0207-94AD-D4DD-17A5EBAEAF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3947E2-6ADD-CCBB-D3AE-99582FB98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7A4F-4FC3-47AC-973D-B24C7093CD18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F970D9-5D09-93A6-3537-04005DEF5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C87656-817E-CB7B-373A-44A0E8AEC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17687-50D0-40B0-97F9-9770BDAA1F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912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C4964F-0ACB-2CFD-1F75-ECA0CA43A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E4FA23-1FF1-FE15-9993-E84BD61FE8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064540-1DC7-96D7-C1A3-F90F2EBB26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30B8E30-AA3F-79A9-D5C1-AB44E21DDB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9E8FDCB-0B35-4230-0A21-2CF1836D6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BB54A08-5576-3F2C-93E1-BCB80CF0A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7A4F-4FC3-47AC-973D-B24C7093CD18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6A86A46-2808-4822-8085-4EB13077A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C305968-C13B-6FC8-61A7-209E30C07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17687-50D0-40B0-97F9-9770BDAA1F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72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655D8B-0C17-5C3E-A7B2-7C325AABA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4CC07D9-E2EB-47CA-D417-7F8FE6B33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7A4F-4FC3-47AC-973D-B24C7093CD18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BA546E4-41A1-A2D9-EC47-A72DB0C6E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2B5911D-C934-FA64-7FD2-D2BA6AC51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17687-50D0-40B0-97F9-9770BDAA1F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696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8302C0D-E529-E2A5-A652-E4C9B2140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7A4F-4FC3-47AC-973D-B24C7093CD18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BB7F7CB-956B-C4C1-BC6F-53D7229E4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49481F4-64BE-8A82-D1F3-8B13BCFD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17687-50D0-40B0-97F9-9770BDAA1F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297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5A7639-F305-AA0C-E45A-3FA6E938C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BF92A19-8DF0-06F9-B7F0-25FD76B65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518293-DF1A-1D05-30A0-F5DBD71A04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FEC44C-8BA6-10C1-05FE-03B8DFBFA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7A4F-4FC3-47AC-973D-B24C7093CD18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F9242C-4C96-17BF-087E-824621387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1780C8-C6C1-8B72-5E50-02AD5D907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17687-50D0-40B0-97F9-9770BDAA1F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843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C61356-2084-B2B8-7318-4274B8685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FA552E8-BE5B-45DE-8FCA-DB41612DD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528CE20-DAEE-7042-26F5-E70B6D196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2C83BE-A6A7-13D7-E7A5-2190757E8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7A4F-4FC3-47AC-973D-B24C7093CD18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5556020-CC94-473F-3F5C-70AE5FE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ABEBFE-5141-E81A-FEFF-FD23A4B2C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17687-50D0-40B0-97F9-9770BDAA1F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4518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297671F-2E49-F658-0038-122B37C19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6B442-1C0D-17A4-520E-8B2AF3366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A207E4-1C59-5D1E-438F-B2F2E375CA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A87A4F-4FC3-47AC-973D-B24C7093CD18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C7A578-E716-64B7-DFDA-C36B848E4E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C5EC3A-5BA5-D7D7-397D-9706D7B61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A17687-50D0-40B0-97F9-9770BDAA1F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004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内容占位符 1" descr="内容占位符 1">
            <a:extLst>
              <a:ext uri="{FF2B5EF4-FFF2-40B4-BE49-F238E27FC236}">
                <a16:creationId xmlns:a16="http://schemas.microsoft.com/office/drawing/2014/main" id="{DDC1D529-6500-52BA-27A6-DD98B24E9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D075694-1E3C-D5F8-5561-C03796E68005}"/>
              </a:ext>
            </a:extLst>
          </p:cNvPr>
          <p:cNvSpPr txBox="1"/>
          <p:nvPr/>
        </p:nvSpPr>
        <p:spPr>
          <a:xfrm>
            <a:off x="1302707" y="1981013"/>
            <a:ext cx="9695145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5400" b="1" dirty="0">
                <a:solidFill>
                  <a:schemeClr val="bg1"/>
                </a:solidFill>
              </a:rPr>
              <a:t>基于</a:t>
            </a:r>
            <a:r>
              <a:rPr kumimoji="1" lang="en-US" altLang="zh-CN" sz="5400" b="1" dirty="0">
                <a:solidFill>
                  <a:schemeClr val="bg1"/>
                </a:solidFill>
              </a:rPr>
              <a:t>agent</a:t>
            </a:r>
            <a:r>
              <a:rPr kumimoji="1" lang="zh-CN" altLang="en-US" sz="5400" b="1" dirty="0">
                <a:solidFill>
                  <a:schemeClr val="bg1"/>
                </a:solidFill>
              </a:rPr>
              <a:t>的上海光源故障诊断</a:t>
            </a:r>
            <a:endParaRPr kumimoji="1" lang="en-US" altLang="zh-CN" sz="5400" b="1" dirty="0">
              <a:solidFill>
                <a:schemeClr val="bg1"/>
              </a:solidFill>
            </a:endParaRPr>
          </a:p>
          <a:p>
            <a:pPr algn="ctr"/>
            <a:endParaRPr kumimoji="1" lang="en-US" altLang="zh-CN" sz="2800" b="1" dirty="0">
              <a:solidFill>
                <a:schemeClr val="bg1"/>
              </a:solidFill>
            </a:endParaRPr>
          </a:p>
          <a:p>
            <a:pPr algn="ctr"/>
            <a:endParaRPr kumimoji="1" lang="en-US" altLang="zh-CN" sz="2800" b="1" dirty="0">
              <a:solidFill>
                <a:schemeClr val="bg1"/>
              </a:solidFill>
            </a:endParaRPr>
          </a:p>
          <a:p>
            <a:pPr algn="ctr"/>
            <a:r>
              <a:rPr kumimoji="1" lang="zh-CN" altLang="en-US" sz="2400" b="1" dirty="0">
                <a:solidFill>
                  <a:schemeClr val="bg1"/>
                </a:solidFill>
              </a:rPr>
              <a:t>第二届人工智能与加速器研讨会，北京大学</a:t>
            </a:r>
            <a:endParaRPr kumimoji="1" lang="en-US" altLang="zh-CN" sz="2400" b="1" dirty="0">
              <a:solidFill>
                <a:schemeClr val="bg1"/>
              </a:solidFill>
            </a:endParaRPr>
          </a:p>
          <a:p>
            <a:pPr algn="ctr"/>
            <a:r>
              <a:rPr kumimoji="1" lang="en-US" altLang="zh-CN" sz="2400" b="1" dirty="0">
                <a:solidFill>
                  <a:schemeClr val="bg1"/>
                </a:solidFill>
              </a:rPr>
              <a:t>2025</a:t>
            </a:r>
            <a:r>
              <a:rPr kumimoji="1" lang="zh-CN" altLang="en-US" sz="2400" b="1" dirty="0">
                <a:solidFill>
                  <a:schemeClr val="bg1"/>
                </a:solidFill>
              </a:rPr>
              <a:t>年</a:t>
            </a:r>
            <a:r>
              <a:rPr kumimoji="1" lang="en-US" altLang="zh-CN" sz="2400" b="1" dirty="0">
                <a:solidFill>
                  <a:schemeClr val="bg1"/>
                </a:solidFill>
              </a:rPr>
              <a:t>12</a:t>
            </a:r>
            <a:r>
              <a:rPr kumimoji="1" lang="zh-CN" altLang="en-US" sz="2400" b="1" dirty="0">
                <a:solidFill>
                  <a:schemeClr val="bg1"/>
                </a:solidFill>
              </a:rPr>
              <a:t>月</a:t>
            </a:r>
            <a:r>
              <a:rPr kumimoji="1" lang="en-US" altLang="zh-CN" sz="2400" b="1" dirty="0">
                <a:solidFill>
                  <a:schemeClr val="bg1"/>
                </a:solidFill>
              </a:rPr>
              <a:t>28</a:t>
            </a:r>
            <a:r>
              <a:rPr kumimoji="1" lang="zh-CN" altLang="en-US" sz="2400" b="1" dirty="0">
                <a:solidFill>
                  <a:schemeClr val="bg1"/>
                </a:solidFill>
              </a:rPr>
              <a:t>日</a:t>
            </a:r>
            <a:endParaRPr kumimoji="1" lang="en-US" altLang="zh-CN" sz="2400" b="1" dirty="0">
              <a:solidFill>
                <a:schemeClr val="bg1"/>
              </a:solidFill>
            </a:endParaRPr>
          </a:p>
          <a:p>
            <a:pPr algn="ctr"/>
            <a:r>
              <a:rPr kumimoji="1" lang="zh-CN" altLang="en-US" sz="2400" b="1" dirty="0">
                <a:solidFill>
                  <a:schemeClr val="bg1"/>
                </a:solidFill>
              </a:rPr>
              <a:t>中国科学院上海高等研究院</a:t>
            </a:r>
            <a:endParaRPr kumimoji="1" lang="en-US" altLang="zh-CN" sz="2400" b="1" dirty="0">
              <a:solidFill>
                <a:schemeClr val="bg1"/>
              </a:solidFill>
            </a:endParaRPr>
          </a:p>
          <a:p>
            <a:pPr algn="ctr"/>
            <a:r>
              <a:rPr kumimoji="1" lang="zh-CN" altLang="en-US" sz="2400" b="1" dirty="0">
                <a:solidFill>
                  <a:schemeClr val="bg1"/>
                </a:solidFill>
              </a:rPr>
              <a:t>龚奕豪</a:t>
            </a:r>
          </a:p>
        </p:txBody>
      </p:sp>
    </p:spTree>
    <p:extLst>
      <p:ext uri="{BB962C8B-B14F-4D97-AF65-F5344CB8AC3E}">
        <p14:creationId xmlns:p14="http://schemas.microsoft.com/office/powerpoint/2010/main" val="485575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96A549-F004-48A7-8FD6-F63015A8A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Tools</a:t>
            </a:r>
            <a:r>
              <a:rPr lang="zh-CN" altLang="en-US" dirty="0"/>
              <a:t>：</a:t>
            </a:r>
            <a:r>
              <a:rPr lang="en-US" altLang="zh-CN" dirty="0"/>
              <a:t>Agent</a:t>
            </a:r>
            <a:r>
              <a:rPr lang="zh-CN" altLang="en-US" dirty="0"/>
              <a:t>数据分析工具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600F42B-CA2A-46F3-A5EE-6774974A8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72" y="1101049"/>
            <a:ext cx="10288044" cy="486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78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DCA9ED-94BC-4FDA-90EE-21AA655D4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加速器历史数据库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86CEB68-1635-442A-A023-C67193F3A1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" t="8148" r="48183" b="21852"/>
          <a:stretch/>
        </p:blipFill>
        <p:spPr>
          <a:xfrm>
            <a:off x="538462" y="920750"/>
            <a:ext cx="4528838" cy="575349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0777114-00D2-4F02-A344-CD67F7CFEFA6}"/>
              </a:ext>
            </a:extLst>
          </p:cNvPr>
          <p:cNvSpPr txBox="1"/>
          <p:nvPr/>
        </p:nvSpPr>
        <p:spPr>
          <a:xfrm>
            <a:off x="4935081" y="1429200"/>
            <a:ext cx="6891038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/>
              <a:t>PostgreSQL</a:t>
            </a:r>
            <a:r>
              <a:rPr lang="zh-CN" altLang="en-US" sz="2000" dirty="0"/>
              <a:t>数据库</a:t>
            </a:r>
            <a:r>
              <a:rPr lang="en-US" altLang="zh-CN" sz="2000" dirty="0"/>
              <a:t>: </a:t>
            </a:r>
          </a:p>
          <a:p>
            <a:endParaRPr lang="en-US" altLang="zh-CN" sz="2000" dirty="0"/>
          </a:p>
          <a:p>
            <a:r>
              <a:rPr lang="zh-CN" altLang="en-US" sz="2000" dirty="0"/>
              <a:t>数据库采用 </a:t>
            </a:r>
            <a:r>
              <a:rPr lang="en-US" altLang="zh-CN" sz="2000" dirty="0"/>
              <a:t>PostgreSQL </a:t>
            </a:r>
            <a:r>
              <a:rPr lang="zh-CN" altLang="en-US" sz="2000" dirty="0"/>
              <a:t>作为核心存储引擎，利用其强大的 </a:t>
            </a:r>
            <a:r>
              <a:rPr lang="en-US" altLang="zh-CN" sz="2000" dirty="0"/>
              <a:t>ACID </a:t>
            </a:r>
            <a:r>
              <a:rPr lang="zh-CN" altLang="en-US" sz="2000" dirty="0"/>
              <a:t>特性和分区表能力，保障物理数据的完整性与查询效率。</a:t>
            </a:r>
            <a:endParaRPr lang="en-US" altLang="zh-CN" sz="2000" dirty="0"/>
          </a:p>
          <a:p>
            <a:endParaRPr lang="en-US" altLang="zh-CN" sz="2000" dirty="0"/>
          </a:p>
          <a:p>
            <a:r>
              <a:rPr lang="zh-CN" altLang="en-US" sz="2000" dirty="0"/>
              <a:t>目前归档了 </a:t>
            </a:r>
            <a:r>
              <a:rPr lang="en-US" altLang="zh-CN" sz="2000" dirty="0"/>
              <a:t>1600+ </a:t>
            </a:r>
            <a:r>
              <a:rPr lang="zh-CN" altLang="en-US" sz="2000" dirty="0"/>
              <a:t>个关键物理通道 </a:t>
            </a:r>
            <a:r>
              <a:rPr lang="en-US" altLang="zh-CN" sz="2000" dirty="0"/>
              <a:t>(PVs)</a:t>
            </a:r>
            <a:r>
              <a:rPr lang="zh-CN" altLang="en-US" sz="2000" dirty="0"/>
              <a:t>，根据子系统分为多个组。</a:t>
            </a:r>
            <a:endParaRPr lang="en-US" altLang="zh-CN" sz="2000" dirty="0"/>
          </a:p>
          <a:p>
            <a:endParaRPr lang="en-US" altLang="zh-CN" sz="2000" dirty="0"/>
          </a:p>
          <a:p>
            <a:r>
              <a:rPr lang="zh-CN" altLang="en-US" sz="2000" dirty="0"/>
              <a:t>支持多种数据形式的存储（</a:t>
            </a:r>
            <a:r>
              <a:rPr lang="en-US" altLang="zh-CN" sz="2000" dirty="0"/>
              <a:t>int</a:t>
            </a:r>
            <a:r>
              <a:rPr lang="zh-CN" altLang="en-US" sz="2000" dirty="0"/>
              <a:t>，</a:t>
            </a:r>
            <a:r>
              <a:rPr lang="en-US" altLang="zh-CN" sz="2000" dirty="0"/>
              <a:t>float</a:t>
            </a:r>
            <a:r>
              <a:rPr lang="zh-CN" altLang="en-US" sz="2000" dirty="0"/>
              <a:t>，</a:t>
            </a:r>
            <a:r>
              <a:rPr lang="en-US" altLang="zh-CN" sz="2000" dirty="0"/>
              <a:t>array</a:t>
            </a:r>
            <a:r>
              <a:rPr lang="zh-CN" altLang="en-US" sz="2000" dirty="0"/>
              <a:t>等）；支持 </a:t>
            </a:r>
            <a:r>
              <a:rPr lang="en-US" altLang="zh-CN" sz="2000" dirty="0"/>
              <a:t>10Hz </a:t>
            </a:r>
            <a:r>
              <a:rPr lang="zh-CN" altLang="en-US" sz="2000" dirty="0"/>
              <a:t>频率的采样归档；支持高性能并发读取。</a:t>
            </a:r>
            <a:endParaRPr lang="en-US" altLang="zh-CN" sz="2000" dirty="0"/>
          </a:p>
          <a:p>
            <a:endParaRPr lang="en-US" altLang="zh-CN" sz="2000" dirty="0"/>
          </a:p>
          <a:p>
            <a:r>
              <a:rPr lang="zh-CN" altLang="en-US" sz="2000" dirty="0"/>
              <a:t>累计接收值超过 </a:t>
            </a:r>
            <a:r>
              <a:rPr lang="en-US" altLang="zh-CN" sz="2000" dirty="0"/>
              <a:t>151</a:t>
            </a:r>
            <a:r>
              <a:rPr lang="zh-CN" altLang="en-US" sz="2000" dirty="0"/>
              <a:t>亿 </a:t>
            </a:r>
            <a:r>
              <a:rPr lang="en-US" altLang="zh-CN" sz="2000" dirty="0"/>
              <a:t>(15B+) </a:t>
            </a:r>
            <a:r>
              <a:rPr lang="zh-CN" altLang="en-US" sz="2000" dirty="0"/>
              <a:t>条记录 （一个月数据约</a:t>
            </a:r>
            <a:r>
              <a:rPr lang="en-US" altLang="zh-CN" sz="2000" dirty="0"/>
              <a:t>7TB</a:t>
            </a:r>
            <a:r>
              <a:rPr lang="zh-CN" altLang="en-US" sz="2000" dirty="0"/>
              <a:t>）。</a:t>
            </a:r>
            <a:endParaRPr lang="en-US" altLang="zh-CN" sz="2000" dirty="0"/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722239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D067B2-FE1E-4C38-9732-59EB4FF5E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诊断案例：</a:t>
            </a:r>
            <a:r>
              <a:rPr lang="en-US" altLang="zh-CN" dirty="0"/>
              <a:t>React Agent</a:t>
            </a:r>
            <a:endParaRPr lang="zh-CN" altLang="en-US" dirty="0"/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AC4BA5A6-1E9D-4C55-AD43-981B1E111C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312971"/>
              </p:ext>
            </p:extLst>
          </p:nvPr>
        </p:nvGraphicFramePr>
        <p:xfrm>
          <a:off x="303219" y="931770"/>
          <a:ext cx="11397672" cy="5348704"/>
        </p:xfrm>
        <a:graphic>
          <a:graphicData uri="http://schemas.openxmlformats.org/drawingml/2006/table">
            <a:tbl>
              <a:tblPr/>
              <a:tblGrid>
                <a:gridCol w="1801091">
                  <a:extLst>
                    <a:ext uri="{9D8B030D-6E8A-4147-A177-3AD203B41FA5}">
                      <a16:colId xmlns:a16="http://schemas.microsoft.com/office/drawing/2014/main" val="815308777"/>
                    </a:ext>
                  </a:extLst>
                </a:gridCol>
                <a:gridCol w="4368800">
                  <a:extLst>
                    <a:ext uri="{9D8B030D-6E8A-4147-A177-3AD203B41FA5}">
                      <a16:colId xmlns:a16="http://schemas.microsoft.com/office/drawing/2014/main" val="3273404909"/>
                    </a:ext>
                  </a:extLst>
                </a:gridCol>
                <a:gridCol w="5227781">
                  <a:extLst>
                    <a:ext uri="{9D8B030D-6E8A-4147-A177-3AD203B41FA5}">
                      <a16:colId xmlns:a16="http://schemas.microsoft.com/office/drawing/2014/main" val="1041063713"/>
                    </a:ext>
                  </a:extLst>
                </a:gridCol>
              </a:tblGrid>
              <a:tr h="200380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400" b="1" dirty="0" err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ReAct</a:t>
                      </a:r>
                      <a:r>
                        <a:rPr lang="zh-CN" altLang="en-US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阶段</a:t>
                      </a:r>
                      <a:endParaRPr lang="zh-CN" altLang="en-US" sz="14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内容描述</a:t>
                      </a:r>
                      <a:endParaRPr lang="zh-CN" altLang="en-US" sz="14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详细数据</a:t>
                      </a:r>
                      <a:r>
                        <a:rPr lang="en-US" altLang="zh-CN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/</a:t>
                      </a:r>
                      <a:r>
                        <a:rPr lang="zh-CN" altLang="en-US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参数</a:t>
                      </a:r>
                      <a:endParaRPr lang="zh-CN" altLang="en-US" sz="14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2260780"/>
                  </a:ext>
                </a:extLst>
              </a:tr>
              <a:tr h="318804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初始触发</a:t>
                      </a:r>
                      <a:endParaRPr lang="zh-CN" altLang="en-US" sz="14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系统接收到严重故障警报</a:t>
                      </a: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时间</a:t>
                      </a:r>
                      <a:r>
                        <a:rPr lang="en-US" altLang="zh-CN" sz="14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: 18:58:00; </a:t>
                      </a:r>
                      <a:r>
                        <a:rPr lang="zh-CN" altLang="en-US" sz="14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症状</a:t>
                      </a:r>
                      <a:r>
                        <a:rPr lang="en-US" altLang="zh-CN" sz="14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: </a:t>
                      </a:r>
                      <a:r>
                        <a:rPr lang="zh-CN" altLang="en-US" sz="14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电流骤降</a:t>
                      </a:r>
                      <a:r>
                        <a:rPr lang="en-US" altLang="zh-CN" sz="14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80%, </a:t>
                      </a:r>
                      <a:r>
                        <a:rPr lang="zh-CN" altLang="en-US" sz="14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寿命为</a:t>
                      </a:r>
                      <a:r>
                        <a:rPr lang="en-US" altLang="zh-CN" sz="14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0</a:t>
                      </a: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3890326"/>
                  </a:ext>
                </a:extLst>
              </a:tr>
              <a:tr h="318804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思考 </a:t>
                      </a:r>
                      <a:r>
                        <a:rPr lang="en-US" altLang="zh-CN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(</a:t>
                      </a:r>
                      <a:r>
                        <a:rPr lang="en-US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Thought)</a:t>
                      </a:r>
                      <a:endParaRPr lang="en-US" sz="14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分析初始症状，首先需排查基础磁铁硬件</a:t>
                      </a: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目标</a:t>
                      </a:r>
                      <a:r>
                        <a:rPr lang="en-US" altLang="zh-CN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: </a:t>
                      </a:r>
                      <a:r>
                        <a:rPr lang="zh-CN" altLang="en-US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四极铁、二极铁，校正铁</a:t>
                      </a: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3266602"/>
                  </a:ext>
                </a:extLst>
              </a:tr>
              <a:tr h="44355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行动 </a:t>
                      </a:r>
                      <a:r>
                        <a:rPr lang="en-US" altLang="zh-CN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(</a:t>
                      </a:r>
                      <a:r>
                        <a:rPr lang="en-US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Action)</a:t>
                      </a:r>
                      <a:endParaRPr lang="en-US" sz="14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调用工具 </a:t>
                      </a:r>
                      <a:r>
                        <a:rPr lang="en-US" sz="1400" dirty="0" err="1">
                          <a:solidFill>
                            <a:srgbClr val="444746"/>
                          </a:solidFill>
                          <a:effectLst/>
                          <a:latin typeface="Google Sans Text"/>
                        </a:rPr>
                        <a:t>scan_pvs</a:t>
                      </a:r>
                      <a:endParaRPr lang="en-US" sz="14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4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type=['Quad', 'Dipole', 'Corrector']</a:t>
                      </a: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8735545"/>
                  </a:ext>
                </a:extLst>
              </a:tr>
              <a:tr h="318804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观察 </a:t>
                      </a:r>
                      <a:r>
                        <a:rPr lang="en-US" altLang="zh-CN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(</a:t>
                      </a:r>
                      <a:r>
                        <a:rPr lang="en-US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Observation)</a:t>
                      </a:r>
                      <a:endParaRPr lang="en-US" sz="14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二、四极铁等磁铁电源扫描结果返回</a:t>
                      </a: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结果</a:t>
                      </a:r>
                      <a:r>
                        <a:rPr lang="en-US" altLang="zh-CN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: </a:t>
                      </a:r>
                      <a:r>
                        <a:rPr lang="zh-CN" altLang="en-US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无显著异常 </a:t>
                      </a:r>
                      <a:r>
                        <a:rPr lang="en-US" altLang="zh-CN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(</a:t>
                      </a:r>
                      <a:r>
                        <a:rPr lang="zh-CN" altLang="en-US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波动 </a:t>
                      </a:r>
                      <a:r>
                        <a:rPr lang="en-US" altLang="zh-CN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&lt; 0.01)</a:t>
                      </a:r>
                      <a:endParaRPr lang="zh-CN" altLang="en-US" sz="14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1632677"/>
                  </a:ext>
                </a:extLst>
              </a:tr>
              <a:tr h="44355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思考 </a:t>
                      </a:r>
                      <a:r>
                        <a:rPr lang="en-US" altLang="zh-CN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(</a:t>
                      </a:r>
                      <a:r>
                        <a:rPr lang="en-US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Thought)</a:t>
                      </a:r>
                      <a:endParaRPr lang="en-US" sz="14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上述硬件环境正常。需深入分析</a:t>
                      </a:r>
                      <a:r>
                        <a:rPr lang="en-US" altLang="zh-CN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BPM</a:t>
                      </a:r>
                      <a:r>
                        <a:rPr lang="zh-CN" altLang="en-US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以确认不稳定性。</a:t>
                      </a: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目标</a:t>
                      </a:r>
                      <a:r>
                        <a:rPr lang="en-US" altLang="zh-CN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:BPM</a:t>
                      </a: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0892098"/>
                  </a:ext>
                </a:extLst>
              </a:tr>
              <a:tr h="318804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行动 </a:t>
                      </a:r>
                      <a:r>
                        <a:rPr lang="en-US" altLang="zh-CN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(</a:t>
                      </a:r>
                      <a:r>
                        <a:rPr lang="en-US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Action)</a:t>
                      </a:r>
                      <a:endParaRPr lang="en-US" sz="14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调用工具 </a:t>
                      </a:r>
                      <a:r>
                        <a:rPr lang="en-US" sz="1400">
                          <a:solidFill>
                            <a:srgbClr val="444746"/>
                          </a:solidFill>
                          <a:effectLst/>
                          <a:latin typeface="Google Sans Text"/>
                        </a:rPr>
                        <a:t>scan_bpm_diagnostics</a:t>
                      </a:r>
                      <a:endParaRPr lang="en-US" sz="14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4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mode='RMS_Check'</a:t>
                      </a: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8416063"/>
                  </a:ext>
                </a:extLst>
              </a:tr>
              <a:tr h="44355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观察 </a:t>
                      </a:r>
                      <a:r>
                        <a:rPr lang="en-US" altLang="zh-CN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(</a:t>
                      </a:r>
                      <a:r>
                        <a:rPr lang="en-US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Observation)</a:t>
                      </a:r>
                      <a:endParaRPr lang="en-US" sz="14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altLang="zh-CN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BPM</a:t>
                      </a:r>
                      <a:r>
                        <a:rPr lang="zh-CN" altLang="en-US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诊断工具返回结果</a:t>
                      </a: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结果</a:t>
                      </a:r>
                      <a:r>
                        <a:rPr lang="en-US" altLang="zh-CN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: 10</a:t>
                      </a:r>
                      <a:r>
                        <a:rPr lang="zh-CN" altLang="en-US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个</a:t>
                      </a:r>
                      <a:r>
                        <a:rPr lang="en-US" altLang="zh-CN" sz="1400" b="1" dirty="0" err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BPMx</a:t>
                      </a:r>
                      <a:r>
                        <a:rPr lang="zh-CN" altLang="en-US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设备出现巨大波动 </a:t>
                      </a:r>
                      <a:r>
                        <a:rPr lang="en-US" altLang="zh-CN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(std=36k-43k)</a:t>
                      </a:r>
                      <a:endParaRPr lang="zh-CN" altLang="en-US" sz="14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5593797"/>
                  </a:ext>
                </a:extLst>
              </a:tr>
              <a:tr h="318804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思考 </a:t>
                      </a:r>
                      <a:r>
                        <a:rPr lang="en-US" altLang="zh-CN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(</a:t>
                      </a:r>
                      <a:r>
                        <a:rPr lang="en-US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Thought)</a:t>
                      </a:r>
                      <a:endParaRPr lang="en-US" sz="14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发现波动。需验证波动与警报时间的相关性。</a:t>
                      </a: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目标</a:t>
                      </a:r>
                      <a:r>
                        <a:rPr lang="en-US" altLang="zh-CN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:</a:t>
                      </a:r>
                      <a:r>
                        <a:rPr lang="zh-CN" altLang="en-US" sz="14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时间是否对应</a:t>
                      </a:r>
                      <a:endParaRPr lang="en-US" altLang="zh-CN" sz="14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1081163"/>
                  </a:ext>
                </a:extLst>
              </a:tr>
              <a:tr h="318804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行动 </a:t>
                      </a:r>
                      <a:r>
                        <a:rPr lang="en-US" altLang="zh-CN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(</a:t>
                      </a:r>
                      <a:r>
                        <a:rPr lang="en-US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Action)</a:t>
                      </a:r>
                      <a:endParaRPr lang="en-US" sz="14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调用工具 </a:t>
                      </a:r>
                      <a:r>
                        <a:rPr lang="en-US" sz="1400">
                          <a:solidFill>
                            <a:srgbClr val="444746"/>
                          </a:solidFill>
                          <a:effectLst/>
                          <a:latin typeface="Google Sans Text"/>
                        </a:rPr>
                        <a:t>verify_time_alignment</a:t>
                      </a:r>
                      <a:endParaRPr lang="en-US" sz="14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4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time='18:58:00', window='±4s'</a:t>
                      </a: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5580374"/>
                  </a:ext>
                </a:extLst>
              </a:tr>
              <a:tr h="318804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观察 </a:t>
                      </a:r>
                      <a:r>
                        <a:rPr lang="en-US" altLang="zh-CN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(</a:t>
                      </a:r>
                      <a:r>
                        <a:rPr lang="en-US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Observation)</a:t>
                      </a:r>
                      <a:endParaRPr lang="en-US" sz="14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时间验证工具返回结果</a:t>
                      </a: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结果</a:t>
                      </a:r>
                      <a:r>
                        <a:rPr lang="en-US" altLang="zh-CN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: </a:t>
                      </a:r>
                      <a:r>
                        <a:rPr lang="zh-CN" altLang="en-US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完美匹配。异常在</a:t>
                      </a:r>
                      <a:r>
                        <a:rPr lang="en-US" altLang="zh-CN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±4</a:t>
                      </a:r>
                      <a:r>
                        <a:rPr lang="zh-CN" altLang="en-US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秒内出现阶跃变化。</a:t>
                      </a:r>
                      <a:endParaRPr lang="zh-CN" altLang="en-US" sz="14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7512876"/>
                  </a:ext>
                </a:extLst>
              </a:tr>
              <a:tr h="44355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思考 </a:t>
                      </a:r>
                      <a:r>
                        <a:rPr lang="en-US" altLang="zh-CN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(</a:t>
                      </a:r>
                      <a:r>
                        <a:rPr lang="en-US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Thought)</a:t>
                      </a:r>
                      <a:endParaRPr lang="en-US" sz="14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束流轨道大幅度变化，继续检查六极铁。</a:t>
                      </a: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假设</a:t>
                      </a:r>
                      <a:r>
                        <a:rPr lang="en-US" altLang="zh-CN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: </a:t>
                      </a:r>
                      <a:r>
                        <a:rPr lang="zh-CN" altLang="en-US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六极铁故障 </a:t>
                      </a:r>
                      <a:r>
                        <a:rPr lang="en-US" altLang="zh-CN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-&gt; </a:t>
                      </a:r>
                      <a:r>
                        <a:rPr lang="en-US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Landau</a:t>
                      </a:r>
                      <a:r>
                        <a:rPr lang="zh-CN" altLang="en-US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阻尼失效</a:t>
                      </a: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3567098"/>
                  </a:ext>
                </a:extLst>
              </a:tr>
              <a:tr h="318804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行动 </a:t>
                      </a:r>
                      <a:r>
                        <a:rPr lang="en-US" altLang="zh-CN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(</a:t>
                      </a:r>
                      <a:r>
                        <a:rPr lang="en-US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Action)</a:t>
                      </a:r>
                      <a:endParaRPr lang="en-US" sz="14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调用工具 </a:t>
                      </a:r>
                      <a:r>
                        <a:rPr lang="en-US" altLang="zh-CN" sz="1400" dirty="0" err="1">
                          <a:solidFill>
                            <a:srgbClr val="444746"/>
                          </a:solidFill>
                          <a:effectLst/>
                          <a:latin typeface="Google Sans Text"/>
                        </a:rPr>
                        <a:t>scan_pvs</a:t>
                      </a:r>
                      <a:endParaRPr lang="en-US" altLang="zh-CN" sz="14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target=‘</a:t>
                      </a:r>
                      <a:r>
                        <a:rPr lang="en-US" sz="1400" dirty="0" err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S</a:t>
                      </a:r>
                      <a:r>
                        <a:rPr lang="en-US" altLang="zh-CN" sz="1400" dirty="0" err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extupole</a:t>
                      </a:r>
                      <a:r>
                        <a:rPr lang="en-US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'</a:t>
                      </a: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1615367"/>
                  </a:ext>
                </a:extLst>
              </a:tr>
              <a:tr h="44355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观察 </a:t>
                      </a:r>
                      <a:r>
                        <a:rPr lang="en-US" altLang="zh-CN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(</a:t>
                      </a:r>
                      <a:r>
                        <a:rPr lang="en-US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Observation)</a:t>
                      </a:r>
                      <a:endParaRPr lang="en-US" sz="14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六极铁等磁铁电源扫描结果返回</a:t>
                      </a: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结果</a:t>
                      </a:r>
                      <a:r>
                        <a:rPr lang="en-US" altLang="zh-CN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: </a:t>
                      </a:r>
                      <a:r>
                        <a:rPr lang="zh-CN" altLang="en-US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六极铁电源 </a:t>
                      </a:r>
                      <a:r>
                        <a:rPr lang="en-US" sz="1400" b="1" dirty="0">
                          <a:solidFill>
                            <a:srgbClr val="444746"/>
                          </a:solidFill>
                          <a:effectLst/>
                          <a:latin typeface="Google Sans Text"/>
                        </a:rPr>
                        <a:t>SR-PS:H22SFPS-01:I</a:t>
                      </a:r>
                      <a:r>
                        <a:rPr lang="en-US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 </a:t>
                      </a:r>
                      <a:r>
                        <a:rPr lang="zh-CN" altLang="en-US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标准差异常 </a:t>
                      </a:r>
                      <a:r>
                        <a:rPr lang="en-US" altLang="zh-CN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(21.2667)</a:t>
                      </a:r>
                      <a:endParaRPr lang="zh-CN" altLang="en-US" sz="14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255730"/>
                  </a:ext>
                </a:extLst>
              </a:tr>
              <a:tr h="318804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最终结论</a:t>
                      </a:r>
                      <a:endParaRPr lang="zh-CN" altLang="en-US" sz="14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确认为六极铁电源故障导致的束流丢失</a:t>
                      </a: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建议</a:t>
                      </a:r>
                      <a:r>
                        <a:rPr lang="en-US" altLang="zh-CN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: </a:t>
                      </a:r>
                      <a:r>
                        <a:rPr lang="zh-CN" altLang="en-US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立即检查、重启并校准该电源</a:t>
                      </a: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7891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808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D067B2-FE1E-4C38-9732-59EB4FF5E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诊断案例：</a:t>
            </a:r>
            <a:r>
              <a:rPr lang="zh-CN" altLang="en-US" b="1" i="0" dirty="0">
                <a:effectLst/>
                <a:latin typeface="quote-cjk-patch"/>
              </a:rPr>
              <a:t>贝叶斯推理</a:t>
            </a:r>
            <a:r>
              <a:rPr lang="en-US" altLang="zh-CN" b="1" i="0" dirty="0">
                <a:effectLst/>
                <a:latin typeface="quote-cjk-patch"/>
              </a:rPr>
              <a:t>&amp;Multi Agent</a:t>
            </a:r>
            <a:endParaRPr lang="zh-CN" altLang="en-US" dirty="0"/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AC4BA5A6-1E9D-4C55-AD43-981B1E111C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661740"/>
              </p:ext>
            </p:extLst>
          </p:nvPr>
        </p:nvGraphicFramePr>
        <p:xfrm>
          <a:off x="303219" y="931770"/>
          <a:ext cx="11397672" cy="2487060"/>
        </p:xfrm>
        <a:graphic>
          <a:graphicData uri="http://schemas.openxmlformats.org/drawingml/2006/table">
            <a:tbl>
              <a:tblPr/>
              <a:tblGrid>
                <a:gridCol w="1801091">
                  <a:extLst>
                    <a:ext uri="{9D8B030D-6E8A-4147-A177-3AD203B41FA5}">
                      <a16:colId xmlns:a16="http://schemas.microsoft.com/office/drawing/2014/main" val="815308777"/>
                    </a:ext>
                  </a:extLst>
                </a:gridCol>
                <a:gridCol w="4368800">
                  <a:extLst>
                    <a:ext uri="{9D8B030D-6E8A-4147-A177-3AD203B41FA5}">
                      <a16:colId xmlns:a16="http://schemas.microsoft.com/office/drawing/2014/main" val="3273404909"/>
                    </a:ext>
                  </a:extLst>
                </a:gridCol>
                <a:gridCol w="5227781">
                  <a:extLst>
                    <a:ext uri="{9D8B030D-6E8A-4147-A177-3AD203B41FA5}">
                      <a16:colId xmlns:a16="http://schemas.microsoft.com/office/drawing/2014/main" val="1041063713"/>
                    </a:ext>
                  </a:extLst>
                </a:gridCol>
              </a:tblGrid>
              <a:tr h="200380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阶段</a:t>
                      </a:r>
                      <a:endParaRPr lang="zh-CN" altLang="en-US" sz="14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内容描述</a:t>
                      </a:r>
                      <a:endParaRPr lang="zh-CN" altLang="en-US" sz="14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详细数据</a:t>
                      </a:r>
                      <a:r>
                        <a:rPr lang="en-US" altLang="zh-CN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/</a:t>
                      </a:r>
                      <a:r>
                        <a:rPr lang="zh-CN" altLang="en-US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参数</a:t>
                      </a:r>
                      <a:endParaRPr lang="zh-CN" altLang="en-US" sz="14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2260780"/>
                  </a:ext>
                </a:extLst>
              </a:tr>
              <a:tr h="318804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初始触发</a:t>
                      </a:r>
                      <a:endParaRPr lang="zh-CN" altLang="en-US" sz="14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系统接收到严重故障警报</a:t>
                      </a: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时间</a:t>
                      </a:r>
                      <a:r>
                        <a:rPr lang="en-US" altLang="zh-CN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: 18:58:00; </a:t>
                      </a:r>
                      <a:r>
                        <a:rPr lang="zh-CN" altLang="en-US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症状</a:t>
                      </a:r>
                      <a:r>
                        <a:rPr lang="en-US" altLang="zh-CN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: </a:t>
                      </a:r>
                      <a:r>
                        <a:rPr lang="zh-CN" altLang="en-US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电流骤降</a:t>
                      </a:r>
                      <a:r>
                        <a:rPr lang="en-US" altLang="zh-CN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80%, </a:t>
                      </a:r>
                      <a:r>
                        <a:rPr lang="zh-CN" altLang="en-US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寿命为</a:t>
                      </a:r>
                      <a:r>
                        <a:rPr lang="en-US" altLang="zh-CN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0</a:t>
                      </a: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3890326"/>
                  </a:ext>
                </a:extLst>
              </a:tr>
              <a:tr h="318804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推理 </a:t>
                      </a:r>
                      <a:r>
                        <a:rPr lang="en-US" altLang="zh-CN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(Inference</a:t>
                      </a:r>
                      <a:r>
                        <a:rPr lang="en-US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)</a:t>
                      </a:r>
                      <a:endParaRPr lang="en-US" sz="14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进行贝叶斯网络推理</a:t>
                      </a: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pt-BR" altLang="zh-CN" sz="1400" kern="12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  <a:ea typeface="+mn-ea"/>
                          <a:cs typeface="+mn-cs"/>
                        </a:rPr>
                        <a:t>PS_SR_S</a:t>
                      </a:r>
                      <a:r>
                        <a:rPr lang="en-US" altLang="zh-CN" sz="1400" kern="12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  <a:ea typeface="+mn-ea"/>
                          <a:cs typeface="+mn-cs"/>
                        </a:rPr>
                        <a:t>:</a:t>
                      </a:r>
                      <a:r>
                        <a:rPr lang="pt-BR" altLang="zh-CN" sz="1400" kern="12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  <a:ea typeface="+mn-ea"/>
                          <a:cs typeface="+mn-cs"/>
                        </a:rPr>
                        <a:t>0.4039;ID:0.3595;PS_SR_Q:0.3238;PS_SR_BDM:0.1623</a:t>
                      </a: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3266602"/>
                  </a:ext>
                </a:extLst>
              </a:tr>
              <a:tr h="44355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行动 </a:t>
                      </a:r>
                      <a:r>
                        <a:rPr lang="en-US" altLang="zh-CN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(</a:t>
                      </a:r>
                      <a:r>
                        <a:rPr lang="en-US" sz="1400" b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Action)</a:t>
                      </a:r>
                      <a:endParaRPr lang="en-US" sz="140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调用</a:t>
                      </a:r>
                      <a:r>
                        <a:rPr lang="en-US" altLang="zh-CN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subagent</a:t>
                      </a:r>
                      <a:r>
                        <a:rPr lang="zh-CN" altLang="en-US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，配置</a:t>
                      </a:r>
                      <a:r>
                        <a:rPr lang="en-US" altLang="zh-CN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power supply system</a:t>
                      </a:r>
                      <a:endParaRPr lang="en-US" sz="14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调用</a:t>
                      </a:r>
                      <a:r>
                        <a:rPr lang="en-US" altLang="zh-CN" sz="1400" dirty="0" err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dispatch_subsystem_diagnostic</a:t>
                      </a:r>
                      <a:r>
                        <a:rPr lang="zh-CN" altLang="en-US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，检查概率最高的系统，也就是</a:t>
                      </a:r>
                      <a:r>
                        <a:rPr lang="en-US" altLang="zh-CN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PS_SR_S,</a:t>
                      </a:r>
                      <a:r>
                        <a:rPr lang="zh-CN" altLang="en-US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调用</a:t>
                      </a:r>
                      <a:r>
                        <a:rPr lang="en-US" sz="1400" dirty="0" err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system_id</a:t>
                      </a:r>
                      <a:r>
                        <a:rPr lang="zh-CN" altLang="en-US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参数</a:t>
                      </a:r>
                      <a:r>
                        <a:rPr lang="en-US" altLang="zh-CN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"</a:t>
                      </a:r>
                      <a:r>
                        <a:rPr lang="en-US" sz="1400" dirty="0" err="1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power_supply</a:t>
                      </a:r>
                      <a:r>
                        <a:rPr lang="en-US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"</a:t>
                      </a: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8735545"/>
                  </a:ext>
                </a:extLst>
              </a:tr>
              <a:tr h="318804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观察 </a:t>
                      </a:r>
                      <a:r>
                        <a:rPr lang="en-US" altLang="zh-CN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(</a:t>
                      </a:r>
                      <a:r>
                        <a:rPr lang="en-US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Observation)</a:t>
                      </a:r>
                      <a:endParaRPr lang="en-US" sz="14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altLang="zh-CN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Subagent report</a:t>
                      </a:r>
                      <a:endParaRPr lang="zh-CN" altLang="en-US" sz="14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altLang="zh-CN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 Significant Findings: - [ID: 1120] Name: SR-PS:H22SFPS-01:I | Max Change: 30.0A | Time: 18:58:04 - </a:t>
                      </a:r>
                      <a:r>
                        <a:rPr lang="zh-CN" altLang="en-US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其他设备波动均在噪声阈值内</a:t>
                      </a: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1632677"/>
                  </a:ext>
                </a:extLst>
              </a:tr>
              <a:tr h="318804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推理 </a:t>
                      </a:r>
                      <a:r>
                        <a:rPr lang="en-US" altLang="zh-CN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(Inference)</a:t>
                      </a:r>
                      <a:endParaRPr lang="en-US" altLang="zh-CN" sz="14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进行贝叶斯网络推理</a:t>
                      </a: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PS_SR_S:1</a:t>
                      </a: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8416063"/>
                  </a:ext>
                </a:extLst>
              </a:tr>
              <a:tr h="318804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b="1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最终结论</a:t>
                      </a:r>
                      <a:endParaRPr lang="zh-CN" altLang="en-US" sz="1400" dirty="0">
                        <a:solidFill>
                          <a:srgbClr val="1F1F1F"/>
                        </a:solidFill>
                        <a:effectLst/>
                        <a:latin typeface="Google Sans Text"/>
                      </a:endParaRP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确认为六极铁电源故障导致的束流丢失</a:t>
                      </a: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zh-CN" altLang="en-US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建议</a:t>
                      </a:r>
                      <a:r>
                        <a:rPr lang="en-US" altLang="zh-CN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: </a:t>
                      </a:r>
                      <a:r>
                        <a:rPr lang="zh-CN" altLang="en-US" sz="1400" dirty="0">
                          <a:solidFill>
                            <a:srgbClr val="1F1F1F"/>
                          </a:solidFill>
                          <a:effectLst/>
                          <a:latin typeface="Google Sans Text"/>
                        </a:rPr>
                        <a:t>检查电源控制系统</a:t>
                      </a:r>
                    </a:p>
                  </a:txBody>
                  <a:tcPr marL="36261" marR="36261" marT="24174" marB="2417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789108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3ECF9FB6-5A6B-47BC-929E-B3828E165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9" y="4105154"/>
            <a:ext cx="11173299" cy="158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zh-CN" altLang="zh-CN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Google Sans Text"/>
              </a:rPr>
              <a:t>传统的 ReAct Agent </a:t>
            </a:r>
            <a:r>
              <a:rPr kumimoji="0" lang="zh-CN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Google Sans Text"/>
              </a:rPr>
              <a:t>物理知识依靠</a:t>
            </a:r>
            <a:r>
              <a:rPr kumimoji="0" lang="en-US" altLang="zh-CN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Google Sans Text"/>
              </a:rPr>
              <a:t>prompt</a:t>
            </a:r>
            <a:r>
              <a:rPr kumimoji="0" lang="zh-CN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Google Sans Text"/>
              </a:rPr>
              <a:t>注入和模型的初始知识，</a:t>
            </a:r>
            <a:r>
              <a:rPr kumimoji="0" lang="zh-CN" altLang="zh-CN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Google Sans Text"/>
              </a:rPr>
              <a:t>搜索</a:t>
            </a:r>
            <a:r>
              <a:rPr kumimoji="0" lang="zh-CN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Google Sans Text"/>
              </a:rPr>
              <a:t>需要</a:t>
            </a:r>
            <a:r>
              <a:rPr kumimoji="0" lang="zh-CN" altLang="zh-CN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Google Sans Text"/>
              </a:rPr>
              <a:t>遍历</a:t>
            </a:r>
            <a:r>
              <a:rPr kumimoji="0" lang="zh-CN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Google Sans Text"/>
              </a:rPr>
              <a:t>更多</a:t>
            </a:r>
            <a:r>
              <a:rPr kumimoji="0" lang="zh-CN" altLang="zh-CN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Google Sans Text"/>
              </a:rPr>
              <a:t>的故障源</a:t>
            </a:r>
            <a:r>
              <a:rPr kumimoji="0" lang="zh-CN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Google Sans Text"/>
              </a:rPr>
              <a:t>，大量增加上下文长度</a:t>
            </a:r>
            <a:r>
              <a:rPr kumimoji="0" lang="zh-CN" altLang="zh-CN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Google Sans Text"/>
              </a:rPr>
              <a:t>，容易迷失在海量</a:t>
            </a:r>
            <a:r>
              <a:rPr kumimoji="0" lang="en-US" altLang="zh-CN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Google Sans Text"/>
              </a:rPr>
              <a:t>token</a:t>
            </a:r>
            <a:r>
              <a:rPr kumimoji="0" lang="zh-CN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Google Sans Text"/>
              </a:rPr>
              <a:t>和</a:t>
            </a:r>
            <a:r>
              <a:rPr kumimoji="0" lang="zh-CN" altLang="zh-CN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Google Sans Text"/>
              </a:rPr>
              <a:t>信号中。</a:t>
            </a:r>
            <a:endParaRPr kumimoji="0" lang="en-US" altLang="zh-CN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Google Sans Tex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zh-CN" altLang="zh-CN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Google Sans Tex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zh-CN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Google Sans Text"/>
              </a:rPr>
              <a:t>贝叶斯推理的多智能体设计了 “验证</a:t>
            </a:r>
            <a:r>
              <a:rPr kumimoji="0" lang="en-US" altLang="zh-CN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Google Sans Text"/>
              </a:rPr>
              <a:t>-</a:t>
            </a:r>
            <a:r>
              <a:rPr kumimoji="0" lang="zh-CN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Google Sans Text"/>
              </a:rPr>
              <a:t>剪枝</a:t>
            </a:r>
            <a:r>
              <a:rPr kumimoji="0" lang="en-US" altLang="zh-CN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Google Sans Text"/>
              </a:rPr>
              <a:t>-</a:t>
            </a:r>
            <a:r>
              <a:rPr kumimoji="0" lang="zh-CN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Google Sans Text"/>
              </a:rPr>
              <a:t>重算” 的闭环来应对错误，通过</a:t>
            </a:r>
            <a:r>
              <a:rPr kumimoji="0" lang="en-US" altLang="zh-CN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Google Sans Text"/>
              </a:rPr>
              <a:t>subagent</a:t>
            </a:r>
            <a:r>
              <a:rPr kumimoji="0" lang="zh-CN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Google Sans Text"/>
              </a:rPr>
              <a:t>进一步缩减</a:t>
            </a:r>
            <a:r>
              <a:rPr kumimoji="0" lang="en-US" altLang="zh-CN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Google Sans Text"/>
              </a:rPr>
              <a:t>main agent</a:t>
            </a:r>
            <a:r>
              <a:rPr kumimoji="0" lang="zh-CN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Google Sans Text"/>
              </a:rPr>
              <a:t>的上下文长度，有效降低</a:t>
            </a:r>
            <a:r>
              <a:rPr kumimoji="0" lang="en-US" altLang="zh-CN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Google Sans Text"/>
              </a:rPr>
              <a:t>LLM </a:t>
            </a:r>
            <a:r>
              <a:rPr kumimoji="0" lang="zh-CN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Google Sans Text"/>
              </a:rPr>
              <a:t>在长链路推理中常见的“注意力漂移”或“逻辑幻觉”问题</a:t>
            </a:r>
            <a:endParaRPr kumimoji="0" lang="zh-CN" altLang="zh-CN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52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3A594B-55EB-48E8-87A1-CC3C0EB6E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诊断案例：输出报告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477D938-8F5B-4B4F-9502-C243BCF2E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4912" y="773918"/>
            <a:ext cx="4440510" cy="573065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03395C0-B277-4059-ACC7-4C47AF6ED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76" y="795402"/>
            <a:ext cx="4440510" cy="568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43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AFC3C1-D67C-4B1A-912C-B5E5F5D64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诊断案例：模型性能对比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5BC50A76-851C-4D2D-8100-0553906DDF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265645"/>
              </p:ext>
            </p:extLst>
          </p:nvPr>
        </p:nvGraphicFramePr>
        <p:xfrm>
          <a:off x="330896" y="1631472"/>
          <a:ext cx="10663128" cy="1723360"/>
        </p:xfrm>
        <a:graphic>
          <a:graphicData uri="http://schemas.openxmlformats.org/drawingml/2006/table">
            <a:tbl>
              <a:tblPr/>
              <a:tblGrid>
                <a:gridCol w="2261634">
                  <a:extLst>
                    <a:ext uri="{9D8B030D-6E8A-4147-A177-3AD203B41FA5}">
                      <a16:colId xmlns:a16="http://schemas.microsoft.com/office/drawing/2014/main" val="2563441579"/>
                    </a:ext>
                  </a:extLst>
                </a:gridCol>
                <a:gridCol w="3078569">
                  <a:extLst>
                    <a:ext uri="{9D8B030D-6E8A-4147-A177-3AD203B41FA5}">
                      <a16:colId xmlns:a16="http://schemas.microsoft.com/office/drawing/2014/main" val="2082027985"/>
                    </a:ext>
                  </a:extLst>
                </a:gridCol>
                <a:gridCol w="2658140">
                  <a:extLst>
                    <a:ext uri="{9D8B030D-6E8A-4147-A177-3AD203B41FA5}">
                      <a16:colId xmlns:a16="http://schemas.microsoft.com/office/drawing/2014/main" val="3177056075"/>
                    </a:ext>
                  </a:extLst>
                </a:gridCol>
                <a:gridCol w="2664785">
                  <a:extLst>
                    <a:ext uri="{9D8B030D-6E8A-4147-A177-3AD203B41FA5}">
                      <a16:colId xmlns:a16="http://schemas.microsoft.com/office/drawing/2014/main" val="3438442656"/>
                    </a:ext>
                  </a:extLst>
                </a:gridCol>
              </a:tblGrid>
              <a:tr h="538273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76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34620" algn="l" rtl="0" eaLnBrk="0">
                        <a:lnSpc>
                          <a:spcPts val="3166"/>
                        </a:lnSpc>
                        <a:spcBef>
                          <a:spcPts val="7"/>
                        </a:spcBef>
                        <a:tabLst/>
                      </a:pPr>
                      <a:r>
                        <a:rPr sz="1700" b="1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Model</a:t>
                      </a:r>
                      <a:endParaRPr sz="1700" dirty="0">
                        <a:latin typeface="SimSun"/>
                        <a:ea typeface="SimSun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54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37795" algn="l" rtl="0" eaLnBrk="0">
                        <a:lnSpc>
                          <a:spcPct val="96000"/>
                        </a:lnSpc>
                        <a:spcBef>
                          <a:spcPts val="7"/>
                        </a:spcBef>
                        <a:tabLst/>
                      </a:pPr>
                      <a:r>
                        <a:rPr sz="1700" b="1" kern="0" spc="100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诊断成功率</a:t>
                      </a:r>
                      <a:endParaRPr sz="1700" dirty="0">
                        <a:latin typeface="SimSun"/>
                        <a:ea typeface="SimSun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51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51129" algn="l" rtl="0" eaLnBrk="0">
                        <a:lnSpc>
                          <a:spcPct val="94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700" b="1" kern="0" spc="-10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部署模式</a:t>
                      </a:r>
                      <a:endParaRPr sz="1700" dirty="0">
                        <a:latin typeface="SimSun"/>
                        <a:ea typeface="SimSun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54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96000"/>
                        </a:lnSpc>
                        <a:spcBef>
                          <a:spcPts val="7"/>
                        </a:spcBef>
                        <a:tabLst/>
                      </a:pPr>
                      <a:r>
                        <a:rPr lang="zh-CN" altLang="en-US" sz="1700" b="1" kern="0" spc="-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本地部署</a:t>
                      </a:r>
                      <a:r>
                        <a:rPr sz="1700" b="1" kern="0" spc="-50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资源消耗</a:t>
                      </a:r>
                      <a:endParaRPr sz="1700" dirty="0">
                        <a:latin typeface="SimSun"/>
                        <a:ea typeface="SimSun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925317"/>
                  </a:ext>
                </a:extLst>
              </a:tr>
              <a:tr h="58036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69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8895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29539" algn="l" rtl="0" eaLnBrk="0">
                        <a:lnSpc>
                          <a:spcPct val="94000"/>
                        </a:lnSpc>
                        <a:tabLst/>
                      </a:pP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DeepSeek</a:t>
                      </a:r>
                      <a:r>
                        <a:rPr sz="17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-V3.2</a:t>
                      </a:r>
                      <a:endParaRPr sz="1700" dirty="0">
                        <a:latin typeface="SimSun"/>
                        <a:ea typeface="SimSun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65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37795" algn="l" rtl="0" eaLnBrk="0">
                        <a:lnSpc>
                          <a:spcPct val="94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700" b="1" kern="0" spc="190" dirty="0">
                          <a:solidFill>
                            <a:srgbClr val="20706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高</a:t>
                      </a:r>
                      <a:r>
                        <a:rPr lang="en-US" sz="1700" b="1" kern="0" spc="190" dirty="0">
                          <a:solidFill>
                            <a:srgbClr val="20706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(</a:t>
                      </a:r>
                      <a:r>
                        <a:rPr lang="zh-CN" altLang="en-US" sz="1700" b="1" kern="0" spc="190" dirty="0">
                          <a:solidFill>
                            <a:srgbClr val="20706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约</a:t>
                      </a:r>
                      <a:r>
                        <a:rPr lang="en-US" altLang="zh-CN" sz="1700" b="1" kern="0" spc="190" dirty="0">
                          <a:solidFill>
                            <a:srgbClr val="20706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80-90%</a:t>
                      </a:r>
                      <a:r>
                        <a:rPr lang="en-US" sz="1700" b="1" kern="0" spc="190" dirty="0">
                          <a:solidFill>
                            <a:srgbClr val="20706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)</a:t>
                      </a:r>
                      <a:endParaRPr sz="1700" dirty="0">
                        <a:latin typeface="SimSun"/>
                        <a:ea typeface="SimSun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76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46050" algn="l" rtl="0" eaLnBrk="0">
                        <a:lnSpc>
                          <a:spcPct val="96000"/>
                        </a:lnSpc>
                        <a:spcBef>
                          <a:spcPts val="4"/>
                        </a:spcBef>
                        <a:tabLst/>
                      </a:pPr>
                      <a:r>
                        <a:rPr sz="17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云端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API</a:t>
                      </a:r>
                      <a:r>
                        <a:rPr sz="1700" kern="0" spc="6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 </a:t>
                      </a:r>
                      <a:r>
                        <a:rPr sz="17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(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Cloud</a:t>
                      </a:r>
                      <a:r>
                        <a:rPr sz="17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API</a:t>
                      </a:r>
                      <a:r>
                        <a:rPr sz="17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)</a:t>
                      </a:r>
                      <a:endParaRPr sz="1700" dirty="0">
                        <a:latin typeface="SimSun"/>
                        <a:ea typeface="SimSun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93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6036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63829" algn="l" rtl="0" eaLnBrk="0">
                        <a:lnSpc>
                          <a:spcPts val="3166"/>
                        </a:lnSpc>
                        <a:tabLst/>
                      </a:pPr>
                      <a:r>
                        <a:rPr sz="1700" b="1" kern="0" spc="0" dirty="0">
                          <a:solidFill>
                            <a:srgbClr val="2060A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~700</a:t>
                      </a:r>
                      <a:r>
                        <a:rPr sz="1700" kern="0" spc="0" dirty="0">
                          <a:solidFill>
                            <a:srgbClr val="2060A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 </a:t>
                      </a:r>
                      <a:r>
                        <a:rPr sz="1700" b="1" kern="0" spc="0" dirty="0">
                          <a:solidFill>
                            <a:srgbClr val="2060A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GB</a:t>
                      </a:r>
                      <a:r>
                        <a:rPr sz="1700" kern="0" spc="140" dirty="0">
                          <a:solidFill>
                            <a:srgbClr val="2060A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2060A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VRAM</a:t>
                      </a:r>
                      <a:endParaRPr sz="1700" dirty="0">
                        <a:latin typeface="SimSun"/>
                        <a:ea typeface="SimSun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1281127"/>
                  </a:ext>
                </a:extLst>
              </a:tr>
              <a:tr h="604727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1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1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29539" algn="l" rtl="0" eaLnBrk="0">
                        <a:lnSpc>
                          <a:spcPct val="80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Qwen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3-30B</a:t>
                      </a:r>
                      <a:endParaRPr sz="1700" dirty="0">
                        <a:latin typeface="SimSun"/>
                        <a:ea typeface="SimSun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80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37795" algn="l" rtl="0" eaLnBrk="0">
                        <a:lnSpc>
                          <a:spcPct val="96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700" b="1" kern="0" spc="130" dirty="0" err="1">
                          <a:solidFill>
                            <a:srgbClr val="A0404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偶尔成功</a:t>
                      </a:r>
                      <a:r>
                        <a:rPr lang="zh-CN" altLang="en-US" sz="1700" b="1" kern="0" spc="130">
                          <a:solidFill>
                            <a:srgbClr val="A0404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（约</a:t>
                      </a:r>
                      <a:r>
                        <a:rPr lang="en-US" altLang="zh-CN" sz="1700" b="1" kern="0" spc="130">
                          <a:solidFill>
                            <a:srgbClr val="A0404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20%</a:t>
                      </a:r>
                      <a:r>
                        <a:rPr lang="zh-CN" altLang="en-US" sz="1700" b="1" kern="0" spc="130" dirty="0">
                          <a:solidFill>
                            <a:srgbClr val="A0404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）</a:t>
                      </a:r>
                      <a:endParaRPr sz="1700" dirty="0">
                        <a:latin typeface="SimSun"/>
                        <a:ea typeface="SimSun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83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46050" algn="l" rtl="0" eaLnBrk="0">
                        <a:lnSpc>
                          <a:spcPct val="9600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本地部署(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Local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)</a:t>
                      </a:r>
                      <a:endParaRPr sz="1700" dirty="0">
                        <a:latin typeface="SimSun"/>
                        <a:ea typeface="SimSun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9471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63829" algn="l" rtl="0" eaLnBrk="0">
                        <a:lnSpc>
                          <a:spcPts val="3166"/>
                        </a:lnSpc>
                        <a:tabLst/>
                      </a:pPr>
                      <a:r>
                        <a:rPr sz="1700" b="1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~30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 </a:t>
                      </a:r>
                      <a:r>
                        <a:rPr sz="1700" b="1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GB</a:t>
                      </a:r>
                      <a:r>
                        <a:rPr sz="17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VRAM</a:t>
                      </a:r>
                      <a:endParaRPr sz="1700" dirty="0">
                        <a:latin typeface="SimSun"/>
                        <a:ea typeface="SimSun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2613449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D9A95E07-8BB7-4767-ADDF-D639D6FE025A}"/>
              </a:ext>
            </a:extLst>
          </p:cNvPr>
          <p:cNvSpPr txBox="1"/>
          <p:nvPr/>
        </p:nvSpPr>
        <p:spPr>
          <a:xfrm>
            <a:off x="287055" y="948490"/>
            <a:ext cx="60970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zh-C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Google Sans Text"/>
              </a:rPr>
              <a:t>ReAct Agent</a:t>
            </a:r>
            <a:r>
              <a: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Google Sans Text"/>
              </a:rPr>
              <a:t>：</a:t>
            </a:r>
            <a:r>
              <a:rPr kumimoji="0" lang="zh-CN" altLang="zh-C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Google Sans Text"/>
              </a:rPr>
              <a:t> </a:t>
            </a:r>
            <a:endParaRPr lang="zh-CN" altLang="en-US" sz="2400" b="1" dirty="0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8F39DBAA-2806-4D0B-9A67-1CF0F5A155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708052"/>
              </p:ext>
            </p:extLst>
          </p:nvPr>
        </p:nvGraphicFramePr>
        <p:xfrm>
          <a:off x="330896" y="4186150"/>
          <a:ext cx="10663128" cy="1723360"/>
        </p:xfrm>
        <a:graphic>
          <a:graphicData uri="http://schemas.openxmlformats.org/drawingml/2006/table">
            <a:tbl>
              <a:tblPr/>
              <a:tblGrid>
                <a:gridCol w="2261634">
                  <a:extLst>
                    <a:ext uri="{9D8B030D-6E8A-4147-A177-3AD203B41FA5}">
                      <a16:colId xmlns:a16="http://schemas.microsoft.com/office/drawing/2014/main" val="1050986003"/>
                    </a:ext>
                  </a:extLst>
                </a:gridCol>
                <a:gridCol w="3078569">
                  <a:extLst>
                    <a:ext uri="{9D8B030D-6E8A-4147-A177-3AD203B41FA5}">
                      <a16:colId xmlns:a16="http://schemas.microsoft.com/office/drawing/2014/main" val="3704086102"/>
                    </a:ext>
                  </a:extLst>
                </a:gridCol>
                <a:gridCol w="2658140">
                  <a:extLst>
                    <a:ext uri="{9D8B030D-6E8A-4147-A177-3AD203B41FA5}">
                      <a16:colId xmlns:a16="http://schemas.microsoft.com/office/drawing/2014/main" val="246802423"/>
                    </a:ext>
                  </a:extLst>
                </a:gridCol>
                <a:gridCol w="2664785">
                  <a:extLst>
                    <a:ext uri="{9D8B030D-6E8A-4147-A177-3AD203B41FA5}">
                      <a16:colId xmlns:a16="http://schemas.microsoft.com/office/drawing/2014/main" val="928953359"/>
                    </a:ext>
                  </a:extLst>
                </a:gridCol>
              </a:tblGrid>
              <a:tr h="538273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76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34620" algn="l" rtl="0" eaLnBrk="0">
                        <a:lnSpc>
                          <a:spcPts val="3166"/>
                        </a:lnSpc>
                        <a:spcBef>
                          <a:spcPts val="7"/>
                        </a:spcBef>
                        <a:tabLst/>
                      </a:pPr>
                      <a:r>
                        <a:rPr sz="1700" b="1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Model</a:t>
                      </a:r>
                      <a:endParaRPr sz="1700" dirty="0">
                        <a:latin typeface="SimSun"/>
                        <a:ea typeface="SimSun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54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37795" algn="l" rtl="0" eaLnBrk="0">
                        <a:lnSpc>
                          <a:spcPct val="96000"/>
                        </a:lnSpc>
                        <a:spcBef>
                          <a:spcPts val="7"/>
                        </a:spcBef>
                        <a:tabLst/>
                      </a:pPr>
                      <a:r>
                        <a:rPr sz="1700" b="1" kern="0" spc="100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诊断成功率</a:t>
                      </a:r>
                      <a:endParaRPr sz="1700" dirty="0">
                        <a:latin typeface="SimSun"/>
                        <a:ea typeface="SimSun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51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51129" algn="l" rtl="0" eaLnBrk="0">
                        <a:lnSpc>
                          <a:spcPct val="94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sz="1700" b="1" kern="0" spc="-10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部署模式</a:t>
                      </a:r>
                      <a:endParaRPr sz="1700" dirty="0">
                        <a:latin typeface="SimSun"/>
                        <a:ea typeface="SimSun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54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96000"/>
                        </a:lnSpc>
                        <a:spcBef>
                          <a:spcPts val="7"/>
                        </a:spcBef>
                        <a:tabLst/>
                      </a:pPr>
                      <a:r>
                        <a:rPr lang="zh-CN" altLang="en-US" sz="1700" b="1" kern="0" spc="-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本地部署</a:t>
                      </a:r>
                      <a:r>
                        <a:rPr sz="1700" b="1" kern="0" spc="-50" dirty="0" err="1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资源消耗</a:t>
                      </a:r>
                      <a:endParaRPr sz="1700" dirty="0">
                        <a:latin typeface="SimSun"/>
                        <a:ea typeface="SimSun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7129929"/>
                  </a:ext>
                </a:extLst>
              </a:tr>
              <a:tr h="58036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69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8895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29539" algn="l" rtl="0" eaLnBrk="0">
                        <a:lnSpc>
                          <a:spcPct val="94000"/>
                        </a:lnSpc>
                        <a:tabLst/>
                      </a:pP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DeepSeek</a:t>
                      </a:r>
                      <a:r>
                        <a:rPr sz="17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-V3.2</a:t>
                      </a:r>
                      <a:endParaRPr sz="1700" dirty="0">
                        <a:latin typeface="SimSun"/>
                        <a:ea typeface="SimSun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65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37795" algn="l" rtl="0" eaLnBrk="0">
                        <a:lnSpc>
                          <a:spcPct val="94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lang="zh-CN" altLang="en-US" sz="1700" b="1" kern="0" spc="190" dirty="0">
                          <a:solidFill>
                            <a:srgbClr val="20706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全部成功</a:t>
                      </a:r>
                      <a:endParaRPr sz="1700" dirty="0">
                        <a:latin typeface="SimSun"/>
                        <a:ea typeface="SimSun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76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46050" algn="l" rtl="0" eaLnBrk="0">
                        <a:lnSpc>
                          <a:spcPct val="96000"/>
                        </a:lnSpc>
                        <a:spcBef>
                          <a:spcPts val="4"/>
                        </a:spcBef>
                        <a:tabLst/>
                      </a:pPr>
                      <a:r>
                        <a:rPr sz="17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云端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API</a:t>
                      </a:r>
                      <a:r>
                        <a:rPr sz="1700" kern="0" spc="6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 </a:t>
                      </a:r>
                      <a:r>
                        <a:rPr sz="17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(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Cloud</a:t>
                      </a:r>
                      <a:r>
                        <a:rPr sz="17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API</a:t>
                      </a:r>
                      <a:r>
                        <a:rPr sz="1700" kern="0" spc="7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)</a:t>
                      </a:r>
                      <a:endParaRPr sz="1700" dirty="0">
                        <a:latin typeface="SimSun"/>
                        <a:ea typeface="SimSun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93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6036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63829" algn="l" rtl="0" eaLnBrk="0">
                        <a:lnSpc>
                          <a:spcPts val="3166"/>
                        </a:lnSpc>
                        <a:tabLst/>
                      </a:pPr>
                      <a:r>
                        <a:rPr sz="1700" b="1" kern="0" spc="0" dirty="0">
                          <a:solidFill>
                            <a:srgbClr val="2060A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~700</a:t>
                      </a:r>
                      <a:r>
                        <a:rPr sz="1700" kern="0" spc="0" dirty="0">
                          <a:solidFill>
                            <a:srgbClr val="2060A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 </a:t>
                      </a:r>
                      <a:r>
                        <a:rPr sz="1700" b="1" kern="0" spc="0" dirty="0">
                          <a:solidFill>
                            <a:srgbClr val="2060A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GB</a:t>
                      </a:r>
                      <a:r>
                        <a:rPr sz="1700" kern="0" spc="140" dirty="0">
                          <a:solidFill>
                            <a:srgbClr val="2060A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2060A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VRAM</a:t>
                      </a:r>
                      <a:endParaRPr sz="1700" dirty="0">
                        <a:latin typeface="SimSun"/>
                        <a:ea typeface="SimSun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713862"/>
                  </a:ext>
                </a:extLst>
              </a:tr>
              <a:tr h="604727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1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11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29539" algn="l" rtl="0" eaLnBrk="0">
                        <a:lnSpc>
                          <a:spcPct val="80000"/>
                        </a:lnSpc>
                        <a:spcBef>
                          <a:spcPts val="1"/>
                        </a:spcBef>
                        <a:tabLst/>
                      </a:pP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Qwen</a:t>
                      </a:r>
                      <a:r>
                        <a:rPr sz="1700" kern="0" spc="2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3-30B</a:t>
                      </a:r>
                      <a:endParaRPr sz="1700" dirty="0">
                        <a:latin typeface="SimSun"/>
                        <a:ea typeface="SimSun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80000"/>
                        </a:lnSpc>
                        <a:tabLst/>
                      </a:pPr>
                      <a:endParaRPr lang="zh-CN" altLang="en-US"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37795" algn="l" rtl="0" eaLnBrk="0">
                        <a:lnSpc>
                          <a:spcPct val="96000"/>
                        </a:lnSpc>
                        <a:spcBef>
                          <a:spcPts val="2"/>
                        </a:spcBef>
                        <a:tabLst/>
                      </a:pPr>
                      <a:r>
                        <a:rPr lang="zh-CN" altLang="en-US" sz="1700" b="1" kern="0" spc="130" dirty="0">
                          <a:solidFill>
                            <a:schemeClr val="accent3"/>
                          </a:solidFill>
                          <a:latin typeface="SimSun"/>
                          <a:ea typeface="SimSun"/>
                          <a:cs typeface="SimSun"/>
                        </a:rPr>
                        <a:t>高</a:t>
                      </a:r>
                      <a:endParaRPr lang="zh-CN" altLang="en-US" sz="1700" dirty="0">
                        <a:solidFill>
                          <a:schemeClr val="accent3"/>
                        </a:solidFill>
                        <a:latin typeface="SimSun"/>
                        <a:ea typeface="SimSun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83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46050" algn="l" rtl="0" eaLnBrk="0">
                        <a:lnSpc>
                          <a:spcPct val="96000"/>
                        </a:lnSpc>
                        <a:spcBef>
                          <a:spcPts val="3"/>
                        </a:spcBef>
                        <a:tabLst/>
                      </a:pP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本地部署(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Local</a:t>
                      </a:r>
                      <a:r>
                        <a:rPr sz="1700" kern="0" spc="15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)</a:t>
                      </a:r>
                      <a:endParaRPr sz="1700" dirty="0">
                        <a:latin typeface="SimSun"/>
                        <a:ea typeface="SimSun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101000"/>
                        </a:lnSpc>
                        <a:tabLst/>
                      </a:pPr>
                      <a:endParaRPr sz="7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algn="l" rtl="0" eaLnBrk="0">
                        <a:lnSpc>
                          <a:spcPct val="9471"/>
                        </a:lnSpc>
                        <a:tabLst/>
                      </a:pPr>
                      <a:endParaRPr sz="100" dirty="0">
                        <a:latin typeface="Arial"/>
                        <a:ea typeface="Arial"/>
                        <a:cs typeface="Arial"/>
                      </a:endParaRPr>
                    </a:p>
                    <a:p>
                      <a:pPr marL="163829" algn="l" rtl="0" eaLnBrk="0">
                        <a:lnSpc>
                          <a:spcPts val="3166"/>
                        </a:lnSpc>
                        <a:tabLst/>
                      </a:pPr>
                      <a:r>
                        <a:rPr sz="1700" b="1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~30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 </a:t>
                      </a:r>
                      <a:r>
                        <a:rPr sz="1700" b="1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GB</a:t>
                      </a:r>
                      <a:r>
                        <a:rPr sz="1700" kern="0" spc="9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 </a:t>
                      </a:r>
                      <a:r>
                        <a:rPr sz="1700" kern="0" spc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imSun"/>
                          <a:ea typeface="SimSun"/>
                          <a:cs typeface="SimSun"/>
                        </a:rPr>
                        <a:t>VRAM</a:t>
                      </a:r>
                      <a:endParaRPr sz="1700" dirty="0">
                        <a:latin typeface="SimSun"/>
                        <a:ea typeface="SimSun"/>
                        <a:cs typeface="SimSu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1147247"/>
                  </a:ext>
                </a:extLst>
              </a:tr>
            </a:tbl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159A888A-95CA-435D-B8C5-89BD19FDAEDA}"/>
              </a:ext>
            </a:extLst>
          </p:cNvPr>
          <p:cNvSpPr txBox="1"/>
          <p:nvPr/>
        </p:nvSpPr>
        <p:spPr>
          <a:xfrm>
            <a:off x="236429" y="3539658"/>
            <a:ext cx="60970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Google Sans Text"/>
              </a:rPr>
              <a:t>贝叶斯推理</a:t>
            </a: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Google Sans Text"/>
              </a:rPr>
              <a:t>&amp;</a:t>
            </a:r>
            <a:r>
              <a:rPr kumimoji="0" lang="zh-CN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Google Sans Text"/>
              </a:rPr>
              <a:t>多智能体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38522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9D7C3E-D1B7-4BD5-956B-CF53D57B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总结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F65834B-DE57-4FB1-89FB-FA38788EB22B}"/>
              </a:ext>
            </a:extLst>
          </p:cNvPr>
          <p:cNvSpPr txBox="1"/>
          <p:nvPr/>
        </p:nvSpPr>
        <p:spPr>
          <a:xfrm>
            <a:off x="317011" y="1442414"/>
            <a:ext cx="1145119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CN" sz="2400" dirty="0"/>
          </a:p>
          <a:p>
            <a:r>
              <a:rPr lang="zh-CN" altLang="en-US" sz="2400" dirty="0"/>
              <a:t>构建了基于贝叶斯推理的多智能体加速器诊断系统，融合物理知识与</a:t>
            </a:r>
            <a:r>
              <a:rPr lang="en-US" altLang="zh-CN" sz="2400" dirty="0"/>
              <a:t>AI</a:t>
            </a:r>
            <a:r>
              <a:rPr lang="zh-CN" altLang="en-US" sz="2400" dirty="0"/>
              <a:t>推理，兼顾</a:t>
            </a:r>
            <a:r>
              <a:rPr lang="zh-CN" altLang="en-US" sz="2400" b="1" dirty="0"/>
              <a:t>可解释性</a:t>
            </a:r>
            <a:r>
              <a:rPr lang="zh-CN" altLang="en-US" sz="2400" dirty="0"/>
              <a:t>与</a:t>
            </a:r>
            <a:r>
              <a:rPr lang="zh-CN" altLang="en-US" sz="2400" b="1" dirty="0"/>
              <a:t>灵活性</a:t>
            </a:r>
            <a:r>
              <a:rPr lang="zh-CN" altLang="en-US" sz="2400" dirty="0"/>
              <a:t>。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zh-CN" altLang="en-US" sz="2400" dirty="0"/>
              <a:t>将故障定位时间从人工的 </a:t>
            </a:r>
            <a:r>
              <a:rPr lang="en-US" altLang="zh-CN" sz="2400" dirty="0"/>
              <a:t>20 </a:t>
            </a:r>
            <a:r>
              <a:rPr lang="zh-CN" altLang="en-US" sz="2400" dirty="0"/>
              <a:t>分钟级缩短至 </a:t>
            </a:r>
            <a:r>
              <a:rPr lang="en-US" altLang="zh-CN" sz="2400" dirty="0"/>
              <a:t>&lt; 1 </a:t>
            </a:r>
            <a:r>
              <a:rPr lang="zh-CN" altLang="en-US" sz="2400" dirty="0"/>
              <a:t>分钟，实现了从概率推理到智能体验证的全自动化闭环 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zh-CN" altLang="en-US" sz="2400" dirty="0"/>
              <a:t>后续计划：</a:t>
            </a:r>
            <a:endParaRPr lang="en-US" altLang="zh-CN" sz="2400" dirty="0"/>
          </a:p>
          <a:p>
            <a:r>
              <a:rPr lang="zh-CN" altLang="en-US" sz="2400" dirty="0"/>
              <a:t>贝叶斯网络动态训练</a:t>
            </a:r>
            <a:r>
              <a:rPr lang="en-US" altLang="zh-CN" sz="2400" dirty="0"/>
              <a:t>: </a:t>
            </a:r>
            <a:r>
              <a:rPr lang="zh-CN" altLang="en-US" sz="2400" dirty="0"/>
              <a:t>让 </a:t>
            </a:r>
            <a:r>
              <a:rPr lang="en-US" altLang="zh-CN" sz="2400" dirty="0"/>
              <a:t>Agent </a:t>
            </a:r>
            <a:r>
              <a:rPr lang="zh-CN" altLang="en-US" sz="2400" dirty="0"/>
              <a:t>利用合成数据和真实历史日志，更新贝叶斯网络的条件概率表 </a:t>
            </a:r>
            <a:r>
              <a:rPr lang="en-US" altLang="zh-CN" sz="2400" dirty="0"/>
              <a:t>(CPD)</a:t>
            </a:r>
            <a:r>
              <a:rPr lang="zh-CN" altLang="en-US" sz="2400" dirty="0"/>
              <a:t> 。</a:t>
            </a:r>
          </a:p>
        </p:txBody>
      </p:sp>
    </p:spTree>
    <p:extLst>
      <p:ext uri="{BB962C8B-B14F-4D97-AF65-F5344CB8AC3E}">
        <p14:creationId xmlns:p14="http://schemas.microsoft.com/office/powerpoint/2010/main" val="2872212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5DA7858-BD89-1E4A-548A-FDBC90036D89}"/>
              </a:ext>
            </a:extLst>
          </p:cNvPr>
          <p:cNvSpPr/>
          <p:nvPr/>
        </p:nvSpPr>
        <p:spPr>
          <a:xfrm>
            <a:off x="4272424" y="2967335"/>
            <a:ext cx="3647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感谢大家！</a:t>
            </a:r>
          </a:p>
        </p:txBody>
      </p:sp>
    </p:spTree>
    <p:extLst>
      <p:ext uri="{BB962C8B-B14F-4D97-AF65-F5344CB8AC3E}">
        <p14:creationId xmlns:p14="http://schemas.microsoft.com/office/powerpoint/2010/main" val="3046699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8084" y="1021623"/>
            <a:ext cx="5463817" cy="52771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48043" y="1579432"/>
            <a:ext cx="636572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tx2"/>
                </a:solidFill>
              </a:rPr>
              <a:t>报告题纲：</a:t>
            </a:r>
            <a:endParaRPr lang="en-US" altLang="zh-CN" sz="4400" b="1" dirty="0">
              <a:solidFill>
                <a:schemeClr val="tx2"/>
              </a:solidFill>
            </a:endParaRPr>
          </a:p>
          <a:p>
            <a:endParaRPr lang="en-US" altLang="zh-CN" sz="3600" b="1" dirty="0">
              <a:solidFill>
                <a:schemeClr val="tx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chemeClr val="tx2"/>
                </a:solidFill>
              </a:rPr>
              <a:t>研究背景</a:t>
            </a:r>
            <a:endParaRPr lang="en-US" altLang="zh-CN" sz="2800" b="1" dirty="0">
              <a:solidFill>
                <a:schemeClr val="tx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endParaRPr lang="en-US" altLang="zh-CN" sz="2800" b="1" dirty="0">
              <a:solidFill>
                <a:schemeClr val="tx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chemeClr val="tx2"/>
                </a:solidFill>
              </a:rPr>
              <a:t>系统架构</a:t>
            </a:r>
            <a:endParaRPr lang="en-US" altLang="zh-CN" sz="2800" b="1" dirty="0">
              <a:solidFill>
                <a:schemeClr val="tx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endParaRPr lang="en-US" altLang="zh-CN" sz="2800" b="1" dirty="0">
              <a:solidFill>
                <a:schemeClr val="tx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chemeClr val="tx2"/>
                </a:solidFill>
              </a:rPr>
              <a:t>案例分析</a:t>
            </a:r>
            <a:endParaRPr lang="en-US" altLang="zh-CN" sz="2800" b="1" dirty="0">
              <a:solidFill>
                <a:schemeClr val="tx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endParaRPr lang="en-US" altLang="zh-CN" sz="2800" b="1" dirty="0">
              <a:solidFill>
                <a:schemeClr val="tx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chemeClr val="tx2"/>
                </a:solidFill>
              </a:rPr>
              <a:t>总结</a:t>
            </a:r>
            <a:endParaRPr lang="en-US" altLang="zh-CN" sz="2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73E1420-6DC1-055C-656E-7B865F6268C1}"/>
              </a:ext>
            </a:extLst>
          </p:cNvPr>
          <p:cNvSpPr txBox="1"/>
          <p:nvPr/>
        </p:nvSpPr>
        <p:spPr>
          <a:xfrm>
            <a:off x="360000" y="72000"/>
            <a:ext cx="5835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研究背景</a:t>
            </a:r>
            <a:r>
              <a:rPr lang="en-US" altLang="zh-CN" sz="3600" b="1" dirty="0">
                <a:solidFill>
                  <a:schemeClr val="bg1"/>
                </a:solidFill>
              </a:rPr>
              <a:t>-</a:t>
            </a:r>
            <a:r>
              <a:rPr lang="zh-CN" altLang="en-US" sz="3600" b="1" dirty="0">
                <a:solidFill>
                  <a:schemeClr val="bg1"/>
                </a:solidFill>
              </a:rPr>
              <a:t>上海光源总体情况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03D2DCE-7108-8F02-EDCA-E41E7BA926C3}"/>
              </a:ext>
            </a:extLst>
          </p:cNvPr>
          <p:cNvSpPr txBox="1"/>
          <p:nvPr/>
        </p:nvSpPr>
        <p:spPr>
          <a:xfrm>
            <a:off x="601128" y="895334"/>
            <a:ext cx="10752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zh-CN" altLang="en-US" sz="2400" dirty="0"/>
              <a:t>上海光源历经两期建设，储存环安装了</a:t>
            </a:r>
            <a:r>
              <a:rPr lang="en-US" altLang="zh-CN" sz="2400" b="1" dirty="0">
                <a:solidFill>
                  <a:srgbClr val="C00000"/>
                </a:solidFill>
              </a:rPr>
              <a:t>25</a:t>
            </a:r>
            <a:r>
              <a:rPr lang="zh-CN" altLang="en-US" sz="2400" b="1" dirty="0">
                <a:solidFill>
                  <a:srgbClr val="C00000"/>
                </a:solidFill>
              </a:rPr>
              <a:t>台插入件</a:t>
            </a:r>
            <a:r>
              <a:rPr lang="zh-CN" altLang="en-US" sz="2400" dirty="0"/>
              <a:t>，建成运行</a:t>
            </a:r>
            <a:r>
              <a:rPr lang="en-US" altLang="zh-CN" sz="2400" b="1" dirty="0">
                <a:solidFill>
                  <a:srgbClr val="C00000"/>
                </a:solidFill>
              </a:rPr>
              <a:t>34</a:t>
            </a:r>
            <a:r>
              <a:rPr lang="zh-CN" altLang="en-US" sz="2400" b="1" dirty="0">
                <a:solidFill>
                  <a:srgbClr val="C00000"/>
                </a:solidFill>
              </a:rPr>
              <a:t>条光束线，</a:t>
            </a:r>
            <a:r>
              <a:rPr lang="en-US" altLang="zh-CN" sz="2400" b="1" dirty="0">
                <a:solidFill>
                  <a:srgbClr val="C00000"/>
                </a:solidFill>
              </a:rPr>
              <a:t>46</a:t>
            </a:r>
            <a:r>
              <a:rPr lang="zh-CN" altLang="en-US" sz="2400" b="1" dirty="0">
                <a:solidFill>
                  <a:srgbClr val="C00000"/>
                </a:solidFill>
              </a:rPr>
              <a:t>个实验站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DBE3B96-2473-B271-215B-073C1F25DD3E}"/>
              </a:ext>
            </a:extLst>
          </p:cNvPr>
          <p:cNvGrpSpPr/>
          <p:nvPr/>
        </p:nvGrpSpPr>
        <p:grpSpPr>
          <a:xfrm>
            <a:off x="838009" y="1726331"/>
            <a:ext cx="10454256" cy="4463055"/>
            <a:chOff x="1370" y="2025"/>
            <a:chExt cx="10834" cy="5172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618CAEB-0E2D-C036-A184-F23BDACBA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0" y="2025"/>
              <a:ext cx="10834" cy="5172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E5F29766-E0FD-173E-E193-100A4874901B}"/>
                </a:ext>
              </a:extLst>
            </p:cNvPr>
            <p:cNvSpPr txBox="1"/>
            <p:nvPr/>
          </p:nvSpPr>
          <p:spPr>
            <a:xfrm>
              <a:off x="9611" y="6550"/>
              <a:ext cx="2172" cy="580"/>
            </a:xfrm>
            <a:prstGeom prst="rect">
              <a:avLst/>
            </a:prstGeom>
            <a:solidFill>
              <a:srgbClr val="F6F6FE"/>
            </a:solidFill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6903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D068F38-5A6F-6EB0-4B32-5DAB896DFBCC}"/>
              </a:ext>
            </a:extLst>
          </p:cNvPr>
          <p:cNvSpPr txBox="1"/>
          <p:nvPr/>
        </p:nvSpPr>
        <p:spPr>
          <a:xfrm>
            <a:off x="260748" y="0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研究背景：故障诊断</a:t>
            </a:r>
          </a:p>
        </p:txBody>
      </p:sp>
      <p:pic>
        <p:nvPicPr>
          <p:cNvPr id="2" name="图片 1" descr="图形用户界面, 应用程序&#10;&#10;描述已自动生成">
            <a:extLst>
              <a:ext uri="{FF2B5EF4-FFF2-40B4-BE49-F238E27FC236}">
                <a16:creationId xmlns:a16="http://schemas.microsoft.com/office/drawing/2014/main" id="{EA81D686-AB29-03B7-EACA-8437094F1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58" y="965022"/>
            <a:ext cx="3562216" cy="276707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E6C6892-9984-1870-DBE2-D2CD7AFA16E6}"/>
              </a:ext>
            </a:extLst>
          </p:cNvPr>
          <p:cNvSpPr txBox="1"/>
          <p:nvPr/>
        </p:nvSpPr>
        <p:spPr>
          <a:xfrm>
            <a:off x="467535" y="3866126"/>
            <a:ext cx="4132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基于</a:t>
            </a:r>
            <a:r>
              <a:rPr lang="en-US" altLang="zh-CN" dirty="0"/>
              <a:t>epics</a:t>
            </a:r>
            <a:r>
              <a:rPr lang="zh-CN" altLang="en-US" dirty="0"/>
              <a:t>和</a:t>
            </a:r>
            <a:r>
              <a:rPr lang="en-US" altLang="zh-CN" dirty="0"/>
              <a:t>MPS</a:t>
            </a:r>
            <a:r>
              <a:rPr lang="zh-CN" altLang="en-US" dirty="0"/>
              <a:t>系统的加速器故障诊断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093CAC9-EFBD-07CF-98D7-1049927FFDF7}"/>
              </a:ext>
            </a:extLst>
          </p:cNvPr>
          <p:cNvSpPr txBox="1"/>
          <p:nvPr/>
        </p:nvSpPr>
        <p:spPr>
          <a:xfrm>
            <a:off x="467535" y="4666654"/>
            <a:ext cx="102990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000" b="1" dirty="0"/>
              <a:t>当前加速器故障诊断中存在的问题</a:t>
            </a:r>
            <a:endParaRPr lang="en-US" altLang="zh-CN" sz="2000" b="1" dirty="0"/>
          </a:p>
          <a:p>
            <a:pPr algn="just"/>
            <a:endParaRPr lang="en-US" altLang="zh-CN" sz="1600" dirty="0"/>
          </a:p>
          <a:p>
            <a:pPr algn="just"/>
            <a:r>
              <a:rPr lang="zh-CN" altLang="en-US" sz="1600" b="1" dirty="0"/>
              <a:t>缺乏智能化与预警能力</a:t>
            </a:r>
            <a:r>
              <a:rPr lang="zh-CN" altLang="en-US" sz="1600" dirty="0"/>
              <a:t>：现有的监控系统多基于静态阈值报警，缺乏智能化的趋势分析与故障预警能力。</a:t>
            </a:r>
            <a:endParaRPr lang="en-US" altLang="zh-CN" sz="1600" dirty="0"/>
          </a:p>
          <a:p>
            <a:pPr algn="just"/>
            <a:r>
              <a:rPr lang="zh-CN" altLang="en-US" sz="1600" b="1" dirty="0"/>
              <a:t>人力依赖性强与效率低下</a:t>
            </a:r>
            <a:r>
              <a:rPr lang="zh-CN" altLang="en-US" sz="1600" dirty="0"/>
              <a:t>：高度依赖领域专家的经验与直觉。</a:t>
            </a:r>
            <a:endParaRPr lang="en-US" altLang="zh-CN" sz="1600" dirty="0"/>
          </a:p>
          <a:p>
            <a:pPr algn="just"/>
            <a:r>
              <a:rPr lang="zh-CN" altLang="en-US" sz="1600" b="1" dirty="0"/>
              <a:t>非结构化任务的自动化</a:t>
            </a:r>
            <a:r>
              <a:rPr lang="zh-CN" altLang="en-US" sz="1600" dirty="0"/>
              <a:t>：虽然针对例行任务（如注入、</a:t>
            </a:r>
            <a:r>
              <a:rPr lang="en-US" altLang="zh-CN" sz="1600" dirty="0"/>
              <a:t>LOCO</a:t>
            </a:r>
            <a:r>
              <a:rPr lang="zh-CN" altLang="en-US" sz="1600" dirty="0"/>
              <a:t>）的自动化脚本已相当成熟，但对于非例行的故障诊断和机器研究任务，编写专家系统或专用脚本的成本极高且缺乏灵活性 。</a:t>
            </a:r>
            <a:endParaRPr lang="en-US" altLang="zh-CN" sz="1600" dirty="0"/>
          </a:p>
        </p:txBody>
      </p:sp>
      <p:graphicFrame>
        <p:nvGraphicFramePr>
          <p:cNvPr id="7" name="Chart 4">
            <a:extLst>
              <a:ext uri="{FF2B5EF4-FFF2-40B4-BE49-F238E27FC236}">
                <a16:creationId xmlns:a16="http://schemas.microsoft.com/office/drawing/2014/main" id="{F88FC7F0-14B8-46C6-8943-A643BD32D6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0185369"/>
              </p:ext>
            </p:extLst>
          </p:nvPr>
        </p:nvGraphicFramePr>
        <p:xfrm>
          <a:off x="5302250" y="900498"/>
          <a:ext cx="5905500" cy="2831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7AF618CA-159D-4359-8C01-9E6D14B32FA4}"/>
              </a:ext>
            </a:extLst>
          </p:cNvPr>
          <p:cNvSpPr txBox="1"/>
          <p:nvPr/>
        </p:nvSpPr>
        <p:spPr>
          <a:xfrm>
            <a:off x="6045200" y="3825723"/>
            <a:ext cx="7645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上海光源</a:t>
            </a:r>
            <a:r>
              <a:rPr lang="en-US" altLang="zh-CN" dirty="0"/>
              <a:t>2025</a:t>
            </a:r>
            <a:r>
              <a:rPr lang="zh-CN" altLang="en-US" dirty="0"/>
              <a:t>年用户供光期间故障统计</a:t>
            </a:r>
          </a:p>
        </p:txBody>
      </p:sp>
    </p:spTree>
    <p:extLst>
      <p:ext uri="{BB962C8B-B14F-4D97-AF65-F5344CB8AC3E}">
        <p14:creationId xmlns:p14="http://schemas.microsoft.com/office/powerpoint/2010/main" val="2472621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E51C231-A8D7-24D6-04E6-E1B2DB985E79}"/>
              </a:ext>
            </a:extLst>
          </p:cNvPr>
          <p:cNvSpPr txBox="1"/>
          <p:nvPr/>
        </p:nvSpPr>
        <p:spPr>
          <a:xfrm>
            <a:off x="196740" y="0"/>
            <a:ext cx="8771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研究背景：目前</a:t>
            </a:r>
            <a:r>
              <a:rPr lang="en-US" altLang="zh-CN" sz="3600" b="1" dirty="0">
                <a:solidFill>
                  <a:schemeClr val="bg1"/>
                </a:solidFill>
              </a:rPr>
              <a:t>agent</a:t>
            </a:r>
            <a:r>
              <a:rPr lang="zh-CN" altLang="en-US" sz="3600" b="1" dirty="0">
                <a:solidFill>
                  <a:schemeClr val="bg1"/>
                </a:solidFill>
              </a:rPr>
              <a:t>在加速器领域的应用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7933149-AA7D-45ED-BD0D-3F691ECBF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29" y="3080730"/>
            <a:ext cx="6000000" cy="322857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3B6A01F-FE7E-4468-9AAE-06D7B2257238}"/>
              </a:ext>
            </a:extLst>
          </p:cNvPr>
          <p:cNvSpPr txBox="1"/>
          <p:nvPr/>
        </p:nvSpPr>
        <p:spPr>
          <a:xfrm>
            <a:off x="6340087" y="3965001"/>
            <a:ext cx="530382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ALS</a:t>
            </a:r>
            <a:r>
              <a:rPr lang="zh-CN" altLang="en-US" b="1" dirty="0"/>
              <a:t>加速器助手 </a:t>
            </a:r>
            <a:r>
              <a:rPr lang="en-US" altLang="zh-CN" b="1" dirty="0"/>
              <a:t>(Accelerator Assistant)</a:t>
            </a:r>
            <a:r>
              <a:rPr lang="zh-CN" altLang="en-US" b="1" dirty="0"/>
              <a:t>： </a:t>
            </a:r>
            <a:endParaRPr lang="en-US" altLang="zh-CN" b="1" dirty="0"/>
          </a:p>
          <a:p>
            <a:r>
              <a:rPr lang="zh-CN" altLang="en-US" dirty="0"/>
              <a:t>接收到用户关于测量插入器件 </a:t>
            </a:r>
            <a:r>
              <a:rPr lang="en-US" altLang="zh-CN" dirty="0"/>
              <a:t>(ID) </a:t>
            </a:r>
            <a:r>
              <a:rPr lang="zh-CN" altLang="en-US" dirty="0"/>
              <a:t>迟滞曲线的自然语言指令后，自主完成了从数据获取到硬件控制的全流程实验 。</a:t>
            </a:r>
            <a:r>
              <a:rPr lang="en-US" altLang="zh-CN" dirty="0"/>
              <a:t>Agent</a:t>
            </a:r>
            <a:r>
              <a:rPr lang="zh-CN" altLang="en-US" dirty="0"/>
              <a:t>首先解析指令中的时间范围，提取</a:t>
            </a:r>
            <a:r>
              <a:rPr lang="en-US" altLang="zh-CN" dirty="0"/>
              <a:t>ID</a:t>
            </a:r>
            <a:r>
              <a:rPr lang="zh-CN" altLang="en-US" dirty="0"/>
              <a:t>间隙和束流尺寸的通道号 。自主生成</a:t>
            </a:r>
            <a:r>
              <a:rPr lang="en-US" altLang="zh-CN" dirty="0"/>
              <a:t>Python </a:t>
            </a:r>
            <a:r>
              <a:rPr lang="zh-CN" altLang="en-US" dirty="0"/>
              <a:t>脚本自主控制硬件执行了 </a:t>
            </a:r>
            <a:r>
              <a:rPr lang="en-US" altLang="zh-CN" dirty="0"/>
              <a:t>30 </a:t>
            </a:r>
            <a:r>
              <a:rPr lang="zh-CN" altLang="en-US" dirty="0"/>
              <a:t>个采样点的双向扫描，并实时处理测量数据，输出实验图表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774FBEC-2E1C-499A-92E9-F6F441B44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7339"/>
            <a:ext cx="7338214" cy="1863391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F35F72CF-05E2-428E-944A-116867D3225F}"/>
              </a:ext>
            </a:extLst>
          </p:cNvPr>
          <p:cNvSpPr txBox="1"/>
          <p:nvPr/>
        </p:nvSpPr>
        <p:spPr>
          <a:xfrm>
            <a:off x="7229283" y="1217339"/>
            <a:ext cx="477605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European XFEL </a:t>
            </a:r>
            <a:r>
              <a:rPr lang="zh-CN" altLang="en-US" b="1" dirty="0"/>
              <a:t>纵向反馈管理器 </a:t>
            </a:r>
            <a:r>
              <a:rPr lang="en-US" altLang="zh-CN" b="1" dirty="0"/>
              <a:t>(Longitudinal Feedback Manager</a:t>
            </a:r>
            <a:r>
              <a:rPr lang="en-US" altLang="zh-CN" dirty="0"/>
              <a:t>)</a:t>
            </a:r>
            <a:r>
              <a:rPr lang="zh-CN" altLang="en-US" dirty="0"/>
              <a:t>：</a:t>
            </a:r>
            <a:endParaRPr lang="en-US" altLang="zh-CN" dirty="0"/>
          </a:p>
          <a:p>
            <a:r>
              <a:rPr lang="en-US" altLang="zh-CN" dirty="0"/>
              <a:t>Agent</a:t>
            </a:r>
            <a:r>
              <a:rPr lang="zh-CN" altLang="en-US" dirty="0"/>
              <a:t>先作为推荐系统观察状态并向操作员建议操作，后续将接管所有纵向反馈循环的运行并仅通报信息 。多个专用</a:t>
            </a:r>
            <a:r>
              <a:rPr lang="en-US" altLang="zh-CN" dirty="0"/>
              <a:t>agent</a:t>
            </a:r>
            <a:r>
              <a:rPr lang="zh-CN" altLang="en-US" dirty="0"/>
              <a:t>（如轨道、波荡器优化</a:t>
            </a:r>
            <a:r>
              <a:rPr lang="en-US" altLang="zh-CN" dirty="0"/>
              <a:t>agent</a:t>
            </a:r>
            <a:r>
              <a:rPr lang="zh-CN" altLang="en-US" dirty="0"/>
              <a:t>）之间实现实时通信与集体评估，以确保每次操作的性能最优和安全性。</a:t>
            </a:r>
          </a:p>
        </p:txBody>
      </p:sp>
    </p:spTree>
    <p:extLst>
      <p:ext uri="{BB962C8B-B14F-4D97-AF65-F5344CB8AC3E}">
        <p14:creationId xmlns:p14="http://schemas.microsoft.com/office/powerpoint/2010/main" val="569158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9BF2B6-275B-4B5F-8C2C-560681C3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67" y="-50066"/>
            <a:ext cx="8263317" cy="777240"/>
          </a:xfrm>
        </p:spPr>
        <p:txBody>
          <a:bodyPr>
            <a:normAutofit/>
          </a:bodyPr>
          <a:lstStyle/>
          <a:p>
            <a:r>
              <a:rPr lang="zh-CN" altLang="en-US" b="1" i="0" dirty="0">
                <a:effectLst/>
                <a:latin typeface="quote-cjk-patch"/>
              </a:rPr>
              <a:t>基于贝叶斯推理的多智能体加速器诊断系统：架构设计</a:t>
            </a:r>
            <a:endParaRPr lang="zh-CN" altLang="en-US" dirty="0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2FAA7057-FA70-4DD7-8CC5-2F24CC7C73AB}"/>
              </a:ext>
            </a:extLst>
          </p:cNvPr>
          <p:cNvGrpSpPr/>
          <p:nvPr/>
        </p:nvGrpSpPr>
        <p:grpSpPr>
          <a:xfrm>
            <a:off x="-1412876" y="1149350"/>
            <a:ext cx="13982592" cy="5245100"/>
            <a:chOff x="-1082676" y="1035050"/>
            <a:chExt cx="13982592" cy="5245100"/>
          </a:xfrm>
        </p:grpSpPr>
        <p:pic>
          <p:nvPicPr>
            <p:cNvPr id="3" name="picture 24">
              <a:extLst>
                <a:ext uri="{FF2B5EF4-FFF2-40B4-BE49-F238E27FC236}">
                  <a16:creationId xmlns:a16="http://schemas.microsoft.com/office/drawing/2014/main" id="{7B78D1A5-19F2-4DAE-8EEB-B945B970EE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968" t="28265" r="4003" b="5179"/>
            <a:stretch/>
          </p:blipFill>
          <p:spPr>
            <a:xfrm>
              <a:off x="351839" y="1035050"/>
              <a:ext cx="12050188" cy="5245100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83D373D7-6ECB-4517-A8AD-687CCF9E33C4}"/>
                </a:ext>
              </a:extLst>
            </p:cNvPr>
            <p:cNvSpPr txBox="1"/>
            <p:nvPr/>
          </p:nvSpPr>
          <p:spPr>
            <a:xfrm>
              <a:off x="812800" y="5071070"/>
              <a:ext cx="63627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</a:rPr>
                <a:t>贝叶斯网络推理引擎，负责逻辑引导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902D6677-9C19-4AAC-8871-B990228C269E}"/>
                </a:ext>
              </a:extLst>
            </p:cNvPr>
            <p:cNvSpPr txBox="1"/>
            <p:nvPr/>
          </p:nvSpPr>
          <p:spPr>
            <a:xfrm>
              <a:off x="6772166" y="5062835"/>
              <a:ext cx="61277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altLang="zh-CN" sz="2400" b="1" dirty="0">
                  <a:solidFill>
                    <a:schemeClr val="bg1"/>
                  </a:solidFill>
                </a:rPr>
                <a:t>LLM </a:t>
              </a:r>
              <a:r>
                <a:rPr lang="zh-CN" altLang="en-US" sz="2400" b="1" dirty="0">
                  <a:solidFill>
                    <a:schemeClr val="bg1"/>
                  </a:solidFill>
                </a:rPr>
                <a:t>多智能体协作，负责验证与执行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1799E658-46CD-4561-98DB-EEAC1ACC5E88}"/>
                </a:ext>
              </a:extLst>
            </p:cNvPr>
            <p:cNvSpPr txBox="1"/>
            <p:nvPr/>
          </p:nvSpPr>
          <p:spPr>
            <a:xfrm>
              <a:off x="-1082676" y="3327060"/>
              <a:ext cx="10347325" cy="3305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685665" algn="ctr" rtl="0" eaLnBrk="0">
                <a:lnSpc>
                  <a:spcPct val="86000"/>
                </a:lnSpc>
                <a:spcBef>
                  <a:spcPts val="5"/>
                </a:spcBef>
              </a:pPr>
              <a:r>
                <a:rPr lang="en-US" altLang="zh-CN" sz="1800" b="1" kern="0" spc="-8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Physics Guides Al   &lt;==&gt;   A</a:t>
              </a:r>
              <a:r>
                <a:rPr lang="en-US" altLang="zh-CN" sz="1800" b="1" kern="0" spc="-9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I Verifies</a:t>
              </a:r>
              <a:r>
                <a:rPr lang="en-US" altLang="zh-CN" sz="1800" b="1" kern="0" spc="14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 </a:t>
              </a:r>
              <a:r>
                <a:rPr lang="en-US" altLang="zh-CN" sz="1800" b="1" kern="0" spc="-90" dirty="0">
                  <a:solidFill>
                    <a:srgbClr val="FFFFFF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Physics</a:t>
              </a:r>
              <a:endParaRPr lang="en-US" altLang="zh-CN" sz="18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2693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9BF2B6-275B-4B5F-8C2C-560681C3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67" y="-50066"/>
            <a:ext cx="8263317" cy="777240"/>
          </a:xfrm>
        </p:spPr>
        <p:txBody>
          <a:bodyPr>
            <a:normAutofit/>
          </a:bodyPr>
          <a:lstStyle/>
          <a:p>
            <a:r>
              <a:rPr lang="zh-CN" altLang="en-US" b="1" i="0" dirty="0">
                <a:effectLst/>
                <a:latin typeface="quote-cjk-patch"/>
              </a:rPr>
              <a:t>基于贝叶斯推理的多智能体加速器诊断系统：架构设计</a:t>
            </a:r>
            <a:endParaRPr lang="zh-CN" altLang="en-US" dirty="0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DBDD197F-741D-485D-830D-2AC1523B8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3284" y="1223546"/>
            <a:ext cx="688296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2000" b="1" dirty="0"/>
              <a:t>Main A</a:t>
            </a:r>
            <a:r>
              <a:rPr kumimoji="0" lang="en-US" altLang="zh-C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gent</a:t>
            </a:r>
            <a:r>
              <a:rPr kumimoji="0" lang="zh-CN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：</a:t>
            </a:r>
            <a:endParaRPr kumimoji="0" lang="en-US" altLang="zh-CN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基于 LangGraph 构建的循环状态机，维护全局状态的动态系统。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zh-CN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状态管理</a:t>
            </a:r>
            <a:r>
              <a:rPr kumimoji="0" lang="zh-CN" altLang="zh-C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实时维护、证据库 、嫌疑排序 以及已排除系统列表 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zh-CN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节点流转</a:t>
            </a:r>
            <a:r>
              <a:rPr kumimoji="0" lang="zh-CN" altLang="zh-C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系统在推理、</a:t>
            </a:r>
            <a:r>
              <a:rPr lang="en-US" altLang="zh-CN" dirty="0"/>
              <a:t>main </a:t>
            </a: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agent</a:t>
            </a:r>
            <a:r>
              <a:rPr kumimoji="0" lang="zh-CN" altLang="zh-C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决策和 </a:t>
            </a: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Subagent</a:t>
            </a:r>
            <a:r>
              <a:rPr kumimoji="0" lang="zh-CN" altLang="zh-C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执行节点之间循环，直到获得明确结论。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2F8B0D1-9F9C-4400-A274-1995EF683352}"/>
              </a:ext>
            </a:extLst>
          </p:cNvPr>
          <p:cNvSpPr txBox="1"/>
          <p:nvPr/>
        </p:nvSpPr>
        <p:spPr>
          <a:xfrm>
            <a:off x="5023284" y="2987577"/>
            <a:ext cx="677501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/>
              <a:t>Subagent</a:t>
            </a:r>
            <a:r>
              <a:rPr lang="zh-CN" altLang="en-US" sz="2000" b="1" dirty="0"/>
              <a:t>：</a:t>
            </a:r>
            <a:endParaRPr lang="en-US" altLang="zh-CN" sz="2000" b="1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系统的具体执行专家，按需实例化。</a:t>
            </a:r>
            <a:endParaRPr lang="en-US" altLang="zh-CN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/>
              <a:t>动态调度</a:t>
            </a:r>
            <a:r>
              <a:rPr lang="en-US" altLang="zh-CN" b="1" dirty="0"/>
              <a:t>: </a:t>
            </a:r>
            <a:r>
              <a:rPr lang="zh-CN" altLang="en-US" dirty="0"/>
              <a:t>主智能体通过</a:t>
            </a:r>
            <a:r>
              <a:rPr lang="en-US" altLang="zh-CN" dirty="0"/>
              <a:t>Tool calling</a:t>
            </a:r>
            <a:r>
              <a:rPr lang="zh-CN" altLang="en-US" dirty="0"/>
              <a:t>，根据推理结果动态唤醒特定的子智能体（加载 </a:t>
            </a:r>
            <a:r>
              <a:rPr lang="en-US" altLang="zh-CN" dirty="0" err="1"/>
              <a:t>power_supply.json</a:t>
            </a:r>
            <a:r>
              <a:rPr lang="en-US" altLang="zh-CN" dirty="0"/>
              <a:t> </a:t>
            </a:r>
            <a:r>
              <a:rPr lang="zh-CN" altLang="en-US" dirty="0"/>
              <a:t>配置）。</a:t>
            </a:r>
            <a:endParaRPr lang="en-US" altLang="zh-CN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/>
              <a:t>结构化输出</a:t>
            </a:r>
            <a:r>
              <a:rPr lang="en-US" altLang="zh-CN" b="1" dirty="0"/>
              <a:t>: </a:t>
            </a:r>
            <a:r>
              <a:rPr lang="zh-CN" altLang="en-US" dirty="0"/>
              <a:t>为了确保 </a:t>
            </a:r>
            <a:r>
              <a:rPr lang="en-US" altLang="zh-CN" dirty="0"/>
              <a:t>AI </a:t>
            </a:r>
            <a:r>
              <a:rPr lang="zh-CN" altLang="en-US" dirty="0"/>
              <a:t>行为可控，强制要求遵循 </a:t>
            </a:r>
            <a:r>
              <a:rPr lang="en-US" altLang="zh-CN" dirty="0"/>
              <a:t>JSON_OUTPUT</a:t>
            </a:r>
            <a:r>
              <a:rPr lang="zh-CN" altLang="en-US" dirty="0"/>
              <a:t>，输出严格的 </a:t>
            </a:r>
            <a:r>
              <a:rPr lang="en-US" altLang="zh-CN" dirty="0"/>
              <a:t>evidence </a:t>
            </a:r>
            <a:r>
              <a:rPr lang="zh-CN" altLang="en-US" dirty="0"/>
              <a:t>映射（</a:t>
            </a:r>
            <a:r>
              <a:rPr lang="en-US" altLang="zh-CN" dirty="0"/>
              <a:t>0/1</a:t>
            </a:r>
            <a:r>
              <a:rPr lang="zh-CN" altLang="en-US" dirty="0"/>
              <a:t>状态）和 </a:t>
            </a:r>
            <a:r>
              <a:rPr lang="en-US" altLang="zh-CN" dirty="0"/>
              <a:t>Markdown </a:t>
            </a:r>
            <a:r>
              <a:rPr lang="zh-CN" altLang="en-US" dirty="0"/>
              <a:t>报告。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268AD29-64E1-4BDE-ABB0-F431E08E8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734" y="5365778"/>
            <a:ext cx="3269816" cy="67073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6234659-DDC5-4FF4-9ED0-CFC894FC1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7087" y="4828269"/>
            <a:ext cx="1411155" cy="137231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5CBA70C-3335-4317-8750-D8C3C46D23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79" r="-27279"/>
          <a:stretch/>
        </p:blipFill>
        <p:spPr>
          <a:xfrm>
            <a:off x="285750" y="1395906"/>
            <a:ext cx="6474594" cy="318334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50C6EE9-87A0-467D-AAF2-D623DEEE40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838" t="68812" r="20105" b="11844"/>
          <a:stretch/>
        </p:blipFill>
        <p:spPr>
          <a:xfrm>
            <a:off x="10441686" y="5380249"/>
            <a:ext cx="1052186" cy="33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45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17D717-E1C9-4214-AFA2-FF0C11277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贝叶斯网络推理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50B5779-D142-4EC6-9C36-EF9540DA4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71" y="954165"/>
            <a:ext cx="5423429" cy="284474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C12DF2C-B698-4CB6-BB96-0C012928D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76" y="4275178"/>
            <a:ext cx="5619048" cy="657143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A486F913-E460-4218-9180-1D2174453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0124" y="1085113"/>
            <a:ext cx="5111750" cy="233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贝叶斯网络</a:t>
            </a:r>
            <a:r>
              <a:rPr kumimoji="0" lang="zh-CN" altLang="zh-C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物理映射</a:t>
            </a:r>
            <a:r>
              <a:rPr kumimoji="0" lang="zh-CN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：</a:t>
            </a:r>
            <a:endParaRPr kumimoji="0" lang="en-US" altLang="zh-C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加速器子系统</a:t>
            </a:r>
            <a:r>
              <a:rPr kumimoji="0" lang="zh-CN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节点：对应多个硬件系统组件（磁铁电源，真空系统，插入件系统等）</a:t>
            </a:r>
            <a:endParaRPr lang="en-US" altLang="zh-CN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故障</a:t>
            </a:r>
            <a:r>
              <a:rPr kumimoji="0" lang="zh-CN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现象节点：束流出现的异常（束流寿命低，轨道抖动</a:t>
            </a:r>
            <a:r>
              <a:rPr lang="zh-CN" altLang="en-US" dirty="0">
                <a:latin typeface="Arial" panose="020B0604020202020204" pitchFamily="34" charset="0"/>
              </a:rPr>
              <a:t>，束斑尺寸异常，注入效率低等</a:t>
            </a:r>
            <a:r>
              <a:rPr kumimoji="0" lang="zh-CN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）</a:t>
            </a:r>
            <a:endParaRPr kumimoji="0" lang="en-US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这种结构确保了推理过程遵循加速器物理规律，具有天然的可解释性。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FEE1692-207F-4860-9743-879A16317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0124" y="3281053"/>
            <a:ext cx="5283200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b="1" dirty="0">
                <a:latin typeface="Arial" panose="020B0604020202020204" pitchFamily="34" charset="0"/>
              </a:rPr>
              <a:t>Noisy-OR 概率模型</a:t>
            </a:r>
            <a:endParaRPr lang="en-US" altLang="zh-CN" dirty="0"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dirty="0" err="1">
                <a:latin typeface="Arial" panose="020B0604020202020204" pitchFamily="34" charset="0"/>
              </a:rPr>
              <a:t>P_link</a:t>
            </a:r>
            <a:r>
              <a:rPr lang="zh-CN" altLang="zh-CN" dirty="0">
                <a:latin typeface="Arial" panose="020B0604020202020204" pitchFamily="34" charset="0"/>
              </a:rPr>
              <a:t>:</a:t>
            </a:r>
            <a:r>
              <a:rPr lang="en-US" altLang="zh-CN" dirty="0">
                <a:latin typeface="Arial" panose="020B0604020202020204" pitchFamily="34" charset="0"/>
              </a:rPr>
              <a:t> </a:t>
            </a:r>
            <a:r>
              <a:rPr lang="zh-CN" altLang="en-US" dirty="0">
                <a:latin typeface="Arial" panose="020B0604020202020204" pitchFamily="34" charset="0"/>
              </a:rPr>
              <a:t>描述特定父节点（如电源故障）成功激活子节点（如丢束）的条件概率</a:t>
            </a:r>
            <a:endParaRPr lang="en-US" altLang="zh-CN" dirty="0"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dirty="0" err="1">
                <a:latin typeface="Arial" panose="020B0604020202020204" pitchFamily="34" charset="0"/>
              </a:rPr>
              <a:t>P_leak</a:t>
            </a:r>
            <a:r>
              <a:rPr lang="zh-CN" altLang="zh-CN" dirty="0">
                <a:latin typeface="Arial" panose="020B0604020202020204" pitchFamily="34" charset="0"/>
              </a:rPr>
              <a:t>:</a:t>
            </a:r>
            <a:r>
              <a:rPr lang="en-US" altLang="zh-CN" dirty="0">
                <a:latin typeface="Arial" panose="020B0604020202020204" pitchFamily="34" charset="0"/>
              </a:rPr>
              <a:t> </a:t>
            </a:r>
            <a:r>
              <a:rPr lang="zh-CN" altLang="en-US" dirty="0">
                <a:latin typeface="Arial" panose="020B0604020202020204" pitchFamily="34" charset="0"/>
              </a:rPr>
              <a:t>描述在所有已知父节点均未发生的情况下，子节点由未建模因素（如环境噪声）自发产生的概率。</a:t>
            </a: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5FC42CF-6417-4D73-8410-B10C76BAAFD1}"/>
              </a:ext>
            </a:extLst>
          </p:cNvPr>
          <p:cNvSpPr txBox="1"/>
          <p:nvPr/>
        </p:nvSpPr>
        <p:spPr>
          <a:xfrm>
            <a:off x="158220" y="5798673"/>
            <a:ext cx="64521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/>
              <a:t>异常项{"Beam_Lifetime": 1, "Beam_Orbit": 1,"Beam_Size": 1} </a:t>
            </a: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99708E2D-944B-4CC8-A2F0-C660DB2B643A}"/>
              </a:ext>
            </a:extLst>
          </p:cNvPr>
          <p:cNvCxnSpPr>
            <a:stCxn id="8" idx="3"/>
          </p:cNvCxnSpPr>
          <p:nvPr/>
        </p:nvCxnSpPr>
        <p:spPr>
          <a:xfrm>
            <a:off x="6610349" y="5983339"/>
            <a:ext cx="80645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5F874EAE-F3BE-405F-8AB8-421FC77E3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4752" y="5111910"/>
            <a:ext cx="2047619" cy="174285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E1CDDC2-8BBB-485D-A12F-AD5B40B79C97}"/>
              </a:ext>
            </a:extLst>
          </p:cNvPr>
          <p:cNvSpPr txBox="1"/>
          <p:nvPr/>
        </p:nvSpPr>
        <p:spPr>
          <a:xfrm>
            <a:off x="9409230" y="573732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硬件故障概率</a:t>
            </a:r>
          </a:p>
        </p:txBody>
      </p:sp>
    </p:spTree>
    <p:extLst>
      <p:ext uri="{BB962C8B-B14F-4D97-AF65-F5344CB8AC3E}">
        <p14:creationId xmlns:p14="http://schemas.microsoft.com/office/powerpoint/2010/main" val="173085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CE36B-25E9-4A2B-9DF5-90F8C6BBA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智能体动态编排与剪枝</a:t>
            </a:r>
          </a:p>
        </p:txBody>
      </p:sp>
      <p:sp>
        <p:nvSpPr>
          <p:cNvPr id="11" name="AutoShape 2" descr="的图片">
            <a:extLst>
              <a:ext uri="{FF2B5EF4-FFF2-40B4-BE49-F238E27FC236}">
                <a16:creationId xmlns:a16="http://schemas.microsoft.com/office/drawing/2014/main" id="{E41BDFA7-F7A7-49CF-8BDB-5A5C432E62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12B9F731-54FC-4B9C-8B1C-7F25C51C64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2"/>
          <a:stretch/>
        </p:blipFill>
        <p:spPr>
          <a:xfrm>
            <a:off x="392168" y="1729213"/>
            <a:ext cx="5015915" cy="3399573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F7A55337-C535-4B59-AF43-768C6ECCD017}"/>
              </a:ext>
            </a:extLst>
          </p:cNvPr>
          <p:cNvSpPr txBox="1"/>
          <p:nvPr/>
        </p:nvSpPr>
        <p:spPr>
          <a:xfrm>
            <a:off x="5766670" y="1456906"/>
            <a:ext cx="609704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判据</a:t>
            </a:r>
            <a:r>
              <a:rPr lang="zh-CN" altLang="en-US" sz="2400" dirty="0"/>
              <a:t> </a:t>
            </a:r>
            <a:r>
              <a:rPr lang="en-US" altLang="zh-CN" sz="2400" dirty="0"/>
              <a:t>: Subagent</a:t>
            </a:r>
            <a:r>
              <a:rPr lang="zh-CN" altLang="en-US" sz="2400" dirty="0"/>
              <a:t>完成诊断并明确输出 </a:t>
            </a:r>
            <a:r>
              <a:rPr lang="en-US" altLang="zh-CN" sz="2400" dirty="0"/>
              <a:t>[STATUS: CLEAN] </a:t>
            </a:r>
            <a:r>
              <a:rPr lang="zh-CN" altLang="en-US" sz="2400" dirty="0"/>
              <a:t>或者</a:t>
            </a:r>
            <a:r>
              <a:rPr lang="en-US" altLang="zh-CN" sz="2400" dirty="0"/>
              <a:t>main agent</a:t>
            </a:r>
            <a:r>
              <a:rPr lang="zh-CN" altLang="en-US" sz="2400" dirty="0"/>
              <a:t>自行验证并输出</a:t>
            </a:r>
            <a:r>
              <a:rPr lang="en-US" altLang="zh-CN" sz="2400" dirty="0"/>
              <a:t>[STATUS: CLEAN] </a:t>
            </a:r>
            <a:r>
              <a:rPr lang="zh-CN" altLang="en-US" sz="2400" dirty="0"/>
              <a:t>（意味着所有波动均在底噪范围内）。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zh-CN" altLang="en-US" sz="2400" b="1" dirty="0"/>
              <a:t>推理</a:t>
            </a:r>
            <a:r>
              <a:rPr lang="en-US" altLang="zh-CN" sz="2400" dirty="0"/>
              <a:t>: </a:t>
            </a:r>
            <a:r>
              <a:rPr lang="zh-CN" altLang="en-US" sz="2400" dirty="0"/>
              <a:t>主智能体将该系统 </a:t>
            </a:r>
            <a:r>
              <a:rPr lang="en-US" altLang="zh-CN" sz="2400" dirty="0"/>
              <a:t>ID </a:t>
            </a:r>
            <a:r>
              <a:rPr lang="zh-CN" altLang="en-US" sz="2400" dirty="0"/>
              <a:t>加入 </a:t>
            </a:r>
            <a:r>
              <a:rPr lang="en-US" altLang="zh-CN" sz="2400" dirty="0" err="1"/>
              <a:t>pruned_systems</a:t>
            </a:r>
            <a:r>
              <a:rPr lang="en-US" altLang="zh-CN" sz="2400" dirty="0"/>
              <a:t> </a:t>
            </a:r>
            <a:r>
              <a:rPr lang="zh-CN" altLang="en-US" sz="2400" dirty="0"/>
              <a:t>。下一轮推理中，贝叶斯网络将彻底移除该节点，不再计算其后验概率。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zh-CN" altLang="en-US" sz="2400" b="1" dirty="0"/>
              <a:t>概率重归一化</a:t>
            </a:r>
            <a:r>
              <a:rPr lang="en-US" altLang="zh-CN" sz="2400" b="1" dirty="0"/>
              <a:t>: </a:t>
            </a:r>
            <a:r>
              <a:rPr lang="zh-CN" altLang="en-US" sz="2400" dirty="0"/>
              <a:t>剩余系统的嫌疑度会因为竞争者的减少而自动上升，加速故障锁定。</a:t>
            </a:r>
          </a:p>
        </p:txBody>
      </p:sp>
    </p:spTree>
    <p:extLst>
      <p:ext uri="{BB962C8B-B14F-4D97-AF65-F5344CB8AC3E}">
        <p14:creationId xmlns:p14="http://schemas.microsoft.com/office/powerpoint/2010/main" val="25307157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FI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2262</TotalTime>
  <Words>1691</Words>
  <Application>Microsoft Office PowerPoint</Application>
  <PresentationFormat>宽屏</PresentationFormat>
  <Paragraphs>224</Paragraphs>
  <Slides>17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8" baseType="lpstr">
      <vt:lpstr>Google Sans Text</vt:lpstr>
      <vt:lpstr>quote-cjk-patch</vt:lpstr>
      <vt:lpstr>等线</vt:lpstr>
      <vt:lpstr>等线 Light</vt:lpstr>
      <vt:lpstr>SimSun</vt:lpstr>
      <vt:lpstr>SimSun</vt:lpstr>
      <vt:lpstr>Arial</vt:lpstr>
      <vt:lpstr>Calibri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基于贝叶斯推理的多智能体加速器诊断系统：架构设计</vt:lpstr>
      <vt:lpstr>基于贝叶斯推理的多智能体加速器诊断系统：架构设计</vt:lpstr>
      <vt:lpstr>贝叶斯网络推理</vt:lpstr>
      <vt:lpstr>智能体动态编排与剪枝</vt:lpstr>
      <vt:lpstr>Tools：Agent数据分析工具</vt:lpstr>
      <vt:lpstr>加速器历史数据库</vt:lpstr>
      <vt:lpstr>诊断案例：React Agent</vt:lpstr>
      <vt:lpstr>诊断案例：贝叶斯推理&amp;Multi Agent</vt:lpstr>
      <vt:lpstr>诊断案例：输出报告</vt:lpstr>
      <vt:lpstr>诊断案例：模型性能对比</vt:lpstr>
      <vt:lpstr>总结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gyh</dc:creator>
  <cp:lastModifiedBy>Yihao GONG</cp:lastModifiedBy>
  <cp:revision>55</cp:revision>
  <dcterms:created xsi:type="dcterms:W3CDTF">2024-11-13T02:43:37Z</dcterms:created>
  <dcterms:modified xsi:type="dcterms:W3CDTF">2025-12-28T01:00:15Z</dcterms:modified>
</cp:coreProperties>
</file>