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tiff" ContentType="image/tiff"/>
  <Default Extension="wdp" ContentType="image/vnd.ms-photo"/>
  <Default Extension="emf" ContentType="image/x-em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28" r:id="rId4"/>
    <p:sldId id="358" r:id="rId5"/>
    <p:sldId id="343" r:id="rId6"/>
    <p:sldId id="344" r:id="rId7"/>
    <p:sldId id="346" r:id="rId8"/>
    <p:sldId id="359" r:id="rId9"/>
    <p:sldId id="345" r:id="rId10"/>
    <p:sldId id="347" r:id="rId11"/>
    <p:sldId id="348" r:id="rId12"/>
    <p:sldId id="356" r:id="rId13"/>
    <p:sldId id="349" r:id="rId14"/>
    <p:sldId id="350" r:id="rId15"/>
    <p:sldId id="351" r:id="rId16"/>
    <p:sldId id="360" r:id="rId17"/>
    <p:sldId id="352" r:id="rId18"/>
    <p:sldId id="353" r:id="rId19"/>
    <p:sldId id="357" r:id="rId20"/>
    <p:sldId id="354" r:id="rId21"/>
    <p:sldId id="289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pos="56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C65F10"/>
    <a:srgbClr val="FF0D0D"/>
    <a:srgbClr val="507ACD"/>
    <a:srgbClr val="D6CBE6"/>
    <a:srgbClr val="CCC2D9"/>
    <a:srgbClr val="DAE3F5"/>
    <a:srgbClr val="FED961"/>
    <a:srgbClr val="76B900"/>
    <a:srgbClr val="E78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62"/>
      </p:cViewPr>
      <p:guideLst>
        <p:guide orient="horz" pos="2390"/>
        <p:guide pos="56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9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tiff"/><Relationship Id="rId8" Type="http://schemas.openxmlformats.org/officeDocument/2006/relationships/image" Target="../media/image39.wmf"/><Relationship Id="rId7" Type="http://schemas.openxmlformats.org/officeDocument/2006/relationships/oleObject" Target="../embeddings/oleObject1.bin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Relationship Id="rId3" Type="http://schemas.openxmlformats.org/officeDocument/2006/relationships/image" Target="../media/image35.wmf"/><Relationship Id="rId2" Type="http://schemas.openxmlformats.org/officeDocument/2006/relationships/image" Target="../media/image34.tiff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3.xml"/><Relationship Id="rId10" Type="http://schemas.openxmlformats.org/officeDocument/2006/relationships/image" Target="../media/image41.tiff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image" Target="../media/image44.emf"/><Relationship Id="rId3" Type="http://schemas.openxmlformats.org/officeDocument/2006/relationships/image" Target="../media/image1.png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image" Target="../media/image1.png"/><Relationship Id="rId2" Type="http://schemas.openxmlformats.org/officeDocument/2006/relationships/image" Target="../media/image46.emf"/><Relationship Id="rId1" Type="http://schemas.openxmlformats.org/officeDocument/2006/relationships/image" Target="../media/image45.tif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5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1.xml"/><Relationship Id="rId7" Type="http://schemas.openxmlformats.org/officeDocument/2006/relationships/image" Target="../media/image53.png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1.png"/><Relationship Id="rId2" Type="http://schemas.openxmlformats.org/officeDocument/2006/relationships/image" Target="../media/image55.tiff"/><Relationship Id="rId1" Type="http://schemas.openxmlformats.org/officeDocument/2006/relationships/image" Target="../media/image54.tif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1.png"/><Relationship Id="rId1" Type="http://schemas.openxmlformats.org/officeDocument/2006/relationships/tags" Target="../tags/tag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image" Target="../media/image1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5.xml"/><Relationship Id="rId7" Type="http://schemas.openxmlformats.org/officeDocument/2006/relationships/image" Target="../media/image7.png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6.xml"/><Relationship Id="rId7" Type="http://schemas.openxmlformats.org/officeDocument/2006/relationships/image" Target="../media/image1.png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7.xml"/><Relationship Id="rId7" Type="http://schemas.openxmlformats.org/officeDocument/2006/relationships/image" Target="../media/image1.png"/><Relationship Id="rId6" Type="http://schemas.openxmlformats.org/officeDocument/2006/relationships/image" Target="../media/image19.emf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1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1.png"/><Relationship Id="rId2" Type="http://schemas.openxmlformats.org/officeDocument/2006/relationships/image" Target="../media/image24.tiff"/><Relationship Id="rId1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32.emf"/><Relationship Id="rId7" Type="http://schemas.openxmlformats.org/officeDocument/2006/relationships/image" Target="../media/image31.wmf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wmf"/><Relationship Id="rId3" Type="http://schemas.openxmlformats.org/officeDocument/2006/relationships/image" Target="../media/image27.tiff"/><Relationship Id="rId2" Type="http://schemas.openxmlformats.org/officeDocument/2006/relationships/image" Target="../media/image26.sv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1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90" y="1447800"/>
            <a:ext cx="12191365" cy="26949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5310" y="153035"/>
            <a:ext cx="3907155" cy="909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5915" y="1670685"/>
            <a:ext cx="112864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44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复杂电磁扰动下超导磁体失超智能检测</a:t>
            </a:r>
            <a:endParaRPr lang="zh-CN" altLang="en-US" sz="4400" b="1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隶书" panose="02010509060101010101" charset="-122"/>
              </a:rPr>
              <a:t>——</a:t>
            </a:r>
            <a:r>
              <a:rPr lang="zh-CN" altLang="en-US" sz="4400" b="1" dirty="0">
                <a:solidFill>
                  <a:srgbClr val="FFFF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基于深度学习方法与测试</a:t>
            </a:r>
            <a:endParaRPr lang="zh-CN" altLang="en-US" sz="4400" b="1" dirty="0">
              <a:solidFill>
                <a:srgbClr val="FFFF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9315" y="4538980"/>
            <a:ext cx="8040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刘真全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欧贤金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冯文天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金利安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王飞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姚庆高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32635" y="5394325"/>
            <a:ext cx="80403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隶书" panose="02010509060101010101" charset="-122"/>
                <a:ea typeface="隶书" panose="02010509060101010101" charset="-122"/>
                <a:cs typeface="楷体" panose="02010609060101010101" charset="-122"/>
              </a:rPr>
              <a:t>中国科学院近代物理研究所</a:t>
            </a:r>
            <a:endParaRPr lang="zh-CN" altLang="en-US" sz="3200" b="1">
              <a:latin typeface="隶书" panose="02010509060101010101" charset="-122"/>
              <a:ea typeface="隶书" panose="02010509060101010101" charset="-122"/>
              <a:cs typeface="楷体" panose="02010609060101010101" charset="-122"/>
            </a:endParaRPr>
          </a:p>
          <a:p>
            <a:pPr algn="ctr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加速器技术中心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磁体技术室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90135" y="6392545"/>
            <a:ext cx="2218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2025.12  </a:t>
            </a:r>
            <a:r>
              <a:rPr lang="zh-CN" altLang="en-US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北京</a:t>
            </a:r>
            <a:r>
              <a:rPr lang="en-US" altLang="zh-CN" sz="2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CNN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模型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失超检测定制模型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" y="1112520"/>
            <a:ext cx="10643870" cy="5365115"/>
          </a:xfrm>
          <a:prstGeom prst="rect">
            <a:avLst/>
          </a:prstGeom>
          <a:noFill/>
        </p:spPr>
      </p:pic>
      <p:sp>
        <p:nvSpPr>
          <p:cNvPr id="22" name="文本框 21"/>
          <p:cNvSpPr txBox="1"/>
          <p:nvPr/>
        </p:nvSpPr>
        <p:spPr>
          <a:xfrm>
            <a:off x="5353685" y="6492240"/>
            <a:ext cx="28244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1600" b="1" i="1" u="sng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QDmodel v0</a:t>
            </a: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结构图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571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t="8380" r="80367" b="8939"/>
          <a:stretch>
            <a:fillRect/>
          </a:stretch>
        </p:blipFill>
        <p:spPr>
          <a:xfrm>
            <a:off x="11548110" y="59373"/>
            <a:ext cx="544195" cy="5340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53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CNN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模型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模型部分改进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9521" y="1232419"/>
            <a:ext cx="1128389" cy="3418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04329481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3"/>
          <a:stretch>
            <a:fillRect/>
          </a:stretch>
        </p:blipFill>
        <p:spPr>
          <a:xfrm>
            <a:off x="270510" y="2719070"/>
            <a:ext cx="6056630" cy="3573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30070" y="1240790"/>
            <a:ext cx="43929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黑体" panose="02010609060101010101" charset="-122"/>
                <a:ea typeface="黑体" panose="02010609060101010101" charset="-122"/>
              </a:rPr>
              <a:t>趋势分解模块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Trend Decomposition Module</a:t>
            </a:r>
            <a:endParaRPr lang="en-US" altLang="zh-CN" sz="16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0510" y="1617345"/>
            <a:ext cx="6128385" cy="5156835"/>
          </a:xfrm>
          <a:prstGeom prst="roundRect">
            <a:avLst>
              <a:gd name="adj" fmla="val 466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80" y="1934210"/>
            <a:ext cx="1703705" cy="560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05" y="2054225"/>
            <a:ext cx="1744980" cy="287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904240" y="1750060"/>
            <a:ext cx="1744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u="sng">
                <a:latin typeface="黑体" panose="02010609060101010101" charset="-122"/>
                <a:ea typeface="黑体" panose="02010609060101010101" charset="-122"/>
              </a:rPr>
              <a:t>趋势项提取</a:t>
            </a:r>
            <a:endParaRPr lang="zh-CN" altLang="en-US" sz="12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23665" y="1782445"/>
            <a:ext cx="1744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u="sng">
                <a:latin typeface="黑体" panose="02010609060101010101" charset="-122"/>
                <a:ea typeface="黑体" panose="02010609060101010101" charset="-122"/>
              </a:rPr>
              <a:t>残差波动项提取</a:t>
            </a:r>
            <a:endParaRPr lang="zh-CN" altLang="en-US" sz="12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26235" y="6180455"/>
            <a:ext cx="3689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趋势信号</a:t>
            </a:r>
            <a:r>
              <a:rPr lang="en-US" altLang="zh-CN" sz="1600" b="1" u="sng"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波动信号：磁通跳跃</a:t>
            </a:r>
            <a:r>
              <a:rPr lang="en-US" altLang="zh-CN" sz="1600" b="1" u="sng">
                <a:latin typeface="黑体" panose="02010609060101010101" charset="-122"/>
                <a:ea typeface="黑体" panose="02010609060101010101" charset="-122"/>
              </a:rPr>
              <a:t>vs</a:t>
            </a: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失超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55600" y="5529580"/>
            <a:ext cx="2553970" cy="405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磁通跳跃存在非平稳波动</a:t>
            </a:r>
            <a:endParaRPr lang="zh-CN" altLang="en-US" sz="1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4690" y="4804410"/>
            <a:ext cx="1597660" cy="82423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6479540" y="1610995"/>
            <a:ext cx="5566410" cy="5156835"/>
          </a:xfrm>
          <a:prstGeom prst="roundRect">
            <a:avLst>
              <a:gd name="adj" fmla="val 466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281035" y="1247775"/>
            <a:ext cx="35718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Soft-sig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</a:rPr>
              <a:t>激活函数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Soft-sig Activation</a:t>
            </a:r>
            <a:endParaRPr lang="en-US" altLang="zh-CN" sz="16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40880" y="1232535"/>
            <a:ext cx="1193800" cy="341630"/>
          </a:xfrm>
          <a:prstGeom prst="rect">
            <a:avLst/>
          </a:prstGeom>
          <a:solidFill>
            <a:srgbClr val="D6C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Soft-sig 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085" y="1990090"/>
            <a:ext cx="4591050" cy="316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6870065" y="1751965"/>
            <a:ext cx="1744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u="sng">
                <a:latin typeface="黑体" panose="02010609060101010101" charset="-122"/>
                <a:ea typeface="黑体" panose="02010609060101010101" charset="-122"/>
              </a:rPr>
              <a:t>soft-sig</a:t>
            </a:r>
            <a:r>
              <a:rPr lang="zh-CN" altLang="en-US" sz="1200" b="1" u="sng">
                <a:latin typeface="黑体" panose="02010609060101010101" charset="-122"/>
                <a:ea typeface="黑体" panose="02010609060101010101" charset="-122"/>
              </a:rPr>
              <a:t>激活函数</a:t>
            </a:r>
            <a:endParaRPr lang="zh-CN" altLang="en-US" sz="12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965" y="2531745"/>
            <a:ext cx="1068070" cy="50927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6" name="对象 25"/>
          <p:cNvGraphicFramePr>
            <a:graphicFrameLocks noChangeAspect="1"/>
          </p:cNvGraphicFramePr>
          <p:nvPr/>
        </p:nvGraphicFramePr>
        <p:xfrm>
          <a:off x="8265795" y="2564130"/>
          <a:ext cx="3231515" cy="433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7" imgW="70408800" imgH="9448800" progId="Equation.DSMT4">
                  <p:embed/>
                </p:oleObj>
              </mc:Choice>
              <mc:Fallback>
                <p:oleObj name="Equation" r:id="rId7" imgW="70408800" imgH="9448800" progId="Equation.DSMT4">
                  <p:embed/>
                  <p:pic>
                    <p:nvPicPr>
                      <p:cNvPr id="0" name="对象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5795" y="2564130"/>
                        <a:ext cx="3231515" cy="433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6842125" y="2269490"/>
            <a:ext cx="1744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其中：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813975508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10" y="4493260"/>
            <a:ext cx="2684780" cy="1645920"/>
          </a:xfrm>
          <a:prstGeom prst="rect">
            <a:avLst/>
          </a:prstGeom>
        </p:spPr>
      </p:pic>
      <p:pic>
        <p:nvPicPr>
          <p:cNvPr id="714291464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80" y="4467225"/>
            <a:ext cx="2753995" cy="169799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056245" y="6242050"/>
            <a:ext cx="30238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u="sng">
                <a:latin typeface="黑体" panose="02010609060101010101" charset="-122"/>
                <a:ea typeface="黑体" panose="02010609060101010101" charset="-122"/>
              </a:rPr>
              <a:t>注意力权重</a:t>
            </a:r>
            <a:r>
              <a:rPr lang="en-US" altLang="zh-CN" sz="1200" b="1" u="sng">
                <a:latin typeface="黑体" panose="02010609060101010101" charset="-122"/>
                <a:ea typeface="黑体" panose="02010609060101010101" charset="-122"/>
              </a:rPr>
              <a:t>w’</a:t>
            </a:r>
            <a:r>
              <a:rPr lang="zh-CN" altLang="en-US" sz="1200" b="1" u="sng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en-US" altLang="zh-CN" sz="1200" b="1" u="sng">
                <a:latin typeface="黑体" panose="02010609060101010101" charset="-122"/>
                <a:ea typeface="黑体" panose="02010609060101010101" charset="-122"/>
              </a:rPr>
              <a:t>sigmoid vs soft-sig</a:t>
            </a:r>
            <a:endParaRPr lang="en-US" altLang="zh-CN" sz="12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74760" y="4604385"/>
            <a:ext cx="2553970" cy="405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类内一致性</a:t>
            </a:r>
            <a:r>
              <a:rPr lang="en-US" altLang="zh-CN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特征筛选增强</a:t>
            </a:r>
            <a:endParaRPr lang="zh-CN" altLang="en-US" sz="1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085965" y="3324860"/>
            <a:ext cx="913130" cy="341630"/>
          </a:xfrm>
          <a:prstGeom prst="rect">
            <a:avLst/>
          </a:prstGeom>
          <a:solidFill>
            <a:srgbClr val="D6C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endParaRPr lang="en-US" altLang="zh-CN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01205" y="3856990"/>
            <a:ext cx="902970" cy="341630"/>
          </a:xfrm>
          <a:prstGeom prst="rect">
            <a:avLst/>
          </a:prstGeom>
          <a:solidFill>
            <a:srgbClr val="D6C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</a:t>
            </a:r>
            <a:endParaRPr lang="en-US" altLang="zh-CN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50530" y="3366135"/>
            <a:ext cx="16986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增强权重竞争</a:t>
            </a:r>
            <a:endParaRPr lang="zh-CN" altLang="en-US" sz="1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055610" y="3846830"/>
            <a:ext cx="16986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黑体" panose="02010609060101010101" charset="-122"/>
                <a:ea typeface="黑体" panose="02010609060101010101" charset="-122"/>
              </a:rPr>
              <a:t>防止广泛抑制</a:t>
            </a:r>
            <a:endParaRPr lang="zh-CN" altLang="en-US" sz="1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0005060" y="3549650"/>
            <a:ext cx="887095" cy="341630"/>
          </a:xfrm>
          <a:prstGeom prst="rect">
            <a:avLst/>
          </a:prstGeom>
          <a:solidFill>
            <a:srgbClr val="D6C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Soft-sig 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右箭头 37"/>
          <p:cNvSpPr/>
          <p:nvPr/>
        </p:nvSpPr>
        <p:spPr>
          <a:xfrm>
            <a:off x="9355455" y="3648075"/>
            <a:ext cx="501015" cy="168910"/>
          </a:xfrm>
          <a:prstGeom prst="rightArrow">
            <a:avLst/>
          </a:prstGeom>
          <a:solidFill>
            <a:srgbClr val="D6CB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10866755" y="3575685"/>
            <a:ext cx="7327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兼具</a:t>
            </a:r>
            <a:endParaRPr lang="zh-CN" altLang="en-US" sz="1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CNN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模型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模型评估实验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0" y="1057691"/>
            <a:ext cx="8209547" cy="15922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089" y="3026435"/>
            <a:ext cx="8074026" cy="168810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04467" y="4288223"/>
            <a:ext cx="6115754" cy="36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表</a:t>
            </a:r>
            <a:r>
              <a:rPr lang="en-US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3  </a:t>
            </a:r>
            <a:r>
              <a:rPr lang="en-US" altLang="zh-CN" sz="1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MTF module(CA)</a:t>
            </a: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分类性能评估</a:t>
            </a:r>
            <a:endParaRPr lang="zh-CN" altLang="zh-CN" sz="1400" b="1" kern="100" dirty="0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28626" y="2719904"/>
            <a:ext cx="6115754" cy="36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表</a:t>
            </a:r>
            <a:r>
              <a:rPr lang="en-US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2 </a:t>
            </a:r>
            <a:r>
              <a:rPr lang="en-US" altLang="zh-CN" sz="1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MTF module(None CA)</a:t>
            </a: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分类性能评估</a:t>
            </a:r>
            <a:endParaRPr lang="zh-CN" altLang="zh-CN" sz="1400" b="1" kern="100" dirty="0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89227" y="1017040"/>
            <a:ext cx="6115754" cy="36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5000"/>
              </a:lnSpc>
              <a:spcBef>
                <a:spcPts val="780"/>
              </a:spcBef>
              <a:spcAft>
                <a:spcPts val="600"/>
              </a:spcAft>
              <a:buNone/>
            </a:pP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表</a:t>
            </a:r>
            <a:r>
              <a:rPr lang="en-US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1  </a:t>
            </a:r>
            <a:r>
              <a:rPr lang="en-US" altLang="zh-CN" sz="1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TD Module</a:t>
            </a: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分类性能评估</a:t>
            </a:r>
            <a:endParaRPr lang="zh-CN" altLang="zh-CN" sz="1400" b="1" kern="100" dirty="0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02576" y="1889009"/>
            <a:ext cx="1128389" cy="3418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63601" y="1889009"/>
            <a:ext cx="1128389" cy="341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加号 22"/>
          <p:cNvSpPr/>
          <p:nvPr/>
        </p:nvSpPr>
        <p:spPr>
          <a:xfrm>
            <a:off x="1854054" y="1919814"/>
            <a:ext cx="289403" cy="300926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541614" y="3784326"/>
            <a:ext cx="1128389" cy="3418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3679" y="3784326"/>
            <a:ext cx="1128389" cy="341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加号 25"/>
          <p:cNvSpPr/>
          <p:nvPr/>
        </p:nvSpPr>
        <p:spPr>
          <a:xfrm>
            <a:off x="1218352" y="3815131"/>
            <a:ext cx="289403" cy="300926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2660675" y="3820183"/>
            <a:ext cx="289403" cy="300926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960182" y="3789378"/>
            <a:ext cx="1128389" cy="3418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MTF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86042" y="5277928"/>
            <a:ext cx="1128389" cy="3418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3471" y="5277928"/>
            <a:ext cx="1128389" cy="341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加号 31"/>
          <p:cNvSpPr/>
          <p:nvPr/>
        </p:nvSpPr>
        <p:spPr>
          <a:xfrm>
            <a:off x="1188040" y="5308733"/>
            <a:ext cx="289403" cy="300926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加号 32"/>
          <p:cNvSpPr/>
          <p:nvPr/>
        </p:nvSpPr>
        <p:spPr>
          <a:xfrm>
            <a:off x="2605103" y="5313785"/>
            <a:ext cx="289403" cy="300926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904610" y="5282980"/>
            <a:ext cx="1128389" cy="3418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MTF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加号 34"/>
          <p:cNvSpPr/>
          <p:nvPr/>
        </p:nvSpPr>
        <p:spPr>
          <a:xfrm>
            <a:off x="73116" y="5960443"/>
            <a:ext cx="289403" cy="300926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414846" y="5939988"/>
            <a:ext cx="2074061" cy="341835"/>
          </a:xfrm>
          <a:prstGeom prst="rect">
            <a:avLst/>
          </a:prstGeom>
          <a:solidFill>
            <a:srgbClr val="D6C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Exchange-</a:t>
            </a:r>
            <a:r>
              <a:rPr lang="en-US" altLang="zh-CN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ChannelAttention</a:t>
            </a:r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Module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左大括号 36"/>
          <p:cNvSpPr/>
          <p:nvPr/>
        </p:nvSpPr>
        <p:spPr>
          <a:xfrm>
            <a:off x="2541235" y="5960444"/>
            <a:ext cx="363376" cy="622225"/>
          </a:xfrm>
          <a:prstGeom prst="leftBrace">
            <a:avLst>
              <a:gd name="adj1" fmla="val 23224"/>
              <a:gd name="adj2" fmla="val 311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955380" y="5799618"/>
            <a:ext cx="112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</a:t>
            </a:r>
            <a:endParaRPr lang="zh-CN" alt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955380" y="6386010"/>
            <a:ext cx="112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Soft-sig</a:t>
            </a:r>
            <a:endParaRPr lang="zh-CN" alt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66780" y="6097270"/>
            <a:ext cx="1294130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QDmodel v0</a:t>
            </a:r>
            <a:endParaRPr lang="en-US" altLang="zh-CN" sz="1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56355" y="4592955"/>
            <a:ext cx="7607300" cy="2270760"/>
            <a:chOff x="6073" y="7233"/>
            <a:chExt cx="11980" cy="35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3" y="7233"/>
              <a:ext cx="11980" cy="357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556" y="7394"/>
              <a:ext cx="3118" cy="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矩形 39"/>
          <p:cNvSpPr/>
          <p:nvPr/>
        </p:nvSpPr>
        <p:spPr>
          <a:xfrm>
            <a:off x="4228469" y="5990443"/>
            <a:ext cx="6895890" cy="495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165340" y="6485255"/>
            <a:ext cx="27762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FLOPs: 10.34M            Params 0.34M</a:t>
            </a:r>
            <a:endParaRPr lang="en-US" altLang="zh-CN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692200"/>
            <a:ext cx="53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检测平台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智能失超检测平台架构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2"/>
          <a:stretch>
            <a:fillRect/>
          </a:stretch>
        </p:blipFill>
        <p:spPr>
          <a:xfrm>
            <a:off x="-1270" y="1725295"/>
            <a:ext cx="7990205" cy="3992245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8083094" y="1100698"/>
            <a:ext cx="3951821" cy="5557751"/>
          </a:xfrm>
          <a:prstGeom prst="roundRect">
            <a:avLst>
              <a:gd name="adj" fmla="val 316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069200" y="1101349"/>
            <a:ext cx="2181172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实时性能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53822" y="1496081"/>
            <a:ext cx="3450471" cy="11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数据采集前端：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生产者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消费者同步模式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实时队列实现数据传输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23509" y="2757000"/>
            <a:ext cx="3783898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前后端通信：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REQ-REP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应答模式，防止丢包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低延迟通信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13405" y="4007227"/>
            <a:ext cx="3783898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模型推理后端：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GPU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高并发推理加速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FP32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量化模型精度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推理延迟平衡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8" name="图片 27"/>
          <p:cNvPicPr/>
          <p:nvPr/>
        </p:nvPicPr>
        <p:blipFill>
          <a:blip r:embed="rId2"/>
          <a:srcRect l="9768" r="6813" b="28866"/>
          <a:stretch>
            <a:fillRect/>
          </a:stretch>
        </p:blipFill>
        <p:spPr>
          <a:xfrm>
            <a:off x="8102001" y="5692775"/>
            <a:ext cx="3906280" cy="808186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718233" y="6066165"/>
            <a:ext cx="6801556" cy="4347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系统能够实现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6.4ms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以下推理延迟，理论最低失超检出时间为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19.2ms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440073" y="5326514"/>
            <a:ext cx="226326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u="sng" dirty="0">
                <a:latin typeface="黑体" panose="02010609060101010101" charset="-122"/>
                <a:ea typeface="黑体" panose="02010609060101010101" charset="-122"/>
              </a:rPr>
              <a:t>模型推理性能</a:t>
            </a:r>
            <a:endParaRPr lang="zh-CN" altLang="en-US" sz="1600" u="sng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9293" y="1126828"/>
            <a:ext cx="611536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失超</a:t>
            </a:r>
            <a:r>
              <a:rPr lang="zh-CN" altLang="en-US" sz="2000">
                <a:latin typeface="隶书" panose="02010509060101010101" charset="-122"/>
                <a:ea typeface="隶书" panose="02010509060101010101" charset="-122"/>
              </a:rPr>
              <a:t>检测平台组成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50" y="695960"/>
            <a:ext cx="8073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平台在线测试</a:t>
            </a:r>
            <a:r>
              <a:rPr lang="en-US" altLang="zh-CN" sz="2400" dirty="0"/>
              <a:t>——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charset="-122"/>
                <a:cs typeface="Times New Roman" panose="02020603050405020304" pitchFamily="18" charset="0"/>
              </a:rPr>
              <a:t>FECR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磁体励磁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"/>
          <a:stretch>
            <a:fillRect/>
          </a:stretch>
        </p:blipFill>
        <p:spPr>
          <a:xfrm>
            <a:off x="5338445" y="1243330"/>
            <a:ext cx="6527800" cy="52908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rcRect t="17570"/>
          <a:stretch>
            <a:fillRect/>
          </a:stretch>
        </p:blipFill>
        <p:spPr>
          <a:xfrm>
            <a:off x="856321" y="2839194"/>
            <a:ext cx="3927272" cy="2520916"/>
          </a:xfrm>
          <a:prstGeom prst="rect">
            <a:avLst/>
          </a:prstGeom>
          <a:ln w="12700">
            <a:noFill/>
          </a:ln>
        </p:spPr>
      </p:pic>
      <p:cxnSp>
        <p:nvCxnSpPr>
          <p:cNvPr id="11" name="直接连接符 10"/>
          <p:cNvCxnSpPr/>
          <p:nvPr/>
        </p:nvCxnSpPr>
        <p:spPr>
          <a:xfrm flipH="1">
            <a:off x="3844719" y="4081968"/>
            <a:ext cx="212181" cy="1682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3844719" y="4092915"/>
            <a:ext cx="558874" cy="16713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4167363" y="2575789"/>
            <a:ext cx="390326" cy="1799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167363" y="2575789"/>
            <a:ext cx="390326" cy="874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4213311" y="2575789"/>
            <a:ext cx="344378" cy="9706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4403593" y="2575789"/>
            <a:ext cx="154096" cy="18901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1591357" y="4770716"/>
            <a:ext cx="317423" cy="877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1591357" y="4824605"/>
            <a:ext cx="702219" cy="8234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939657" y="5772486"/>
            <a:ext cx="1697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Nb</a:t>
            </a:r>
            <a:r>
              <a:rPr lang="en-US" altLang="zh-CN" sz="9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Sn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螺线管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126820" y="5793085"/>
            <a:ext cx="19946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Nb</a:t>
            </a:r>
            <a:r>
              <a:rPr lang="en-US" altLang="zh-CN" sz="9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Sn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六极线圈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775710" y="2268220"/>
            <a:ext cx="1470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NbTi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六极线圈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552026" y="6404158"/>
            <a:ext cx="313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u="sng" dirty="0">
                <a:latin typeface="黑体" panose="02010609060101010101" charset="-122"/>
                <a:ea typeface="黑体" panose="02010609060101010101" charset="-122"/>
              </a:rPr>
              <a:t>HFECR-2#</a:t>
            </a:r>
            <a:r>
              <a:rPr lang="zh-CN" altLang="en-US" sz="1600" u="sng" dirty="0">
                <a:latin typeface="黑体" panose="02010609060101010101" charset="-122"/>
                <a:ea typeface="黑体" panose="02010609060101010101" charset="-122"/>
              </a:rPr>
              <a:t>样机励磁在线测试</a:t>
            </a:r>
            <a:endParaRPr lang="zh-CN" altLang="en-US" sz="1600" u="sng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092774" y="6364393"/>
            <a:ext cx="313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u="sng" dirty="0">
                <a:latin typeface="黑体" panose="02010609060101010101" charset="-122"/>
                <a:ea typeface="黑体" panose="02010609060101010101" charset="-122"/>
              </a:rPr>
              <a:t>HFECR-2#</a:t>
            </a:r>
            <a:r>
              <a:rPr lang="zh-CN" altLang="en-US" sz="1600" u="sng" dirty="0">
                <a:latin typeface="黑体" panose="02010609060101010101" charset="-122"/>
                <a:ea typeface="黑体" panose="02010609060101010101" charset="-122"/>
              </a:rPr>
              <a:t>样机结构</a:t>
            </a:r>
            <a:endParaRPr lang="zh-CN" altLang="en-US" sz="1600" u="sng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9" name="图片 68" descr="图表, 表面图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19" y="1465810"/>
            <a:ext cx="2089298" cy="1457268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1358900" y="1181100"/>
            <a:ext cx="1673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min-B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磁场构型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5252720" y="1186180"/>
            <a:ext cx="6686550" cy="5523865"/>
          </a:xfrm>
          <a:prstGeom prst="roundRect">
            <a:avLst>
              <a:gd name="adj" fmla="val 420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pic>
        <p:nvPicPr>
          <p:cNvPr id="7" name="c5dda590e11d4d2442100022169cf9b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t="11136"/>
          <a:stretch>
            <a:fillRect/>
          </a:stretch>
        </p:blipFill>
        <p:spPr>
          <a:xfrm>
            <a:off x="552098" y="1476849"/>
            <a:ext cx="11175304" cy="4724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6350" y="695960"/>
            <a:ext cx="8073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平台在线测试</a:t>
            </a:r>
            <a:r>
              <a:rPr lang="en-US" altLang="zh-CN" sz="2400" dirty="0"/>
              <a:t>——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charset="-122"/>
                <a:cs typeface="Times New Roman" panose="02020603050405020304" pitchFamily="18" charset="0"/>
              </a:rPr>
              <a:t>FECR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磁体励磁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22" y="655270"/>
            <a:ext cx="77559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平台测试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测试结果（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charset="-122"/>
                <a:cs typeface="Times New Roman" panose="02020603050405020304" pitchFamily="18" charset="0"/>
              </a:rPr>
              <a:t>FECR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磁体励磁）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7" name="图片 6" descr="untitled"/>
          <p:cNvPicPr>
            <a:picLocks noChangeAspect="1"/>
          </p:cNvPicPr>
          <p:nvPr/>
        </p:nvPicPr>
        <p:blipFill>
          <a:blip r:embed="rId1"/>
          <a:srcRect b="49837"/>
          <a:stretch>
            <a:fillRect/>
          </a:stretch>
        </p:blipFill>
        <p:spPr>
          <a:xfrm>
            <a:off x="2281555" y="1499870"/>
            <a:ext cx="7299325" cy="2576830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>
            <p:custDataLst>
              <p:tags r:id="rId2"/>
            </p:custDataLst>
          </p:nvPr>
        </p:nvGraphicFramePr>
        <p:xfrm>
          <a:off x="164465" y="1869758"/>
          <a:ext cx="2583180" cy="19989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92225"/>
                <a:gridCol w="1290955"/>
              </a:tblGrid>
              <a:tr h="31559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失超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endParaRPr lang="en-US" altLang="zh-CN" sz="12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  <a:tc h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3155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工况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联合励磁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3155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失超位置，电流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黑体" panose="02010609060101010101" charset="-122"/>
                          <a:ea typeface="黑体" panose="02010609060101010101" charset="-122"/>
                        </a:rPr>
                        <a:t>sp2&amp;sp3,107A</a:t>
                      </a:r>
                      <a:endParaRPr lang="en-US" altLang="zh-CN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5264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参数化系统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检出用时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latin typeface="黑体" panose="02010609060101010101" charset="-122"/>
                          <a:ea typeface="黑体" panose="02010609060101010101" charset="-122"/>
                        </a:rPr>
                        <a:t>65.4ms</a:t>
                      </a:r>
                      <a:endParaRPr lang="en-US" altLang="zh-CN" sz="14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智能系统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黑体" panose="02010609060101010101" charset="-122"/>
                          <a:ea typeface="黑体" panose="02010609060101010101" charset="-122"/>
                        </a:rPr>
                        <a:t>检出用时</a:t>
                      </a:r>
                      <a:endParaRPr lang="zh-CN" altLang="en-US" sz="12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latin typeface="黑体" panose="02010609060101010101" charset="-122"/>
                          <a:ea typeface="黑体" panose="02010609060101010101" charset="-122"/>
                        </a:rPr>
                        <a:t>33.4ms</a:t>
                      </a:r>
                      <a:endParaRPr lang="en-US" altLang="zh-CN" sz="14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表格 22"/>
          <p:cNvGraphicFramePr/>
          <p:nvPr>
            <p:custDataLst>
              <p:tags r:id="rId3"/>
            </p:custDataLst>
          </p:nvPr>
        </p:nvGraphicFramePr>
        <p:xfrm>
          <a:off x="9136380" y="1886903"/>
          <a:ext cx="2583180" cy="20294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92225"/>
                <a:gridCol w="1290955"/>
              </a:tblGrid>
              <a:tr h="2895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失超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  <a:tc h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工况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六极线圈励磁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失超位置，电流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黑体" panose="02010609060101010101" charset="-122"/>
                          <a:ea typeface="黑体" panose="02010609060101010101" charset="-122"/>
                        </a:rPr>
                        <a:t>sp6&amp;sp1</a:t>
                      </a:r>
                      <a:endParaRPr lang="en-US" altLang="zh-CN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黑体" panose="02010609060101010101" charset="-122"/>
                          <a:ea typeface="黑体" panose="02010609060101010101" charset="-122"/>
                        </a:rPr>
                        <a:t>240A&amp;415A</a:t>
                      </a:r>
                      <a:endParaRPr lang="en-US" altLang="zh-CN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参数化系统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检出用时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latin typeface="黑体" panose="02010609060101010101" charset="-122"/>
                          <a:ea typeface="黑体" panose="02010609060101010101" charset="-122"/>
                        </a:rPr>
                        <a:t>65ms</a:t>
                      </a:r>
                      <a:endParaRPr lang="en-US" altLang="zh-CN" sz="14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智能系统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检出用时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latin typeface="黑体" panose="02010609060101010101" charset="-122"/>
                          <a:ea typeface="黑体" panose="02010609060101010101" charset="-122"/>
                        </a:rPr>
                        <a:t>55.4ms</a:t>
                      </a:r>
                      <a:endParaRPr lang="en-US" altLang="zh-CN" sz="14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32" name="表格 31"/>
          <p:cNvGraphicFramePr/>
          <p:nvPr>
            <p:custDataLst>
              <p:tags r:id="rId4"/>
            </p:custDataLst>
          </p:nvPr>
        </p:nvGraphicFramePr>
        <p:xfrm>
          <a:off x="164465" y="4251325"/>
          <a:ext cx="2583180" cy="197929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92225"/>
                <a:gridCol w="1290955"/>
              </a:tblGrid>
              <a:tr h="31242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失超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  <a:tc h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313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工况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联合励磁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失超位置，电流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黑体" panose="02010609060101010101" charset="-122"/>
                          <a:ea typeface="黑体" panose="02010609060101010101" charset="-122"/>
                        </a:rPr>
                        <a:t>sp3,132A</a:t>
                      </a:r>
                      <a:endParaRPr lang="en-US" altLang="zh-CN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5200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参数化系统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检出用时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latin typeface="黑体" panose="02010609060101010101" charset="-122"/>
                          <a:ea typeface="黑体" panose="02010609060101010101" charset="-122"/>
                        </a:rPr>
                        <a:t>188.6ms</a:t>
                      </a:r>
                      <a:endParaRPr lang="en-US" altLang="zh-CN" sz="14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智能系统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</a:rPr>
                        <a:t>检出用时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latin typeface="黑体" panose="02010609060101010101" charset="-122"/>
                          <a:ea typeface="黑体" panose="02010609060101010101" charset="-122"/>
                        </a:rPr>
                        <a:t>89ms</a:t>
                      </a:r>
                      <a:endParaRPr lang="en-US" altLang="zh-CN" sz="14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855" t="10042" r="763" b="12413"/>
          <a:stretch>
            <a:fillRect/>
          </a:stretch>
        </p:blipFill>
        <p:spPr>
          <a:xfrm>
            <a:off x="3483610" y="1079500"/>
            <a:ext cx="4854575" cy="28575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4881880" y="2194560"/>
            <a:ext cx="634365" cy="5715"/>
          </a:xfrm>
          <a:prstGeom prst="straightConnector1">
            <a:avLst/>
          </a:prstGeom>
          <a:ln w="15875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8253730" y="2210435"/>
            <a:ext cx="431800" cy="0"/>
          </a:xfrm>
          <a:prstGeom prst="straightConnector1">
            <a:avLst/>
          </a:prstGeom>
          <a:ln w="15875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674235" y="1915795"/>
            <a:ext cx="1040765" cy="20383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 = 32ms</a:t>
            </a:r>
            <a:endParaRPr lang="en-US" altLang="zh-CN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894320" y="1909445"/>
            <a:ext cx="1102360" cy="20383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 = 9.6ms</a:t>
            </a:r>
            <a:endParaRPr lang="en-US" altLang="zh-CN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162300" y="1852295"/>
            <a:ext cx="10642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NbTi</a:t>
            </a:r>
            <a:r>
              <a:rPr lang="zh-CN" altLang="en-US" sz="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六极桥路</a:t>
            </a:r>
            <a:endParaRPr lang="zh-CN" altLang="en-US" sz="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90005" y="1875155"/>
            <a:ext cx="10642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Nb</a:t>
            </a:r>
            <a:r>
              <a:rPr lang="en-US" altLang="zh-CN" sz="800" b="1" baseline="-25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en-US" altLang="zh-CN" sz="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Sn</a:t>
            </a:r>
            <a:r>
              <a:rPr lang="zh-CN" altLang="en-US" sz="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六极桥路</a:t>
            </a:r>
            <a:endParaRPr lang="zh-CN" altLang="en-US" sz="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933315" y="1303655"/>
            <a:ext cx="39389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高电平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正常，低电平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失超</a:t>
            </a:r>
            <a:r>
              <a:rPr lang="en-US" altLang="zh-CN" sz="1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en-US" altLang="zh-CN" sz="1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62300" y="1080135"/>
            <a:ext cx="5709920" cy="527050"/>
          </a:xfrm>
          <a:prstGeom prst="rect">
            <a:avLst/>
          </a:prstGeom>
          <a:noFill/>
          <a:ln w="158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pic>
        <p:nvPicPr>
          <p:cNvPr id="17" name="图片 16" descr="untitled"/>
          <p:cNvPicPr>
            <a:picLocks noChangeAspect="1"/>
          </p:cNvPicPr>
          <p:nvPr/>
        </p:nvPicPr>
        <p:blipFill>
          <a:blip r:embed="rId1"/>
          <a:srcRect l="50239" t="49654"/>
          <a:stretch>
            <a:fillRect/>
          </a:stretch>
        </p:blipFill>
        <p:spPr>
          <a:xfrm>
            <a:off x="2747645" y="4094480"/>
            <a:ext cx="3611245" cy="254571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V="1">
            <a:off x="4758055" y="4667250"/>
            <a:ext cx="791845" cy="0"/>
          </a:xfrm>
          <a:prstGeom prst="straightConnector1">
            <a:avLst/>
          </a:prstGeom>
          <a:ln w="15875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551045" y="4371975"/>
            <a:ext cx="1169035" cy="20383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 = 99.6ms</a:t>
            </a:r>
            <a:endParaRPr lang="en-US" altLang="zh-CN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218875" y="4341495"/>
            <a:ext cx="10642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1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NbTi</a:t>
            </a:r>
            <a:r>
              <a:rPr lang="zh-CN" altLang="en-US" sz="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六极桥路</a:t>
            </a:r>
            <a:endParaRPr lang="zh-CN" altLang="en-US" sz="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1" name="矩形 320"/>
          <p:cNvSpPr/>
          <p:nvPr/>
        </p:nvSpPr>
        <p:spPr>
          <a:xfrm>
            <a:off x="6203255" y="4881160"/>
            <a:ext cx="5560695" cy="7626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智能失超检测系统在面向复杂电磁扰动（磁通跳跃）时，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能够有效缩短失超检出时间，减少磁体失超损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伤风险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403" y="4046974"/>
            <a:ext cx="623374" cy="34202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22" y="655270"/>
            <a:ext cx="77559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平台测试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测试误报分析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14" name="图片 13" descr="test42组合"/>
          <p:cNvPicPr>
            <a:picLocks noChangeAspect="1"/>
          </p:cNvPicPr>
          <p:nvPr/>
        </p:nvPicPr>
        <p:blipFill>
          <a:blip r:embed="rId1"/>
          <a:srcRect t="60288" r="49306"/>
          <a:stretch>
            <a:fillRect/>
          </a:stretch>
        </p:blipFill>
        <p:spPr>
          <a:xfrm>
            <a:off x="91440" y="4406900"/>
            <a:ext cx="3738245" cy="2128520"/>
          </a:xfrm>
          <a:prstGeom prst="rect">
            <a:avLst/>
          </a:prstGeom>
        </p:spPr>
      </p:pic>
      <p:pic>
        <p:nvPicPr>
          <p:cNvPr id="17" name="图片 16" descr="t-SNE_test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20" y="4377055"/>
            <a:ext cx="3526790" cy="2230120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7284085" y="949960"/>
            <a:ext cx="4518025" cy="3191510"/>
          </a:xfrm>
          <a:prstGeom prst="roundRect">
            <a:avLst>
              <a:gd name="adj" fmla="val 7234"/>
            </a:avLst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366635" y="952500"/>
            <a:ext cx="1396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隶书" panose="02010509060101010101" charset="-122"/>
                <a:ea typeface="隶书" panose="02010509060101010101" charset="-122"/>
              </a:rPr>
              <a:t>误报原因</a:t>
            </a:r>
            <a:endParaRPr lang="zh-CN" altLang="en-US" sz="200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386955" y="1451610"/>
            <a:ext cx="4328795" cy="2545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磁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热不稳定性导致局部可恢复失超，导致该磁通跳跃上升沿与真实失超电压波形高度相似：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误判与失超波形形态高度接近。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分类前特征（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GAP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层输出），误报处信号更加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接近失超类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而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远离正常类</a:t>
            </a:r>
            <a:endParaRPr lang="zh-CN" altLang="en-US" sz="16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模型在误判样本提取的特征，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更相似于失超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，从而作出与特征分布一致的决定。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7282815" y="4229735"/>
            <a:ext cx="4518025" cy="2472055"/>
          </a:xfrm>
          <a:prstGeom prst="roundRect">
            <a:avLst>
              <a:gd name="adj" fmla="val 7234"/>
            </a:avLst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376795" y="4260215"/>
            <a:ext cx="1396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隶书" panose="02010509060101010101" charset="-122"/>
                <a:ea typeface="隶书" panose="02010509060101010101" charset="-122"/>
              </a:rPr>
              <a:t>解决方案</a:t>
            </a:r>
            <a:endParaRPr lang="zh-CN" altLang="en-US" sz="200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386955" y="4840053"/>
            <a:ext cx="4328795" cy="13930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对类失超信号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采取容错机制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，将其视为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潜在失超风险</a:t>
            </a:r>
            <a:endParaRPr lang="zh-CN" altLang="en-US" sz="1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探索电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磁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力</a:t>
            </a:r>
            <a:r>
              <a:rPr lang="zh-CN" altLang="en-US" sz="16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多物理量融合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的失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超检测系统，增强对复杂物理过程的辨识能力</a:t>
            </a:r>
            <a:endParaRPr lang="zh-CN" altLang="en-US" sz="1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9425" y="1151890"/>
            <a:ext cx="4076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HFECR-2#</a:t>
            </a:r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联合励磁（失超</a:t>
            </a:r>
            <a:r>
              <a:rPr lang="en-US" altLang="zh-CN" sz="16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所属励磁）</a:t>
            </a:r>
            <a:endParaRPr lang="zh-CN" altLang="en-US" sz="1600" b="1" u="sng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83870" y="3961765"/>
            <a:ext cx="2921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磁通跳跃误报为失超区间</a:t>
            </a:r>
            <a:endParaRPr lang="zh-CN" altLang="en-US" sz="1600" b="1" u="sng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672840" y="3966845"/>
            <a:ext cx="30511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误判信号特征的</a:t>
            </a:r>
            <a:r>
              <a:rPr lang="en-US" altLang="zh-CN" sz="1600" b="1" u="sng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t-SNE</a:t>
            </a: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降维分布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8435" y="1507490"/>
            <a:ext cx="7188835" cy="2284730"/>
            <a:chOff x="442" y="3412"/>
            <a:chExt cx="11309" cy="3598"/>
          </a:xfrm>
        </p:grpSpPr>
        <p:pic>
          <p:nvPicPr>
            <p:cNvPr id="31" name="图片 30" descr="test42组合"/>
            <p:cNvPicPr>
              <a:picLocks noChangeAspect="1"/>
            </p:cNvPicPr>
            <p:nvPr/>
          </p:nvPicPr>
          <p:blipFill>
            <a:blip r:embed="rId1"/>
            <a:srcRect b="54276"/>
            <a:stretch>
              <a:fillRect/>
            </a:stretch>
          </p:blipFill>
          <p:spPr>
            <a:xfrm>
              <a:off x="442" y="3412"/>
              <a:ext cx="11309" cy="33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692" y="6576"/>
              <a:ext cx="1966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Time(s)</a:t>
              </a:r>
              <a:endParaRPr lang="en-US" altLang="zh-CN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6287879" y="1923415"/>
            <a:ext cx="698846" cy="235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失超</a:t>
            </a:r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endParaRPr lang="en-US" altLang="zh-CN" sz="16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708150" y="1889125"/>
            <a:ext cx="920115" cy="235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误报</a:t>
            </a:r>
            <a:endParaRPr lang="zh-CN" altLang="en-US" sz="1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947035" y="755730"/>
            <a:ext cx="5985510" cy="5734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基于深度学习的失超检测模型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25" y="118745"/>
            <a:ext cx="5250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总结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9187" y="1420619"/>
            <a:ext cx="10572990" cy="17658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数据集建立：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收集多型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FECR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超导磁体励磁数据，建立失超检测数据集，并针对性处理了类别样本不均衡问题，总样本量达到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5M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模型开发：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构建基于深度学习的失超检测模型，模型在较低时间复杂度（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FLOPs=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10.34M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）和空间复杂度（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params=0.34M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）下实现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99.96%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准确率的正常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-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失超分类。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3525" y="4268857"/>
            <a:ext cx="10572990" cy="2182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实时平台构建：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构建在线智能失超检测平台，并部署深度学习模型，实现显存消耗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&lt;400MiB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，推理延迟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&lt;6.4ms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的轻量化实时判断；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在线测试：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HFECR-2#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样机上进行平台调试测试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能够缩短失超检出用时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9.6ms-99.6ms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误触发分析：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误触发结果分析表明，对高度相似信号，需采取冗余保护，或基于多物理场融合检测手段应对。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911475" y="3460168"/>
            <a:ext cx="6021070" cy="5734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智能失超检测平台的构建与在线测试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317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IV.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展望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05" y="709930"/>
            <a:ext cx="4053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近期工作</a:t>
            </a:r>
            <a:r>
              <a:rPr lang="en-US" altLang="zh-CN" sz="2400" dirty="0">
                <a:sym typeface="+mn-ea"/>
              </a:rPr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模型蒸馏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319" name="组合 318"/>
          <p:cNvGrpSpPr/>
          <p:nvPr/>
        </p:nvGrpSpPr>
        <p:grpSpPr>
          <a:xfrm>
            <a:off x="22860" y="1593215"/>
            <a:ext cx="5428615" cy="4363720"/>
            <a:chOff x="1961" y="1906"/>
            <a:chExt cx="8549" cy="6872"/>
          </a:xfrm>
        </p:grpSpPr>
        <p:grpSp>
          <p:nvGrpSpPr>
            <p:cNvPr id="294" name="组合 293"/>
            <p:cNvGrpSpPr/>
            <p:nvPr/>
          </p:nvGrpSpPr>
          <p:grpSpPr>
            <a:xfrm>
              <a:off x="1961" y="3122"/>
              <a:ext cx="2792" cy="1391"/>
              <a:chOff x="2165" y="4026"/>
              <a:chExt cx="2792" cy="1391"/>
            </a:xfrm>
          </p:grpSpPr>
          <p:grpSp>
            <p:nvGrpSpPr>
              <p:cNvPr id="118" name="组合 1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  <p:cNvGrpSpPr>
                <a:grpSpLocks noChangeAspect="1"/>
              </p:cNvGrpSpPr>
              <p:nvPr/>
            </p:nvGrpSpPr>
            <p:grpSpPr>
              <a:xfrm>
                <a:off x="3078" y="4026"/>
                <a:ext cx="1035" cy="826"/>
                <a:chOff x="6239035" y="1224873"/>
                <a:chExt cx="4939505" cy="4772068"/>
              </a:xfrm>
              <a:solidFill>
                <a:schemeClr val="accent2"/>
              </a:solidFill>
            </p:grpSpPr>
            <p:sp>
              <p:nvSpPr>
                <p:cNvPr id="120" name="îşḻïḓé"/>
                <p:cNvSpPr/>
                <p:nvPr/>
              </p:nvSpPr>
              <p:spPr bwMode="auto">
                <a:xfrm>
                  <a:off x="10173894" y="2815564"/>
                  <a:ext cx="232560" cy="539532"/>
                </a:xfrm>
                <a:custGeom>
                  <a:avLst/>
                  <a:gdLst>
                    <a:gd name="T0" fmla="*/ 4 w 12"/>
                    <a:gd name="T1" fmla="*/ 0 h 28"/>
                    <a:gd name="T2" fmla="*/ 0 w 12"/>
                    <a:gd name="T3" fmla="*/ 4 h 28"/>
                    <a:gd name="T4" fmla="*/ 7 w 12"/>
                    <a:gd name="T5" fmla="*/ 19 h 28"/>
                    <a:gd name="T6" fmla="*/ 12 w 12"/>
                    <a:gd name="T7" fmla="*/ 28 h 28"/>
                    <a:gd name="T8" fmla="*/ 12 w 12"/>
                    <a:gd name="T9" fmla="*/ 28 h 28"/>
                    <a:gd name="T10" fmla="*/ 7 w 12"/>
                    <a:gd name="T11" fmla="*/ 1 h 28"/>
                    <a:gd name="T12" fmla="*/ 6 w 12"/>
                    <a:gd name="T13" fmla="*/ 1 h 28"/>
                    <a:gd name="T14" fmla="*/ 4 w 12"/>
                    <a:gd name="T1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28">
                      <a:moveTo>
                        <a:pt x="4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5" y="1"/>
                        <a:pt x="4" y="1"/>
                        <a:pt x="4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21" name="ïSḷïḍé"/>
                <p:cNvSpPr/>
                <p:nvPr/>
              </p:nvSpPr>
              <p:spPr bwMode="auto">
                <a:xfrm>
                  <a:off x="8555297" y="1243477"/>
                  <a:ext cx="213956" cy="251164"/>
                </a:xfrm>
                <a:custGeom>
                  <a:avLst/>
                  <a:gdLst>
                    <a:gd name="T0" fmla="*/ 11 w 11"/>
                    <a:gd name="T1" fmla="*/ 1 h 13"/>
                    <a:gd name="T2" fmla="*/ 9 w 11"/>
                    <a:gd name="T3" fmla="*/ 0 h 13"/>
                    <a:gd name="T4" fmla="*/ 4 w 11"/>
                    <a:gd name="T5" fmla="*/ 8 h 13"/>
                    <a:gd name="T6" fmla="*/ 0 w 11"/>
                    <a:gd name="T7" fmla="*/ 13 h 13"/>
                    <a:gd name="T8" fmla="*/ 11 w 11"/>
                    <a:gd name="T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3">
                      <a:moveTo>
                        <a:pt x="11" y="1"/>
                      </a:move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11" y="1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22" name="ïs1íďê"/>
                <p:cNvSpPr/>
                <p:nvPr/>
              </p:nvSpPr>
              <p:spPr bwMode="auto">
                <a:xfrm>
                  <a:off x="7950653" y="4192300"/>
                  <a:ext cx="372090" cy="158142"/>
                </a:xfrm>
                <a:custGeom>
                  <a:avLst/>
                  <a:gdLst>
                    <a:gd name="T0" fmla="*/ 16 w 19"/>
                    <a:gd name="T1" fmla="*/ 7 h 8"/>
                    <a:gd name="T2" fmla="*/ 19 w 19"/>
                    <a:gd name="T3" fmla="*/ 2 h 8"/>
                    <a:gd name="T4" fmla="*/ 18 w 19"/>
                    <a:gd name="T5" fmla="*/ 0 h 8"/>
                    <a:gd name="T6" fmla="*/ 2 w 19"/>
                    <a:gd name="T7" fmla="*/ 3 h 8"/>
                    <a:gd name="T8" fmla="*/ 0 w 19"/>
                    <a:gd name="T9" fmla="*/ 4 h 8"/>
                    <a:gd name="T10" fmla="*/ 7 w 19"/>
                    <a:gd name="T11" fmla="*/ 6 h 8"/>
                    <a:gd name="T12" fmla="*/ 15 w 19"/>
                    <a:gd name="T13" fmla="*/ 8 h 8"/>
                    <a:gd name="T14" fmla="*/ 16 w 19"/>
                    <a:gd name="T15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8">
                      <a:moveTo>
                        <a:pt x="16" y="7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1"/>
                        <a:pt x="18" y="0"/>
                        <a:pt x="18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5" y="8"/>
                        <a:pt x="15" y="8"/>
                        <a:pt x="15" y="8"/>
                      </a:cubicBezTo>
                      <a:lnTo>
                        <a:pt x="16" y="7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23" name="ïšľiḓé"/>
                <p:cNvSpPr/>
                <p:nvPr/>
              </p:nvSpPr>
              <p:spPr bwMode="auto">
                <a:xfrm>
                  <a:off x="9978550" y="1671383"/>
                  <a:ext cx="176746" cy="55814"/>
                </a:xfrm>
                <a:custGeom>
                  <a:avLst/>
                  <a:gdLst>
                    <a:gd name="T0" fmla="*/ 0 w 9"/>
                    <a:gd name="T1" fmla="*/ 3 h 3"/>
                    <a:gd name="T2" fmla="*/ 3 w 9"/>
                    <a:gd name="T3" fmla="*/ 3 h 3"/>
                    <a:gd name="T4" fmla="*/ 9 w 9"/>
                    <a:gd name="T5" fmla="*/ 3 h 3"/>
                    <a:gd name="T6" fmla="*/ 9 w 9"/>
                    <a:gd name="T7" fmla="*/ 0 h 3"/>
                    <a:gd name="T8" fmla="*/ 0 w 9"/>
                    <a:gd name="T9" fmla="*/ 3 h 3"/>
                    <a:gd name="T10" fmla="*/ 0 w 9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3">
                      <a:moveTo>
                        <a:pt x="0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9" y="1"/>
                        <a:pt x="9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24" name="íṥḷîḋé"/>
                <p:cNvSpPr/>
                <p:nvPr/>
              </p:nvSpPr>
              <p:spPr bwMode="auto">
                <a:xfrm>
                  <a:off x="6927403" y="1689987"/>
                  <a:ext cx="427904" cy="195350"/>
                </a:xfrm>
                <a:custGeom>
                  <a:avLst/>
                  <a:gdLst>
                    <a:gd name="T0" fmla="*/ 0 w 22"/>
                    <a:gd name="T1" fmla="*/ 10 h 10"/>
                    <a:gd name="T2" fmla="*/ 22 w 22"/>
                    <a:gd name="T3" fmla="*/ 0 h 10"/>
                    <a:gd name="T4" fmla="*/ 14 w 22"/>
                    <a:gd name="T5" fmla="*/ 2 h 10"/>
                    <a:gd name="T6" fmla="*/ 0 w 22"/>
                    <a:gd name="T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" h="10">
                      <a:moveTo>
                        <a:pt x="0" y="1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9" y="4"/>
                        <a:pt x="4" y="7"/>
                        <a:pt x="0" y="1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74" name="ïṧļíḋê"/>
                <p:cNvSpPr/>
                <p:nvPr/>
              </p:nvSpPr>
              <p:spPr bwMode="auto">
                <a:xfrm>
                  <a:off x="9997154" y="1727195"/>
                  <a:ext cx="325582" cy="55814"/>
                </a:xfrm>
                <a:custGeom>
                  <a:avLst/>
                  <a:gdLst>
                    <a:gd name="T0" fmla="*/ 12 w 17"/>
                    <a:gd name="T1" fmla="*/ 3 h 3"/>
                    <a:gd name="T2" fmla="*/ 16 w 17"/>
                    <a:gd name="T3" fmla="*/ 1 h 3"/>
                    <a:gd name="T4" fmla="*/ 17 w 17"/>
                    <a:gd name="T5" fmla="*/ 1 h 3"/>
                    <a:gd name="T6" fmla="*/ 17 w 17"/>
                    <a:gd name="T7" fmla="*/ 1 h 3"/>
                    <a:gd name="T8" fmla="*/ 16 w 17"/>
                    <a:gd name="T9" fmla="*/ 0 h 3"/>
                    <a:gd name="T10" fmla="*/ 0 w 17"/>
                    <a:gd name="T11" fmla="*/ 1 h 3"/>
                    <a:gd name="T12" fmla="*/ 9 w 17"/>
                    <a:gd name="T13" fmla="*/ 3 h 3"/>
                    <a:gd name="T14" fmla="*/ 12 w 17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3">
                      <a:moveTo>
                        <a:pt x="12" y="3"/>
                      </a:moveTo>
                      <a:cubicBezTo>
                        <a:pt x="13" y="2"/>
                        <a:pt x="14" y="1"/>
                        <a:pt x="16" y="1"/>
                      </a:cubicBezTo>
                      <a:cubicBezTo>
                        <a:pt x="16" y="1"/>
                        <a:pt x="16" y="1"/>
                        <a:pt x="17" y="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6" y="1"/>
                        <a:pt x="16" y="0"/>
                        <a:pt x="16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9" y="3"/>
                        <a:pt x="9" y="3"/>
                        <a:pt x="9" y="3"/>
                      </a:cubicBezTo>
                      <a:lnTo>
                        <a:pt x="12" y="3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75" name="íṣľïḍè"/>
                <p:cNvSpPr/>
                <p:nvPr/>
              </p:nvSpPr>
              <p:spPr bwMode="auto">
                <a:xfrm>
                  <a:off x="8164603" y="1243477"/>
                  <a:ext cx="297672" cy="139536"/>
                </a:xfrm>
                <a:custGeom>
                  <a:avLst/>
                  <a:gdLst>
                    <a:gd name="T0" fmla="*/ 3 w 15"/>
                    <a:gd name="T1" fmla="*/ 7 h 7"/>
                    <a:gd name="T2" fmla="*/ 15 w 15"/>
                    <a:gd name="T3" fmla="*/ 0 h 7"/>
                    <a:gd name="T4" fmla="*/ 8 w 15"/>
                    <a:gd name="T5" fmla="*/ 4 h 7"/>
                    <a:gd name="T6" fmla="*/ 8 w 15"/>
                    <a:gd name="T7" fmla="*/ 4 h 7"/>
                    <a:gd name="T8" fmla="*/ 0 w 15"/>
                    <a:gd name="T9" fmla="*/ 3 h 7"/>
                    <a:gd name="T10" fmla="*/ 0 w 15"/>
                    <a:gd name="T11" fmla="*/ 5 h 7"/>
                    <a:gd name="T12" fmla="*/ 3 w 15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7">
                      <a:moveTo>
                        <a:pt x="3" y="7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0" y="2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5" y="3"/>
                        <a:pt x="3" y="3"/>
                        <a:pt x="0" y="3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3" y="6"/>
                        <a:pt x="3" y="7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76" name="îṡľiḑé"/>
                <p:cNvSpPr/>
                <p:nvPr/>
              </p:nvSpPr>
              <p:spPr bwMode="auto">
                <a:xfrm>
                  <a:off x="6266939" y="2927192"/>
                  <a:ext cx="288374" cy="195350"/>
                </a:xfrm>
                <a:custGeom>
                  <a:avLst/>
                  <a:gdLst>
                    <a:gd name="T0" fmla="*/ 15 w 15"/>
                    <a:gd name="T1" fmla="*/ 7 h 10"/>
                    <a:gd name="T2" fmla="*/ 15 w 15"/>
                    <a:gd name="T3" fmla="*/ 6 h 10"/>
                    <a:gd name="T4" fmla="*/ 3 w 15"/>
                    <a:gd name="T5" fmla="*/ 0 h 10"/>
                    <a:gd name="T6" fmla="*/ 0 w 15"/>
                    <a:gd name="T7" fmla="*/ 10 h 10"/>
                    <a:gd name="T8" fmla="*/ 11 w 15"/>
                    <a:gd name="T9" fmla="*/ 8 h 10"/>
                    <a:gd name="T10" fmla="*/ 15 w 15"/>
                    <a:gd name="T11" fmla="*/ 7 h 10"/>
                    <a:gd name="T12" fmla="*/ 15 w 15"/>
                    <a:gd name="T13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0">
                      <a:moveTo>
                        <a:pt x="15" y="7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3"/>
                        <a:pt x="0" y="7"/>
                        <a:pt x="0" y="10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77" name="íSľíḍê"/>
                <p:cNvSpPr/>
                <p:nvPr/>
              </p:nvSpPr>
              <p:spPr bwMode="auto">
                <a:xfrm>
                  <a:off x="7522749" y="3838814"/>
                  <a:ext cx="316278" cy="139536"/>
                </a:xfrm>
                <a:custGeom>
                  <a:avLst/>
                  <a:gdLst>
                    <a:gd name="T0" fmla="*/ 0 w 16"/>
                    <a:gd name="T1" fmla="*/ 4 h 7"/>
                    <a:gd name="T2" fmla="*/ 1 w 16"/>
                    <a:gd name="T3" fmla="*/ 7 h 7"/>
                    <a:gd name="T4" fmla="*/ 12 w 16"/>
                    <a:gd name="T5" fmla="*/ 2 h 7"/>
                    <a:gd name="T6" fmla="*/ 16 w 16"/>
                    <a:gd name="T7" fmla="*/ 0 h 7"/>
                    <a:gd name="T8" fmla="*/ 0 w 16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7">
                      <a:moveTo>
                        <a:pt x="0" y="4"/>
                      </a:move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6" y="0"/>
                        <a:pt x="16" y="0"/>
                        <a:pt x="16" y="0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78" name="íṩlíḍe"/>
                <p:cNvSpPr/>
                <p:nvPr/>
              </p:nvSpPr>
              <p:spPr bwMode="auto">
                <a:xfrm>
                  <a:off x="8378557" y="1708591"/>
                  <a:ext cx="195350" cy="353486"/>
                </a:xfrm>
                <a:custGeom>
                  <a:avLst/>
                  <a:gdLst>
                    <a:gd name="T0" fmla="*/ 3 w 10"/>
                    <a:gd name="T1" fmla="*/ 2 h 18"/>
                    <a:gd name="T2" fmla="*/ 3 w 10"/>
                    <a:gd name="T3" fmla="*/ 2 h 18"/>
                    <a:gd name="T4" fmla="*/ 0 w 10"/>
                    <a:gd name="T5" fmla="*/ 17 h 18"/>
                    <a:gd name="T6" fmla="*/ 2 w 10"/>
                    <a:gd name="T7" fmla="*/ 18 h 18"/>
                    <a:gd name="T8" fmla="*/ 9 w 10"/>
                    <a:gd name="T9" fmla="*/ 10 h 18"/>
                    <a:gd name="T10" fmla="*/ 10 w 10"/>
                    <a:gd name="T11" fmla="*/ 8 h 18"/>
                    <a:gd name="T12" fmla="*/ 9 w 10"/>
                    <a:gd name="T13" fmla="*/ 5 h 18"/>
                    <a:gd name="T14" fmla="*/ 10 w 10"/>
                    <a:gd name="T15" fmla="*/ 3 h 18"/>
                    <a:gd name="T16" fmla="*/ 7 w 10"/>
                    <a:gd name="T17" fmla="*/ 1 h 18"/>
                    <a:gd name="T18" fmla="*/ 6 w 10"/>
                    <a:gd name="T19" fmla="*/ 0 h 18"/>
                    <a:gd name="T20" fmla="*/ 3 w 10"/>
                    <a:gd name="T21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8"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1" y="17"/>
                        <a:pt x="1" y="17"/>
                        <a:pt x="2" y="1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7"/>
                        <a:pt x="9" y="6"/>
                        <a:pt x="9" y="5"/>
                      </a:cubicBezTo>
                      <a:cubicBezTo>
                        <a:pt x="9" y="4"/>
                        <a:pt x="10" y="4"/>
                        <a:pt x="10" y="3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1"/>
                        <a:pt x="4" y="2"/>
                        <a:pt x="3" y="2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79" name="ïśḻiďé"/>
                <p:cNvSpPr/>
                <p:nvPr/>
              </p:nvSpPr>
              <p:spPr bwMode="auto">
                <a:xfrm>
                  <a:off x="8183207" y="1513247"/>
                  <a:ext cx="241860" cy="520928"/>
                </a:xfrm>
                <a:custGeom>
                  <a:avLst/>
                  <a:gdLst>
                    <a:gd name="T0" fmla="*/ 3 w 12"/>
                    <a:gd name="T1" fmla="*/ 11 h 27"/>
                    <a:gd name="T2" fmla="*/ 8 w 12"/>
                    <a:gd name="T3" fmla="*/ 27 h 27"/>
                    <a:gd name="T4" fmla="*/ 9 w 12"/>
                    <a:gd name="T5" fmla="*/ 27 h 27"/>
                    <a:gd name="T6" fmla="*/ 9 w 12"/>
                    <a:gd name="T7" fmla="*/ 27 h 27"/>
                    <a:gd name="T8" fmla="*/ 12 w 12"/>
                    <a:gd name="T9" fmla="*/ 11 h 27"/>
                    <a:gd name="T10" fmla="*/ 10 w 12"/>
                    <a:gd name="T11" fmla="*/ 8 h 27"/>
                    <a:gd name="T12" fmla="*/ 10 w 12"/>
                    <a:gd name="T13" fmla="*/ 6 h 27"/>
                    <a:gd name="T14" fmla="*/ 1 w 12"/>
                    <a:gd name="T15" fmla="*/ 0 h 27"/>
                    <a:gd name="T16" fmla="*/ 0 w 12"/>
                    <a:gd name="T17" fmla="*/ 0 h 27"/>
                    <a:gd name="T18" fmla="*/ 3 w 12"/>
                    <a:gd name="T19" fmla="*/ 1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27">
                      <a:moveTo>
                        <a:pt x="3" y="11"/>
                      </a:move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0" y="11"/>
                        <a:pt x="10" y="9"/>
                        <a:pt x="10" y="8"/>
                      </a:cubicBezTo>
                      <a:cubicBezTo>
                        <a:pt x="10" y="7"/>
                        <a:pt x="10" y="7"/>
                        <a:pt x="10" y="6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lnTo>
                        <a:pt x="3" y="11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0" name="iṥḻiďè"/>
                <p:cNvSpPr/>
                <p:nvPr/>
              </p:nvSpPr>
              <p:spPr bwMode="auto">
                <a:xfrm>
                  <a:off x="10108782" y="3531836"/>
                  <a:ext cx="316278" cy="539532"/>
                </a:xfrm>
                <a:custGeom>
                  <a:avLst/>
                  <a:gdLst>
                    <a:gd name="T0" fmla="*/ 16 w 16"/>
                    <a:gd name="T1" fmla="*/ 16 h 28"/>
                    <a:gd name="T2" fmla="*/ 16 w 16"/>
                    <a:gd name="T3" fmla="*/ 9 h 28"/>
                    <a:gd name="T4" fmla="*/ 16 w 16"/>
                    <a:gd name="T5" fmla="*/ 0 h 28"/>
                    <a:gd name="T6" fmla="*/ 15 w 16"/>
                    <a:gd name="T7" fmla="*/ 0 h 28"/>
                    <a:gd name="T8" fmla="*/ 15 w 16"/>
                    <a:gd name="T9" fmla="*/ 0 h 28"/>
                    <a:gd name="T10" fmla="*/ 5 w 16"/>
                    <a:gd name="T11" fmla="*/ 18 h 28"/>
                    <a:gd name="T12" fmla="*/ 0 w 16"/>
                    <a:gd name="T13" fmla="*/ 28 h 28"/>
                    <a:gd name="T14" fmla="*/ 12 w 16"/>
                    <a:gd name="T15" fmla="*/ 22 h 28"/>
                    <a:gd name="T16" fmla="*/ 12 w 16"/>
                    <a:gd name="T17" fmla="*/ 20 h 28"/>
                    <a:gd name="T18" fmla="*/ 16 w 16"/>
                    <a:gd name="T19" fmla="*/ 1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28">
                      <a:moveTo>
                        <a:pt x="16" y="16"/>
                      </a:move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2" y="21"/>
                        <a:pt x="12" y="21"/>
                        <a:pt x="12" y="20"/>
                      </a:cubicBezTo>
                      <a:cubicBezTo>
                        <a:pt x="12" y="18"/>
                        <a:pt x="14" y="16"/>
                        <a:pt x="16" y="16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1" name="íšľiḍè"/>
                <p:cNvSpPr/>
                <p:nvPr/>
              </p:nvSpPr>
              <p:spPr bwMode="auto">
                <a:xfrm>
                  <a:off x="9820408" y="2210915"/>
                  <a:ext cx="409300" cy="660464"/>
                </a:xfrm>
                <a:custGeom>
                  <a:avLst/>
                  <a:gdLst>
                    <a:gd name="T0" fmla="*/ 11 w 21"/>
                    <a:gd name="T1" fmla="*/ 22 h 34"/>
                    <a:gd name="T2" fmla="*/ 18 w 21"/>
                    <a:gd name="T3" fmla="*/ 34 h 34"/>
                    <a:gd name="T4" fmla="*/ 21 w 21"/>
                    <a:gd name="T5" fmla="*/ 31 h 34"/>
                    <a:gd name="T6" fmla="*/ 20 w 21"/>
                    <a:gd name="T7" fmla="*/ 27 h 34"/>
                    <a:gd name="T8" fmla="*/ 21 w 21"/>
                    <a:gd name="T9" fmla="*/ 24 h 34"/>
                    <a:gd name="T10" fmla="*/ 0 w 21"/>
                    <a:gd name="T11" fmla="*/ 0 h 34"/>
                    <a:gd name="T12" fmla="*/ 0 w 21"/>
                    <a:gd name="T13" fmla="*/ 0 h 34"/>
                    <a:gd name="T14" fmla="*/ 11 w 21"/>
                    <a:gd name="T15" fmla="*/ 2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34">
                      <a:moveTo>
                        <a:pt x="11" y="22"/>
                      </a:move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0" y="30"/>
                        <a:pt x="20" y="29"/>
                        <a:pt x="20" y="27"/>
                      </a:cubicBezTo>
                      <a:cubicBezTo>
                        <a:pt x="20" y="26"/>
                        <a:pt x="20" y="25"/>
                        <a:pt x="21" y="2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1" y="22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2" name="iṡ1íḋe"/>
                <p:cNvSpPr/>
                <p:nvPr/>
              </p:nvSpPr>
              <p:spPr bwMode="auto">
                <a:xfrm>
                  <a:off x="9252972" y="4052764"/>
                  <a:ext cx="213956" cy="604650"/>
                </a:xfrm>
                <a:custGeom>
                  <a:avLst/>
                  <a:gdLst>
                    <a:gd name="T0" fmla="*/ 3 w 11"/>
                    <a:gd name="T1" fmla="*/ 4 h 31"/>
                    <a:gd name="T2" fmla="*/ 0 w 11"/>
                    <a:gd name="T3" fmla="*/ 27 h 31"/>
                    <a:gd name="T4" fmla="*/ 2 w 11"/>
                    <a:gd name="T5" fmla="*/ 28 h 31"/>
                    <a:gd name="T6" fmla="*/ 3 w 11"/>
                    <a:gd name="T7" fmla="*/ 29 h 31"/>
                    <a:gd name="T8" fmla="*/ 3 w 11"/>
                    <a:gd name="T9" fmla="*/ 31 h 31"/>
                    <a:gd name="T10" fmla="*/ 6 w 11"/>
                    <a:gd name="T11" fmla="*/ 19 h 31"/>
                    <a:gd name="T12" fmla="*/ 11 w 11"/>
                    <a:gd name="T13" fmla="*/ 0 h 31"/>
                    <a:gd name="T14" fmla="*/ 7 w 11"/>
                    <a:gd name="T15" fmla="*/ 0 h 31"/>
                    <a:gd name="T16" fmla="*/ 3 w 11"/>
                    <a:gd name="T17" fmla="*/ 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31">
                      <a:moveTo>
                        <a:pt x="3" y="4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" y="28"/>
                        <a:pt x="1" y="28"/>
                        <a:pt x="2" y="28"/>
                      </a:cubicBezTo>
                      <a:cubicBezTo>
                        <a:pt x="2" y="28"/>
                        <a:pt x="3" y="28"/>
                        <a:pt x="3" y="29"/>
                      </a:cubicBezTo>
                      <a:cubicBezTo>
                        <a:pt x="3" y="29"/>
                        <a:pt x="3" y="30"/>
                        <a:pt x="3" y="31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2"/>
                        <a:pt x="5" y="4"/>
                        <a:pt x="3" y="4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3" name="íṥľîdé"/>
                <p:cNvSpPr/>
                <p:nvPr/>
              </p:nvSpPr>
              <p:spPr bwMode="auto">
                <a:xfrm>
                  <a:off x="11029704" y="3820210"/>
                  <a:ext cx="37210" cy="102328"/>
                </a:xfrm>
                <a:custGeom>
                  <a:avLst/>
                  <a:gdLst>
                    <a:gd name="T0" fmla="*/ 2 w 2"/>
                    <a:gd name="T1" fmla="*/ 3 h 5"/>
                    <a:gd name="T2" fmla="*/ 1 w 2"/>
                    <a:gd name="T3" fmla="*/ 0 h 5"/>
                    <a:gd name="T4" fmla="*/ 0 w 2"/>
                    <a:gd name="T5" fmla="*/ 5 h 5"/>
                    <a:gd name="T6" fmla="*/ 1 w 2"/>
                    <a:gd name="T7" fmla="*/ 4 h 5"/>
                    <a:gd name="T8" fmla="*/ 2 w 2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5">
                      <a:moveTo>
                        <a:pt x="2" y="3"/>
                      </a:moveTo>
                      <a:cubicBezTo>
                        <a:pt x="1" y="2"/>
                        <a:pt x="1" y="1"/>
                        <a:pt x="1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4" name="îS1íďe"/>
                <p:cNvSpPr/>
                <p:nvPr/>
              </p:nvSpPr>
              <p:spPr bwMode="auto">
                <a:xfrm>
                  <a:off x="9373898" y="1783009"/>
                  <a:ext cx="372090" cy="353486"/>
                </a:xfrm>
                <a:custGeom>
                  <a:avLst/>
                  <a:gdLst>
                    <a:gd name="T0" fmla="*/ 1 w 19"/>
                    <a:gd name="T1" fmla="*/ 17 h 18"/>
                    <a:gd name="T2" fmla="*/ 15 w 19"/>
                    <a:gd name="T3" fmla="*/ 18 h 18"/>
                    <a:gd name="T4" fmla="*/ 16 w 19"/>
                    <a:gd name="T5" fmla="*/ 18 h 18"/>
                    <a:gd name="T6" fmla="*/ 19 w 19"/>
                    <a:gd name="T7" fmla="*/ 14 h 18"/>
                    <a:gd name="T8" fmla="*/ 17 w 19"/>
                    <a:gd name="T9" fmla="*/ 11 h 18"/>
                    <a:gd name="T10" fmla="*/ 14 w 19"/>
                    <a:gd name="T11" fmla="*/ 1 h 18"/>
                    <a:gd name="T12" fmla="*/ 12 w 19"/>
                    <a:gd name="T13" fmla="*/ 1 h 18"/>
                    <a:gd name="T14" fmla="*/ 10 w 19"/>
                    <a:gd name="T15" fmla="*/ 0 h 18"/>
                    <a:gd name="T16" fmla="*/ 3 w 19"/>
                    <a:gd name="T17" fmla="*/ 10 h 18"/>
                    <a:gd name="T18" fmla="*/ 0 w 19"/>
                    <a:gd name="T19" fmla="*/ 14 h 18"/>
                    <a:gd name="T20" fmla="*/ 1 w 19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" h="18">
                      <a:moveTo>
                        <a:pt x="1" y="17"/>
                      </a:move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6" y="16"/>
                        <a:pt x="17" y="15"/>
                        <a:pt x="19" y="14"/>
                      </a:cubicBezTo>
                      <a:cubicBezTo>
                        <a:pt x="17" y="11"/>
                        <a:pt x="17" y="11"/>
                        <a:pt x="17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1"/>
                        <a:pt x="12" y="1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4"/>
                        <a:pt x="1" y="16"/>
                        <a:pt x="1" y="17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5" name="îŝľïde"/>
                <p:cNvSpPr/>
                <p:nvPr/>
              </p:nvSpPr>
              <p:spPr bwMode="auto">
                <a:xfrm>
                  <a:off x="9569250" y="4155092"/>
                  <a:ext cx="520928" cy="893018"/>
                </a:xfrm>
                <a:custGeom>
                  <a:avLst/>
                  <a:gdLst>
                    <a:gd name="T0" fmla="*/ 0 w 27"/>
                    <a:gd name="T1" fmla="*/ 0 h 46"/>
                    <a:gd name="T2" fmla="*/ 23 w 27"/>
                    <a:gd name="T3" fmla="*/ 46 h 46"/>
                    <a:gd name="T4" fmla="*/ 24 w 27"/>
                    <a:gd name="T5" fmla="*/ 39 h 46"/>
                    <a:gd name="T6" fmla="*/ 24 w 27"/>
                    <a:gd name="T7" fmla="*/ 38 h 46"/>
                    <a:gd name="T8" fmla="*/ 25 w 27"/>
                    <a:gd name="T9" fmla="*/ 38 h 46"/>
                    <a:gd name="T10" fmla="*/ 27 w 27"/>
                    <a:gd name="T11" fmla="*/ 39 h 46"/>
                    <a:gd name="T12" fmla="*/ 27 w 27"/>
                    <a:gd name="T13" fmla="*/ 39 h 46"/>
                    <a:gd name="T14" fmla="*/ 9 w 27"/>
                    <a:gd name="T15" fmla="*/ 14 h 46"/>
                    <a:gd name="T16" fmla="*/ 0 w 27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46">
                      <a:moveTo>
                        <a:pt x="0" y="0"/>
                      </a:moveTo>
                      <a:cubicBezTo>
                        <a:pt x="23" y="46"/>
                        <a:pt x="23" y="46"/>
                        <a:pt x="23" y="46"/>
                      </a:cubicBezTo>
                      <a:cubicBezTo>
                        <a:pt x="23" y="43"/>
                        <a:pt x="24" y="41"/>
                        <a:pt x="24" y="39"/>
                      </a:cubicBezTo>
                      <a:cubicBezTo>
                        <a:pt x="24" y="39"/>
                        <a:pt x="24" y="38"/>
                        <a:pt x="24" y="38"/>
                      </a:cubicBezTo>
                      <a:cubicBezTo>
                        <a:pt x="24" y="38"/>
                        <a:pt x="25" y="38"/>
                        <a:pt x="25" y="38"/>
                      </a:cubicBezTo>
                      <a:cubicBezTo>
                        <a:pt x="25" y="39"/>
                        <a:pt x="26" y="39"/>
                        <a:pt x="27" y="39"/>
                      </a:cubicBezTo>
                      <a:cubicBezTo>
                        <a:pt x="27" y="39"/>
                        <a:pt x="27" y="39"/>
                        <a:pt x="27" y="39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6" name="î$1idé"/>
                <p:cNvSpPr/>
                <p:nvPr/>
              </p:nvSpPr>
              <p:spPr bwMode="auto">
                <a:xfrm>
                  <a:off x="9820408" y="4034160"/>
                  <a:ext cx="288374" cy="818600"/>
                </a:xfrm>
                <a:custGeom>
                  <a:avLst/>
                  <a:gdLst>
                    <a:gd name="T0" fmla="*/ 0 w 15"/>
                    <a:gd name="T1" fmla="*/ 2 h 42"/>
                    <a:gd name="T2" fmla="*/ 1 w 15"/>
                    <a:gd name="T3" fmla="*/ 6 h 42"/>
                    <a:gd name="T4" fmla="*/ 15 w 15"/>
                    <a:gd name="T5" fmla="*/ 42 h 42"/>
                    <a:gd name="T6" fmla="*/ 14 w 15"/>
                    <a:gd name="T7" fmla="*/ 3 h 42"/>
                    <a:gd name="T8" fmla="*/ 2 w 15"/>
                    <a:gd name="T9" fmla="*/ 0 h 42"/>
                    <a:gd name="T10" fmla="*/ 0 w 15"/>
                    <a:gd name="T11" fmla="*/ 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42">
                      <a:moveTo>
                        <a:pt x="0" y="2"/>
                      </a:move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5" y="42"/>
                        <a:pt x="15" y="42"/>
                        <a:pt x="15" y="42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1" y="2"/>
                        <a:pt x="0" y="2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7" name="íś1ïde"/>
                <p:cNvSpPr/>
                <p:nvPr/>
              </p:nvSpPr>
              <p:spPr bwMode="auto">
                <a:xfrm>
                  <a:off x="8443671" y="4071368"/>
                  <a:ext cx="855810" cy="511628"/>
                </a:xfrm>
                <a:custGeom>
                  <a:avLst/>
                  <a:gdLst>
                    <a:gd name="T0" fmla="*/ 40 w 44"/>
                    <a:gd name="T1" fmla="*/ 0 h 26"/>
                    <a:gd name="T2" fmla="*/ 21 w 44"/>
                    <a:gd name="T3" fmla="*/ 2 h 26"/>
                    <a:gd name="T4" fmla="*/ 2 w 44"/>
                    <a:gd name="T5" fmla="*/ 4 h 26"/>
                    <a:gd name="T6" fmla="*/ 2 w 44"/>
                    <a:gd name="T7" fmla="*/ 4 h 26"/>
                    <a:gd name="T8" fmla="*/ 0 w 44"/>
                    <a:gd name="T9" fmla="*/ 8 h 26"/>
                    <a:gd name="T10" fmla="*/ 10 w 44"/>
                    <a:gd name="T11" fmla="*/ 22 h 26"/>
                    <a:gd name="T12" fmla="*/ 25 w 44"/>
                    <a:gd name="T13" fmla="*/ 11 h 26"/>
                    <a:gd name="T14" fmla="*/ 26 w 44"/>
                    <a:gd name="T15" fmla="*/ 11 h 26"/>
                    <a:gd name="T16" fmla="*/ 26 w 44"/>
                    <a:gd name="T17" fmla="*/ 11 h 26"/>
                    <a:gd name="T18" fmla="*/ 26 w 44"/>
                    <a:gd name="T19" fmla="*/ 11 h 26"/>
                    <a:gd name="T20" fmla="*/ 41 w 44"/>
                    <a:gd name="T21" fmla="*/ 26 h 26"/>
                    <a:gd name="T22" fmla="*/ 42 w 44"/>
                    <a:gd name="T23" fmla="*/ 13 h 26"/>
                    <a:gd name="T24" fmla="*/ 44 w 44"/>
                    <a:gd name="T25" fmla="*/ 3 h 26"/>
                    <a:gd name="T26" fmla="*/ 40 w 44"/>
                    <a:gd name="T2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4" h="26">
                      <a:moveTo>
                        <a:pt x="40" y="0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6"/>
                        <a:pt x="1" y="7"/>
                        <a:pt x="0" y="8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6" y="20"/>
                        <a:pt x="21" y="16"/>
                        <a:pt x="25" y="11"/>
                      </a:cubicBezTo>
                      <a:cubicBezTo>
                        <a:pt x="25" y="11"/>
                        <a:pt x="26" y="11"/>
                        <a:pt x="26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9" y="18"/>
                        <a:pt x="34" y="23"/>
                        <a:pt x="41" y="26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3"/>
                        <a:pt x="40" y="1"/>
                        <a:pt x="40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8" name="iṣ1îḑè"/>
                <p:cNvSpPr/>
                <p:nvPr/>
              </p:nvSpPr>
              <p:spPr bwMode="auto">
                <a:xfrm>
                  <a:off x="9857618" y="3531836"/>
                  <a:ext cx="530232" cy="539532"/>
                </a:xfrm>
                <a:custGeom>
                  <a:avLst/>
                  <a:gdLst>
                    <a:gd name="T0" fmla="*/ 26 w 27"/>
                    <a:gd name="T1" fmla="*/ 0 h 28"/>
                    <a:gd name="T2" fmla="*/ 21 w 27"/>
                    <a:gd name="T3" fmla="*/ 4 h 28"/>
                    <a:gd name="T4" fmla="*/ 0 w 27"/>
                    <a:gd name="T5" fmla="*/ 21 h 28"/>
                    <a:gd name="T6" fmla="*/ 1 w 27"/>
                    <a:gd name="T7" fmla="*/ 24 h 28"/>
                    <a:gd name="T8" fmla="*/ 1 w 27"/>
                    <a:gd name="T9" fmla="*/ 25 h 28"/>
                    <a:gd name="T10" fmla="*/ 3 w 27"/>
                    <a:gd name="T11" fmla="*/ 26 h 28"/>
                    <a:gd name="T12" fmla="*/ 12 w 27"/>
                    <a:gd name="T13" fmla="*/ 28 h 28"/>
                    <a:gd name="T14" fmla="*/ 15 w 27"/>
                    <a:gd name="T15" fmla="*/ 22 h 28"/>
                    <a:gd name="T16" fmla="*/ 27 w 27"/>
                    <a:gd name="T17" fmla="*/ 0 h 28"/>
                    <a:gd name="T18" fmla="*/ 26 w 27"/>
                    <a:gd name="T1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28">
                      <a:moveTo>
                        <a:pt x="26" y="0"/>
                      </a:move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2"/>
                        <a:pt x="1" y="23"/>
                        <a:pt x="1" y="24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0"/>
                        <a:pt x="26" y="0"/>
                        <a:pt x="26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89" name="iṩľiḑê"/>
                <p:cNvSpPr/>
                <p:nvPr/>
              </p:nvSpPr>
              <p:spPr bwMode="auto">
                <a:xfrm>
                  <a:off x="7587861" y="3085328"/>
                  <a:ext cx="558136" cy="660464"/>
                </a:xfrm>
                <a:custGeom>
                  <a:avLst/>
                  <a:gdLst>
                    <a:gd name="T0" fmla="*/ 22 w 29"/>
                    <a:gd name="T1" fmla="*/ 34 h 34"/>
                    <a:gd name="T2" fmla="*/ 29 w 29"/>
                    <a:gd name="T3" fmla="*/ 27 h 34"/>
                    <a:gd name="T4" fmla="*/ 28 w 29"/>
                    <a:gd name="T5" fmla="*/ 24 h 34"/>
                    <a:gd name="T6" fmla="*/ 28 w 29"/>
                    <a:gd name="T7" fmla="*/ 22 h 34"/>
                    <a:gd name="T8" fmla="*/ 1 w 29"/>
                    <a:gd name="T9" fmla="*/ 0 h 34"/>
                    <a:gd name="T10" fmla="*/ 0 w 29"/>
                    <a:gd name="T11" fmla="*/ 0 h 34"/>
                    <a:gd name="T12" fmla="*/ 18 w 29"/>
                    <a:gd name="T13" fmla="*/ 33 h 34"/>
                    <a:gd name="T14" fmla="*/ 19 w 29"/>
                    <a:gd name="T15" fmla="*/ 33 h 34"/>
                    <a:gd name="T16" fmla="*/ 22 w 29"/>
                    <a:gd name="T1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4">
                      <a:moveTo>
                        <a:pt x="22" y="34"/>
                      </a:moveTo>
                      <a:cubicBezTo>
                        <a:pt x="29" y="27"/>
                        <a:pt x="29" y="27"/>
                        <a:pt x="29" y="27"/>
                      </a:cubicBezTo>
                      <a:cubicBezTo>
                        <a:pt x="28" y="26"/>
                        <a:pt x="28" y="25"/>
                        <a:pt x="28" y="24"/>
                      </a:cubicBezTo>
                      <a:cubicBezTo>
                        <a:pt x="28" y="23"/>
                        <a:pt x="28" y="23"/>
                        <a:pt x="28" y="2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9" y="33"/>
                        <a:pt x="19" y="33"/>
                      </a:cubicBezTo>
                      <a:cubicBezTo>
                        <a:pt x="20" y="33"/>
                        <a:pt x="21" y="33"/>
                        <a:pt x="22" y="34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0" name="işḻíḍê"/>
                <p:cNvSpPr/>
                <p:nvPr/>
              </p:nvSpPr>
              <p:spPr bwMode="auto">
                <a:xfrm>
                  <a:off x="7541353" y="3857418"/>
                  <a:ext cx="390696" cy="390696"/>
                </a:xfrm>
                <a:custGeom>
                  <a:avLst/>
                  <a:gdLst>
                    <a:gd name="T0" fmla="*/ 20 w 20"/>
                    <a:gd name="T1" fmla="*/ 5 h 20"/>
                    <a:gd name="T2" fmla="*/ 20 w 20"/>
                    <a:gd name="T3" fmla="*/ 2 h 20"/>
                    <a:gd name="T4" fmla="*/ 17 w 20"/>
                    <a:gd name="T5" fmla="*/ 0 h 20"/>
                    <a:gd name="T6" fmla="*/ 0 w 20"/>
                    <a:gd name="T7" fmla="*/ 7 h 20"/>
                    <a:gd name="T8" fmla="*/ 5 w 20"/>
                    <a:gd name="T9" fmla="*/ 18 h 20"/>
                    <a:gd name="T10" fmla="*/ 18 w 20"/>
                    <a:gd name="T11" fmla="*/ 20 h 20"/>
                    <a:gd name="T12" fmla="*/ 18 w 20"/>
                    <a:gd name="T13" fmla="*/ 20 h 20"/>
                    <a:gd name="T14" fmla="*/ 20 w 20"/>
                    <a:gd name="T15" fmla="*/ 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20">
                      <a:moveTo>
                        <a:pt x="20" y="5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9" y="2"/>
                        <a:pt x="17" y="1"/>
                        <a:pt x="17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11"/>
                        <a:pt x="3" y="15"/>
                        <a:pt x="5" y="18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1" name="ïṡlïḑe"/>
                <p:cNvSpPr/>
                <p:nvPr/>
              </p:nvSpPr>
              <p:spPr bwMode="auto">
                <a:xfrm>
                  <a:off x="10852964" y="3996950"/>
                  <a:ext cx="213956" cy="427904"/>
                </a:xfrm>
                <a:custGeom>
                  <a:avLst/>
                  <a:gdLst>
                    <a:gd name="T0" fmla="*/ 11 w 11"/>
                    <a:gd name="T1" fmla="*/ 8 h 22"/>
                    <a:gd name="T2" fmla="*/ 8 w 11"/>
                    <a:gd name="T3" fmla="*/ 0 h 22"/>
                    <a:gd name="T4" fmla="*/ 0 w 11"/>
                    <a:gd name="T5" fmla="*/ 22 h 22"/>
                    <a:gd name="T6" fmla="*/ 11 w 11"/>
                    <a:gd name="T7" fmla="*/ 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2">
                      <a:moveTo>
                        <a:pt x="11" y="8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5" y="19"/>
                        <a:pt x="9" y="14"/>
                        <a:pt x="11" y="8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2" name="i$ļïdê"/>
                <p:cNvSpPr/>
                <p:nvPr/>
              </p:nvSpPr>
              <p:spPr bwMode="auto">
                <a:xfrm>
                  <a:off x="10108782" y="4136486"/>
                  <a:ext cx="474418" cy="790696"/>
                </a:xfrm>
                <a:custGeom>
                  <a:avLst/>
                  <a:gdLst>
                    <a:gd name="T0" fmla="*/ 1 w 24"/>
                    <a:gd name="T1" fmla="*/ 39 h 41"/>
                    <a:gd name="T2" fmla="*/ 14 w 24"/>
                    <a:gd name="T3" fmla="*/ 40 h 41"/>
                    <a:gd name="T4" fmla="*/ 17 w 24"/>
                    <a:gd name="T5" fmla="*/ 41 h 41"/>
                    <a:gd name="T6" fmla="*/ 24 w 24"/>
                    <a:gd name="T7" fmla="*/ 37 h 41"/>
                    <a:gd name="T8" fmla="*/ 5 w 24"/>
                    <a:gd name="T9" fmla="*/ 8 h 41"/>
                    <a:gd name="T10" fmla="*/ 0 w 24"/>
                    <a:gd name="T11" fmla="*/ 0 h 41"/>
                    <a:gd name="T12" fmla="*/ 1 w 24"/>
                    <a:gd name="T13" fmla="*/ 3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41">
                      <a:moveTo>
                        <a:pt x="1" y="39"/>
                      </a:move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9" y="40"/>
                        <a:pt x="22" y="39"/>
                        <a:pt x="24" y="3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" y="39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3" name="îṣḻïḋè"/>
                <p:cNvSpPr/>
                <p:nvPr/>
              </p:nvSpPr>
              <p:spPr bwMode="auto">
                <a:xfrm>
                  <a:off x="7076239" y="3103932"/>
                  <a:ext cx="837204" cy="911622"/>
                </a:xfrm>
                <a:custGeom>
                  <a:avLst/>
                  <a:gdLst>
                    <a:gd name="T0" fmla="*/ 40 w 43"/>
                    <a:gd name="T1" fmla="*/ 36 h 47"/>
                    <a:gd name="T2" fmla="*/ 43 w 43"/>
                    <a:gd name="T3" fmla="*/ 32 h 47"/>
                    <a:gd name="T4" fmla="*/ 39 w 43"/>
                    <a:gd name="T5" fmla="*/ 26 h 47"/>
                    <a:gd name="T6" fmla="*/ 25 w 43"/>
                    <a:gd name="T7" fmla="*/ 0 h 47"/>
                    <a:gd name="T8" fmla="*/ 23 w 43"/>
                    <a:gd name="T9" fmla="*/ 0 h 47"/>
                    <a:gd name="T10" fmla="*/ 22 w 43"/>
                    <a:gd name="T11" fmla="*/ 0 h 47"/>
                    <a:gd name="T12" fmla="*/ 0 w 43"/>
                    <a:gd name="T13" fmla="*/ 47 h 47"/>
                    <a:gd name="T14" fmla="*/ 14 w 43"/>
                    <a:gd name="T15" fmla="*/ 43 h 47"/>
                    <a:gd name="T16" fmla="*/ 21 w 43"/>
                    <a:gd name="T17" fmla="*/ 38 h 47"/>
                    <a:gd name="T18" fmla="*/ 22 w 43"/>
                    <a:gd name="T19" fmla="*/ 38 h 47"/>
                    <a:gd name="T20" fmla="*/ 22 w 43"/>
                    <a:gd name="T21" fmla="*/ 39 h 47"/>
                    <a:gd name="T22" fmla="*/ 23 w 43"/>
                    <a:gd name="T23" fmla="*/ 41 h 47"/>
                    <a:gd name="T24" fmla="*/ 27 w 43"/>
                    <a:gd name="T25" fmla="*/ 40 h 47"/>
                    <a:gd name="T26" fmla="*/ 40 w 43"/>
                    <a:gd name="T27" fmla="*/ 37 h 47"/>
                    <a:gd name="T28" fmla="*/ 40 w 43"/>
                    <a:gd name="T29" fmla="*/ 3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" h="47">
                      <a:moveTo>
                        <a:pt x="40" y="36"/>
                      </a:moveTo>
                      <a:cubicBezTo>
                        <a:pt x="40" y="35"/>
                        <a:pt x="41" y="33"/>
                        <a:pt x="43" y="32"/>
                      </a:cubicBezTo>
                      <a:cubicBezTo>
                        <a:pt x="39" y="26"/>
                        <a:pt x="39" y="26"/>
                        <a:pt x="39" y="2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5" y="0"/>
                        <a:pt x="24" y="0"/>
                        <a:pt x="23" y="0"/>
                      </a:cubicBezTo>
                      <a:cubicBezTo>
                        <a:pt x="23" y="0"/>
                        <a:pt x="23" y="0"/>
                        <a:pt x="22" y="0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7" y="42"/>
                        <a:pt x="19" y="40"/>
                        <a:pt x="21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38"/>
                        <a:pt x="22" y="38"/>
                        <a:pt x="22" y="39"/>
                      </a:cubicBezTo>
                      <a:cubicBezTo>
                        <a:pt x="22" y="39"/>
                        <a:pt x="22" y="40"/>
                        <a:pt x="23" y="41"/>
                      </a:cubicBez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0" y="37"/>
                        <a:pt x="40" y="36"/>
                        <a:pt x="40" y="36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4" name="iş1iḓé"/>
                <p:cNvSpPr/>
                <p:nvPr/>
              </p:nvSpPr>
              <p:spPr bwMode="auto">
                <a:xfrm>
                  <a:off x="10601800" y="3048118"/>
                  <a:ext cx="502322" cy="306978"/>
                </a:xfrm>
                <a:custGeom>
                  <a:avLst/>
                  <a:gdLst>
                    <a:gd name="T0" fmla="*/ 48 w 54"/>
                    <a:gd name="T1" fmla="*/ 0 h 33"/>
                    <a:gd name="T2" fmla="*/ 39 w 54"/>
                    <a:gd name="T3" fmla="*/ 4 h 33"/>
                    <a:gd name="T4" fmla="*/ 0 w 54"/>
                    <a:gd name="T5" fmla="*/ 33 h 33"/>
                    <a:gd name="T6" fmla="*/ 37 w 54"/>
                    <a:gd name="T7" fmla="*/ 12 h 33"/>
                    <a:gd name="T8" fmla="*/ 54 w 54"/>
                    <a:gd name="T9" fmla="*/ 4 h 33"/>
                    <a:gd name="T10" fmla="*/ 48 w 54"/>
                    <a:gd name="T1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33">
                      <a:moveTo>
                        <a:pt x="48" y="0"/>
                      </a:moveTo>
                      <a:lnTo>
                        <a:pt x="39" y="4"/>
                      </a:lnTo>
                      <a:lnTo>
                        <a:pt x="0" y="33"/>
                      </a:lnTo>
                      <a:lnTo>
                        <a:pt x="37" y="12"/>
                      </a:lnTo>
                      <a:lnTo>
                        <a:pt x="54" y="4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5" name="îṩļide"/>
                <p:cNvSpPr/>
                <p:nvPr/>
              </p:nvSpPr>
              <p:spPr bwMode="auto">
                <a:xfrm>
                  <a:off x="9550644" y="2908586"/>
                  <a:ext cx="837204" cy="511628"/>
                </a:xfrm>
                <a:custGeom>
                  <a:avLst/>
                  <a:gdLst>
                    <a:gd name="T0" fmla="*/ 43 w 43"/>
                    <a:gd name="T1" fmla="*/ 24 h 26"/>
                    <a:gd name="T2" fmla="*/ 32 w 43"/>
                    <a:gd name="T3" fmla="*/ 0 h 26"/>
                    <a:gd name="T4" fmla="*/ 0 w 43"/>
                    <a:gd name="T5" fmla="*/ 6 h 26"/>
                    <a:gd name="T6" fmla="*/ 0 w 43"/>
                    <a:gd name="T7" fmla="*/ 8 h 26"/>
                    <a:gd name="T8" fmla="*/ 19 w 43"/>
                    <a:gd name="T9" fmla="*/ 16 h 26"/>
                    <a:gd name="T10" fmla="*/ 41 w 43"/>
                    <a:gd name="T11" fmla="*/ 26 h 26"/>
                    <a:gd name="T12" fmla="*/ 43 w 43"/>
                    <a:gd name="T13" fmla="*/ 2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6">
                      <a:moveTo>
                        <a:pt x="43" y="24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41" y="26"/>
                        <a:pt x="41" y="26"/>
                        <a:pt x="41" y="26"/>
                      </a:cubicBezTo>
                      <a:cubicBezTo>
                        <a:pt x="41" y="25"/>
                        <a:pt x="42" y="24"/>
                        <a:pt x="43" y="24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6" name="îSḻídê"/>
                <p:cNvSpPr/>
                <p:nvPr/>
              </p:nvSpPr>
              <p:spPr bwMode="auto">
                <a:xfrm>
                  <a:off x="8248325" y="4229510"/>
                  <a:ext cx="362792" cy="334882"/>
                </a:xfrm>
                <a:custGeom>
                  <a:avLst/>
                  <a:gdLst>
                    <a:gd name="T0" fmla="*/ 7 w 19"/>
                    <a:gd name="T1" fmla="*/ 1 h 17"/>
                    <a:gd name="T2" fmla="*/ 5 w 19"/>
                    <a:gd name="T3" fmla="*/ 0 h 17"/>
                    <a:gd name="T4" fmla="*/ 3 w 19"/>
                    <a:gd name="T5" fmla="*/ 3 h 17"/>
                    <a:gd name="T6" fmla="*/ 0 w 19"/>
                    <a:gd name="T7" fmla="*/ 7 h 17"/>
                    <a:gd name="T8" fmla="*/ 10 w 19"/>
                    <a:gd name="T9" fmla="*/ 17 h 17"/>
                    <a:gd name="T10" fmla="*/ 19 w 19"/>
                    <a:gd name="T11" fmla="*/ 15 h 17"/>
                    <a:gd name="T12" fmla="*/ 10 w 19"/>
                    <a:gd name="T13" fmla="*/ 0 h 17"/>
                    <a:gd name="T14" fmla="*/ 7 w 19"/>
                    <a:gd name="T15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17">
                      <a:moveTo>
                        <a:pt x="7" y="1"/>
                      </a:moveTo>
                      <a:cubicBezTo>
                        <a:pt x="6" y="1"/>
                        <a:pt x="6" y="1"/>
                        <a:pt x="5" y="0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3" y="17"/>
                        <a:pt x="16" y="16"/>
                        <a:pt x="19" y="15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1"/>
                        <a:pt x="8" y="1"/>
                        <a:pt x="7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7" name="ïsḻïḑè"/>
                <p:cNvSpPr/>
                <p:nvPr/>
              </p:nvSpPr>
              <p:spPr bwMode="auto">
                <a:xfrm>
                  <a:off x="8145997" y="4387646"/>
                  <a:ext cx="251164" cy="195350"/>
                </a:xfrm>
                <a:custGeom>
                  <a:avLst/>
                  <a:gdLst>
                    <a:gd name="T0" fmla="*/ 2 w 13"/>
                    <a:gd name="T1" fmla="*/ 4 h 10"/>
                    <a:gd name="T2" fmla="*/ 0 w 13"/>
                    <a:gd name="T3" fmla="*/ 8 h 10"/>
                    <a:gd name="T4" fmla="*/ 13 w 13"/>
                    <a:gd name="T5" fmla="*/ 9 h 10"/>
                    <a:gd name="T6" fmla="*/ 5 w 13"/>
                    <a:gd name="T7" fmla="*/ 0 h 10"/>
                    <a:gd name="T8" fmla="*/ 2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2" y="4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9"/>
                        <a:pt x="9" y="10"/>
                        <a:pt x="13" y="9"/>
                      </a:cubicBezTo>
                      <a:cubicBezTo>
                        <a:pt x="5" y="0"/>
                        <a:pt x="5" y="0"/>
                        <a:pt x="5" y="0"/>
                      </a:cubicBez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8" name="ïṡľîḍê"/>
                <p:cNvSpPr/>
                <p:nvPr/>
              </p:nvSpPr>
              <p:spPr bwMode="auto">
                <a:xfrm>
                  <a:off x="7932049" y="4266718"/>
                  <a:ext cx="297672" cy="269768"/>
                </a:xfrm>
                <a:custGeom>
                  <a:avLst/>
                  <a:gdLst>
                    <a:gd name="T0" fmla="*/ 4 w 15"/>
                    <a:gd name="T1" fmla="*/ 7 h 14"/>
                    <a:gd name="T2" fmla="*/ 8 w 15"/>
                    <a:gd name="T3" fmla="*/ 14 h 14"/>
                    <a:gd name="T4" fmla="*/ 10 w 15"/>
                    <a:gd name="T5" fmla="*/ 14 h 14"/>
                    <a:gd name="T6" fmla="*/ 15 w 15"/>
                    <a:gd name="T7" fmla="*/ 5 h 14"/>
                    <a:gd name="T8" fmla="*/ 10 w 15"/>
                    <a:gd name="T9" fmla="*/ 4 h 14"/>
                    <a:gd name="T10" fmla="*/ 0 w 15"/>
                    <a:gd name="T11" fmla="*/ 0 h 14"/>
                    <a:gd name="T12" fmla="*/ 4 w 15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4">
                      <a:moveTo>
                        <a:pt x="4" y="7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9" y="14"/>
                        <a:pt x="9" y="14"/>
                        <a:pt x="10" y="14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4" y="7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199" name="isļíḍè"/>
                <p:cNvSpPr/>
                <p:nvPr/>
              </p:nvSpPr>
              <p:spPr bwMode="auto">
                <a:xfrm>
                  <a:off x="6685543" y="3029514"/>
                  <a:ext cx="799996" cy="967436"/>
                </a:xfrm>
                <a:custGeom>
                  <a:avLst/>
                  <a:gdLst>
                    <a:gd name="T0" fmla="*/ 39 w 41"/>
                    <a:gd name="T1" fmla="*/ 0 h 50"/>
                    <a:gd name="T2" fmla="*/ 2 w 41"/>
                    <a:gd name="T3" fmla="*/ 2 h 50"/>
                    <a:gd name="T4" fmla="*/ 2 w 41"/>
                    <a:gd name="T5" fmla="*/ 3 h 50"/>
                    <a:gd name="T6" fmla="*/ 0 w 41"/>
                    <a:gd name="T7" fmla="*/ 6 h 50"/>
                    <a:gd name="T8" fmla="*/ 17 w 41"/>
                    <a:gd name="T9" fmla="*/ 44 h 50"/>
                    <a:gd name="T10" fmla="*/ 19 w 41"/>
                    <a:gd name="T11" fmla="*/ 50 h 50"/>
                    <a:gd name="T12" fmla="*/ 41 w 41"/>
                    <a:gd name="T13" fmla="*/ 3 h 50"/>
                    <a:gd name="T14" fmla="*/ 39 w 41"/>
                    <a:gd name="T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" h="50">
                      <a:moveTo>
                        <a:pt x="39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4"/>
                        <a:pt x="1" y="5"/>
                        <a:pt x="0" y="6"/>
                      </a:cubicBezTo>
                      <a:cubicBezTo>
                        <a:pt x="17" y="44"/>
                        <a:pt x="17" y="44"/>
                        <a:pt x="17" y="44"/>
                      </a:cubicBezTo>
                      <a:cubicBezTo>
                        <a:pt x="19" y="50"/>
                        <a:pt x="19" y="50"/>
                        <a:pt x="19" y="50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0" y="3"/>
                        <a:pt x="39" y="2"/>
                        <a:pt x="39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0" name="îšļîḍe"/>
                <p:cNvSpPr/>
                <p:nvPr/>
              </p:nvSpPr>
              <p:spPr bwMode="auto">
                <a:xfrm>
                  <a:off x="9662272" y="1727195"/>
                  <a:ext cx="195350" cy="334882"/>
                </a:xfrm>
                <a:custGeom>
                  <a:avLst/>
                  <a:gdLst>
                    <a:gd name="T0" fmla="*/ 0 w 10"/>
                    <a:gd name="T1" fmla="*/ 3 h 17"/>
                    <a:gd name="T2" fmla="*/ 4 w 10"/>
                    <a:gd name="T3" fmla="*/ 15 h 17"/>
                    <a:gd name="T4" fmla="*/ 5 w 10"/>
                    <a:gd name="T5" fmla="*/ 17 h 17"/>
                    <a:gd name="T6" fmla="*/ 6 w 10"/>
                    <a:gd name="T7" fmla="*/ 17 h 17"/>
                    <a:gd name="T8" fmla="*/ 6 w 10"/>
                    <a:gd name="T9" fmla="*/ 17 h 17"/>
                    <a:gd name="T10" fmla="*/ 10 w 10"/>
                    <a:gd name="T11" fmla="*/ 4 h 17"/>
                    <a:gd name="T12" fmla="*/ 8 w 10"/>
                    <a:gd name="T13" fmla="*/ 1 h 17"/>
                    <a:gd name="T14" fmla="*/ 2 w 10"/>
                    <a:gd name="T15" fmla="*/ 0 h 17"/>
                    <a:gd name="T16" fmla="*/ 0 w 10"/>
                    <a:gd name="T1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7">
                      <a:moveTo>
                        <a:pt x="0" y="3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3"/>
                        <a:pt x="8" y="2"/>
                        <a:pt x="8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1" y="3"/>
                        <a:pt x="0" y="3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1" name="íşlíde"/>
                <p:cNvSpPr/>
                <p:nvPr/>
              </p:nvSpPr>
              <p:spPr bwMode="auto">
                <a:xfrm>
                  <a:off x="8034371" y="3624860"/>
                  <a:ext cx="325582" cy="474418"/>
                </a:xfrm>
                <a:custGeom>
                  <a:avLst/>
                  <a:gdLst>
                    <a:gd name="T0" fmla="*/ 9 w 17"/>
                    <a:gd name="T1" fmla="*/ 1 h 24"/>
                    <a:gd name="T2" fmla="*/ 7 w 17"/>
                    <a:gd name="T3" fmla="*/ 0 h 24"/>
                    <a:gd name="T4" fmla="*/ 0 w 17"/>
                    <a:gd name="T5" fmla="*/ 7 h 24"/>
                    <a:gd name="T6" fmla="*/ 1 w 17"/>
                    <a:gd name="T7" fmla="*/ 10 h 24"/>
                    <a:gd name="T8" fmla="*/ 0 w 17"/>
                    <a:gd name="T9" fmla="*/ 12 h 24"/>
                    <a:gd name="T10" fmla="*/ 15 w 17"/>
                    <a:gd name="T11" fmla="*/ 24 h 24"/>
                    <a:gd name="T12" fmla="*/ 17 w 17"/>
                    <a:gd name="T13" fmla="*/ 23 h 24"/>
                    <a:gd name="T14" fmla="*/ 11 w 17"/>
                    <a:gd name="T15" fmla="*/ 6 h 24"/>
                    <a:gd name="T16" fmla="*/ 10 w 17"/>
                    <a:gd name="T17" fmla="*/ 1 h 24"/>
                    <a:gd name="T18" fmla="*/ 9 w 17"/>
                    <a:gd name="T19" fmla="*/ 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24">
                      <a:moveTo>
                        <a:pt x="9" y="1"/>
                      </a:moveTo>
                      <a:cubicBezTo>
                        <a:pt x="8" y="1"/>
                        <a:pt x="7" y="1"/>
                        <a:pt x="7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1" y="9"/>
                        <a:pt x="1" y="10"/>
                      </a:cubicBezTo>
                      <a:cubicBezTo>
                        <a:pt x="1" y="11"/>
                        <a:pt x="0" y="11"/>
                        <a:pt x="0" y="12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6" y="23"/>
                        <a:pt x="17" y="23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9" y="1"/>
                        <a:pt x="9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2" name="ïṩļide"/>
                <p:cNvSpPr/>
                <p:nvPr/>
              </p:nvSpPr>
              <p:spPr bwMode="auto">
                <a:xfrm>
                  <a:off x="8443671" y="1885337"/>
                  <a:ext cx="446510" cy="520928"/>
                </a:xfrm>
                <a:custGeom>
                  <a:avLst/>
                  <a:gdLst>
                    <a:gd name="T0" fmla="*/ 1 w 23"/>
                    <a:gd name="T1" fmla="*/ 13 h 27"/>
                    <a:gd name="T2" fmla="*/ 0 w 23"/>
                    <a:gd name="T3" fmla="*/ 14 h 27"/>
                    <a:gd name="T4" fmla="*/ 2 w 23"/>
                    <a:gd name="T5" fmla="*/ 15 h 27"/>
                    <a:gd name="T6" fmla="*/ 23 w 23"/>
                    <a:gd name="T7" fmla="*/ 27 h 27"/>
                    <a:gd name="T8" fmla="*/ 13 w 23"/>
                    <a:gd name="T9" fmla="*/ 3 h 27"/>
                    <a:gd name="T10" fmla="*/ 12 w 23"/>
                    <a:gd name="T11" fmla="*/ 1 h 27"/>
                    <a:gd name="T12" fmla="*/ 11 w 23"/>
                    <a:gd name="T13" fmla="*/ 1 h 27"/>
                    <a:gd name="T14" fmla="*/ 8 w 23"/>
                    <a:gd name="T15" fmla="*/ 0 h 27"/>
                    <a:gd name="T16" fmla="*/ 0 w 23"/>
                    <a:gd name="T17" fmla="*/ 9 h 27"/>
                    <a:gd name="T18" fmla="*/ 0 w 23"/>
                    <a:gd name="T19" fmla="*/ 10 h 27"/>
                    <a:gd name="T20" fmla="*/ 1 w 23"/>
                    <a:gd name="T21" fmla="*/ 1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27">
                      <a:moveTo>
                        <a:pt x="1" y="13"/>
                      </a:moveTo>
                      <a:cubicBezTo>
                        <a:pt x="0" y="13"/>
                        <a:pt x="0" y="14"/>
                        <a:pt x="0" y="14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1" y="1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2"/>
                        <a:pt x="1" y="13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3" name="íSľîḋè"/>
                <p:cNvSpPr/>
                <p:nvPr/>
              </p:nvSpPr>
              <p:spPr bwMode="auto">
                <a:xfrm>
                  <a:off x="8694836" y="1866733"/>
                  <a:ext cx="539532" cy="539532"/>
                </a:xfrm>
                <a:custGeom>
                  <a:avLst/>
                  <a:gdLst>
                    <a:gd name="T0" fmla="*/ 0 w 28"/>
                    <a:gd name="T1" fmla="*/ 1 h 28"/>
                    <a:gd name="T2" fmla="*/ 12 w 28"/>
                    <a:gd name="T3" fmla="*/ 28 h 28"/>
                    <a:gd name="T4" fmla="*/ 24 w 28"/>
                    <a:gd name="T5" fmla="*/ 19 h 28"/>
                    <a:gd name="T6" fmla="*/ 28 w 28"/>
                    <a:gd name="T7" fmla="*/ 15 h 28"/>
                    <a:gd name="T8" fmla="*/ 27 w 28"/>
                    <a:gd name="T9" fmla="*/ 13 h 28"/>
                    <a:gd name="T10" fmla="*/ 27 w 28"/>
                    <a:gd name="T11" fmla="*/ 11 h 28"/>
                    <a:gd name="T12" fmla="*/ 11 w 28"/>
                    <a:gd name="T13" fmla="*/ 4 h 28"/>
                    <a:gd name="T14" fmla="*/ 2 w 28"/>
                    <a:gd name="T15" fmla="*/ 0 h 28"/>
                    <a:gd name="T16" fmla="*/ 0 w 28"/>
                    <a:gd name="T17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28">
                      <a:moveTo>
                        <a:pt x="0" y="1"/>
                      </a:move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27" y="15"/>
                        <a:pt x="27" y="14"/>
                        <a:pt x="27" y="13"/>
                      </a:cubicBezTo>
                      <a:cubicBezTo>
                        <a:pt x="27" y="12"/>
                        <a:pt x="27" y="12"/>
                        <a:pt x="27" y="11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4" name="íš1ïdê"/>
                <p:cNvSpPr/>
                <p:nvPr/>
              </p:nvSpPr>
              <p:spPr bwMode="auto">
                <a:xfrm>
                  <a:off x="10322730" y="2778354"/>
                  <a:ext cx="706972" cy="613950"/>
                </a:xfrm>
                <a:custGeom>
                  <a:avLst/>
                  <a:gdLst>
                    <a:gd name="T0" fmla="*/ 3 w 36"/>
                    <a:gd name="T1" fmla="*/ 0 h 32"/>
                    <a:gd name="T2" fmla="*/ 0 w 36"/>
                    <a:gd name="T3" fmla="*/ 3 h 32"/>
                    <a:gd name="T4" fmla="*/ 5 w 36"/>
                    <a:gd name="T5" fmla="*/ 30 h 32"/>
                    <a:gd name="T6" fmla="*/ 5 w 36"/>
                    <a:gd name="T7" fmla="*/ 30 h 32"/>
                    <a:gd name="T8" fmla="*/ 9 w 36"/>
                    <a:gd name="T9" fmla="*/ 32 h 32"/>
                    <a:gd name="T10" fmla="*/ 24 w 36"/>
                    <a:gd name="T11" fmla="*/ 22 h 32"/>
                    <a:gd name="T12" fmla="*/ 36 w 36"/>
                    <a:gd name="T13" fmla="*/ 13 h 32"/>
                    <a:gd name="T14" fmla="*/ 3 w 36"/>
                    <a:gd name="T1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" h="32">
                      <a:moveTo>
                        <a:pt x="3" y="0"/>
                      </a:moveTo>
                      <a:cubicBezTo>
                        <a:pt x="2" y="2"/>
                        <a:pt x="1" y="3"/>
                        <a:pt x="0" y="3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7" y="30"/>
                        <a:pt x="8" y="31"/>
                        <a:pt x="9" y="32"/>
                      </a:cubicBez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5" name="î$ļíḑe"/>
                <p:cNvSpPr/>
                <p:nvPr/>
              </p:nvSpPr>
              <p:spPr bwMode="auto">
                <a:xfrm>
                  <a:off x="9764594" y="5196945"/>
                  <a:ext cx="306978" cy="799996"/>
                </a:xfrm>
                <a:custGeom>
                  <a:avLst/>
                  <a:gdLst>
                    <a:gd name="T0" fmla="*/ 13 w 16"/>
                    <a:gd name="T1" fmla="*/ 0 h 41"/>
                    <a:gd name="T2" fmla="*/ 2 w 16"/>
                    <a:gd name="T3" fmla="*/ 34 h 41"/>
                    <a:gd name="T4" fmla="*/ 0 w 16"/>
                    <a:gd name="T5" fmla="*/ 41 h 41"/>
                    <a:gd name="T6" fmla="*/ 16 w 16"/>
                    <a:gd name="T7" fmla="*/ 39 h 41"/>
                    <a:gd name="T8" fmla="*/ 13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13" y="0"/>
                      </a:move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cubicBezTo>
                        <a:pt x="14" y="30"/>
                        <a:pt x="12" y="15"/>
                        <a:pt x="13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6" name="isḷïḑé"/>
                <p:cNvSpPr/>
                <p:nvPr/>
              </p:nvSpPr>
              <p:spPr bwMode="auto">
                <a:xfrm>
                  <a:off x="9466922" y="3122536"/>
                  <a:ext cx="279068" cy="911622"/>
                </a:xfrm>
                <a:custGeom>
                  <a:avLst/>
                  <a:gdLst>
                    <a:gd name="T0" fmla="*/ 14 w 14"/>
                    <a:gd name="T1" fmla="*/ 41 h 47"/>
                    <a:gd name="T2" fmla="*/ 0 w 14"/>
                    <a:gd name="T3" fmla="*/ 0 h 47"/>
                    <a:gd name="T4" fmla="*/ 0 w 14"/>
                    <a:gd name="T5" fmla="*/ 0 h 47"/>
                    <a:gd name="T6" fmla="*/ 2 w 14"/>
                    <a:gd name="T7" fmla="*/ 47 h 47"/>
                    <a:gd name="T8" fmla="*/ 11 w 14"/>
                    <a:gd name="T9" fmla="*/ 45 h 47"/>
                    <a:gd name="T10" fmla="*/ 11 w 14"/>
                    <a:gd name="T11" fmla="*/ 45 h 47"/>
                    <a:gd name="T12" fmla="*/ 14 w 14"/>
                    <a:gd name="T13" fmla="*/ 4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7">
                      <a:moveTo>
                        <a:pt x="14" y="4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7"/>
                        <a:pt x="2" y="47"/>
                        <a:pt x="2" y="47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1" y="43"/>
                        <a:pt x="13" y="42"/>
                        <a:pt x="14" y="4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7" name="íṥlíḑê"/>
                <p:cNvSpPr/>
                <p:nvPr/>
              </p:nvSpPr>
              <p:spPr bwMode="auto">
                <a:xfrm>
                  <a:off x="7606465" y="2443473"/>
                  <a:ext cx="576740" cy="1051160"/>
                </a:xfrm>
                <a:custGeom>
                  <a:avLst/>
                  <a:gdLst>
                    <a:gd name="T0" fmla="*/ 28 w 30"/>
                    <a:gd name="T1" fmla="*/ 54 h 54"/>
                    <a:gd name="T2" fmla="*/ 30 w 30"/>
                    <a:gd name="T3" fmla="*/ 53 h 54"/>
                    <a:gd name="T4" fmla="*/ 29 w 30"/>
                    <a:gd name="T5" fmla="*/ 11 h 54"/>
                    <a:gd name="T6" fmla="*/ 29 w 30"/>
                    <a:gd name="T7" fmla="*/ 1 h 54"/>
                    <a:gd name="T8" fmla="*/ 28 w 30"/>
                    <a:gd name="T9" fmla="*/ 1 h 54"/>
                    <a:gd name="T10" fmla="*/ 26 w 30"/>
                    <a:gd name="T11" fmla="*/ 0 h 54"/>
                    <a:gd name="T12" fmla="*/ 0 w 30"/>
                    <a:gd name="T13" fmla="*/ 27 h 54"/>
                    <a:gd name="T14" fmla="*/ 1 w 30"/>
                    <a:gd name="T15" fmla="*/ 30 h 54"/>
                    <a:gd name="T16" fmla="*/ 0 w 30"/>
                    <a:gd name="T17" fmla="*/ 32 h 54"/>
                    <a:gd name="T18" fmla="*/ 8 w 30"/>
                    <a:gd name="T19" fmla="*/ 38 h 54"/>
                    <a:gd name="T20" fmla="*/ 28 w 30"/>
                    <a:gd name="T21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54">
                      <a:moveTo>
                        <a:pt x="28" y="54"/>
                      </a:moveTo>
                      <a:cubicBezTo>
                        <a:pt x="28" y="54"/>
                        <a:pt x="29" y="53"/>
                        <a:pt x="30" y="53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1"/>
                        <a:pt x="29" y="1"/>
                        <a:pt x="28" y="1"/>
                      </a:cubicBezTo>
                      <a:cubicBezTo>
                        <a:pt x="28" y="1"/>
                        <a:pt x="27" y="0"/>
                        <a:pt x="26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" y="28"/>
                        <a:pt x="1" y="29"/>
                        <a:pt x="1" y="30"/>
                      </a:cubicBezTo>
                      <a:cubicBezTo>
                        <a:pt x="1" y="30"/>
                        <a:pt x="1" y="31"/>
                        <a:pt x="0" y="32"/>
                      </a:cubicBezTo>
                      <a:cubicBezTo>
                        <a:pt x="8" y="38"/>
                        <a:pt x="8" y="38"/>
                        <a:pt x="8" y="38"/>
                      </a:cubicBezTo>
                      <a:lnTo>
                        <a:pt x="28" y="54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8" name="íş1ídè"/>
                <p:cNvSpPr/>
                <p:nvPr/>
              </p:nvSpPr>
              <p:spPr bwMode="auto">
                <a:xfrm>
                  <a:off x="10462268" y="3941136"/>
                  <a:ext cx="548836" cy="855810"/>
                </a:xfrm>
                <a:custGeom>
                  <a:avLst/>
                  <a:gdLst>
                    <a:gd name="T0" fmla="*/ 3 w 28"/>
                    <a:gd name="T1" fmla="*/ 0 h 44"/>
                    <a:gd name="T2" fmla="*/ 0 w 28"/>
                    <a:gd name="T3" fmla="*/ 4 h 44"/>
                    <a:gd name="T4" fmla="*/ 4 w 28"/>
                    <a:gd name="T5" fmla="*/ 21 h 44"/>
                    <a:gd name="T6" fmla="*/ 9 w 28"/>
                    <a:gd name="T7" fmla="*/ 44 h 44"/>
                    <a:gd name="T8" fmla="*/ 16 w 28"/>
                    <a:gd name="T9" fmla="*/ 28 h 44"/>
                    <a:gd name="T10" fmla="*/ 16 w 28"/>
                    <a:gd name="T11" fmla="*/ 27 h 44"/>
                    <a:gd name="T12" fmla="*/ 17 w 28"/>
                    <a:gd name="T13" fmla="*/ 27 h 44"/>
                    <a:gd name="T14" fmla="*/ 17 w 28"/>
                    <a:gd name="T15" fmla="*/ 27 h 44"/>
                    <a:gd name="T16" fmla="*/ 19 w 28"/>
                    <a:gd name="T17" fmla="*/ 26 h 44"/>
                    <a:gd name="T18" fmla="*/ 20 w 28"/>
                    <a:gd name="T19" fmla="*/ 22 h 44"/>
                    <a:gd name="T20" fmla="*/ 28 w 28"/>
                    <a:gd name="T21" fmla="*/ 2 h 44"/>
                    <a:gd name="T22" fmla="*/ 3 w 28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44">
                      <a:moveTo>
                        <a:pt x="3" y="0"/>
                      </a:moveTo>
                      <a:cubicBezTo>
                        <a:pt x="3" y="2"/>
                        <a:pt x="2" y="3"/>
                        <a:pt x="0" y="4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3" y="40"/>
                        <a:pt x="16" y="34"/>
                        <a:pt x="16" y="28"/>
                      </a:cubicBezTo>
                      <a:cubicBezTo>
                        <a:pt x="16" y="28"/>
                        <a:pt x="16" y="28"/>
                        <a:pt x="16" y="27"/>
                      </a:cubicBezTo>
                      <a:cubicBezTo>
                        <a:pt x="17" y="27"/>
                        <a:pt x="17" y="27"/>
                        <a:pt x="17" y="27"/>
                      </a:cubicBezTo>
                      <a:cubicBezTo>
                        <a:pt x="17" y="27"/>
                        <a:pt x="17" y="27"/>
                        <a:pt x="17" y="27"/>
                      </a:cubicBezTo>
                      <a:cubicBezTo>
                        <a:pt x="18" y="27"/>
                        <a:pt x="18" y="27"/>
                        <a:pt x="19" y="26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8" y="2"/>
                        <a:pt x="28" y="2"/>
                        <a:pt x="28" y="2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09" name="isḷíḍé"/>
                <p:cNvSpPr/>
                <p:nvPr/>
              </p:nvSpPr>
              <p:spPr bwMode="auto">
                <a:xfrm>
                  <a:off x="11066912" y="3085328"/>
                  <a:ext cx="111628" cy="520928"/>
                </a:xfrm>
                <a:custGeom>
                  <a:avLst/>
                  <a:gdLst>
                    <a:gd name="T0" fmla="*/ 0 w 6"/>
                    <a:gd name="T1" fmla="*/ 27 h 27"/>
                    <a:gd name="T2" fmla="*/ 5 w 6"/>
                    <a:gd name="T3" fmla="*/ 15 h 27"/>
                    <a:gd name="T4" fmla="*/ 4 w 6"/>
                    <a:gd name="T5" fmla="*/ 11 h 27"/>
                    <a:gd name="T6" fmla="*/ 4 w 6"/>
                    <a:gd name="T7" fmla="*/ 11 h 27"/>
                    <a:gd name="T8" fmla="*/ 5 w 6"/>
                    <a:gd name="T9" fmla="*/ 3 h 27"/>
                    <a:gd name="T10" fmla="*/ 4 w 6"/>
                    <a:gd name="T11" fmla="*/ 0 h 27"/>
                    <a:gd name="T12" fmla="*/ 3 w 6"/>
                    <a:gd name="T13" fmla="*/ 0 h 27"/>
                    <a:gd name="T14" fmla="*/ 3 w 6"/>
                    <a:gd name="T15" fmla="*/ 0 h 27"/>
                    <a:gd name="T16" fmla="*/ 0 w 6"/>
                    <a:gd name="T17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27">
                      <a:moveTo>
                        <a:pt x="0" y="27"/>
                      </a:moveTo>
                      <a:cubicBezTo>
                        <a:pt x="4" y="25"/>
                        <a:pt x="6" y="20"/>
                        <a:pt x="5" y="15"/>
                      </a:cubicBezTo>
                      <a:cubicBezTo>
                        <a:pt x="5" y="14"/>
                        <a:pt x="4" y="12"/>
                        <a:pt x="4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5" y="8"/>
                        <a:pt x="5" y="6"/>
                        <a:pt x="5" y="3"/>
                      </a:cubicBezTo>
                      <a:cubicBezTo>
                        <a:pt x="5" y="2"/>
                        <a:pt x="5" y="1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0" name="iŝḻíďê"/>
                <p:cNvSpPr/>
                <p:nvPr/>
              </p:nvSpPr>
              <p:spPr bwMode="auto">
                <a:xfrm>
                  <a:off x="10108782" y="3978346"/>
                  <a:ext cx="511628" cy="855810"/>
                </a:xfrm>
                <a:custGeom>
                  <a:avLst/>
                  <a:gdLst>
                    <a:gd name="T0" fmla="*/ 13 w 26"/>
                    <a:gd name="T1" fmla="*/ 0 h 44"/>
                    <a:gd name="T2" fmla="*/ 8 w 26"/>
                    <a:gd name="T3" fmla="*/ 2 h 44"/>
                    <a:gd name="T4" fmla="*/ 0 w 26"/>
                    <a:gd name="T5" fmla="*/ 6 h 44"/>
                    <a:gd name="T6" fmla="*/ 5 w 26"/>
                    <a:gd name="T7" fmla="*/ 14 h 44"/>
                    <a:gd name="T8" fmla="*/ 25 w 26"/>
                    <a:gd name="T9" fmla="*/ 44 h 44"/>
                    <a:gd name="T10" fmla="*/ 26 w 26"/>
                    <a:gd name="T11" fmla="*/ 43 h 44"/>
                    <a:gd name="T12" fmla="*/ 17 w 26"/>
                    <a:gd name="T13" fmla="*/ 2 h 44"/>
                    <a:gd name="T14" fmla="*/ 16 w 26"/>
                    <a:gd name="T15" fmla="*/ 2 h 44"/>
                    <a:gd name="T16" fmla="*/ 13 w 26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4">
                      <a:moveTo>
                        <a:pt x="13" y="0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5" y="44"/>
                        <a:pt x="25" y="44"/>
                        <a:pt x="26" y="43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2"/>
                        <a:pt x="17" y="2"/>
                        <a:pt x="16" y="2"/>
                      </a:cubicBezTo>
                      <a:cubicBezTo>
                        <a:pt x="15" y="2"/>
                        <a:pt x="13" y="1"/>
                        <a:pt x="13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1" name="íṣḻíďê"/>
                <p:cNvSpPr/>
                <p:nvPr/>
              </p:nvSpPr>
              <p:spPr bwMode="auto">
                <a:xfrm>
                  <a:off x="8248325" y="3606254"/>
                  <a:ext cx="967436" cy="530232"/>
                </a:xfrm>
                <a:custGeom>
                  <a:avLst/>
                  <a:gdLst>
                    <a:gd name="T0" fmla="*/ 49 w 50"/>
                    <a:gd name="T1" fmla="*/ 22 h 27"/>
                    <a:gd name="T2" fmla="*/ 50 w 50"/>
                    <a:gd name="T3" fmla="*/ 21 h 27"/>
                    <a:gd name="T4" fmla="*/ 5 w 50"/>
                    <a:gd name="T5" fmla="*/ 1 h 27"/>
                    <a:gd name="T6" fmla="*/ 2 w 50"/>
                    <a:gd name="T7" fmla="*/ 0 h 27"/>
                    <a:gd name="T8" fmla="*/ 0 w 50"/>
                    <a:gd name="T9" fmla="*/ 2 h 27"/>
                    <a:gd name="T10" fmla="*/ 7 w 50"/>
                    <a:gd name="T11" fmla="*/ 23 h 27"/>
                    <a:gd name="T12" fmla="*/ 8 w 50"/>
                    <a:gd name="T13" fmla="*/ 23 h 27"/>
                    <a:gd name="T14" fmla="*/ 12 w 50"/>
                    <a:gd name="T15" fmla="*/ 27 h 27"/>
                    <a:gd name="T16" fmla="*/ 45 w 50"/>
                    <a:gd name="T17" fmla="*/ 23 h 27"/>
                    <a:gd name="T18" fmla="*/ 50 w 50"/>
                    <a:gd name="T19" fmla="*/ 23 h 27"/>
                    <a:gd name="T20" fmla="*/ 49 w 50"/>
                    <a:gd name="T21" fmla="*/ 2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27">
                      <a:moveTo>
                        <a:pt x="49" y="22"/>
                      </a:moveTo>
                      <a:cubicBezTo>
                        <a:pt x="50" y="22"/>
                        <a:pt x="50" y="21"/>
                        <a:pt x="50" y="2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1" y="1"/>
                        <a:pt x="0" y="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10" y="24"/>
                        <a:pt x="12" y="25"/>
                        <a:pt x="12" y="27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2" name="íṥļïḋé"/>
                <p:cNvSpPr/>
                <p:nvPr/>
              </p:nvSpPr>
              <p:spPr bwMode="auto">
                <a:xfrm>
                  <a:off x="8183207" y="2424869"/>
                  <a:ext cx="548836" cy="1051160"/>
                </a:xfrm>
                <a:custGeom>
                  <a:avLst/>
                  <a:gdLst>
                    <a:gd name="T0" fmla="*/ 2 w 28"/>
                    <a:gd name="T1" fmla="*/ 54 h 54"/>
                    <a:gd name="T2" fmla="*/ 4 w 28"/>
                    <a:gd name="T3" fmla="*/ 54 h 54"/>
                    <a:gd name="T4" fmla="*/ 28 w 28"/>
                    <a:gd name="T5" fmla="*/ 21 h 54"/>
                    <a:gd name="T6" fmla="*/ 26 w 28"/>
                    <a:gd name="T7" fmla="*/ 17 h 54"/>
                    <a:gd name="T8" fmla="*/ 27 w 28"/>
                    <a:gd name="T9" fmla="*/ 15 h 54"/>
                    <a:gd name="T10" fmla="*/ 10 w 28"/>
                    <a:gd name="T11" fmla="*/ 5 h 54"/>
                    <a:gd name="T12" fmla="*/ 2 w 28"/>
                    <a:gd name="T13" fmla="*/ 0 h 54"/>
                    <a:gd name="T14" fmla="*/ 0 w 28"/>
                    <a:gd name="T15" fmla="*/ 2 h 54"/>
                    <a:gd name="T16" fmla="*/ 0 w 28"/>
                    <a:gd name="T17" fmla="*/ 20 h 54"/>
                    <a:gd name="T18" fmla="*/ 2 w 28"/>
                    <a:gd name="T19" fmla="*/ 54 h 54"/>
                    <a:gd name="T20" fmla="*/ 2 w 28"/>
                    <a:gd name="T21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54">
                      <a:moveTo>
                        <a:pt x="2" y="54"/>
                      </a:moveTo>
                      <a:cubicBezTo>
                        <a:pt x="3" y="54"/>
                        <a:pt x="3" y="54"/>
                        <a:pt x="4" y="5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7" y="20"/>
                        <a:pt x="26" y="18"/>
                        <a:pt x="26" y="17"/>
                      </a:cubicBezTo>
                      <a:cubicBezTo>
                        <a:pt x="26" y="16"/>
                        <a:pt x="27" y="16"/>
                        <a:pt x="27" y="1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2" y="54"/>
                        <a:pt x="2" y="54"/>
                        <a:pt x="2" y="54"/>
                      </a:cubicBezTo>
                      <a:cubicBezTo>
                        <a:pt x="2" y="54"/>
                        <a:pt x="2" y="54"/>
                        <a:pt x="2" y="54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3" name="işliḍe"/>
                <p:cNvSpPr/>
                <p:nvPr/>
              </p:nvSpPr>
              <p:spPr bwMode="auto">
                <a:xfrm>
                  <a:off x="8285535" y="2815564"/>
                  <a:ext cx="1106974" cy="716278"/>
                </a:xfrm>
                <a:custGeom>
                  <a:avLst/>
                  <a:gdLst>
                    <a:gd name="T0" fmla="*/ 56 w 57"/>
                    <a:gd name="T1" fmla="*/ 11 h 37"/>
                    <a:gd name="T2" fmla="*/ 56 w 57"/>
                    <a:gd name="T3" fmla="*/ 11 h 37"/>
                    <a:gd name="T4" fmla="*/ 42 w 57"/>
                    <a:gd name="T5" fmla="*/ 4 h 37"/>
                    <a:gd name="T6" fmla="*/ 30 w 57"/>
                    <a:gd name="T7" fmla="*/ 0 h 37"/>
                    <a:gd name="T8" fmla="*/ 26 w 57"/>
                    <a:gd name="T9" fmla="*/ 2 h 37"/>
                    <a:gd name="T10" fmla="*/ 24 w 57"/>
                    <a:gd name="T11" fmla="*/ 1 h 37"/>
                    <a:gd name="T12" fmla="*/ 21 w 57"/>
                    <a:gd name="T13" fmla="*/ 6 h 37"/>
                    <a:gd name="T14" fmla="*/ 0 w 57"/>
                    <a:gd name="T15" fmla="*/ 35 h 37"/>
                    <a:gd name="T16" fmla="*/ 1 w 57"/>
                    <a:gd name="T17" fmla="*/ 37 h 37"/>
                    <a:gd name="T18" fmla="*/ 38 w 57"/>
                    <a:gd name="T19" fmla="*/ 21 h 37"/>
                    <a:gd name="T20" fmla="*/ 57 w 57"/>
                    <a:gd name="T21" fmla="*/ 13 h 37"/>
                    <a:gd name="T22" fmla="*/ 56 w 57"/>
                    <a:gd name="T23" fmla="*/ 1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" h="37">
                      <a:moveTo>
                        <a:pt x="56" y="11"/>
                      </a:moveTo>
                      <a:cubicBezTo>
                        <a:pt x="56" y="11"/>
                        <a:pt x="56" y="11"/>
                        <a:pt x="56" y="11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9" y="1"/>
                        <a:pt x="28" y="2"/>
                        <a:pt x="26" y="2"/>
                      </a:cubicBezTo>
                      <a:cubicBezTo>
                        <a:pt x="25" y="2"/>
                        <a:pt x="24" y="2"/>
                        <a:pt x="24" y="1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5"/>
                        <a:pt x="1" y="36"/>
                        <a:pt x="1" y="37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57" y="13"/>
                        <a:pt x="57" y="13"/>
                        <a:pt x="57" y="13"/>
                      </a:cubicBezTo>
                      <a:cubicBezTo>
                        <a:pt x="56" y="12"/>
                        <a:pt x="56" y="12"/>
                        <a:pt x="56" y="1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4" name="ïS1íḋè"/>
                <p:cNvSpPr/>
                <p:nvPr/>
              </p:nvSpPr>
              <p:spPr bwMode="auto">
                <a:xfrm>
                  <a:off x="9801804" y="1764405"/>
                  <a:ext cx="427904" cy="316278"/>
                </a:xfrm>
                <a:custGeom>
                  <a:avLst/>
                  <a:gdLst>
                    <a:gd name="T0" fmla="*/ 4 w 22"/>
                    <a:gd name="T1" fmla="*/ 2 h 16"/>
                    <a:gd name="T2" fmla="*/ 4 w 22"/>
                    <a:gd name="T3" fmla="*/ 2 h 16"/>
                    <a:gd name="T4" fmla="*/ 0 w 22"/>
                    <a:gd name="T5" fmla="*/ 15 h 16"/>
                    <a:gd name="T6" fmla="*/ 2 w 22"/>
                    <a:gd name="T7" fmla="*/ 16 h 16"/>
                    <a:gd name="T8" fmla="*/ 14 w 22"/>
                    <a:gd name="T9" fmla="*/ 9 h 16"/>
                    <a:gd name="T10" fmla="*/ 22 w 22"/>
                    <a:gd name="T11" fmla="*/ 4 h 16"/>
                    <a:gd name="T12" fmla="*/ 21 w 22"/>
                    <a:gd name="T13" fmla="*/ 3 h 16"/>
                    <a:gd name="T14" fmla="*/ 22 w 22"/>
                    <a:gd name="T15" fmla="*/ 2 h 16"/>
                    <a:gd name="T16" fmla="*/ 8 w 22"/>
                    <a:gd name="T17" fmla="*/ 0 h 16"/>
                    <a:gd name="T18" fmla="*/ 4 w 22"/>
                    <a:gd name="T1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16">
                      <a:moveTo>
                        <a:pt x="4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" y="15"/>
                        <a:pt x="2" y="16"/>
                        <a:pt x="2" y="16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2" y="4"/>
                        <a:pt x="21" y="3"/>
                        <a:pt x="21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1"/>
                        <a:pt x="6" y="2"/>
                        <a:pt x="4" y="2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5" name="íšḷiḑê"/>
                <p:cNvSpPr/>
                <p:nvPr/>
              </p:nvSpPr>
              <p:spPr bwMode="auto">
                <a:xfrm>
                  <a:off x="11029704" y="3903928"/>
                  <a:ext cx="55814" cy="213956"/>
                </a:xfrm>
                <a:custGeom>
                  <a:avLst/>
                  <a:gdLst>
                    <a:gd name="T0" fmla="*/ 2 w 3"/>
                    <a:gd name="T1" fmla="*/ 11 h 11"/>
                    <a:gd name="T2" fmla="*/ 2 w 3"/>
                    <a:gd name="T3" fmla="*/ 0 h 11"/>
                    <a:gd name="T4" fmla="*/ 0 w 3"/>
                    <a:gd name="T5" fmla="*/ 3 h 11"/>
                    <a:gd name="T6" fmla="*/ 2 w 3"/>
                    <a:gd name="T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1">
                      <a:moveTo>
                        <a:pt x="2" y="11"/>
                      </a:moveTo>
                      <a:cubicBezTo>
                        <a:pt x="3" y="7"/>
                        <a:pt x="3" y="4"/>
                        <a:pt x="2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6" name="îşļíďe"/>
                <p:cNvSpPr/>
                <p:nvPr/>
              </p:nvSpPr>
              <p:spPr bwMode="auto">
                <a:xfrm>
                  <a:off x="10499476" y="3103932"/>
                  <a:ext cx="604650" cy="837204"/>
                </a:xfrm>
                <a:custGeom>
                  <a:avLst/>
                  <a:gdLst>
                    <a:gd name="T0" fmla="*/ 0 w 31"/>
                    <a:gd name="T1" fmla="*/ 17 h 43"/>
                    <a:gd name="T2" fmla="*/ 1 w 31"/>
                    <a:gd name="T3" fmla="*/ 18 h 43"/>
                    <a:gd name="T4" fmla="*/ 0 w 31"/>
                    <a:gd name="T5" fmla="*/ 20 h 43"/>
                    <a:gd name="T6" fmla="*/ 17 w 31"/>
                    <a:gd name="T7" fmla="*/ 36 h 43"/>
                    <a:gd name="T8" fmla="*/ 26 w 31"/>
                    <a:gd name="T9" fmla="*/ 43 h 43"/>
                    <a:gd name="T10" fmla="*/ 26 w 31"/>
                    <a:gd name="T11" fmla="*/ 40 h 43"/>
                    <a:gd name="T12" fmla="*/ 27 w 31"/>
                    <a:gd name="T13" fmla="*/ 35 h 43"/>
                    <a:gd name="T14" fmla="*/ 23 w 31"/>
                    <a:gd name="T15" fmla="*/ 30 h 43"/>
                    <a:gd name="T16" fmla="*/ 23 w 31"/>
                    <a:gd name="T17" fmla="*/ 29 h 43"/>
                    <a:gd name="T18" fmla="*/ 24 w 31"/>
                    <a:gd name="T19" fmla="*/ 29 h 43"/>
                    <a:gd name="T20" fmla="*/ 28 w 31"/>
                    <a:gd name="T21" fmla="*/ 27 h 43"/>
                    <a:gd name="T22" fmla="*/ 29 w 31"/>
                    <a:gd name="T23" fmla="*/ 14 h 43"/>
                    <a:gd name="T24" fmla="*/ 31 w 31"/>
                    <a:gd name="T25" fmla="*/ 0 h 43"/>
                    <a:gd name="T26" fmla="*/ 0 w 31"/>
                    <a:gd name="T2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3">
                      <a:moveTo>
                        <a:pt x="0" y="17"/>
                      </a:moveTo>
                      <a:cubicBezTo>
                        <a:pt x="1" y="17"/>
                        <a:pt x="1" y="18"/>
                        <a:pt x="1" y="18"/>
                      </a:cubicBezTo>
                      <a:cubicBezTo>
                        <a:pt x="0" y="19"/>
                        <a:pt x="0" y="20"/>
                        <a:pt x="0" y="20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26" y="40"/>
                        <a:pt x="26" y="40"/>
                        <a:pt x="26" y="40"/>
                      </a:cubicBezTo>
                      <a:cubicBezTo>
                        <a:pt x="27" y="35"/>
                        <a:pt x="27" y="35"/>
                        <a:pt x="27" y="35"/>
                      </a:cubicBezTo>
                      <a:cubicBezTo>
                        <a:pt x="26" y="33"/>
                        <a:pt x="25" y="31"/>
                        <a:pt x="23" y="30"/>
                      </a:cubicBezTo>
                      <a:cubicBezTo>
                        <a:pt x="23" y="30"/>
                        <a:pt x="23" y="29"/>
                        <a:pt x="23" y="29"/>
                      </a:cubicBezTo>
                      <a:cubicBezTo>
                        <a:pt x="23" y="29"/>
                        <a:pt x="23" y="29"/>
                        <a:pt x="24" y="29"/>
                      </a:cubicBezTo>
                      <a:cubicBezTo>
                        <a:pt x="25" y="29"/>
                        <a:pt x="26" y="28"/>
                        <a:pt x="28" y="27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31" y="0"/>
                        <a:pt x="31" y="0"/>
                        <a:pt x="31" y="0"/>
                      </a:cubicBez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7" name="iṧ1idé"/>
                <p:cNvSpPr/>
                <p:nvPr/>
              </p:nvSpPr>
              <p:spPr bwMode="auto">
                <a:xfrm>
                  <a:off x="9643668" y="1336501"/>
                  <a:ext cx="232560" cy="390696"/>
                </a:xfrm>
                <a:custGeom>
                  <a:avLst/>
                  <a:gdLst>
                    <a:gd name="T0" fmla="*/ 3 w 12"/>
                    <a:gd name="T1" fmla="*/ 19 h 20"/>
                    <a:gd name="T2" fmla="*/ 9 w 12"/>
                    <a:gd name="T3" fmla="*/ 20 h 20"/>
                    <a:gd name="T4" fmla="*/ 12 w 12"/>
                    <a:gd name="T5" fmla="*/ 17 h 20"/>
                    <a:gd name="T6" fmla="*/ 11 w 12"/>
                    <a:gd name="T7" fmla="*/ 6 h 20"/>
                    <a:gd name="T8" fmla="*/ 2 w 12"/>
                    <a:gd name="T9" fmla="*/ 1 h 20"/>
                    <a:gd name="T10" fmla="*/ 1 w 12"/>
                    <a:gd name="T11" fmla="*/ 1 h 20"/>
                    <a:gd name="T12" fmla="*/ 1 w 12"/>
                    <a:gd name="T13" fmla="*/ 0 h 20"/>
                    <a:gd name="T14" fmla="*/ 0 w 12"/>
                    <a:gd name="T15" fmla="*/ 14 h 20"/>
                    <a:gd name="T16" fmla="*/ 3 w 12"/>
                    <a:gd name="T17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20">
                      <a:moveTo>
                        <a:pt x="3" y="19"/>
                      </a:move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18"/>
                        <a:pt x="10" y="17"/>
                        <a:pt x="12" y="17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8" y="3"/>
                        <a:pt x="5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2" y="15"/>
                        <a:pt x="3" y="17"/>
                        <a:pt x="3" y="19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8" name="ïśḻiḋè"/>
                <p:cNvSpPr/>
                <p:nvPr/>
              </p:nvSpPr>
              <p:spPr bwMode="auto">
                <a:xfrm>
                  <a:off x="9513436" y="4015554"/>
                  <a:ext cx="558136" cy="818600"/>
                </a:xfrm>
                <a:custGeom>
                  <a:avLst/>
                  <a:gdLst>
                    <a:gd name="T0" fmla="*/ 15 w 29"/>
                    <a:gd name="T1" fmla="*/ 4 h 42"/>
                    <a:gd name="T2" fmla="*/ 14 w 29"/>
                    <a:gd name="T3" fmla="*/ 4 h 42"/>
                    <a:gd name="T4" fmla="*/ 9 w 29"/>
                    <a:gd name="T5" fmla="*/ 0 h 42"/>
                    <a:gd name="T6" fmla="*/ 0 w 29"/>
                    <a:gd name="T7" fmla="*/ 2 h 42"/>
                    <a:gd name="T8" fmla="*/ 29 w 29"/>
                    <a:gd name="T9" fmla="*/ 42 h 42"/>
                    <a:gd name="T10" fmla="*/ 27 w 29"/>
                    <a:gd name="T11" fmla="*/ 36 h 42"/>
                    <a:gd name="T12" fmla="*/ 15 w 29"/>
                    <a:gd name="T13" fmla="*/ 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42">
                      <a:moveTo>
                        <a:pt x="15" y="4"/>
                      </a:moveTo>
                      <a:cubicBezTo>
                        <a:pt x="15" y="4"/>
                        <a:pt x="14" y="4"/>
                        <a:pt x="14" y="4"/>
                      </a:cubicBezTo>
                      <a:cubicBezTo>
                        <a:pt x="12" y="4"/>
                        <a:pt x="10" y="2"/>
                        <a:pt x="9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7" y="36"/>
                        <a:pt x="27" y="36"/>
                        <a:pt x="27" y="36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19" name="íSlîḑê"/>
                <p:cNvSpPr/>
                <p:nvPr/>
              </p:nvSpPr>
              <p:spPr bwMode="auto">
                <a:xfrm>
                  <a:off x="9215764" y="1262083"/>
                  <a:ext cx="427904" cy="372092"/>
                </a:xfrm>
                <a:custGeom>
                  <a:avLst/>
                  <a:gdLst>
                    <a:gd name="T0" fmla="*/ 21 w 22"/>
                    <a:gd name="T1" fmla="*/ 18 h 19"/>
                    <a:gd name="T2" fmla="*/ 21 w 22"/>
                    <a:gd name="T3" fmla="*/ 12 h 19"/>
                    <a:gd name="T4" fmla="*/ 22 w 22"/>
                    <a:gd name="T5" fmla="*/ 4 h 19"/>
                    <a:gd name="T6" fmla="*/ 13 w 22"/>
                    <a:gd name="T7" fmla="*/ 2 h 19"/>
                    <a:gd name="T8" fmla="*/ 13 w 22"/>
                    <a:gd name="T9" fmla="*/ 2 h 19"/>
                    <a:gd name="T10" fmla="*/ 13 w 22"/>
                    <a:gd name="T11" fmla="*/ 2 h 19"/>
                    <a:gd name="T12" fmla="*/ 3 w 22"/>
                    <a:gd name="T13" fmla="*/ 0 h 19"/>
                    <a:gd name="T14" fmla="*/ 0 w 22"/>
                    <a:gd name="T15" fmla="*/ 1 h 19"/>
                    <a:gd name="T16" fmla="*/ 6 w 22"/>
                    <a:gd name="T17" fmla="*/ 7 h 19"/>
                    <a:gd name="T18" fmla="*/ 18 w 22"/>
                    <a:gd name="T19" fmla="*/ 19 h 19"/>
                    <a:gd name="T20" fmla="*/ 21 w 22"/>
                    <a:gd name="T21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21" y="18"/>
                      </a:move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19" y="3"/>
                        <a:pt x="16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3"/>
                        <a:pt x="13" y="2"/>
                        <a:pt x="13" y="2"/>
                      </a:cubicBezTo>
                      <a:cubicBezTo>
                        <a:pt x="10" y="1"/>
                        <a:pt x="6" y="0"/>
                        <a:pt x="3" y="0"/>
                      </a:cubicBez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9" y="19"/>
                        <a:pt x="20" y="18"/>
                        <a:pt x="21" y="18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0" name="ïsľîde"/>
                <p:cNvSpPr/>
                <p:nvPr/>
              </p:nvSpPr>
              <p:spPr bwMode="auto">
                <a:xfrm>
                  <a:off x="9876222" y="1476037"/>
                  <a:ext cx="251164" cy="232560"/>
                </a:xfrm>
                <a:custGeom>
                  <a:avLst/>
                  <a:gdLst>
                    <a:gd name="T0" fmla="*/ 1 w 13"/>
                    <a:gd name="T1" fmla="*/ 9 h 12"/>
                    <a:gd name="T2" fmla="*/ 4 w 13"/>
                    <a:gd name="T3" fmla="*/ 12 h 12"/>
                    <a:gd name="T4" fmla="*/ 8 w 13"/>
                    <a:gd name="T5" fmla="*/ 11 h 12"/>
                    <a:gd name="T6" fmla="*/ 13 w 13"/>
                    <a:gd name="T7" fmla="*/ 9 h 12"/>
                    <a:gd name="T8" fmla="*/ 0 w 13"/>
                    <a:gd name="T9" fmla="*/ 0 h 12"/>
                    <a:gd name="T10" fmla="*/ 1 w 13"/>
                    <a:gd name="T11" fmla="*/ 9 h 12"/>
                    <a:gd name="T12" fmla="*/ 1 w 13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2">
                      <a:moveTo>
                        <a:pt x="1" y="9"/>
                      </a:moveTo>
                      <a:cubicBezTo>
                        <a:pt x="3" y="10"/>
                        <a:pt x="4" y="11"/>
                        <a:pt x="4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4"/>
                        <a:pt x="6" y="0"/>
                        <a:pt x="0" y="0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1" name="íśḻïdè"/>
                <p:cNvSpPr/>
                <p:nvPr/>
              </p:nvSpPr>
              <p:spPr bwMode="auto">
                <a:xfrm>
                  <a:off x="8694836" y="1224873"/>
                  <a:ext cx="855810" cy="558136"/>
                </a:xfrm>
                <a:custGeom>
                  <a:avLst/>
                  <a:gdLst>
                    <a:gd name="T0" fmla="*/ 3 w 44"/>
                    <a:gd name="T1" fmla="*/ 29 h 29"/>
                    <a:gd name="T2" fmla="*/ 13 w 44"/>
                    <a:gd name="T3" fmla="*/ 28 h 29"/>
                    <a:gd name="T4" fmla="*/ 43 w 44"/>
                    <a:gd name="T5" fmla="*/ 25 h 29"/>
                    <a:gd name="T6" fmla="*/ 43 w 44"/>
                    <a:gd name="T7" fmla="*/ 25 h 29"/>
                    <a:gd name="T8" fmla="*/ 44 w 44"/>
                    <a:gd name="T9" fmla="*/ 22 h 29"/>
                    <a:gd name="T10" fmla="*/ 26 w 44"/>
                    <a:gd name="T11" fmla="*/ 3 h 29"/>
                    <a:gd name="T12" fmla="*/ 13 w 44"/>
                    <a:gd name="T13" fmla="*/ 0 h 29"/>
                    <a:gd name="T14" fmla="*/ 11 w 44"/>
                    <a:gd name="T15" fmla="*/ 0 h 29"/>
                    <a:gd name="T16" fmla="*/ 1 w 44"/>
                    <a:gd name="T17" fmla="*/ 24 h 29"/>
                    <a:gd name="T18" fmla="*/ 0 w 44"/>
                    <a:gd name="T19" fmla="*/ 26 h 29"/>
                    <a:gd name="T20" fmla="*/ 3 w 44"/>
                    <a:gd name="T2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29">
                      <a:moveTo>
                        <a:pt x="3" y="29"/>
                      </a:move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3" y="24"/>
                        <a:pt x="43" y="23"/>
                        <a:pt x="44" y="22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2" y="1"/>
                        <a:pt x="17" y="0"/>
                        <a:pt x="13" y="0"/>
                      </a:cubicBezTo>
                      <a:cubicBezTo>
                        <a:pt x="12" y="0"/>
                        <a:pt x="11" y="0"/>
                        <a:pt x="11" y="0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" y="27"/>
                        <a:pt x="2" y="28"/>
                        <a:pt x="3" y="29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2" name="iŝ1idé"/>
                <p:cNvSpPr/>
                <p:nvPr/>
              </p:nvSpPr>
              <p:spPr bwMode="auto">
                <a:xfrm>
                  <a:off x="8480879" y="1243477"/>
                  <a:ext cx="409300" cy="502322"/>
                </a:xfrm>
                <a:custGeom>
                  <a:avLst/>
                  <a:gdLst>
                    <a:gd name="T0" fmla="*/ 1 w 21"/>
                    <a:gd name="T1" fmla="*/ 22 h 26"/>
                    <a:gd name="T2" fmla="*/ 1 w 21"/>
                    <a:gd name="T3" fmla="*/ 23 h 26"/>
                    <a:gd name="T4" fmla="*/ 5 w 21"/>
                    <a:gd name="T5" fmla="*/ 26 h 26"/>
                    <a:gd name="T6" fmla="*/ 9 w 21"/>
                    <a:gd name="T7" fmla="*/ 24 h 26"/>
                    <a:gd name="T8" fmla="*/ 10 w 21"/>
                    <a:gd name="T9" fmla="*/ 25 h 26"/>
                    <a:gd name="T10" fmla="*/ 18 w 21"/>
                    <a:gd name="T11" fmla="*/ 5 h 26"/>
                    <a:gd name="T12" fmla="*/ 21 w 21"/>
                    <a:gd name="T13" fmla="*/ 0 h 26"/>
                    <a:gd name="T14" fmla="*/ 16 w 21"/>
                    <a:gd name="T15" fmla="*/ 1 h 26"/>
                    <a:gd name="T16" fmla="*/ 16 w 21"/>
                    <a:gd name="T17" fmla="*/ 1 h 26"/>
                    <a:gd name="T18" fmla="*/ 16 w 21"/>
                    <a:gd name="T19" fmla="*/ 1 h 26"/>
                    <a:gd name="T20" fmla="*/ 0 w 21"/>
                    <a:gd name="T21" fmla="*/ 20 h 26"/>
                    <a:gd name="T22" fmla="*/ 1 w 21"/>
                    <a:gd name="T23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" h="26">
                      <a:moveTo>
                        <a:pt x="1" y="22"/>
                      </a:move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25"/>
                        <a:pt x="8" y="24"/>
                        <a:pt x="9" y="24"/>
                      </a:cubicBezTo>
                      <a:cubicBezTo>
                        <a:pt x="10" y="24"/>
                        <a:pt x="10" y="25"/>
                        <a:pt x="10" y="2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9" y="0"/>
                        <a:pt x="18" y="1"/>
                        <a:pt x="16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0"/>
                        <a:pt x="2" y="21"/>
                        <a:pt x="1" y="22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3" name="iṧḻîḍê"/>
                <p:cNvSpPr/>
                <p:nvPr/>
              </p:nvSpPr>
              <p:spPr bwMode="auto">
                <a:xfrm>
                  <a:off x="11122726" y="3029514"/>
                  <a:ext cx="18604" cy="37210"/>
                </a:xfrm>
                <a:custGeom>
                  <a:avLst/>
                  <a:gdLst>
                    <a:gd name="T0" fmla="*/ 1 w 1"/>
                    <a:gd name="T1" fmla="*/ 1 h 2"/>
                    <a:gd name="T2" fmla="*/ 0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  <a:gd name="T8" fmla="*/ 1 w 1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4" name="îṡļiďé"/>
                <p:cNvSpPr/>
                <p:nvPr/>
              </p:nvSpPr>
              <p:spPr bwMode="auto">
                <a:xfrm>
                  <a:off x="10387850" y="2741146"/>
                  <a:ext cx="679068" cy="269768"/>
                </a:xfrm>
                <a:custGeom>
                  <a:avLst/>
                  <a:gdLst>
                    <a:gd name="T0" fmla="*/ 0 w 35"/>
                    <a:gd name="T1" fmla="*/ 1 h 14"/>
                    <a:gd name="T2" fmla="*/ 0 w 35"/>
                    <a:gd name="T3" fmla="*/ 1 h 14"/>
                    <a:gd name="T4" fmla="*/ 1 w 35"/>
                    <a:gd name="T5" fmla="*/ 1 h 14"/>
                    <a:gd name="T6" fmla="*/ 34 w 35"/>
                    <a:gd name="T7" fmla="*/ 14 h 14"/>
                    <a:gd name="T8" fmla="*/ 34 w 35"/>
                    <a:gd name="T9" fmla="*/ 14 h 14"/>
                    <a:gd name="T10" fmla="*/ 34 w 35"/>
                    <a:gd name="T11" fmla="*/ 11 h 14"/>
                    <a:gd name="T12" fmla="*/ 34 w 35"/>
                    <a:gd name="T13" fmla="*/ 11 h 14"/>
                    <a:gd name="T14" fmla="*/ 35 w 35"/>
                    <a:gd name="T15" fmla="*/ 7 h 14"/>
                    <a:gd name="T16" fmla="*/ 32 w 35"/>
                    <a:gd name="T17" fmla="*/ 0 h 14"/>
                    <a:gd name="T18" fmla="*/ 1 w 35"/>
                    <a:gd name="T19" fmla="*/ 0 h 14"/>
                    <a:gd name="T20" fmla="*/ 0 w 35"/>
                    <a:gd name="T21" fmla="*/ 0 h 14"/>
                    <a:gd name="T22" fmla="*/ 0 w 35"/>
                    <a:gd name="T23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14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5" y="10"/>
                        <a:pt x="35" y="8"/>
                        <a:pt x="35" y="7"/>
                      </a:cubicBezTo>
                      <a:cubicBezTo>
                        <a:pt x="34" y="4"/>
                        <a:pt x="33" y="2"/>
                        <a:pt x="3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5" name="îSľïḑê"/>
                <p:cNvSpPr/>
                <p:nvPr/>
              </p:nvSpPr>
              <p:spPr bwMode="auto">
                <a:xfrm>
                  <a:off x="8229721" y="1224873"/>
                  <a:ext cx="483718" cy="409300"/>
                </a:xfrm>
                <a:custGeom>
                  <a:avLst/>
                  <a:gdLst>
                    <a:gd name="T0" fmla="*/ 1 w 25"/>
                    <a:gd name="T1" fmla="*/ 11 h 21"/>
                    <a:gd name="T2" fmla="*/ 0 w 25"/>
                    <a:gd name="T3" fmla="*/ 14 h 21"/>
                    <a:gd name="T4" fmla="*/ 9 w 25"/>
                    <a:gd name="T5" fmla="*/ 21 h 21"/>
                    <a:gd name="T6" fmla="*/ 11 w 25"/>
                    <a:gd name="T7" fmla="*/ 20 h 21"/>
                    <a:gd name="T8" fmla="*/ 12 w 25"/>
                    <a:gd name="T9" fmla="*/ 20 h 21"/>
                    <a:gd name="T10" fmla="*/ 25 w 25"/>
                    <a:gd name="T11" fmla="*/ 1 h 21"/>
                    <a:gd name="T12" fmla="*/ 16 w 25"/>
                    <a:gd name="T13" fmla="*/ 0 h 21"/>
                    <a:gd name="T14" fmla="*/ 16 w 25"/>
                    <a:gd name="T15" fmla="*/ 0 h 21"/>
                    <a:gd name="T16" fmla="*/ 16 w 25"/>
                    <a:gd name="T17" fmla="*/ 0 h 21"/>
                    <a:gd name="T18" fmla="*/ 1 w 25"/>
                    <a:gd name="T19" fmla="*/ 9 h 21"/>
                    <a:gd name="T20" fmla="*/ 1 w 25"/>
                    <a:gd name="T21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1">
                      <a:moveTo>
                        <a:pt x="1" y="11"/>
                      </a:moveTo>
                      <a:cubicBezTo>
                        <a:pt x="1" y="12"/>
                        <a:pt x="1" y="13"/>
                        <a:pt x="0" y="14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10" y="20"/>
                        <a:pt x="10" y="20"/>
                        <a:pt x="11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22" y="0"/>
                        <a:pt x="19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10"/>
                        <a:pt x="1" y="11"/>
                        <a:pt x="1" y="1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6" name="îṩḷïḓê"/>
                <p:cNvSpPr/>
                <p:nvPr/>
              </p:nvSpPr>
              <p:spPr bwMode="auto">
                <a:xfrm>
                  <a:off x="11066912" y="2973700"/>
                  <a:ext cx="37210" cy="93022"/>
                </a:xfrm>
                <a:custGeom>
                  <a:avLst/>
                  <a:gdLst>
                    <a:gd name="T0" fmla="*/ 2 w 2"/>
                    <a:gd name="T1" fmla="*/ 3 h 5"/>
                    <a:gd name="T2" fmla="*/ 2 w 2"/>
                    <a:gd name="T3" fmla="*/ 2 h 5"/>
                    <a:gd name="T4" fmla="*/ 0 w 2"/>
                    <a:gd name="T5" fmla="*/ 0 h 5"/>
                    <a:gd name="T6" fmla="*/ 0 w 2"/>
                    <a:gd name="T7" fmla="*/ 3 h 5"/>
                    <a:gd name="T8" fmla="*/ 2 w 2"/>
                    <a:gd name="T9" fmla="*/ 5 h 5"/>
                    <a:gd name="T10" fmla="*/ 2 w 2"/>
                    <a:gd name="T1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3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7" name="îSlídè"/>
                <p:cNvSpPr/>
                <p:nvPr/>
              </p:nvSpPr>
              <p:spPr bwMode="auto">
                <a:xfrm>
                  <a:off x="10369244" y="1866733"/>
                  <a:ext cx="539532" cy="641860"/>
                </a:xfrm>
                <a:custGeom>
                  <a:avLst/>
                  <a:gdLst>
                    <a:gd name="T0" fmla="*/ 0 w 28"/>
                    <a:gd name="T1" fmla="*/ 1 h 33"/>
                    <a:gd name="T2" fmla="*/ 11 w 28"/>
                    <a:gd name="T3" fmla="*/ 13 h 33"/>
                    <a:gd name="T4" fmla="*/ 28 w 28"/>
                    <a:gd name="T5" fmla="*/ 33 h 33"/>
                    <a:gd name="T6" fmla="*/ 20 w 28"/>
                    <a:gd name="T7" fmla="*/ 23 h 33"/>
                    <a:gd name="T8" fmla="*/ 19 w 28"/>
                    <a:gd name="T9" fmla="*/ 22 h 33"/>
                    <a:gd name="T10" fmla="*/ 19 w 28"/>
                    <a:gd name="T11" fmla="*/ 21 h 33"/>
                    <a:gd name="T12" fmla="*/ 8 w 28"/>
                    <a:gd name="T13" fmla="*/ 5 h 33"/>
                    <a:gd name="T14" fmla="*/ 8 w 28"/>
                    <a:gd name="T15" fmla="*/ 5 h 33"/>
                    <a:gd name="T16" fmla="*/ 7 w 28"/>
                    <a:gd name="T17" fmla="*/ 2 h 33"/>
                    <a:gd name="T18" fmla="*/ 7 w 28"/>
                    <a:gd name="T19" fmla="*/ 2 h 33"/>
                    <a:gd name="T20" fmla="*/ 0 w 28"/>
                    <a:gd name="T21" fmla="*/ 0 h 33"/>
                    <a:gd name="T22" fmla="*/ 0 w 28"/>
                    <a:gd name="T23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33">
                      <a:moveTo>
                        <a:pt x="0" y="1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28" y="33"/>
                        <a:pt x="28" y="33"/>
                        <a:pt x="28" y="33"/>
                      </a:cubicBezTo>
                      <a:cubicBezTo>
                        <a:pt x="27" y="29"/>
                        <a:pt x="24" y="25"/>
                        <a:pt x="20" y="23"/>
                      </a:cubicBezTo>
                      <a:cubicBezTo>
                        <a:pt x="19" y="23"/>
                        <a:pt x="19" y="22"/>
                        <a:pt x="19" y="22"/>
                      </a:cubicBezTo>
                      <a:cubicBezTo>
                        <a:pt x="19" y="22"/>
                        <a:pt x="19" y="21"/>
                        <a:pt x="19" y="21"/>
                      </a:cubicBezTo>
                      <a:cubicBezTo>
                        <a:pt x="18" y="14"/>
                        <a:pt x="14" y="8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4"/>
                        <a:pt x="7" y="3"/>
                        <a:pt x="7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8" name="íS1îḑé"/>
                <p:cNvSpPr/>
                <p:nvPr/>
              </p:nvSpPr>
              <p:spPr bwMode="auto">
                <a:xfrm>
                  <a:off x="10304126" y="1885337"/>
                  <a:ext cx="679068" cy="827906"/>
                </a:xfrm>
                <a:custGeom>
                  <a:avLst/>
                  <a:gdLst>
                    <a:gd name="T0" fmla="*/ 0 w 35"/>
                    <a:gd name="T1" fmla="*/ 1 h 43"/>
                    <a:gd name="T2" fmla="*/ 0 w 35"/>
                    <a:gd name="T3" fmla="*/ 31 h 43"/>
                    <a:gd name="T4" fmla="*/ 0 w 35"/>
                    <a:gd name="T5" fmla="*/ 40 h 43"/>
                    <a:gd name="T6" fmla="*/ 4 w 35"/>
                    <a:gd name="T7" fmla="*/ 43 h 43"/>
                    <a:gd name="T8" fmla="*/ 35 w 35"/>
                    <a:gd name="T9" fmla="*/ 43 h 43"/>
                    <a:gd name="T10" fmla="*/ 33 w 35"/>
                    <a:gd name="T11" fmla="*/ 41 h 43"/>
                    <a:gd name="T12" fmla="*/ 33 w 35"/>
                    <a:gd name="T13" fmla="*/ 41 h 43"/>
                    <a:gd name="T14" fmla="*/ 33 w 35"/>
                    <a:gd name="T15" fmla="*/ 37 h 43"/>
                    <a:gd name="T16" fmla="*/ 32 w 35"/>
                    <a:gd name="T17" fmla="*/ 35 h 43"/>
                    <a:gd name="T18" fmla="*/ 30 w 35"/>
                    <a:gd name="T19" fmla="*/ 32 h 43"/>
                    <a:gd name="T20" fmla="*/ 2 w 35"/>
                    <a:gd name="T21" fmla="*/ 0 h 43"/>
                    <a:gd name="T22" fmla="*/ 0 w 35"/>
                    <a:gd name="T23" fmla="*/ 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43">
                      <a:moveTo>
                        <a:pt x="0" y="1"/>
                      </a:move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2" y="40"/>
                        <a:pt x="3" y="42"/>
                        <a:pt x="4" y="43"/>
                      </a:cubicBezTo>
                      <a:cubicBezTo>
                        <a:pt x="35" y="43"/>
                        <a:pt x="35" y="43"/>
                        <a:pt x="35" y="43"/>
                      </a:cubicBezTo>
                      <a:cubicBezTo>
                        <a:pt x="34" y="43"/>
                        <a:pt x="34" y="42"/>
                        <a:pt x="33" y="41"/>
                      </a:cubicBezTo>
                      <a:cubicBezTo>
                        <a:pt x="33" y="41"/>
                        <a:pt x="33" y="41"/>
                        <a:pt x="33" y="41"/>
                      </a:cubicBezTo>
                      <a:cubicBezTo>
                        <a:pt x="33" y="39"/>
                        <a:pt x="33" y="38"/>
                        <a:pt x="33" y="37"/>
                      </a:cubicBezTo>
                      <a:cubicBezTo>
                        <a:pt x="32" y="36"/>
                        <a:pt x="32" y="35"/>
                        <a:pt x="32" y="35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29" name="ï$ļîďé"/>
                <p:cNvSpPr/>
                <p:nvPr/>
              </p:nvSpPr>
              <p:spPr bwMode="auto">
                <a:xfrm>
                  <a:off x="6239035" y="3438814"/>
                  <a:ext cx="279068" cy="325582"/>
                </a:xfrm>
                <a:custGeom>
                  <a:avLst/>
                  <a:gdLst>
                    <a:gd name="T0" fmla="*/ 1 w 14"/>
                    <a:gd name="T1" fmla="*/ 0 h 17"/>
                    <a:gd name="T2" fmla="*/ 0 w 14"/>
                    <a:gd name="T3" fmla="*/ 0 h 17"/>
                    <a:gd name="T4" fmla="*/ 4 w 14"/>
                    <a:gd name="T5" fmla="*/ 10 h 17"/>
                    <a:gd name="T6" fmla="*/ 6 w 14"/>
                    <a:gd name="T7" fmla="*/ 11 h 17"/>
                    <a:gd name="T8" fmla="*/ 14 w 14"/>
                    <a:gd name="T9" fmla="*/ 17 h 17"/>
                    <a:gd name="T10" fmla="*/ 1 w 14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7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2" y="7"/>
                        <a:pt x="4" y="10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0" name="íSľíḋe"/>
                <p:cNvSpPr/>
                <p:nvPr/>
              </p:nvSpPr>
              <p:spPr bwMode="auto">
                <a:xfrm>
                  <a:off x="7466935" y="1727195"/>
                  <a:ext cx="641860" cy="1218600"/>
                </a:xfrm>
                <a:custGeom>
                  <a:avLst/>
                  <a:gdLst>
                    <a:gd name="T0" fmla="*/ 31 w 33"/>
                    <a:gd name="T1" fmla="*/ 33 h 63"/>
                    <a:gd name="T2" fmla="*/ 32 w 33"/>
                    <a:gd name="T3" fmla="*/ 30 h 63"/>
                    <a:gd name="T4" fmla="*/ 2 w 33"/>
                    <a:gd name="T5" fmla="*/ 0 h 63"/>
                    <a:gd name="T6" fmla="*/ 0 w 33"/>
                    <a:gd name="T7" fmla="*/ 1 h 63"/>
                    <a:gd name="T8" fmla="*/ 2 w 33"/>
                    <a:gd name="T9" fmla="*/ 35 h 63"/>
                    <a:gd name="T10" fmla="*/ 4 w 33"/>
                    <a:gd name="T11" fmla="*/ 62 h 63"/>
                    <a:gd name="T12" fmla="*/ 7 w 33"/>
                    <a:gd name="T13" fmla="*/ 63 h 63"/>
                    <a:gd name="T14" fmla="*/ 33 w 33"/>
                    <a:gd name="T15" fmla="*/ 37 h 63"/>
                    <a:gd name="T16" fmla="*/ 31 w 33"/>
                    <a:gd name="T17" fmla="*/ 3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3">
                      <a:moveTo>
                        <a:pt x="31" y="33"/>
                      </a:moveTo>
                      <a:cubicBezTo>
                        <a:pt x="31" y="32"/>
                        <a:pt x="31" y="31"/>
                        <a:pt x="32" y="3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4" y="62"/>
                        <a:pt x="4" y="62"/>
                        <a:pt x="4" y="62"/>
                      </a:cubicBezTo>
                      <a:cubicBezTo>
                        <a:pt x="5" y="62"/>
                        <a:pt x="6" y="62"/>
                        <a:pt x="7" y="63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2" y="36"/>
                        <a:pt x="31" y="34"/>
                        <a:pt x="31" y="33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1" name="ï$1íḑé"/>
                <p:cNvSpPr/>
                <p:nvPr/>
              </p:nvSpPr>
              <p:spPr bwMode="auto">
                <a:xfrm>
                  <a:off x="10443664" y="3513232"/>
                  <a:ext cx="539532" cy="446510"/>
                </a:xfrm>
                <a:custGeom>
                  <a:avLst/>
                  <a:gdLst>
                    <a:gd name="T0" fmla="*/ 0 w 28"/>
                    <a:gd name="T1" fmla="*/ 1 h 23"/>
                    <a:gd name="T2" fmla="*/ 0 w 28"/>
                    <a:gd name="T3" fmla="*/ 17 h 23"/>
                    <a:gd name="T4" fmla="*/ 0 w 28"/>
                    <a:gd name="T5" fmla="*/ 17 h 23"/>
                    <a:gd name="T6" fmla="*/ 4 w 28"/>
                    <a:gd name="T7" fmla="*/ 21 h 23"/>
                    <a:gd name="T8" fmla="*/ 28 w 28"/>
                    <a:gd name="T9" fmla="*/ 23 h 23"/>
                    <a:gd name="T10" fmla="*/ 10 w 28"/>
                    <a:gd name="T11" fmla="*/ 7 h 23"/>
                    <a:gd name="T12" fmla="*/ 2 w 28"/>
                    <a:gd name="T13" fmla="*/ 0 h 23"/>
                    <a:gd name="T14" fmla="*/ 0 w 28"/>
                    <a:gd name="T15" fmla="*/ 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23">
                      <a:moveTo>
                        <a:pt x="0" y="1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2" y="17"/>
                        <a:pt x="4" y="19"/>
                        <a:pt x="4" y="21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2" name="ï$ḻiďè"/>
                <p:cNvSpPr/>
                <p:nvPr/>
              </p:nvSpPr>
              <p:spPr bwMode="auto">
                <a:xfrm>
                  <a:off x="6239035" y="3085328"/>
                  <a:ext cx="390696" cy="697674"/>
                </a:xfrm>
                <a:custGeom>
                  <a:avLst/>
                  <a:gdLst>
                    <a:gd name="T0" fmla="*/ 16 w 20"/>
                    <a:gd name="T1" fmla="*/ 0 h 36"/>
                    <a:gd name="T2" fmla="*/ 0 w 20"/>
                    <a:gd name="T3" fmla="*/ 3 h 36"/>
                    <a:gd name="T4" fmla="*/ 0 w 20"/>
                    <a:gd name="T5" fmla="*/ 15 h 36"/>
                    <a:gd name="T6" fmla="*/ 0 w 20"/>
                    <a:gd name="T7" fmla="*/ 15 h 36"/>
                    <a:gd name="T8" fmla="*/ 0 w 20"/>
                    <a:gd name="T9" fmla="*/ 15 h 36"/>
                    <a:gd name="T10" fmla="*/ 16 w 20"/>
                    <a:gd name="T11" fmla="*/ 36 h 36"/>
                    <a:gd name="T12" fmla="*/ 18 w 20"/>
                    <a:gd name="T13" fmla="*/ 20 h 36"/>
                    <a:gd name="T14" fmla="*/ 20 w 20"/>
                    <a:gd name="T15" fmla="*/ 4 h 36"/>
                    <a:gd name="T16" fmla="*/ 16 w 20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6">
                      <a:moveTo>
                        <a:pt x="16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7"/>
                        <a:pt x="0" y="11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3"/>
                        <a:pt x="16" y="2"/>
                        <a:pt x="16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3" name="îSľiďê"/>
                <p:cNvSpPr/>
                <p:nvPr/>
              </p:nvSpPr>
              <p:spPr bwMode="auto">
                <a:xfrm>
                  <a:off x="9336690" y="4071368"/>
                  <a:ext cx="679068" cy="1125578"/>
                </a:xfrm>
                <a:custGeom>
                  <a:avLst/>
                  <a:gdLst>
                    <a:gd name="T0" fmla="*/ 9 w 35"/>
                    <a:gd name="T1" fmla="*/ 41 h 58"/>
                    <a:gd name="T2" fmla="*/ 9 w 35"/>
                    <a:gd name="T3" fmla="*/ 41 h 58"/>
                    <a:gd name="T4" fmla="*/ 16 w 35"/>
                    <a:gd name="T5" fmla="*/ 58 h 58"/>
                    <a:gd name="T6" fmla="*/ 35 w 35"/>
                    <a:gd name="T7" fmla="*/ 52 h 58"/>
                    <a:gd name="T8" fmla="*/ 35 w 35"/>
                    <a:gd name="T9" fmla="*/ 52 h 58"/>
                    <a:gd name="T10" fmla="*/ 8 w 35"/>
                    <a:gd name="T11" fmla="*/ 0 h 58"/>
                    <a:gd name="T12" fmla="*/ 0 w 35"/>
                    <a:gd name="T13" fmla="*/ 31 h 58"/>
                    <a:gd name="T14" fmla="*/ 9 w 35"/>
                    <a:gd name="T15" fmla="*/ 4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58">
                      <a:moveTo>
                        <a:pt x="9" y="41"/>
                      </a:move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11" y="46"/>
                        <a:pt x="14" y="51"/>
                        <a:pt x="16" y="58"/>
                      </a:cubicBezTo>
                      <a:cubicBezTo>
                        <a:pt x="35" y="52"/>
                        <a:pt x="35" y="52"/>
                        <a:pt x="35" y="52"/>
                      </a:cubicBezTo>
                      <a:cubicBezTo>
                        <a:pt x="35" y="52"/>
                        <a:pt x="35" y="52"/>
                        <a:pt x="35" y="5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2" y="35"/>
                        <a:pt x="5" y="38"/>
                        <a:pt x="9" y="4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4" name="îSľîďè"/>
                <p:cNvSpPr/>
                <p:nvPr/>
              </p:nvSpPr>
              <p:spPr bwMode="auto">
                <a:xfrm>
                  <a:off x="6341357" y="1708591"/>
                  <a:ext cx="1051160" cy="1320923"/>
                </a:xfrm>
                <a:custGeom>
                  <a:avLst/>
                  <a:gdLst>
                    <a:gd name="T0" fmla="*/ 16 w 54"/>
                    <a:gd name="T1" fmla="*/ 65 h 68"/>
                    <a:gd name="T2" fmla="*/ 17 w 54"/>
                    <a:gd name="T3" fmla="*/ 66 h 68"/>
                    <a:gd name="T4" fmla="*/ 54 w 54"/>
                    <a:gd name="T5" fmla="*/ 2 h 68"/>
                    <a:gd name="T6" fmla="*/ 53 w 54"/>
                    <a:gd name="T7" fmla="*/ 0 h 68"/>
                    <a:gd name="T8" fmla="*/ 41 w 54"/>
                    <a:gd name="T9" fmla="*/ 6 h 68"/>
                    <a:gd name="T10" fmla="*/ 28 w 54"/>
                    <a:gd name="T11" fmla="*/ 12 h 68"/>
                    <a:gd name="T12" fmla="*/ 18 w 54"/>
                    <a:gd name="T13" fmla="*/ 28 h 68"/>
                    <a:gd name="T14" fmla="*/ 18 w 54"/>
                    <a:gd name="T15" fmla="*/ 28 h 68"/>
                    <a:gd name="T16" fmla="*/ 2 w 54"/>
                    <a:gd name="T17" fmla="*/ 59 h 68"/>
                    <a:gd name="T18" fmla="*/ 2 w 54"/>
                    <a:gd name="T19" fmla="*/ 59 h 68"/>
                    <a:gd name="T20" fmla="*/ 0 w 54"/>
                    <a:gd name="T21" fmla="*/ 62 h 68"/>
                    <a:gd name="T22" fmla="*/ 11 w 54"/>
                    <a:gd name="T23" fmla="*/ 67 h 68"/>
                    <a:gd name="T24" fmla="*/ 11 w 54"/>
                    <a:gd name="T25" fmla="*/ 68 h 68"/>
                    <a:gd name="T26" fmla="*/ 16 w 54"/>
                    <a:gd name="T27" fmla="*/ 6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" h="68">
                      <a:moveTo>
                        <a:pt x="16" y="65"/>
                      </a:moveTo>
                      <a:cubicBezTo>
                        <a:pt x="16" y="66"/>
                        <a:pt x="17" y="66"/>
                        <a:pt x="17" y="66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3" y="1"/>
                        <a:pt x="53" y="1"/>
                        <a:pt x="53" y="0"/>
                      </a:cubicBezTo>
                      <a:cubicBezTo>
                        <a:pt x="41" y="6"/>
                        <a:pt x="41" y="6"/>
                        <a:pt x="41" y="6"/>
                      </a:cubicBezTo>
                      <a:cubicBezTo>
                        <a:pt x="28" y="12"/>
                        <a:pt x="28" y="12"/>
                        <a:pt x="28" y="12"/>
                      </a:cubicBezTo>
                      <a:cubicBezTo>
                        <a:pt x="23" y="16"/>
                        <a:pt x="20" y="22"/>
                        <a:pt x="18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8" y="35"/>
                        <a:pt x="2" y="47"/>
                        <a:pt x="2" y="59"/>
                      </a:cubicBezTo>
                      <a:cubicBezTo>
                        <a:pt x="2" y="59"/>
                        <a:pt x="2" y="59"/>
                        <a:pt x="2" y="59"/>
                      </a:cubicBezTo>
                      <a:cubicBezTo>
                        <a:pt x="1" y="60"/>
                        <a:pt x="0" y="61"/>
                        <a:pt x="0" y="62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11" y="68"/>
                        <a:pt x="11" y="68"/>
                        <a:pt x="11" y="68"/>
                      </a:cubicBezTo>
                      <a:cubicBezTo>
                        <a:pt x="12" y="66"/>
                        <a:pt x="14" y="65"/>
                        <a:pt x="16" y="65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5" name="isľiḍê"/>
                <p:cNvSpPr/>
                <p:nvPr/>
              </p:nvSpPr>
              <p:spPr bwMode="auto">
                <a:xfrm>
                  <a:off x="6536707" y="3820210"/>
                  <a:ext cx="483718" cy="213956"/>
                </a:xfrm>
                <a:custGeom>
                  <a:avLst/>
                  <a:gdLst>
                    <a:gd name="T0" fmla="*/ 2 w 25"/>
                    <a:gd name="T1" fmla="*/ 0 h 11"/>
                    <a:gd name="T2" fmla="*/ 2 w 25"/>
                    <a:gd name="T3" fmla="*/ 0 h 11"/>
                    <a:gd name="T4" fmla="*/ 0 w 25"/>
                    <a:gd name="T5" fmla="*/ 3 h 11"/>
                    <a:gd name="T6" fmla="*/ 19 w 25"/>
                    <a:gd name="T7" fmla="*/ 11 h 11"/>
                    <a:gd name="T8" fmla="*/ 20 w 25"/>
                    <a:gd name="T9" fmla="*/ 11 h 11"/>
                    <a:gd name="T10" fmla="*/ 25 w 25"/>
                    <a:gd name="T11" fmla="*/ 10 h 11"/>
                    <a:gd name="T12" fmla="*/ 17 w 25"/>
                    <a:gd name="T13" fmla="*/ 6 h 11"/>
                    <a:gd name="T14" fmla="*/ 2 w 25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6" y="7"/>
                        <a:pt x="12" y="10"/>
                        <a:pt x="19" y="11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7" y="6"/>
                        <a:pt x="17" y="6"/>
                        <a:pt x="17" y="6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6" name="íśḻiḑê"/>
                <p:cNvSpPr/>
                <p:nvPr/>
              </p:nvSpPr>
              <p:spPr bwMode="auto">
                <a:xfrm>
                  <a:off x="7504143" y="1708591"/>
                  <a:ext cx="799996" cy="586046"/>
                </a:xfrm>
                <a:custGeom>
                  <a:avLst/>
                  <a:gdLst>
                    <a:gd name="T0" fmla="*/ 34 w 41"/>
                    <a:gd name="T1" fmla="*/ 29 h 30"/>
                    <a:gd name="T2" fmla="*/ 37 w 41"/>
                    <a:gd name="T3" fmla="*/ 30 h 30"/>
                    <a:gd name="T4" fmla="*/ 41 w 41"/>
                    <a:gd name="T5" fmla="*/ 25 h 30"/>
                    <a:gd name="T6" fmla="*/ 39 w 41"/>
                    <a:gd name="T7" fmla="*/ 21 h 30"/>
                    <a:gd name="T8" fmla="*/ 39 w 41"/>
                    <a:gd name="T9" fmla="*/ 20 h 30"/>
                    <a:gd name="T10" fmla="*/ 0 w 41"/>
                    <a:gd name="T11" fmla="*/ 0 h 30"/>
                    <a:gd name="T12" fmla="*/ 0 w 41"/>
                    <a:gd name="T13" fmla="*/ 1 h 30"/>
                    <a:gd name="T14" fmla="*/ 31 w 41"/>
                    <a:gd name="T15" fmla="*/ 30 h 30"/>
                    <a:gd name="T16" fmla="*/ 34 w 41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30">
                      <a:moveTo>
                        <a:pt x="34" y="29"/>
                      </a:moveTo>
                      <a:cubicBezTo>
                        <a:pt x="35" y="29"/>
                        <a:pt x="36" y="30"/>
                        <a:pt x="37" y="30"/>
                      </a:cubicBezTo>
                      <a:cubicBezTo>
                        <a:pt x="41" y="25"/>
                        <a:pt x="41" y="25"/>
                        <a:pt x="41" y="25"/>
                      </a:cubicBezTo>
                      <a:cubicBezTo>
                        <a:pt x="40" y="24"/>
                        <a:pt x="39" y="23"/>
                        <a:pt x="39" y="21"/>
                      </a:cubicBezTo>
                      <a:cubicBezTo>
                        <a:pt x="39" y="21"/>
                        <a:pt x="39" y="20"/>
                        <a:pt x="39" y="2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31" y="30"/>
                        <a:pt x="31" y="30"/>
                        <a:pt x="31" y="30"/>
                      </a:cubicBezTo>
                      <a:cubicBezTo>
                        <a:pt x="32" y="30"/>
                        <a:pt x="33" y="29"/>
                        <a:pt x="34" y="29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7" name="ísľíḓè"/>
                <p:cNvSpPr/>
                <p:nvPr/>
              </p:nvSpPr>
              <p:spPr bwMode="auto">
                <a:xfrm>
                  <a:off x="7755303" y="4266718"/>
                  <a:ext cx="297672" cy="251164"/>
                </a:xfrm>
                <a:custGeom>
                  <a:avLst/>
                  <a:gdLst>
                    <a:gd name="T0" fmla="*/ 0 w 15"/>
                    <a:gd name="T1" fmla="*/ 4 h 13"/>
                    <a:gd name="T2" fmla="*/ 15 w 15"/>
                    <a:gd name="T3" fmla="*/ 13 h 13"/>
                    <a:gd name="T4" fmla="*/ 10 w 15"/>
                    <a:gd name="T5" fmla="*/ 4 h 13"/>
                    <a:gd name="T6" fmla="*/ 8 w 15"/>
                    <a:gd name="T7" fmla="*/ 0 h 13"/>
                    <a:gd name="T8" fmla="*/ 0 w 15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0" y="4"/>
                      </a:moveTo>
                      <a:cubicBezTo>
                        <a:pt x="5" y="8"/>
                        <a:pt x="10" y="11"/>
                        <a:pt x="15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8" name="ïŝliďê"/>
                <p:cNvSpPr/>
                <p:nvPr/>
              </p:nvSpPr>
              <p:spPr bwMode="auto">
                <a:xfrm>
                  <a:off x="6341357" y="3671374"/>
                  <a:ext cx="213956" cy="186046"/>
                </a:xfrm>
                <a:custGeom>
                  <a:avLst/>
                  <a:gdLst>
                    <a:gd name="T0" fmla="*/ 0 w 11"/>
                    <a:gd name="T1" fmla="*/ 0 h 10"/>
                    <a:gd name="T2" fmla="*/ 9 w 11"/>
                    <a:gd name="T3" fmla="*/ 10 h 10"/>
                    <a:gd name="T4" fmla="*/ 10 w 11"/>
                    <a:gd name="T5" fmla="*/ 9 h 10"/>
                    <a:gd name="T6" fmla="*/ 11 w 11"/>
                    <a:gd name="T7" fmla="*/ 7 h 10"/>
                    <a:gd name="T8" fmla="*/ 0 w 11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0">
                      <a:moveTo>
                        <a:pt x="0" y="0"/>
                      </a:moveTo>
                      <a:cubicBezTo>
                        <a:pt x="3" y="4"/>
                        <a:pt x="6" y="8"/>
                        <a:pt x="9" y="10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39" name="iślíḓe"/>
                <p:cNvSpPr/>
                <p:nvPr/>
              </p:nvSpPr>
              <p:spPr bwMode="auto">
                <a:xfrm>
                  <a:off x="8229721" y="2173705"/>
                  <a:ext cx="641860" cy="251164"/>
                </a:xfrm>
                <a:custGeom>
                  <a:avLst/>
                  <a:gdLst>
                    <a:gd name="T0" fmla="*/ 6 w 33"/>
                    <a:gd name="T1" fmla="*/ 2 h 13"/>
                    <a:gd name="T2" fmla="*/ 5 w 33"/>
                    <a:gd name="T3" fmla="*/ 2 h 13"/>
                    <a:gd name="T4" fmla="*/ 0 w 33"/>
                    <a:gd name="T5" fmla="*/ 7 h 13"/>
                    <a:gd name="T6" fmla="*/ 1 w 33"/>
                    <a:gd name="T7" fmla="*/ 10 h 13"/>
                    <a:gd name="T8" fmla="*/ 33 w 33"/>
                    <a:gd name="T9" fmla="*/ 13 h 13"/>
                    <a:gd name="T10" fmla="*/ 30 w 33"/>
                    <a:gd name="T11" fmla="*/ 11 h 13"/>
                    <a:gd name="T12" fmla="*/ 10 w 33"/>
                    <a:gd name="T13" fmla="*/ 0 h 13"/>
                    <a:gd name="T14" fmla="*/ 6 w 33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13">
                      <a:moveTo>
                        <a:pt x="6" y="2"/>
                      </a:move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8"/>
                        <a:pt x="2" y="9"/>
                        <a:pt x="1" y="10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8" y="2"/>
                        <a:pt x="6" y="2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0" name="î$lïdé"/>
                <p:cNvSpPr/>
                <p:nvPr/>
              </p:nvSpPr>
              <p:spPr bwMode="auto">
                <a:xfrm>
                  <a:off x="7913443" y="3857418"/>
                  <a:ext cx="409300" cy="390696"/>
                </a:xfrm>
                <a:custGeom>
                  <a:avLst/>
                  <a:gdLst>
                    <a:gd name="T0" fmla="*/ 20 w 21"/>
                    <a:gd name="T1" fmla="*/ 16 h 20"/>
                    <a:gd name="T2" fmla="*/ 20 w 21"/>
                    <a:gd name="T3" fmla="*/ 15 h 20"/>
                    <a:gd name="T4" fmla="*/ 21 w 21"/>
                    <a:gd name="T5" fmla="*/ 13 h 20"/>
                    <a:gd name="T6" fmla="*/ 6 w 21"/>
                    <a:gd name="T7" fmla="*/ 0 h 20"/>
                    <a:gd name="T8" fmla="*/ 2 w 21"/>
                    <a:gd name="T9" fmla="*/ 2 h 20"/>
                    <a:gd name="T10" fmla="*/ 0 w 21"/>
                    <a:gd name="T11" fmla="*/ 20 h 20"/>
                    <a:gd name="T12" fmla="*/ 8 w 21"/>
                    <a:gd name="T13" fmla="*/ 18 h 20"/>
                    <a:gd name="T14" fmla="*/ 20 w 21"/>
                    <a:gd name="T15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20">
                      <a:moveTo>
                        <a:pt x="20" y="16"/>
                      </a:move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4"/>
                        <a:pt x="20" y="13"/>
                        <a:pt x="21" y="1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1"/>
                        <a:pt x="4" y="2"/>
                        <a:pt x="2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8" y="18"/>
                        <a:pt x="8" y="18"/>
                        <a:pt x="8" y="18"/>
                      </a:cubicBezTo>
                      <a:lnTo>
                        <a:pt x="20" y="16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1" name="iŝḷiḓé"/>
                <p:cNvSpPr/>
                <p:nvPr/>
              </p:nvSpPr>
              <p:spPr bwMode="auto">
                <a:xfrm>
                  <a:off x="7411121" y="1476037"/>
                  <a:ext cx="195350" cy="120932"/>
                </a:xfrm>
                <a:custGeom>
                  <a:avLst/>
                  <a:gdLst>
                    <a:gd name="T0" fmla="*/ 2 w 10"/>
                    <a:gd name="T1" fmla="*/ 5 h 6"/>
                    <a:gd name="T2" fmla="*/ 4 w 10"/>
                    <a:gd name="T3" fmla="*/ 6 h 6"/>
                    <a:gd name="T4" fmla="*/ 10 w 10"/>
                    <a:gd name="T5" fmla="*/ 0 h 6"/>
                    <a:gd name="T6" fmla="*/ 0 w 10"/>
                    <a:gd name="T7" fmla="*/ 4 h 6"/>
                    <a:gd name="T8" fmla="*/ 0 w 10"/>
                    <a:gd name="T9" fmla="*/ 5 h 6"/>
                    <a:gd name="T10" fmla="*/ 2 w 10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6">
                      <a:moveTo>
                        <a:pt x="2" y="5"/>
                      </a:moveTo>
                      <a:cubicBezTo>
                        <a:pt x="3" y="5"/>
                        <a:pt x="4" y="5"/>
                        <a:pt x="4" y="6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1"/>
                        <a:pt x="3" y="2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1" y="5"/>
                        <a:pt x="2" y="5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2" name="îṩļîďê"/>
                <p:cNvSpPr/>
                <p:nvPr/>
              </p:nvSpPr>
              <p:spPr bwMode="auto">
                <a:xfrm>
                  <a:off x="7504143" y="1299291"/>
                  <a:ext cx="641860" cy="334882"/>
                </a:xfrm>
                <a:custGeom>
                  <a:avLst/>
                  <a:gdLst>
                    <a:gd name="T0" fmla="*/ 15 w 33"/>
                    <a:gd name="T1" fmla="*/ 13 h 17"/>
                    <a:gd name="T2" fmla="*/ 29 w 33"/>
                    <a:gd name="T3" fmla="*/ 8 h 17"/>
                    <a:gd name="T4" fmla="*/ 29 w 33"/>
                    <a:gd name="T5" fmla="*/ 6 h 17"/>
                    <a:gd name="T6" fmla="*/ 33 w 33"/>
                    <a:gd name="T7" fmla="*/ 2 h 17"/>
                    <a:gd name="T8" fmla="*/ 33 w 33"/>
                    <a:gd name="T9" fmla="*/ 0 h 17"/>
                    <a:gd name="T10" fmla="*/ 31 w 33"/>
                    <a:gd name="T11" fmla="*/ 0 h 17"/>
                    <a:gd name="T12" fmla="*/ 13 w 33"/>
                    <a:gd name="T13" fmla="*/ 8 h 17"/>
                    <a:gd name="T14" fmla="*/ 13 w 33"/>
                    <a:gd name="T15" fmla="*/ 8 h 17"/>
                    <a:gd name="T16" fmla="*/ 10 w 33"/>
                    <a:gd name="T17" fmla="*/ 8 h 17"/>
                    <a:gd name="T18" fmla="*/ 6 w 33"/>
                    <a:gd name="T19" fmla="*/ 9 h 17"/>
                    <a:gd name="T20" fmla="*/ 0 w 33"/>
                    <a:gd name="T21" fmla="*/ 16 h 17"/>
                    <a:gd name="T22" fmla="*/ 1 w 33"/>
                    <a:gd name="T23" fmla="*/ 17 h 17"/>
                    <a:gd name="T24" fmla="*/ 15 w 33"/>
                    <a:gd name="T25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" h="17">
                      <a:moveTo>
                        <a:pt x="15" y="13"/>
                      </a:move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9" y="8"/>
                        <a:pt x="29" y="7"/>
                        <a:pt x="29" y="6"/>
                      </a:cubicBezTo>
                      <a:cubicBezTo>
                        <a:pt x="29" y="4"/>
                        <a:pt x="31" y="2"/>
                        <a:pt x="33" y="2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2" y="0"/>
                        <a:pt x="31" y="0"/>
                      </a:cubicBezTo>
                      <a:cubicBezTo>
                        <a:pt x="25" y="1"/>
                        <a:pt x="18" y="4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8"/>
                        <a:pt x="11" y="8"/>
                        <a:pt x="10" y="8"/>
                      </a:cubicBezTo>
                      <a:cubicBezTo>
                        <a:pt x="9" y="8"/>
                        <a:pt x="8" y="8"/>
                        <a:pt x="6" y="9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1" y="17"/>
                        <a:pt x="1" y="17"/>
                      </a:cubicBezTo>
                      <a:lnTo>
                        <a:pt x="15" y="13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3" name="ísľïďe"/>
                <p:cNvSpPr/>
                <p:nvPr/>
              </p:nvSpPr>
              <p:spPr bwMode="auto">
                <a:xfrm>
                  <a:off x="7662279" y="4229510"/>
                  <a:ext cx="213956" cy="120932"/>
                </a:xfrm>
                <a:custGeom>
                  <a:avLst/>
                  <a:gdLst>
                    <a:gd name="T0" fmla="*/ 0 w 11"/>
                    <a:gd name="T1" fmla="*/ 0 h 6"/>
                    <a:gd name="T2" fmla="*/ 5 w 11"/>
                    <a:gd name="T3" fmla="*/ 6 h 6"/>
                    <a:gd name="T4" fmla="*/ 11 w 11"/>
                    <a:gd name="T5" fmla="*/ 2 h 6"/>
                    <a:gd name="T6" fmla="*/ 7 w 11"/>
                    <a:gd name="T7" fmla="*/ 1 h 6"/>
                    <a:gd name="T8" fmla="*/ 0 w 1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1" y="2"/>
                        <a:pt x="3" y="4"/>
                        <a:pt x="5" y="6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4" name="işlîde"/>
                <p:cNvSpPr/>
                <p:nvPr/>
              </p:nvSpPr>
              <p:spPr bwMode="auto">
                <a:xfrm>
                  <a:off x="6573917" y="3159746"/>
                  <a:ext cx="465114" cy="837204"/>
                </a:xfrm>
                <a:custGeom>
                  <a:avLst/>
                  <a:gdLst>
                    <a:gd name="T0" fmla="*/ 9 w 24"/>
                    <a:gd name="T1" fmla="*/ 9 h 43"/>
                    <a:gd name="T2" fmla="*/ 5 w 24"/>
                    <a:gd name="T3" fmla="*/ 0 h 43"/>
                    <a:gd name="T4" fmla="*/ 4 w 24"/>
                    <a:gd name="T5" fmla="*/ 0 h 43"/>
                    <a:gd name="T6" fmla="*/ 3 w 24"/>
                    <a:gd name="T7" fmla="*/ 6 h 43"/>
                    <a:gd name="T8" fmla="*/ 0 w 24"/>
                    <a:gd name="T9" fmla="*/ 33 h 43"/>
                    <a:gd name="T10" fmla="*/ 8 w 24"/>
                    <a:gd name="T11" fmla="*/ 36 h 43"/>
                    <a:gd name="T12" fmla="*/ 24 w 24"/>
                    <a:gd name="T13" fmla="*/ 43 h 43"/>
                    <a:gd name="T14" fmla="*/ 9 w 24"/>
                    <a:gd name="T15" fmla="*/ 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43">
                      <a:moveTo>
                        <a:pt x="9" y="9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24" y="43"/>
                        <a:pt x="24" y="43"/>
                        <a:pt x="24" y="43"/>
                      </a:cubicBezTo>
                      <a:lnTo>
                        <a:pt x="9" y="9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5" name="îşļîḑè"/>
                <p:cNvSpPr/>
                <p:nvPr/>
              </p:nvSpPr>
              <p:spPr bwMode="auto">
                <a:xfrm>
                  <a:off x="9336690" y="3159746"/>
                  <a:ext cx="130232" cy="874414"/>
                </a:xfrm>
                <a:custGeom>
                  <a:avLst/>
                  <a:gdLst>
                    <a:gd name="T0" fmla="*/ 7 w 7"/>
                    <a:gd name="T1" fmla="*/ 42 h 45"/>
                    <a:gd name="T2" fmla="*/ 6 w 7"/>
                    <a:gd name="T3" fmla="*/ 0 h 45"/>
                    <a:gd name="T4" fmla="*/ 0 w 7"/>
                    <a:gd name="T5" fmla="*/ 41 h 45"/>
                    <a:gd name="T6" fmla="*/ 3 w 7"/>
                    <a:gd name="T7" fmla="*/ 45 h 45"/>
                    <a:gd name="T8" fmla="*/ 5 w 7"/>
                    <a:gd name="T9" fmla="*/ 45 h 45"/>
                    <a:gd name="T10" fmla="*/ 7 w 7"/>
                    <a:gd name="T11" fmla="*/ 45 h 45"/>
                    <a:gd name="T12" fmla="*/ 7 w 7"/>
                    <a:gd name="T13" fmla="*/ 4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2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2" y="42"/>
                        <a:pt x="3" y="43"/>
                        <a:pt x="3" y="45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lnTo>
                        <a:pt x="7" y="42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6" name="íṥḻïḍe"/>
                <p:cNvSpPr/>
                <p:nvPr/>
              </p:nvSpPr>
              <p:spPr bwMode="auto">
                <a:xfrm>
                  <a:off x="9336690" y="2136495"/>
                  <a:ext cx="409300" cy="790696"/>
                </a:xfrm>
                <a:custGeom>
                  <a:avLst/>
                  <a:gdLst>
                    <a:gd name="T0" fmla="*/ 0 w 21"/>
                    <a:gd name="T1" fmla="*/ 3 h 41"/>
                    <a:gd name="T2" fmla="*/ 1 w 21"/>
                    <a:gd name="T3" fmla="*/ 11 h 41"/>
                    <a:gd name="T4" fmla="*/ 6 w 21"/>
                    <a:gd name="T5" fmla="*/ 41 h 41"/>
                    <a:gd name="T6" fmla="*/ 7 w 21"/>
                    <a:gd name="T7" fmla="*/ 41 h 41"/>
                    <a:gd name="T8" fmla="*/ 8 w 21"/>
                    <a:gd name="T9" fmla="*/ 41 h 41"/>
                    <a:gd name="T10" fmla="*/ 19 w 21"/>
                    <a:gd name="T11" fmla="*/ 8 h 41"/>
                    <a:gd name="T12" fmla="*/ 21 w 21"/>
                    <a:gd name="T13" fmla="*/ 5 h 41"/>
                    <a:gd name="T14" fmla="*/ 18 w 21"/>
                    <a:gd name="T15" fmla="*/ 1 h 41"/>
                    <a:gd name="T16" fmla="*/ 3 w 21"/>
                    <a:gd name="T17" fmla="*/ 0 h 41"/>
                    <a:gd name="T18" fmla="*/ 0 w 21"/>
                    <a:gd name="T19" fmla="*/ 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41">
                      <a:moveTo>
                        <a:pt x="0" y="3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19" y="4"/>
                        <a:pt x="18" y="2"/>
                        <a:pt x="18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2"/>
                        <a:pt x="2" y="3"/>
                        <a:pt x="0" y="3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7" name="îṣḻîḑè"/>
                <p:cNvSpPr/>
                <p:nvPr/>
              </p:nvSpPr>
              <p:spPr bwMode="auto">
                <a:xfrm>
                  <a:off x="8732044" y="1727195"/>
                  <a:ext cx="818600" cy="353486"/>
                </a:xfrm>
                <a:custGeom>
                  <a:avLst/>
                  <a:gdLst>
                    <a:gd name="T0" fmla="*/ 0 w 42"/>
                    <a:gd name="T1" fmla="*/ 6 h 18"/>
                    <a:gd name="T2" fmla="*/ 26 w 42"/>
                    <a:gd name="T3" fmla="*/ 18 h 18"/>
                    <a:gd name="T4" fmla="*/ 30 w 42"/>
                    <a:gd name="T5" fmla="*/ 15 h 18"/>
                    <a:gd name="T6" fmla="*/ 32 w 42"/>
                    <a:gd name="T7" fmla="*/ 16 h 18"/>
                    <a:gd name="T8" fmla="*/ 42 w 42"/>
                    <a:gd name="T9" fmla="*/ 2 h 18"/>
                    <a:gd name="T10" fmla="*/ 41 w 42"/>
                    <a:gd name="T11" fmla="*/ 0 h 18"/>
                    <a:gd name="T12" fmla="*/ 1 w 42"/>
                    <a:gd name="T13" fmla="*/ 4 h 18"/>
                    <a:gd name="T14" fmla="*/ 1 w 42"/>
                    <a:gd name="T15" fmla="*/ 4 h 18"/>
                    <a:gd name="T16" fmla="*/ 0 w 42"/>
                    <a:gd name="T17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18">
                      <a:moveTo>
                        <a:pt x="0" y="6"/>
                      </a:moveTo>
                      <a:cubicBezTo>
                        <a:pt x="26" y="18"/>
                        <a:pt x="26" y="18"/>
                        <a:pt x="26" y="18"/>
                      </a:cubicBezTo>
                      <a:cubicBezTo>
                        <a:pt x="27" y="16"/>
                        <a:pt x="28" y="15"/>
                        <a:pt x="30" y="15"/>
                      </a:cubicBezTo>
                      <a:cubicBezTo>
                        <a:pt x="31" y="15"/>
                        <a:pt x="31" y="16"/>
                        <a:pt x="32" y="16"/>
                      </a:cubicBezTo>
                      <a:cubicBezTo>
                        <a:pt x="42" y="2"/>
                        <a:pt x="42" y="2"/>
                        <a:pt x="42" y="2"/>
                      </a:cubicBezTo>
                      <a:cubicBezTo>
                        <a:pt x="42" y="2"/>
                        <a:pt x="41" y="1"/>
                        <a:pt x="41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5"/>
                        <a:pt x="1" y="5"/>
                        <a:pt x="0" y="6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8" name="íṥľíďé"/>
                <p:cNvSpPr/>
                <p:nvPr/>
              </p:nvSpPr>
              <p:spPr bwMode="auto">
                <a:xfrm>
                  <a:off x="6685543" y="1745801"/>
                  <a:ext cx="837204" cy="1302317"/>
                </a:xfrm>
                <a:custGeom>
                  <a:avLst/>
                  <a:gdLst>
                    <a:gd name="T0" fmla="*/ 2 w 43"/>
                    <a:gd name="T1" fmla="*/ 67 h 67"/>
                    <a:gd name="T2" fmla="*/ 30 w 43"/>
                    <a:gd name="T3" fmla="*/ 66 h 67"/>
                    <a:gd name="T4" fmla="*/ 39 w 43"/>
                    <a:gd name="T5" fmla="*/ 65 h 67"/>
                    <a:gd name="T6" fmla="*/ 39 w 43"/>
                    <a:gd name="T7" fmla="*/ 65 h 67"/>
                    <a:gd name="T8" fmla="*/ 43 w 43"/>
                    <a:gd name="T9" fmla="*/ 61 h 67"/>
                    <a:gd name="T10" fmla="*/ 39 w 43"/>
                    <a:gd name="T11" fmla="*/ 0 h 67"/>
                    <a:gd name="T12" fmla="*/ 38 w 43"/>
                    <a:gd name="T13" fmla="*/ 0 h 67"/>
                    <a:gd name="T14" fmla="*/ 37 w 43"/>
                    <a:gd name="T15" fmla="*/ 0 h 67"/>
                    <a:gd name="T16" fmla="*/ 0 w 43"/>
                    <a:gd name="T17" fmla="*/ 64 h 67"/>
                    <a:gd name="T18" fmla="*/ 2 w 43"/>
                    <a:gd name="T1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" h="67">
                      <a:moveTo>
                        <a:pt x="2" y="67"/>
                      </a:moveTo>
                      <a:cubicBezTo>
                        <a:pt x="30" y="66"/>
                        <a:pt x="30" y="66"/>
                        <a:pt x="30" y="66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39" y="63"/>
                        <a:pt x="41" y="61"/>
                        <a:pt x="43" y="61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8" y="0"/>
                        <a:pt x="37" y="0"/>
                        <a:pt x="37" y="0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1" y="65"/>
                        <a:pt x="2" y="66"/>
                        <a:pt x="2" y="67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49" name="ïṧliḓe"/>
                <p:cNvSpPr/>
                <p:nvPr/>
              </p:nvSpPr>
              <p:spPr bwMode="auto">
                <a:xfrm>
                  <a:off x="8825068" y="2443473"/>
                  <a:ext cx="567442" cy="567442"/>
                </a:xfrm>
                <a:custGeom>
                  <a:avLst/>
                  <a:gdLst>
                    <a:gd name="T0" fmla="*/ 5 w 29"/>
                    <a:gd name="T1" fmla="*/ 0 h 29"/>
                    <a:gd name="T2" fmla="*/ 0 w 29"/>
                    <a:gd name="T3" fmla="*/ 12 h 29"/>
                    <a:gd name="T4" fmla="*/ 3 w 29"/>
                    <a:gd name="T5" fmla="*/ 17 h 29"/>
                    <a:gd name="T6" fmla="*/ 3 w 29"/>
                    <a:gd name="T7" fmla="*/ 18 h 29"/>
                    <a:gd name="T8" fmla="*/ 28 w 29"/>
                    <a:gd name="T9" fmla="*/ 29 h 29"/>
                    <a:gd name="T10" fmla="*/ 29 w 29"/>
                    <a:gd name="T11" fmla="*/ 27 h 29"/>
                    <a:gd name="T12" fmla="*/ 28 w 29"/>
                    <a:gd name="T13" fmla="*/ 27 h 29"/>
                    <a:gd name="T14" fmla="*/ 5 w 29"/>
                    <a:gd name="T15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29">
                      <a:moveTo>
                        <a:pt x="5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13"/>
                        <a:pt x="3" y="15"/>
                        <a:pt x="3" y="17"/>
                      </a:cubicBezTo>
                      <a:cubicBezTo>
                        <a:pt x="3" y="17"/>
                        <a:pt x="3" y="17"/>
                        <a:pt x="3" y="18"/>
                      </a:cubicBezTo>
                      <a:cubicBezTo>
                        <a:pt x="28" y="29"/>
                        <a:pt x="28" y="29"/>
                        <a:pt x="28" y="29"/>
                      </a:cubicBezTo>
                      <a:cubicBezTo>
                        <a:pt x="28" y="28"/>
                        <a:pt x="29" y="28"/>
                        <a:pt x="29" y="27"/>
                      </a:cubicBezTo>
                      <a:cubicBezTo>
                        <a:pt x="28" y="27"/>
                        <a:pt x="28" y="27"/>
                        <a:pt x="28" y="27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0" name="íṩļîḑê"/>
                <p:cNvSpPr/>
                <p:nvPr/>
              </p:nvSpPr>
              <p:spPr bwMode="auto">
                <a:xfrm>
                  <a:off x="8927389" y="2173705"/>
                  <a:ext cx="502322" cy="799996"/>
                </a:xfrm>
                <a:custGeom>
                  <a:avLst/>
                  <a:gdLst>
                    <a:gd name="T0" fmla="*/ 25 w 26"/>
                    <a:gd name="T1" fmla="*/ 41 h 41"/>
                    <a:gd name="T2" fmla="*/ 26 w 26"/>
                    <a:gd name="T3" fmla="*/ 40 h 41"/>
                    <a:gd name="T4" fmla="*/ 20 w 26"/>
                    <a:gd name="T5" fmla="*/ 2 h 41"/>
                    <a:gd name="T6" fmla="*/ 19 w 26"/>
                    <a:gd name="T7" fmla="*/ 2 h 41"/>
                    <a:gd name="T8" fmla="*/ 16 w 26"/>
                    <a:gd name="T9" fmla="*/ 0 h 41"/>
                    <a:gd name="T10" fmla="*/ 0 w 26"/>
                    <a:gd name="T11" fmla="*/ 13 h 41"/>
                    <a:gd name="T12" fmla="*/ 24 w 26"/>
                    <a:gd name="T13" fmla="*/ 40 h 41"/>
                    <a:gd name="T14" fmla="*/ 25 w 26"/>
                    <a:gd name="T1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41">
                      <a:moveTo>
                        <a:pt x="25" y="41"/>
                      </a:moveTo>
                      <a:cubicBezTo>
                        <a:pt x="25" y="40"/>
                        <a:pt x="26" y="40"/>
                        <a:pt x="26" y="40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2"/>
                        <a:pt x="19" y="2"/>
                        <a:pt x="19" y="2"/>
                      </a:cubicBezTo>
                      <a:cubicBezTo>
                        <a:pt x="18" y="2"/>
                        <a:pt x="17" y="1"/>
                        <a:pt x="16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lnTo>
                        <a:pt x="25" y="41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1" name="iṧḻidè"/>
                <p:cNvSpPr/>
                <p:nvPr/>
              </p:nvSpPr>
              <p:spPr bwMode="auto">
                <a:xfrm>
                  <a:off x="7532294" y="1487590"/>
                  <a:ext cx="799996" cy="604650"/>
                </a:xfrm>
                <a:custGeom>
                  <a:avLst/>
                  <a:gdLst>
                    <a:gd name="T0" fmla="*/ 0 w 41"/>
                    <a:gd name="T1" fmla="*/ 11 h 31"/>
                    <a:gd name="T2" fmla="*/ 39 w 41"/>
                    <a:gd name="T3" fmla="*/ 31 h 31"/>
                    <a:gd name="T4" fmla="*/ 41 w 41"/>
                    <a:gd name="T5" fmla="*/ 29 h 31"/>
                    <a:gd name="T6" fmla="*/ 38 w 41"/>
                    <a:gd name="T7" fmla="*/ 19 h 31"/>
                    <a:gd name="T8" fmla="*/ 33 w 41"/>
                    <a:gd name="T9" fmla="*/ 3 h 31"/>
                    <a:gd name="T10" fmla="*/ 32 w 41"/>
                    <a:gd name="T11" fmla="*/ 3 h 31"/>
                    <a:gd name="T12" fmla="*/ 28 w 41"/>
                    <a:gd name="T13" fmla="*/ 0 h 31"/>
                    <a:gd name="T14" fmla="*/ 0 w 41"/>
                    <a:gd name="T15" fmla="*/ 9 h 31"/>
                    <a:gd name="T16" fmla="*/ 0 w 41"/>
                    <a:gd name="T17" fmla="*/ 10 h 31"/>
                    <a:gd name="T18" fmla="*/ 0 w 41"/>
                    <a:gd name="T19" fmla="*/ 1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1" h="31">
                      <a:moveTo>
                        <a:pt x="0" y="11"/>
                      </a:moveTo>
                      <a:cubicBezTo>
                        <a:pt x="39" y="31"/>
                        <a:pt x="39" y="31"/>
                        <a:pt x="39" y="31"/>
                      </a:cubicBezTo>
                      <a:cubicBezTo>
                        <a:pt x="39" y="30"/>
                        <a:pt x="40" y="29"/>
                        <a:pt x="41" y="29"/>
                      </a:cubicBezTo>
                      <a:cubicBezTo>
                        <a:pt x="38" y="19"/>
                        <a:pt x="38" y="19"/>
                        <a:pt x="38" y="19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3" y="3"/>
                        <a:pt x="32" y="3"/>
                        <a:pt x="32" y="3"/>
                      </a:cubicBezTo>
                      <a:cubicBezTo>
                        <a:pt x="30" y="2"/>
                        <a:pt x="29" y="1"/>
                        <a:pt x="28" y="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2" name="ïṣḷíḋè"/>
                <p:cNvSpPr/>
                <p:nvPr/>
              </p:nvSpPr>
              <p:spPr bwMode="auto">
                <a:xfrm>
                  <a:off x="9839012" y="1866733"/>
                  <a:ext cx="446510" cy="809300"/>
                </a:xfrm>
                <a:custGeom>
                  <a:avLst/>
                  <a:gdLst>
                    <a:gd name="T0" fmla="*/ 20 w 23"/>
                    <a:gd name="T1" fmla="*/ 0 h 42"/>
                    <a:gd name="T2" fmla="*/ 1 w 23"/>
                    <a:gd name="T3" fmla="*/ 12 h 42"/>
                    <a:gd name="T4" fmla="*/ 1 w 23"/>
                    <a:gd name="T5" fmla="*/ 15 h 42"/>
                    <a:gd name="T6" fmla="*/ 0 w 23"/>
                    <a:gd name="T7" fmla="*/ 18 h 42"/>
                    <a:gd name="T8" fmla="*/ 14 w 23"/>
                    <a:gd name="T9" fmla="*/ 33 h 42"/>
                    <a:gd name="T10" fmla="*/ 21 w 23"/>
                    <a:gd name="T11" fmla="*/ 42 h 42"/>
                    <a:gd name="T12" fmla="*/ 23 w 23"/>
                    <a:gd name="T13" fmla="*/ 41 h 42"/>
                    <a:gd name="T14" fmla="*/ 23 w 23"/>
                    <a:gd name="T15" fmla="*/ 2 h 42"/>
                    <a:gd name="T16" fmla="*/ 20 w 23"/>
                    <a:gd name="T1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42">
                      <a:moveTo>
                        <a:pt x="20" y="0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3"/>
                        <a:pt x="2" y="14"/>
                        <a:pt x="1" y="15"/>
                      </a:cubicBezTo>
                      <a:cubicBezTo>
                        <a:pt x="1" y="16"/>
                        <a:pt x="1" y="17"/>
                        <a:pt x="0" y="18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2" y="41"/>
                        <a:pt x="22" y="41"/>
                        <a:pt x="23" y="41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2" y="2"/>
                        <a:pt x="21" y="1"/>
                        <a:pt x="20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3" name="íśľïdè"/>
                <p:cNvSpPr/>
                <p:nvPr/>
              </p:nvSpPr>
              <p:spPr bwMode="auto">
                <a:xfrm>
                  <a:off x="9643668" y="5103923"/>
                  <a:ext cx="372090" cy="855810"/>
                </a:xfrm>
                <a:custGeom>
                  <a:avLst/>
                  <a:gdLst>
                    <a:gd name="T0" fmla="*/ 19 w 19"/>
                    <a:gd name="T1" fmla="*/ 0 h 44"/>
                    <a:gd name="T2" fmla="*/ 19 w 19"/>
                    <a:gd name="T3" fmla="*/ 0 h 44"/>
                    <a:gd name="T4" fmla="*/ 10 w 19"/>
                    <a:gd name="T5" fmla="*/ 3 h 44"/>
                    <a:gd name="T6" fmla="*/ 0 w 19"/>
                    <a:gd name="T7" fmla="*/ 6 h 44"/>
                    <a:gd name="T8" fmla="*/ 6 w 19"/>
                    <a:gd name="T9" fmla="*/ 44 h 44"/>
                    <a:gd name="T10" fmla="*/ 19 w 19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44">
                      <a:moveTo>
                        <a:pt x="19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4" y="17"/>
                        <a:pt x="5" y="30"/>
                        <a:pt x="6" y="4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4" name="ïs1ïďê"/>
                <p:cNvSpPr/>
                <p:nvPr/>
              </p:nvSpPr>
              <p:spPr bwMode="auto">
                <a:xfrm>
                  <a:off x="8248325" y="2387661"/>
                  <a:ext cx="660464" cy="306978"/>
                </a:xfrm>
                <a:custGeom>
                  <a:avLst/>
                  <a:gdLst>
                    <a:gd name="T0" fmla="*/ 24 w 34"/>
                    <a:gd name="T1" fmla="*/ 16 h 16"/>
                    <a:gd name="T2" fmla="*/ 28 w 34"/>
                    <a:gd name="T3" fmla="*/ 15 h 16"/>
                    <a:gd name="T4" fmla="*/ 29 w 34"/>
                    <a:gd name="T5" fmla="*/ 15 h 16"/>
                    <a:gd name="T6" fmla="*/ 34 w 34"/>
                    <a:gd name="T7" fmla="*/ 3 h 16"/>
                    <a:gd name="T8" fmla="*/ 0 w 34"/>
                    <a:gd name="T9" fmla="*/ 0 h 16"/>
                    <a:gd name="T10" fmla="*/ 0 w 34"/>
                    <a:gd name="T11" fmla="*/ 1 h 16"/>
                    <a:gd name="T12" fmla="*/ 24 w 34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16">
                      <a:moveTo>
                        <a:pt x="24" y="16"/>
                      </a:moveTo>
                      <a:cubicBezTo>
                        <a:pt x="25" y="15"/>
                        <a:pt x="27" y="14"/>
                        <a:pt x="28" y="15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34" y="3"/>
                        <a:pt x="34" y="3"/>
                        <a:pt x="34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lnTo>
                        <a:pt x="24" y="16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5" name="iṡḷïḑê"/>
                <p:cNvSpPr/>
                <p:nvPr/>
              </p:nvSpPr>
              <p:spPr bwMode="auto">
                <a:xfrm>
                  <a:off x="9513436" y="2229519"/>
                  <a:ext cx="641860" cy="781392"/>
                </a:xfrm>
                <a:custGeom>
                  <a:avLst/>
                  <a:gdLst>
                    <a:gd name="T0" fmla="*/ 12 w 33"/>
                    <a:gd name="T1" fmla="*/ 0 h 40"/>
                    <a:gd name="T2" fmla="*/ 8 w 33"/>
                    <a:gd name="T3" fmla="*/ 14 h 40"/>
                    <a:gd name="T4" fmla="*/ 0 w 33"/>
                    <a:gd name="T5" fmla="*/ 37 h 40"/>
                    <a:gd name="T6" fmla="*/ 2 w 33"/>
                    <a:gd name="T7" fmla="*/ 40 h 40"/>
                    <a:gd name="T8" fmla="*/ 33 w 33"/>
                    <a:gd name="T9" fmla="*/ 34 h 40"/>
                    <a:gd name="T10" fmla="*/ 25 w 33"/>
                    <a:gd name="T11" fmla="*/ 19 h 40"/>
                    <a:gd name="T12" fmla="*/ 15 w 33"/>
                    <a:gd name="T13" fmla="*/ 0 h 40"/>
                    <a:gd name="T14" fmla="*/ 13 w 33"/>
                    <a:gd name="T15" fmla="*/ 0 h 40"/>
                    <a:gd name="T16" fmla="*/ 12 w 33"/>
                    <a:gd name="T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0">
                      <a:moveTo>
                        <a:pt x="12" y="0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8"/>
                        <a:pt x="2" y="39"/>
                        <a:pt x="2" y="40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6" name="í$1iḓê"/>
                <p:cNvSpPr/>
                <p:nvPr/>
              </p:nvSpPr>
              <p:spPr bwMode="auto">
                <a:xfrm>
                  <a:off x="8304139" y="3085328"/>
                  <a:ext cx="1144182" cy="911622"/>
                </a:xfrm>
                <a:custGeom>
                  <a:avLst/>
                  <a:gdLst>
                    <a:gd name="T0" fmla="*/ 14 w 59"/>
                    <a:gd name="T1" fmla="*/ 18 h 47"/>
                    <a:gd name="T2" fmla="*/ 0 w 59"/>
                    <a:gd name="T3" fmla="*/ 24 h 47"/>
                    <a:gd name="T4" fmla="*/ 0 w 59"/>
                    <a:gd name="T5" fmla="*/ 25 h 47"/>
                    <a:gd name="T6" fmla="*/ 0 w 59"/>
                    <a:gd name="T7" fmla="*/ 26 h 47"/>
                    <a:gd name="T8" fmla="*/ 47 w 59"/>
                    <a:gd name="T9" fmla="*/ 47 h 47"/>
                    <a:gd name="T10" fmla="*/ 47 w 59"/>
                    <a:gd name="T11" fmla="*/ 47 h 47"/>
                    <a:gd name="T12" fmla="*/ 52 w 59"/>
                    <a:gd name="T13" fmla="*/ 45 h 47"/>
                    <a:gd name="T14" fmla="*/ 52 w 59"/>
                    <a:gd name="T15" fmla="*/ 45 h 47"/>
                    <a:gd name="T16" fmla="*/ 59 w 59"/>
                    <a:gd name="T17" fmla="*/ 2 h 47"/>
                    <a:gd name="T18" fmla="*/ 56 w 59"/>
                    <a:gd name="T19" fmla="*/ 0 h 47"/>
                    <a:gd name="T20" fmla="*/ 14 w 59"/>
                    <a:gd name="T21" fmla="*/ 1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9" h="47">
                      <a:moveTo>
                        <a:pt x="14" y="18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24"/>
                        <a:pt x="0" y="24"/>
                        <a:pt x="0" y="25"/>
                      </a:cubicBezTo>
                      <a:cubicBezTo>
                        <a:pt x="0" y="25"/>
                        <a:pt x="0" y="26"/>
                        <a:pt x="0" y="26"/>
                      </a:cubicBezTo>
                      <a:cubicBezTo>
                        <a:pt x="47" y="47"/>
                        <a:pt x="47" y="47"/>
                        <a:pt x="47" y="47"/>
                      </a:cubicBezTo>
                      <a:cubicBezTo>
                        <a:pt x="47" y="47"/>
                        <a:pt x="47" y="47"/>
                        <a:pt x="47" y="47"/>
                      </a:cubicBezTo>
                      <a:cubicBezTo>
                        <a:pt x="48" y="45"/>
                        <a:pt x="50" y="44"/>
                        <a:pt x="52" y="45"/>
                      </a:cubicBezTo>
                      <a:cubicBezTo>
                        <a:pt x="52" y="45"/>
                        <a:pt x="52" y="45"/>
                        <a:pt x="52" y="45"/>
                      </a:cubicBez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58" y="1"/>
                        <a:pt x="57" y="1"/>
                        <a:pt x="56" y="0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  <p:sp>
              <p:nvSpPr>
                <p:cNvPr id="257" name="íśľiḑè"/>
                <p:cNvSpPr/>
                <p:nvPr/>
              </p:nvSpPr>
              <p:spPr bwMode="auto">
                <a:xfrm>
                  <a:off x="9494832" y="3085328"/>
                  <a:ext cx="846510" cy="855810"/>
                </a:xfrm>
                <a:custGeom>
                  <a:avLst/>
                  <a:gdLst>
                    <a:gd name="T0" fmla="*/ 43 w 44"/>
                    <a:gd name="T1" fmla="*/ 18 h 44"/>
                    <a:gd name="T2" fmla="*/ 43 w 44"/>
                    <a:gd name="T3" fmla="*/ 18 h 44"/>
                    <a:gd name="T4" fmla="*/ 2 w 44"/>
                    <a:gd name="T5" fmla="*/ 0 h 44"/>
                    <a:gd name="T6" fmla="*/ 0 w 44"/>
                    <a:gd name="T7" fmla="*/ 1 h 44"/>
                    <a:gd name="T8" fmla="*/ 10 w 44"/>
                    <a:gd name="T9" fmla="*/ 30 h 44"/>
                    <a:gd name="T10" fmla="*/ 14 w 44"/>
                    <a:gd name="T11" fmla="*/ 42 h 44"/>
                    <a:gd name="T12" fmla="*/ 15 w 44"/>
                    <a:gd name="T13" fmla="*/ 42 h 44"/>
                    <a:gd name="T14" fmla="*/ 18 w 44"/>
                    <a:gd name="T15" fmla="*/ 44 h 44"/>
                    <a:gd name="T16" fmla="*/ 34 w 44"/>
                    <a:gd name="T17" fmla="*/ 30 h 44"/>
                    <a:gd name="T18" fmla="*/ 44 w 44"/>
                    <a:gd name="T19" fmla="*/ 22 h 44"/>
                    <a:gd name="T20" fmla="*/ 43 w 44"/>
                    <a:gd name="T21" fmla="*/ 1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44">
                      <a:moveTo>
                        <a:pt x="43" y="18"/>
                      </a:moveTo>
                      <a:cubicBezTo>
                        <a:pt x="43" y="18"/>
                        <a:pt x="43" y="18"/>
                        <a:pt x="43" y="18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42"/>
                        <a:pt x="15" y="42"/>
                        <a:pt x="15" y="42"/>
                      </a:cubicBezTo>
                      <a:cubicBezTo>
                        <a:pt x="16" y="42"/>
                        <a:pt x="17" y="43"/>
                        <a:pt x="18" y="44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44" y="22"/>
                        <a:pt x="44" y="22"/>
                        <a:pt x="44" y="22"/>
                      </a:cubicBezTo>
                      <a:cubicBezTo>
                        <a:pt x="44" y="21"/>
                        <a:pt x="43" y="20"/>
                        <a:pt x="43" y="18"/>
                      </a:cubicBezTo>
                      <a:close/>
                    </a:path>
                  </a:pathLst>
                </a:custGeom>
                <a:grpFill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sz="1200"/>
                </a:p>
              </p:txBody>
            </p:sp>
          </p:grpSp>
          <p:sp>
            <p:nvSpPr>
              <p:cNvPr id="258" name="文本框 257"/>
              <p:cNvSpPr txBox="1"/>
              <p:nvPr/>
            </p:nvSpPr>
            <p:spPr>
              <a:xfrm>
                <a:off x="2165" y="4983"/>
                <a:ext cx="2792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200" b="1" i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黑体" panose="02010609060101010101" charset="-122"/>
                    <a:cs typeface="Times New Roman" panose="02020603050405020304" pitchFamily="18" charset="0"/>
                    <a:sym typeface="+mn-ea"/>
                  </a:rPr>
                  <a:t>Teacher model</a:t>
                </a:r>
                <a:endParaRPr lang="en-US" altLang="zh-CN" sz="1200" b="1" i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  <p:grpSp>
          <p:nvGrpSpPr>
            <p:cNvPr id="318" name="组合 317"/>
            <p:cNvGrpSpPr/>
            <p:nvPr/>
          </p:nvGrpSpPr>
          <p:grpSpPr>
            <a:xfrm>
              <a:off x="2615" y="1906"/>
              <a:ext cx="7895" cy="6872"/>
              <a:chOff x="2615" y="1906"/>
              <a:chExt cx="7895" cy="6872"/>
            </a:xfrm>
          </p:grpSpPr>
          <p:grpSp>
            <p:nvGrpSpPr>
              <p:cNvPr id="291" name="组合 290"/>
              <p:cNvGrpSpPr/>
              <p:nvPr/>
            </p:nvGrpSpPr>
            <p:grpSpPr>
              <a:xfrm>
                <a:off x="5391" y="5638"/>
                <a:ext cx="1575" cy="1137"/>
                <a:chOff x="5001" y="6610"/>
                <a:chExt cx="1575" cy="1137"/>
              </a:xfrm>
            </p:grpSpPr>
            <p:sp>
              <p:nvSpPr>
                <p:cNvPr id="36" name="矩形: 圆角 18"/>
                <p:cNvSpPr/>
                <p:nvPr/>
              </p:nvSpPr>
              <p:spPr>
                <a:xfrm>
                  <a:off x="5001" y="7515"/>
                  <a:ext cx="669" cy="232"/>
                </a:xfrm>
                <a:prstGeom prst="roundRect">
                  <a:avLst/>
                </a:prstGeom>
                <a:solidFill>
                  <a:schemeClr val="accent1">
                    <a:alpha val="80000"/>
                  </a:schemeClr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矩形: 圆角 19"/>
                <p:cNvSpPr/>
                <p:nvPr/>
              </p:nvSpPr>
              <p:spPr>
                <a:xfrm>
                  <a:off x="5669" y="7515"/>
                  <a:ext cx="669" cy="232"/>
                </a:xfrm>
                <a:prstGeom prst="roundRect">
                  <a:avLst/>
                </a:prstGeom>
                <a:solidFill>
                  <a:schemeClr val="accent1">
                    <a:alpha val="20000"/>
                  </a:schemeClr>
                </a:solidFill>
                <a:ln w="63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  <a:endPara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5225" y="7027"/>
                  <a:ext cx="213" cy="4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200" dirty="0"/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5909" y="7172"/>
                  <a:ext cx="213" cy="32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200" dirty="0"/>
                </a:p>
              </p:txBody>
            </p:sp>
            <p:sp>
              <p:nvSpPr>
                <p:cNvPr id="49" name="文本框 128"/>
                <p:cNvSpPr txBox="1"/>
                <p:nvPr/>
              </p:nvSpPr>
              <p:spPr>
                <a:xfrm flipH="1">
                  <a:off x="5117" y="6610"/>
                  <a:ext cx="50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1200" b="1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endParaRPr lang="en-US" altLang="zh-CN" sz="12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文本框 129"/>
                <p:cNvSpPr txBox="1"/>
                <p:nvPr/>
              </p:nvSpPr>
              <p:spPr>
                <a:xfrm flipH="1">
                  <a:off x="5736" y="6739"/>
                  <a:ext cx="841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1-p</a:t>
                  </a:r>
                  <a:r>
                    <a:rPr lang="en-US" altLang="zh-CN" sz="1200" b="1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endParaRPr lang="en-US" altLang="zh-CN" sz="12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3" name="组合 292"/>
              <p:cNvGrpSpPr/>
              <p:nvPr/>
            </p:nvGrpSpPr>
            <p:grpSpPr>
              <a:xfrm>
                <a:off x="5342" y="3138"/>
                <a:ext cx="2792" cy="1375"/>
                <a:chOff x="5058" y="4073"/>
                <a:chExt cx="2792" cy="1375"/>
              </a:xfrm>
            </p:grpSpPr>
            <p:grpSp>
              <p:nvGrpSpPr>
                <p:cNvPr id="23" name="组合 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    <p:cNvGrpSpPr>
                  <a:grpSpLocks noChangeAspect="1"/>
                </p:cNvGrpSpPr>
                <p:nvPr/>
              </p:nvGrpSpPr>
              <p:grpSpPr>
                <a:xfrm>
                  <a:off x="5928" y="4073"/>
                  <a:ext cx="1035" cy="826"/>
                  <a:chOff x="6239035" y="1224873"/>
                  <a:chExt cx="4939505" cy="4772068"/>
                </a:xfrm>
                <a:solidFill>
                  <a:schemeClr val="accent1"/>
                </a:solidFill>
              </p:grpSpPr>
              <p:sp>
                <p:nvSpPr>
                  <p:cNvPr id="43" name="îşḻïḓé"/>
                  <p:cNvSpPr/>
                  <p:nvPr/>
                </p:nvSpPr>
                <p:spPr bwMode="auto">
                  <a:xfrm>
                    <a:off x="10173894" y="2815564"/>
                    <a:ext cx="232560" cy="539532"/>
                  </a:xfrm>
                  <a:custGeom>
                    <a:avLst/>
                    <a:gdLst>
                      <a:gd name="T0" fmla="*/ 4 w 12"/>
                      <a:gd name="T1" fmla="*/ 0 h 28"/>
                      <a:gd name="T2" fmla="*/ 0 w 12"/>
                      <a:gd name="T3" fmla="*/ 4 h 28"/>
                      <a:gd name="T4" fmla="*/ 7 w 12"/>
                      <a:gd name="T5" fmla="*/ 19 h 28"/>
                      <a:gd name="T6" fmla="*/ 12 w 12"/>
                      <a:gd name="T7" fmla="*/ 28 h 28"/>
                      <a:gd name="T8" fmla="*/ 12 w 12"/>
                      <a:gd name="T9" fmla="*/ 28 h 28"/>
                      <a:gd name="T10" fmla="*/ 7 w 12"/>
                      <a:gd name="T11" fmla="*/ 1 h 28"/>
                      <a:gd name="T12" fmla="*/ 6 w 12"/>
                      <a:gd name="T13" fmla="*/ 1 h 28"/>
                      <a:gd name="T14" fmla="*/ 4 w 12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28">
                        <a:moveTo>
                          <a:pt x="4" y="0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19"/>
                          <a:pt x="7" y="19"/>
                          <a:pt x="7" y="19"/>
                        </a:cubicBezTo>
                        <a:cubicBezTo>
                          <a:pt x="12" y="28"/>
                          <a:pt x="12" y="28"/>
                          <a:pt x="12" y="28"/>
                        </a:cubicBezTo>
                        <a:cubicBezTo>
                          <a:pt x="12" y="28"/>
                          <a:pt x="12" y="28"/>
                          <a:pt x="12" y="28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"/>
                          <a:pt x="6" y="1"/>
                          <a:pt x="6" y="1"/>
                        </a:cubicBezTo>
                        <a:cubicBezTo>
                          <a:pt x="5" y="1"/>
                          <a:pt x="4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44" name="ïSḷïḍé"/>
                  <p:cNvSpPr/>
                  <p:nvPr/>
                </p:nvSpPr>
                <p:spPr bwMode="auto">
                  <a:xfrm>
                    <a:off x="8555297" y="1243477"/>
                    <a:ext cx="213956" cy="251164"/>
                  </a:xfrm>
                  <a:custGeom>
                    <a:avLst/>
                    <a:gdLst>
                      <a:gd name="T0" fmla="*/ 11 w 11"/>
                      <a:gd name="T1" fmla="*/ 1 h 13"/>
                      <a:gd name="T2" fmla="*/ 9 w 11"/>
                      <a:gd name="T3" fmla="*/ 0 h 13"/>
                      <a:gd name="T4" fmla="*/ 4 w 11"/>
                      <a:gd name="T5" fmla="*/ 8 h 13"/>
                      <a:gd name="T6" fmla="*/ 0 w 11"/>
                      <a:gd name="T7" fmla="*/ 13 h 13"/>
                      <a:gd name="T8" fmla="*/ 11 w 11"/>
                      <a:gd name="T9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3">
                        <a:moveTo>
                          <a:pt x="11" y="1"/>
                        </a:moveTo>
                        <a:cubicBezTo>
                          <a:pt x="10" y="1"/>
                          <a:pt x="10" y="0"/>
                          <a:pt x="9" y="0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lnTo>
                          <a:pt x="11" y="1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45" name="ïs1íďê"/>
                  <p:cNvSpPr/>
                  <p:nvPr/>
                </p:nvSpPr>
                <p:spPr bwMode="auto">
                  <a:xfrm>
                    <a:off x="7950653" y="4192300"/>
                    <a:ext cx="372090" cy="158142"/>
                  </a:xfrm>
                  <a:custGeom>
                    <a:avLst/>
                    <a:gdLst>
                      <a:gd name="T0" fmla="*/ 16 w 19"/>
                      <a:gd name="T1" fmla="*/ 7 h 8"/>
                      <a:gd name="T2" fmla="*/ 19 w 19"/>
                      <a:gd name="T3" fmla="*/ 2 h 8"/>
                      <a:gd name="T4" fmla="*/ 18 w 19"/>
                      <a:gd name="T5" fmla="*/ 0 h 8"/>
                      <a:gd name="T6" fmla="*/ 2 w 19"/>
                      <a:gd name="T7" fmla="*/ 3 h 8"/>
                      <a:gd name="T8" fmla="*/ 0 w 19"/>
                      <a:gd name="T9" fmla="*/ 4 h 8"/>
                      <a:gd name="T10" fmla="*/ 7 w 19"/>
                      <a:gd name="T11" fmla="*/ 6 h 8"/>
                      <a:gd name="T12" fmla="*/ 15 w 19"/>
                      <a:gd name="T13" fmla="*/ 8 h 8"/>
                      <a:gd name="T14" fmla="*/ 16 w 19"/>
                      <a:gd name="T15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8">
                        <a:moveTo>
                          <a:pt x="16" y="7"/>
                        </a:move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19" y="1"/>
                          <a:pt x="18" y="0"/>
                          <a:pt x="18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5" y="8"/>
                          <a:pt x="15" y="8"/>
                          <a:pt x="15" y="8"/>
                        </a:cubicBezTo>
                        <a:lnTo>
                          <a:pt x="16" y="7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27" name="ïšľiḓé"/>
                  <p:cNvSpPr/>
                  <p:nvPr/>
                </p:nvSpPr>
                <p:spPr bwMode="auto">
                  <a:xfrm>
                    <a:off x="9978550" y="1671383"/>
                    <a:ext cx="176746" cy="55814"/>
                  </a:xfrm>
                  <a:custGeom>
                    <a:avLst/>
                    <a:gdLst>
                      <a:gd name="T0" fmla="*/ 0 w 9"/>
                      <a:gd name="T1" fmla="*/ 3 h 3"/>
                      <a:gd name="T2" fmla="*/ 3 w 9"/>
                      <a:gd name="T3" fmla="*/ 3 h 3"/>
                      <a:gd name="T4" fmla="*/ 9 w 9"/>
                      <a:gd name="T5" fmla="*/ 3 h 3"/>
                      <a:gd name="T6" fmla="*/ 9 w 9"/>
                      <a:gd name="T7" fmla="*/ 0 h 3"/>
                      <a:gd name="T8" fmla="*/ 0 w 9"/>
                      <a:gd name="T9" fmla="*/ 3 h 3"/>
                      <a:gd name="T10" fmla="*/ 0 w 9"/>
                      <a:gd name="T11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3">
                        <a:moveTo>
                          <a:pt x="0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2"/>
                          <a:pt x="9" y="1"/>
                          <a:pt x="9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29" name="íṥḷîḋé"/>
                  <p:cNvSpPr/>
                  <p:nvPr/>
                </p:nvSpPr>
                <p:spPr bwMode="auto">
                  <a:xfrm>
                    <a:off x="6927403" y="1689987"/>
                    <a:ext cx="427904" cy="195350"/>
                  </a:xfrm>
                  <a:custGeom>
                    <a:avLst/>
                    <a:gdLst>
                      <a:gd name="T0" fmla="*/ 0 w 22"/>
                      <a:gd name="T1" fmla="*/ 10 h 10"/>
                      <a:gd name="T2" fmla="*/ 22 w 22"/>
                      <a:gd name="T3" fmla="*/ 0 h 10"/>
                      <a:gd name="T4" fmla="*/ 14 w 22"/>
                      <a:gd name="T5" fmla="*/ 2 h 10"/>
                      <a:gd name="T6" fmla="*/ 0 w 22"/>
                      <a:gd name="T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" h="10">
                        <a:moveTo>
                          <a:pt x="0" y="10"/>
                        </a:move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9" y="4"/>
                          <a:pt x="4" y="7"/>
                          <a:pt x="0" y="1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30" name="ïṧļíḋê"/>
                  <p:cNvSpPr/>
                  <p:nvPr/>
                </p:nvSpPr>
                <p:spPr bwMode="auto">
                  <a:xfrm>
                    <a:off x="9997154" y="1727195"/>
                    <a:ext cx="325582" cy="55814"/>
                  </a:xfrm>
                  <a:custGeom>
                    <a:avLst/>
                    <a:gdLst>
                      <a:gd name="T0" fmla="*/ 12 w 17"/>
                      <a:gd name="T1" fmla="*/ 3 h 3"/>
                      <a:gd name="T2" fmla="*/ 16 w 17"/>
                      <a:gd name="T3" fmla="*/ 1 h 3"/>
                      <a:gd name="T4" fmla="*/ 17 w 17"/>
                      <a:gd name="T5" fmla="*/ 1 h 3"/>
                      <a:gd name="T6" fmla="*/ 17 w 17"/>
                      <a:gd name="T7" fmla="*/ 1 h 3"/>
                      <a:gd name="T8" fmla="*/ 16 w 17"/>
                      <a:gd name="T9" fmla="*/ 0 h 3"/>
                      <a:gd name="T10" fmla="*/ 0 w 17"/>
                      <a:gd name="T11" fmla="*/ 1 h 3"/>
                      <a:gd name="T12" fmla="*/ 9 w 17"/>
                      <a:gd name="T13" fmla="*/ 3 h 3"/>
                      <a:gd name="T14" fmla="*/ 12 w 17"/>
                      <a:gd name="T1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3">
                        <a:moveTo>
                          <a:pt x="12" y="3"/>
                        </a:moveTo>
                        <a:cubicBezTo>
                          <a:pt x="13" y="2"/>
                          <a:pt x="14" y="1"/>
                          <a:pt x="16" y="1"/>
                        </a:cubicBezTo>
                        <a:cubicBezTo>
                          <a:pt x="16" y="1"/>
                          <a:pt x="16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lnTo>
                          <a:pt x="12" y="3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0" name="íṣľïḍè"/>
                  <p:cNvSpPr/>
                  <p:nvPr/>
                </p:nvSpPr>
                <p:spPr bwMode="auto">
                  <a:xfrm>
                    <a:off x="8164603" y="1243477"/>
                    <a:ext cx="297672" cy="139536"/>
                  </a:xfrm>
                  <a:custGeom>
                    <a:avLst/>
                    <a:gdLst>
                      <a:gd name="T0" fmla="*/ 3 w 15"/>
                      <a:gd name="T1" fmla="*/ 7 h 7"/>
                      <a:gd name="T2" fmla="*/ 15 w 15"/>
                      <a:gd name="T3" fmla="*/ 0 h 7"/>
                      <a:gd name="T4" fmla="*/ 8 w 15"/>
                      <a:gd name="T5" fmla="*/ 4 h 7"/>
                      <a:gd name="T6" fmla="*/ 8 w 15"/>
                      <a:gd name="T7" fmla="*/ 4 h 7"/>
                      <a:gd name="T8" fmla="*/ 0 w 15"/>
                      <a:gd name="T9" fmla="*/ 3 h 7"/>
                      <a:gd name="T10" fmla="*/ 0 w 15"/>
                      <a:gd name="T11" fmla="*/ 5 h 7"/>
                      <a:gd name="T12" fmla="*/ 3 w 15"/>
                      <a:gd name="T13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7">
                        <a:moveTo>
                          <a:pt x="3" y="7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3" y="1"/>
                          <a:pt x="10" y="2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5" y="3"/>
                          <a:pt x="3" y="3"/>
                          <a:pt x="0" y="3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6"/>
                          <a:pt x="3" y="6"/>
                          <a:pt x="3" y="7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2" name="îṡľiḑé"/>
                  <p:cNvSpPr/>
                  <p:nvPr/>
                </p:nvSpPr>
                <p:spPr bwMode="auto">
                  <a:xfrm>
                    <a:off x="6266939" y="2927192"/>
                    <a:ext cx="288374" cy="195350"/>
                  </a:xfrm>
                  <a:custGeom>
                    <a:avLst/>
                    <a:gdLst>
                      <a:gd name="T0" fmla="*/ 15 w 15"/>
                      <a:gd name="T1" fmla="*/ 7 h 10"/>
                      <a:gd name="T2" fmla="*/ 15 w 15"/>
                      <a:gd name="T3" fmla="*/ 6 h 10"/>
                      <a:gd name="T4" fmla="*/ 3 w 15"/>
                      <a:gd name="T5" fmla="*/ 0 h 10"/>
                      <a:gd name="T6" fmla="*/ 0 w 15"/>
                      <a:gd name="T7" fmla="*/ 10 h 10"/>
                      <a:gd name="T8" fmla="*/ 11 w 15"/>
                      <a:gd name="T9" fmla="*/ 8 h 10"/>
                      <a:gd name="T10" fmla="*/ 15 w 15"/>
                      <a:gd name="T11" fmla="*/ 7 h 10"/>
                      <a:gd name="T12" fmla="*/ 15 w 15"/>
                      <a:gd name="T13" fmla="*/ 7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0">
                        <a:moveTo>
                          <a:pt x="15" y="7"/>
                        </a:moveTo>
                        <a:cubicBezTo>
                          <a:pt x="15" y="6"/>
                          <a:pt x="15" y="6"/>
                          <a:pt x="15" y="6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3"/>
                          <a:pt x="0" y="7"/>
                          <a:pt x="0" y="10"/>
                        </a:cubicBezTo>
                        <a:cubicBezTo>
                          <a:pt x="11" y="8"/>
                          <a:pt x="11" y="8"/>
                          <a:pt x="11" y="8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3" name="íSľíḍê"/>
                  <p:cNvSpPr/>
                  <p:nvPr/>
                </p:nvSpPr>
                <p:spPr bwMode="auto">
                  <a:xfrm>
                    <a:off x="7522749" y="3838814"/>
                    <a:ext cx="316278" cy="139536"/>
                  </a:xfrm>
                  <a:custGeom>
                    <a:avLst/>
                    <a:gdLst>
                      <a:gd name="T0" fmla="*/ 0 w 16"/>
                      <a:gd name="T1" fmla="*/ 4 h 7"/>
                      <a:gd name="T2" fmla="*/ 1 w 16"/>
                      <a:gd name="T3" fmla="*/ 7 h 7"/>
                      <a:gd name="T4" fmla="*/ 12 w 16"/>
                      <a:gd name="T5" fmla="*/ 2 h 7"/>
                      <a:gd name="T6" fmla="*/ 16 w 16"/>
                      <a:gd name="T7" fmla="*/ 0 h 7"/>
                      <a:gd name="T8" fmla="*/ 0 w 16"/>
                      <a:gd name="T9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7">
                        <a:moveTo>
                          <a:pt x="0" y="4"/>
                        </a:moveTo>
                        <a:cubicBezTo>
                          <a:pt x="0" y="5"/>
                          <a:pt x="0" y="6"/>
                          <a:pt x="1" y="7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4" name="íṩlíḍe"/>
                  <p:cNvSpPr/>
                  <p:nvPr/>
                </p:nvSpPr>
                <p:spPr bwMode="auto">
                  <a:xfrm>
                    <a:off x="8378557" y="1708591"/>
                    <a:ext cx="195350" cy="353486"/>
                  </a:xfrm>
                  <a:custGeom>
                    <a:avLst/>
                    <a:gdLst>
                      <a:gd name="T0" fmla="*/ 3 w 10"/>
                      <a:gd name="T1" fmla="*/ 2 h 18"/>
                      <a:gd name="T2" fmla="*/ 3 w 10"/>
                      <a:gd name="T3" fmla="*/ 2 h 18"/>
                      <a:gd name="T4" fmla="*/ 0 w 10"/>
                      <a:gd name="T5" fmla="*/ 17 h 18"/>
                      <a:gd name="T6" fmla="*/ 2 w 10"/>
                      <a:gd name="T7" fmla="*/ 18 h 18"/>
                      <a:gd name="T8" fmla="*/ 9 w 10"/>
                      <a:gd name="T9" fmla="*/ 10 h 18"/>
                      <a:gd name="T10" fmla="*/ 10 w 10"/>
                      <a:gd name="T11" fmla="*/ 8 h 18"/>
                      <a:gd name="T12" fmla="*/ 9 w 10"/>
                      <a:gd name="T13" fmla="*/ 5 h 18"/>
                      <a:gd name="T14" fmla="*/ 10 w 10"/>
                      <a:gd name="T15" fmla="*/ 3 h 18"/>
                      <a:gd name="T16" fmla="*/ 7 w 10"/>
                      <a:gd name="T17" fmla="*/ 1 h 18"/>
                      <a:gd name="T18" fmla="*/ 6 w 10"/>
                      <a:gd name="T19" fmla="*/ 0 h 18"/>
                      <a:gd name="T20" fmla="*/ 3 w 10"/>
                      <a:gd name="T21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" h="18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1" y="17"/>
                          <a:pt x="2" y="18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7"/>
                          <a:pt x="9" y="6"/>
                          <a:pt x="9" y="5"/>
                        </a:cubicBezTo>
                        <a:cubicBezTo>
                          <a:pt x="9" y="4"/>
                          <a:pt x="10" y="4"/>
                          <a:pt x="10" y="3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"/>
                          <a:pt x="4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5" name="ïśḻiďé"/>
                  <p:cNvSpPr/>
                  <p:nvPr/>
                </p:nvSpPr>
                <p:spPr bwMode="auto">
                  <a:xfrm>
                    <a:off x="8183207" y="1513247"/>
                    <a:ext cx="241860" cy="520928"/>
                  </a:xfrm>
                  <a:custGeom>
                    <a:avLst/>
                    <a:gdLst>
                      <a:gd name="T0" fmla="*/ 3 w 12"/>
                      <a:gd name="T1" fmla="*/ 11 h 27"/>
                      <a:gd name="T2" fmla="*/ 8 w 12"/>
                      <a:gd name="T3" fmla="*/ 27 h 27"/>
                      <a:gd name="T4" fmla="*/ 9 w 12"/>
                      <a:gd name="T5" fmla="*/ 27 h 27"/>
                      <a:gd name="T6" fmla="*/ 9 w 12"/>
                      <a:gd name="T7" fmla="*/ 27 h 27"/>
                      <a:gd name="T8" fmla="*/ 12 w 12"/>
                      <a:gd name="T9" fmla="*/ 11 h 27"/>
                      <a:gd name="T10" fmla="*/ 10 w 12"/>
                      <a:gd name="T11" fmla="*/ 8 h 27"/>
                      <a:gd name="T12" fmla="*/ 10 w 12"/>
                      <a:gd name="T13" fmla="*/ 6 h 27"/>
                      <a:gd name="T14" fmla="*/ 1 w 12"/>
                      <a:gd name="T15" fmla="*/ 0 h 27"/>
                      <a:gd name="T16" fmla="*/ 0 w 12"/>
                      <a:gd name="T17" fmla="*/ 0 h 27"/>
                      <a:gd name="T18" fmla="*/ 3 w 12"/>
                      <a:gd name="T19" fmla="*/ 11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27">
                        <a:moveTo>
                          <a:pt x="3" y="11"/>
                        </a:move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8" y="27"/>
                          <a:pt x="9" y="27"/>
                          <a:pt x="9" y="27"/>
                        </a:cubicBezTo>
                        <a:cubicBezTo>
                          <a:pt x="9" y="27"/>
                          <a:pt x="9" y="27"/>
                          <a:pt x="9" y="27"/>
                        </a:cubicBezTo>
                        <a:cubicBezTo>
                          <a:pt x="12" y="11"/>
                          <a:pt x="12" y="11"/>
                          <a:pt x="12" y="11"/>
                        </a:cubicBezTo>
                        <a:cubicBezTo>
                          <a:pt x="10" y="11"/>
                          <a:pt x="10" y="9"/>
                          <a:pt x="10" y="8"/>
                        </a:cubicBezTo>
                        <a:cubicBezTo>
                          <a:pt x="10" y="7"/>
                          <a:pt x="10" y="7"/>
                          <a:pt x="10" y="6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lnTo>
                          <a:pt x="3" y="11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6" name="iṥḻiďè"/>
                  <p:cNvSpPr/>
                  <p:nvPr/>
                </p:nvSpPr>
                <p:spPr bwMode="auto">
                  <a:xfrm>
                    <a:off x="10108782" y="3531836"/>
                    <a:ext cx="316278" cy="539532"/>
                  </a:xfrm>
                  <a:custGeom>
                    <a:avLst/>
                    <a:gdLst>
                      <a:gd name="T0" fmla="*/ 16 w 16"/>
                      <a:gd name="T1" fmla="*/ 16 h 28"/>
                      <a:gd name="T2" fmla="*/ 16 w 16"/>
                      <a:gd name="T3" fmla="*/ 9 h 28"/>
                      <a:gd name="T4" fmla="*/ 16 w 16"/>
                      <a:gd name="T5" fmla="*/ 0 h 28"/>
                      <a:gd name="T6" fmla="*/ 15 w 16"/>
                      <a:gd name="T7" fmla="*/ 0 h 28"/>
                      <a:gd name="T8" fmla="*/ 15 w 16"/>
                      <a:gd name="T9" fmla="*/ 0 h 28"/>
                      <a:gd name="T10" fmla="*/ 5 w 16"/>
                      <a:gd name="T11" fmla="*/ 18 h 28"/>
                      <a:gd name="T12" fmla="*/ 0 w 16"/>
                      <a:gd name="T13" fmla="*/ 28 h 28"/>
                      <a:gd name="T14" fmla="*/ 12 w 16"/>
                      <a:gd name="T15" fmla="*/ 22 h 28"/>
                      <a:gd name="T16" fmla="*/ 12 w 16"/>
                      <a:gd name="T17" fmla="*/ 20 h 28"/>
                      <a:gd name="T18" fmla="*/ 16 w 16"/>
                      <a:gd name="T19" fmla="*/ 16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28">
                        <a:moveTo>
                          <a:pt x="16" y="16"/>
                        </a:move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5" y="18"/>
                          <a:pt x="5" y="18"/>
                          <a:pt x="5" y="1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1"/>
                          <a:pt x="12" y="21"/>
                          <a:pt x="12" y="20"/>
                        </a:cubicBezTo>
                        <a:cubicBezTo>
                          <a:pt x="12" y="18"/>
                          <a:pt x="14" y="16"/>
                          <a:pt x="16" y="16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7" name="íšľiḍè"/>
                  <p:cNvSpPr/>
                  <p:nvPr/>
                </p:nvSpPr>
                <p:spPr bwMode="auto">
                  <a:xfrm>
                    <a:off x="9820408" y="2210915"/>
                    <a:ext cx="409300" cy="660464"/>
                  </a:xfrm>
                  <a:custGeom>
                    <a:avLst/>
                    <a:gdLst>
                      <a:gd name="T0" fmla="*/ 11 w 21"/>
                      <a:gd name="T1" fmla="*/ 22 h 34"/>
                      <a:gd name="T2" fmla="*/ 18 w 21"/>
                      <a:gd name="T3" fmla="*/ 34 h 34"/>
                      <a:gd name="T4" fmla="*/ 21 w 21"/>
                      <a:gd name="T5" fmla="*/ 31 h 34"/>
                      <a:gd name="T6" fmla="*/ 20 w 21"/>
                      <a:gd name="T7" fmla="*/ 27 h 34"/>
                      <a:gd name="T8" fmla="*/ 21 w 21"/>
                      <a:gd name="T9" fmla="*/ 24 h 34"/>
                      <a:gd name="T10" fmla="*/ 0 w 21"/>
                      <a:gd name="T11" fmla="*/ 0 h 34"/>
                      <a:gd name="T12" fmla="*/ 0 w 21"/>
                      <a:gd name="T13" fmla="*/ 0 h 34"/>
                      <a:gd name="T14" fmla="*/ 11 w 21"/>
                      <a:gd name="T15" fmla="*/ 2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4">
                        <a:moveTo>
                          <a:pt x="11" y="22"/>
                        </a:moveTo>
                        <a:cubicBezTo>
                          <a:pt x="18" y="34"/>
                          <a:pt x="18" y="34"/>
                          <a:pt x="18" y="34"/>
                        </a:cubicBezTo>
                        <a:cubicBezTo>
                          <a:pt x="21" y="31"/>
                          <a:pt x="21" y="31"/>
                          <a:pt x="21" y="31"/>
                        </a:cubicBezTo>
                        <a:cubicBezTo>
                          <a:pt x="20" y="30"/>
                          <a:pt x="20" y="29"/>
                          <a:pt x="20" y="27"/>
                        </a:cubicBezTo>
                        <a:cubicBezTo>
                          <a:pt x="20" y="26"/>
                          <a:pt x="20" y="25"/>
                          <a:pt x="21" y="2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11" y="22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8" name="iṡ1íḋe"/>
                  <p:cNvSpPr/>
                  <p:nvPr/>
                </p:nvSpPr>
                <p:spPr bwMode="auto">
                  <a:xfrm>
                    <a:off x="9252972" y="4052764"/>
                    <a:ext cx="213956" cy="604650"/>
                  </a:xfrm>
                  <a:custGeom>
                    <a:avLst/>
                    <a:gdLst>
                      <a:gd name="T0" fmla="*/ 3 w 11"/>
                      <a:gd name="T1" fmla="*/ 4 h 31"/>
                      <a:gd name="T2" fmla="*/ 0 w 11"/>
                      <a:gd name="T3" fmla="*/ 27 h 31"/>
                      <a:gd name="T4" fmla="*/ 2 w 11"/>
                      <a:gd name="T5" fmla="*/ 28 h 31"/>
                      <a:gd name="T6" fmla="*/ 3 w 11"/>
                      <a:gd name="T7" fmla="*/ 29 h 31"/>
                      <a:gd name="T8" fmla="*/ 3 w 11"/>
                      <a:gd name="T9" fmla="*/ 31 h 31"/>
                      <a:gd name="T10" fmla="*/ 6 w 11"/>
                      <a:gd name="T11" fmla="*/ 19 h 31"/>
                      <a:gd name="T12" fmla="*/ 11 w 11"/>
                      <a:gd name="T13" fmla="*/ 0 h 31"/>
                      <a:gd name="T14" fmla="*/ 7 w 11"/>
                      <a:gd name="T15" fmla="*/ 0 h 31"/>
                      <a:gd name="T16" fmla="*/ 3 w 11"/>
                      <a:gd name="T17" fmla="*/ 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31">
                        <a:moveTo>
                          <a:pt x="3" y="4"/>
                        </a:move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1" y="28"/>
                          <a:pt x="1" y="28"/>
                          <a:pt x="2" y="28"/>
                        </a:cubicBezTo>
                        <a:cubicBezTo>
                          <a:pt x="2" y="28"/>
                          <a:pt x="3" y="28"/>
                          <a:pt x="3" y="29"/>
                        </a:cubicBezTo>
                        <a:cubicBezTo>
                          <a:pt x="3" y="29"/>
                          <a:pt x="3" y="30"/>
                          <a:pt x="3" y="31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2"/>
                          <a:pt x="5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59" name="íṥľîdé"/>
                  <p:cNvSpPr/>
                  <p:nvPr/>
                </p:nvSpPr>
                <p:spPr bwMode="auto">
                  <a:xfrm>
                    <a:off x="11029704" y="3820210"/>
                    <a:ext cx="37210" cy="102328"/>
                  </a:xfrm>
                  <a:custGeom>
                    <a:avLst/>
                    <a:gdLst>
                      <a:gd name="T0" fmla="*/ 2 w 2"/>
                      <a:gd name="T1" fmla="*/ 3 h 5"/>
                      <a:gd name="T2" fmla="*/ 1 w 2"/>
                      <a:gd name="T3" fmla="*/ 0 h 5"/>
                      <a:gd name="T4" fmla="*/ 0 w 2"/>
                      <a:gd name="T5" fmla="*/ 5 h 5"/>
                      <a:gd name="T6" fmla="*/ 1 w 2"/>
                      <a:gd name="T7" fmla="*/ 4 h 5"/>
                      <a:gd name="T8" fmla="*/ 2 w 2"/>
                      <a:gd name="T9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2" y="3"/>
                        </a:moveTo>
                        <a:cubicBezTo>
                          <a:pt x="1" y="2"/>
                          <a:pt x="1" y="1"/>
                          <a:pt x="1" y="0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lnTo>
                          <a:pt x="2" y="3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60" name="îS1íďe"/>
                  <p:cNvSpPr/>
                  <p:nvPr/>
                </p:nvSpPr>
                <p:spPr bwMode="auto">
                  <a:xfrm>
                    <a:off x="9373898" y="1783009"/>
                    <a:ext cx="372090" cy="353486"/>
                  </a:xfrm>
                  <a:custGeom>
                    <a:avLst/>
                    <a:gdLst>
                      <a:gd name="T0" fmla="*/ 1 w 19"/>
                      <a:gd name="T1" fmla="*/ 17 h 18"/>
                      <a:gd name="T2" fmla="*/ 15 w 19"/>
                      <a:gd name="T3" fmla="*/ 18 h 18"/>
                      <a:gd name="T4" fmla="*/ 16 w 19"/>
                      <a:gd name="T5" fmla="*/ 18 h 18"/>
                      <a:gd name="T6" fmla="*/ 19 w 19"/>
                      <a:gd name="T7" fmla="*/ 14 h 18"/>
                      <a:gd name="T8" fmla="*/ 17 w 19"/>
                      <a:gd name="T9" fmla="*/ 11 h 18"/>
                      <a:gd name="T10" fmla="*/ 14 w 19"/>
                      <a:gd name="T11" fmla="*/ 1 h 18"/>
                      <a:gd name="T12" fmla="*/ 12 w 19"/>
                      <a:gd name="T13" fmla="*/ 1 h 18"/>
                      <a:gd name="T14" fmla="*/ 10 w 19"/>
                      <a:gd name="T15" fmla="*/ 0 h 18"/>
                      <a:gd name="T16" fmla="*/ 3 w 19"/>
                      <a:gd name="T17" fmla="*/ 10 h 18"/>
                      <a:gd name="T18" fmla="*/ 0 w 19"/>
                      <a:gd name="T19" fmla="*/ 14 h 18"/>
                      <a:gd name="T20" fmla="*/ 1 w 19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" h="18">
                        <a:moveTo>
                          <a:pt x="1" y="17"/>
                        </a:moveTo>
                        <a:cubicBezTo>
                          <a:pt x="15" y="18"/>
                          <a:pt x="15" y="18"/>
                          <a:pt x="15" y="18"/>
                        </a:cubicBezTo>
                        <a:cubicBezTo>
                          <a:pt x="16" y="18"/>
                          <a:pt x="16" y="18"/>
                          <a:pt x="16" y="18"/>
                        </a:cubicBezTo>
                        <a:cubicBezTo>
                          <a:pt x="16" y="16"/>
                          <a:pt x="17" y="15"/>
                          <a:pt x="19" y="14"/>
                        </a:cubicBezTo>
                        <a:cubicBezTo>
                          <a:pt x="17" y="11"/>
                          <a:pt x="17" y="11"/>
                          <a:pt x="17" y="11"/>
                        </a:cubicBez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13" y="1"/>
                          <a:pt x="13" y="1"/>
                          <a:pt x="12" y="1"/>
                        </a:cubicBezTo>
                        <a:cubicBezTo>
                          <a:pt x="12" y="1"/>
                          <a:pt x="11" y="0"/>
                          <a:pt x="10" y="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1" y="14"/>
                          <a:pt x="1" y="16"/>
                          <a:pt x="1" y="17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61" name="îŝľïde"/>
                  <p:cNvSpPr/>
                  <p:nvPr/>
                </p:nvSpPr>
                <p:spPr bwMode="auto">
                  <a:xfrm>
                    <a:off x="9569250" y="4155092"/>
                    <a:ext cx="520928" cy="893018"/>
                  </a:xfrm>
                  <a:custGeom>
                    <a:avLst/>
                    <a:gdLst>
                      <a:gd name="T0" fmla="*/ 0 w 27"/>
                      <a:gd name="T1" fmla="*/ 0 h 46"/>
                      <a:gd name="T2" fmla="*/ 23 w 27"/>
                      <a:gd name="T3" fmla="*/ 46 h 46"/>
                      <a:gd name="T4" fmla="*/ 24 w 27"/>
                      <a:gd name="T5" fmla="*/ 39 h 46"/>
                      <a:gd name="T6" fmla="*/ 24 w 27"/>
                      <a:gd name="T7" fmla="*/ 38 h 46"/>
                      <a:gd name="T8" fmla="*/ 25 w 27"/>
                      <a:gd name="T9" fmla="*/ 38 h 46"/>
                      <a:gd name="T10" fmla="*/ 27 w 27"/>
                      <a:gd name="T11" fmla="*/ 39 h 46"/>
                      <a:gd name="T12" fmla="*/ 27 w 27"/>
                      <a:gd name="T13" fmla="*/ 39 h 46"/>
                      <a:gd name="T14" fmla="*/ 9 w 27"/>
                      <a:gd name="T15" fmla="*/ 14 h 46"/>
                      <a:gd name="T16" fmla="*/ 0 w 27"/>
                      <a:gd name="T17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46">
                        <a:moveTo>
                          <a:pt x="0" y="0"/>
                        </a:moveTo>
                        <a:cubicBezTo>
                          <a:pt x="23" y="46"/>
                          <a:pt x="23" y="46"/>
                          <a:pt x="23" y="46"/>
                        </a:cubicBezTo>
                        <a:cubicBezTo>
                          <a:pt x="23" y="43"/>
                          <a:pt x="24" y="41"/>
                          <a:pt x="24" y="39"/>
                        </a:cubicBezTo>
                        <a:cubicBezTo>
                          <a:pt x="24" y="39"/>
                          <a:pt x="24" y="38"/>
                          <a:pt x="24" y="38"/>
                        </a:cubicBezTo>
                        <a:cubicBezTo>
                          <a:pt x="24" y="38"/>
                          <a:pt x="25" y="38"/>
                          <a:pt x="25" y="38"/>
                        </a:cubicBezTo>
                        <a:cubicBezTo>
                          <a:pt x="25" y="39"/>
                          <a:pt x="26" y="39"/>
                          <a:pt x="27" y="39"/>
                        </a:cubicBezTo>
                        <a:cubicBezTo>
                          <a:pt x="27" y="39"/>
                          <a:pt x="27" y="39"/>
                          <a:pt x="27" y="39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62" name="î$1idé"/>
                  <p:cNvSpPr/>
                  <p:nvPr/>
                </p:nvSpPr>
                <p:spPr bwMode="auto">
                  <a:xfrm>
                    <a:off x="9820408" y="4034160"/>
                    <a:ext cx="288374" cy="818600"/>
                  </a:xfrm>
                  <a:custGeom>
                    <a:avLst/>
                    <a:gdLst>
                      <a:gd name="T0" fmla="*/ 0 w 15"/>
                      <a:gd name="T1" fmla="*/ 2 h 42"/>
                      <a:gd name="T2" fmla="*/ 1 w 15"/>
                      <a:gd name="T3" fmla="*/ 6 h 42"/>
                      <a:gd name="T4" fmla="*/ 15 w 15"/>
                      <a:gd name="T5" fmla="*/ 42 h 42"/>
                      <a:gd name="T6" fmla="*/ 14 w 15"/>
                      <a:gd name="T7" fmla="*/ 3 h 42"/>
                      <a:gd name="T8" fmla="*/ 2 w 15"/>
                      <a:gd name="T9" fmla="*/ 0 h 42"/>
                      <a:gd name="T10" fmla="*/ 0 w 15"/>
                      <a:gd name="T11" fmla="*/ 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" h="42">
                        <a:moveTo>
                          <a:pt x="0" y="2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5" y="42"/>
                          <a:pt x="15" y="42"/>
                          <a:pt x="15" y="42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63" name="íś1ïde"/>
                  <p:cNvSpPr/>
                  <p:nvPr/>
                </p:nvSpPr>
                <p:spPr bwMode="auto">
                  <a:xfrm>
                    <a:off x="8443671" y="4071368"/>
                    <a:ext cx="855810" cy="511628"/>
                  </a:xfrm>
                  <a:custGeom>
                    <a:avLst/>
                    <a:gdLst>
                      <a:gd name="T0" fmla="*/ 40 w 44"/>
                      <a:gd name="T1" fmla="*/ 0 h 26"/>
                      <a:gd name="T2" fmla="*/ 21 w 44"/>
                      <a:gd name="T3" fmla="*/ 2 h 26"/>
                      <a:gd name="T4" fmla="*/ 2 w 44"/>
                      <a:gd name="T5" fmla="*/ 4 h 26"/>
                      <a:gd name="T6" fmla="*/ 2 w 44"/>
                      <a:gd name="T7" fmla="*/ 4 h 26"/>
                      <a:gd name="T8" fmla="*/ 0 w 44"/>
                      <a:gd name="T9" fmla="*/ 8 h 26"/>
                      <a:gd name="T10" fmla="*/ 10 w 44"/>
                      <a:gd name="T11" fmla="*/ 22 h 26"/>
                      <a:gd name="T12" fmla="*/ 25 w 44"/>
                      <a:gd name="T13" fmla="*/ 11 h 26"/>
                      <a:gd name="T14" fmla="*/ 26 w 44"/>
                      <a:gd name="T15" fmla="*/ 11 h 26"/>
                      <a:gd name="T16" fmla="*/ 26 w 44"/>
                      <a:gd name="T17" fmla="*/ 11 h 26"/>
                      <a:gd name="T18" fmla="*/ 26 w 44"/>
                      <a:gd name="T19" fmla="*/ 11 h 26"/>
                      <a:gd name="T20" fmla="*/ 41 w 44"/>
                      <a:gd name="T21" fmla="*/ 26 h 26"/>
                      <a:gd name="T22" fmla="*/ 42 w 44"/>
                      <a:gd name="T23" fmla="*/ 13 h 26"/>
                      <a:gd name="T24" fmla="*/ 44 w 44"/>
                      <a:gd name="T25" fmla="*/ 3 h 26"/>
                      <a:gd name="T26" fmla="*/ 40 w 44"/>
                      <a:gd name="T27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4" h="26">
                        <a:moveTo>
                          <a:pt x="40" y="0"/>
                        </a:move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6"/>
                          <a:pt x="1" y="7"/>
                          <a:pt x="0" y="8"/>
                        </a:cubicBezTo>
                        <a:cubicBezTo>
                          <a:pt x="10" y="22"/>
                          <a:pt x="10" y="22"/>
                          <a:pt x="10" y="22"/>
                        </a:cubicBezTo>
                        <a:cubicBezTo>
                          <a:pt x="16" y="20"/>
                          <a:pt x="21" y="16"/>
                          <a:pt x="25" y="11"/>
                        </a:cubicBezTo>
                        <a:cubicBezTo>
                          <a:pt x="25" y="11"/>
                          <a:pt x="26" y="11"/>
                          <a:pt x="26" y="11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6" y="11"/>
                          <a:pt x="26" y="11"/>
                          <a:pt x="26" y="11"/>
                        </a:cubicBezTo>
                        <a:cubicBezTo>
                          <a:pt x="29" y="18"/>
                          <a:pt x="34" y="23"/>
                          <a:pt x="41" y="26"/>
                        </a:cubicBezTo>
                        <a:cubicBezTo>
                          <a:pt x="42" y="13"/>
                          <a:pt x="42" y="13"/>
                          <a:pt x="42" y="13"/>
                        </a:cubicBezTo>
                        <a:cubicBezTo>
                          <a:pt x="44" y="3"/>
                          <a:pt x="44" y="3"/>
                          <a:pt x="44" y="3"/>
                        </a:cubicBezTo>
                        <a:cubicBezTo>
                          <a:pt x="42" y="3"/>
                          <a:pt x="40" y="1"/>
                          <a:pt x="40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69" name="iṣ1îḑè"/>
                  <p:cNvSpPr/>
                  <p:nvPr/>
                </p:nvSpPr>
                <p:spPr bwMode="auto">
                  <a:xfrm>
                    <a:off x="9857618" y="3531836"/>
                    <a:ext cx="530232" cy="539532"/>
                  </a:xfrm>
                  <a:custGeom>
                    <a:avLst/>
                    <a:gdLst>
                      <a:gd name="T0" fmla="*/ 26 w 27"/>
                      <a:gd name="T1" fmla="*/ 0 h 28"/>
                      <a:gd name="T2" fmla="*/ 21 w 27"/>
                      <a:gd name="T3" fmla="*/ 4 h 28"/>
                      <a:gd name="T4" fmla="*/ 0 w 27"/>
                      <a:gd name="T5" fmla="*/ 21 h 28"/>
                      <a:gd name="T6" fmla="*/ 1 w 27"/>
                      <a:gd name="T7" fmla="*/ 24 h 28"/>
                      <a:gd name="T8" fmla="*/ 1 w 27"/>
                      <a:gd name="T9" fmla="*/ 25 h 28"/>
                      <a:gd name="T10" fmla="*/ 3 w 27"/>
                      <a:gd name="T11" fmla="*/ 26 h 28"/>
                      <a:gd name="T12" fmla="*/ 12 w 27"/>
                      <a:gd name="T13" fmla="*/ 28 h 28"/>
                      <a:gd name="T14" fmla="*/ 15 w 27"/>
                      <a:gd name="T15" fmla="*/ 22 h 28"/>
                      <a:gd name="T16" fmla="*/ 27 w 27"/>
                      <a:gd name="T17" fmla="*/ 0 h 28"/>
                      <a:gd name="T18" fmla="*/ 26 w 27"/>
                      <a:gd name="T1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" h="28">
                        <a:moveTo>
                          <a:pt x="26" y="0"/>
                        </a:move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1" y="23"/>
                          <a:pt x="1" y="24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3" y="26"/>
                          <a:pt x="3" y="26"/>
                          <a:pt x="3" y="26"/>
                        </a:cubicBezTo>
                        <a:cubicBezTo>
                          <a:pt x="12" y="28"/>
                          <a:pt x="12" y="28"/>
                          <a:pt x="12" y="28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0"/>
                          <a:pt x="26" y="0"/>
                          <a:pt x="26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73" name="iṩľiḑê"/>
                  <p:cNvSpPr/>
                  <p:nvPr/>
                </p:nvSpPr>
                <p:spPr bwMode="auto">
                  <a:xfrm>
                    <a:off x="7587861" y="3085328"/>
                    <a:ext cx="558136" cy="660464"/>
                  </a:xfrm>
                  <a:custGeom>
                    <a:avLst/>
                    <a:gdLst>
                      <a:gd name="T0" fmla="*/ 22 w 29"/>
                      <a:gd name="T1" fmla="*/ 34 h 34"/>
                      <a:gd name="T2" fmla="*/ 29 w 29"/>
                      <a:gd name="T3" fmla="*/ 27 h 34"/>
                      <a:gd name="T4" fmla="*/ 28 w 29"/>
                      <a:gd name="T5" fmla="*/ 24 h 34"/>
                      <a:gd name="T6" fmla="*/ 28 w 29"/>
                      <a:gd name="T7" fmla="*/ 22 h 34"/>
                      <a:gd name="T8" fmla="*/ 1 w 29"/>
                      <a:gd name="T9" fmla="*/ 0 h 34"/>
                      <a:gd name="T10" fmla="*/ 0 w 29"/>
                      <a:gd name="T11" fmla="*/ 0 h 34"/>
                      <a:gd name="T12" fmla="*/ 18 w 29"/>
                      <a:gd name="T13" fmla="*/ 33 h 34"/>
                      <a:gd name="T14" fmla="*/ 19 w 29"/>
                      <a:gd name="T15" fmla="*/ 33 h 34"/>
                      <a:gd name="T16" fmla="*/ 22 w 29"/>
                      <a:gd name="T17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34">
                        <a:moveTo>
                          <a:pt x="22" y="34"/>
                        </a:moveTo>
                        <a:cubicBezTo>
                          <a:pt x="29" y="27"/>
                          <a:pt x="29" y="27"/>
                          <a:pt x="29" y="27"/>
                        </a:cubicBezTo>
                        <a:cubicBezTo>
                          <a:pt x="28" y="26"/>
                          <a:pt x="28" y="25"/>
                          <a:pt x="28" y="24"/>
                        </a:cubicBezTo>
                        <a:cubicBezTo>
                          <a:pt x="28" y="23"/>
                          <a:pt x="28" y="23"/>
                          <a:pt x="28" y="2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8" y="33"/>
                          <a:pt x="18" y="33"/>
                          <a:pt x="18" y="33"/>
                        </a:cubicBezTo>
                        <a:cubicBezTo>
                          <a:pt x="18" y="33"/>
                          <a:pt x="19" y="33"/>
                          <a:pt x="19" y="33"/>
                        </a:cubicBezTo>
                        <a:cubicBezTo>
                          <a:pt x="20" y="33"/>
                          <a:pt x="21" y="33"/>
                          <a:pt x="22" y="34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75" name="işḻíḍê"/>
                  <p:cNvSpPr/>
                  <p:nvPr/>
                </p:nvSpPr>
                <p:spPr bwMode="auto">
                  <a:xfrm>
                    <a:off x="7541353" y="3857418"/>
                    <a:ext cx="390696" cy="390696"/>
                  </a:xfrm>
                  <a:custGeom>
                    <a:avLst/>
                    <a:gdLst>
                      <a:gd name="T0" fmla="*/ 20 w 20"/>
                      <a:gd name="T1" fmla="*/ 5 h 20"/>
                      <a:gd name="T2" fmla="*/ 20 w 20"/>
                      <a:gd name="T3" fmla="*/ 2 h 20"/>
                      <a:gd name="T4" fmla="*/ 17 w 20"/>
                      <a:gd name="T5" fmla="*/ 0 h 20"/>
                      <a:gd name="T6" fmla="*/ 0 w 20"/>
                      <a:gd name="T7" fmla="*/ 7 h 20"/>
                      <a:gd name="T8" fmla="*/ 5 w 20"/>
                      <a:gd name="T9" fmla="*/ 18 h 20"/>
                      <a:gd name="T10" fmla="*/ 18 w 20"/>
                      <a:gd name="T11" fmla="*/ 20 h 20"/>
                      <a:gd name="T12" fmla="*/ 18 w 20"/>
                      <a:gd name="T13" fmla="*/ 20 h 20"/>
                      <a:gd name="T14" fmla="*/ 20 w 20"/>
                      <a:gd name="T15" fmla="*/ 5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20" y="5"/>
                        </a:move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19" y="2"/>
                          <a:pt x="17" y="1"/>
                          <a:pt x="17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11"/>
                          <a:pt x="3" y="15"/>
                          <a:pt x="5" y="18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lnTo>
                          <a:pt x="20" y="5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1" name="ïṡlïḑe"/>
                  <p:cNvSpPr/>
                  <p:nvPr/>
                </p:nvSpPr>
                <p:spPr bwMode="auto">
                  <a:xfrm>
                    <a:off x="10852964" y="3996950"/>
                    <a:ext cx="213956" cy="427904"/>
                  </a:xfrm>
                  <a:custGeom>
                    <a:avLst/>
                    <a:gdLst>
                      <a:gd name="T0" fmla="*/ 11 w 11"/>
                      <a:gd name="T1" fmla="*/ 8 h 22"/>
                      <a:gd name="T2" fmla="*/ 8 w 11"/>
                      <a:gd name="T3" fmla="*/ 0 h 22"/>
                      <a:gd name="T4" fmla="*/ 0 w 11"/>
                      <a:gd name="T5" fmla="*/ 22 h 22"/>
                      <a:gd name="T6" fmla="*/ 11 w 11"/>
                      <a:gd name="T7" fmla="*/ 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" h="22">
                        <a:moveTo>
                          <a:pt x="11" y="8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5" y="19"/>
                          <a:pt x="9" y="14"/>
                          <a:pt x="11" y="8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4" name="i$ļïdê"/>
                  <p:cNvSpPr/>
                  <p:nvPr/>
                </p:nvSpPr>
                <p:spPr bwMode="auto">
                  <a:xfrm>
                    <a:off x="10108782" y="4136486"/>
                    <a:ext cx="474418" cy="790696"/>
                  </a:xfrm>
                  <a:custGeom>
                    <a:avLst/>
                    <a:gdLst>
                      <a:gd name="T0" fmla="*/ 1 w 24"/>
                      <a:gd name="T1" fmla="*/ 39 h 41"/>
                      <a:gd name="T2" fmla="*/ 14 w 24"/>
                      <a:gd name="T3" fmla="*/ 40 h 41"/>
                      <a:gd name="T4" fmla="*/ 17 w 24"/>
                      <a:gd name="T5" fmla="*/ 41 h 41"/>
                      <a:gd name="T6" fmla="*/ 24 w 24"/>
                      <a:gd name="T7" fmla="*/ 37 h 41"/>
                      <a:gd name="T8" fmla="*/ 5 w 24"/>
                      <a:gd name="T9" fmla="*/ 8 h 41"/>
                      <a:gd name="T10" fmla="*/ 0 w 24"/>
                      <a:gd name="T11" fmla="*/ 0 h 41"/>
                      <a:gd name="T12" fmla="*/ 1 w 24"/>
                      <a:gd name="T13" fmla="*/ 39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" h="41">
                        <a:moveTo>
                          <a:pt x="1" y="39"/>
                        </a:moveTo>
                        <a:cubicBezTo>
                          <a:pt x="14" y="40"/>
                          <a:pt x="14" y="40"/>
                          <a:pt x="14" y="40"/>
                        </a:cubicBezTo>
                        <a:cubicBezTo>
                          <a:pt x="17" y="41"/>
                          <a:pt x="17" y="41"/>
                          <a:pt x="17" y="41"/>
                        </a:cubicBezTo>
                        <a:cubicBezTo>
                          <a:pt x="19" y="40"/>
                          <a:pt x="22" y="39"/>
                          <a:pt x="24" y="37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1" y="39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5" name="îṣḻïḋè"/>
                  <p:cNvSpPr/>
                  <p:nvPr/>
                </p:nvSpPr>
                <p:spPr bwMode="auto">
                  <a:xfrm>
                    <a:off x="7076239" y="3103932"/>
                    <a:ext cx="837204" cy="911622"/>
                  </a:xfrm>
                  <a:custGeom>
                    <a:avLst/>
                    <a:gdLst>
                      <a:gd name="T0" fmla="*/ 40 w 43"/>
                      <a:gd name="T1" fmla="*/ 36 h 47"/>
                      <a:gd name="T2" fmla="*/ 43 w 43"/>
                      <a:gd name="T3" fmla="*/ 32 h 47"/>
                      <a:gd name="T4" fmla="*/ 39 w 43"/>
                      <a:gd name="T5" fmla="*/ 26 h 47"/>
                      <a:gd name="T6" fmla="*/ 25 w 43"/>
                      <a:gd name="T7" fmla="*/ 0 h 47"/>
                      <a:gd name="T8" fmla="*/ 23 w 43"/>
                      <a:gd name="T9" fmla="*/ 0 h 47"/>
                      <a:gd name="T10" fmla="*/ 22 w 43"/>
                      <a:gd name="T11" fmla="*/ 0 h 47"/>
                      <a:gd name="T12" fmla="*/ 0 w 43"/>
                      <a:gd name="T13" fmla="*/ 47 h 47"/>
                      <a:gd name="T14" fmla="*/ 14 w 43"/>
                      <a:gd name="T15" fmla="*/ 43 h 47"/>
                      <a:gd name="T16" fmla="*/ 21 w 43"/>
                      <a:gd name="T17" fmla="*/ 38 h 47"/>
                      <a:gd name="T18" fmla="*/ 22 w 43"/>
                      <a:gd name="T19" fmla="*/ 38 h 47"/>
                      <a:gd name="T20" fmla="*/ 22 w 43"/>
                      <a:gd name="T21" fmla="*/ 39 h 47"/>
                      <a:gd name="T22" fmla="*/ 23 w 43"/>
                      <a:gd name="T23" fmla="*/ 41 h 47"/>
                      <a:gd name="T24" fmla="*/ 27 w 43"/>
                      <a:gd name="T25" fmla="*/ 40 h 47"/>
                      <a:gd name="T26" fmla="*/ 40 w 43"/>
                      <a:gd name="T27" fmla="*/ 37 h 47"/>
                      <a:gd name="T28" fmla="*/ 40 w 43"/>
                      <a:gd name="T29" fmla="*/ 3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3" h="47">
                        <a:moveTo>
                          <a:pt x="40" y="36"/>
                        </a:moveTo>
                        <a:cubicBezTo>
                          <a:pt x="40" y="35"/>
                          <a:pt x="41" y="33"/>
                          <a:pt x="43" y="32"/>
                        </a:cubicBezTo>
                        <a:cubicBezTo>
                          <a:pt x="39" y="26"/>
                          <a:pt x="39" y="26"/>
                          <a:pt x="39" y="26"/>
                        </a:cubicBezTo>
                        <a:cubicBezTo>
                          <a:pt x="25" y="0"/>
                          <a:pt x="25" y="0"/>
                          <a:pt x="25" y="0"/>
                        </a:cubicBezTo>
                        <a:cubicBezTo>
                          <a:pt x="25" y="0"/>
                          <a:pt x="24" y="0"/>
                          <a:pt x="23" y="0"/>
                        </a:cubicBezTo>
                        <a:cubicBezTo>
                          <a:pt x="23" y="0"/>
                          <a:pt x="23" y="0"/>
                          <a:pt x="22" y="0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7" y="42"/>
                          <a:pt x="19" y="40"/>
                          <a:pt x="21" y="38"/>
                        </a:cubicBezTo>
                        <a:cubicBezTo>
                          <a:pt x="22" y="38"/>
                          <a:pt x="22" y="38"/>
                          <a:pt x="22" y="38"/>
                        </a:cubicBezTo>
                        <a:cubicBezTo>
                          <a:pt x="22" y="38"/>
                          <a:pt x="22" y="38"/>
                          <a:pt x="22" y="39"/>
                        </a:cubicBezTo>
                        <a:cubicBezTo>
                          <a:pt x="22" y="39"/>
                          <a:pt x="22" y="40"/>
                          <a:pt x="23" y="41"/>
                        </a:cubicBezTo>
                        <a:cubicBezTo>
                          <a:pt x="27" y="40"/>
                          <a:pt x="27" y="40"/>
                          <a:pt x="27" y="40"/>
                        </a:cubicBezTo>
                        <a:cubicBezTo>
                          <a:pt x="40" y="37"/>
                          <a:pt x="40" y="37"/>
                          <a:pt x="40" y="37"/>
                        </a:cubicBezTo>
                        <a:cubicBezTo>
                          <a:pt x="40" y="37"/>
                          <a:pt x="40" y="36"/>
                          <a:pt x="40" y="36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6" name="iş1iḓé"/>
                  <p:cNvSpPr/>
                  <p:nvPr/>
                </p:nvSpPr>
                <p:spPr bwMode="auto">
                  <a:xfrm>
                    <a:off x="10601800" y="3048118"/>
                    <a:ext cx="502322" cy="306978"/>
                  </a:xfrm>
                  <a:custGeom>
                    <a:avLst/>
                    <a:gdLst>
                      <a:gd name="T0" fmla="*/ 48 w 54"/>
                      <a:gd name="T1" fmla="*/ 0 h 33"/>
                      <a:gd name="T2" fmla="*/ 39 w 54"/>
                      <a:gd name="T3" fmla="*/ 4 h 33"/>
                      <a:gd name="T4" fmla="*/ 0 w 54"/>
                      <a:gd name="T5" fmla="*/ 33 h 33"/>
                      <a:gd name="T6" fmla="*/ 37 w 54"/>
                      <a:gd name="T7" fmla="*/ 12 h 33"/>
                      <a:gd name="T8" fmla="*/ 54 w 54"/>
                      <a:gd name="T9" fmla="*/ 4 h 33"/>
                      <a:gd name="T10" fmla="*/ 48 w 54"/>
                      <a:gd name="T1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33">
                        <a:moveTo>
                          <a:pt x="48" y="0"/>
                        </a:moveTo>
                        <a:lnTo>
                          <a:pt x="39" y="4"/>
                        </a:lnTo>
                        <a:lnTo>
                          <a:pt x="0" y="33"/>
                        </a:lnTo>
                        <a:lnTo>
                          <a:pt x="37" y="12"/>
                        </a:lnTo>
                        <a:lnTo>
                          <a:pt x="54" y="4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7" name="îṩļide"/>
                  <p:cNvSpPr/>
                  <p:nvPr/>
                </p:nvSpPr>
                <p:spPr bwMode="auto">
                  <a:xfrm>
                    <a:off x="9550644" y="2908586"/>
                    <a:ext cx="837204" cy="511628"/>
                  </a:xfrm>
                  <a:custGeom>
                    <a:avLst/>
                    <a:gdLst>
                      <a:gd name="T0" fmla="*/ 43 w 43"/>
                      <a:gd name="T1" fmla="*/ 24 h 26"/>
                      <a:gd name="T2" fmla="*/ 32 w 43"/>
                      <a:gd name="T3" fmla="*/ 0 h 26"/>
                      <a:gd name="T4" fmla="*/ 0 w 43"/>
                      <a:gd name="T5" fmla="*/ 6 h 26"/>
                      <a:gd name="T6" fmla="*/ 0 w 43"/>
                      <a:gd name="T7" fmla="*/ 8 h 26"/>
                      <a:gd name="T8" fmla="*/ 19 w 43"/>
                      <a:gd name="T9" fmla="*/ 16 h 26"/>
                      <a:gd name="T10" fmla="*/ 41 w 43"/>
                      <a:gd name="T11" fmla="*/ 26 h 26"/>
                      <a:gd name="T12" fmla="*/ 43 w 43"/>
                      <a:gd name="T13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26">
                        <a:moveTo>
                          <a:pt x="43" y="24"/>
                        </a:moveTo>
                        <a:cubicBezTo>
                          <a:pt x="32" y="0"/>
                          <a:pt x="32" y="0"/>
                          <a:pt x="32" y="0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7"/>
                          <a:pt x="0" y="8"/>
                          <a:pt x="0" y="8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1" y="25"/>
                          <a:pt x="42" y="24"/>
                          <a:pt x="43" y="24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8" name="îSḻídê"/>
                  <p:cNvSpPr/>
                  <p:nvPr/>
                </p:nvSpPr>
                <p:spPr bwMode="auto">
                  <a:xfrm>
                    <a:off x="8248325" y="4229510"/>
                    <a:ext cx="362792" cy="334882"/>
                  </a:xfrm>
                  <a:custGeom>
                    <a:avLst/>
                    <a:gdLst>
                      <a:gd name="T0" fmla="*/ 7 w 19"/>
                      <a:gd name="T1" fmla="*/ 1 h 17"/>
                      <a:gd name="T2" fmla="*/ 5 w 19"/>
                      <a:gd name="T3" fmla="*/ 0 h 17"/>
                      <a:gd name="T4" fmla="*/ 3 w 19"/>
                      <a:gd name="T5" fmla="*/ 3 h 17"/>
                      <a:gd name="T6" fmla="*/ 0 w 19"/>
                      <a:gd name="T7" fmla="*/ 7 h 17"/>
                      <a:gd name="T8" fmla="*/ 10 w 19"/>
                      <a:gd name="T9" fmla="*/ 17 h 17"/>
                      <a:gd name="T10" fmla="*/ 19 w 19"/>
                      <a:gd name="T11" fmla="*/ 15 h 17"/>
                      <a:gd name="T12" fmla="*/ 10 w 19"/>
                      <a:gd name="T13" fmla="*/ 0 h 17"/>
                      <a:gd name="T14" fmla="*/ 7 w 19"/>
                      <a:gd name="T15" fmla="*/ 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7">
                        <a:moveTo>
                          <a:pt x="7" y="1"/>
                        </a:moveTo>
                        <a:cubicBezTo>
                          <a:pt x="6" y="1"/>
                          <a:pt x="6" y="1"/>
                          <a:pt x="5" y="0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13" y="17"/>
                          <a:pt x="16" y="16"/>
                          <a:pt x="19" y="15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1"/>
                          <a:pt x="8" y="1"/>
                          <a:pt x="7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89" name="ïsḻïḑè"/>
                  <p:cNvSpPr/>
                  <p:nvPr/>
                </p:nvSpPr>
                <p:spPr bwMode="auto">
                  <a:xfrm>
                    <a:off x="8145997" y="4387646"/>
                    <a:ext cx="251164" cy="195350"/>
                  </a:xfrm>
                  <a:custGeom>
                    <a:avLst/>
                    <a:gdLst>
                      <a:gd name="T0" fmla="*/ 2 w 13"/>
                      <a:gd name="T1" fmla="*/ 4 h 10"/>
                      <a:gd name="T2" fmla="*/ 0 w 13"/>
                      <a:gd name="T3" fmla="*/ 8 h 10"/>
                      <a:gd name="T4" fmla="*/ 13 w 13"/>
                      <a:gd name="T5" fmla="*/ 9 h 10"/>
                      <a:gd name="T6" fmla="*/ 5 w 13"/>
                      <a:gd name="T7" fmla="*/ 0 h 10"/>
                      <a:gd name="T8" fmla="*/ 2 w 13"/>
                      <a:gd name="T9" fmla="*/ 4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0">
                        <a:moveTo>
                          <a:pt x="2" y="4"/>
                        </a:move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4" y="9"/>
                          <a:pt x="9" y="10"/>
                          <a:pt x="13" y="9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2" y="4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96" name="ïṡľîḍê"/>
                  <p:cNvSpPr/>
                  <p:nvPr/>
                </p:nvSpPr>
                <p:spPr bwMode="auto">
                  <a:xfrm>
                    <a:off x="7932049" y="4266718"/>
                    <a:ext cx="297672" cy="269768"/>
                  </a:xfrm>
                  <a:custGeom>
                    <a:avLst/>
                    <a:gdLst>
                      <a:gd name="T0" fmla="*/ 4 w 15"/>
                      <a:gd name="T1" fmla="*/ 7 h 14"/>
                      <a:gd name="T2" fmla="*/ 8 w 15"/>
                      <a:gd name="T3" fmla="*/ 14 h 14"/>
                      <a:gd name="T4" fmla="*/ 10 w 15"/>
                      <a:gd name="T5" fmla="*/ 14 h 14"/>
                      <a:gd name="T6" fmla="*/ 15 w 15"/>
                      <a:gd name="T7" fmla="*/ 5 h 14"/>
                      <a:gd name="T8" fmla="*/ 10 w 15"/>
                      <a:gd name="T9" fmla="*/ 4 h 14"/>
                      <a:gd name="T10" fmla="*/ 0 w 15"/>
                      <a:gd name="T11" fmla="*/ 0 h 14"/>
                      <a:gd name="T12" fmla="*/ 4 w 15"/>
                      <a:gd name="T13" fmla="*/ 7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4">
                        <a:moveTo>
                          <a:pt x="4" y="7"/>
                        </a:move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9" y="14"/>
                          <a:pt x="9" y="14"/>
                          <a:pt x="10" y="14"/>
                        </a:cubicBezTo>
                        <a:cubicBezTo>
                          <a:pt x="15" y="5"/>
                          <a:pt x="15" y="5"/>
                          <a:pt x="15" y="5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4" y="7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99" name="isļíḍè"/>
                  <p:cNvSpPr/>
                  <p:nvPr/>
                </p:nvSpPr>
                <p:spPr bwMode="auto">
                  <a:xfrm>
                    <a:off x="6685543" y="3029514"/>
                    <a:ext cx="799996" cy="967436"/>
                  </a:xfrm>
                  <a:custGeom>
                    <a:avLst/>
                    <a:gdLst>
                      <a:gd name="T0" fmla="*/ 39 w 41"/>
                      <a:gd name="T1" fmla="*/ 0 h 50"/>
                      <a:gd name="T2" fmla="*/ 2 w 41"/>
                      <a:gd name="T3" fmla="*/ 2 h 50"/>
                      <a:gd name="T4" fmla="*/ 2 w 41"/>
                      <a:gd name="T5" fmla="*/ 3 h 50"/>
                      <a:gd name="T6" fmla="*/ 0 w 41"/>
                      <a:gd name="T7" fmla="*/ 6 h 50"/>
                      <a:gd name="T8" fmla="*/ 17 w 41"/>
                      <a:gd name="T9" fmla="*/ 44 h 50"/>
                      <a:gd name="T10" fmla="*/ 19 w 41"/>
                      <a:gd name="T11" fmla="*/ 50 h 50"/>
                      <a:gd name="T12" fmla="*/ 41 w 41"/>
                      <a:gd name="T13" fmla="*/ 3 h 50"/>
                      <a:gd name="T14" fmla="*/ 39 w 41"/>
                      <a:gd name="T15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1" h="50">
                        <a:moveTo>
                          <a:pt x="39" y="0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3"/>
                        </a:cubicBezTo>
                        <a:cubicBezTo>
                          <a:pt x="2" y="4"/>
                          <a:pt x="1" y="5"/>
                          <a:pt x="0" y="6"/>
                        </a:cubicBezTo>
                        <a:cubicBezTo>
                          <a:pt x="17" y="44"/>
                          <a:pt x="17" y="44"/>
                          <a:pt x="17" y="44"/>
                        </a:cubicBezTo>
                        <a:cubicBezTo>
                          <a:pt x="19" y="50"/>
                          <a:pt x="19" y="50"/>
                          <a:pt x="19" y="50"/>
                        </a:cubicBezTo>
                        <a:cubicBezTo>
                          <a:pt x="41" y="3"/>
                          <a:pt x="41" y="3"/>
                          <a:pt x="41" y="3"/>
                        </a:cubicBezTo>
                        <a:cubicBezTo>
                          <a:pt x="40" y="3"/>
                          <a:pt x="39" y="2"/>
                          <a:pt x="39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0" name="îšļîḍe"/>
                  <p:cNvSpPr/>
                  <p:nvPr/>
                </p:nvSpPr>
                <p:spPr bwMode="auto">
                  <a:xfrm>
                    <a:off x="9662272" y="1727195"/>
                    <a:ext cx="195350" cy="334882"/>
                  </a:xfrm>
                  <a:custGeom>
                    <a:avLst/>
                    <a:gdLst>
                      <a:gd name="T0" fmla="*/ 0 w 10"/>
                      <a:gd name="T1" fmla="*/ 3 h 17"/>
                      <a:gd name="T2" fmla="*/ 4 w 10"/>
                      <a:gd name="T3" fmla="*/ 15 h 17"/>
                      <a:gd name="T4" fmla="*/ 5 w 10"/>
                      <a:gd name="T5" fmla="*/ 17 h 17"/>
                      <a:gd name="T6" fmla="*/ 6 w 10"/>
                      <a:gd name="T7" fmla="*/ 17 h 17"/>
                      <a:gd name="T8" fmla="*/ 6 w 10"/>
                      <a:gd name="T9" fmla="*/ 17 h 17"/>
                      <a:gd name="T10" fmla="*/ 10 w 10"/>
                      <a:gd name="T11" fmla="*/ 4 h 17"/>
                      <a:gd name="T12" fmla="*/ 8 w 10"/>
                      <a:gd name="T13" fmla="*/ 1 h 17"/>
                      <a:gd name="T14" fmla="*/ 2 w 10"/>
                      <a:gd name="T15" fmla="*/ 0 h 17"/>
                      <a:gd name="T16" fmla="*/ 0 w 10"/>
                      <a:gd name="T17" fmla="*/ 3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7">
                        <a:moveTo>
                          <a:pt x="0" y="3"/>
                        </a:move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5" y="17"/>
                          <a:pt x="5" y="17"/>
                          <a:pt x="5" y="17"/>
                        </a:cubicBezTo>
                        <a:cubicBezTo>
                          <a:pt x="5" y="17"/>
                          <a:pt x="6" y="17"/>
                          <a:pt x="6" y="17"/>
                        </a:cubicBezTo>
                        <a:cubicBezTo>
                          <a:pt x="6" y="17"/>
                          <a:pt x="6" y="17"/>
                          <a:pt x="6" y="17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9" y="3"/>
                          <a:pt x="8" y="2"/>
                          <a:pt x="8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1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1" name="íşlíde"/>
                  <p:cNvSpPr/>
                  <p:nvPr/>
                </p:nvSpPr>
                <p:spPr bwMode="auto">
                  <a:xfrm>
                    <a:off x="8034371" y="3624860"/>
                    <a:ext cx="325582" cy="474418"/>
                  </a:xfrm>
                  <a:custGeom>
                    <a:avLst/>
                    <a:gdLst>
                      <a:gd name="T0" fmla="*/ 9 w 17"/>
                      <a:gd name="T1" fmla="*/ 1 h 24"/>
                      <a:gd name="T2" fmla="*/ 7 w 17"/>
                      <a:gd name="T3" fmla="*/ 0 h 24"/>
                      <a:gd name="T4" fmla="*/ 0 w 17"/>
                      <a:gd name="T5" fmla="*/ 7 h 24"/>
                      <a:gd name="T6" fmla="*/ 1 w 17"/>
                      <a:gd name="T7" fmla="*/ 10 h 24"/>
                      <a:gd name="T8" fmla="*/ 0 w 17"/>
                      <a:gd name="T9" fmla="*/ 12 h 24"/>
                      <a:gd name="T10" fmla="*/ 15 w 17"/>
                      <a:gd name="T11" fmla="*/ 24 h 24"/>
                      <a:gd name="T12" fmla="*/ 17 w 17"/>
                      <a:gd name="T13" fmla="*/ 23 h 24"/>
                      <a:gd name="T14" fmla="*/ 11 w 17"/>
                      <a:gd name="T15" fmla="*/ 6 h 24"/>
                      <a:gd name="T16" fmla="*/ 10 w 17"/>
                      <a:gd name="T17" fmla="*/ 1 h 24"/>
                      <a:gd name="T18" fmla="*/ 9 w 17"/>
                      <a:gd name="T19" fmla="*/ 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" h="24">
                        <a:moveTo>
                          <a:pt x="9" y="1"/>
                        </a:moveTo>
                        <a:cubicBezTo>
                          <a:pt x="8" y="1"/>
                          <a:pt x="7" y="1"/>
                          <a:pt x="7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8"/>
                          <a:pt x="1" y="9"/>
                          <a:pt x="1" y="10"/>
                        </a:cubicBezTo>
                        <a:cubicBezTo>
                          <a:pt x="1" y="11"/>
                          <a:pt x="0" y="11"/>
                          <a:pt x="0" y="12"/>
                        </a:cubicBezTo>
                        <a:cubicBezTo>
                          <a:pt x="15" y="24"/>
                          <a:pt x="15" y="24"/>
                          <a:pt x="15" y="24"/>
                        </a:cubicBezTo>
                        <a:cubicBezTo>
                          <a:pt x="16" y="23"/>
                          <a:pt x="16" y="23"/>
                          <a:pt x="17" y="23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9" y="1"/>
                          <a:pt x="9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2" name="ïṩļide"/>
                  <p:cNvSpPr/>
                  <p:nvPr/>
                </p:nvSpPr>
                <p:spPr bwMode="auto">
                  <a:xfrm>
                    <a:off x="8443671" y="1885337"/>
                    <a:ext cx="446510" cy="520928"/>
                  </a:xfrm>
                  <a:custGeom>
                    <a:avLst/>
                    <a:gdLst>
                      <a:gd name="T0" fmla="*/ 1 w 23"/>
                      <a:gd name="T1" fmla="*/ 13 h 27"/>
                      <a:gd name="T2" fmla="*/ 0 w 23"/>
                      <a:gd name="T3" fmla="*/ 14 h 27"/>
                      <a:gd name="T4" fmla="*/ 2 w 23"/>
                      <a:gd name="T5" fmla="*/ 15 h 27"/>
                      <a:gd name="T6" fmla="*/ 23 w 23"/>
                      <a:gd name="T7" fmla="*/ 27 h 27"/>
                      <a:gd name="T8" fmla="*/ 13 w 23"/>
                      <a:gd name="T9" fmla="*/ 3 h 27"/>
                      <a:gd name="T10" fmla="*/ 12 w 23"/>
                      <a:gd name="T11" fmla="*/ 1 h 27"/>
                      <a:gd name="T12" fmla="*/ 11 w 23"/>
                      <a:gd name="T13" fmla="*/ 1 h 27"/>
                      <a:gd name="T14" fmla="*/ 8 w 23"/>
                      <a:gd name="T15" fmla="*/ 0 h 27"/>
                      <a:gd name="T16" fmla="*/ 0 w 23"/>
                      <a:gd name="T17" fmla="*/ 9 h 27"/>
                      <a:gd name="T18" fmla="*/ 0 w 23"/>
                      <a:gd name="T19" fmla="*/ 10 h 27"/>
                      <a:gd name="T20" fmla="*/ 1 w 23"/>
                      <a:gd name="T21" fmla="*/ 1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" h="27">
                        <a:moveTo>
                          <a:pt x="1" y="13"/>
                        </a:moveTo>
                        <a:cubicBezTo>
                          <a:pt x="0" y="13"/>
                          <a:pt x="0" y="14"/>
                          <a:pt x="0" y="14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3" y="27"/>
                          <a:pt x="23" y="27"/>
                          <a:pt x="23" y="27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1" y="1"/>
                          <a:pt x="11" y="1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1" y="12"/>
                          <a:pt x="1" y="13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4" name="íSľîḋè"/>
                  <p:cNvSpPr/>
                  <p:nvPr/>
                </p:nvSpPr>
                <p:spPr bwMode="auto">
                  <a:xfrm>
                    <a:off x="8694836" y="1866733"/>
                    <a:ext cx="539532" cy="539532"/>
                  </a:xfrm>
                  <a:custGeom>
                    <a:avLst/>
                    <a:gdLst>
                      <a:gd name="T0" fmla="*/ 0 w 28"/>
                      <a:gd name="T1" fmla="*/ 1 h 28"/>
                      <a:gd name="T2" fmla="*/ 12 w 28"/>
                      <a:gd name="T3" fmla="*/ 28 h 28"/>
                      <a:gd name="T4" fmla="*/ 24 w 28"/>
                      <a:gd name="T5" fmla="*/ 19 h 28"/>
                      <a:gd name="T6" fmla="*/ 28 w 28"/>
                      <a:gd name="T7" fmla="*/ 15 h 28"/>
                      <a:gd name="T8" fmla="*/ 27 w 28"/>
                      <a:gd name="T9" fmla="*/ 13 h 28"/>
                      <a:gd name="T10" fmla="*/ 27 w 28"/>
                      <a:gd name="T11" fmla="*/ 11 h 28"/>
                      <a:gd name="T12" fmla="*/ 11 w 28"/>
                      <a:gd name="T13" fmla="*/ 4 h 28"/>
                      <a:gd name="T14" fmla="*/ 2 w 28"/>
                      <a:gd name="T15" fmla="*/ 0 h 28"/>
                      <a:gd name="T16" fmla="*/ 0 w 28"/>
                      <a:gd name="T17" fmla="*/ 1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8" h="28">
                        <a:moveTo>
                          <a:pt x="0" y="1"/>
                        </a:moveTo>
                        <a:cubicBezTo>
                          <a:pt x="12" y="28"/>
                          <a:pt x="12" y="28"/>
                          <a:pt x="12" y="28"/>
                        </a:cubicBezTo>
                        <a:cubicBezTo>
                          <a:pt x="24" y="19"/>
                          <a:pt x="24" y="19"/>
                          <a:pt x="24" y="19"/>
                        </a:cubicBezTo>
                        <a:cubicBezTo>
                          <a:pt x="28" y="15"/>
                          <a:pt x="28" y="15"/>
                          <a:pt x="28" y="15"/>
                        </a:cubicBezTo>
                        <a:cubicBezTo>
                          <a:pt x="27" y="15"/>
                          <a:pt x="27" y="14"/>
                          <a:pt x="27" y="13"/>
                        </a:cubicBezTo>
                        <a:cubicBezTo>
                          <a:pt x="27" y="12"/>
                          <a:pt x="27" y="12"/>
                          <a:pt x="27" y="11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5" name="íš1ïdê"/>
                  <p:cNvSpPr/>
                  <p:nvPr/>
                </p:nvSpPr>
                <p:spPr bwMode="auto">
                  <a:xfrm>
                    <a:off x="10322730" y="2778354"/>
                    <a:ext cx="706972" cy="613950"/>
                  </a:xfrm>
                  <a:custGeom>
                    <a:avLst/>
                    <a:gdLst>
                      <a:gd name="T0" fmla="*/ 3 w 36"/>
                      <a:gd name="T1" fmla="*/ 0 h 32"/>
                      <a:gd name="T2" fmla="*/ 0 w 36"/>
                      <a:gd name="T3" fmla="*/ 3 h 32"/>
                      <a:gd name="T4" fmla="*/ 5 w 36"/>
                      <a:gd name="T5" fmla="*/ 30 h 32"/>
                      <a:gd name="T6" fmla="*/ 5 w 36"/>
                      <a:gd name="T7" fmla="*/ 30 h 32"/>
                      <a:gd name="T8" fmla="*/ 9 w 36"/>
                      <a:gd name="T9" fmla="*/ 32 h 32"/>
                      <a:gd name="T10" fmla="*/ 24 w 36"/>
                      <a:gd name="T11" fmla="*/ 22 h 32"/>
                      <a:gd name="T12" fmla="*/ 36 w 36"/>
                      <a:gd name="T13" fmla="*/ 13 h 32"/>
                      <a:gd name="T14" fmla="*/ 3 w 36"/>
                      <a:gd name="T15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2">
                        <a:moveTo>
                          <a:pt x="3" y="0"/>
                        </a:moveTo>
                        <a:cubicBezTo>
                          <a:pt x="2" y="2"/>
                          <a:pt x="1" y="3"/>
                          <a:pt x="0" y="3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7" y="30"/>
                          <a:pt x="8" y="31"/>
                          <a:pt x="9" y="32"/>
                        </a:cubicBezTo>
                        <a:cubicBezTo>
                          <a:pt x="24" y="22"/>
                          <a:pt x="24" y="22"/>
                          <a:pt x="24" y="22"/>
                        </a:cubicBezTo>
                        <a:cubicBezTo>
                          <a:pt x="36" y="13"/>
                          <a:pt x="36" y="13"/>
                          <a:pt x="36" y="1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6" name="î$ļíḑe"/>
                  <p:cNvSpPr/>
                  <p:nvPr/>
                </p:nvSpPr>
                <p:spPr bwMode="auto">
                  <a:xfrm>
                    <a:off x="9764594" y="5196945"/>
                    <a:ext cx="306978" cy="799996"/>
                  </a:xfrm>
                  <a:custGeom>
                    <a:avLst/>
                    <a:gdLst>
                      <a:gd name="T0" fmla="*/ 13 w 16"/>
                      <a:gd name="T1" fmla="*/ 0 h 41"/>
                      <a:gd name="T2" fmla="*/ 2 w 16"/>
                      <a:gd name="T3" fmla="*/ 34 h 41"/>
                      <a:gd name="T4" fmla="*/ 0 w 16"/>
                      <a:gd name="T5" fmla="*/ 41 h 41"/>
                      <a:gd name="T6" fmla="*/ 16 w 16"/>
                      <a:gd name="T7" fmla="*/ 39 h 41"/>
                      <a:gd name="T8" fmla="*/ 13 w 16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41">
                        <a:moveTo>
                          <a:pt x="13" y="0"/>
                        </a:moveTo>
                        <a:cubicBezTo>
                          <a:pt x="2" y="34"/>
                          <a:pt x="2" y="34"/>
                          <a:pt x="2" y="34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16" y="39"/>
                          <a:pt x="16" y="39"/>
                          <a:pt x="16" y="39"/>
                        </a:cubicBezTo>
                        <a:cubicBezTo>
                          <a:pt x="14" y="30"/>
                          <a:pt x="12" y="15"/>
                          <a:pt x="13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7" name="isḷïḑé"/>
                  <p:cNvSpPr/>
                  <p:nvPr/>
                </p:nvSpPr>
                <p:spPr bwMode="auto">
                  <a:xfrm>
                    <a:off x="9466922" y="3122536"/>
                    <a:ext cx="279068" cy="911622"/>
                  </a:xfrm>
                  <a:custGeom>
                    <a:avLst/>
                    <a:gdLst>
                      <a:gd name="T0" fmla="*/ 14 w 14"/>
                      <a:gd name="T1" fmla="*/ 41 h 47"/>
                      <a:gd name="T2" fmla="*/ 0 w 14"/>
                      <a:gd name="T3" fmla="*/ 0 h 47"/>
                      <a:gd name="T4" fmla="*/ 0 w 14"/>
                      <a:gd name="T5" fmla="*/ 0 h 47"/>
                      <a:gd name="T6" fmla="*/ 2 w 14"/>
                      <a:gd name="T7" fmla="*/ 47 h 47"/>
                      <a:gd name="T8" fmla="*/ 11 w 14"/>
                      <a:gd name="T9" fmla="*/ 45 h 47"/>
                      <a:gd name="T10" fmla="*/ 11 w 14"/>
                      <a:gd name="T11" fmla="*/ 45 h 47"/>
                      <a:gd name="T12" fmla="*/ 14 w 14"/>
                      <a:gd name="T13" fmla="*/ 41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47">
                        <a:moveTo>
                          <a:pt x="14" y="4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47"/>
                          <a:pt x="2" y="47"/>
                          <a:pt x="2" y="47"/>
                        </a:cubicBezTo>
                        <a:cubicBezTo>
                          <a:pt x="11" y="45"/>
                          <a:pt x="11" y="45"/>
                          <a:pt x="11" y="45"/>
                        </a:cubicBezTo>
                        <a:cubicBezTo>
                          <a:pt x="11" y="45"/>
                          <a:pt x="11" y="45"/>
                          <a:pt x="11" y="45"/>
                        </a:cubicBezTo>
                        <a:cubicBezTo>
                          <a:pt x="11" y="43"/>
                          <a:pt x="13" y="42"/>
                          <a:pt x="14" y="4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08" name="íṥlíḑê"/>
                  <p:cNvSpPr/>
                  <p:nvPr/>
                </p:nvSpPr>
                <p:spPr bwMode="auto">
                  <a:xfrm>
                    <a:off x="7606465" y="2443473"/>
                    <a:ext cx="576740" cy="1051160"/>
                  </a:xfrm>
                  <a:custGeom>
                    <a:avLst/>
                    <a:gdLst>
                      <a:gd name="T0" fmla="*/ 28 w 30"/>
                      <a:gd name="T1" fmla="*/ 54 h 54"/>
                      <a:gd name="T2" fmla="*/ 30 w 30"/>
                      <a:gd name="T3" fmla="*/ 53 h 54"/>
                      <a:gd name="T4" fmla="*/ 29 w 30"/>
                      <a:gd name="T5" fmla="*/ 11 h 54"/>
                      <a:gd name="T6" fmla="*/ 29 w 30"/>
                      <a:gd name="T7" fmla="*/ 1 h 54"/>
                      <a:gd name="T8" fmla="*/ 28 w 30"/>
                      <a:gd name="T9" fmla="*/ 1 h 54"/>
                      <a:gd name="T10" fmla="*/ 26 w 30"/>
                      <a:gd name="T11" fmla="*/ 0 h 54"/>
                      <a:gd name="T12" fmla="*/ 0 w 30"/>
                      <a:gd name="T13" fmla="*/ 27 h 54"/>
                      <a:gd name="T14" fmla="*/ 1 w 30"/>
                      <a:gd name="T15" fmla="*/ 30 h 54"/>
                      <a:gd name="T16" fmla="*/ 0 w 30"/>
                      <a:gd name="T17" fmla="*/ 32 h 54"/>
                      <a:gd name="T18" fmla="*/ 8 w 30"/>
                      <a:gd name="T19" fmla="*/ 38 h 54"/>
                      <a:gd name="T20" fmla="*/ 28 w 30"/>
                      <a:gd name="T21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" h="54">
                        <a:moveTo>
                          <a:pt x="28" y="54"/>
                        </a:moveTo>
                        <a:cubicBezTo>
                          <a:pt x="28" y="54"/>
                          <a:pt x="29" y="53"/>
                          <a:pt x="30" y="53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29" y="1"/>
                          <a:pt x="29" y="1"/>
                          <a:pt x="29" y="1"/>
                        </a:cubicBezTo>
                        <a:cubicBezTo>
                          <a:pt x="29" y="1"/>
                          <a:pt x="29" y="1"/>
                          <a:pt x="28" y="1"/>
                        </a:cubicBezTo>
                        <a:cubicBezTo>
                          <a:pt x="28" y="1"/>
                          <a:pt x="27" y="0"/>
                          <a:pt x="26" y="0"/>
                        </a:cubicBezTo>
                        <a:cubicBezTo>
                          <a:pt x="0" y="27"/>
                          <a:pt x="0" y="27"/>
                          <a:pt x="0" y="27"/>
                        </a:cubicBezTo>
                        <a:cubicBezTo>
                          <a:pt x="1" y="28"/>
                          <a:pt x="1" y="29"/>
                          <a:pt x="1" y="30"/>
                        </a:cubicBezTo>
                        <a:cubicBezTo>
                          <a:pt x="1" y="30"/>
                          <a:pt x="1" y="31"/>
                          <a:pt x="0" y="32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lnTo>
                          <a:pt x="28" y="54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19" name="íş1ídè"/>
                  <p:cNvSpPr/>
                  <p:nvPr/>
                </p:nvSpPr>
                <p:spPr bwMode="auto">
                  <a:xfrm>
                    <a:off x="10462268" y="3941136"/>
                    <a:ext cx="548836" cy="855810"/>
                  </a:xfrm>
                  <a:custGeom>
                    <a:avLst/>
                    <a:gdLst>
                      <a:gd name="T0" fmla="*/ 3 w 28"/>
                      <a:gd name="T1" fmla="*/ 0 h 44"/>
                      <a:gd name="T2" fmla="*/ 0 w 28"/>
                      <a:gd name="T3" fmla="*/ 4 h 44"/>
                      <a:gd name="T4" fmla="*/ 4 w 28"/>
                      <a:gd name="T5" fmla="*/ 21 h 44"/>
                      <a:gd name="T6" fmla="*/ 9 w 28"/>
                      <a:gd name="T7" fmla="*/ 44 h 44"/>
                      <a:gd name="T8" fmla="*/ 16 w 28"/>
                      <a:gd name="T9" fmla="*/ 28 h 44"/>
                      <a:gd name="T10" fmla="*/ 16 w 28"/>
                      <a:gd name="T11" fmla="*/ 27 h 44"/>
                      <a:gd name="T12" fmla="*/ 17 w 28"/>
                      <a:gd name="T13" fmla="*/ 27 h 44"/>
                      <a:gd name="T14" fmla="*/ 17 w 28"/>
                      <a:gd name="T15" fmla="*/ 27 h 44"/>
                      <a:gd name="T16" fmla="*/ 19 w 28"/>
                      <a:gd name="T17" fmla="*/ 26 h 44"/>
                      <a:gd name="T18" fmla="*/ 20 w 28"/>
                      <a:gd name="T19" fmla="*/ 22 h 44"/>
                      <a:gd name="T20" fmla="*/ 28 w 28"/>
                      <a:gd name="T21" fmla="*/ 2 h 44"/>
                      <a:gd name="T22" fmla="*/ 3 w 28"/>
                      <a:gd name="T23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" h="44">
                        <a:moveTo>
                          <a:pt x="3" y="0"/>
                        </a:moveTo>
                        <a:cubicBezTo>
                          <a:pt x="3" y="2"/>
                          <a:pt x="2" y="3"/>
                          <a:pt x="0" y="4"/>
                        </a:cubicBezTo>
                        <a:cubicBezTo>
                          <a:pt x="4" y="21"/>
                          <a:pt x="4" y="21"/>
                          <a:pt x="4" y="21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13" y="40"/>
                          <a:pt x="16" y="34"/>
                          <a:pt x="16" y="28"/>
                        </a:cubicBezTo>
                        <a:cubicBezTo>
                          <a:pt x="16" y="28"/>
                          <a:pt x="16" y="28"/>
                          <a:pt x="16" y="27"/>
                        </a:cubicBezTo>
                        <a:cubicBezTo>
                          <a:pt x="17" y="27"/>
                          <a:pt x="17" y="27"/>
                          <a:pt x="17" y="27"/>
                        </a:cubicBezTo>
                        <a:cubicBezTo>
                          <a:pt x="17" y="27"/>
                          <a:pt x="17" y="27"/>
                          <a:pt x="17" y="27"/>
                        </a:cubicBezTo>
                        <a:cubicBezTo>
                          <a:pt x="18" y="27"/>
                          <a:pt x="18" y="27"/>
                          <a:pt x="19" y="26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28" y="2"/>
                          <a:pt x="28" y="2"/>
                          <a:pt x="28" y="2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25" name="isḷíḍé"/>
                  <p:cNvSpPr/>
                  <p:nvPr/>
                </p:nvSpPr>
                <p:spPr bwMode="auto">
                  <a:xfrm>
                    <a:off x="11066912" y="3085328"/>
                    <a:ext cx="111628" cy="520928"/>
                  </a:xfrm>
                  <a:custGeom>
                    <a:avLst/>
                    <a:gdLst>
                      <a:gd name="T0" fmla="*/ 0 w 6"/>
                      <a:gd name="T1" fmla="*/ 27 h 27"/>
                      <a:gd name="T2" fmla="*/ 5 w 6"/>
                      <a:gd name="T3" fmla="*/ 15 h 27"/>
                      <a:gd name="T4" fmla="*/ 4 w 6"/>
                      <a:gd name="T5" fmla="*/ 11 h 27"/>
                      <a:gd name="T6" fmla="*/ 4 w 6"/>
                      <a:gd name="T7" fmla="*/ 11 h 27"/>
                      <a:gd name="T8" fmla="*/ 5 w 6"/>
                      <a:gd name="T9" fmla="*/ 3 h 27"/>
                      <a:gd name="T10" fmla="*/ 4 w 6"/>
                      <a:gd name="T11" fmla="*/ 0 h 27"/>
                      <a:gd name="T12" fmla="*/ 3 w 6"/>
                      <a:gd name="T13" fmla="*/ 0 h 27"/>
                      <a:gd name="T14" fmla="*/ 3 w 6"/>
                      <a:gd name="T15" fmla="*/ 0 h 27"/>
                      <a:gd name="T16" fmla="*/ 0 w 6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27">
                        <a:moveTo>
                          <a:pt x="0" y="27"/>
                        </a:moveTo>
                        <a:cubicBezTo>
                          <a:pt x="4" y="25"/>
                          <a:pt x="6" y="20"/>
                          <a:pt x="5" y="15"/>
                        </a:cubicBezTo>
                        <a:cubicBezTo>
                          <a:pt x="5" y="14"/>
                          <a:pt x="4" y="12"/>
                          <a:pt x="4" y="11"/>
                        </a:cubicBezTo>
                        <a:cubicBezTo>
                          <a:pt x="4" y="11"/>
                          <a:pt x="4" y="11"/>
                          <a:pt x="4" y="11"/>
                        </a:cubicBezTo>
                        <a:cubicBezTo>
                          <a:pt x="5" y="8"/>
                          <a:pt x="5" y="6"/>
                          <a:pt x="5" y="3"/>
                        </a:cubicBezTo>
                        <a:cubicBezTo>
                          <a:pt x="5" y="2"/>
                          <a:pt x="5" y="1"/>
                          <a:pt x="4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27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26" name="iŝḻíďê"/>
                  <p:cNvSpPr/>
                  <p:nvPr/>
                </p:nvSpPr>
                <p:spPr bwMode="auto">
                  <a:xfrm>
                    <a:off x="10108782" y="3978346"/>
                    <a:ext cx="511628" cy="855810"/>
                  </a:xfrm>
                  <a:custGeom>
                    <a:avLst/>
                    <a:gdLst>
                      <a:gd name="T0" fmla="*/ 13 w 26"/>
                      <a:gd name="T1" fmla="*/ 0 h 44"/>
                      <a:gd name="T2" fmla="*/ 8 w 26"/>
                      <a:gd name="T3" fmla="*/ 2 h 44"/>
                      <a:gd name="T4" fmla="*/ 0 w 26"/>
                      <a:gd name="T5" fmla="*/ 6 h 44"/>
                      <a:gd name="T6" fmla="*/ 5 w 26"/>
                      <a:gd name="T7" fmla="*/ 14 h 44"/>
                      <a:gd name="T8" fmla="*/ 25 w 26"/>
                      <a:gd name="T9" fmla="*/ 44 h 44"/>
                      <a:gd name="T10" fmla="*/ 26 w 26"/>
                      <a:gd name="T11" fmla="*/ 43 h 44"/>
                      <a:gd name="T12" fmla="*/ 17 w 26"/>
                      <a:gd name="T13" fmla="*/ 2 h 44"/>
                      <a:gd name="T14" fmla="*/ 16 w 26"/>
                      <a:gd name="T15" fmla="*/ 2 h 44"/>
                      <a:gd name="T16" fmla="*/ 13 w 26"/>
                      <a:gd name="T17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44">
                        <a:moveTo>
                          <a:pt x="13" y="0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25" y="44"/>
                          <a:pt x="25" y="44"/>
                          <a:pt x="25" y="44"/>
                        </a:cubicBezTo>
                        <a:cubicBezTo>
                          <a:pt x="25" y="44"/>
                          <a:pt x="25" y="44"/>
                          <a:pt x="26" y="4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6" y="2"/>
                        </a:cubicBezTo>
                        <a:cubicBezTo>
                          <a:pt x="15" y="2"/>
                          <a:pt x="13" y="1"/>
                          <a:pt x="13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27" name="íṣḻíďê"/>
                  <p:cNvSpPr/>
                  <p:nvPr/>
                </p:nvSpPr>
                <p:spPr bwMode="auto">
                  <a:xfrm>
                    <a:off x="8248325" y="3606254"/>
                    <a:ext cx="967436" cy="530232"/>
                  </a:xfrm>
                  <a:custGeom>
                    <a:avLst/>
                    <a:gdLst>
                      <a:gd name="T0" fmla="*/ 49 w 50"/>
                      <a:gd name="T1" fmla="*/ 22 h 27"/>
                      <a:gd name="T2" fmla="*/ 50 w 50"/>
                      <a:gd name="T3" fmla="*/ 21 h 27"/>
                      <a:gd name="T4" fmla="*/ 5 w 50"/>
                      <a:gd name="T5" fmla="*/ 1 h 27"/>
                      <a:gd name="T6" fmla="*/ 2 w 50"/>
                      <a:gd name="T7" fmla="*/ 0 h 27"/>
                      <a:gd name="T8" fmla="*/ 0 w 50"/>
                      <a:gd name="T9" fmla="*/ 2 h 27"/>
                      <a:gd name="T10" fmla="*/ 7 w 50"/>
                      <a:gd name="T11" fmla="*/ 23 h 27"/>
                      <a:gd name="T12" fmla="*/ 8 w 50"/>
                      <a:gd name="T13" fmla="*/ 23 h 27"/>
                      <a:gd name="T14" fmla="*/ 12 w 50"/>
                      <a:gd name="T15" fmla="*/ 27 h 27"/>
                      <a:gd name="T16" fmla="*/ 45 w 50"/>
                      <a:gd name="T17" fmla="*/ 23 h 27"/>
                      <a:gd name="T18" fmla="*/ 50 w 50"/>
                      <a:gd name="T19" fmla="*/ 23 h 27"/>
                      <a:gd name="T20" fmla="*/ 49 w 50"/>
                      <a:gd name="T21" fmla="*/ 2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" h="27">
                        <a:moveTo>
                          <a:pt x="49" y="22"/>
                        </a:moveTo>
                        <a:cubicBezTo>
                          <a:pt x="50" y="22"/>
                          <a:pt x="50" y="21"/>
                          <a:pt x="50" y="2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7" y="23"/>
                          <a:pt x="7" y="23"/>
                          <a:pt x="7" y="23"/>
                        </a:cubicBezTo>
                        <a:cubicBezTo>
                          <a:pt x="7" y="23"/>
                          <a:pt x="7" y="23"/>
                          <a:pt x="8" y="23"/>
                        </a:cubicBezTo>
                        <a:cubicBezTo>
                          <a:pt x="10" y="24"/>
                          <a:pt x="12" y="25"/>
                          <a:pt x="12" y="27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50" y="23"/>
                          <a:pt x="50" y="23"/>
                          <a:pt x="50" y="23"/>
                        </a:cubicBezTo>
                        <a:cubicBezTo>
                          <a:pt x="49" y="22"/>
                          <a:pt x="49" y="22"/>
                          <a:pt x="49" y="22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28" name="íṥļïḋé"/>
                  <p:cNvSpPr/>
                  <p:nvPr/>
                </p:nvSpPr>
                <p:spPr bwMode="auto">
                  <a:xfrm>
                    <a:off x="8183207" y="2424869"/>
                    <a:ext cx="548836" cy="1051160"/>
                  </a:xfrm>
                  <a:custGeom>
                    <a:avLst/>
                    <a:gdLst>
                      <a:gd name="T0" fmla="*/ 2 w 28"/>
                      <a:gd name="T1" fmla="*/ 54 h 54"/>
                      <a:gd name="T2" fmla="*/ 4 w 28"/>
                      <a:gd name="T3" fmla="*/ 54 h 54"/>
                      <a:gd name="T4" fmla="*/ 28 w 28"/>
                      <a:gd name="T5" fmla="*/ 21 h 54"/>
                      <a:gd name="T6" fmla="*/ 26 w 28"/>
                      <a:gd name="T7" fmla="*/ 17 h 54"/>
                      <a:gd name="T8" fmla="*/ 27 w 28"/>
                      <a:gd name="T9" fmla="*/ 15 h 54"/>
                      <a:gd name="T10" fmla="*/ 10 w 28"/>
                      <a:gd name="T11" fmla="*/ 5 h 54"/>
                      <a:gd name="T12" fmla="*/ 2 w 28"/>
                      <a:gd name="T13" fmla="*/ 0 h 54"/>
                      <a:gd name="T14" fmla="*/ 0 w 28"/>
                      <a:gd name="T15" fmla="*/ 2 h 54"/>
                      <a:gd name="T16" fmla="*/ 0 w 28"/>
                      <a:gd name="T17" fmla="*/ 20 h 54"/>
                      <a:gd name="T18" fmla="*/ 2 w 28"/>
                      <a:gd name="T19" fmla="*/ 54 h 54"/>
                      <a:gd name="T20" fmla="*/ 2 w 28"/>
                      <a:gd name="T21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" h="54">
                        <a:moveTo>
                          <a:pt x="2" y="54"/>
                        </a:moveTo>
                        <a:cubicBezTo>
                          <a:pt x="3" y="54"/>
                          <a:pt x="3" y="54"/>
                          <a:pt x="4" y="54"/>
                        </a:cubicBezTo>
                        <a:cubicBezTo>
                          <a:pt x="28" y="21"/>
                          <a:pt x="28" y="21"/>
                          <a:pt x="28" y="21"/>
                        </a:cubicBezTo>
                        <a:cubicBezTo>
                          <a:pt x="27" y="20"/>
                          <a:pt x="26" y="18"/>
                          <a:pt x="26" y="17"/>
                        </a:cubicBezTo>
                        <a:cubicBezTo>
                          <a:pt x="26" y="16"/>
                          <a:pt x="27" y="16"/>
                          <a:pt x="27" y="15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1" y="1"/>
                          <a:pt x="0" y="2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2" y="54"/>
                          <a:pt x="2" y="54"/>
                          <a:pt x="2" y="54"/>
                        </a:cubicBezTo>
                        <a:cubicBezTo>
                          <a:pt x="2" y="54"/>
                          <a:pt x="2" y="54"/>
                          <a:pt x="2" y="54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29" name="işliḍe"/>
                  <p:cNvSpPr/>
                  <p:nvPr/>
                </p:nvSpPr>
                <p:spPr bwMode="auto">
                  <a:xfrm>
                    <a:off x="8285535" y="2815564"/>
                    <a:ext cx="1106974" cy="716278"/>
                  </a:xfrm>
                  <a:custGeom>
                    <a:avLst/>
                    <a:gdLst>
                      <a:gd name="T0" fmla="*/ 56 w 57"/>
                      <a:gd name="T1" fmla="*/ 11 h 37"/>
                      <a:gd name="T2" fmla="*/ 56 w 57"/>
                      <a:gd name="T3" fmla="*/ 11 h 37"/>
                      <a:gd name="T4" fmla="*/ 42 w 57"/>
                      <a:gd name="T5" fmla="*/ 4 h 37"/>
                      <a:gd name="T6" fmla="*/ 30 w 57"/>
                      <a:gd name="T7" fmla="*/ 0 h 37"/>
                      <a:gd name="T8" fmla="*/ 26 w 57"/>
                      <a:gd name="T9" fmla="*/ 2 h 37"/>
                      <a:gd name="T10" fmla="*/ 24 w 57"/>
                      <a:gd name="T11" fmla="*/ 1 h 37"/>
                      <a:gd name="T12" fmla="*/ 21 w 57"/>
                      <a:gd name="T13" fmla="*/ 6 h 37"/>
                      <a:gd name="T14" fmla="*/ 0 w 57"/>
                      <a:gd name="T15" fmla="*/ 35 h 37"/>
                      <a:gd name="T16" fmla="*/ 1 w 57"/>
                      <a:gd name="T17" fmla="*/ 37 h 37"/>
                      <a:gd name="T18" fmla="*/ 38 w 57"/>
                      <a:gd name="T19" fmla="*/ 21 h 37"/>
                      <a:gd name="T20" fmla="*/ 57 w 57"/>
                      <a:gd name="T21" fmla="*/ 13 h 37"/>
                      <a:gd name="T22" fmla="*/ 56 w 57"/>
                      <a:gd name="T23" fmla="*/ 1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" h="37">
                        <a:moveTo>
                          <a:pt x="56" y="11"/>
                        </a:moveTo>
                        <a:cubicBezTo>
                          <a:pt x="56" y="11"/>
                          <a:pt x="56" y="11"/>
                          <a:pt x="56" y="11"/>
                        </a:cubicBezTo>
                        <a:cubicBezTo>
                          <a:pt x="42" y="4"/>
                          <a:pt x="42" y="4"/>
                          <a:pt x="42" y="4"/>
                        </a:cubicBezTo>
                        <a:cubicBezTo>
                          <a:pt x="30" y="0"/>
                          <a:pt x="30" y="0"/>
                          <a:pt x="30" y="0"/>
                        </a:cubicBezTo>
                        <a:cubicBezTo>
                          <a:pt x="29" y="1"/>
                          <a:pt x="28" y="2"/>
                          <a:pt x="26" y="2"/>
                        </a:cubicBezTo>
                        <a:cubicBezTo>
                          <a:pt x="25" y="2"/>
                          <a:pt x="24" y="2"/>
                          <a:pt x="24" y="1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35"/>
                          <a:pt x="1" y="36"/>
                          <a:pt x="1" y="37"/>
                        </a:cubicBezTo>
                        <a:cubicBezTo>
                          <a:pt x="38" y="21"/>
                          <a:pt x="38" y="21"/>
                          <a:pt x="38" y="21"/>
                        </a:cubicBezTo>
                        <a:cubicBezTo>
                          <a:pt x="57" y="13"/>
                          <a:pt x="57" y="13"/>
                          <a:pt x="57" y="13"/>
                        </a:cubicBezTo>
                        <a:cubicBezTo>
                          <a:pt x="56" y="12"/>
                          <a:pt x="56" y="12"/>
                          <a:pt x="56" y="1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0" name="ïS1íḋè"/>
                  <p:cNvSpPr/>
                  <p:nvPr/>
                </p:nvSpPr>
                <p:spPr bwMode="auto">
                  <a:xfrm>
                    <a:off x="9801804" y="1764405"/>
                    <a:ext cx="427904" cy="316278"/>
                  </a:xfrm>
                  <a:custGeom>
                    <a:avLst/>
                    <a:gdLst>
                      <a:gd name="T0" fmla="*/ 4 w 22"/>
                      <a:gd name="T1" fmla="*/ 2 h 16"/>
                      <a:gd name="T2" fmla="*/ 4 w 22"/>
                      <a:gd name="T3" fmla="*/ 2 h 16"/>
                      <a:gd name="T4" fmla="*/ 0 w 22"/>
                      <a:gd name="T5" fmla="*/ 15 h 16"/>
                      <a:gd name="T6" fmla="*/ 2 w 22"/>
                      <a:gd name="T7" fmla="*/ 16 h 16"/>
                      <a:gd name="T8" fmla="*/ 14 w 22"/>
                      <a:gd name="T9" fmla="*/ 9 h 16"/>
                      <a:gd name="T10" fmla="*/ 22 w 22"/>
                      <a:gd name="T11" fmla="*/ 4 h 16"/>
                      <a:gd name="T12" fmla="*/ 21 w 22"/>
                      <a:gd name="T13" fmla="*/ 3 h 16"/>
                      <a:gd name="T14" fmla="*/ 22 w 22"/>
                      <a:gd name="T15" fmla="*/ 2 h 16"/>
                      <a:gd name="T16" fmla="*/ 8 w 22"/>
                      <a:gd name="T17" fmla="*/ 0 h 16"/>
                      <a:gd name="T18" fmla="*/ 4 w 22"/>
                      <a:gd name="T19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2" h="16">
                        <a:moveTo>
                          <a:pt x="4" y="2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" y="15"/>
                          <a:pt x="2" y="16"/>
                          <a:pt x="2" y="16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2" y="4"/>
                          <a:pt x="21" y="3"/>
                          <a:pt x="21" y="3"/>
                        </a:cubicBezTo>
                        <a:cubicBezTo>
                          <a:pt x="22" y="2"/>
                          <a:pt x="22" y="2"/>
                          <a:pt x="22" y="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6" y="2"/>
                          <a:pt x="4" y="2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1" name="íšḷiḑê"/>
                  <p:cNvSpPr/>
                  <p:nvPr/>
                </p:nvSpPr>
                <p:spPr bwMode="auto">
                  <a:xfrm>
                    <a:off x="11029704" y="3903928"/>
                    <a:ext cx="55814" cy="213956"/>
                  </a:xfrm>
                  <a:custGeom>
                    <a:avLst/>
                    <a:gdLst>
                      <a:gd name="T0" fmla="*/ 2 w 3"/>
                      <a:gd name="T1" fmla="*/ 11 h 11"/>
                      <a:gd name="T2" fmla="*/ 2 w 3"/>
                      <a:gd name="T3" fmla="*/ 0 h 11"/>
                      <a:gd name="T4" fmla="*/ 0 w 3"/>
                      <a:gd name="T5" fmla="*/ 3 h 11"/>
                      <a:gd name="T6" fmla="*/ 2 w 3"/>
                      <a:gd name="T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1">
                        <a:moveTo>
                          <a:pt x="2" y="11"/>
                        </a:moveTo>
                        <a:cubicBezTo>
                          <a:pt x="3" y="7"/>
                          <a:pt x="3" y="4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2" name="îşļíďe"/>
                  <p:cNvSpPr/>
                  <p:nvPr/>
                </p:nvSpPr>
                <p:spPr bwMode="auto">
                  <a:xfrm>
                    <a:off x="10499476" y="3103932"/>
                    <a:ext cx="604650" cy="837204"/>
                  </a:xfrm>
                  <a:custGeom>
                    <a:avLst/>
                    <a:gdLst>
                      <a:gd name="T0" fmla="*/ 0 w 31"/>
                      <a:gd name="T1" fmla="*/ 17 h 43"/>
                      <a:gd name="T2" fmla="*/ 1 w 31"/>
                      <a:gd name="T3" fmla="*/ 18 h 43"/>
                      <a:gd name="T4" fmla="*/ 0 w 31"/>
                      <a:gd name="T5" fmla="*/ 20 h 43"/>
                      <a:gd name="T6" fmla="*/ 17 w 31"/>
                      <a:gd name="T7" fmla="*/ 36 h 43"/>
                      <a:gd name="T8" fmla="*/ 26 w 31"/>
                      <a:gd name="T9" fmla="*/ 43 h 43"/>
                      <a:gd name="T10" fmla="*/ 26 w 31"/>
                      <a:gd name="T11" fmla="*/ 40 h 43"/>
                      <a:gd name="T12" fmla="*/ 27 w 31"/>
                      <a:gd name="T13" fmla="*/ 35 h 43"/>
                      <a:gd name="T14" fmla="*/ 23 w 31"/>
                      <a:gd name="T15" fmla="*/ 30 h 43"/>
                      <a:gd name="T16" fmla="*/ 23 w 31"/>
                      <a:gd name="T17" fmla="*/ 29 h 43"/>
                      <a:gd name="T18" fmla="*/ 24 w 31"/>
                      <a:gd name="T19" fmla="*/ 29 h 43"/>
                      <a:gd name="T20" fmla="*/ 28 w 31"/>
                      <a:gd name="T21" fmla="*/ 27 h 43"/>
                      <a:gd name="T22" fmla="*/ 29 w 31"/>
                      <a:gd name="T23" fmla="*/ 14 h 43"/>
                      <a:gd name="T24" fmla="*/ 31 w 31"/>
                      <a:gd name="T25" fmla="*/ 0 h 43"/>
                      <a:gd name="T26" fmla="*/ 0 w 31"/>
                      <a:gd name="T27" fmla="*/ 17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" h="43">
                        <a:moveTo>
                          <a:pt x="0" y="17"/>
                        </a:moveTo>
                        <a:cubicBezTo>
                          <a:pt x="1" y="17"/>
                          <a:pt x="1" y="18"/>
                          <a:pt x="1" y="18"/>
                        </a:cubicBezTo>
                        <a:cubicBezTo>
                          <a:pt x="0" y="19"/>
                          <a:pt x="0" y="20"/>
                          <a:pt x="0" y="20"/>
                        </a:cubicBezTo>
                        <a:cubicBezTo>
                          <a:pt x="17" y="36"/>
                          <a:pt x="17" y="36"/>
                          <a:pt x="17" y="36"/>
                        </a:cubicBezTo>
                        <a:cubicBezTo>
                          <a:pt x="26" y="43"/>
                          <a:pt x="26" y="43"/>
                          <a:pt x="26" y="43"/>
                        </a:cubicBezTo>
                        <a:cubicBezTo>
                          <a:pt x="26" y="40"/>
                          <a:pt x="26" y="40"/>
                          <a:pt x="26" y="40"/>
                        </a:cubicBezTo>
                        <a:cubicBezTo>
                          <a:pt x="27" y="35"/>
                          <a:pt x="27" y="35"/>
                          <a:pt x="27" y="35"/>
                        </a:cubicBezTo>
                        <a:cubicBezTo>
                          <a:pt x="26" y="33"/>
                          <a:pt x="25" y="31"/>
                          <a:pt x="23" y="30"/>
                        </a:cubicBezTo>
                        <a:cubicBezTo>
                          <a:pt x="23" y="30"/>
                          <a:pt x="23" y="29"/>
                          <a:pt x="23" y="29"/>
                        </a:cubicBezTo>
                        <a:cubicBezTo>
                          <a:pt x="23" y="29"/>
                          <a:pt x="23" y="29"/>
                          <a:pt x="24" y="29"/>
                        </a:cubicBezTo>
                        <a:cubicBezTo>
                          <a:pt x="25" y="29"/>
                          <a:pt x="26" y="28"/>
                          <a:pt x="28" y="27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lnTo>
                          <a:pt x="0" y="17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3" name="iṧ1idé"/>
                  <p:cNvSpPr/>
                  <p:nvPr/>
                </p:nvSpPr>
                <p:spPr bwMode="auto">
                  <a:xfrm>
                    <a:off x="9643668" y="1336501"/>
                    <a:ext cx="232560" cy="390696"/>
                  </a:xfrm>
                  <a:custGeom>
                    <a:avLst/>
                    <a:gdLst>
                      <a:gd name="T0" fmla="*/ 3 w 12"/>
                      <a:gd name="T1" fmla="*/ 19 h 20"/>
                      <a:gd name="T2" fmla="*/ 9 w 12"/>
                      <a:gd name="T3" fmla="*/ 20 h 20"/>
                      <a:gd name="T4" fmla="*/ 12 w 12"/>
                      <a:gd name="T5" fmla="*/ 17 h 20"/>
                      <a:gd name="T6" fmla="*/ 11 w 12"/>
                      <a:gd name="T7" fmla="*/ 6 h 20"/>
                      <a:gd name="T8" fmla="*/ 2 w 12"/>
                      <a:gd name="T9" fmla="*/ 1 h 20"/>
                      <a:gd name="T10" fmla="*/ 1 w 12"/>
                      <a:gd name="T11" fmla="*/ 1 h 20"/>
                      <a:gd name="T12" fmla="*/ 1 w 12"/>
                      <a:gd name="T13" fmla="*/ 0 h 20"/>
                      <a:gd name="T14" fmla="*/ 0 w 12"/>
                      <a:gd name="T15" fmla="*/ 14 h 20"/>
                      <a:gd name="T16" fmla="*/ 3 w 12"/>
                      <a:gd name="T17" fmla="*/ 19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20">
                        <a:moveTo>
                          <a:pt x="3" y="19"/>
                        </a:moveTo>
                        <a:cubicBezTo>
                          <a:pt x="9" y="20"/>
                          <a:pt x="9" y="20"/>
                          <a:pt x="9" y="20"/>
                        </a:cubicBezTo>
                        <a:cubicBezTo>
                          <a:pt x="9" y="18"/>
                          <a:pt x="10" y="17"/>
                          <a:pt x="12" y="17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8" y="3"/>
                          <a:pt x="5" y="1"/>
                          <a:pt x="2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2" y="15"/>
                          <a:pt x="3" y="17"/>
                          <a:pt x="3" y="19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4" name="ïśḻiḋè"/>
                  <p:cNvSpPr/>
                  <p:nvPr/>
                </p:nvSpPr>
                <p:spPr bwMode="auto">
                  <a:xfrm>
                    <a:off x="9513436" y="4015554"/>
                    <a:ext cx="558136" cy="818600"/>
                  </a:xfrm>
                  <a:custGeom>
                    <a:avLst/>
                    <a:gdLst>
                      <a:gd name="T0" fmla="*/ 15 w 29"/>
                      <a:gd name="T1" fmla="*/ 4 h 42"/>
                      <a:gd name="T2" fmla="*/ 14 w 29"/>
                      <a:gd name="T3" fmla="*/ 4 h 42"/>
                      <a:gd name="T4" fmla="*/ 9 w 29"/>
                      <a:gd name="T5" fmla="*/ 0 h 42"/>
                      <a:gd name="T6" fmla="*/ 0 w 29"/>
                      <a:gd name="T7" fmla="*/ 2 h 42"/>
                      <a:gd name="T8" fmla="*/ 29 w 29"/>
                      <a:gd name="T9" fmla="*/ 42 h 42"/>
                      <a:gd name="T10" fmla="*/ 27 w 29"/>
                      <a:gd name="T11" fmla="*/ 36 h 42"/>
                      <a:gd name="T12" fmla="*/ 15 w 29"/>
                      <a:gd name="T13" fmla="*/ 4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42">
                        <a:moveTo>
                          <a:pt x="15" y="4"/>
                        </a:moveTo>
                        <a:cubicBezTo>
                          <a:pt x="15" y="4"/>
                          <a:pt x="14" y="4"/>
                          <a:pt x="14" y="4"/>
                        </a:cubicBezTo>
                        <a:cubicBezTo>
                          <a:pt x="12" y="4"/>
                          <a:pt x="10" y="2"/>
                          <a:pt x="9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9" y="42"/>
                          <a:pt x="29" y="42"/>
                          <a:pt x="29" y="42"/>
                        </a:cubicBezTo>
                        <a:cubicBezTo>
                          <a:pt x="27" y="36"/>
                          <a:pt x="27" y="36"/>
                          <a:pt x="27" y="36"/>
                        </a:cubicBezTo>
                        <a:lnTo>
                          <a:pt x="15" y="4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5" name="íSlîḑê"/>
                  <p:cNvSpPr/>
                  <p:nvPr/>
                </p:nvSpPr>
                <p:spPr bwMode="auto">
                  <a:xfrm>
                    <a:off x="9215764" y="1262083"/>
                    <a:ext cx="427904" cy="372092"/>
                  </a:xfrm>
                  <a:custGeom>
                    <a:avLst/>
                    <a:gdLst>
                      <a:gd name="T0" fmla="*/ 21 w 22"/>
                      <a:gd name="T1" fmla="*/ 18 h 19"/>
                      <a:gd name="T2" fmla="*/ 21 w 22"/>
                      <a:gd name="T3" fmla="*/ 12 h 19"/>
                      <a:gd name="T4" fmla="*/ 22 w 22"/>
                      <a:gd name="T5" fmla="*/ 4 h 19"/>
                      <a:gd name="T6" fmla="*/ 13 w 22"/>
                      <a:gd name="T7" fmla="*/ 2 h 19"/>
                      <a:gd name="T8" fmla="*/ 13 w 22"/>
                      <a:gd name="T9" fmla="*/ 2 h 19"/>
                      <a:gd name="T10" fmla="*/ 13 w 22"/>
                      <a:gd name="T11" fmla="*/ 2 h 19"/>
                      <a:gd name="T12" fmla="*/ 3 w 22"/>
                      <a:gd name="T13" fmla="*/ 0 h 19"/>
                      <a:gd name="T14" fmla="*/ 0 w 22"/>
                      <a:gd name="T15" fmla="*/ 1 h 19"/>
                      <a:gd name="T16" fmla="*/ 6 w 22"/>
                      <a:gd name="T17" fmla="*/ 7 h 19"/>
                      <a:gd name="T18" fmla="*/ 18 w 22"/>
                      <a:gd name="T19" fmla="*/ 19 h 19"/>
                      <a:gd name="T20" fmla="*/ 21 w 22"/>
                      <a:gd name="T21" fmla="*/ 1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" h="19">
                        <a:moveTo>
                          <a:pt x="21" y="18"/>
                        </a:moveTo>
                        <a:cubicBezTo>
                          <a:pt x="21" y="12"/>
                          <a:pt x="21" y="12"/>
                          <a:pt x="21" y="12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19" y="3"/>
                          <a:pt x="16" y="2"/>
                          <a:pt x="13" y="2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3" y="3"/>
                          <a:pt x="13" y="2"/>
                          <a:pt x="13" y="2"/>
                        </a:cubicBezTo>
                        <a:cubicBezTo>
                          <a:pt x="10" y="1"/>
                          <a:pt x="6" y="0"/>
                          <a:pt x="3" y="0"/>
                        </a:cubicBez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9" y="19"/>
                          <a:pt x="20" y="18"/>
                          <a:pt x="21" y="18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6" name="ïsľîde"/>
                  <p:cNvSpPr/>
                  <p:nvPr/>
                </p:nvSpPr>
                <p:spPr bwMode="auto">
                  <a:xfrm>
                    <a:off x="9876222" y="1476037"/>
                    <a:ext cx="251164" cy="232560"/>
                  </a:xfrm>
                  <a:custGeom>
                    <a:avLst/>
                    <a:gdLst>
                      <a:gd name="T0" fmla="*/ 1 w 13"/>
                      <a:gd name="T1" fmla="*/ 9 h 12"/>
                      <a:gd name="T2" fmla="*/ 4 w 13"/>
                      <a:gd name="T3" fmla="*/ 12 h 12"/>
                      <a:gd name="T4" fmla="*/ 8 w 13"/>
                      <a:gd name="T5" fmla="*/ 11 h 12"/>
                      <a:gd name="T6" fmla="*/ 13 w 13"/>
                      <a:gd name="T7" fmla="*/ 9 h 12"/>
                      <a:gd name="T8" fmla="*/ 0 w 13"/>
                      <a:gd name="T9" fmla="*/ 0 h 12"/>
                      <a:gd name="T10" fmla="*/ 1 w 13"/>
                      <a:gd name="T11" fmla="*/ 9 h 12"/>
                      <a:gd name="T12" fmla="*/ 1 w 13"/>
                      <a:gd name="T13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12">
                        <a:moveTo>
                          <a:pt x="1" y="9"/>
                        </a:moveTo>
                        <a:cubicBezTo>
                          <a:pt x="3" y="10"/>
                          <a:pt x="4" y="11"/>
                          <a:pt x="4" y="12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1" y="4"/>
                          <a:pt x="6" y="0"/>
                          <a:pt x="0" y="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7" name="íśḻïdè"/>
                  <p:cNvSpPr/>
                  <p:nvPr/>
                </p:nvSpPr>
                <p:spPr bwMode="auto">
                  <a:xfrm>
                    <a:off x="8694836" y="1224873"/>
                    <a:ext cx="855810" cy="558136"/>
                  </a:xfrm>
                  <a:custGeom>
                    <a:avLst/>
                    <a:gdLst>
                      <a:gd name="T0" fmla="*/ 3 w 44"/>
                      <a:gd name="T1" fmla="*/ 29 h 29"/>
                      <a:gd name="T2" fmla="*/ 13 w 44"/>
                      <a:gd name="T3" fmla="*/ 28 h 29"/>
                      <a:gd name="T4" fmla="*/ 43 w 44"/>
                      <a:gd name="T5" fmla="*/ 25 h 29"/>
                      <a:gd name="T6" fmla="*/ 43 w 44"/>
                      <a:gd name="T7" fmla="*/ 25 h 29"/>
                      <a:gd name="T8" fmla="*/ 44 w 44"/>
                      <a:gd name="T9" fmla="*/ 22 h 29"/>
                      <a:gd name="T10" fmla="*/ 26 w 44"/>
                      <a:gd name="T11" fmla="*/ 3 h 29"/>
                      <a:gd name="T12" fmla="*/ 13 w 44"/>
                      <a:gd name="T13" fmla="*/ 0 h 29"/>
                      <a:gd name="T14" fmla="*/ 11 w 44"/>
                      <a:gd name="T15" fmla="*/ 0 h 29"/>
                      <a:gd name="T16" fmla="*/ 1 w 44"/>
                      <a:gd name="T17" fmla="*/ 24 h 29"/>
                      <a:gd name="T18" fmla="*/ 0 w 44"/>
                      <a:gd name="T19" fmla="*/ 26 h 29"/>
                      <a:gd name="T20" fmla="*/ 3 w 44"/>
                      <a:gd name="T21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4" h="29">
                        <a:moveTo>
                          <a:pt x="3" y="29"/>
                        </a:move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43" y="25"/>
                          <a:pt x="43" y="25"/>
                          <a:pt x="43" y="25"/>
                        </a:cubicBezTo>
                        <a:cubicBezTo>
                          <a:pt x="43" y="25"/>
                          <a:pt x="43" y="25"/>
                          <a:pt x="43" y="25"/>
                        </a:cubicBezTo>
                        <a:cubicBezTo>
                          <a:pt x="43" y="24"/>
                          <a:pt x="43" y="23"/>
                          <a:pt x="44" y="22"/>
                        </a:cubicBezTo>
                        <a:cubicBezTo>
                          <a:pt x="26" y="3"/>
                          <a:pt x="26" y="3"/>
                          <a:pt x="26" y="3"/>
                        </a:cubicBezTo>
                        <a:cubicBezTo>
                          <a:pt x="22" y="1"/>
                          <a:pt x="17" y="0"/>
                          <a:pt x="13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1" y="24"/>
                          <a:pt x="1" y="24"/>
                          <a:pt x="1" y="24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1" y="27"/>
                          <a:pt x="2" y="28"/>
                          <a:pt x="3" y="29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8" name="iŝ1idé"/>
                  <p:cNvSpPr/>
                  <p:nvPr/>
                </p:nvSpPr>
                <p:spPr bwMode="auto">
                  <a:xfrm>
                    <a:off x="8480879" y="1243477"/>
                    <a:ext cx="409300" cy="502322"/>
                  </a:xfrm>
                  <a:custGeom>
                    <a:avLst/>
                    <a:gdLst>
                      <a:gd name="T0" fmla="*/ 1 w 21"/>
                      <a:gd name="T1" fmla="*/ 22 h 26"/>
                      <a:gd name="T2" fmla="*/ 1 w 21"/>
                      <a:gd name="T3" fmla="*/ 23 h 26"/>
                      <a:gd name="T4" fmla="*/ 5 w 21"/>
                      <a:gd name="T5" fmla="*/ 26 h 26"/>
                      <a:gd name="T6" fmla="*/ 9 w 21"/>
                      <a:gd name="T7" fmla="*/ 24 h 26"/>
                      <a:gd name="T8" fmla="*/ 10 w 21"/>
                      <a:gd name="T9" fmla="*/ 25 h 26"/>
                      <a:gd name="T10" fmla="*/ 18 w 21"/>
                      <a:gd name="T11" fmla="*/ 5 h 26"/>
                      <a:gd name="T12" fmla="*/ 21 w 21"/>
                      <a:gd name="T13" fmla="*/ 0 h 26"/>
                      <a:gd name="T14" fmla="*/ 16 w 21"/>
                      <a:gd name="T15" fmla="*/ 1 h 26"/>
                      <a:gd name="T16" fmla="*/ 16 w 21"/>
                      <a:gd name="T17" fmla="*/ 1 h 26"/>
                      <a:gd name="T18" fmla="*/ 16 w 21"/>
                      <a:gd name="T19" fmla="*/ 1 h 26"/>
                      <a:gd name="T20" fmla="*/ 0 w 21"/>
                      <a:gd name="T21" fmla="*/ 20 h 26"/>
                      <a:gd name="T22" fmla="*/ 1 w 21"/>
                      <a:gd name="T23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" h="26">
                        <a:moveTo>
                          <a:pt x="1" y="22"/>
                        </a:move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6" y="25"/>
                          <a:pt x="8" y="24"/>
                          <a:pt x="9" y="24"/>
                        </a:cubicBezTo>
                        <a:cubicBezTo>
                          <a:pt x="10" y="24"/>
                          <a:pt x="10" y="25"/>
                          <a:pt x="10" y="25"/>
                        </a:cubicBezTo>
                        <a:cubicBezTo>
                          <a:pt x="18" y="5"/>
                          <a:pt x="18" y="5"/>
                          <a:pt x="18" y="5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cubicBezTo>
                          <a:pt x="19" y="0"/>
                          <a:pt x="18" y="1"/>
                          <a:pt x="16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1" y="20"/>
                          <a:pt x="2" y="21"/>
                          <a:pt x="1" y="22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39" name="iṧḻîḍê"/>
                  <p:cNvSpPr/>
                  <p:nvPr/>
                </p:nvSpPr>
                <p:spPr bwMode="auto">
                  <a:xfrm>
                    <a:off x="11122726" y="3029514"/>
                    <a:ext cx="18604" cy="37210"/>
                  </a:xfrm>
                  <a:custGeom>
                    <a:avLst/>
                    <a:gdLst>
                      <a:gd name="T0" fmla="*/ 1 w 1"/>
                      <a:gd name="T1" fmla="*/ 1 h 2"/>
                      <a:gd name="T2" fmla="*/ 0 w 1"/>
                      <a:gd name="T3" fmla="*/ 0 h 2"/>
                      <a:gd name="T4" fmla="*/ 0 w 1"/>
                      <a:gd name="T5" fmla="*/ 0 h 2"/>
                      <a:gd name="T6" fmla="*/ 0 w 1"/>
                      <a:gd name="T7" fmla="*/ 2 h 2"/>
                      <a:gd name="T8" fmla="*/ 1 w 1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0" name="îṡļiďé"/>
                  <p:cNvSpPr/>
                  <p:nvPr/>
                </p:nvSpPr>
                <p:spPr bwMode="auto">
                  <a:xfrm>
                    <a:off x="10387850" y="2741146"/>
                    <a:ext cx="679068" cy="269768"/>
                  </a:xfrm>
                  <a:custGeom>
                    <a:avLst/>
                    <a:gdLst>
                      <a:gd name="T0" fmla="*/ 0 w 35"/>
                      <a:gd name="T1" fmla="*/ 1 h 14"/>
                      <a:gd name="T2" fmla="*/ 0 w 35"/>
                      <a:gd name="T3" fmla="*/ 1 h 14"/>
                      <a:gd name="T4" fmla="*/ 1 w 35"/>
                      <a:gd name="T5" fmla="*/ 1 h 14"/>
                      <a:gd name="T6" fmla="*/ 34 w 35"/>
                      <a:gd name="T7" fmla="*/ 14 h 14"/>
                      <a:gd name="T8" fmla="*/ 34 w 35"/>
                      <a:gd name="T9" fmla="*/ 14 h 14"/>
                      <a:gd name="T10" fmla="*/ 34 w 35"/>
                      <a:gd name="T11" fmla="*/ 11 h 14"/>
                      <a:gd name="T12" fmla="*/ 34 w 35"/>
                      <a:gd name="T13" fmla="*/ 11 h 14"/>
                      <a:gd name="T14" fmla="*/ 35 w 35"/>
                      <a:gd name="T15" fmla="*/ 7 h 14"/>
                      <a:gd name="T16" fmla="*/ 32 w 35"/>
                      <a:gd name="T17" fmla="*/ 0 h 14"/>
                      <a:gd name="T18" fmla="*/ 1 w 35"/>
                      <a:gd name="T19" fmla="*/ 0 h 14"/>
                      <a:gd name="T20" fmla="*/ 0 w 35"/>
                      <a:gd name="T21" fmla="*/ 0 h 14"/>
                      <a:gd name="T22" fmla="*/ 0 w 35"/>
                      <a:gd name="T23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" h="14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4" y="14"/>
                          <a:pt x="34" y="14"/>
                          <a:pt x="34" y="14"/>
                        </a:cubicBezTo>
                        <a:cubicBezTo>
                          <a:pt x="34" y="14"/>
                          <a:pt x="34" y="14"/>
                          <a:pt x="34" y="14"/>
                        </a:cubicBezTo>
                        <a:cubicBezTo>
                          <a:pt x="34" y="11"/>
                          <a:pt x="34" y="11"/>
                          <a:pt x="34" y="11"/>
                        </a:cubicBezTo>
                        <a:cubicBezTo>
                          <a:pt x="34" y="11"/>
                          <a:pt x="34" y="11"/>
                          <a:pt x="34" y="11"/>
                        </a:cubicBezTo>
                        <a:cubicBezTo>
                          <a:pt x="35" y="10"/>
                          <a:pt x="35" y="8"/>
                          <a:pt x="35" y="7"/>
                        </a:cubicBezTo>
                        <a:cubicBezTo>
                          <a:pt x="34" y="4"/>
                          <a:pt x="33" y="2"/>
                          <a:pt x="3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1" name="îSľïḑê"/>
                  <p:cNvSpPr/>
                  <p:nvPr/>
                </p:nvSpPr>
                <p:spPr bwMode="auto">
                  <a:xfrm>
                    <a:off x="8229721" y="1224873"/>
                    <a:ext cx="483718" cy="409300"/>
                  </a:xfrm>
                  <a:custGeom>
                    <a:avLst/>
                    <a:gdLst>
                      <a:gd name="T0" fmla="*/ 1 w 25"/>
                      <a:gd name="T1" fmla="*/ 11 h 21"/>
                      <a:gd name="T2" fmla="*/ 0 w 25"/>
                      <a:gd name="T3" fmla="*/ 14 h 21"/>
                      <a:gd name="T4" fmla="*/ 9 w 25"/>
                      <a:gd name="T5" fmla="*/ 21 h 21"/>
                      <a:gd name="T6" fmla="*/ 11 w 25"/>
                      <a:gd name="T7" fmla="*/ 20 h 21"/>
                      <a:gd name="T8" fmla="*/ 12 w 25"/>
                      <a:gd name="T9" fmla="*/ 20 h 21"/>
                      <a:gd name="T10" fmla="*/ 25 w 25"/>
                      <a:gd name="T11" fmla="*/ 1 h 21"/>
                      <a:gd name="T12" fmla="*/ 16 w 25"/>
                      <a:gd name="T13" fmla="*/ 0 h 21"/>
                      <a:gd name="T14" fmla="*/ 16 w 25"/>
                      <a:gd name="T15" fmla="*/ 0 h 21"/>
                      <a:gd name="T16" fmla="*/ 16 w 25"/>
                      <a:gd name="T17" fmla="*/ 0 h 21"/>
                      <a:gd name="T18" fmla="*/ 1 w 25"/>
                      <a:gd name="T19" fmla="*/ 9 h 21"/>
                      <a:gd name="T20" fmla="*/ 1 w 25"/>
                      <a:gd name="T21" fmla="*/ 1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" h="21">
                        <a:moveTo>
                          <a:pt x="1" y="11"/>
                        </a:moveTo>
                        <a:cubicBezTo>
                          <a:pt x="1" y="12"/>
                          <a:pt x="1" y="13"/>
                          <a:pt x="0" y="14"/>
                        </a:cubicBezTo>
                        <a:cubicBezTo>
                          <a:pt x="9" y="21"/>
                          <a:pt x="9" y="21"/>
                          <a:pt x="9" y="21"/>
                        </a:cubicBezTo>
                        <a:cubicBezTo>
                          <a:pt x="10" y="20"/>
                          <a:pt x="10" y="20"/>
                          <a:pt x="11" y="20"/>
                        </a:cubicBezTo>
                        <a:cubicBezTo>
                          <a:pt x="12" y="20"/>
                          <a:pt x="12" y="20"/>
                          <a:pt x="12" y="20"/>
                        </a:cubicBezTo>
                        <a:cubicBezTo>
                          <a:pt x="25" y="1"/>
                          <a:pt x="25" y="1"/>
                          <a:pt x="25" y="1"/>
                        </a:cubicBezTo>
                        <a:cubicBezTo>
                          <a:pt x="22" y="0"/>
                          <a:pt x="19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10"/>
                          <a:pt x="1" y="11"/>
                          <a:pt x="1" y="1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2" name="îṩḷïḓê"/>
                  <p:cNvSpPr/>
                  <p:nvPr/>
                </p:nvSpPr>
                <p:spPr bwMode="auto">
                  <a:xfrm>
                    <a:off x="11066912" y="2973700"/>
                    <a:ext cx="37210" cy="93022"/>
                  </a:xfrm>
                  <a:custGeom>
                    <a:avLst/>
                    <a:gdLst>
                      <a:gd name="T0" fmla="*/ 2 w 2"/>
                      <a:gd name="T1" fmla="*/ 3 h 5"/>
                      <a:gd name="T2" fmla="*/ 2 w 2"/>
                      <a:gd name="T3" fmla="*/ 2 h 5"/>
                      <a:gd name="T4" fmla="*/ 0 w 2"/>
                      <a:gd name="T5" fmla="*/ 0 h 5"/>
                      <a:gd name="T6" fmla="*/ 0 w 2"/>
                      <a:gd name="T7" fmla="*/ 3 h 5"/>
                      <a:gd name="T8" fmla="*/ 2 w 2"/>
                      <a:gd name="T9" fmla="*/ 5 h 5"/>
                      <a:gd name="T10" fmla="*/ 2 w 2"/>
                      <a:gd name="T11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5">
                        <a:moveTo>
                          <a:pt x="2" y="3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lnTo>
                          <a:pt x="2" y="3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3" name="îSlídè"/>
                  <p:cNvSpPr/>
                  <p:nvPr/>
                </p:nvSpPr>
                <p:spPr bwMode="auto">
                  <a:xfrm>
                    <a:off x="10369244" y="1866733"/>
                    <a:ext cx="539532" cy="641860"/>
                  </a:xfrm>
                  <a:custGeom>
                    <a:avLst/>
                    <a:gdLst>
                      <a:gd name="T0" fmla="*/ 0 w 28"/>
                      <a:gd name="T1" fmla="*/ 1 h 33"/>
                      <a:gd name="T2" fmla="*/ 11 w 28"/>
                      <a:gd name="T3" fmla="*/ 13 h 33"/>
                      <a:gd name="T4" fmla="*/ 28 w 28"/>
                      <a:gd name="T5" fmla="*/ 33 h 33"/>
                      <a:gd name="T6" fmla="*/ 20 w 28"/>
                      <a:gd name="T7" fmla="*/ 23 h 33"/>
                      <a:gd name="T8" fmla="*/ 19 w 28"/>
                      <a:gd name="T9" fmla="*/ 22 h 33"/>
                      <a:gd name="T10" fmla="*/ 19 w 28"/>
                      <a:gd name="T11" fmla="*/ 21 h 33"/>
                      <a:gd name="T12" fmla="*/ 8 w 28"/>
                      <a:gd name="T13" fmla="*/ 5 h 33"/>
                      <a:gd name="T14" fmla="*/ 8 w 28"/>
                      <a:gd name="T15" fmla="*/ 5 h 33"/>
                      <a:gd name="T16" fmla="*/ 7 w 28"/>
                      <a:gd name="T17" fmla="*/ 2 h 33"/>
                      <a:gd name="T18" fmla="*/ 7 w 28"/>
                      <a:gd name="T19" fmla="*/ 2 h 33"/>
                      <a:gd name="T20" fmla="*/ 0 w 28"/>
                      <a:gd name="T21" fmla="*/ 0 h 33"/>
                      <a:gd name="T22" fmla="*/ 0 w 28"/>
                      <a:gd name="T23" fmla="*/ 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" h="33">
                        <a:moveTo>
                          <a:pt x="0" y="1"/>
                        </a:move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28" y="33"/>
                          <a:pt x="28" y="33"/>
                          <a:pt x="28" y="33"/>
                        </a:cubicBezTo>
                        <a:cubicBezTo>
                          <a:pt x="27" y="29"/>
                          <a:pt x="24" y="25"/>
                          <a:pt x="20" y="23"/>
                        </a:cubicBezTo>
                        <a:cubicBezTo>
                          <a:pt x="19" y="23"/>
                          <a:pt x="19" y="22"/>
                          <a:pt x="19" y="22"/>
                        </a:cubicBezTo>
                        <a:cubicBezTo>
                          <a:pt x="19" y="22"/>
                          <a:pt x="19" y="21"/>
                          <a:pt x="19" y="21"/>
                        </a:cubicBezTo>
                        <a:cubicBezTo>
                          <a:pt x="18" y="14"/>
                          <a:pt x="14" y="8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4"/>
                          <a:pt x="7" y="3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4" name="íS1îḑé"/>
                  <p:cNvSpPr/>
                  <p:nvPr/>
                </p:nvSpPr>
                <p:spPr bwMode="auto">
                  <a:xfrm>
                    <a:off x="10304126" y="1885337"/>
                    <a:ext cx="679068" cy="827906"/>
                  </a:xfrm>
                  <a:custGeom>
                    <a:avLst/>
                    <a:gdLst>
                      <a:gd name="T0" fmla="*/ 0 w 35"/>
                      <a:gd name="T1" fmla="*/ 1 h 43"/>
                      <a:gd name="T2" fmla="*/ 0 w 35"/>
                      <a:gd name="T3" fmla="*/ 31 h 43"/>
                      <a:gd name="T4" fmla="*/ 0 w 35"/>
                      <a:gd name="T5" fmla="*/ 40 h 43"/>
                      <a:gd name="T6" fmla="*/ 4 w 35"/>
                      <a:gd name="T7" fmla="*/ 43 h 43"/>
                      <a:gd name="T8" fmla="*/ 35 w 35"/>
                      <a:gd name="T9" fmla="*/ 43 h 43"/>
                      <a:gd name="T10" fmla="*/ 33 w 35"/>
                      <a:gd name="T11" fmla="*/ 41 h 43"/>
                      <a:gd name="T12" fmla="*/ 33 w 35"/>
                      <a:gd name="T13" fmla="*/ 41 h 43"/>
                      <a:gd name="T14" fmla="*/ 33 w 35"/>
                      <a:gd name="T15" fmla="*/ 37 h 43"/>
                      <a:gd name="T16" fmla="*/ 32 w 35"/>
                      <a:gd name="T17" fmla="*/ 35 h 43"/>
                      <a:gd name="T18" fmla="*/ 30 w 35"/>
                      <a:gd name="T19" fmla="*/ 32 h 43"/>
                      <a:gd name="T20" fmla="*/ 2 w 35"/>
                      <a:gd name="T21" fmla="*/ 0 h 43"/>
                      <a:gd name="T22" fmla="*/ 0 w 35"/>
                      <a:gd name="T23" fmla="*/ 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" h="43">
                        <a:moveTo>
                          <a:pt x="0" y="1"/>
                        </a:move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2" y="40"/>
                          <a:pt x="3" y="42"/>
                          <a:pt x="4" y="43"/>
                        </a:cubicBezTo>
                        <a:cubicBezTo>
                          <a:pt x="35" y="43"/>
                          <a:pt x="35" y="43"/>
                          <a:pt x="35" y="43"/>
                        </a:cubicBezTo>
                        <a:cubicBezTo>
                          <a:pt x="34" y="43"/>
                          <a:pt x="34" y="42"/>
                          <a:pt x="33" y="41"/>
                        </a:cubicBezTo>
                        <a:cubicBezTo>
                          <a:pt x="33" y="41"/>
                          <a:pt x="33" y="41"/>
                          <a:pt x="33" y="41"/>
                        </a:cubicBezTo>
                        <a:cubicBezTo>
                          <a:pt x="33" y="39"/>
                          <a:pt x="33" y="38"/>
                          <a:pt x="33" y="37"/>
                        </a:cubicBezTo>
                        <a:cubicBezTo>
                          <a:pt x="32" y="36"/>
                          <a:pt x="32" y="35"/>
                          <a:pt x="32" y="35"/>
                        </a:cubicBezTo>
                        <a:cubicBezTo>
                          <a:pt x="30" y="32"/>
                          <a:pt x="30" y="32"/>
                          <a:pt x="30" y="3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5" name="ï$ļîďé"/>
                  <p:cNvSpPr/>
                  <p:nvPr/>
                </p:nvSpPr>
                <p:spPr bwMode="auto">
                  <a:xfrm>
                    <a:off x="6239035" y="3438814"/>
                    <a:ext cx="279068" cy="325582"/>
                  </a:xfrm>
                  <a:custGeom>
                    <a:avLst/>
                    <a:gdLst>
                      <a:gd name="T0" fmla="*/ 1 w 14"/>
                      <a:gd name="T1" fmla="*/ 0 h 17"/>
                      <a:gd name="T2" fmla="*/ 0 w 14"/>
                      <a:gd name="T3" fmla="*/ 0 h 17"/>
                      <a:gd name="T4" fmla="*/ 4 w 14"/>
                      <a:gd name="T5" fmla="*/ 10 h 17"/>
                      <a:gd name="T6" fmla="*/ 6 w 14"/>
                      <a:gd name="T7" fmla="*/ 11 h 17"/>
                      <a:gd name="T8" fmla="*/ 14 w 14"/>
                      <a:gd name="T9" fmla="*/ 17 h 17"/>
                      <a:gd name="T10" fmla="*/ 1 w 14"/>
                      <a:gd name="T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7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2" y="7"/>
                          <a:pt x="4" y="10"/>
                        </a:cubicBezTo>
                        <a:cubicBezTo>
                          <a:pt x="6" y="11"/>
                          <a:pt x="6" y="11"/>
                          <a:pt x="6" y="11"/>
                        </a:cubicBezTo>
                        <a:cubicBezTo>
                          <a:pt x="14" y="17"/>
                          <a:pt x="14" y="17"/>
                          <a:pt x="14" y="17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6" name="íSľíḋe"/>
                  <p:cNvSpPr/>
                  <p:nvPr/>
                </p:nvSpPr>
                <p:spPr bwMode="auto">
                  <a:xfrm>
                    <a:off x="7466935" y="1727195"/>
                    <a:ext cx="641860" cy="1218600"/>
                  </a:xfrm>
                  <a:custGeom>
                    <a:avLst/>
                    <a:gdLst>
                      <a:gd name="T0" fmla="*/ 31 w 33"/>
                      <a:gd name="T1" fmla="*/ 33 h 63"/>
                      <a:gd name="T2" fmla="*/ 32 w 33"/>
                      <a:gd name="T3" fmla="*/ 30 h 63"/>
                      <a:gd name="T4" fmla="*/ 2 w 33"/>
                      <a:gd name="T5" fmla="*/ 0 h 63"/>
                      <a:gd name="T6" fmla="*/ 0 w 33"/>
                      <a:gd name="T7" fmla="*/ 1 h 63"/>
                      <a:gd name="T8" fmla="*/ 2 w 33"/>
                      <a:gd name="T9" fmla="*/ 35 h 63"/>
                      <a:gd name="T10" fmla="*/ 4 w 33"/>
                      <a:gd name="T11" fmla="*/ 62 h 63"/>
                      <a:gd name="T12" fmla="*/ 7 w 33"/>
                      <a:gd name="T13" fmla="*/ 63 h 63"/>
                      <a:gd name="T14" fmla="*/ 33 w 33"/>
                      <a:gd name="T15" fmla="*/ 37 h 63"/>
                      <a:gd name="T16" fmla="*/ 31 w 33"/>
                      <a:gd name="T17" fmla="*/ 33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3" h="63">
                        <a:moveTo>
                          <a:pt x="31" y="33"/>
                        </a:moveTo>
                        <a:cubicBezTo>
                          <a:pt x="31" y="32"/>
                          <a:pt x="31" y="31"/>
                          <a:pt x="32" y="3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2" y="35"/>
                          <a:pt x="2" y="35"/>
                          <a:pt x="2" y="35"/>
                        </a:cubicBezTo>
                        <a:cubicBezTo>
                          <a:pt x="4" y="62"/>
                          <a:pt x="4" y="62"/>
                          <a:pt x="4" y="62"/>
                        </a:cubicBezTo>
                        <a:cubicBezTo>
                          <a:pt x="5" y="62"/>
                          <a:pt x="6" y="62"/>
                          <a:pt x="7" y="63"/>
                        </a:cubicBezTo>
                        <a:cubicBezTo>
                          <a:pt x="33" y="37"/>
                          <a:pt x="33" y="37"/>
                          <a:pt x="33" y="37"/>
                        </a:cubicBezTo>
                        <a:cubicBezTo>
                          <a:pt x="32" y="36"/>
                          <a:pt x="31" y="34"/>
                          <a:pt x="31" y="33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7" name="ï$1íḑé"/>
                  <p:cNvSpPr/>
                  <p:nvPr/>
                </p:nvSpPr>
                <p:spPr bwMode="auto">
                  <a:xfrm>
                    <a:off x="10443664" y="3513232"/>
                    <a:ext cx="539532" cy="446510"/>
                  </a:xfrm>
                  <a:custGeom>
                    <a:avLst/>
                    <a:gdLst>
                      <a:gd name="T0" fmla="*/ 0 w 28"/>
                      <a:gd name="T1" fmla="*/ 1 h 23"/>
                      <a:gd name="T2" fmla="*/ 0 w 28"/>
                      <a:gd name="T3" fmla="*/ 17 h 23"/>
                      <a:gd name="T4" fmla="*/ 0 w 28"/>
                      <a:gd name="T5" fmla="*/ 17 h 23"/>
                      <a:gd name="T6" fmla="*/ 4 w 28"/>
                      <a:gd name="T7" fmla="*/ 21 h 23"/>
                      <a:gd name="T8" fmla="*/ 28 w 28"/>
                      <a:gd name="T9" fmla="*/ 23 h 23"/>
                      <a:gd name="T10" fmla="*/ 10 w 28"/>
                      <a:gd name="T11" fmla="*/ 7 h 23"/>
                      <a:gd name="T12" fmla="*/ 2 w 28"/>
                      <a:gd name="T13" fmla="*/ 0 h 23"/>
                      <a:gd name="T14" fmla="*/ 0 w 28"/>
                      <a:gd name="T15" fmla="*/ 1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8" h="23">
                        <a:moveTo>
                          <a:pt x="0" y="1"/>
                        </a:move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2" y="17"/>
                          <a:pt x="4" y="19"/>
                          <a:pt x="4" y="21"/>
                        </a:cubicBezTo>
                        <a:cubicBezTo>
                          <a:pt x="28" y="23"/>
                          <a:pt x="28" y="23"/>
                          <a:pt x="28" y="23"/>
                        </a:cubicBezTo>
                        <a:cubicBezTo>
                          <a:pt x="10" y="7"/>
                          <a:pt x="10" y="7"/>
                          <a:pt x="10" y="7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8" name="ï$ḻiďè"/>
                  <p:cNvSpPr/>
                  <p:nvPr/>
                </p:nvSpPr>
                <p:spPr bwMode="auto">
                  <a:xfrm>
                    <a:off x="6239035" y="3085328"/>
                    <a:ext cx="390696" cy="697674"/>
                  </a:xfrm>
                  <a:custGeom>
                    <a:avLst/>
                    <a:gdLst>
                      <a:gd name="T0" fmla="*/ 16 w 20"/>
                      <a:gd name="T1" fmla="*/ 0 h 36"/>
                      <a:gd name="T2" fmla="*/ 0 w 20"/>
                      <a:gd name="T3" fmla="*/ 3 h 36"/>
                      <a:gd name="T4" fmla="*/ 0 w 20"/>
                      <a:gd name="T5" fmla="*/ 15 h 36"/>
                      <a:gd name="T6" fmla="*/ 0 w 20"/>
                      <a:gd name="T7" fmla="*/ 15 h 36"/>
                      <a:gd name="T8" fmla="*/ 0 w 20"/>
                      <a:gd name="T9" fmla="*/ 15 h 36"/>
                      <a:gd name="T10" fmla="*/ 16 w 20"/>
                      <a:gd name="T11" fmla="*/ 36 h 36"/>
                      <a:gd name="T12" fmla="*/ 18 w 20"/>
                      <a:gd name="T13" fmla="*/ 20 h 36"/>
                      <a:gd name="T14" fmla="*/ 20 w 20"/>
                      <a:gd name="T15" fmla="*/ 4 h 36"/>
                      <a:gd name="T16" fmla="*/ 16 w 20"/>
                      <a:gd name="T1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36">
                        <a:moveTo>
                          <a:pt x="16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7"/>
                          <a:pt x="0" y="11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16" y="36"/>
                          <a:pt x="16" y="36"/>
                          <a:pt x="16" y="36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cubicBezTo>
                          <a:pt x="20" y="4"/>
                          <a:pt x="20" y="4"/>
                          <a:pt x="20" y="4"/>
                        </a:cubicBezTo>
                        <a:cubicBezTo>
                          <a:pt x="18" y="3"/>
                          <a:pt x="16" y="2"/>
                          <a:pt x="16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49" name="îSľiďê"/>
                  <p:cNvSpPr/>
                  <p:nvPr/>
                </p:nvSpPr>
                <p:spPr bwMode="auto">
                  <a:xfrm>
                    <a:off x="9336690" y="4071368"/>
                    <a:ext cx="679068" cy="1125578"/>
                  </a:xfrm>
                  <a:custGeom>
                    <a:avLst/>
                    <a:gdLst>
                      <a:gd name="T0" fmla="*/ 9 w 35"/>
                      <a:gd name="T1" fmla="*/ 41 h 58"/>
                      <a:gd name="T2" fmla="*/ 9 w 35"/>
                      <a:gd name="T3" fmla="*/ 41 h 58"/>
                      <a:gd name="T4" fmla="*/ 16 w 35"/>
                      <a:gd name="T5" fmla="*/ 58 h 58"/>
                      <a:gd name="T6" fmla="*/ 35 w 35"/>
                      <a:gd name="T7" fmla="*/ 52 h 58"/>
                      <a:gd name="T8" fmla="*/ 35 w 35"/>
                      <a:gd name="T9" fmla="*/ 52 h 58"/>
                      <a:gd name="T10" fmla="*/ 8 w 35"/>
                      <a:gd name="T11" fmla="*/ 0 h 58"/>
                      <a:gd name="T12" fmla="*/ 0 w 35"/>
                      <a:gd name="T13" fmla="*/ 31 h 58"/>
                      <a:gd name="T14" fmla="*/ 9 w 35"/>
                      <a:gd name="T15" fmla="*/ 41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5" h="58">
                        <a:moveTo>
                          <a:pt x="9" y="41"/>
                        </a:move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11" y="46"/>
                          <a:pt x="14" y="51"/>
                          <a:pt x="16" y="58"/>
                        </a:cubicBezTo>
                        <a:cubicBezTo>
                          <a:pt x="35" y="52"/>
                          <a:pt x="35" y="52"/>
                          <a:pt x="35" y="52"/>
                        </a:cubicBezTo>
                        <a:cubicBezTo>
                          <a:pt x="35" y="52"/>
                          <a:pt x="35" y="52"/>
                          <a:pt x="35" y="52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2" y="35"/>
                          <a:pt x="5" y="38"/>
                          <a:pt x="9" y="4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0" name="îSľîďè"/>
                  <p:cNvSpPr/>
                  <p:nvPr/>
                </p:nvSpPr>
                <p:spPr bwMode="auto">
                  <a:xfrm>
                    <a:off x="6341357" y="1708591"/>
                    <a:ext cx="1051160" cy="1320923"/>
                  </a:xfrm>
                  <a:custGeom>
                    <a:avLst/>
                    <a:gdLst>
                      <a:gd name="T0" fmla="*/ 16 w 54"/>
                      <a:gd name="T1" fmla="*/ 65 h 68"/>
                      <a:gd name="T2" fmla="*/ 17 w 54"/>
                      <a:gd name="T3" fmla="*/ 66 h 68"/>
                      <a:gd name="T4" fmla="*/ 54 w 54"/>
                      <a:gd name="T5" fmla="*/ 2 h 68"/>
                      <a:gd name="T6" fmla="*/ 53 w 54"/>
                      <a:gd name="T7" fmla="*/ 0 h 68"/>
                      <a:gd name="T8" fmla="*/ 41 w 54"/>
                      <a:gd name="T9" fmla="*/ 6 h 68"/>
                      <a:gd name="T10" fmla="*/ 28 w 54"/>
                      <a:gd name="T11" fmla="*/ 12 h 68"/>
                      <a:gd name="T12" fmla="*/ 18 w 54"/>
                      <a:gd name="T13" fmla="*/ 28 h 68"/>
                      <a:gd name="T14" fmla="*/ 18 w 54"/>
                      <a:gd name="T15" fmla="*/ 28 h 68"/>
                      <a:gd name="T16" fmla="*/ 2 w 54"/>
                      <a:gd name="T17" fmla="*/ 59 h 68"/>
                      <a:gd name="T18" fmla="*/ 2 w 54"/>
                      <a:gd name="T19" fmla="*/ 59 h 68"/>
                      <a:gd name="T20" fmla="*/ 0 w 54"/>
                      <a:gd name="T21" fmla="*/ 62 h 68"/>
                      <a:gd name="T22" fmla="*/ 11 w 54"/>
                      <a:gd name="T23" fmla="*/ 67 h 68"/>
                      <a:gd name="T24" fmla="*/ 11 w 54"/>
                      <a:gd name="T25" fmla="*/ 68 h 68"/>
                      <a:gd name="T26" fmla="*/ 16 w 54"/>
                      <a:gd name="T27" fmla="*/ 65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4" h="68">
                        <a:moveTo>
                          <a:pt x="16" y="65"/>
                        </a:moveTo>
                        <a:cubicBezTo>
                          <a:pt x="16" y="66"/>
                          <a:pt x="17" y="66"/>
                          <a:pt x="17" y="66"/>
                        </a:cubicBezTo>
                        <a:cubicBezTo>
                          <a:pt x="54" y="2"/>
                          <a:pt x="54" y="2"/>
                          <a:pt x="54" y="2"/>
                        </a:cubicBezTo>
                        <a:cubicBezTo>
                          <a:pt x="53" y="1"/>
                          <a:pt x="53" y="1"/>
                          <a:pt x="53" y="0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28" y="12"/>
                          <a:pt x="28" y="12"/>
                          <a:pt x="28" y="12"/>
                        </a:cubicBezTo>
                        <a:cubicBezTo>
                          <a:pt x="23" y="16"/>
                          <a:pt x="20" y="22"/>
                          <a:pt x="18" y="28"/>
                        </a:cubicBezTo>
                        <a:cubicBezTo>
                          <a:pt x="18" y="28"/>
                          <a:pt x="18" y="28"/>
                          <a:pt x="18" y="28"/>
                        </a:cubicBezTo>
                        <a:cubicBezTo>
                          <a:pt x="8" y="35"/>
                          <a:pt x="2" y="47"/>
                          <a:pt x="2" y="59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1" y="60"/>
                          <a:pt x="0" y="61"/>
                          <a:pt x="0" y="62"/>
                        </a:cubicBezTo>
                        <a:cubicBezTo>
                          <a:pt x="11" y="67"/>
                          <a:pt x="11" y="67"/>
                          <a:pt x="11" y="67"/>
                        </a:cubicBezTo>
                        <a:cubicBezTo>
                          <a:pt x="11" y="68"/>
                          <a:pt x="11" y="68"/>
                          <a:pt x="11" y="68"/>
                        </a:cubicBezTo>
                        <a:cubicBezTo>
                          <a:pt x="12" y="66"/>
                          <a:pt x="14" y="65"/>
                          <a:pt x="16" y="65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1" name="isľiḍê"/>
                  <p:cNvSpPr/>
                  <p:nvPr/>
                </p:nvSpPr>
                <p:spPr bwMode="auto">
                  <a:xfrm>
                    <a:off x="6536707" y="3820210"/>
                    <a:ext cx="483718" cy="213956"/>
                  </a:xfrm>
                  <a:custGeom>
                    <a:avLst/>
                    <a:gdLst>
                      <a:gd name="T0" fmla="*/ 2 w 25"/>
                      <a:gd name="T1" fmla="*/ 0 h 11"/>
                      <a:gd name="T2" fmla="*/ 2 w 25"/>
                      <a:gd name="T3" fmla="*/ 0 h 11"/>
                      <a:gd name="T4" fmla="*/ 0 w 25"/>
                      <a:gd name="T5" fmla="*/ 3 h 11"/>
                      <a:gd name="T6" fmla="*/ 19 w 25"/>
                      <a:gd name="T7" fmla="*/ 11 h 11"/>
                      <a:gd name="T8" fmla="*/ 20 w 25"/>
                      <a:gd name="T9" fmla="*/ 11 h 11"/>
                      <a:gd name="T10" fmla="*/ 25 w 25"/>
                      <a:gd name="T11" fmla="*/ 10 h 11"/>
                      <a:gd name="T12" fmla="*/ 17 w 25"/>
                      <a:gd name="T13" fmla="*/ 6 h 11"/>
                      <a:gd name="T14" fmla="*/ 2 w 25"/>
                      <a:gd name="T1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1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6" y="7"/>
                          <a:pt x="12" y="10"/>
                          <a:pt x="19" y="11"/>
                        </a:cubicBezTo>
                        <a:cubicBezTo>
                          <a:pt x="20" y="11"/>
                          <a:pt x="20" y="11"/>
                          <a:pt x="20" y="11"/>
                        </a:cubicBezTo>
                        <a:cubicBezTo>
                          <a:pt x="25" y="10"/>
                          <a:pt x="25" y="10"/>
                          <a:pt x="25" y="10"/>
                        </a:cubicBezTo>
                        <a:cubicBezTo>
                          <a:pt x="17" y="6"/>
                          <a:pt x="17" y="6"/>
                          <a:pt x="17" y="6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2" name="íśḻiḑê"/>
                  <p:cNvSpPr/>
                  <p:nvPr/>
                </p:nvSpPr>
                <p:spPr bwMode="auto">
                  <a:xfrm>
                    <a:off x="7504143" y="1708591"/>
                    <a:ext cx="799996" cy="586046"/>
                  </a:xfrm>
                  <a:custGeom>
                    <a:avLst/>
                    <a:gdLst>
                      <a:gd name="T0" fmla="*/ 34 w 41"/>
                      <a:gd name="T1" fmla="*/ 29 h 30"/>
                      <a:gd name="T2" fmla="*/ 37 w 41"/>
                      <a:gd name="T3" fmla="*/ 30 h 30"/>
                      <a:gd name="T4" fmla="*/ 41 w 41"/>
                      <a:gd name="T5" fmla="*/ 25 h 30"/>
                      <a:gd name="T6" fmla="*/ 39 w 41"/>
                      <a:gd name="T7" fmla="*/ 21 h 30"/>
                      <a:gd name="T8" fmla="*/ 39 w 41"/>
                      <a:gd name="T9" fmla="*/ 20 h 30"/>
                      <a:gd name="T10" fmla="*/ 0 w 41"/>
                      <a:gd name="T11" fmla="*/ 0 h 30"/>
                      <a:gd name="T12" fmla="*/ 0 w 41"/>
                      <a:gd name="T13" fmla="*/ 1 h 30"/>
                      <a:gd name="T14" fmla="*/ 31 w 41"/>
                      <a:gd name="T15" fmla="*/ 30 h 30"/>
                      <a:gd name="T16" fmla="*/ 34 w 41"/>
                      <a:gd name="T17" fmla="*/ 2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1" h="30">
                        <a:moveTo>
                          <a:pt x="34" y="29"/>
                        </a:moveTo>
                        <a:cubicBezTo>
                          <a:pt x="35" y="29"/>
                          <a:pt x="36" y="30"/>
                          <a:pt x="37" y="30"/>
                        </a:cubicBezTo>
                        <a:cubicBezTo>
                          <a:pt x="41" y="25"/>
                          <a:pt x="41" y="25"/>
                          <a:pt x="41" y="25"/>
                        </a:cubicBezTo>
                        <a:cubicBezTo>
                          <a:pt x="40" y="24"/>
                          <a:pt x="39" y="23"/>
                          <a:pt x="39" y="21"/>
                        </a:cubicBezTo>
                        <a:cubicBezTo>
                          <a:pt x="39" y="21"/>
                          <a:pt x="39" y="20"/>
                          <a:pt x="39" y="2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31" y="30"/>
                          <a:pt x="31" y="30"/>
                          <a:pt x="31" y="30"/>
                        </a:cubicBezTo>
                        <a:cubicBezTo>
                          <a:pt x="32" y="30"/>
                          <a:pt x="33" y="29"/>
                          <a:pt x="34" y="29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3" name="ísľíḓè"/>
                  <p:cNvSpPr/>
                  <p:nvPr/>
                </p:nvSpPr>
                <p:spPr bwMode="auto">
                  <a:xfrm>
                    <a:off x="7755303" y="4266718"/>
                    <a:ext cx="297672" cy="251164"/>
                  </a:xfrm>
                  <a:custGeom>
                    <a:avLst/>
                    <a:gdLst>
                      <a:gd name="T0" fmla="*/ 0 w 15"/>
                      <a:gd name="T1" fmla="*/ 4 h 13"/>
                      <a:gd name="T2" fmla="*/ 15 w 15"/>
                      <a:gd name="T3" fmla="*/ 13 h 13"/>
                      <a:gd name="T4" fmla="*/ 10 w 15"/>
                      <a:gd name="T5" fmla="*/ 4 h 13"/>
                      <a:gd name="T6" fmla="*/ 8 w 15"/>
                      <a:gd name="T7" fmla="*/ 0 h 13"/>
                      <a:gd name="T8" fmla="*/ 0 w 15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0" y="4"/>
                        </a:moveTo>
                        <a:cubicBezTo>
                          <a:pt x="5" y="8"/>
                          <a:pt x="10" y="11"/>
                          <a:pt x="15" y="1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4" name="ïŝliďê"/>
                  <p:cNvSpPr/>
                  <p:nvPr/>
                </p:nvSpPr>
                <p:spPr bwMode="auto">
                  <a:xfrm>
                    <a:off x="6341357" y="3671374"/>
                    <a:ext cx="213956" cy="186046"/>
                  </a:xfrm>
                  <a:custGeom>
                    <a:avLst/>
                    <a:gdLst>
                      <a:gd name="T0" fmla="*/ 0 w 11"/>
                      <a:gd name="T1" fmla="*/ 0 h 10"/>
                      <a:gd name="T2" fmla="*/ 9 w 11"/>
                      <a:gd name="T3" fmla="*/ 10 h 10"/>
                      <a:gd name="T4" fmla="*/ 10 w 11"/>
                      <a:gd name="T5" fmla="*/ 9 h 10"/>
                      <a:gd name="T6" fmla="*/ 11 w 11"/>
                      <a:gd name="T7" fmla="*/ 7 h 10"/>
                      <a:gd name="T8" fmla="*/ 0 w 11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0">
                        <a:moveTo>
                          <a:pt x="0" y="0"/>
                        </a:moveTo>
                        <a:cubicBezTo>
                          <a:pt x="3" y="4"/>
                          <a:pt x="6" y="8"/>
                          <a:pt x="9" y="10"/>
                        </a:cubicBezTo>
                        <a:cubicBezTo>
                          <a:pt x="10" y="9"/>
                          <a:pt x="10" y="9"/>
                          <a:pt x="10" y="9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5" name="iślíḓe"/>
                  <p:cNvSpPr/>
                  <p:nvPr/>
                </p:nvSpPr>
                <p:spPr bwMode="auto">
                  <a:xfrm>
                    <a:off x="8229721" y="2173705"/>
                    <a:ext cx="641860" cy="251164"/>
                  </a:xfrm>
                  <a:custGeom>
                    <a:avLst/>
                    <a:gdLst>
                      <a:gd name="T0" fmla="*/ 6 w 33"/>
                      <a:gd name="T1" fmla="*/ 2 h 13"/>
                      <a:gd name="T2" fmla="*/ 5 w 33"/>
                      <a:gd name="T3" fmla="*/ 2 h 13"/>
                      <a:gd name="T4" fmla="*/ 0 w 33"/>
                      <a:gd name="T5" fmla="*/ 7 h 13"/>
                      <a:gd name="T6" fmla="*/ 1 w 33"/>
                      <a:gd name="T7" fmla="*/ 10 h 13"/>
                      <a:gd name="T8" fmla="*/ 33 w 33"/>
                      <a:gd name="T9" fmla="*/ 13 h 13"/>
                      <a:gd name="T10" fmla="*/ 30 w 33"/>
                      <a:gd name="T11" fmla="*/ 11 h 13"/>
                      <a:gd name="T12" fmla="*/ 10 w 33"/>
                      <a:gd name="T13" fmla="*/ 0 h 13"/>
                      <a:gd name="T14" fmla="*/ 6 w 33"/>
                      <a:gd name="T15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3" h="13">
                        <a:moveTo>
                          <a:pt x="6" y="2"/>
                        </a:moveTo>
                        <a:cubicBezTo>
                          <a:pt x="6" y="2"/>
                          <a:pt x="5" y="2"/>
                          <a:pt x="5" y="2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8"/>
                          <a:pt x="2" y="9"/>
                          <a:pt x="1" y="10"/>
                        </a:cubicBezTo>
                        <a:cubicBezTo>
                          <a:pt x="33" y="13"/>
                          <a:pt x="33" y="13"/>
                          <a:pt x="33" y="13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1"/>
                          <a:pt x="8" y="2"/>
                          <a:pt x="6" y="2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6" name="î$lïdé"/>
                  <p:cNvSpPr/>
                  <p:nvPr/>
                </p:nvSpPr>
                <p:spPr bwMode="auto">
                  <a:xfrm>
                    <a:off x="7913443" y="3857418"/>
                    <a:ext cx="409300" cy="390696"/>
                  </a:xfrm>
                  <a:custGeom>
                    <a:avLst/>
                    <a:gdLst>
                      <a:gd name="T0" fmla="*/ 20 w 21"/>
                      <a:gd name="T1" fmla="*/ 16 h 20"/>
                      <a:gd name="T2" fmla="*/ 20 w 21"/>
                      <a:gd name="T3" fmla="*/ 15 h 20"/>
                      <a:gd name="T4" fmla="*/ 21 w 21"/>
                      <a:gd name="T5" fmla="*/ 13 h 20"/>
                      <a:gd name="T6" fmla="*/ 6 w 21"/>
                      <a:gd name="T7" fmla="*/ 0 h 20"/>
                      <a:gd name="T8" fmla="*/ 2 w 21"/>
                      <a:gd name="T9" fmla="*/ 2 h 20"/>
                      <a:gd name="T10" fmla="*/ 0 w 21"/>
                      <a:gd name="T11" fmla="*/ 20 h 20"/>
                      <a:gd name="T12" fmla="*/ 8 w 21"/>
                      <a:gd name="T13" fmla="*/ 18 h 20"/>
                      <a:gd name="T14" fmla="*/ 20 w 21"/>
                      <a:gd name="T15" fmla="*/ 1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20">
                        <a:moveTo>
                          <a:pt x="20" y="16"/>
                        </a:move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4"/>
                          <a:pt x="20" y="13"/>
                          <a:pt x="21" y="13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"/>
                          <a:pt x="4" y="2"/>
                          <a:pt x="2" y="2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lnTo>
                          <a:pt x="20" y="16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7" name="iŝḷiḓé"/>
                  <p:cNvSpPr/>
                  <p:nvPr/>
                </p:nvSpPr>
                <p:spPr bwMode="auto">
                  <a:xfrm>
                    <a:off x="7411121" y="1476037"/>
                    <a:ext cx="195350" cy="120932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4 w 10"/>
                      <a:gd name="T3" fmla="*/ 6 h 6"/>
                      <a:gd name="T4" fmla="*/ 10 w 10"/>
                      <a:gd name="T5" fmla="*/ 0 h 6"/>
                      <a:gd name="T6" fmla="*/ 0 w 10"/>
                      <a:gd name="T7" fmla="*/ 4 h 6"/>
                      <a:gd name="T8" fmla="*/ 0 w 10"/>
                      <a:gd name="T9" fmla="*/ 5 h 6"/>
                      <a:gd name="T10" fmla="*/ 2 w 10"/>
                      <a:gd name="T11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3" y="5"/>
                          <a:pt x="4" y="5"/>
                          <a:pt x="4" y="6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6" y="1"/>
                          <a:pt x="3" y="2"/>
                          <a:pt x="0" y="4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8" name="îṩļîďê"/>
                  <p:cNvSpPr/>
                  <p:nvPr/>
                </p:nvSpPr>
                <p:spPr bwMode="auto">
                  <a:xfrm>
                    <a:off x="7504143" y="1299291"/>
                    <a:ext cx="641860" cy="334882"/>
                  </a:xfrm>
                  <a:custGeom>
                    <a:avLst/>
                    <a:gdLst>
                      <a:gd name="T0" fmla="*/ 15 w 33"/>
                      <a:gd name="T1" fmla="*/ 13 h 17"/>
                      <a:gd name="T2" fmla="*/ 29 w 33"/>
                      <a:gd name="T3" fmla="*/ 8 h 17"/>
                      <a:gd name="T4" fmla="*/ 29 w 33"/>
                      <a:gd name="T5" fmla="*/ 6 h 17"/>
                      <a:gd name="T6" fmla="*/ 33 w 33"/>
                      <a:gd name="T7" fmla="*/ 2 h 17"/>
                      <a:gd name="T8" fmla="*/ 33 w 33"/>
                      <a:gd name="T9" fmla="*/ 0 h 17"/>
                      <a:gd name="T10" fmla="*/ 31 w 33"/>
                      <a:gd name="T11" fmla="*/ 0 h 17"/>
                      <a:gd name="T12" fmla="*/ 13 w 33"/>
                      <a:gd name="T13" fmla="*/ 8 h 17"/>
                      <a:gd name="T14" fmla="*/ 13 w 33"/>
                      <a:gd name="T15" fmla="*/ 8 h 17"/>
                      <a:gd name="T16" fmla="*/ 10 w 33"/>
                      <a:gd name="T17" fmla="*/ 8 h 17"/>
                      <a:gd name="T18" fmla="*/ 6 w 33"/>
                      <a:gd name="T19" fmla="*/ 9 h 17"/>
                      <a:gd name="T20" fmla="*/ 0 w 33"/>
                      <a:gd name="T21" fmla="*/ 16 h 17"/>
                      <a:gd name="T22" fmla="*/ 1 w 33"/>
                      <a:gd name="T23" fmla="*/ 17 h 17"/>
                      <a:gd name="T24" fmla="*/ 15 w 33"/>
                      <a:gd name="T25" fmla="*/ 13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3" h="17">
                        <a:moveTo>
                          <a:pt x="15" y="13"/>
                        </a:moveTo>
                        <a:cubicBezTo>
                          <a:pt x="29" y="8"/>
                          <a:pt x="29" y="8"/>
                          <a:pt x="29" y="8"/>
                        </a:cubicBezTo>
                        <a:cubicBezTo>
                          <a:pt x="29" y="8"/>
                          <a:pt x="29" y="7"/>
                          <a:pt x="29" y="6"/>
                        </a:cubicBezTo>
                        <a:cubicBezTo>
                          <a:pt x="29" y="4"/>
                          <a:pt x="31" y="2"/>
                          <a:pt x="33" y="2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3" y="0"/>
                          <a:pt x="32" y="0"/>
                          <a:pt x="31" y="0"/>
                        </a:cubicBezTo>
                        <a:cubicBezTo>
                          <a:pt x="25" y="1"/>
                          <a:pt x="18" y="4"/>
                          <a:pt x="13" y="8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2" y="8"/>
                          <a:pt x="11" y="8"/>
                          <a:pt x="10" y="8"/>
                        </a:cubicBezTo>
                        <a:cubicBezTo>
                          <a:pt x="9" y="8"/>
                          <a:pt x="8" y="8"/>
                          <a:pt x="6" y="9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1" y="17"/>
                          <a:pt x="1" y="17"/>
                        </a:cubicBezTo>
                        <a:lnTo>
                          <a:pt x="15" y="13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59" name="ísľïďe"/>
                  <p:cNvSpPr/>
                  <p:nvPr/>
                </p:nvSpPr>
                <p:spPr bwMode="auto">
                  <a:xfrm>
                    <a:off x="7662279" y="4229510"/>
                    <a:ext cx="213956" cy="120932"/>
                  </a:xfrm>
                  <a:custGeom>
                    <a:avLst/>
                    <a:gdLst>
                      <a:gd name="T0" fmla="*/ 0 w 11"/>
                      <a:gd name="T1" fmla="*/ 0 h 6"/>
                      <a:gd name="T2" fmla="*/ 5 w 11"/>
                      <a:gd name="T3" fmla="*/ 6 h 6"/>
                      <a:gd name="T4" fmla="*/ 11 w 11"/>
                      <a:gd name="T5" fmla="*/ 2 h 6"/>
                      <a:gd name="T6" fmla="*/ 7 w 11"/>
                      <a:gd name="T7" fmla="*/ 1 h 6"/>
                      <a:gd name="T8" fmla="*/ 0 w 11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6">
                        <a:moveTo>
                          <a:pt x="0" y="0"/>
                        </a:moveTo>
                        <a:cubicBezTo>
                          <a:pt x="1" y="2"/>
                          <a:pt x="3" y="4"/>
                          <a:pt x="5" y="6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0" name="işlîde"/>
                  <p:cNvSpPr/>
                  <p:nvPr/>
                </p:nvSpPr>
                <p:spPr bwMode="auto">
                  <a:xfrm>
                    <a:off x="6573917" y="3159746"/>
                    <a:ext cx="465114" cy="837204"/>
                  </a:xfrm>
                  <a:custGeom>
                    <a:avLst/>
                    <a:gdLst>
                      <a:gd name="T0" fmla="*/ 9 w 24"/>
                      <a:gd name="T1" fmla="*/ 9 h 43"/>
                      <a:gd name="T2" fmla="*/ 5 w 24"/>
                      <a:gd name="T3" fmla="*/ 0 h 43"/>
                      <a:gd name="T4" fmla="*/ 4 w 24"/>
                      <a:gd name="T5" fmla="*/ 0 h 43"/>
                      <a:gd name="T6" fmla="*/ 3 w 24"/>
                      <a:gd name="T7" fmla="*/ 6 h 43"/>
                      <a:gd name="T8" fmla="*/ 0 w 24"/>
                      <a:gd name="T9" fmla="*/ 33 h 43"/>
                      <a:gd name="T10" fmla="*/ 8 w 24"/>
                      <a:gd name="T11" fmla="*/ 36 h 43"/>
                      <a:gd name="T12" fmla="*/ 24 w 24"/>
                      <a:gd name="T13" fmla="*/ 43 h 43"/>
                      <a:gd name="T14" fmla="*/ 9 w 24"/>
                      <a:gd name="T15" fmla="*/ 9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43">
                        <a:moveTo>
                          <a:pt x="9" y="9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8" y="36"/>
                          <a:pt x="8" y="36"/>
                          <a:pt x="8" y="36"/>
                        </a:cubicBezTo>
                        <a:cubicBezTo>
                          <a:pt x="24" y="43"/>
                          <a:pt x="24" y="43"/>
                          <a:pt x="24" y="43"/>
                        </a:cubicBezTo>
                        <a:lnTo>
                          <a:pt x="9" y="9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1" name="îşļîḑè"/>
                  <p:cNvSpPr/>
                  <p:nvPr/>
                </p:nvSpPr>
                <p:spPr bwMode="auto">
                  <a:xfrm>
                    <a:off x="9336690" y="3159746"/>
                    <a:ext cx="130232" cy="874414"/>
                  </a:xfrm>
                  <a:custGeom>
                    <a:avLst/>
                    <a:gdLst>
                      <a:gd name="T0" fmla="*/ 7 w 7"/>
                      <a:gd name="T1" fmla="*/ 42 h 45"/>
                      <a:gd name="T2" fmla="*/ 6 w 7"/>
                      <a:gd name="T3" fmla="*/ 0 h 45"/>
                      <a:gd name="T4" fmla="*/ 0 w 7"/>
                      <a:gd name="T5" fmla="*/ 41 h 45"/>
                      <a:gd name="T6" fmla="*/ 3 w 7"/>
                      <a:gd name="T7" fmla="*/ 45 h 45"/>
                      <a:gd name="T8" fmla="*/ 5 w 7"/>
                      <a:gd name="T9" fmla="*/ 45 h 45"/>
                      <a:gd name="T10" fmla="*/ 7 w 7"/>
                      <a:gd name="T11" fmla="*/ 45 h 45"/>
                      <a:gd name="T12" fmla="*/ 7 w 7"/>
                      <a:gd name="T13" fmla="*/ 42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45">
                        <a:moveTo>
                          <a:pt x="7" y="42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2" y="42"/>
                          <a:pt x="3" y="43"/>
                          <a:pt x="3" y="45"/>
                        </a:cubicBezTo>
                        <a:cubicBezTo>
                          <a:pt x="5" y="45"/>
                          <a:pt x="5" y="45"/>
                          <a:pt x="5" y="45"/>
                        </a:cubicBezTo>
                        <a:cubicBezTo>
                          <a:pt x="7" y="45"/>
                          <a:pt x="7" y="45"/>
                          <a:pt x="7" y="45"/>
                        </a:cubicBezTo>
                        <a:lnTo>
                          <a:pt x="7" y="42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2" name="íṥḻïḍe"/>
                  <p:cNvSpPr/>
                  <p:nvPr/>
                </p:nvSpPr>
                <p:spPr bwMode="auto">
                  <a:xfrm>
                    <a:off x="9336690" y="2136495"/>
                    <a:ext cx="409300" cy="790696"/>
                  </a:xfrm>
                  <a:custGeom>
                    <a:avLst/>
                    <a:gdLst>
                      <a:gd name="T0" fmla="*/ 0 w 21"/>
                      <a:gd name="T1" fmla="*/ 3 h 41"/>
                      <a:gd name="T2" fmla="*/ 1 w 21"/>
                      <a:gd name="T3" fmla="*/ 11 h 41"/>
                      <a:gd name="T4" fmla="*/ 6 w 21"/>
                      <a:gd name="T5" fmla="*/ 41 h 41"/>
                      <a:gd name="T6" fmla="*/ 7 w 21"/>
                      <a:gd name="T7" fmla="*/ 41 h 41"/>
                      <a:gd name="T8" fmla="*/ 8 w 21"/>
                      <a:gd name="T9" fmla="*/ 41 h 41"/>
                      <a:gd name="T10" fmla="*/ 19 w 21"/>
                      <a:gd name="T11" fmla="*/ 8 h 41"/>
                      <a:gd name="T12" fmla="*/ 21 w 21"/>
                      <a:gd name="T13" fmla="*/ 5 h 41"/>
                      <a:gd name="T14" fmla="*/ 18 w 21"/>
                      <a:gd name="T15" fmla="*/ 1 h 41"/>
                      <a:gd name="T16" fmla="*/ 3 w 21"/>
                      <a:gd name="T17" fmla="*/ 0 h 41"/>
                      <a:gd name="T18" fmla="*/ 0 w 21"/>
                      <a:gd name="T19" fmla="*/ 3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41">
                        <a:moveTo>
                          <a:pt x="0" y="3"/>
                        </a:move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6" y="41"/>
                          <a:pt x="6" y="41"/>
                          <a:pt x="6" y="41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19" y="8"/>
                          <a:pt x="19" y="8"/>
                          <a:pt x="19" y="8"/>
                        </a:cubicBezTo>
                        <a:cubicBezTo>
                          <a:pt x="21" y="5"/>
                          <a:pt x="21" y="5"/>
                          <a:pt x="21" y="5"/>
                        </a:cubicBezTo>
                        <a:cubicBezTo>
                          <a:pt x="19" y="4"/>
                          <a:pt x="18" y="2"/>
                          <a:pt x="18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2"/>
                          <a:pt x="2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3" name="îṣḻîḑè"/>
                  <p:cNvSpPr/>
                  <p:nvPr/>
                </p:nvSpPr>
                <p:spPr bwMode="auto">
                  <a:xfrm>
                    <a:off x="8732044" y="1727195"/>
                    <a:ext cx="818600" cy="353486"/>
                  </a:xfrm>
                  <a:custGeom>
                    <a:avLst/>
                    <a:gdLst>
                      <a:gd name="T0" fmla="*/ 0 w 42"/>
                      <a:gd name="T1" fmla="*/ 6 h 18"/>
                      <a:gd name="T2" fmla="*/ 26 w 42"/>
                      <a:gd name="T3" fmla="*/ 18 h 18"/>
                      <a:gd name="T4" fmla="*/ 30 w 42"/>
                      <a:gd name="T5" fmla="*/ 15 h 18"/>
                      <a:gd name="T6" fmla="*/ 32 w 42"/>
                      <a:gd name="T7" fmla="*/ 16 h 18"/>
                      <a:gd name="T8" fmla="*/ 42 w 42"/>
                      <a:gd name="T9" fmla="*/ 2 h 18"/>
                      <a:gd name="T10" fmla="*/ 41 w 42"/>
                      <a:gd name="T11" fmla="*/ 0 h 18"/>
                      <a:gd name="T12" fmla="*/ 1 w 42"/>
                      <a:gd name="T13" fmla="*/ 4 h 18"/>
                      <a:gd name="T14" fmla="*/ 1 w 42"/>
                      <a:gd name="T15" fmla="*/ 4 h 18"/>
                      <a:gd name="T16" fmla="*/ 0 w 42"/>
                      <a:gd name="T17" fmla="*/ 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2" h="18">
                        <a:moveTo>
                          <a:pt x="0" y="6"/>
                        </a:moveTo>
                        <a:cubicBezTo>
                          <a:pt x="26" y="18"/>
                          <a:pt x="26" y="18"/>
                          <a:pt x="26" y="18"/>
                        </a:cubicBezTo>
                        <a:cubicBezTo>
                          <a:pt x="27" y="16"/>
                          <a:pt x="28" y="15"/>
                          <a:pt x="30" y="15"/>
                        </a:cubicBezTo>
                        <a:cubicBezTo>
                          <a:pt x="31" y="15"/>
                          <a:pt x="31" y="16"/>
                          <a:pt x="32" y="16"/>
                        </a:cubicBezTo>
                        <a:cubicBezTo>
                          <a:pt x="42" y="2"/>
                          <a:pt x="42" y="2"/>
                          <a:pt x="42" y="2"/>
                        </a:cubicBezTo>
                        <a:cubicBezTo>
                          <a:pt x="42" y="2"/>
                          <a:pt x="41" y="1"/>
                          <a:pt x="41" y="0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5"/>
                          <a:pt x="1" y="5"/>
                          <a:pt x="0" y="6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4" name="íṥľíďé"/>
                  <p:cNvSpPr/>
                  <p:nvPr/>
                </p:nvSpPr>
                <p:spPr bwMode="auto">
                  <a:xfrm>
                    <a:off x="6685543" y="1745801"/>
                    <a:ext cx="837204" cy="1302317"/>
                  </a:xfrm>
                  <a:custGeom>
                    <a:avLst/>
                    <a:gdLst>
                      <a:gd name="T0" fmla="*/ 2 w 43"/>
                      <a:gd name="T1" fmla="*/ 67 h 67"/>
                      <a:gd name="T2" fmla="*/ 30 w 43"/>
                      <a:gd name="T3" fmla="*/ 66 h 67"/>
                      <a:gd name="T4" fmla="*/ 39 w 43"/>
                      <a:gd name="T5" fmla="*/ 65 h 67"/>
                      <a:gd name="T6" fmla="*/ 39 w 43"/>
                      <a:gd name="T7" fmla="*/ 65 h 67"/>
                      <a:gd name="T8" fmla="*/ 43 w 43"/>
                      <a:gd name="T9" fmla="*/ 61 h 67"/>
                      <a:gd name="T10" fmla="*/ 39 w 43"/>
                      <a:gd name="T11" fmla="*/ 0 h 67"/>
                      <a:gd name="T12" fmla="*/ 38 w 43"/>
                      <a:gd name="T13" fmla="*/ 0 h 67"/>
                      <a:gd name="T14" fmla="*/ 37 w 43"/>
                      <a:gd name="T15" fmla="*/ 0 h 67"/>
                      <a:gd name="T16" fmla="*/ 0 w 43"/>
                      <a:gd name="T17" fmla="*/ 64 h 67"/>
                      <a:gd name="T18" fmla="*/ 2 w 43"/>
                      <a:gd name="T19" fmla="*/ 67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67">
                        <a:moveTo>
                          <a:pt x="2" y="67"/>
                        </a:moveTo>
                        <a:cubicBezTo>
                          <a:pt x="30" y="66"/>
                          <a:pt x="30" y="66"/>
                          <a:pt x="30" y="66"/>
                        </a:cubicBezTo>
                        <a:cubicBezTo>
                          <a:pt x="39" y="65"/>
                          <a:pt x="39" y="65"/>
                          <a:pt x="39" y="65"/>
                        </a:cubicBezTo>
                        <a:cubicBezTo>
                          <a:pt x="39" y="65"/>
                          <a:pt x="39" y="65"/>
                          <a:pt x="39" y="65"/>
                        </a:cubicBezTo>
                        <a:cubicBezTo>
                          <a:pt x="39" y="63"/>
                          <a:pt x="41" y="61"/>
                          <a:pt x="43" y="61"/>
                        </a:cubicBez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38" y="0"/>
                          <a:pt x="37" y="0"/>
                          <a:pt x="37" y="0"/>
                        </a:cubicBezTo>
                        <a:cubicBezTo>
                          <a:pt x="0" y="64"/>
                          <a:pt x="0" y="64"/>
                          <a:pt x="0" y="64"/>
                        </a:cubicBezTo>
                        <a:cubicBezTo>
                          <a:pt x="1" y="65"/>
                          <a:pt x="2" y="66"/>
                          <a:pt x="2" y="67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5" name="ïṧliḓe"/>
                  <p:cNvSpPr/>
                  <p:nvPr/>
                </p:nvSpPr>
                <p:spPr bwMode="auto">
                  <a:xfrm>
                    <a:off x="8825068" y="2443473"/>
                    <a:ext cx="567442" cy="567442"/>
                  </a:xfrm>
                  <a:custGeom>
                    <a:avLst/>
                    <a:gdLst>
                      <a:gd name="T0" fmla="*/ 5 w 29"/>
                      <a:gd name="T1" fmla="*/ 0 h 29"/>
                      <a:gd name="T2" fmla="*/ 0 w 29"/>
                      <a:gd name="T3" fmla="*/ 12 h 29"/>
                      <a:gd name="T4" fmla="*/ 3 w 29"/>
                      <a:gd name="T5" fmla="*/ 17 h 29"/>
                      <a:gd name="T6" fmla="*/ 3 w 29"/>
                      <a:gd name="T7" fmla="*/ 18 h 29"/>
                      <a:gd name="T8" fmla="*/ 28 w 29"/>
                      <a:gd name="T9" fmla="*/ 29 h 29"/>
                      <a:gd name="T10" fmla="*/ 29 w 29"/>
                      <a:gd name="T11" fmla="*/ 27 h 29"/>
                      <a:gd name="T12" fmla="*/ 28 w 29"/>
                      <a:gd name="T13" fmla="*/ 27 h 29"/>
                      <a:gd name="T14" fmla="*/ 5 w 29"/>
                      <a:gd name="T15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9">
                        <a:moveTo>
                          <a:pt x="5" y="0"/>
                        </a:move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" y="13"/>
                          <a:pt x="3" y="15"/>
                          <a:pt x="3" y="17"/>
                        </a:cubicBezTo>
                        <a:cubicBezTo>
                          <a:pt x="3" y="17"/>
                          <a:pt x="3" y="17"/>
                          <a:pt x="3" y="18"/>
                        </a:cubicBezTo>
                        <a:cubicBezTo>
                          <a:pt x="28" y="29"/>
                          <a:pt x="28" y="29"/>
                          <a:pt x="28" y="29"/>
                        </a:cubicBezTo>
                        <a:cubicBezTo>
                          <a:pt x="28" y="28"/>
                          <a:pt x="29" y="28"/>
                          <a:pt x="29" y="27"/>
                        </a:cubicBezTo>
                        <a:cubicBezTo>
                          <a:pt x="28" y="27"/>
                          <a:pt x="28" y="27"/>
                          <a:pt x="28" y="27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6" name="íṩļîḑê"/>
                  <p:cNvSpPr/>
                  <p:nvPr/>
                </p:nvSpPr>
                <p:spPr bwMode="auto">
                  <a:xfrm>
                    <a:off x="8927389" y="2173705"/>
                    <a:ext cx="502322" cy="799996"/>
                  </a:xfrm>
                  <a:custGeom>
                    <a:avLst/>
                    <a:gdLst>
                      <a:gd name="T0" fmla="*/ 25 w 26"/>
                      <a:gd name="T1" fmla="*/ 41 h 41"/>
                      <a:gd name="T2" fmla="*/ 26 w 26"/>
                      <a:gd name="T3" fmla="*/ 40 h 41"/>
                      <a:gd name="T4" fmla="*/ 20 w 26"/>
                      <a:gd name="T5" fmla="*/ 2 h 41"/>
                      <a:gd name="T6" fmla="*/ 19 w 26"/>
                      <a:gd name="T7" fmla="*/ 2 h 41"/>
                      <a:gd name="T8" fmla="*/ 16 w 26"/>
                      <a:gd name="T9" fmla="*/ 0 h 41"/>
                      <a:gd name="T10" fmla="*/ 0 w 26"/>
                      <a:gd name="T11" fmla="*/ 13 h 41"/>
                      <a:gd name="T12" fmla="*/ 24 w 26"/>
                      <a:gd name="T13" fmla="*/ 40 h 41"/>
                      <a:gd name="T14" fmla="*/ 25 w 26"/>
                      <a:gd name="T15" fmla="*/ 41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" h="41">
                        <a:moveTo>
                          <a:pt x="25" y="41"/>
                        </a:moveTo>
                        <a:cubicBezTo>
                          <a:pt x="25" y="40"/>
                          <a:pt x="26" y="40"/>
                          <a:pt x="26" y="40"/>
                        </a:cubicBez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20" y="2"/>
                          <a:pt x="19" y="2"/>
                          <a:pt x="19" y="2"/>
                        </a:cubicBezTo>
                        <a:cubicBezTo>
                          <a:pt x="18" y="2"/>
                          <a:pt x="17" y="1"/>
                          <a:pt x="16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lnTo>
                          <a:pt x="25" y="41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7" name="iṧḻidè"/>
                  <p:cNvSpPr/>
                  <p:nvPr/>
                </p:nvSpPr>
                <p:spPr bwMode="auto">
                  <a:xfrm>
                    <a:off x="7532294" y="1487590"/>
                    <a:ext cx="799996" cy="604650"/>
                  </a:xfrm>
                  <a:custGeom>
                    <a:avLst/>
                    <a:gdLst>
                      <a:gd name="T0" fmla="*/ 0 w 41"/>
                      <a:gd name="T1" fmla="*/ 11 h 31"/>
                      <a:gd name="T2" fmla="*/ 39 w 41"/>
                      <a:gd name="T3" fmla="*/ 31 h 31"/>
                      <a:gd name="T4" fmla="*/ 41 w 41"/>
                      <a:gd name="T5" fmla="*/ 29 h 31"/>
                      <a:gd name="T6" fmla="*/ 38 w 41"/>
                      <a:gd name="T7" fmla="*/ 19 h 31"/>
                      <a:gd name="T8" fmla="*/ 33 w 41"/>
                      <a:gd name="T9" fmla="*/ 3 h 31"/>
                      <a:gd name="T10" fmla="*/ 32 w 41"/>
                      <a:gd name="T11" fmla="*/ 3 h 31"/>
                      <a:gd name="T12" fmla="*/ 28 w 41"/>
                      <a:gd name="T13" fmla="*/ 0 h 31"/>
                      <a:gd name="T14" fmla="*/ 0 w 41"/>
                      <a:gd name="T15" fmla="*/ 9 h 31"/>
                      <a:gd name="T16" fmla="*/ 0 w 41"/>
                      <a:gd name="T17" fmla="*/ 10 h 31"/>
                      <a:gd name="T18" fmla="*/ 0 w 41"/>
                      <a:gd name="T19" fmla="*/ 1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1" h="31">
                        <a:moveTo>
                          <a:pt x="0" y="11"/>
                        </a:moveTo>
                        <a:cubicBezTo>
                          <a:pt x="39" y="31"/>
                          <a:pt x="39" y="31"/>
                          <a:pt x="39" y="31"/>
                        </a:cubicBezTo>
                        <a:cubicBezTo>
                          <a:pt x="39" y="30"/>
                          <a:pt x="40" y="29"/>
                          <a:pt x="41" y="29"/>
                        </a:cubicBezTo>
                        <a:cubicBezTo>
                          <a:pt x="38" y="19"/>
                          <a:pt x="38" y="19"/>
                          <a:pt x="38" y="19"/>
                        </a:cubicBezTo>
                        <a:cubicBezTo>
                          <a:pt x="33" y="3"/>
                          <a:pt x="33" y="3"/>
                          <a:pt x="33" y="3"/>
                        </a:cubicBezTo>
                        <a:cubicBezTo>
                          <a:pt x="33" y="3"/>
                          <a:pt x="32" y="3"/>
                          <a:pt x="32" y="3"/>
                        </a:cubicBezTo>
                        <a:cubicBezTo>
                          <a:pt x="30" y="2"/>
                          <a:pt x="29" y="1"/>
                          <a:pt x="28" y="0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8" name="ïṣḷíḋè"/>
                  <p:cNvSpPr/>
                  <p:nvPr/>
                </p:nvSpPr>
                <p:spPr bwMode="auto">
                  <a:xfrm>
                    <a:off x="9839012" y="1866733"/>
                    <a:ext cx="446510" cy="809300"/>
                  </a:xfrm>
                  <a:custGeom>
                    <a:avLst/>
                    <a:gdLst>
                      <a:gd name="T0" fmla="*/ 20 w 23"/>
                      <a:gd name="T1" fmla="*/ 0 h 42"/>
                      <a:gd name="T2" fmla="*/ 1 w 23"/>
                      <a:gd name="T3" fmla="*/ 12 h 42"/>
                      <a:gd name="T4" fmla="*/ 1 w 23"/>
                      <a:gd name="T5" fmla="*/ 15 h 42"/>
                      <a:gd name="T6" fmla="*/ 0 w 23"/>
                      <a:gd name="T7" fmla="*/ 18 h 42"/>
                      <a:gd name="T8" fmla="*/ 14 w 23"/>
                      <a:gd name="T9" fmla="*/ 33 h 42"/>
                      <a:gd name="T10" fmla="*/ 21 w 23"/>
                      <a:gd name="T11" fmla="*/ 42 h 42"/>
                      <a:gd name="T12" fmla="*/ 23 w 23"/>
                      <a:gd name="T13" fmla="*/ 41 h 42"/>
                      <a:gd name="T14" fmla="*/ 23 w 23"/>
                      <a:gd name="T15" fmla="*/ 2 h 42"/>
                      <a:gd name="T16" fmla="*/ 20 w 23"/>
                      <a:gd name="T17" fmla="*/ 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" h="42">
                        <a:moveTo>
                          <a:pt x="20" y="0"/>
                        </a:move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1" y="13"/>
                          <a:pt x="2" y="14"/>
                          <a:pt x="1" y="15"/>
                        </a:cubicBezTo>
                        <a:cubicBezTo>
                          <a:pt x="1" y="16"/>
                          <a:pt x="1" y="17"/>
                          <a:pt x="0" y="18"/>
                        </a:cubicBezTo>
                        <a:cubicBezTo>
                          <a:pt x="14" y="33"/>
                          <a:pt x="14" y="33"/>
                          <a:pt x="14" y="33"/>
                        </a:cubicBezTo>
                        <a:cubicBezTo>
                          <a:pt x="21" y="42"/>
                          <a:pt x="21" y="42"/>
                          <a:pt x="21" y="42"/>
                        </a:cubicBezTo>
                        <a:cubicBezTo>
                          <a:pt x="22" y="41"/>
                          <a:pt x="22" y="41"/>
                          <a:pt x="23" y="41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2" y="2"/>
                          <a:pt x="21" y="1"/>
                          <a:pt x="20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69" name="íśľïdè"/>
                  <p:cNvSpPr/>
                  <p:nvPr/>
                </p:nvSpPr>
                <p:spPr bwMode="auto">
                  <a:xfrm>
                    <a:off x="9643668" y="5103923"/>
                    <a:ext cx="372090" cy="855810"/>
                  </a:xfrm>
                  <a:custGeom>
                    <a:avLst/>
                    <a:gdLst>
                      <a:gd name="T0" fmla="*/ 19 w 19"/>
                      <a:gd name="T1" fmla="*/ 0 h 44"/>
                      <a:gd name="T2" fmla="*/ 19 w 19"/>
                      <a:gd name="T3" fmla="*/ 0 h 44"/>
                      <a:gd name="T4" fmla="*/ 10 w 19"/>
                      <a:gd name="T5" fmla="*/ 3 h 44"/>
                      <a:gd name="T6" fmla="*/ 0 w 19"/>
                      <a:gd name="T7" fmla="*/ 6 h 44"/>
                      <a:gd name="T8" fmla="*/ 6 w 19"/>
                      <a:gd name="T9" fmla="*/ 44 h 44"/>
                      <a:gd name="T10" fmla="*/ 19 w 19"/>
                      <a:gd name="T11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44">
                        <a:moveTo>
                          <a:pt x="19" y="0"/>
                        </a:move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4" y="17"/>
                          <a:pt x="5" y="30"/>
                          <a:pt x="6" y="44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70" name="ïs1ïďê"/>
                  <p:cNvSpPr/>
                  <p:nvPr/>
                </p:nvSpPr>
                <p:spPr bwMode="auto">
                  <a:xfrm>
                    <a:off x="8248325" y="2387661"/>
                    <a:ext cx="660464" cy="306978"/>
                  </a:xfrm>
                  <a:custGeom>
                    <a:avLst/>
                    <a:gdLst>
                      <a:gd name="T0" fmla="*/ 24 w 34"/>
                      <a:gd name="T1" fmla="*/ 16 h 16"/>
                      <a:gd name="T2" fmla="*/ 28 w 34"/>
                      <a:gd name="T3" fmla="*/ 15 h 16"/>
                      <a:gd name="T4" fmla="*/ 29 w 34"/>
                      <a:gd name="T5" fmla="*/ 15 h 16"/>
                      <a:gd name="T6" fmla="*/ 34 w 34"/>
                      <a:gd name="T7" fmla="*/ 3 h 16"/>
                      <a:gd name="T8" fmla="*/ 0 w 34"/>
                      <a:gd name="T9" fmla="*/ 0 h 16"/>
                      <a:gd name="T10" fmla="*/ 0 w 34"/>
                      <a:gd name="T11" fmla="*/ 1 h 16"/>
                      <a:gd name="T12" fmla="*/ 24 w 34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" h="16">
                        <a:moveTo>
                          <a:pt x="24" y="16"/>
                        </a:moveTo>
                        <a:cubicBezTo>
                          <a:pt x="25" y="15"/>
                          <a:pt x="27" y="14"/>
                          <a:pt x="28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24" y="16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71" name="iṡḷïḑê"/>
                  <p:cNvSpPr/>
                  <p:nvPr/>
                </p:nvSpPr>
                <p:spPr bwMode="auto">
                  <a:xfrm>
                    <a:off x="9513436" y="2229519"/>
                    <a:ext cx="641860" cy="781392"/>
                  </a:xfrm>
                  <a:custGeom>
                    <a:avLst/>
                    <a:gdLst>
                      <a:gd name="T0" fmla="*/ 12 w 33"/>
                      <a:gd name="T1" fmla="*/ 0 h 40"/>
                      <a:gd name="T2" fmla="*/ 8 w 33"/>
                      <a:gd name="T3" fmla="*/ 14 h 40"/>
                      <a:gd name="T4" fmla="*/ 0 w 33"/>
                      <a:gd name="T5" fmla="*/ 37 h 40"/>
                      <a:gd name="T6" fmla="*/ 2 w 33"/>
                      <a:gd name="T7" fmla="*/ 40 h 40"/>
                      <a:gd name="T8" fmla="*/ 33 w 33"/>
                      <a:gd name="T9" fmla="*/ 34 h 40"/>
                      <a:gd name="T10" fmla="*/ 25 w 33"/>
                      <a:gd name="T11" fmla="*/ 19 h 40"/>
                      <a:gd name="T12" fmla="*/ 15 w 33"/>
                      <a:gd name="T13" fmla="*/ 0 h 40"/>
                      <a:gd name="T14" fmla="*/ 13 w 33"/>
                      <a:gd name="T15" fmla="*/ 0 h 40"/>
                      <a:gd name="T16" fmla="*/ 12 w 33"/>
                      <a:gd name="T17" fmla="*/ 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3" h="40">
                        <a:moveTo>
                          <a:pt x="12" y="0"/>
                        </a:move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1" y="38"/>
                          <a:pt x="2" y="39"/>
                          <a:pt x="2" y="40"/>
                        </a:cubicBezTo>
                        <a:cubicBezTo>
                          <a:pt x="33" y="34"/>
                          <a:pt x="33" y="34"/>
                          <a:pt x="33" y="34"/>
                        </a:cubicBezTo>
                        <a:cubicBezTo>
                          <a:pt x="25" y="19"/>
                          <a:pt x="25" y="19"/>
                          <a:pt x="25" y="19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4" y="0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72" name="í$1iḓê"/>
                  <p:cNvSpPr/>
                  <p:nvPr/>
                </p:nvSpPr>
                <p:spPr bwMode="auto">
                  <a:xfrm>
                    <a:off x="8304139" y="3085328"/>
                    <a:ext cx="1144182" cy="911622"/>
                  </a:xfrm>
                  <a:custGeom>
                    <a:avLst/>
                    <a:gdLst>
                      <a:gd name="T0" fmla="*/ 14 w 59"/>
                      <a:gd name="T1" fmla="*/ 18 h 47"/>
                      <a:gd name="T2" fmla="*/ 0 w 59"/>
                      <a:gd name="T3" fmla="*/ 24 h 47"/>
                      <a:gd name="T4" fmla="*/ 0 w 59"/>
                      <a:gd name="T5" fmla="*/ 25 h 47"/>
                      <a:gd name="T6" fmla="*/ 0 w 59"/>
                      <a:gd name="T7" fmla="*/ 26 h 47"/>
                      <a:gd name="T8" fmla="*/ 47 w 59"/>
                      <a:gd name="T9" fmla="*/ 47 h 47"/>
                      <a:gd name="T10" fmla="*/ 47 w 59"/>
                      <a:gd name="T11" fmla="*/ 47 h 47"/>
                      <a:gd name="T12" fmla="*/ 52 w 59"/>
                      <a:gd name="T13" fmla="*/ 45 h 47"/>
                      <a:gd name="T14" fmla="*/ 52 w 59"/>
                      <a:gd name="T15" fmla="*/ 45 h 47"/>
                      <a:gd name="T16" fmla="*/ 59 w 59"/>
                      <a:gd name="T17" fmla="*/ 2 h 47"/>
                      <a:gd name="T18" fmla="*/ 56 w 59"/>
                      <a:gd name="T19" fmla="*/ 0 h 47"/>
                      <a:gd name="T20" fmla="*/ 14 w 59"/>
                      <a:gd name="T21" fmla="*/ 1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" h="47">
                        <a:moveTo>
                          <a:pt x="14" y="18"/>
                        </a:move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4"/>
                          <a:pt x="0" y="24"/>
                          <a:pt x="0" y="25"/>
                        </a:cubicBezTo>
                        <a:cubicBezTo>
                          <a:pt x="0" y="25"/>
                          <a:pt x="0" y="26"/>
                          <a:pt x="0" y="26"/>
                        </a:cubicBezTo>
                        <a:cubicBezTo>
                          <a:pt x="47" y="47"/>
                          <a:pt x="47" y="47"/>
                          <a:pt x="47" y="47"/>
                        </a:cubicBezTo>
                        <a:cubicBezTo>
                          <a:pt x="47" y="47"/>
                          <a:pt x="47" y="47"/>
                          <a:pt x="47" y="47"/>
                        </a:cubicBezTo>
                        <a:cubicBezTo>
                          <a:pt x="48" y="45"/>
                          <a:pt x="50" y="44"/>
                          <a:pt x="52" y="45"/>
                        </a:cubicBezTo>
                        <a:cubicBezTo>
                          <a:pt x="52" y="45"/>
                          <a:pt x="52" y="45"/>
                          <a:pt x="52" y="45"/>
                        </a:cubicBezTo>
                        <a:cubicBezTo>
                          <a:pt x="59" y="2"/>
                          <a:pt x="59" y="2"/>
                          <a:pt x="59" y="2"/>
                        </a:cubicBezTo>
                        <a:cubicBezTo>
                          <a:pt x="58" y="1"/>
                          <a:pt x="57" y="1"/>
                          <a:pt x="56" y="0"/>
                        </a:cubicBezTo>
                        <a:lnTo>
                          <a:pt x="14" y="18"/>
                        </a:ln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  <p:sp>
                <p:nvSpPr>
                  <p:cNvPr id="173" name="íśľiḑè"/>
                  <p:cNvSpPr/>
                  <p:nvPr/>
                </p:nvSpPr>
                <p:spPr bwMode="auto">
                  <a:xfrm>
                    <a:off x="9494832" y="3085328"/>
                    <a:ext cx="846510" cy="855810"/>
                  </a:xfrm>
                  <a:custGeom>
                    <a:avLst/>
                    <a:gdLst>
                      <a:gd name="T0" fmla="*/ 43 w 44"/>
                      <a:gd name="T1" fmla="*/ 18 h 44"/>
                      <a:gd name="T2" fmla="*/ 43 w 44"/>
                      <a:gd name="T3" fmla="*/ 18 h 44"/>
                      <a:gd name="T4" fmla="*/ 2 w 44"/>
                      <a:gd name="T5" fmla="*/ 0 h 44"/>
                      <a:gd name="T6" fmla="*/ 0 w 44"/>
                      <a:gd name="T7" fmla="*/ 1 h 44"/>
                      <a:gd name="T8" fmla="*/ 10 w 44"/>
                      <a:gd name="T9" fmla="*/ 30 h 44"/>
                      <a:gd name="T10" fmla="*/ 14 w 44"/>
                      <a:gd name="T11" fmla="*/ 42 h 44"/>
                      <a:gd name="T12" fmla="*/ 15 w 44"/>
                      <a:gd name="T13" fmla="*/ 42 h 44"/>
                      <a:gd name="T14" fmla="*/ 18 w 44"/>
                      <a:gd name="T15" fmla="*/ 44 h 44"/>
                      <a:gd name="T16" fmla="*/ 34 w 44"/>
                      <a:gd name="T17" fmla="*/ 30 h 44"/>
                      <a:gd name="T18" fmla="*/ 44 w 44"/>
                      <a:gd name="T19" fmla="*/ 22 h 44"/>
                      <a:gd name="T20" fmla="*/ 43 w 44"/>
                      <a:gd name="T21" fmla="*/ 1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4" h="44">
                        <a:moveTo>
                          <a:pt x="43" y="18"/>
                        </a:moveTo>
                        <a:cubicBezTo>
                          <a:pt x="43" y="18"/>
                          <a:pt x="43" y="18"/>
                          <a:pt x="43" y="18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4" y="42"/>
                          <a:pt x="14" y="42"/>
                          <a:pt x="14" y="42"/>
                        </a:cubicBezTo>
                        <a:cubicBezTo>
                          <a:pt x="14" y="42"/>
                          <a:pt x="15" y="42"/>
                          <a:pt x="15" y="42"/>
                        </a:cubicBezTo>
                        <a:cubicBezTo>
                          <a:pt x="16" y="42"/>
                          <a:pt x="17" y="43"/>
                          <a:pt x="18" y="44"/>
                        </a:cubicBezTo>
                        <a:cubicBezTo>
                          <a:pt x="34" y="30"/>
                          <a:pt x="34" y="30"/>
                          <a:pt x="34" y="30"/>
                        </a:cubicBezTo>
                        <a:cubicBezTo>
                          <a:pt x="44" y="22"/>
                          <a:pt x="44" y="22"/>
                          <a:pt x="44" y="22"/>
                        </a:cubicBezTo>
                        <a:cubicBezTo>
                          <a:pt x="44" y="21"/>
                          <a:pt x="43" y="20"/>
                          <a:pt x="43" y="18"/>
                        </a:cubicBezTo>
                        <a:close/>
                      </a:path>
                    </a:pathLst>
                  </a:custGeom>
                  <a:grpFill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style>
                  <a:lnRef idx="0">
                    <a:srgbClr val="FFFFFF"/>
                  </a:lnRef>
                  <a:fillRef idx="2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sz="1200"/>
                  </a:p>
                </p:txBody>
              </p:sp>
            </p:grpSp>
            <p:sp>
              <p:nvSpPr>
                <p:cNvPr id="259" name="文本框 258"/>
                <p:cNvSpPr txBox="1"/>
                <p:nvPr/>
              </p:nvSpPr>
              <p:spPr>
                <a:xfrm>
                  <a:off x="5058" y="5014"/>
                  <a:ext cx="2792" cy="43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1200" b="1" i="1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Student model</a:t>
                  </a:r>
                  <a:endParaRPr lang="en-US" altLang="zh-CN" sz="1200" b="1" i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  <p:sp>
            <p:nvSpPr>
              <p:cNvPr id="260" name="矩形: 圆角 31"/>
              <p:cNvSpPr/>
              <p:nvPr/>
            </p:nvSpPr>
            <p:spPr>
              <a:xfrm>
                <a:off x="2615" y="4904"/>
                <a:ext cx="1595" cy="358"/>
              </a:xfrm>
              <a:prstGeom prst="roundRect">
                <a:avLst/>
              </a:prstGeom>
              <a:solidFill>
                <a:srgbClr val="7030A0">
                  <a:alpha val="19000"/>
                </a:srgb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softmax(T=t)</a:t>
                </a:r>
                <a:endPara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3" name="矩形: 圆角 31"/>
              <p:cNvSpPr/>
              <p:nvPr/>
            </p:nvSpPr>
            <p:spPr>
              <a:xfrm>
                <a:off x="5249" y="4904"/>
                <a:ext cx="1595" cy="358"/>
              </a:xfrm>
              <a:prstGeom prst="roundRect">
                <a:avLst/>
              </a:prstGeom>
              <a:solidFill>
                <a:srgbClr val="7030A0">
                  <a:alpha val="19000"/>
                </a:srgb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softmax(T=t)</a:t>
                </a:r>
                <a:endPara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4" name="矩形: 圆角 31"/>
              <p:cNvSpPr/>
              <p:nvPr/>
            </p:nvSpPr>
            <p:spPr>
              <a:xfrm>
                <a:off x="7041" y="4904"/>
                <a:ext cx="1648" cy="352"/>
              </a:xfrm>
              <a:prstGeom prst="roundRect">
                <a:avLst/>
              </a:prstGeom>
              <a:solidFill>
                <a:srgbClr val="7030A0">
                  <a:alpha val="19000"/>
                </a:srgb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softmax(T=1)</a:t>
                </a:r>
                <a:endPara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90" name="组合 289"/>
              <p:cNvGrpSpPr/>
              <p:nvPr/>
            </p:nvGrpSpPr>
            <p:grpSpPr>
              <a:xfrm>
                <a:off x="7229" y="5599"/>
                <a:ext cx="1584" cy="1176"/>
                <a:chOff x="6731" y="6593"/>
                <a:chExt cx="1584" cy="1176"/>
              </a:xfrm>
            </p:grpSpPr>
            <p:grpSp>
              <p:nvGrpSpPr>
                <p:cNvPr id="289" name="组合 288"/>
                <p:cNvGrpSpPr/>
                <p:nvPr/>
              </p:nvGrpSpPr>
              <p:grpSpPr>
                <a:xfrm>
                  <a:off x="6731" y="6593"/>
                  <a:ext cx="1336" cy="1176"/>
                  <a:chOff x="6731" y="6593"/>
                  <a:chExt cx="1336" cy="1176"/>
                </a:xfrm>
              </p:grpSpPr>
              <p:sp>
                <p:nvSpPr>
                  <p:cNvPr id="265" name="矩形: 圆角 18"/>
                  <p:cNvSpPr/>
                  <p:nvPr/>
                </p:nvSpPr>
                <p:spPr>
                  <a:xfrm>
                    <a:off x="6731" y="7537"/>
                    <a:ext cx="669" cy="232"/>
                  </a:xfrm>
                  <a:prstGeom prst="roundRect">
                    <a:avLst/>
                  </a:prstGeom>
                  <a:solidFill>
                    <a:schemeClr val="accent1">
                      <a:alpha val="80000"/>
                    </a:schemeClr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>
                        <a:solidFill>
                          <a:schemeClr val="lt1"/>
                        </a:solidFill>
                      </a:defRPr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zh-CN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</a:t>
                    </a:r>
                    <a:endPara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" name="矩形: 圆角 19"/>
                  <p:cNvSpPr/>
                  <p:nvPr/>
                </p:nvSpPr>
                <p:spPr>
                  <a:xfrm>
                    <a:off x="7399" y="7537"/>
                    <a:ext cx="669" cy="232"/>
                  </a:xfrm>
                  <a:prstGeom prst="roundRect">
                    <a:avLst/>
                  </a:prstGeom>
                  <a:solidFill>
                    <a:schemeClr val="accent1">
                      <a:alpha val="20000"/>
                    </a:schemeClr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>
                        <a:solidFill>
                          <a:schemeClr val="lt1"/>
                        </a:solidFill>
                      </a:defRPr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zh-CN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Q</a:t>
                    </a:r>
                    <a:endPara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7" name="矩形 266"/>
                  <p:cNvSpPr/>
                  <p:nvPr/>
                </p:nvSpPr>
                <p:spPr>
                  <a:xfrm>
                    <a:off x="6955" y="6975"/>
                    <a:ext cx="213" cy="542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>
                        <a:solidFill>
                          <a:schemeClr val="lt1"/>
                        </a:solidFill>
                      </a:defRPr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200" dirty="0"/>
                  </a:p>
                </p:txBody>
              </p:sp>
              <p:sp>
                <p:nvSpPr>
                  <p:cNvPr id="268" name="矩形 267"/>
                  <p:cNvSpPr/>
                  <p:nvPr/>
                </p:nvSpPr>
                <p:spPr>
                  <a:xfrm>
                    <a:off x="7639" y="7418"/>
                    <a:ext cx="213" cy="9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>
                        <a:solidFill>
                          <a:schemeClr val="lt1"/>
                        </a:solidFill>
                      </a:defRPr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200" dirty="0"/>
                  </a:p>
                </p:txBody>
              </p:sp>
              <p:sp>
                <p:nvSpPr>
                  <p:cNvPr id="269" name="文本框 128"/>
                  <p:cNvSpPr txBox="1"/>
                  <p:nvPr/>
                </p:nvSpPr>
                <p:spPr>
                  <a:xfrm flipH="1">
                    <a:off x="6880" y="6593"/>
                    <a:ext cx="841" cy="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</a:t>
                    </a:r>
                    <a:r>
                      <a:rPr lang="en-US" altLang="zh-CN" sz="1200" b="1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</a:t>
                    </a:r>
                    <a:r>
                      <a:rPr lang="en-US" altLang="zh-CN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’</a:t>
                    </a:r>
                    <a:endParaRPr lang="zh-CN" altLang="en-US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70" name="文本框 129"/>
                <p:cNvSpPr txBox="1"/>
                <p:nvPr/>
              </p:nvSpPr>
              <p:spPr>
                <a:xfrm flipH="1">
                  <a:off x="7475" y="7016"/>
                  <a:ext cx="841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1-p</a:t>
                  </a:r>
                  <a:r>
                    <a:rPr lang="en-US" altLang="zh-CN" sz="1200" b="1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’</a:t>
                  </a:r>
                  <a:r>
                    <a:rPr lang="en-US" altLang="zh-CN" sz="1200" b="1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altLang="zh-CN" sz="12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2" name="组合 291"/>
              <p:cNvGrpSpPr/>
              <p:nvPr/>
            </p:nvGrpSpPr>
            <p:grpSpPr>
              <a:xfrm>
                <a:off x="2666" y="5539"/>
                <a:ext cx="1542" cy="1236"/>
                <a:chOff x="3032" y="6473"/>
                <a:chExt cx="1542" cy="1236"/>
              </a:xfrm>
            </p:grpSpPr>
            <p:sp>
              <p:nvSpPr>
                <p:cNvPr id="271" name="矩形: 圆角 18"/>
                <p:cNvSpPr/>
                <p:nvPr/>
              </p:nvSpPr>
              <p:spPr>
                <a:xfrm>
                  <a:off x="3032" y="7477"/>
                  <a:ext cx="669" cy="232"/>
                </a:xfrm>
                <a:prstGeom prst="roundRect">
                  <a:avLst/>
                </a:prstGeom>
                <a:solidFill>
                  <a:schemeClr val="accent2">
                    <a:alpha val="16000"/>
                  </a:schemeClr>
                </a:solidFill>
                <a:ln w="635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2" name="矩形: 圆角 19"/>
                <p:cNvSpPr/>
                <p:nvPr/>
              </p:nvSpPr>
              <p:spPr>
                <a:xfrm>
                  <a:off x="3700" y="7477"/>
                  <a:ext cx="669" cy="232"/>
                </a:xfrm>
                <a:prstGeom prst="roundRect">
                  <a:avLst/>
                </a:prstGeom>
                <a:solidFill>
                  <a:schemeClr val="accent2">
                    <a:alpha val="70000"/>
                  </a:schemeClr>
                </a:solidFill>
                <a:ln w="635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  <a:endPara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3" name="矩形 272"/>
                <p:cNvSpPr/>
                <p:nvPr/>
              </p:nvSpPr>
              <p:spPr>
                <a:xfrm>
                  <a:off x="3256" y="7171"/>
                  <a:ext cx="213" cy="28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200" dirty="0"/>
                </a:p>
              </p:txBody>
            </p:sp>
            <p:sp>
              <p:nvSpPr>
                <p:cNvPr id="274" name="矩形 273"/>
                <p:cNvSpPr/>
                <p:nvPr/>
              </p:nvSpPr>
              <p:spPr>
                <a:xfrm>
                  <a:off x="3940" y="6927"/>
                  <a:ext cx="213" cy="52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200" dirty="0"/>
                </a:p>
              </p:txBody>
            </p:sp>
            <p:sp>
              <p:nvSpPr>
                <p:cNvPr id="275" name="文本框 128"/>
                <p:cNvSpPr txBox="1"/>
                <p:nvPr/>
              </p:nvSpPr>
              <p:spPr>
                <a:xfrm flipH="1">
                  <a:off x="3166" y="6746"/>
                  <a:ext cx="50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1200" b="1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zh-CN" altLang="en-US" sz="12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6" name="文本框 128"/>
                <p:cNvSpPr txBox="1"/>
                <p:nvPr/>
              </p:nvSpPr>
              <p:spPr>
                <a:xfrm flipH="1">
                  <a:off x="3710" y="6473"/>
                  <a:ext cx="86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1-p</a:t>
                  </a:r>
                  <a:r>
                    <a:rPr lang="en-US" altLang="zh-CN" sz="1200" b="1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zh-CN" altLang="en-US" sz="12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8" name="组合 287"/>
              <p:cNvGrpSpPr/>
              <p:nvPr/>
            </p:nvGrpSpPr>
            <p:grpSpPr>
              <a:xfrm>
                <a:off x="9057" y="5642"/>
                <a:ext cx="1336" cy="1133"/>
                <a:chOff x="8500" y="6652"/>
                <a:chExt cx="1336" cy="1133"/>
              </a:xfrm>
            </p:grpSpPr>
            <p:sp>
              <p:nvSpPr>
                <p:cNvPr id="97" name="矩形: 圆角 18"/>
                <p:cNvSpPr/>
                <p:nvPr/>
              </p:nvSpPr>
              <p:spPr>
                <a:xfrm>
                  <a:off x="8500" y="7553"/>
                  <a:ext cx="669" cy="232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  <a:alpha val="15000"/>
                  </a:schemeClr>
                </a:solidFill>
                <a:ln w="63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8" name="矩形: 圆角 19"/>
                <p:cNvSpPr/>
                <p:nvPr/>
              </p:nvSpPr>
              <p:spPr>
                <a:xfrm>
                  <a:off x="9168" y="7553"/>
                  <a:ext cx="669" cy="232"/>
                </a:xfrm>
                <a:prstGeom prst="roundRect">
                  <a:avLst/>
                </a:prstGeom>
                <a:solidFill>
                  <a:schemeClr val="accent6">
                    <a:alpha val="72000"/>
                  </a:schemeClr>
                </a:solidFill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  <a:endPara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" name="矩形 102"/>
                <p:cNvSpPr/>
                <p:nvPr/>
              </p:nvSpPr>
              <p:spPr>
                <a:xfrm>
                  <a:off x="9396" y="6991"/>
                  <a:ext cx="213" cy="54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200" dirty="0"/>
                </a:p>
              </p:txBody>
            </p:sp>
            <p:sp>
              <p:nvSpPr>
                <p:cNvPr id="110" name="文本框 128"/>
                <p:cNvSpPr txBox="1"/>
                <p:nvPr/>
              </p:nvSpPr>
              <p:spPr>
                <a:xfrm flipH="1">
                  <a:off x="9312" y="6652"/>
                  <a:ext cx="281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文本框 129"/>
                <p:cNvSpPr txBox="1"/>
                <p:nvPr/>
              </p:nvSpPr>
              <p:spPr>
                <a:xfrm flipH="1">
                  <a:off x="8646" y="7191"/>
                  <a:ext cx="40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9" name="文本框 130"/>
              <p:cNvSpPr txBox="1"/>
              <p:nvPr/>
            </p:nvSpPr>
            <p:spPr>
              <a:xfrm flipH="1">
                <a:off x="9057" y="6760"/>
                <a:ext cx="145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hard label</a:t>
                </a:r>
                <a:endPara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文本框 130"/>
              <p:cNvSpPr txBox="1"/>
              <p:nvPr/>
            </p:nvSpPr>
            <p:spPr>
              <a:xfrm flipH="1">
                <a:off x="2720" y="6760"/>
                <a:ext cx="145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 label</a:t>
                </a:r>
                <a:endPara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文本框 130"/>
              <p:cNvSpPr txBox="1"/>
              <p:nvPr/>
            </p:nvSpPr>
            <p:spPr>
              <a:xfrm flipH="1">
                <a:off x="5452" y="6760"/>
                <a:ext cx="145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 logit</a:t>
                </a:r>
                <a:endPara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2" name="文本框 130"/>
              <p:cNvSpPr txBox="1"/>
              <p:nvPr/>
            </p:nvSpPr>
            <p:spPr>
              <a:xfrm flipH="1">
                <a:off x="7236" y="6760"/>
                <a:ext cx="1453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hard logit</a:t>
                </a:r>
                <a:endPara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矩形: 圆角 31"/>
              <p:cNvSpPr/>
              <p:nvPr/>
            </p:nvSpPr>
            <p:spPr>
              <a:xfrm>
                <a:off x="3892" y="7627"/>
                <a:ext cx="1595" cy="358"/>
              </a:xfrm>
              <a:prstGeom prst="roundRect">
                <a:avLst/>
              </a:prstGeom>
              <a:solidFill>
                <a:schemeClr val="accent4">
                  <a:alpha val="19000"/>
                </a:scheme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KL-loss</a:t>
                </a:r>
                <a:endPara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矩形: 圆角 31"/>
              <p:cNvSpPr/>
              <p:nvPr/>
            </p:nvSpPr>
            <p:spPr>
              <a:xfrm>
                <a:off x="8134" y="7627"/>
                <a:ext cx="1595" cy="358"/>
              </a:xfrm>
              <a:prstGeom prst="roundRect">
                <a:avLst/>
              </a:prstGeom>
              <a:solidFill>
                <a:schemeClr val="accent4">
                  <a:alpha val="19000"/>
                </a:scheme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CE-loss</a:t>
                </a:r>
                <a:endPara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5" name="矩形: 圆角 31"/>
              <p:cNvSpPr/>
              <p:nvPr/>
            </p:nvSpPr>
            <p:spPr>
              <a:xfrm>
                <a:off x="4529" y="3638"/>
                <a:ext cx="1043" cy="358"/>
              </a:xfrm>
              <a:prstGeom prst="roundRect">
                <a:avLst/>
              </a:prstGeom>
              <a:solidFill>
                <a:schemeClr val="accent4">
                  <a:alpha val="19000"/>
                </a:schemeClr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L2-loss</a:t>
                </a:r>
                <a:endPara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文本框 294"/>
              <p:cNvSpPr txBox="1"/>
              <p:nvPr/>
            </p:nvSpPr>
            <p:spPr>
              <a:xfrm>
                <a:off x="4592" y="1906"/>
                <a:ext cx="885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endParaRPr lang="en-US" altLang="zh-CN" sz="1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01" name="肘形连接符 300"/>
              <p:cNvCxnSpPr/>
              <p:nvPr/>
            </p:nvCxnSpPr>
            <p:spPr>
              <a:xfrm rot="5400000">
                <a:off x="3956" y="1927"/>
                <a:ext cx="567" cy="1587"/>
              </a:xfrm>
              <a:prstGeom prst="bentConnector3">
                <a:avLst>
                  <a:gd name="adj1" fmla="val 50079"/>
                </a:avLst>
              </a:prstGeom>
              <a:ln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2" name="肘形连接符 301"/>
              <p:cNvCxnSpPr/>
              <p:nvPr/>
            </p:nvCxnSpPr>
            <p:spPr>
              <a:xfrm rot="16200000" flipH="1">
                <a:off x="5544" y="1931"/>
                <a:ext cx="567" cy="1587"/>
              </a:xfrm>
              <a:prstGeom prst="bentConnector3">
                <a:avLst>
                  <a:gd name="adj1" fmla="val 50079"/>
                </a:avLst>
              </a:prstGeom>
              <a:ln w="12700">
                <a:solidFill>
                  <a:schemeClr val="accent1">
                    <a:alpha val="97000"/>
                  </a:schemeClr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03" name="下箭头 302"/>
              <p:cNvSpPr/>
              <p:nvPr/>
            </p:nvSpPr>
            <p:spPr>
              <a:xfrm>
                <a:off x="6743" y="4481"/>
                <a:ext cx="314" cy="352"/>
              </a:xfrm>
              <a:prstGeom prst="downArrow">
                <a:avLst/>
              </a:prstGeom>
              <a:gradFill>
                <a:gsLst>
                  <a:gs pos="0">
                    <a:schemeClr val="bg1"/>
                  </a:gs>
                  <a:gs pos="42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4" name="下箭头 303"/>
              <p:cNvSpPr/>
              <p:nvPr/>
            </p:nvSpPr>
            <p:spPr>
              <a:xfrm>
                <a:off x="3202" y="4459"/>
                <a:ext cx="314" cy="352"/>
              </a:xfrm>
              <a:prstGeom prst="downArrow">
                <a:avLst/>
              </a:prstGeom>
              <a:gradFill>
                <a:gsLst>
                  <a:gs pos="0">
                    <a:schemeClr val="bg1"/>
                  </a:gs>
                  <a:gs pos="4200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5" name="下箭头 304"/>
              <p:cNvSpPr/>
              <p:nvPr/>
            </p:nvSpPr>
            <p:spPr>
              <a:xfrm>
                <a:off x="6777" y="5400"/>
                <a:ext cx="314" cy="352"/>
              </a:xfrm>
              <a:prstGeom prst="downArrow">
                <a:avLst/>
              </a:prstGeom>
              <a:gradFill>
                <a:gsLst>
                  <a:gs pos="0">
                    <a:schemeClr val="bg1"/>
                  </a:gs>
                  <a:gs pos="42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6" name="下箭头 305"/>
              <p:cNvSpPr/>
              <p:nvPr/>
            </p:nvSpPr>
            <p:spPr>
              <a:xfrm>
                <a:off x="3161" y="5358"/>
                <a:ext cx="314" cy="352"/>
              </a:xfrm>
              <a:prstGeom prst="downArrow">
                <a:avLst/>
              </a:prstGeom>
              <a:gradFill>
                <a:gsLst>
                  <a:gs pos="0">
                    <a:schemeClr val="bg1"/>
                  </a:gs>
                  <a:gs pos="4200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7" name="肘形连接符 306"/>
              <p:cNvCxnSpPr>
                <a:stCxn id="280" idx="2"/>
                <a:endCxn id="283" idx="0"/>
              </p:cNvCxnSpPr>
              <p:nvPr/>
            </p:nvCxnSpPr>
            <p:spPr>
              <a:xfrm rot="5400000" flipV="1">
                <a:off x="3852" y="6788"/>
                <a:ext cx="433" cy="1243"/>
              </a:xfrm>
              <a:prstGeom prst="bentConnector3">
                <a:avLst>
                  <a:gd name="adj1" fmla="val 50115"/>
                </a:avLst>
              </a:prstGeom>
              <a:ln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8" name="肘形连接符 307"/>
              <p:cNvCxnSpPr>
                <a:stCxn id="281" idx="2"/>
                <a:endCxn id="283" idx="0"/>
              </p:cNvCxnSpPr>
              <p:nvPr/>
            </p:nvCxnSpPr>
            <p:spPr>
              <a:xfrm rot="5400000">
                <a:off x="5218" y="6665"/>
                <a:ext cx="433" cy="1489"/>
              </a:xfrm>
              <a:prstGeom prst="bentConnector3">
                <a:avLst>
                  <a:gd name="adj1" fmla="val 50115"/>
                </a:avLst>
              </a:prstGeom>
              <a:ln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9" name="肘形连接符 308"/>
              <p:cNvCxnSpPr>
                <a:stCxn id="282" idx="2"/>
                <a:endCxn id="284" idx="0"/>
              </p:cNvCxnSpPr>
              <p:nvPr/>
            </p:nvCxnSpPr>
            <p:spPr>
              <a:xfrm rot="5400000" flipV="1">
                <a:off x="8231" y="6925"/>
                <a:ext cx="433" cy="969"/>
              </a:xfrm>
              <a:prstGeom prst="bentConnector3">
                <a:avLst>
                  <a:gd name="adj1" fmla="val 50115"/>
                </a:avLst>
              </a:prstGeom>
              <a:ln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0" name="肘形连接符 309"/>
              <p:cNvCxnSpPr>
                <a:stCxn id="279" idx="2"/>
                <a:endCxn id="284" idx="0"/>
              </p:cNvCxnSpPr>
              <p:nvPr/>
            </p:nvCxnSpPr>
            <p:spPr>
              <a:xfrm rot="5400000">
                <a:off x="9142" y="6984"/>
                <a:ext cx="433" cy="852"/>
              </a:xfrm>
              <a:prstGeom prst="bentConnector3">
                <a:avLst>
                  <a:gd name="adj1" fmla="val 50000"/>
                </a:avLst>
              </a:prstGeom>
              <a:ln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1" name="直接箭头连接符 310"/>
              <p:cNvCxnSpPr/>
              <p:nvPr/>
            </p:nvCxnSpPr>
            <p:spPr>
              <a:xfrm>
                <a:off x="3976" y="3818"/>
                <a:ext cx="567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2" name="直接箭头连接符 311"/>
              <p:cNvCxnSpPr>
                <a:endCxn id="285" idx="3"/>
              </p:cNvCxnSpPr>
              <p:nvPr/>
            </p:nvCxnSpPr>
            <p:spPr>
              <a:xfrm flipH="1" flipV="1">
                <a:off x="5572" y="3817"/>
                <a:ext cx="680" cy="0"/>
              </a:xfrm>
              <a:prstGeom prst="straightConnector1">
                <a:avLst/>
              </a:prstGeom>
              <a:ln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13" name="文本框 312"/>
              <p:cNvSpPr txBox="1"/>
              <p:nvPr/>
            </p:nvSpPr>
            <p:spPr>
              <a:xfrm>
                <a:off x="5514" y="3454"/>
                <a:ext cx="1111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i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feature</a:t>
                </a:r>
                <a:endParaRPr lang="en-US" altLang="zh-CN" sz="10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4" name="文本框 313"/>
              <p:cNvSpPr txBox="1"/>
              <p:nvPr/>
            </p:nvSpPr>
            <p:spPr>
              <a:xfrm>
                <a:off x="3766" y="3442"/>
                <a:ext cx="1111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i="1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feature</a:t>
                </a:r>
                <a:endParaRPr lang="en-US" altLang="zh-CN" sz="1000" b="1" i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5" name="矩形: 圆角 31"/>
              <p:cNvSpPr/>
              <p:nvPr/>
            </p:nvSpPr>
            <p:spPr>
              <a:xfrm>
                <a:off x="4669" y="8308"/>
                <a:ext cx="4550" cy="470"/>
              </a:xfrm>
              <a:prstGeom prst="round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= f( KL-loss, CE-loss, L2-loss )</a:t>
                </a:r>
                <a:endParaRPr lang="en-US" altLang="zh-CN" sz="14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20" name="圆角矩形 319"/>
          <p:cNvSpPr/>
          <p:nvPr/>
        </p:nvSpPr>
        <p:spPr>
          <a:xfrm>
            <a:off x="130810" y="1190625"/>
            <a:ext cx="6032500" cy="5542915"/>
          </a:xfrm>
          <a:prstGeom prst="roundRect">
            <a:avLst>
              <a:gd name="adj" fmla="val 54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1" name="矩形 320"/>
          <p:cNvSpPr/>
          <p:nvPr/>
        </p:nvSpPr>
        <p:spPr>
          <a:xfrm>
            <a:off x="367030" y="6139180"/>
            <a:ext cx="5673090" cy="425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蒸馏得到分类性能低衰减，时间复杂度显著缩小的轻量模型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322" name="文本框 321"/>
          <p:cNvSpPr txBox="1"/>
          <p:nvPr/>
        </p:nvSpPr>
        <p:spPr>
          <a:xfrm>
            <a:off x="3404235" y="1379855"/>
            <a:ext cx="277876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rgbClr val="C65F10"/>
                </a:solidFill>
                <a:latin typeface="黑体" panose="02010609060101010101" charset="-122"/>
                <a:ea typeface="黑体" panose="02010609060101010101" charset="-122"/>
              </a:rPr>
              <a:t>教师模型：</a:t>
            </a:r>
            <a:endParaRPr lang="zh-CN" altLang="en-US" sz="1600" b="1">
              <a:solidFill>
                <a:srgbClr val="C65F1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规模、性能显著强于当前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学生模型：</a:t>
            </a:r>
            <a:endParaRPr lang="zh-CN" altLang="en-US" sz="16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规模较当前显著缩小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278880" y="1170305"/>
            <a:ext cx="5735955" cy="5542915"/>
          </a:xfrm>
          <a:prstGeom prst="roundRect">
            <a:avLst>
              <a:gd name="adj" fmla="val 54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01410" y="730250"/>
            <a:ext cx="4053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远期工作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35700" y="2205551"/>
            <a:ext cx="5367020" cy="275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开展广泛的失超检测系统调试测试，优化系统并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明确适用边界</a:t>
            </a:r>
            <a:endParaRPr lang="zh-CN" altLang="en-US" sz="20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基于生成式模型扩充失超检测数据集，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解决数据不平衡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问题</a:t>
            </a: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zh-CN" altLang="en-US" sz="20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多源物理场信号的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融合判断</a:t>
            </a:r>
            <a:endParaRPr lang="zh-CN" altLang="en-US" sz="20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22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内容提要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5490" y="1388110"/>
            <a:ext cx="3335020" cy="4127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研究简介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fontAlgn="auto">
              <a:lnSpc>
                <a:spcPct val="180000"/>
              </a:lnSpc>
              <a:buFont typeface="Wingdings" panose="05000000000000000000" charset="0"/>
              <a:buChar char="Ø"/>
            </a:pP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fontAlgn="auto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智能失超检测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fontAlgn="auto">
              <a:lnSpc>
                <a:spcPct val="180000"/>
              </a:lnSpc>
              <a:buFont typeface="Wingdings" panose="05000000000000000000" charset="0"/>
              <a:buChar char="Ø"/>
            </a:pP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fontAlgn="auto">
              <a:lnSpc>
                <a:spcPct val="180000"/>
              </a:lnSpc>
              <a:buFont typeface="Wingdings" panose="05000000000000000000" charset="0"/>
              <a:buChar char="Ø"/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总结与展望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180000"/>
              </a:lnSpc>
              <a:buFont typeface="Wingdings" panose="05000000000000000000" charset="0"/>
              <a:buNone/>
            </a:pP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1556385"/>
            <a:ext cx="12191365" cy="304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01545" y="2212975"/>
            <a:ext cx="9110345" cy="2053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000" b="1" i="1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感谢各位老师！！</a:t>
            </a:r>
            <a:endParaRPr lang="zh-CN" altLang="en-US" sz="6000" b="1" i="1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 sz="6000" b="1" i="1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6000" b="1" i="1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敬请批评指正！！</a:t>
            </a:r>
            <a:endParaRPr lang="en-US" altLang="zh-CN" sz="6000" b="1" i="1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0" y="0"/>
            <a:ext cx="3907155" cy="909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8255" y="13398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研究简介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50" y="685800"/>
            <a:ext cx="4560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研究背景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  <a:cs typeface="黑体" panose="02010609060101010101" charset="-122"/>
              </a:rPr>
              <a:t>超导磁体技术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  <a:cs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" y="3902710"/>
            <a:ext cx="3699510" cy="2599055"/>
          </a:xfrm>
          <a:prstGeom prst="rect">
            <a:avLst/>
          </a:prstGeom>
        </p:spPr>
      </p:pic>
      <p:pic>
        <p:nvPicPr>
          <p:cNvPr id="12" name="图片 11" descr="The-top-of-the-figure-represents-the-LHC-and-positions-of-the-four-major-experiments-The"/>
          <p:cNvPicPr/>
          <p:nvPr/>
        </p:nvPicPr>
        <p:blipFill>
          <a:blip r:embed="rId2"/>
          <a:stretch>
            <a:fillRect/>
          </a:stretch>
        </p:blipFill>
        <p:spPr>
          <a:xfrm>
            <a:off x="6050280" y="1796652"/>
            <a:ext cx="2846705" cy="1941830"/>
          </a:xfrm>
          <a:prstGeom prst="rect">
            <a:avLst/>
          </a:prstGeom>
          <a:ln w="12700" cmpd="sng">
            <a:solidFill>
              <a:schemeClr val="accent1"/>
            </a:solidFill>
            <a:prstDash val="solid"/>
          </a:ln>
        </p:spPr>
      </p:pic>
      <p:sp>
        <p:nvSpPr>
          <p:cNvPr id="16" name="文本框 15"/>
          <p:cNvSpPr txBox="1"/>
          <p:nvPr/>
        </p:nvSpPr>
        <p:spPr>
          <a:xfrm>
            <a:off x="5744845" y="3686810"/>
            <a:ext cx="3447415" cy="3511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欧洲大型强子对撞机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(LHC)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图片 16"/>
          <p:cNvPicPr/>
          <p:nvPr/>
        </p:nvPicPr>
        <p:blipFill>
          <a:blip r:embed="rId3"/>
          <a:stretch>
            <a:fillRect/>
          </a:stretch>
        </p:blipFill>
        <p:spPr>
          <a:xfrm>
            <a:off x="6047740" y="4224655"/>
            <a:ext cx="2846705" cy="19418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6065203" y="6242685"/>
            <a:ext cx="2811780" cy="2971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强流重离子加速器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(HIAF)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56040" y="6163945"/>
            <a:ext cx="3258820" cy="365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美国稀有同位素束流装置</a:t>
            </a:r>
            <a:r>
              <a:rPr lang="en-US" altLang="zh-CN" sz="16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(FRIB)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0990" y="3529965"/>
            <a:ext cx="19462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实用超导材料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4180840" y="3687445"/>
            <a:ext cx="1659255" cy="307340"/>
          </a:xfrm>
          <a:prstGeom prst="rightArrow">
            <a:avLst/>
          </a:prstGeom>
          <a:gradFill>
            <a:gsLst>
              <a:gs pos="38000">
                <a:schemeClr val="accent1"/>
              </a:gs>
              <a:gs pos="94000">
                <a:schemeClr val="accent1">
                  <a:lumMod val="40000"/>
                  <a:lumOff val="60000"/>
                  <a:alpha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082415" y="2478405"/>
            <a:ext cx="1862455" cy="917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低温超导材料</a:t>
            </a:r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</a:rPr>
              <a:t>: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NbTi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Tc=9.5K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Nb</a:t>
            </a:r>
            <a:r>
              <a:rPr lang="en-US" altLang="zh-CN" sz="16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Sn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Tc=18 K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 descr="FRIB-2"/>
          <p:cNvPicPr/>
          <p:nvPr/>
        </p:nvPicPr>
        <p:blipFill>
          <a:blip r:embed="rId4"/>
          <a:stretch>
            <a:fillRect/>
          </a:stretch>
        </p:blipFill>
        <p:spPr>
          <a:xfrm>
            <a:off x="9120729" y="4224655"/>
            <a:ext cx="2846705" cy="19418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398780" y="1699378"/>
            <a:ext cx="3550285" cy="1487155"/>
            <a:chOff x="876" y="2412"/>
            <a:chExt cx="5591" cy="2289"/>
          </a:xfrm>
        </p:grpSpPr>
        <p:pic>
          <p:nvPicPr>
            <p:cNvPr id="31" name="图片 3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76" y="2412"/>
              <a:ext cx="3491" cy="228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7" name="圆角矩形 26"/>
            <p:cNvSpPr/>
            <p:nvPr/>
          </p:nvSpPr>
          <p:spPr>
            <a:xfrm>
              <a:off x="4367" y="2412"/>
              <a:ext cx="2100" cy="2289"/>
            </a:xfrm>
            <a:prstGeom prst="roundRect">
              <a:avLst>
                <a:gd name="adj" fmla="val 1699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超导电性：</a:t>
              </a:r>
              <a:endParaRPr lang="en-US" altLang="zh-CN" sz="1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</a:t>
              </a:r>
              <a:r>
                <a:rPr lang="zh-CN" altLang="en-US" sz="1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电阻</a:t>
              </a:r>
              <a:endPara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迈斯纳</a:t>
              </a:r>
              <a:endPara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约瑟夫森</a:t>
              </a:r>
              <a:endPara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840095" y="1104900"/>
            <a:ext cx="6230620" cy="3867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mpd="sng">
            <a:noFill/>
            <a:prstDash val="solid"/>
          </a:ln>
          <a:effectLst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低温超导磁体更具有成熟可靠性，被广泛应用于粒子加速器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2580" y="1268095"/>
            <a:ext cx="14897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超导现象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09695" y="4052570"/>
            <a:ext cx="2143125" cy="12328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材料制备技术成熟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超导缆线结构简单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机械性能良好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600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8924925" y="3696335"/>
            <a:ext cx="3248025" cy="3511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低能量强流重离子加速器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(LEAF)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2" name="图片 31"/>
          <p:cNvPicPr/>
          <p:nvPr/>
        </p:nvPicPr>
        <p:blipFill>
          <a:blip r:embed="rId7"/>
          <a:stretch>
            <a:fillRect/>
          </a:stretch>
        </p:blipFill>
        <p:spPr>
          <a:xfrm>
            <a:off x="9120281" y="1797368"/>
            <a:ext cx="2847600" cy="1940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研究背景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失超、失超检测与保护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90" y="1243330"/>
            <a:ext cx="2746375" cy="2270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28085" y="2792095"/>
            <a:ext cx="2159635" cy="3371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电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磁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热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力耦合剧变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9285" y="3446780"/>
            <a:ext cx="1015200" cy="3371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线材损伤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49585" y="3446780"/>
            <a:ext cx="1014730" cy="3371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绝缘融化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29415" y="3446780"/>
            <a:ext cx="1014730" cy="3371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绝缘击穿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0" name="下箭头 19"/>
          <p:cNvSpPr/>
          <p:nvPr/>
        </p:nvSpPr>
        <p:spPr>
          <a:xfrm>
            <a:off x="4699953" y="1882775"/>
            <a:ext cx="311785" cy="231775"/>
          </a:xfrm>
          <a:prstGeom prst="downArrow">
            <a:avLst/>
          </a:prstGeom>
          <a:gradFill>
            <a:gsLst>
              <a:gs pos="0">
                <a:schemeClr val="bg1"/>
              </a:gs>
              <a:gs pos="4600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8650" y="1148715"/>
            <a:ext cx="3374390" cy="583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线圈局部扰动：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位移摩擦、环氧破裂、磁通跳跃等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68650" y="2144395"/>
            <a:ext cx="3374390" cy="3371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分流、局部可逆失超、不可逆失超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116581" y="4105373"/>
            <a:ext cx="3345494" cy="2348767"/>
            <a:chOff x="11327" y="5841"/>
            <a:chExt cx="6879" cy="4583"/>
          </a:xfrm>
        </p:grpSpPr>
        <p:pic>
          <p:nvPicPr>
            <p:cNvPr id="28" name="图片 2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327" y="8139"/>
              <a:ext cx="3402" cy="2257"/>
            </a:xfrm>
            <a:prstGeom prst="rect">
              <a:avLst/>
            </a:prstGeom>
          </p:spPr>
        </p:pic>
        <p:pic>
          <p:nvPicPr>
            <p:cNvPr id="29" name="图片 28"/>
            <p:cNvPicPr/>
            <p:nvPr/>
          </p:nvPicPr>
          <p:blipFill>
            <a:blip r:embed="rId3"/>
            <a:srcRect l="6455" t="5247" r="5467"/>
            <a:stretch>
              <a:fillRect/>
            </a:stretch>
          </p:blipFill>
          <p:spPr>
            <a:xfrm>
              <a:off x="11327" y="5841"/>
              <a:ext cx="3402" cy="2268"/>
            </a:xfrm>
            <a:prstGeom prst="rect">
              <a:avLst/>
            </a:prstGeom>
          </p:spPr>
        </p:pic>
        <p:pic>
          <p:nvPicPr>
            <p:cNvPr id="30" name="图片 2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804" y="5841"/>
              <a:ext cx="3402" cy="2268"/>
            </a:xfrm>
            <a:prstGeom prst="rect">
              <a:avLst/>
            </a:prstGeom>
          </p:spPr>
        </p:pic>
        <p:pic>
          <p:nvPicPr>
            <p:cNvPr id="32" name="图片 31"/>
            <p:cNvPicPr/>
            <p:nvPr/>
          </p:nvPicPr>
          <p:blipFill>
            <a:blip r:embed="rId5"/>
            <a:srcRect l="5750" t="3571" r="3546"/>
            <a:stretch>
              <a:fillRect/>
            </a:stretch>
          </p:blipFill>
          <p:spPr>
            <a:xfrm>
              <a:off x="14804" y="8156"/>
              <a:ext cx="3402" cy="2268"/>
            </a:xfrm>
            <a:prstGeom prst="rect">
              <a:avLst/>
            </a:prstGeom>
          </p:spPr>
        </p:pic>
      </p:grpSp>
      <p:sp>
        <p:nvSpPr>
          <p:cNvPr id="34" name="下箭头 33"/>
          <p:cNvSpPr/>
          <p:nvPr/>
        </p:nvSpPr>
        <p:spPr>
          <a:xfrm>
            <a:off x="4699953" y="2526495"/>
            <a:ext cx="311785" cy="231775"/>
          </a:xfrm>
          <a:prstGeom prst="downArrow">
            <a:avLst/>
          </a:prstGeom>
          <a:gradFill>
            <a:gsLst>
              <a:gs pos="0">
                <a:schemeClr val="bg1"/>
              </a:gs>
              <a:gs pos="4600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33633" y="1811804"/>
            <a:ext cx="2061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接近并超越临界曲面</a:t>
            </a:r>
            <a:endParaRPr lang="zh-CN" altLang="en-US" sz="1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871968" y="3117777"/>
            <a:ext cx="1380490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失超保护失效</a:t>
            </a:r>
            <a:endParaRPr lang="zh-CN" altLang="en-US" sz="1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3" name="图片 42"/>
          <p:cNvPicPr/>
          <p:nvPr/>
        </p:nvPicPr>
        <p:blipFill>
          <a:blip r:embed="rId6"/>
          <a:stretch>
            <a:fillRect/>
          </a:stretch>
        </p:blipFill>
        <p:spPr>
          <a:xfrm>
            <a:off x="594092" y="4105374"/>
            <a:ext cx="2294523" cy="2360290"/>
          </a:xfrm>
          <a:prstGeom prst="rect">
            <a:avLst/>
          </a:prstGeom>
        </p:spPr>
      </p:pic>
      <p:sp>
        <p:nvSpPr>
          <p:cNvPr id="7" name="下箭头 33"/>
          <p:cNvSpPr/>
          <p:nvPr/>
        </p:nvSpPr>
        <p:spPr>
          <a:xfrm>
            <a:off x="4699953" y="3170216"/>
            <a:ext cx="311785" cy="231775"/>
          </a:xfrm>
          <a:prstGeom prst="downArrow">
            <a:avLst/>
          </a:prstGeom>
          <a:gradFill>
            <a:gsLst>
              <a:gs pos="0">
                <a:schemeClr val="bg1"/>
              </a:gs>
              <a:gs pos="4600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653791" y="1017088"/>
            <a:ext cx="5197220" cy="5470768"/>
          </a:xfrm>
          <a:prstGeom prst="roundRect">
            <a:avLst>
              <a:gd name="adj" fmla="val 650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6652960" y="1080690"/>
            <a:ext cx="199016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失超保护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783391" y="1298323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磁体失超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8029904" y="1784493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失超传播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9475470" y="1799590"/>
            <a:ext cx="1669415" cy="2520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耦合物理场变化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9884048" y="2438087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失超检测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7592060" y="2809240"/>
            <a:ext cx="1443990" cy="2597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Quench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Back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7324259" y="2356598"/>
            <a:ext cx="1888191" cy="1770428"/>
          </a:xfrm>
          <a:prstGeom prst="roundRect">
            <a:avLst>
              <a:gd name="adj" fmla="val 10591"/>
            </a:avLst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24" name="矩形: 圆角 23"/>
          <p:cNvSpPr/>
          <p:nvPr/>
        </p:nvSpPr>
        <p:spPr>
          <a:xfrm>
            <a:off x="9884048" y="3235195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线圈卸能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7356233" y="3175009"/>
            <a:ext cx="1427158" cy="1494772"/>
          </a:xfrm>
          <a:prstGeom prst="roundRect">
            <a:avLst>
              <a:gd name="adj" fmla="val 10591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7602220" y="3165475"/>
            <a:ext cx="1444625" cy="2520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低温二极管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9884048" y="3542692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CLIQ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下箭头 19"/>
          <p:cNvSpPr/>
          <p:nvPr/>
        </p:nvSpPr>
        <p:spPr>
          <a:xfrm>
            <a:off x="9220599" y="1614215"/>
            <a:ext cx="235658" cy="195688"/>
          </a:xfrm>
          <a:prstGeom prst="downArrow">
            <a:avLst/>
          </a:prstGeom>
          <a:gradFill>
            <a:gsLst>
              <a:gs pos="0">
                <a:schemeClr val="bg1"/>
              </a:gs>
              <a:gs pos="46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下箭头 19"/>
          <p:cNvSpPr/>
          <p:nvPr/>
        </p:nvSpPr>
        <p:spPr>
          <a:xfrm>
            <a:off x="9219278" y="2139771"/>
            <a:ext cx="235658" cy="195688"/>
          </a:xfrm>
          <a:prstGeom prst="downArrow">
            <a:avLst/>
          </a:prstGeom>
          <a:gradFill>
            <a:gsLst>
              <a:gs pos="0">
                <a:schemeClr val="bg1"/>
              </a:gs>
              <a:gs pos="46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8" name="下箭头 19"/>
          <p:cNvSpPr/>
          <p:nvPr/>
        </p:nvSpPr>
        <p:spPr>
          <a:xfrm>
            <a:off x="10342219" y="2734881"/>
            <a:ext cx="235658" cy="195688"/>
          </a:xfrm>
          <a:prstGeom prst="downArrow">
            <a:avLst/>
          </a:prstGeom>
          <a:gradFill>
            <a:gsLst>
              <a:gs pos="0">
                <a:schemeClr val="bg1"/>
              </a:gs>
              <a:gs pos="46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884048" y="2951649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电源关断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: 圆角 39"/>
          <p:cNvSpPr/>
          <p:nvPr/>
        </p:nvSpPr>
        <p:spPr>
          <a:xfrm>
            <a:off x="9512214" y="2348915"/>
            <a:ext cx="1888191" cy="1770428"/>
          </a:xfrm>
          <a:prstGeom prst="roundRect">
            <a:avLst>
              <a:gd name="adj" fmla="val 10591"/>
            </a:avLst>
          </a:prstGeom>
          <a:noFill/>
          <a:ln w="1270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2" name="文本框 41"/>
          <p:cNvSpPr txBox="1"/>
          <p:nvPr/>
        </p:nvSpPr>
        <p:spPr>
          <a:xfrm>
            <a:off x="7229977" y="2067469"/>
            <a:ext cx="160680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被动保护</a:t>
            </a:r>
            <a:endParaRPr lang="zh-CN" altLang="en-US" sz="1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628280" y="2064735"/>
            <a:ext cx="160680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charset="-122"/>
                <a:ea typeface="黑体" panose="02010609060101010101" charset="-122"/>
              </a:rPr>
              <a:t>主动保护</a:t>
            </a:r>
            <a:endParaRPr lang="zh-CN" altLang="en-US" sz="1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076279" y="3446463"/>
            <a:ext cx="753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</a:rPr>
              <a:t>……</a:t>
            </a:r>
            <a:endParaRPr lang="en-US" altLang="zh-CN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191847" y="3770500"/>
            <a:ext cx="753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……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0038841" y="2422064"/>
            <a:ext cx="834921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cxnSp>
        <p:nvCxnSpPr>
          <p:cNvPr id="50" name="直接箭头连接符 49"/>
          <p:cNvCxnSpPr/>
          <p:nvPr/>
        </p:nvCxnSpPr>
        <p:spPr>
          <a:xfrm>
            <a:off x="10451412" y="2074316"/>
            <a:ext cx="0" cy="303928"/>
          </a:xfrm>
          <a:prstGeom prst="straightConnector1">
            <a:avLst/>
          </a:prstGeom>
          <a:ln w="22225"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9944735" y="2047875"/>
            <a:ext cx="5969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采集</a:t>
            </a:r>
            <a:endParaRPr lang="zh-CN" altLang="en-US" sz="1400" b="1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623659" y="4195929"/>
            <a:ext cx="199016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失超检测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5" name="矩形: 圆角 54"/>
          <p:cNvSpPr/>
          <p:nvPr/>
        </p:nvSpPr>
        <p:spPr>
          <a:xfrm>
            <a:off x="8684425" y="4599278"/>
            <a:ext cx="1152000" cy="293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失超检测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6" name="矩形: 圆角 55"/>
          <p:cNvSpPr/>
          <p:nvPr/>
        </p:nvSpPr>
        <p:spPr>
          <a:xfrm>
            <a:off x="6734175" y="5273040"/>
            <a:ext cx="1263650" cy="2520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基于电信号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7" name="矩形: 圆角 56"/>
          <p:cNvSpPr/>
          <p:nvPr/>
        </p:nvSpPr>
        <p:spPr>
          <a:xfrm>
            <a:off x="8097689" y="5267713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基于振动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8" name="矩形: 圆角 57"/>
          <p:cNvSpPr/>
          <p:nvPr/>
        </p:nvSpPr>
        <p:spPr>
          <a:xfrm>
            <a:off x="9339482" y="5267713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基于应变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10580187" y="5267713"/>
            <a:ext cx="1152000" cy="25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基于温度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0" name="右大括号 59"/>
          <p:cNvSpPr/>
          <p:nvPr/>
        </p:nvSpPr>
        <p:spPr>
          <a:xfrm rot="16200000">
            <a:off x="9149160" y="3306124"/>
            <a:ext cx="175174" cy="3520363"/>
          </a:xfrm>
          <a:prstGeom prst="rightBrace">
            <a:avLst>
              <a:gd name="adj1" fmla="val 10327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61" name="矩形 60"/>
          <p:cNvSpPr/>
          <p:nvPr/>
        </p:nvSpPr>
        <p:spPr>
          <a:xfrm>
            <a:off x="6824980" y="5253355"/>
            <a:ext cx="1061085" cy="2768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2" name="文本框 61"/>
          <p:cNvSpPr txBox="1"/>
          <p:nvPr/>
        </p:nvSpPr>
        <p:spPr>
          <a:xfrm>
            <a:off x="6866019" y="5452741"/>
            <a:ext cx="1060598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高可靠性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易于实现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应用广泛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8490" y="3518535"/>
            <a:ext cx="22205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超导态三相转变曲面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48330" y="6501765"/>
            <a:ext cx="1202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失超危害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-8255" y="13398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研究简介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8128000" y="5839460"/>
            <a:ext cx="3513455" cy="44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可靠性低，实现复杂，应用有限</a:t>
            </a:r>
            <a:endParaRPr lang="zh-CN" altLang="en-US" sz="1600" b="1">
              <a:solidFill>
                <a:schemeClr val="tx1"/>
              </a:solidFill>
            </a:endParaRPr>
          </a:p>
        </p:txBody>
      </p:sp>
      <p:sp>
        <p:nvSpPr>
          <p:cNvPr id="66" name="右大括号 65"/>
          <p:cNvSpPr/>
          <p:nvPr/>
        </p:nvSpPr>
        <p:spPr>
          <a:xfrm rot="5400000">
            <a:off x="9717405" y="4311650"/>
            <a:ext cx="248920" cy="2837815"/>
          </a:xfrm>
          <a:prstGeom prst="rightBrace">
            <a:avLst>
              <a:gd name="adj1" fmla="val 96078"/>
              <a:gd name="adj2" fmla="val 50000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627990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研究背景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磁通跳跃干扰</a:t>
            </a:r>
            <a:endParaRPr lang="en-US" altLang="zh-CN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22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" y="1259804"/>
            <a:ext cx="6887210" cy="226441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120000"/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3" r="7376"/>
          <a:stretch>
            <a:fillRect/>
          </a:stretch>
        </p:blipFill>
        <p:spPr>
          <a:xfrm>
            <a:off x="3677158" y="3830614"/>
            <a:ext cx="3496855" cy="211366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55000"/>
                    </a14:imgEffect>
                    <a14:imgEffect>
                      <a14:saturation sat="120000"/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4" r="7429"/>
          <a:stretch>
            <a:fillRect/>
          </a:stretch>
        </p:blipFill>
        <p:spPr>
          <a:xfrm>
            <a:off x="242273" y="3821407"/>
            <a:ext cx="3434885" cy="2126963"/>
          </a:xfrm>
          <a:prstGeom prst="rect">
            <a:avLst/>
          </a:prstGeom>
        </p:spPr>
      </p:pic>
      <p:grpSp>
        <p:nvGrpSpPr>
          <p:cNvPr id="116" name="组合 115"/>
          <p:cNvGrpSpPr/>
          <p:nvPr/>
        </p:nvGrpSpPr>
        <p:grpSpPr>
          <a:xfrm>
            <a:off x="9713180" y="1523030"/>
            <a:ext cx="2581899" cy="4538485"/>
            <a:chOff x="8559172" y="1206903"/>
            <a:chExt cx="2581899" cy="4538485"/>
          </a:xfrm>
        </p:grpSpPr>
        <p:sp>
          <p:nvSpPr>
            <p:cNvPr id="112" name="文本框 111"/>
            <p:cNvSpPr txBox="1"/>
            <p:nvPr/>
          </p:nvSpPr>
          <p:spPr>
            <a:xfrm>
              <a:off x="10434986" y="3111244"/>
              <a:ext cx="6561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False</a:t>
              </a:r>
              <a:endParaRPr lang="zh-CN" altLang="en-US" sz="105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10484905" y="2052021"/>
              <a:ext cx="6561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False</a:t>
              </a:r>
              <a:endParaRPr lang="zh-CN" altLang="en-US" sz="105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8559172" y="1206903"/>
              <a:ext cx="1707541" cy="4538485"/>
              <a:chOff x="8559172" y="1206903"/>
              <a:chExt cx="1707541" cy="4538485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9095112" y="1633623"/>
                <a:ext cx="1063625" cy="4381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桥路电压采集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矩形: 圆角 64"/>
              <p:cNvSpPr/>
              <p:nvPr/>
            </p:nvSpPr>
            <p:spPr>
              <a:xfrm>
                <a:off x="9094874" y="1206903"/>
                <a:ext cx="1063320" cy="30731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开始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9040563" y="2240053"/>
                <a:ext cx="1171943" cy="396543"/>
                <a:chOff x="8931091" y="2027396"/>
                <a:chExt cx="1388715" cy="464533"/>
              </a:xfrm>
            </p:grpSpPr>
            <p:sp>
              <p:nvSpPr>
                <p:cNvPr id="51" name="菱形 50"/>
                <p:cNvSpPr/>
                <p:nvPr/>
              </p:nvSpPr>
              <p:spPr>
                <a:xfrm>
                  <a:off x="8931091" y="2027396"/>
                  <a:ext cx="1388715" cy="464533"/>
                </a:xfrm>
                <a:prstGeom prst="diamond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9213668" y="2032739"/>
                  <a:ext cx="956490" cy="432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V&gt;V</a:t>
                  </a:r>
                  <a:r>
                    <a:rPr lang="en-US" altLang="zh-CN" sz="10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endParaRPr lang="zh-CN" altLang="en-US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矩形 67"/>
              <p:cNvSpPr/>
              <p:nvPr/>
            </p:nvSpPr>
            <p:spPr>
              <a:xfrm>
                <a:off x="9094874" y="2817921"/>
                <a:ext cx="1063320" cy="3073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endParaRPr lang="zh-CN" alt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9" name="组合 78"/>
              <p:cNvGrpSpPr/>
              <p:nvPr/>
            </p:nvGrpSpPr>
            <p:grpSpPr>
              <a:xfrm>
                <a:off x="9040563" y="3306556"/>
                <a:ext cx="1171943" cy="396543"/>
                <a:chOff x="8917723" y="3290696"/>
                <a:chExt cx="1171943" cy="396543"/>
              </a:xfrm>
            </p:grpSpPr>
            <p:sp>
              <p:nvSpPr>
                <p:cNvPr id="70" name="菱形 69"/>
                <p:cNvSpPr/>
                <p:nvPr/>
              </p:nvSpPr>
              <p:spPr>
                <a:xfrm>
                  <a:off x="8917723" y="3290696"/>
                  <a:ext cx="1171943" cy="396543"/>
                </a:xfrm>
                <a:prstGeom prst="diamond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文本框 70"/>
                <p:cNvSpPr txBox="1"/>
                <p:nvPr/>
              </p:nvSpPr>
              <p:spPr>
                <a:xfrm>
                  <a:off x="9140203" y="3305037"/>
                  <a:ext cx="8071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ΔV&gt;0</a:t>
                  </a:r>
                  <a:endParaRPr lang="zh-CN" altLang="en-US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2" name="矩形 71"/>
              <p:cNvSpPr/>
              <p:nvPr/>
            </p:nvSpPr>
            <p:spPr>
              <a:xfrm>
                <a:off x="9094874" y="3884424"/>
                <a:ext cx="1063320" cy="3073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=i+1</a:t>
                </a:r>
                <a:endParaRPr lang="zh-CN" alt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9040563" y="4373059"/>
                <a:ext cx="1171943" cy="396872"/>
                <a:chOff x="8931091" y="2027011"/>
                <a:chExt cx="1388715" cy="464918"/>
              </a:xfrm>
            </p:grpSpPr>
            <p:sp>
              <p:nvSpPr>
                <p:cNvPr id="76" name="菱形 75"/>
                <p:cNvSpPr/>
                <p:nvPr/>
              </p:nvSpPr>
              <p:spPr>
                <a:xfrm>
                  <a:off x="8931091" y="2027396"/>
                  <a:ext cx="1388715" cy="464533"/>
                </a:xfrm>
                <a:prstGeom prst="diamond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9235284" y="2027011"/>
                  <a:ext cx="956490" cy="432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i≥N</a:t>
                  </a:r>
                  <a:r>
                    <a:rPr lang="en-US" altLang="zh-CN" sz="900" b="1" i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</a:t>
                  </a:r>
                  <a:endParaRPr lang="zh-CN" altLang="en-US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8" name="矩形 77"/>
              <p:cNvSpPr/>
              <p:nvPr/>
            </p:nvSpPr>
            <p:spPr>
              <a:xfrm>
                <a:off x="9094874" y="4951258"/>
                <a:ext cx="1063320" cy="3073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失超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矩形: 圆角 79"/>
              <p:cNvSpPr/>
              <p:nvPr/>
            </p:nvSpPr>
            <p:spPr>
              <a:xfrm>
                <a:off x="9094874" y="5438078"/>
                <a:ext cx="1063320" cy="30731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结束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2" name="直接箭头连接符 81"/>
              <p:cNvCxnSpPr/>
              <p:nvPr/>
            </p:nvCxnSpPr>
            <p:spPr>
              <a:xfrm>
                <a:off x="9627169" y="1509133"/>
                <a:ext cx="0" cy="1193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/>
              <p:cNvCxnSpPr/>
              <p:nvPr/>
            </p:nvCxnSpPr>
            <p:spPr>
              <a:xfrm>
                <a:off x="9626534" y="2081304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/>
              <p:cNvCxnSpPr/>
              <p:nvPr/>
            </p:nvCxnSpPr>
            <p:spPr>
              <a:xfrm>
                <a:off x="9626534" y="2659146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箭头连接符 90"/>
              <p:cNvCxnSpPr/>
              <p:nvPr/>
            </p:nvCxnSpPr>
            <p:spPr>
              <a:xfrm>
                <a:off x="9623646" y="3153425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箭头连接符 91"/>
              <p:cNvCxnSpPr/>
              <p:nvPr/>
            </p:nvCxnSpPr>
            <p:spPr>
              <a:xfrm>
                <a:off x="9626402" y="3721100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/>
              <p:cNvCxnSpPr/>
              <p:nvPr/>
            </p:nvCxnSpPr>
            <p:spPr>
              <a:xfrm>
                <a:off x="9623646" y="4222750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箭头连接符 93"/>
              <p:cNvCxnSpPr/>
              <p:nvPr/>
            </p:nvCxnSpPr>
            <p:spPr>
              <a:xfrm>
                <a:off x="9620758" y="4795305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/>
              <p:cNvCxnSpPr/>
              <p:nvPr/>
            </p:nvCxnSpPr>
            <p:spPr>
              <a:xfrm>
                <a:off x="9620758" y="5287769"/>
                <a:ext cx="0" cy="1503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连接符: 肘形 96"/>
              <p:cNvCxnSpPr>
                <a:stCxn id="51" idx="3"/>
                <a:endCxn id="64" idx="3"/>
              </p:cNvCxnSpPr>
              <p:nvPr/>
            </p:nvCxnSpPr>
            <p:spPr>
              <a:xfrm flipH="1" flipV="1">
                <a:off x="10158517" y="1852398"/>
                <a:ext cx="53975" cy="585470"/>
              </a:xfrm>
              <a:prstGeom prst="bentConnector3">
                <a:avLst>
                  <a:gd name="adj1" fmla="val -440769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连接符: 肘形 97"/>
              <p:cNvCxnSpPr>
                <a:stCxn id="70" idx="3"/>
                <a:endCxn id="68" idx="3"/>
              </p:cNvCxnSpPr>
              <p:nvPr/>
            </p:nvCxnSpPr>
            <p:spPr>
              <a:xfrm flipH="1" flipV="1">
                <a:off x="10158194" y="2971576"/>
                <a:ext cx="54312" cy="533252"/>
              </a:xfrm>
              <a:prstGeom prst="bentConnector3">
                <a:avLst>
                  <a:gd name="adj1" fmla="val -420901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连接符: 肘形 102"/>
              <p:cNvCxnSpPr>
                <a:stCxn id="76" idx="1"/>
                <a:endCxn id="70" idx="1"/>
              </p:cNvCxnSpPr>
              <p:nvPr/>
            </p:nvCxnSpPr>
            <p:spPr>
              <a:xfrm rot="10800000">
                <a:off x="9040563" y="3504828"/>
                <a:ext cx="12700" cy="1066832"/>
              </a:xfrm>
              <a:prstGeom prst="bentConnector3">
                <a:avLst>
                  <a:gd name="adj1" fmla="val 180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文本框 108"/>
              <p:cNvSpPr txBox="1"/>
              <p:nvPr/>
            </p:nvSpPr>
            <p:spPr>
              <a:xfrm>
                <a:off x="9610547" y="3636120"/>
                <a:ext cx="6561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i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True</a:t>
                </a:r>
                <a:endParaRPr lang="zh-CN" altLang="en-US" sz="1050" b="1" i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文本框 109"/>
              <p:cNvSpPr txBox="1"/>
              <p:nvPr/>
            </p:nvSpPr>
            <p:spPr>
              <a:xfrm>
                <a:off x="9577505" y="4700891"/>
                <a:ext cx="6561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i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True</a:t>
                </a:r>
                <a:endParaRPr lang="zh-CN" altLang="en-US" sz="1050" b="1" i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文本框 110"/>
              <p:cNvSpPr txBox="1"/>
              <p:nvPr/>
            </p:nvSpPr>
            <p:spPr>
              <a:xfrm>
                <a:off x="9608059" y="2579132"/>
                <a:ext cx="6561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i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True</a:t>
                </a:r>
                <a:endParaRPr lang="zh-CN" altLang="en-US" sz="1050" b="1" i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8559172" y="3892953"/>
                <a:ext cx="532130" cy="2000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5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False</a:t>
                </a:r>
                <a:endParaRPr lang="zh-CN" altLang="en-US" sz="105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7" name="矩形: 圆角 116"/>
          <p:cNvSpPr/>
          <p:nvPr/>
        </p:nvSpPr>
        <p:spPr>
          <a:xfrm>
            <a:off x="7300530" y="1046426"/>
            <a:ext cx="4808734" cy="5593975"/>
          </a:xfrm>
          <a:prstGeom prst="roundRect">
            <a:avLst>
              <a:gd name="adj" fmla="val 599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/>
        </p:nvSpPr>
        <p:spPr>
          <a:xfrm>
            <a:off x="7324725" y="1053465"/>
            <a:ext cx="2997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电压连续上升判断算法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7383780" y="1480820"/>
            <a:ext cx="2635885" cy="1976120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判断电压连续上升以区分：</a:t>
            </a:r>
            <a:endParaRPr lang="en-US" altLang="zh-CN" sz="16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失超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磁通跳跃</a:t>
            </a:r>
            <a:endParaRPr lang="en-US" altLang="zh-CN" sz="16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失超：连续上升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磁通跳跃：上升后下降</a:t>
            </a:r>
            <a:endParaRPr lang="en-US" altLang="zh-CN" sz="16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较连续过阈值判断算法更快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363220" y="3480435"/>
            <a:ext cx="57334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</a:rPr>
              <a:t>磁通跳跃区间的失超检测</a:t>
            </a:r>
            <a:r>
              <a:rPr lang="en-US" altLang="zh-CN" sz="1600" b="1" u="sng" dirty="0"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</a:rPr>
              <a:t>基于电压连续上升算法</a:t>
            </a:r>
            <a:endParaRPr lang="zh-CN" altLang="en-US" sz="1600" b="1" u="sng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933533" y="4549232"/>
            <a:ext cx="2360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防误报检出延迟：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&gt;23ms</a:t>
            </a:r>
            <a:endParaRPr lang="en-US" altLang="zh-CN" sz="16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4305761" y="4549500"/>
            <a:ext cx="280628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防误报检出延迟：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&gt;27ms</a:t>
            </a:r>
            <a:endParaRPr lang="en-US" altLang="zh-CN" sz="16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494030" y="5994400"/>
            <a:ext cx="6454775" cy="59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实际测试中，为防止误报，需延长检测延迟达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50-100ms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构成磁体损伤风险！！！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——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急需引入新方法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89265" y="6195060"/>
            <a:ext cx="1064895" cy="284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桥路电压</a:t>
            </a:r>
            <a:endParaRPr lang="en-US" altLang="zh-CN" sz="1600" b="1" u="sng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111740" y="6195060"/>
            <a:ext cx="1471295" cy="284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连续上升判断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432675" y="3595370"/>
            <a:ext cx="2352675" cy="2566670"/>
            <a:chOff x="11721" y="5566"/>
            <a:chExt cx="3705" cy="404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rcRect l="50778" r="2439"/>
            <a:stretch>
              <a:fillRect/>
            </a:stretch>
          </p:blipFill>
          <p:spPr>
            <a:xfrm>
              <a:off x="11721" y="5566"/>
              <a:ext cx="3146" cy="404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807" y="6224"/>
              <a:ext cx="171" cy="4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altLang="zh-CN" sz="12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824" y="8311"/>
              <a:ext cx="603" cy="4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kR</a:t>
              </a:r>
              <a:endParaRPr lang="en-US" altLang="zh-CN" sz="12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507" y="6357"/>
              <a:ext cx="603" cy="4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4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1400" b="1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527" y="8349"/>
              <a:ext cx="603" cy="4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2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1400" b="1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467" y="9011"/>
              <a:ext cx="1190" cy="4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2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=kL</a:t>
              </a:r>
              <a:r>
                <a:rPr lang="en-US" altLang="zh-CN" sz="12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1200" b="1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504" y="7424"/>
              <a:ext cx="935" cy="4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12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briage</a:t>
              </a:r>
              <a:endParaRPr lang="en-US" altLang="zh-CN" sz="1200" b="1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-8255" y="13398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研究简介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34351" y="962732"/>
            <a:ext cx="466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u="sng" dirty="0">
                <a:latin typeface="黑体" panose="02010609060101010101" charset="-122"/>
                <a:ea typeface="黑体" panose="02010609060101010101" charset="-122"/>
              </a:rPr>
              <a:t>FECR</a:t>
            </a:r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</a:rPr>
              <a:t>磁体</a:t>
            </a:r>
            <a:r>
              <a:rPr lang="en-US" altLang="zh-CN" sz="1600" b="1" u="sng" dirty="0">
                <a:latin typeface="黑体" panose="02010609060101010101" charset="-122"/>
                <a:ea typeface="黑体" panose="02010609060101010101" charset="-122"/>
              </a:rPr>
              <a:t>(NbTi&amp;Nb3Sn</a:t>
            </a:r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</a:rPr>
              <a:t>混合结构</a:t>
            </a:r>
            <a:r>
              <a:rPr lang="en-US" altLang="zh-CN" sz="1600" b="1" u="sng" dirty="0">
                <a:latin typeface="黑体" panose="02010609060101010101" charset="-122"/>
                <a:ea typeface="黑体" panose="02010609060101010101" charset="-122"/>
              </a:rPr>
              <a:t>)</a:t>
            </a:r>
            <a:r>
              <a:rPr lang="zh-CN" altLang="en-US" sz="1600" b="1" u="sng" dirty="0">
                <a:latin typeface="黑体" panose="02010609060101010101" charset="-122"/>
                <a:ea typeface="黑体" panose="02010609060101010101" charset="-122"/>
              </a:rPr>
              <a:t>励磁电压</a:t>
            </a:r>
            <a:endParaRPr lang="zh-CN" altLang="en-US" sz="1600" b="1" u="sng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研究现状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深度学习实现失超检测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442595" y="1914525"/>
            <a:ext cx="5477510" cy="1120140"/>
          </a:xfrm>
          <a:prstGeom prst="roundRect">
            <a:avLst>
              <a:gd name="adj" fmla="val 92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… In this study, a multi-physical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quench behavior predictive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based on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for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HTS NI coils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proposed. ...By leveraging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multi-physical signals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input, the model can predict the dynamic quench behaviors over a future period of time, including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temperature, azimuthal current, radial current density and magnetic field.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6407150" y="1914525"/>
            <a:ext cx="5477510" cy="1126490"/>
          </a:xfrm>
          <a:prstGeom prst="roundRect">
            <a:avLst>
              <a:gd name="adj" fmla="val 92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Abstract—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quench of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high-temperature superconducting(HTS)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devices will seriously affect its safety operation.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fast </a:t>
            </a:r>
            <a:r>
              <a:rPr lang="en-US" altLang="zh-CN" sz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andreliable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quench detection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is of great significance for </a:t>
            </a:r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quenchprotection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this paper, a quench detection method based on the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CNN-LSTM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is proposed. By processing and analyzing the collected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voltage signals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real time, the model can realize quench detection instantly and accurately...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4025" y="1203960"/>
            <a:ext cx="542734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1400" b="1" dirty="0">
                <a:solidFill>
                  <a:srgbClr val="231F20"/>
                </a:solidFill>
                <a:effectLst/>
                <a:latin typeface="Times-Roman"/>
              </a:rPr>
              <a:t>A Quench Behavior Predictive Model for High Temperature </a:t>
            </a:r>
            <a:endParaRPr lang="en-US" altLang="zh-CN" sz="1400" b="1" dirty="0">
              <a:solidFill>
                <a:srgbClr val="231F20"/>
              </a:solidFill>
              <a:effectLst/>
              <a:latin typeface="Times-Roman"/>
            </a:endParaRPr>
          </a:p>
          <a:p>
            <a:pPr algn="ctr">
              <a:buNone/>
            </a:pPr>
            <a:r>
              <a:rPr lang="en-US" altLang="zh-CN" sz="1400" b="1" dirty="0">
                <a:solidFill>
                  <a:srgbClr val="231F20"/>
                </a:solidFill>
                <a:effectLst/>
                <a:latin typeface="Times-Roman"/>
              </a:rPr>
              <a:t>Superconducting</a:t>
            </a:r>
            <a:r>
              <a:rPr lang="en-US" altLang="zh-CN" sz="1400" b="1" dirty="0">
                <a:solidFill>
                  <a:srgbClr val="231F20"/>
                </a:solidFill>
                <a:latin typeface="Times-Roman"/>
              </a:rPr>
              <a:t> </a:t>
            </a:r>
            <a:r>
              <a:rPr lang="en-US" altLang="zh-CN" sz="1400" b="1" dirty="0">
                <a:solidFill>
                  <a:srgbClr val="231F20"/>
                </a:solidFill>
                <a:effectLst/>
                <a:latin typeface="Times-Roman"/>
              </a:rPr>
              <a:t>Magnet Based on Deep-Learning Neural Network</a:t>
            </a:r>
            <a:endParaRPr lang="en-US" altLang="zh-CN" sz="1400" b="1" dirty="0">
              <a:solidFill>
                <a:srgbClr val="231F20"/>
              </a:solidFill>
              <a:effectLst/>
              <a:latin typeface="Times-Roman"/>
            </a:endParaRPr>
          </a:p>
          <a:p>
            <a:pPr algn="ctr">
              <a:buNone/>
            </a:pPr>
            <a:r>
              <a: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Pai Peng* et al      *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Shanghai Jiao Tong University</a:t>
            </a:r>
            <a:endParaRPr lang="zh-CN" alt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616863" y="1320975"/>
            <a:ext cx="5121569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400" b="1" dirty="0">
                <a:solidFill>
                  <a:srgbClr val="231F20"/>
                </a:solidFill>
                <a:effectLst/>
                <a:latin typeface="Times-Roman"/>
              </a:rPr>
              <a:t>A Novel Quench Detection Method Based on CNN-LSTM Model</a:t>
            </a:r>
            <a:endParaRPr lang="en-US" altLang="zh-CN" sz="1400" b="1" dirty="0">
              <a:solidFill>
                <a:srgbClr val="231F20"/>
              </a:solidFill>
              <a:effectLst/>
              <a:latin typeface="Times-Roman"/>
            </a:endParaRPr>
          </a:p>
          <a:p>
            <a:pPr algn="ctr">
              <a:buNone/>
            </a:pP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 Zhou* et al   *Wuhan University</a:t>
            </a:r>
            <a:endParaRPr lang="en-US" altLang="zh-CN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93975" y="6316080"/>
            <a:ext cx="7004050" cy="4648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Nb</a:t>
            </a:r>
            <a:r>
              <a:rPr lang="en-US" altLang="zh-CN" sz="16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Sn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等低温超导磁体的深度学习失超检测系统研究的报道较少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8255" y="13398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研究简介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19" name="矩形: 圆角 12"/>
          <p:cNvSpPr/>
          <p:nvPr/>
        </p:nvSpPr>
        <p:spPr>
          <a:xfrm>
            <a:off x="398780" y="4634865"/>
            <a:ext cx="5477510" cy="1068705"/>
          </a:xfrm>
          <a:prstGeom prst="roundRect">
            <a:avLst>
              <a:gd name="adj" fmla="val 33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Abstract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 …This study proposes an advanced quench diagnostic technique aiming at enhancing reliability of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HTS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devices...FFT is employed to analyze the frequency-domain characteristics of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voltage signals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PCA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applied to reduce dimensionalit...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SVM 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used as an automatic intelligent decision-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making technique to discriminate new cases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of quench from non-quench condition...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矩形: 圆角 12"/>
          <p:cNvSpPr/>
          <p:nvPr/>
        </p:nvSpPr>
        <p:spPr>
          <a:xfrm>
            <a:off x="6410325" y="4637723"/>
            <a:ext cx="5477510" cy="1062990"/>
          </a:xfrm>
          <a:prstGeom prst="roundRect">
            <a:avLst>
              <a:gd name="adj" fmla="val 33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Abstract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 …In this study, we lay the groundwork for a quench prediction system using an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auto-encoder fully-connected deep neural network.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dynamically trained with data features extracted from 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acoustic sensors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around the magnet... we show that the system can</a:t>
            </a:r>
            <a:r>
              <a:rPr lang="en-US" altLang="zh-CN" sz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“forecast” a quench before it happens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under magnet training conditions through a randomized experiment.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25260" y="3824923"/>
            <a:ext cx="531114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1400" b="1" dirty="0">
                <a:solidFill>
                  <a:srgbClr val="231F20"/>
                </a:solidFill>
                <a:effectLst/>
                <a:latin typeface="Times-Roman"/>
              </a:rPr>
              <a:t>Intelliquench: An Adaptive Machine Learning System </a:t>
            </a:r>
            <a:endParaRPr lang="en-US" altLang="zh-CN" sz="1400" b="1" dirty="0">
              <a:solidFill>
                <a:srgbClr val="231F20"/>
              </a:solidFill>
              <a:effectLst/>
              <a:latin typeface="Times-Roman"/>
            </a:endParaRPr>
          </a:p>
          <a:p>
            <a:pPr algn="ctr">
              <a:buNone/>
            </a:pPr>
            <a:r>
              <a:rPr lang="en-US" altLang="zh-CN" sz="1400" b="1" dirty="0">
                <a:solidFill>
                  <a:srgbClr val="231F20"/>
                </a:solidFill>
                <a:effectLst/>
                <a:latin typeface="Times-Roman"/>
              </a:rPr>
              <a:t>for Detection of Superconducting Magnet Quenches</a:t>
            </a:r>
            <a:endParaRPr lang="en-US" altLang="zh-CN" sz="1400" b="1" dirty="0">
              <a:solidFill>
                <a:srgbClr val="231F20"/>
              </a:solidFill>
              <a:effectLst/>
              <a:latin typeface="Times-Roman"/>
            </a:endParaRPr>
          </a:p>
          <a:p>
            <a:pPr algn="ctr">
              <a:buNone/>
            </a:pP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 Hoang* et al   *Purdue University</a:t>
            </a:r>
            <a:endParaRPr lang="en-US" altLang="zh-CN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6075" y="3669665"/>
            <a:ext cx="5652770" cy="986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>
              <a:spcBef>
                <a:spcPts val="500"/>
              </a:spcBef>
              <a:buClrTx/>
              <a:buSzTx/>
              <a:buNone/>
            </a:pPr>
            <a:r>
              <a:rPr lang="en-US" altLang="zh-CN" sz="1400" b="1" i="0" dirty="0">
                <a:solidFill>
                  <a:srgbClr val="231F20"/>
                </a:solidFill>
                <a:effectLst/>
                <a:latin typeface="Times-Roman"/>
              </a:rPr>
              <a:t>Advanced intelligent quench diagnostics for high temperature superconducting coils based on principal component analysis of voltage harmonic ratios and Support Vector Machine</a:t>
            </a:r>
            <a:endParaRPr lang="en-US" altLang="zh-CN" sz="1400" b="1" i="0" dirty="0">
              <a:solidFill>
                <a:srgbClr val="231F20"/>
              </a:solidFill>
              <a:effectLst/>
              <a:latin typeface="Times-Roman"/>
            </a:endParaRPr>
          </a:p>
          <a:p>
            <a:pPr marL="0" algn="ctr">
              <a:spcBef>
                <a:spcPts val="500"/>
              </a:spcBef>
              <a:buClrTx/>
              <a:buSzTx/>
              <a:buNone/>
            </a:pPr>
            <a:r>
              <a:rPr lang="en-US" altLang="zh-CN" sz="1200" i="1" dirty="0">
                <a:solidFill>
                  <a:srgbClr val="231F20"/>
                </a:solidFill>
                <a:effectLst/>
                <a:latin typeface="Times-Roman"/>
              </a:rPr>
              <a:t>Yahao </a:t>
            </a:r>
            <a:r>
              <a:rPr lang="en-US" altLang="zh-CN" sz="1200" i="1" dirty="0">
                <a:solidFill>
                  <a:srgbClr val="231F20"/>
                </a:solidFill>
                <a:effectLst/>
                <a:latin typeface="Times-Roman"/>
                <a:sym typeface="+mn-ea"/>
              </a:rPr>
              <a:t>Wu* et al</a:t>
            </a:r>
            <a:r>
              <a:rPr lang="en-US" altLang="zh-CN" sz="1200" i="1" dirty="0">
                <a:solidFill>
                  <a:srgbClr val="231F20"/>
                </a:solidFill>
                <a:effectLst/>
                <a:latin typeface="Times-Roman"/>
              </a:rPr>
              <a:t> *University of Glasgow</a:t>
            </a:r>
            <a:endParaRPr lang="en-US" altLang="zh-CN" sz="1200" i="1" dirty="0">
              <a:solidFill>
                <a:srgbClr val="231F20"/>
              </a:solidFill>
              <a:effectLst/>
              <a:latin typeface="Times-Roman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6075" y="3091180"/>
            <a:ext cx="630174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提要：高温超导无绝缘线圈、多物理场信号、</a:t>
            </a:r>
            <a:r>
              <a:rPr lang="en-US" altLang="zh-CN" sz="15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LSTM</a:t>
            </a:r>
            <a:r>
              <a:rPr lang="zh-CN" altLang="en-US" sz="15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、失超预测</a:t>
            </a:r>
            <a:endParaRPr lang="zh-CN" altLang="en-US" sz="15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63665" y="3096260"/>
            <a:ext cx="54489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提要：高温超导、电压信号、</a:t>
            </a:r>
            <a:r>
              <a:rPr lang="en-US" altLang="zh-CN" sz="15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CNN-LSTM</a:t>
            </a:r>
            <a:r>
              <a:rPr lang="zh-CN" altLang="en-US" sz="15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、失超检测</a:t>
            </a:r>
            <a:endParaRPr lang="zh-CN" altLang="en-US" sz="15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5905" y="5757863"/>
            <a:ext cx="54489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提要：高温超导、电压信号、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PCA+SVM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、失超检测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33185" y="5757863"/>
            <a:ext cx="54489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latin typeface="黑体" panose="02010609060101010101" charset="-122"/>
                <a:ea typeface="黑体" panose="02010609060101010101" charset="-122"/>
              </a:rPr>
              <a:t>提要：深度自编码器、声学信号、失超预警</a:t>
            </a:r>
            <a:endParaRPr lang="zh-CN" altLang="en-US" sz="15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30" y="69146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研究基础</a:t>
            </a:r>
            <a:r>
              <a:rPr lang="en-US" altLang="zh-CN" sz="2400" dirty="0"/>
              <a:t>——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IMP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超导磁体测试平台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t="20543" r="22319"/>
          <a:stretch>
            <a:fillRect/>
          </a:stretch>
        </p:blipFill>
        <p:spPr>
          <a:xfrm>
            <a:off x="1026795" y="1198880"/>
            <a:ext cx="3960000" cy="2340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514475" y="3590925"/>
            <a:ext cx="31915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1600" b="1" u="sng">
                <a:latin typeface="黑体" panose="02010609060101010101" charset="-122"/>
                <a:ea typeface="黑体" panose="02010609060101010101" charset="-122"/>
              </a:rPr>
              <a:t>IMP</a:t>
            </a: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超导测试平台（兰州）鸟瞰图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6945" y="6494780"/>
            <a:ext cx="1911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1600" b="1" u="sng">
                <a:latin typeface="黑体" panose="02010609060101010101" charset="-122"/>
                <a:ea typeface="黑体" panose="02010609060101010101" charset="-122"/>
              </a:rPr>
              <a:t>IMP</a:t>
            </a: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超导测试系统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591175" y="1075055"/>
            <a:ext cx="6379845" cy="5633085"/>
          </a:xfrm>
          <a:prstGeom prst="roundRect">
            <a:avLst>
              <a:gd name="adj" fmla="val 6233"/>
            </a:avLst>
          </a:prstGeom>
          <a:noFill/>
          <a:ln>
            <a:solidFill>
              <a:schemeClr val="tx1">
                <a:alpha val="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365750" y="982980"/>
            <a:ext cx="6508115" cy="5725160"/>
          </a:xfrm>
          <a:prstGeom prst="roundRect">
            <a:avLst>
              <a:gd name="adj" fmla="val 4248"/>
            </a:avLst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/>
        </p:nvSpPr>
        <p:spPr>
          <a:xfrm>
            <a:off x="5389971" y="986992"/>
            <a:ext cx="2537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数据基础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21" name="图片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026795" y="3999230"/>
            <a:ext cx="3959860" cy="24980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95" y="1929130"/>
            <a:ext cx="6282055" cy="443166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656705" y="6370955"/>
            <a:ext cx="566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测试磁体</a:t>
            </a:r>
            <a:r>
              <a:rPr lang="en-US" altLang="zh-CN" b="1" dirty="0">
                <a:solidFill>
                  <a:srgbClr val="FF0000"/>
                </a:solidFill>
              </a:rPr>
              <a:t> &gt;300</a:t>
            </a:r>
            <a:r>
              <a:rPr lang="zh-CN" altLang="en-US" b="1" dirty="0">
                <a:solidFill>
                  <a:srgbClr val="FF0000"/>
                </a:solidFill>
              </a:rPr>
              <a:t>台次；总数据量</a:t>
            </a:r>
            <a:r>
              <a:rPr lang="en-US" altLang="zh-CN" b="1" dirty="0">
                <a:solidFill>
                  <a:srgbClr val="FF0000"/>
                </a:solidFill>
              </a:rPr>
              <a:t> &gt;400G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09895" y="1329055"/>
            <a:ext cx="6281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IMP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超导测试平台完成了大量超导磁体的测试测量工作，积累了大量励磁数据，满足深度学习训练需要。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8255" y="13398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研究简介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832" y="107531"/>
            <a:ext cx="525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检测架构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滑动窗法检测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3721" y="1161628"/>
            <a:ext cx="5065926" cy="5064896"/>
            <a:chOff x="6912099" y="8167592"/>
            <a:chExt cx="3065005" cy="370917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099" y="8352259"/>
              <a:ext cx="2880360" cy="71882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7596175" y="8388263"/>
              <a:ext cx="28803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37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7596175" y="9036335"/>
              <a:ext cx="288032" cy="0"/>
            </a:xfrm>
            <a:prstGeom prst="straightConnector1">
              <a:avLst/>
            </a:prstGeom>
            <a:ln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21"/>
            <p:cNvSpPr txBox="1"/>
            <p:nvPr/>
          </p:nvSpPr>
          <p:spPr>
            <a:xfrm flipH="1">
              <a:off x="8010222" y="8167592"/>
              <a:ext cx="324036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</a:t>
              </a:r>
              <a:endPara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8028223" y="8352259"/>
              <a:ext cx="288032" cy="0"/>
            </a:xfrm>
            <a:prstGeom prst="straightConnector1">
              <a:avLst/>
            </a:prstGeom>
            <a:ln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24"/>
            <p:cNvSpPr txBox="1"/>
            <p:nvPr/>
          </p:nvSpPr>
          <p:spPr>
            <a:xfrm flipH="1">
              <a:off x="7380042" y="9036266"/>
              <a:ext cx="822167" cy="20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length  of</a:t>
              </a:r>
              <a:r>
                <a:rPr lang="zh-CN" altLang="en-US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45075" r="64987" b="19918"/>
            <a:stretch>
              <a:fillRect/>
            </a:stretch>
          </p:blipFill>
          <p:spPr>
            <a:xfrm>
              <a:off x="7596175" y="9468383"/>
              <a:ext cx="288032" cy="184667"/>
            </a:xfrm>
            <a:prstGeom prst="rect">
              <a:avLst/>
            </a:prstGeom>
            <a:ln w="3175">
              <a:solidFill>
                <a:schemeClr val="accent2">
                  <a:lumMod val="75000"/>
                </a:schemeClr>
              </a:solidFill>
            </a:ln>
          </p:spPr>
        </p:pic>
        <p:sp>
          <p:nvSpPr>
            <p:cNvPr id="14" name="箭头: 下 13"/>
            <p:cNvSpPr/>
            <p:nvPr/>
          </p:nvSpPr>
          <p:spPr>
            <a:xfrm>
              <a:off x="7632179" y="9219335"/>
              <a:ext cx="216024" cy="213044"/>
            </a:xfrm>
            <a:prstGeom prst="downArrow">
              <a:avLst/>
            </a:prstGeom>
            <a:gradFill>
              <a:gsLst>
                <a:gs pos="48000">
                  <a:srgbClr val="F8CDAF"/>
                </a:gs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5" name="箭头: 下 14"/>
            <p:cNvSpPr/>
            <p:nvPr/>
          </p:nvSpPr>
          <p:spPr>
            <a:xfrm>
              <a:off x="7632179" y="9684407"/>
              <a:ext cx="216024" cy="217285"/>
            </a:xfrm>
            <a:prstGeom prst="downArrow">
              <a:avLst/>
            </a:prstGeom>
            <a:gradFill>
              <a:gsLst>
                <a:gs pos="48000">
                  <a:srgbClr val="F8CDAF"/>
                </a:gs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grpSp>
          <p:nvGrpSpPr>
            <p:cNvPr id="16" name="组合 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7541442" y="9948454"/>
              <a:ext cx="397501" cy="384025"/>
              <a:chOff x="6239035" y="1224873"/>
              <a:chExt cx="4939505" cy="4772068"/>
            </a:xfrm>
          </p:grpSpPr>
          <p:sp>
            <p:nvSpPr>
              <p:cNvPr id="43" name="îşḻïḓé"/>
              <p:cNvSpPr/>
              <p:nvPr/>
            </p:nvSpPr>
            <p:spPr bwMode="auto">
              <a:xfrm>
                <a:off x="10173894" y="2815564"/>
                <a:ext cx="232560" cy="539532"/>
              </a:xfrm>
              <a:custGeom>
                <a:avLst/>
                <a:gdLst>
                  <a:gd name="T0" fmla="*/ 4 w 12"/>
                  <a:gd name="T1" fmla="*/ 0 h 28"/>
                  <a:gd name="T2" fmla="*/ 0 w 12"/>
                  <a:gd name="T3" fmla="*/ 4 h 28"/>
                  <a:gd name="T4" fmla="*/ 7 w 12"/>
                  <a:gd name="T5" fmla="*/ 19 h 28"/>
                  <a:gd name="T6" fmla="*/ 12 w 12"/>
                  <a:gd name="T7" fmla="*/ 28 h 28"/>
                  <a:gd name="T8" fmla="*/ 12 w 12"/>
                  <a:gd name="T9" fmla="*/ 28 h 28"/>
                  <a:gd name="T10" fmla="*/ 7 w 12"/>
                  <a:gd name="T11" fmla="*/ 1 h 28"/>
                  <a:gd name="T12" fmla="*/ 6 w 12"/>
                  <a:gd name="T13" fmla="*/ 1 h 28"/>
                  <a:gd name="T14" fmla="*/ 4 w 12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8">
                    <a:moveTo>
                      <a:pt x="4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44" name="ïSḷïḍé"/>
              <p:cNvSpPr/>
              <p:nvPr/>
            </p:nvSpPr>
            <p:spPr bwMode="auto">
              <a:xfrm>
                <a:off x="8555297" y="1243477"/>
                <a:ext cx="213956" cy="251164"/>
              </a:xfrm>
              <a:custGeom>
                <a:avLst/>
                <a:gdLst>
                  <a:gd name="T0" fmla="*/ 11 w 11"/>
                  <a:gd name="T1" fmla="*/ 1 h 13"/>
                  <a:gd name="T2" fmla="*/ 9 w 11"/>
                  <a:gd name="T3" fmla="*/ 0 h 13"/>
                  <a:gd name="T4" fmla="*/ 4 w 11"/>
                  <a:gd name="T5" fmla="*/ 8 h 13"/>
                  <a:gd name="T6" fmla="*/ 0 w 11"/>
                  <a:gd name="T7" fmla="*/ 13 h 13"/>
                  <a:gd name="T8" fmla="*/ 11 w 11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11" y="1"/>
                    </a:moveTo>
                    <a:cubicBezTo>
                      <a:pt x="10" y="1"/>
                      <a:pt x="10" y="0"/>
                      <a:pt x="9" y="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1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45" name="ïs1íďê"/>
              <p:cNvSpPr/>
              <p:nvPr/>
            </p:nvSpPr>
            <p:spPr bwMode="auto">
              <a:xfrm>
                <a:off x="7950653" y="4192300"/>
                <a:ext cx="372090" cy="158142"/>
              </a:xfrm>
              <a:custGeom>
                <a:avLst/>
                <a:gdLst>
                  <a:gd name="T0" fmla="*/ 16 w 19"/>
                  <a:gd name="T1" fmla="*/ 7 h 8"/>
                  <a:gd name="T2" fmla="*/ 19 w 19"/>
                  <a:gd name="T3" fmla="*/ 2 h 8"/>
                  <a:gd name="T4" fmla="*/ 18 w 19"/>
                  <a:gd name="T5" fmla="*/ 0 h 8"/>
                  <a:gd name="T6" fmla="*/ 2 w 19"/>
                  <a:gd name="T7" fmla="*/ 3 h 8"/>
                  <a:gd name="T8" fmla="*/ 0 w 19"/>
                  <a:gd name="T9" fmla="*/ 4 h 8"/>
                  <a:gd name="T10" fmla="*/ 7 w 19"/>
                  <a:gd name="T11" fmla="*/ 6 h 8"/>
                  <a:gd name="T12" fmla="*/ 15 w 19"/>
                  <a:gd name="T13" fmla="*/ 8 h 8"/>
                  <a:gd name="T14" fmla="*/ 16 w 19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8">
                    <a:moveTo>
                      <a:pt x="16" y="7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5" y="8"/>
                      <a:pt x="15" y="8"/>
                      <a:pt x="15" y="8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46" name="ïšľiḓé"/>
              <p:cNvSpPr/>
              <p:nvPr/>
            </p:nvSpPr>
            <p:spPr bwMode="auto">
              <a:xfrm>
                <a:off x="9978550" y="1671383"/>
                <a:ext cx="176746" cy="55814"/>
              </a:xfrm>
              <a:custGeom>
                <a:avLst/>
                <a:gdLst>
                  <a:gd name="T0" fmla="*/ 0 w 9"/>
                  <a:gd name="T1" fmla="*/ 3 h 3"/>
                  <a:gd name="T2" fmla="*/ 3 w 9"/>
                  <a:gd name="T3" fmla="*/ 3 h 3"/>
                  <a:gd name="T4" fmla="*/ 9 w 9"/>
                  <a:gd name="T5" fmla="*/ 3 h 3"/>
                  <a:gd name="T6" fmla="*/ 9 w 9"/>
                  <a:gd name="T7" fmla="*/ 0 h 3"/>
                  <a:gd name="T8" fmla="*/ 0 w 9"/>
                  <a:gd name="T9" fmla="*/ 3 h 3"/>
                  <a:gd name="T10" fmla="*/ 0 w 9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47" name="íṥḷîḋé"/>
              <p:cNvSpPr/>
              <p:nvPr/>
            </p:nvSpPr>
            <p:spPr bwMode="auto">
              <a:xfrm>
                <a:off x="6927403" y="1689987"/>
                <a:ext cx="427904" cy="195350"/>
              </a:xfrm>
              <a:custGeom>
                <a:avLst/>
                <a:gdLst>
                  <a:gd name="T0" fmla="*/ 0 w 22"/>
                  <a:gd name="T1" fmla="*/ 10 h 10"/>
                  <a:gd name="T2" fmla="*/ 22 w 22"/>
                  <a:gd name="T3" fmla="*/ 0 h 10"/>
                  <a:gd name="T4" fmla="*/ 14 w 22"/>
                  <a:gd name="T5" fmla="*/ 2 h 10"/>
                  <a:gd name="T6" fmla="*/ 0 w 2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0">
                    <a:moveTo>
                      <a:pt x="0" y="1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9" y="4"/>
                      <a:pt x="4" y="7"/>
                      <a:pt x="0" y="1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48" name="ïṧļíḋê"/>
              <p:cNvSpPr/>
              <p:nvPr/>
            </p:nvSpPr>
            <p:spPr bwMode="auto">
              <a:xfrm>
                <a:off x="9997154" y="1727195"/>
                <a:ext cx="325582" cy="55814"/>
              </a:xfrm>
              <a:custGeom>
                <a:avLst/>
                <a:gdLst>
                  <a:gd name="T0" fmla="*/ 12 w 17"/>
                  <a:gd name="T1" fmla="*/ 3 h 3"/>
                  <a:gd name="T2" fmla="*/ 16 w 17"/>
                  <a:gd name="T3" fmla="*/ 1 h 3"/>
                  <a:gd name="T4" fmla="*/ 17 w 17"/>
                  <a:gd name="T5" fmla="*/ 1 h 3"/>
                  <a:gd name="T6" fmla="*/ 17 w 17"/>
                  <a:gd name="T7" fmla="*/ 1 h 3"/>
                  <a:gd name="T8" fmla="*/ 16 w 17"/>
                  <a:gd name="T9" fmla="*/ 0 h 3"/>
                  <a:gd name="T10" fmla="*/ 0 w 17"/>
                  <a:gd name="T11" fmla="*/ 1 h 3"/>
                  <a:gd name="T12" fmla="*/ 9 w 17"/>
                  <a:gd name="T13" fmla="*/ 3 h 3"/>
                  <a:gd name="T14" fmla="*/ 12 w 17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3">
                    <a:moveTo>
                      <a:pt x="12" y="3"/>
                    </a:moveTo>
                    <a:cubicBezTo>
                      <a:pt x="13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9" y="3"/>
                      <a:pt x="9" y="3"/>
                      <a:pt x="9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0" name="íṣľïḍè"/>
              <p:cNvSpPr/>
              <p:nvPr/>
            </p:nvSpPr>
            <p:spPr bwMode="auto">
              <a:xfrm>
                <a:off x="8164603" y="1243477"/>
                <a:ext cx="297672" cy="139536"/>
              </a:xfrm>
              <a:custGeom>
                <a:avLst/>
                <a:gdLst>
                  <a:gd name="T0" fmla="*/ 3 w 15"/>
                  <a:gd name="T1" fmla="*/ 7 h 7"/>
                  <a:gd name="T2" fmla="*/ 15 w 15"/>
                  <a:gd name="T3" fmla="*/ 0 h 7"/>
                  <a:gd name="T4" fmla="*/ 8 w 15"/>
                  <a:gd name="T5" fmla="*/ 4 h 7"/>
                  <a:gd name="T6" fmla="*/ 8 w 15"/>
                  <a:gd name="T7" fmla="*/ 4 h 7"/>
                  <a:gd name="T8" fmla="*/ 0 w 15"/>
                  <a:gd name="T9" fmla="*/ 3 h 7"/>
                  <a:gd name="T10" fmla="*/ 0 w 15"/>
                  <a:gd name="T11" fmla="*/ 5 h 7"/>
                  <a:gd name="T12" fmla="*/ 3 w 15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3" y="7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0" y="2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2" name="îṡľiḑé"/>
              <p:cNvSpPr/>
              <p:nvPr/>
            </p:nvSpPr>
            <p:spPr bwMode="auto">
              <a:xfrm>
                <a:off x="6266939" y="2927192"/>
                <a:ext cx="288374" cy="195350"/>
              </a:xfrm>
              <a:custGeom>
                <a:avLst/>
                <a:gdLst>
                  <a:gd name="T0" fmla="*/ 15 w 15"/>
                  <a:gd name="T1" fmla="*/ 7 h 10"/>
                  <a:gd name="T2" fmla="*/ 15 w 15"/>
                  <a:gd name="T3" fmla="*/ 6 h 10"/>
                  <a:gd name="T4" fmla="*/ 3 w 15"/>
                  <a:gd name="T5" fmla="*/ 0 h 10"/>
                  <a:gd name="T6" fmla="*/ 0 w 15"/>
                  <a:gd name="T7" fmla="*/ 10 h 10"/>
                  <a:gd name="T8" fmla="*/ 11 w 15"/>
                  <a:gd name="T9" fmla="*/ 8 h 10"/>
                  <a:gd name="T10" fmla="*/ 15 w 15"/>
                  <a:gd name="T11" fmla="*/ 7 h 10"/>
                  <a:gd name="T12" fmla="*/ 15 w 15"/>
                  <a:gd name="T1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0" y="7"/>
                      <a:pt x="0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3" name="íSľíḍê"/>
              <p:cNvSpPr/>
              <p:nvPr/>
            </p:nvSpPr>
            <p:spPr bwMode="auto">
              <a:xfrm>
                <a:off x="7522749" y="3838814"/>
                <a:ext cx="316278" cy="139536"/>
              </a:xfrm>
              <a:custGeom>
                <a:avLst/>
                <a:gdLst>
                  <a:gd name="T0" fmla="*/ 0 w 16"/>
                  <a:gd name="T1" fmla="*/ 4 h 7"/>
                  <a:gd name="T2" fmla="*/ 1 w 16"/>
                  <a:gd name="T3" fmla="*/ 7 h 7"/>
                  <a:gd name="T4" fmla="*/ 12 w 16"/>
                  <a:gd name="T5" fmla="*/ 2 h 7"/>
                  <a:gd name="T6" fmla="*/ 16 w 16"/>
                  <a:gd name="T7" fmla="*/ 0 h 7"/>
                  <a:gd name="T8" fmla="*/ 0 w 16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0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4" name="íṩlíḍe"/>
              <p:cNvSpPr/>
              <p:nvPr/>
            </p:nvSpPr>
            <p:spPr bwMode="auto">
              <a:xfrm>
                <a:off x="8378557" y="1708591"/>
                <a:ext cx="195350" cy="353486"/>
              </a:xfrm>
              <a:custGeom>
                <a:avLst/>
                <a:gdLst>
                  <a:gd name="T0" fmla="*/ 3 w 10"/>
                  <a:gd name="T1" fmla="*/ 2 h 18"/>
                  <a:gd name="T2" fmla="*/ 3 w 10"/>
                  <a:gd name="T3" fmla="*/ 2 h 18"/>
                  <a:gd name="T4" fmla="*/ 0 w 10"/>
                  <a:gd name="T5" fmla="*/ 17 h 18"/>
                  <a:gd name="T6" fmla="*/ 2 w 10"/>
                  <a:gd name="T7" fmla="*/ 18 h 18"/>
                  <a:gd name="T8" fmla="*/ 9 w 10"/>
                  <a:gd name="T9" fmla="*/ 10 h 18"/>
                  <a:gd name="T10" fmla="*/ 10 w 10"/>
                  <a:gd name="T11" fmla="*/ 8 h 18"/>
                  <a:gd name="T12" fmla="*/ 9 w 10"/>
                  <a:gd name="T13" fmla="*/ 5 h 18"/>
                  <a:gd name="T14" fmla="*/ 10 w 10"/>
                  <a:gd name="T15" fmla="*/ 3 h 18"/>
                  <a:gd name="T16" fmla="*/ 7 w 10"/>
                  <a:gd name="T17" fmla="*/ 1 h 18"/>
                  <a:gd name="T18" fmla="*/ 6 w 10"/>
                  <a:gd name="T19" fmla="*/ 0 h 18"/>
                  <a:gd name="T20" fmla="*/ 3 w 10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8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2" y="1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6"/>
                      <a:pt x="9" y="5"/>
                    </a:cubicBezTo>
                    <a:cubicBezTo>
                      <a:pt x="9" y="4"/>
                      <a:pt x="10" y="4"/>
                      <a:pt x="10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4" y="2"/>
                      <a:pt x="3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5" name="ïśḻiďé"/>
              <p:cNvSpPr/>
              <p:nvPr/>
            </p:nvSpPr>
            <p:spPr bwMode="auto">
              <a:xfrm>
                <a:off x="8183207" y="1513247"/>
                <a:ext cx="241860" cy="520928"/>
              </a:xfrm>
              <a:custGeom>
                <a:avLst/>
                <a:gdLst>
                  <a:gd name="T0" fmla="*/ 3 w 12"/>
                  <a:gd name="T1" fmla="*/ 11 h 27"/>
                  <a:gd name="T2" fmla="*/ 8 w 12"/>
                  <a:gd name="T3" fmla="*/ 27 h 27"/>
                  <a:gd name="T4" fmla="*/ 9 w 12"/>
                  <a:gd name="T5" fmla="*/ 27 h 27"/>
                  <a:gd name="T6" fmla="*/ 9 w 12"/>
                  <a:gd name="T7" fmla="*/ 27 h 27"/>
                  <a:gd name="T8" fmla="*/ 12 w 12"/>
                  <a:gd name="T9" fmla="*/ 11 h 27"/>
                  <a:gd name="T10" fmla="*/ 10 w 12"/>
                  <a:gd name="T11" fmla="*/ 8 h 27"/>
                  <a:gd name="T12" fmla="*/ 10 w 12"/>
                  <a:gd name="T13" fmla="*/ 6 h 27"/>
                  <a:gd name="T14" fmla="*/ 1 w 12"/>
                  <a:gd name="T15" fmla="*/ 0 h 27"/>
                  <a:gd name="T16" fmla="*/ 0 w 12"/>
                  <a:gd name="T17" fmla="*/ 0 h 27"/>
                  <a:gd name="T18" fmla="*/ 3 w 12"/>
                  <a:gd name="T19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7">
                    <a:moveTo>
                      <a:pt x="3" y="11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1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3" y="1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6" name="iṥḻiďè"/>
              <p:cNvSpPr/>
              <p:nvPr/>
            </p:nvSpPr>
            <p:spPr bwMode="auto">
              <a:xfrm>
                <a:off x="10108782" y="3531836"/>
                <a:ext cx="316278" cy="539532"/>
              </a:xfrm>
              <a:custGeom>
                <a:avLst/>
                <a:gdLst>
                  <a:gd name="T0" fmla="*/ 16 w 16"/>
                  <a:gd name="T1" fmla="*/ 16 h 28"/>
                  <a:gd name="T2" fmla="*/ 16 w 16"/>
                  <a:gd name="T3" fmla="*/ 9 h 28"/>
                  <a:gd name="T4" fmla="*/ 16 w 16"/>
                  <a:gd name="T5" fmla="*/ 0 h 28"/>
                  <a:gd name="T6" fmla="*/ 15 w 16"/>
                  <a:gd name="T7" fmla="*/ 0 h 28"/>
                  <a:gd name="T8" fmla="*/ 15 w 16"/>
                  <a:gd name="T9" fmla="*/ 0 h 28"/>
                  <a:gd name="T10" fmla="*/ 5 w 16"/>
                  <a:gd name="T11" fmla="*/ 18 h 28"/>
                  <a:gd name="T12" fmla="*/ 0 w 16"/>
                  <a:gd name="T13" fmla="*/ 28 h 28"/>
                  <a:gd name="T14" fmla="*/ 12 w 16"/>
                  <a:gd name="T15" fmla="*/ 22 h 28"/>
                  <a:gd name="T16" fmla="*/ 12 w 16"/>
                  <a:gd name="T17" fmla="*/ 20 h 28"/>
                  <a:gd name="T18" fmla="*/ 16 w 16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8">
                    <a:moveTo>
                      <a:pt x="16" y="16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1"/>
                      <a:pt x="12" y="21"/>
                      <a:pt x="12" y="20"/>
                    </a:cubicBezTo>
                    <a:cubicBezTo>
                      <a:pt x="12" y="18"/>
                      <a:pt x="14" y="16"/>
                      <a:pt x="16" y="1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7" name="íšľiḍè"/>
              <p:cNvSpPr/>
              <p:nvPr/>
            </p:nvSpPr>
            <p:spPr bwMode="auto">
              <a:xfrm>
                <a:off x="9820408" y="2210915"/>
                <a:ext cx="409300" cy="660464"/>
              </a:xfrm>
              <a:custGeom>
                <a:avLst/>
                <a:gdLst>
                  <a:gd name="T0" fmla="*/ 11 w 21"/>
                  <a:gd name="T1" fmla="*/ 22 h 34"/>
                  <a:gd name="T2" fmla="*/ 18 w 21"/>
                  <a:gd name="T3" fmla="*/ 34 h 34"/>
                  <a:gd name="T4" fmla="*/ 21 w 21"/>
                  <a:gd name="T5" fmla="*/ 31 h 34"/>
                  <a:gd name="T6" fmla="*/ 20 w 21"/>
                  <a:gd name="T7" fmla="*/ 27 h 34"/>
                  <a:gd name="T8" fmla="*/ 21 w 21"/>
                  <a:gd name="T9" fmla="*/ 24 h 34"/>
                  <a:gd name="T10" fmla="*/ 0 w 21"/>
                  <a:gd name="T11" fmla="*/ 0 h 34"/>
                  <a:gd name="T12" fmla="*/ 0 w 21"/>
                  <a:gd name="T13" fmla="*/ 0 h 34"/>
                  <a:gd name="T14" fmla="*/ 11 w 21"/>
                  <a:gd name="T15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4">
                    <a:moveTo>
                      <a:pt x="11" y="22"/>
                    </a:moveTo>
                    <a:cubicBezTo>
                      <a:pt x="18" y="34"/>
                      <a:pt x="18" y="34"/>
                      <a:pt x="18" y="34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0" y="30"/>
                      <a:pt x="20" y="29"/>
                      <a:pt x="20" y="27"/>
                    </a:cubicBezTo>
                    <a:cubicBezTo>
                      <a:pt x="20" y="26"/>
                      <a:pt x="20" y="25"/>
                      <a:pt x="21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" y="2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8" name="iṡ1íḋe"/>
              <p:cNvSpPr/>
              <p:nvPr/>
            </p:nvSpPr>
            <p:spPr bwMode="auto">
              <a:xfrm>
                <a:off x="9252972" y="4052764"/>
                <a:ext cx="213956" cy="604650"/>
              </a:xfrm>
              <a:custGeom>
                <a:avLst/>
                <a:gdLst>
                  <a:gd name="T0" fmla="*/ 3 w 11"/>
                  <a:gd name="T1" fmla="*/ 4 h 31"/>
                  <a:gd name="T2" fmla="*/ 0 w 11"/>
                  <a:gd name="T3" fmla="*/ 27 h 31"/>
                  <a:gd name="T4" fmla="*/ 2 w 11"/>
                  <a:gd name="T5" fmla="*/ 28 h 31"/>
                  <a:gd name="T6" fmla="*/ 3 w 11"/>
                  <a:gd name="T7" fmla="*/ 29 h 31"/>
                  <a:gd name="T8" fmla="*/ 3 w 11"/>
                  <a:gd name="T9" fmla="*/ 31 h 31"/>
                  <a:gd name="T10" fmla="*/ 6 w 11"/>
                  <a:gd name="T11" fmla="*/ 19 h 31"/>
                  <a:gd name="T12" fmla="*/ 11 w 11"/>
                  <a:gd name="T13" fmla="*/ 0 h 31"/>
                  <a:gd name="T14" fmla="*/ 7 w 11"/>
                  <a:gd name="T15" fmla="*/ 0 h 31"/>
                  <a:gd name="T16" fmla="*/ 3 w 11"/>
                  <a:gd name="T17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1">
                    <a:moveTo>
                      <a:pt x="3" y="4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2" y="28"/>
                    </a:cubicBezTo>
                    <a:cubicBezTo>
                      <a:pt x="2" y="28"/>
                      <a:pt x="3" y="28"/>
                      <a:pt x="3" y="29"/>
                    </a:cubicBezTo>
                    <a:cubicBezTo>
                      <a:pt x="3" y="29"/>
                      <a:pt x="3" y="30"/>
                      <a:pt x="3" y="31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5" y="4"/>
                      <a:pt x="3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59" name="íṥľîdé"/>
              <p:cNvSpPr/>
              <p:nvPr/>
            </p:nvSpPr>
            <p:spPr bwMode="auto">
              <a:xfrm>
                <a:off x="11029704" y="3820210"/>
                <a:ext cx="37210" cy="102328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0 h 5"/>
                  <a:gd name="T4" fmla="*/ 0 w 2"/>
                  <a:gd name="T5" fmla="*/ 5 h 5"/>
                  <a:gd name="T6" fmla="*/ 1 w 2"/>
                  <a:gd name="T7" fmla="*/ 4 h 5"/>
                  <a:gd name="T8" fmla="*/ 2 w 2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60" name="îS1íďe"/>
              <p:cNvSpPr/>
              <p:nvPr/>
            </p:nvSpPr>
            <p:spPr bwMode="auto">
              <a:xfrm>
                <a:off x="9373898" y="1783009"/>
                <a:ext cx="372090" cy="353486"/>
              </a:xfrm>
              <a:custGeom>
                <a:avLst/>
                <a:gdLst>
                  <a:gd name="T0" fmla="*/ 1 w 19"/>
                  <a:gd name="T1" fmla="*/ 17 h 18"/>
                  <a:gd name="T2" fmla="*/ 15 w 19"/>
                  <a:gd name="T3" fmla="*/ 18 h 18"/>
                  <a:gd name="T4" fmla="*/ 16 w 19"/>
                  <a:gd name="T5" fmla="*/ 18 h 18"/>
                  <a:gd name="T6" fmla="*/ 19 w 19"/>
                  <a:gd name="T7" fmla="*/ 14 h 18"/>
                  <a:gd name="T8" fmla="*/ 17 w 19"/>
                  <a:gd name="T9" fmla="*/ 11 h 18"/>
                  <a:gd name="T10" fmla="*/ 14 w 19"/>
                  <a:gd name="T11" fmla="*/ 1 h 18"/>
                  <a:gd name="T12" fmla="*/ 12 w 19"/>
                  <a:gd name="T13" fmla="*/ 1 h 18"/>
                  <a:gd name="T14" fmla="*/ 10 w 19"/>
                  <a:gd name="T15" fmla="*/ 0 h 18"/>
                  <a:gd name="T16" fmla="*/ 3 w 19"/>
                  <a:gd name="T17" fmla="*/ 10 h 18"/>
                  <a:gd name="T18" fmla="*/ 0 w 19"/>
                  <a:gd name="T19" fmla="*/ 14 h 18"/>
                  <a:gd name="T20" fmla="*/ 1 w 19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8">
                    <a:moveTo>
                      <a:pt x="1" y="17"/>
                    </a:move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6"/>
                      <a:pt x="17" y="15"/>
                      <a:pt x="19" y="14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61" name="îŝľïde"/>
              <p:cNvSpPr/>
              <p:nvPr/>
            </p:nvSpPr>
            <p:spPr bwMode="auto">
              <a:xfrm>
                <a:off x="9569250" y="4155092"/>
                <a:ext cx="520928" cy="893018"/>
              </a:xfrm>
              <a:custGeom>
                <a:avLst/>
                <a:gdLst>
                  <a:gd name="T0" fmla="*/ 0 w 27"/>
                  <a:gd name="T1" fmla="*/ 0 h 46"/>
                  <a:gd name="T2" fmla="*/ 23 w 27"/>
                  <a:gd name="T3" fmla="*/ 46 h 46"/>
                  <a:gd name="T4" fmla="*/ 24 w 27"/>
                  <a:gd name="T5" fmla="*/ 39 h 46"/>
                  <a:gd name="T6" fmla="*/ 24 w 27"/>
                  <a:gd name="T7" fmla="*/ 38 h 46"/>
                  <a:gd name="T8" fmla="*/ 25 w 27"/>
                  <a:gd name="T9" fmla="*/ 38 h 46"/>
                  <a:gd name="T10" fmla="*/ 27 w 27"/>
                  <a:gd name="T11" fmla="*/ 39 h 46"/>
                  <a:gd name="T12" fmla="*/ 27 w 27"/>
                  <a:gd name="T13" fmla="*/ 39 h 46"/>
                  <a:gd name="T14" fmla="*/ 9 w 27"/>
                  <a:gd name="T15" fmla="*/ 14 h 46"/>
                  <a:gd name="T16" fmla="*/ 0 w 27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46">
                    <a:moveTo>
                      <a:pt x="0" y="0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43"/>
                      <a:pt x="24" y="41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cubicBezTo>
                      <a:pt x="24" y="38"/>
                      <a:pt x="25" y="38"/>
                      <a:pt x="25" y="38"/>
                    </a:cubicBezTo>
                    <a:cubicBezTo>
                      <a:pt x="25" y="39"/>
                      <a:pt x="26" y="39"/>
                      <a:pt x="27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62" name="î$1idé"/>
              <p:cNvSpPr/>
              <p:nvPr/>
            </p:nvSpPr>
            <p:spPr bwMode="auto">
              <a:xfrm>
                <a:off x="9820408" y="4034160"/>
                <a:ext cx="288374" cy="818600"/>
              </a:xfrm>
              <a:custGeom>
                <a:avLst/>
                <a:gdLst>
                  <a:gd name="T0" fmla="*/ 0 w 15"/>
                  <a:gd name="T1" fmla="*/ 2 h 42"/>
                  <a:gd name="T2" fmla="*/ 1 w 15"/>
                  <a:gd name="T3" fmla="*/ 6 h 42"/>
                  <a:gd name="T4" fmla="*/ 15 w 15"/>
                  <a:gd name="T5" fmla="*/ 42 h 42"/>
                  <a:gd name="T6" fmla="*/ 14 w 15"/>
                  <a:gd name="T7" fmla="*/ 3 h 42"/>
                  <a:gd name="T8" fmla="*/ 2 w 15"/>
                  <a:gd name="T9" fmla="*/ 0 h 42"/>
                  <a:gd name="T10" fmla="*/ 0 w 15"/>
                  <a:gd name="T1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2">
                    <a:moveTo>
                      <a:pt x="0" y="2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63" name="íś1ïde"/>
              <p:cNvSpPr/>
              <p:nvPr/>
            </p:nvSpPr>
            <p:spPr bwMode="auto">
              <a:xfrm>
                <a:off x="8443671" y="4071368"/>
                <a:ext cx="855810" cy="511628"/>
              </a:xfrm>
              <a:custGeom>
                <a:avLst/>
                <a:gdLst>
                  <a:gd name="T0" fmla="*/ 40 w 44"/>
                  <a:gd name="T1" fmla="*/ 0 h 26"/>
                  <a:gd name="T2" fmla="*/ 21 w 44"/>
                  <a:gd name="T3" fmla="*/ 2 h 26"/>
                  <a:gd name="T4" fmla="*/ 2 w 44"/>
                  <a:gd name="T5" fmla="*/ 4 h 26"/>
                  <a:gd name="T6" fmla="*/ 2 w 44"/>
                  <a:gd name="T7" fmla="*/ 4 h 26"/>
                  <a:gd name="T8" fmla="*/ 0 w 44"/>
                  <a:gd name="T9" fmla="*/ 8 h 26"/>
                  <a:gd name="T10" fmla="*/ 10 w 44"/>
                  <a:gd name="T11" fmla="*/ 22 h 26"/>
                  <a:gd name="T12" fmla="*/ 25 w 44"/>
                  <a:gd name="T13" fmla="*/ 11 h 26"/>
                  <a:gd name="T14" fmla="*/ 26 w 44"/>
                  <a:gd name="T15" fmla="*/ 11 h 26"/>
                  <a:gd name="T16" fmla="*/ 26 w 44"/>
                  <a:gd name="T17" fmla="*/ 11 h 26"/>
                  <a:gd name="T18" fmla="*/ 26 w 44"/>
                  <a:gd name="T19" fmla="*/ 11 h 26"/>
                  <a:gd name="T20" fmla="*/ 41 w 44"/>
                  <a:gd name="T21" fmla="*/ 26 h 26"/>
                  <a:gd name="T22" fmla="*/ 42 w 44"/>
                  <a:gd name="T23" fmla="*/ 13 h 26"/>
                  <a:gd name="T24" fmla="*/ 44 w 44"/>
                  <a:gd name="T25" fmla="*/ 3 h 26"/>
                  <a:gd name="T26" fmla="*/ 40 w 44"/>
                  <a:gd name="T2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26">
                    <a:moveTo>
                      <a:pt x="40" y="0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1" y="7"/>
                      <a:pt x="0" y="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6" y="20"/>
                      <a:pt x="21" y="16"/>
                      <a:pt x="25" y="11"/>
                    </a:cubicBezTo>
                    <a:cubicBezTo>
                      <a:pt x="25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9" y="18"/>
                      <a:pt x="34" y="23"/>
                      <a:pt x="41" y="2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2" y="3"/>
                      <a:pt x="40" y="1"/>
                      <a:pt x="4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69" name="iṣ1îḑè"/>
              <p:cNvSpPr/>
              <p:nvPr/>
            </p:nvSpPr>
            <p:spPr bwMode="auto">
              <a:xfrm>
                <a:off x="9857618" y="3531836"/>
                <a:ext cx="530232" cy="539532"/>
              </a:xfrm>
              <a:custGeom>
                <a:avLst/>
                <a:gdLst>
                  <a:gd name="T0" fmla="*/ 26 w 27"/>
                  <a:gd name="T1" fmla="*/ 0 h 28"/>
                  <a:gd name="T2" fmla="*/ 21 w 27"/>
                  <a:gd name="T3" fmla="*/ 4 h 28"/>
                  <a:gd name="T4" fmla="*/ 0 w 27"/>
                  <a:gd name="T5" fmla="*/ 21 h 28"/>
                  <a:gd name="T6" fmla="*/ 1 w 27"/>
                  <a:gd name="T7" fmla="*/ 24 h 28"/>
                  <a:gd name="T8" fmla="*/ 1 w 27"/>
                  <a:gd name="T9" fmla="*/ 25 h 28"/>
                  <a:gd name="T10" fmla="*/ 3 w 27"/>
                  <a:gd name="T11" fmla="*/ 26 h 28"/>
                  <a:gd name="T12" fmla="*/ 12 w 27"/>
                  <a:gd name="T13" fmla="*/ 28 h 28"/>
                  <a:gd name="T14" fmla="*/ 15 w 27"/>
                  <a:gd name="T15" fmla="*/ 22 h 28"/>
                  <a:gd name="T16" fmla="*/ 27 w 27"/>
                  <a:gd name="T17" fmla="*/ 0 h 28"/>
                  <a:gd name="T18" fmla="*/ 26 w 27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8">
                    <a:moveTo>
                      <a:pt x="26" y="0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6" y="0"/>
                      <a:pt x="2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73" name="iṩľiḑê"/>
              <p:cNvSpPr/>
              <p:nvPr/>
            </p:nvSpPr>
            <p:spPr bwMode="auto">
              <a:xfrm>
                <a:off x="7587861" y="3085328"/>
                <a:ext cx="558136" cy="660464"/>
              </a:xfrm>
              <a:custGeom>
                <a:avLst/>
                <a:gdLst>
                  <a:gd name="T0" fmla="*/ 22 w 29"/>
                  <a:gd name="T1" fmla="*/ 34 h 34"/>
                  <a:gd name="T2" fmla="*/ 29 w 29"/>
                  <a:gd name="T3" fmla="*/ 27 h 34"/>
                  <a:gd name="T4" fmla="*/ 28 w 29"/>
                  <a:gd name="T5" fmla="*/ 24 h 34"/>
                  <a:gd name="T6" fmla="*/ 28 w 29"/>
                  <a:gd name="T7" fmla="*/ 22 h 34"/>
                  <a:gd name="T8" fmla="*/ 1 w 29"/>
                  <a:gd name="T9" fmla="*/ 0 h 34"/>
                  <a:gd name="T10" fmla="*/ 0 w 29"/>
                  <a:gd name="T11" fmla="*/ 0 h 34"/>
                  <a:gd name="T12" fmla="*/ 18 w 29"/>
                  <a:gd name="T13" fmla="*/ 33 h 34"/>
                  <a:gd name="T14" fmla="*/ 19 w 29"/>
                  <a:gd name="T15" fmla="*/ 33 h 34"/>
                  <a:gd name="T16" fmla="*/ 22 w 29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4">
                    <a:moveTo>
                      <a:pt x="22" y="34"/>
                    </a:moveTo>
                    <a:cubicBezTo>
                      <a:pt x="29" y="27"/>
                      <a:pt x="29" y="27"/>
                      <a:pt x="29" y="27"/>
                    </a:cubicBezTo>
                    <a:cubicBezTo>
                      <a:pt x="28" y="26"/>
                      <a:pt x="28" y="25"/>
                      <a:pt x="28" y="24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9" y="33"/>
                      <a:pt x="19" y="33"/>
                    </a:cubicBezTo>
                    <a:cubicBezTo>
                      <a:pt x="20" y="33"/>
                      <a:pt x="21" y="33"/>
                      <a:pt x="22" y="3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75" name="işḻíḍê"/>
              <p:cNvSpPr/>
              <p:nvPr/>
            </p:nvSpPr>
            <p:spPr bwMode="auto">
              <a:xfrm>
                <a:off x="7541353" y="3857418"/>
                <a:ext cx="390696" cy="390696"/>
              </a:xfrm>
              <a:custGeom>
                <a:avLst/>
                <a:gdLst>
                  <a:gd name="T0" fmla="*/ 20 w 20"/>
                  <a:gd name="T1" fmla="*/ 5 h 20"/>
                  <a:gd name="T2" fmla="*/ 20 w 20"/>
                  <a:gd name="T3" fmla="*/ 2 h 20"/>
                  <a:gd name="T4" fmla="*/ 17 w 20"/>
                  <a:gd name="T5" fmla="*/ 0 h 20"/>
                  <a:gd name="T6" fmla="*/ 0 w 20"/>
                  <a:gd name="T7" fmla="*/ 7 h 20"/>
                  <a:gd name="T8" fmla="*/ 5 w 20"/>
                  <a:gd name="T9" fmla="*/ 18 h 20"/>
                  <a:gd name="T10" fmla="*/ 18 w 20"/>
                  <a:gd name="T11" fmla="*/ 20 h 20"/>
                  <a:gd name="T12" fmla="*/ 18 w 20"/>
                  <a:gd name="T13" fmla="*/ 20 h 20"/>
                  <a:gd name="T14" fmla="*/ 20 w 20"/>
                  <a:gd name="T15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0">
                    <a:moveTo>
                      <a:pt x="20" y="5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7" y="1"/>
                      <a:pt x="17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1"/>
                      <a:pt x="3" y="15"/>
                      <a:pt x="5" y="1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lnTo>
                      <a:pt x="20" y="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1" name="ïṡlïḑe"/>
              <p:cNvSpPr/>
              <p:nvPr/>
            </p:nvSpPr>
            <p:spPr bwMode="auto">
              <a:xfrm>
                <a:off x="10852964" y="3996950"/>
                <a:ext cx="213956" cy="427904"/>
              </a:xfrm>
              <a:custGeom>
                <a:avLst/>
                <a:gdLst>
                  <a:gd name="T0" fmla="*/ 11 w 11"/>
                  <a:gd name="T1" fmla="*/ 8 h 22"/>
                  <a:gd name="T2" fmla="*/ 8 w 11"/>
                  <a:gd name="T3" fmla="*/ 0 h 22"/>
                  <a:gd name="T4" fmla="*/ 0 w 11"/>
                  <a:gd name="T5" fmla="*/ 22 h 22"/>
                  <a:gd name="T6" fmla="*/ 11 w 11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2">
                    <a:moveTo>
                      <a:pt x="11" y="8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19"/>
                      <a:pt x="9" y="14"/>
                      <a:pt x="11" y="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4" name="i$ļïdê"/>
              <p:cNvSpPr/>
              <p:nvPr/>
            </p:nvSpPr>
            <p:spPr bwMode="auto">
              <a:xfrm>
                <a:off x="10108782" y="4136486"/>
                <a:ext cx="474418" cy="790696"/>
              </a:xfrm>
              <a:custGeom>
                <a:avLst/>
                <a:gdLst>
                  <a:gd name="T0" fmla="*/ 1 w 24"/>
                  <a:gd name="T1" fmla="*/ 39 h 41"/>
                  <a:gd name="T2" fmla="*/ 14 w 24"/>
                  <a:gd name="T3" fmla="*/ 40 h 41"/>
                  <a:gd name="T4" fmla="*/ 17 w 24"/>
                  <a:gd name="T5" fmla="*/ 41 h 41"/>
                  <a:gd name="T6" fmla="*/ 24 w 24"/>
                  <a:gd name="T7" fmla="*/ 37 h 41"/>
                  <a:gd name="T8" fmla="*/ 5 w 24"/>
                  <a:gd name="T9" fmla="*/ 8 h 41"/>
                  <a:gd name="T10" fmla="*/ 0 w 24"/>
                  <a:gd name="T11" fmla="*/ 0 h 41"/>
                  <a:gd name="T12" fmla="*/ 1 w 24"/>
                  <a:gd name="T13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1">
                    <a:moveTo>
                      <a:pt x="1" y="39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0"/>
                      <a:pt x="22" y="39"/>
                      <a:pt x="24" y="3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39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5" name="îṣḻïḋè"/>
              <p:cNvSpPr/>
              <p:nvPr/>
            </p:nvSpPr>
            <p:spPr bwMode="auto">
              <a:xfrm>
                <a:off x="7076239" y="3103932"/>
                <a:ext cx="837204" cy="911622"/>
              </a:xfrm>
              <a:custGeom>
                <a:avLst/>
                <a:gdLst>
                  <a:gd name="T0" fmla="*/ 40 w 43"/>
                  <a:gd name="T1" fmla="*/ 36 h 47"/>
                  <a:gd name="T2" fmla="*/ 43 w 43"/>
                  <a:gd name="T3" fmla="*/ 32 h 47"/>
                  <a:gd name="T4" fmla="*/ 39 w 43"/>
                  <a:gd name="T5" fmla="*/ 26 h 47"/>
                  <a:gd name="T6" fmla="*/ 25 w 43"/>
                  <a:gd name="T7" fmla="*/ 0 h 47"/>
                  <a:gd name="T8" fmla="*/ 23 w 43"/>
                  <a:gd name="T9" fmla="*/ 0 h 47"/>
                  <a:gd name="T10" fmla="*/ 22 w 43"/>
                  <a:gd name="T11" fmla="*/ 0 h 47"/>
                  <a:gd name="T12" fmla="*/ 0 w 43"/>
                  <a:gd name="T13" fmla="*/ 47 h 47"/>
                  <a:gd name="T14" fmla="*/ 14 w 43"/>
                  <a:gd name="T15" fmla="*/ 43 h 47"/>
                  <a:gd name="T16" fmla="*/ 21 w 43"/>
                  <a:gd name="T17" fmla="*/ 38 h 47"/>
                  <a:gd name="T18" fmla="*/ 22 w 43"/>
                  <a:gd name="T19" fmla="*/ 38 h 47"/>
                  <a:gd name="T20" fmla="*/ 22 w 43"/>
                  <a:gd name="T21" fmla="*/ 39 h 47"/>
                  <a:gd name="T22" fmla="*/ 23 w 43"/>
                  <a:gd name="T23" fmla="*/ 41 h 47"/>
                  <a:gd name="T24" fmla="*/ 27 w 43"/>
                  <a:gd name="T25" fmla="*/ 40 h 47"/>
                  <a:gd name="T26" fmla="*/ 40 w 43"/>
                  <a:gd name="T27" fmla="*/ 37 h 47"/>
                  <a:gd name="T28" fmla="*/ 40 w 43"/>
                  <a:gd name="T29" fmla="*/ 3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47">
                    <a:moveTo>
                      <a:pt x="40" y="36"/>
                    </a:moveTo>
                    <a:cubicBezTo>
                      <a:pt x="40" y="35"/>
                      <a:pt x="41" y="33"/>
                      <a:pt x="43" y="32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3" y="0"/>
                      <a:pt x="23" y="0"/>
                      <a:pt x="22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7" y="42"/>
                      <a:pt x="19" y="40"/>
                      <a:pt x="21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9"/>
                    </a:cubicBezTo>
                    <a:cubicBezTo>
                      <a:pt x="22" y="39"/>
                      <a:pt x="22" y="40"/>
                      <a:pt x="23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40" y="36"/>
                      <a:pt x="40" y="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6" name="iş1iḓé"/>
              <p:cNvSpPr/>
              <p:nvPr/>
            </p:nvSpPr>
            <p:spPr bwMode="auto">
              <a:xfrm>
                <a:off x="10601800" y="3048118"/>
                <a:ext cx="502322" cy="306978"/>
              </a:xfrm>
              <a:custGeom>
                <a:avLst/>
                <a:gdLst>
                  <a:gd name="T0" fmla="*/ 48 w 54"/>
                  <a:gd name="T1" fmla="*/ 0 h 33"/>
                  <a:gd name="T2" fmla="*/ 39 w 54"/>
                  <a:gd name="T3" fmla="*/ 4 h 33"/>
                  <a:gd name="T4" fmla="*/ 0 w 54"/>
                  <a:gd name="T5" fmla="*/ 33 h 33"/>
                  <a:gd name="T6" fmla="*/ 37 w 54"/>
                  <a:gd name="T7" fmla="*/ 12 h 33"/>
                  <a:gd name="T8" fmla="*/ 54 w 54"/>
                  <a:gd name="T9" fmla="*/ 4 h 33"/>
                  <a:gd name="T10" fmla="*/ 48 w 54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33">
                    <a:moveTo>
                      <a:pt x="48" y="0"/>
                    </a:moveTo>
                    <a:lnTo>
                      <a:pt x="39" y="4"/>
                    </a:lnTo>
                    <a:lnTo>
                      <a:pt x="0" y="33"/>
                    </a:lnTo>
                    <a:lnTo>
                      <a:pt x="37" y="12"/>
                    </a:lnTo>
                    <a:lnTo>
                      <a:pt x="54" y="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7" name="îṩļide"/>
              <p:cNvSpPr/>
              <p:nvPr/>
            </p:nvSpPr>
            <p:spPr bwMode="auto">
              <a:xfrm>
                <a:off x="9550644" y="2908586"/>
                <a:ext cx="837204" cy="511628"/>
              </a:xfrm>
              <a:custGeom>
                <a:avLst/>
                <a:gdLst>
                  <a:gd name="T0" fmla="*/ 43 w 43"/>
                  <a:gd name="T1" fmla="*/ 24 h 26"/>
                  <a:gd name="T2" fmla="*/ 32 w 43"/>
                  <a:gd name="T3" fmla="*/ 0 h 26"/>
                  <a:gd name="T4" fmla="*/ 0 w 43"/>
                  <a:gd name="T5" fmla="*/ 6 h 26"/>
                  <a:gd name="T6" fmla="*/ 0 w 43"/>
                  <a:gd name="T7" fmla="*/ 8 h 26"/>
                  <a:gd name="T8" fmla="*/ 19 w 43"/>
                  <a:gd name="T9" fmla="*/ 16 h 26"/>
                  <a:gd name="T10" fmla="*/ 41 w 43"/>
                  <a:gd name="T11" fmla="*/ 26 h 26"/>
                  <a:gd name="T12" fmla="*/ 43 w 43"/>
                  <a:gd name="T1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6">
                    <a:moveTo>
                      <a:pt x="43" y="24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5"/>
                      <a:pt x="42" y="24"/>
                      <a:pt x="43" y="2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8" name="îSḻídê"/>
              <p:cNvSpPr/>
              <p:nvPr/>
            </p:nvSpPr>
            <p:spPr bwMode="auto">
              <a:xfrm>
                <a:off x="8248325" y="4229510"/>
                <a:ext cx="362792" cy="334882"/>
              </a:xfrm>
              <a:custGeom>
                <a:avLst/>
                <a:gdLst>
                  <a:gd name="T0" fmla="*/ 7 w 19"/>
                  <a:gd name="T1" fmla="*/ 1 h 17"/>
                  <a:gd name="T2" fmla="*/ 5 w 19"/>
                  <a:gd name="T3" fmla="*/ 0 h 17"/>
                  <a:gd name="T4" fmla="*/ 3 w 19"/>
                  <a:gd name="T5" fmla="*/ 3 h 17"/>
                  <a:gd name="T6" fmla="*/ 0 w 19"/>
                  <a:gd name="T7" fmla="*/ 7 h 17"/>
                  <a:gd name="T8" fmla="*/ 10 w 19"/>
                  <a:gd name="T9" fmla="*/ 17 h 17"/>
                  <a:gd name="T10" fmla="*/ 19 w 19"/>
                  <a:gd name="T11" fmla="*/ 15 h 17"/>
                  <a:gd name="T12" fmla="*/ 10 w 19"/>
                  <a:gd name="T13" fmla="*/ 0 h 17"/>
                  <a:gd name="T14" fmla="*/ 7 w 19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7">
                    <a:moveTo>
                      <a:pt x="7" y="1"/>
                    </a:moveTo>
                    <a:cubicBezTo>
                      <a:pt x="6" y="1"/>
                      <a:pt x="6" y="1"/>
                      <a:pt x="5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7"/>
                      <a:pt x="16" y="16"/>
                      <a:pt x="19" y="1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8" y="1"/>
                      <a:pt x="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89" name="ïsḻïḑè"/>
              <p:cNvSpPr/>
              <p:nvPr/>
            </p:nvSpPr>
            <p:spPr bwMode="auto">
              <a:xfrm>
                <a:off x="8145997" y="4387646"/>
                <a:ext cx="251164" cy="195350"/>
              </a:xfrm>
              <a:custGeom>
                <a:avLst/>
                <a:gdLst>
                  <a:gd name="T0" fmla="*/ 2 w 13"/>
                  <a:gd name="T1" fmla="*/ 4 h 10"/>
                  <a:gd name="T2" fmla="*/ 0 w 13"/>
                  <a:gd name="T3" fmla="*/ 8 h 10"/>
                  <a:gd name="T4" fmla="*/ 13 w 13"/>
                  <a:gd name="T5" fmla="*/ 9 h 10"/>
                  <a:gd name="T6" fmla="*/ 5 w 13"/>
                  <a:gd name="T7" fmla="*/ 0 h 10"/>
                  <a:gd name="T8" fmla="*/ 2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4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4" y="9"/>
                      <a:pt x="9" y="10"/>
                      <a:pt x="13" y="9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96" name="ïṡľîḍê"/>
              <p:cNvSpPr/>
              <p:nvPr/>
            </p:nvSpPr>
            <p:spPr bwMode="auto">
              <a:xfrm>
                <a:off x="7932049" y="4266718"/>
                <a:ext cx="297672" cy="269768"/>
              </a:xfrm>
              <a:custGeom>
                <a:avLst/>
                <a:gdLst>
                  <a:gd name="T0" fmla="*/ 4 w 15"/>
                  <a:gd name="T1" fmla="*/ 7 h 14"/>
                  <a:gd name="T2" fmla="*/ 8 w 15"/>
                  <a:gd name="T3" fmla="*/ 14 h 14"/>
                  <a:gd name="T4" fmla="*/ 10 w 15"/>
                  <a:gd name="T5" fmla="*/ 14 h 14"/>
                  <a:gd name="T6" fmla="*/ 15 w 15"/>
                  <a:gd name="T7" fmla="*/ 5 h 14"/>
                  <a:gd name="T8" fmla="*/ 10 w 15"/>
                  <a:gd name="T9" fmla="*/ 4 h 14"/>
                  <a:gd name="T10" fmla="*/ 0 w 15"/>
                  <a:gd name="T11" fmla="*/ 0 h 14"/>
                  <a:gd name="T12" fmla="*/ 4 w 15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4">
                    <a:moveTo>
                      <a:pt x="4" y="7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99" name="isļíḍè"/>
              <p:cNvSpPr/>
              <p:nvPr/>
            </p:nvSpPr>
            <p:spPr bwMode="auto">
              <a:xfrm>
                <a:off x="6685543" y="3029514"/>
                <a:ext cx="799996" cy="967436"/>
              </a:xfrm>
              <a:custGeom>
                <a:avLst/>
                <a:gdLst>
                  <a:gd name="T0" fmla="*/ 39 w 41"/>
                  <a:gd name="T1" fmla="*/ 0 h 50"/>
                  <a:gd name="T2" fmla="*/ 2 w 41"/>
                  <a:gd name="T3" fmla="*/ 2 h 50"/>
                  <a:gd name="T4" fmla="*/ 2 w 41"/>
                  <a:gd name="T5" fmla="*/ 3 h 50"/>
                  <a:gd name="T6" fmla="*/ 0 w 41"/>
                  <a:gd name="T7" fmla="*/ 6 h 50"/>
                  <a:gd name="T8" fmla="*/ 17 w 41"/>
                  <a:gd name="T9" fmla="*/ 44 h 50"/>
                  <a:gd name="T10" fmla="*/ 19 w 41"/>
                  <a:gd name="T11" fmla="*/ 50 h 50"/>
                  <a:gd name="T12" fmla="*/ 41 w 41"/>
                  <a:gd name="T13" fmla="*/ 3 h 50"/>
                  <a:gd name="T14" fmla="*/ 39 w 4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50">
                    <a:moveTo>
                      <a:pt x="39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1" y="5"/>
                      <a:pt x="0" y="6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3"/>
                      <a:pt x="39" y="2"/>
                      <a:pt x="3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0" name="îšļîḍe"/>
              <p:cNvSpPr/>
              <p:nvPr/>
            </p:nvSpPr>
            <p:spPr bwMode="auto">
              <a:xfrm>
                <a:off x="9662272" y="1727195"/>
                <a:ext cx="195350" cy="334882"/>
              </a:xfrm>
              <a:custGeom>
                <a:avLst/>
                <a:gdLst>
                  <a:gd name="T0" fmla="*/ 0 w 10"/>
                  <a:gd name="T1" fmla="*/ 3 h 17"/>
                  <a:gd name="T2" fmla="*/ 4 w 10"/>
                  <a:gd name="T3" fmla="*/ 15 h 17"/>
                  <a:gd name="T4" fmla="*/ 5 w 10"/>
                  <a:gd name="T5" fmla="*/ 17 h 17"/>
                  <a:gd name="T6" fmla="*/ 6 w 10"/>
                  <a:gd name="T7" fmla="*/ 17 h 17"/>
                  <a:gd name="T8" fmla="*/ 6 w 10"/>
                  <a:gd name="T9" fmla="*/ 17 h 17"/>
                  <a:gd name="T10" fmla="*/ 10 w 10"/>
                  <a:gd name="T11" fmla="*/ 4 h 17"/>
                  <a:gd name="T12" fmla="*/ 8 w 10"/>
                  <a:gd name="T13" fmla="*/ 1 h 17"/>
                  <a:gd name="T14" fmla="*/ 2 w 10"/>
                  <a:gd name="T15" fmla="*/ 0 h 17"/>
                  <a:gd name="T16" fmla="*/ 0 w 10"/>
                  <a:gd name="T1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7">
                    <a:moveTo>
                      <a:pt x="0" y="3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3"/>
                      <a:pt x="8" y="2"/>
                      <a:pt x="8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1" name="íşlíde"/>
              <p:cNvSpPr/>
              <p:nvPr/>
            </p:nvSpPr>
            <p:spPr bwMode="auto">
              <a:xfrm>
                <a:off x="8034371" y="3624860"/>
                <a:ext cx="325582" cy="474418"/>
              </a:xfrm>
              <a:custGeom>
                <a:avLst/>
                <a:gdLst>
                  <a:gd name="T0" fmla="*/ 9 w 17"/>
                  <a:gd name="T1" fmla="*/ 1 h 24"/>
                  <a:gd name="T2" fmla="*/ 7 w 17"/>
                  <a:gd name="T3" fmla="*/ 0 h 24"/>
                  <a:gd name="T4" fmla="*/ 0 w 17"/>
                  <a:gd name="T5" fmla="*/ 7 h 24"/>
                  <a:gd name="T6" fmla="*/ 1 w 17"/>
                  <a:gd name="T7" fmla="*/ 10 h 24"/>
                  <a:gd name="T8" fmla="*/ 0 w 17"/>
                  <a:gd name="T9" fmla="*/ 12 h 24"/>
                  <a:gd name="T10" fmla="*/ 15 w 17"/>
                  <a:gd name="T11" fmla="*/ 24 h 24"/>
                  <a:gd name="T12" fmla="*/ 17 w 17"/>
                  <a:gd name="T13" fmla="*/ 23 h 24"/>
                  <a:gd name="T14" fmla="*/ 11 w 17"/>
                  <a:gd name="T15" fmla="*/ 6 h 24"/>
                  <a:gd name="T16" fmla="*/ 10 w 17"/>
                  <a:gd name="T17" fmla="*/ 1 h 24"/>
                  <a:gd name="T18" fmla="*/ 9 w 17"/>
                  <a:gd name="T1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24">
                    <a:moveTo>
                      <a:pt x="9" y="1"/>
                    </a:moveTo>
                    <a:cubicBezTo>
                      <a:pt x="8" y="1"/>
                      <a:pt x="7" y="1"/>
                      <a:pt x="7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6" y="23"/>
                      <a:pt x="17" y="2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2" name="ïṩļide"/>
              <p:cNvSpPr/>
              <p:nvPr/>
            </p:nvSpPr>
            <p:spPr bwMode="auto">
              <a:xfrm>
                <a:off x="8443671" y="1885337"/>
                <a:ext cx="446510" cy="520928"/>
              </a:xfrm>
              <a:custGeom>
                <a:avLst/>
                <a:gdLst>
                  <a:gd name="T0" fmla="*/ 1 w 23"/>
                  <a:gd name="T1" fmla="*/ 13 h 27"/>
                  <a:gd name="T2" fmla="*/ 0 w 23"/>
                  <a:gd name="T3" fmla="*/ 14 h 27"/>
                  <a:gd name="T4" fmla="*/ 2 w 23"/>
                  <a:gd name="T5" fmla="*/ 15 h 27"/>
                  <a:gd name="T6" fmla="*/ 23 w 23"/>
                  <a:gd name="T7" fmla="*/ 27 h 27"/>
                  <a:gd name="T8" fmla="*/ 13 w 23"/>
                  <a:gd name="T9" fmla="*/ 3 h 27"/>
                  <a:gd name="T10" fmla="*/ 12 w 23"/>
                  <a:gd name="T11" fmla="*/ 1 h 27"/>
                  <a:gd name="T12" fmla="*/ 11 w 23"/>
                  <a:gd name="T13" fmla="*/ 1 h 27"/>
                  <a:gd name="T14" fmla="*/ 8 w 23"/>
                  <a:gd name="T15" fmla="*/ 0 h 27"/>
                  <a:gd name="T16" fmla="*/ 0 w 23"/>
                  <a:gd name="T17" fmla="*/ 9 h 27"/>
                  <a:gd name="T18" fmla="*/ 0 w 23"/>
                  <a:gd name="T19" fmla="*/ 10 h 27"/>
                  <a:gd name="T20" fmla="*/ 1 w 23"/>
                  <a:gd name="T2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7">
                    <a:moveTo>
                      <a:pt x="1" y="13"/>
                    </a:moveTo>
                    <a:cubicBezTo>
                      <a:pt x="0" y="13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2"/>
                      <a:pt x="1" y="1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4" name="íSľîḋè"/>
              <p:cNvSpPr/>
              <p:nvPr/>
            </p:nvSpPr>
            <p:spPr bwMode="auto">
              <a:xfrm>
                <a:off x="8694836" y="1866733"/>
                <a:ext cx="539532" cy="539532"/>
              </a:xfrm>
              <a:custGeom>
                <a:avLst/>
                <a:gdLst>
                  <a:gd name="T0" fmla="*/ 0 w 28"/>
                  <a:gd name="T1" fmla="*/ 1 h 28"/>
                  <a:gd name="T2" fmla="*/ 12 w 28"/>
                  <a:gd name="T3" fmla="*/ 28 h 28"/>
                  <a:gd name="T4" fmla="*/ 24 w 28"/>
                  <a:gd name="T5" fmla="*/ 19 h 28"/>
                  <a:gd name="T6" fmla="*/ 28 w 28"/>
                  <a:gd name="T7" fmla="*/ 15 h 28"/>
                  <a:gd name="T8" fmla="*/ 27 w 28"/>
                  <a:gd name="T9" fmla="*/ 13 h 28"/>
                  <a:gd name="T10" fmla="*/ 27 w 28"/>
                  <a:gd name="T11" fmla="*/ 11 h 28"/>
                  <a:gd name="T12" fmla="*/ 11 w 28"/>
                  <a:gd name="T13" fmla="*/ 4 h 28"/>
                  <a:gd name="T14" fmla="*/ 2 w 28"/>
                  <a:gd name="T15" fmla="*/ 0 h 28"/>
                  <a:gd name="T16" fmla="*/ 0 w 28"/>
                  <a:gd name="T1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8">
                    <a:moveTo>
                      <a:pt x="0" y="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5"/>
                      <a:pt x="27" y="14"/>
                      <a:pt x="27" y="13"/>
                    </a:cubicBezTo>
                    <a:cubicBezTo>
                      <a:pt x="27" y="12"/>
                      <a:pt x="27" y="12"/>
                      <a:pt x="27" y="1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5" name="íš1ïdê"/>
              <p:cNvSpPr/>
              <p:nvPr/>
            </p:nvSpPr>
            <p:spPr bwMode="auto">
              <a:xfrm>
                <a:off x="10322730" y="2778354"/>
                <a:ext cx="706972" cy="613950"/>
              </a:xfrm>
              <a:custGeom>
                <a:avLst/>
                <a:gdLst>
                  <a:gd name="T0" fmla="*/ 3 w 36"/>
                  <a:gd name="T1" fmla="*/ 0 h 32"/>
                  <a:gd name="T2" fmla="*/ 0 w 36"/>
                  <a:gd name="T3" fmla="*/ 3 h 32"/>
                  <a:gd name="T4" fmla="*/ 5 w 36"/>
                  <a:gd name="T5" fmla="*/ 30 h 32"/>
                  <a:gd name="T6" fmla="*/ 5 w 36"/>
                  <a:gd name="T7" fmla="*/ 30 h 32"/>
                  <a:gd name="T8" fmla="*/ 9 w 36"/>
                  <a:gd name="T9" fmla="*/ 32 h 32"/>
                  <a:gd name="T10" fmla="*/ 24 w 36"/>
                  <a:gd name="T11" fmla="*/ 22 h 32"/>
                  <a:gd name="T12" fmla="*/ 36 w 36"/>
                  <a:gd name="T13" fmla="*/ 13 h 32"/>
                  <a:gd name="T14" fmla="*/ 3 w 36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2">
                    <a:moveTo>
                      <a:pt x="3" y="0"/>
                    </a:moveTo>
                    <a:cubicBezTo>
                      <a:pt x="2" y="2"/>
                      <a:pt x="1" y="3"/>
                      <a:pt x="0" y="3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0"/>
                      <a:pt x="8" y="31"/>
                      <a:pt x="9" y="3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6" y="13"/>
                      <a:pt x="36" y="13"/>
                      <a:pt x="36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6" name="î$ļíḑe"/>
              <p:cNvSpPr/>
              <p:nvPr/>
            </p:nvSpPr>
            <p:spPr bwMode="auto">
              <a:xfrm>
                <a:off x="9764594" y="5196945"/>
                <a:ext cx="306978" cy="799996"/>
              </a:xfrm>
              <a:custGeom>
                <a:avLst/>
                <a:gdLst>
                  <a:gd name="T0" fmla="*/ 13 w 16"/>
                  <a:gd name="T1" fmla="*/ 0 h 41"/>
                  <a:gd name="T2" fmla="*/ 2 w 16"/>
                  <a:gd name="T3" fmla="*/ 34 h 41"/>
                  <a:gd name="T4" fmla="*/ 0 w 16"/>
                  <a:gd name="T5" fmla="*/ 41 h 41"/>
                  <a:gd name="T6" fmla="*/ 16 w 16"/>
                  <a:gd name="T7" fmla="*/ 39 h 41"/>
                  <a:gd name="T8" fmla="*/ 13 w 16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1">
                    <a:moveTo>
                      <a:pt x="13" y="0"/>
                    </a:moveTo>
                    <a:cubicBezTo>
                      <a:pt x="2" y="34"/>
                      <a:pt x="2" y="34"/>
                      <a:pt x="2" y="34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4" y="30"/>
                      <a:pt x="12" y="15"/>
                      <a:pt x="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7" name="isḷïḑé"/>
              <p:cNvSpPr/>
              <p:nvPr/>
            </p:nvSpPr>
            <p:spPr bwMode="auto">
              <a:xfrm>
                <a:off x="9466922" y="3122536"/>
                <a:ext cx="279068" cy="911622"/>
              </a:xfrm>
              <a:custGeom>
                <a:avLst/>
                <a:gdLst>
                  <a:gd name="T0" fmla="*/ 14 w 14"/>
                  <a:gd name="T1" fmla="*/ 41 h 47"/>
                  <a:gd name="T2" fmla="*/ 0 w 14"/>
                  <a:gd name="T3" fmla="*/ 0 h 47"/>
                  <a:gd name="T4" fmla="*/ 0 w 14"/>
                  <a:gd name="T5" fmla="*/ 0 h 47"/>
                  <a:gd name="T6" fmla="*/ 2 w 14"/>
                  <a:gd name="T7" fmla="*/ 47 h 47"/>
                  <a:gd name="T8" fmla="*/ 11 w 14"/>
                  <a:gd name="T9" fmla="*/ 45 h 47"/>
                  <a:gd name="T10" fmla="*/ 11 w 14"/>
                  <a:gd name="T11" fmla="*/ 45 h 47"/>
                  <a:gd name="T12" fmla="*/ 14 w 14"/>
                  <a:gd name="T13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7">
                    <a:moveTo>
                      <a:pt x="14" y="4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3"/>
                      <a:pt x="13" y="42"/>
                      <a:pt x="14" y="4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08" name="íṥlíḑê"/>
              <p:cNvSpPr/>
              <p:nvPr/>
            </p:nvSpPr>
            <p:spPr bwMode="auto">
              <a:xfrm>
                <a:off x="7606465" y="2443473"/>
                <a:ext cx="576740" cy="1051160"/>
              </a:xfrm>
              <a:custGeom>
                <a:avLst/>
                <a:gdLst>
                  <a:gd name="T0" fmla="*/ 28 w 30"/>
                  <a:gd name="T1" fmla="*/ 54 h 54"/>
                  <a:gd name="T2" fmla="*/ 30 w 30"/>
                  <a:gd name="T3" fmla="*/ 53 h 54"/>
                  <a:gd name="T4" fmla="*/ 29 w 30"/>
                  <a:gd name="T5" fmla="*/ 11 h 54"/>
                  <a:gd name="T6" fmla="*/ 29 w 30"/>
                  <a:gd name="T7" fmla="*/ 1 h 54"/>
                  <a:gd name="T8" fmla="*/ 28 w 30"/>
                  <a:gd name="T9" fmla="*/ 1 h 54"/>
                  <a:gd name="T10" fmla="*/ 26 w 30"/>
                  <a:gd name="T11" fmla="*/ 0 h 54"/>
                  <a:gd name="T12" fmla="*/ 0 w 30"/>
                  <a:gd name="T13" fmla="*/ 27 h 54"/>
                  <a:gd name="T14" fmla="*/ 1 w 30"/>
                  <a:gd name="T15" fmla="*/ 30 h 54"/>
                  <a:gd name="T16" fmla="*/ 0 w 30"/>
                  <a:gd name="T17" fmla="*/ 32 h 54"/>
                  <a:gd name="T18" fmla="*/ 8 w 30"/>
                  <a:gd name="T19" fmla="*/ 38 h 54"/>
                  <a:gd name="T20" fmla="*/ 28 w 30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54">
                    <a:moveTo>
                      <a:pt x="28" y="54"/>
                    </a:moveTo>
                    <a:cubicBezTo>
                      <a:pt x="28" y="54"/>
                      <a:pt x="29" y="53"/>
                      <a:pt x="30" y="53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8" y="1"/>
                    </a:cubicBezTo>
                    <a:cubicBezTo>
                      <a:pt x="28" y="1"/>
                      <a:pt x="27" y="0"/>
                      <a:pt x="26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9"/>
                      <a:pt x="1" y="30"/>
                    </a:cubicBezTo>
                    <a:cubicBezTo>
                      <a:pt x="1" y="30"/>
                      <a:pt x="1" y="31"/>
                      <a:pt x="0" y="32"/>
                    </a:cubicBezTo>
                    <a:cubicBezTo>
                      <a:pt x="8" y="38"/>
                      <a:pt x="8" y="38"/>
                      <a:pt x="8" y="38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19" name="íş1ídè"/>
              <p:cNvSpPr/>
              <p:nvPr/>
            </p:nvSpPr>
            <p:spPr bwMode="auto">
              <a:xfrm>
                <a:off x="10462268" y="3941136"/>
                <a:ext cx="548836" cy="855810"/>
              </a:xfrm>
              <a:custGeom>
                <a:avLst/>
                <a:gdLst>
                  <a:gd name="T0" fmla="*/ 3 w 28"/>
                  <a:gd name="T1" fmla="*/ 0 h 44"/>
                  <a:gd name="T2" fmla="*/ 0 w 28"/>
                  <a:gd name="T3" fmla="*/ 4 h 44"/>
                  <a:gd name="T4" fmla="*/ 4 w 28"/>
                  <a:gd name="T5" fmla="*/ 21 h 44"/>
                  <a:gd name="T6" fmla="*/ 9 w 28"/>
                  <a:gd name="T7" fmla="*/ 44 h 44"/>
                  <a:gd name="T8" fmla="*/ 16 w 28"/>
                  <a:gd name="T9" fmla="*/ 28 h 44"/>
                  <a:gd name="T10" fmla="*/ 16 w 28"/>
                  <a:gd name="T11" fmla="*/ 27 h 44"/>
                  <a:gd name="T12" fmla="*/ 17 w 28"/>
                  <a:gd name="T13" fmla="*/ 27 h 44"/>
                  <a:gd name="T14" fmla="*/ 17 w 28"/>
                  <a:gd name="T15" fmla="*/ 27 h 44"/>
                  <a:gd name="T16" fmla="*/ 19 w 28"/>
                  <a:gd name="T17" fmla="*/ 26 h 44"/>
                  <a:gd name="T18" fmla="*/ 20 w 28"/>
                  <a:gd name="T19" fmla="*/ 22 h 44"/>
                  <a:gd name="T20" fmla="*/ 28 w 28"/>
                  <a:gd name="T21" fmla="*/ 2 h 44"/>
                  <a:gd name="T22" fmla="*/ 3 w 28"/>
                  <a:gd name="T2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3" y="0"/>
                    </a:moveTo>
                    <a:cubicBezTo>
                      <a:pt x="3" y="2"/>
                      <a:pt x="2" y="3"/>
                      <a:pt x="0" y="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3" y="40"/>
                      <a:pt x="16" y="34"/>
                      <a:pt x="16" y="28"/>
                    </a:cubicBezTo>
                    <a:cubicBezTo>
                      <a:pt x="16" y="28"/>
                      <a:pt x="16" y="28"/>
                      <a:pt x="16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18" y="27"/>
                      <a:pt x="19" y="26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8" y="2"/>
                      <a:pt x="28" y="2"/>
                      <a:pt x="28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25" name="isḷíḍé"/>
              <p:cNvSpPr/>
              <p:nvPr/>
            </p:nvSpPr>
            <p:spPr bwMode="auto">
              <a:xfrm>
                <a:off x="11066912" y="3085328"/>
                <a:ext cx="111628" cy="520928"/>
              </a:xfrm>
              <a:custGeom>
                <a:avLst/>
                <a:gdLst>
                  <a:gd name="T0" fmla="*/ 0 w 6"/>
                  <a:gd name="T1" fmla="*/ 27 h 27"/>
                  <a:gd name="T2" fmla="*/ 5 w 6"/>
                  <a:gd name="T3" fmla="*/ 15 h 27"/>
                  <a:gd name="T4" fmla="*/ 4 w 6"/>
                  <a:gd name="T5" fmla="*/ 11 h 27"/>
                  <a:gd name="T6" fmla="*/ 4 w 6"/>
                  <a:gd name="T7" fmla="*/ 11 h 27"/>
                  <a:gd name="T8" fmla="*/ 5 w 6"/>
                  <a:gd name="T9" fmla="*/ 3 h 27"/>
                  <a:gd name="T10" fmla="*/ 4 w 6"/>
                  <a:gd name="T11" fmla="*/ 0 h 27"/>
                  <a:gd name="T12" fmla="*/ 3 w 6"/>
                  <a:gd name="T13" fmla="*/ 0 h 27"/>
                  <a:gd name="T14" fmla="*/ 3 w 6"/>
                  <a:gd name="T15" fmla="*/ 0 h 27"/>
                  <a:gd name="T16" fmla="*/ 0 w 6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7">
                    <a:moveTo>
                      <a:pt x="0" y="27"/>
                    </a:moveTo>
                    <a:cubicBezTo>
                      <a:pt x="4" y="25"/>
                      <a:pt x="6" y="20"/>
                      <a:pt x="5" y="15"/>
                    </a:cubicBezTo>
                    <a:cubicBezTo>
                      <a:pt x="5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8"/>
                      <a:pt x="5" y="6"/>
                      <a:pt x="5" y="3"/>
                    </a:cubicBezTo>
                    <a:cubicBezTo>
                      <a:pt x="5" y="2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2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26" name="iŝḻíďê"/>
              <p:cNvSpPr/>
              <p:nvPr/>
            </p:nvSpPr>
            <p:spPr bwMode="auto">
              <a:xfrm>
                <a:off x="10108782" y="3978346"/>
                <a:ext cx="511628" cy="855810"/>
              </a:xfrm>
              <a:custGeom>
                <a:avLst/>
                <a:gdLst>
                  <a:gd name="T0" fmla="*/ 13 w 26"/>
                  <a:gd name="T1" fmla="*/ 0 h 44"/>
                  <a:gd name="T2" fmla="*/ 8 w 26"/>
                  <a:gd name="T3" fmla="*/ 2 h 44"/>
                  <a:gd name="T4" fmla="*/ 0 w 26"/>
                  <a:gd name="T5" fmla="*/ 6 h 44"/>
                  <a:gd name="T6" fmla="*/ 5 w 26"/>
                  <a:gd name="T7" fmla="*/ 14 h 44"/>
                  <a:gd name="T8" fmla="*/ 25 w 26"/>
                  <a:gd name="T9" fmla="*/ 44 h 44"/>
                  <a:gd name="T10" fmla="*/ 26 w 26"/>
                  <a:gd name="T11" fmla="*/ 43 h 44"/>
                  <a:gd name="T12" fmla="*/ 17 w 26"/>
                  <a:gd name="T13" fmla="*/ 2 h 44"/>
                  <a:gd name="T14" fmla="*/ 16 w 26"/>
                  <a:gd name="T15" fmla="*/ 2 h 44"/>
                  <a:gd name="T16" fmla="*/ 13 w 26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44">
                    <a:moveTo>
                      <a:pt x="13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6" y="4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3" y="1"/>
                      <a:pt x="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27" name="íṣḻíďê"/>
              <p:cNvSpPr/>
              <p:nvPr/>
            </p:nvSpPr>
            <p:spPr bwMode="auto">
              <a:xfrm>
                <a:off x="8248325" y="3606254"/>
                <a:ext cx="967436" cy="530232"/>
              </a:xfrm>
              <a:custGeom>
                <a:avLst/>
                <a:gdLst>
                  <a:gd name="T0" fmla="*/ 49 w 50"/>
                  <a:gd name="T1" fmla="*/ 22 h 27"/>
                  <a:gd name="T2" fmla="*/ 50 w 50"/>
                  <a:gd name="T3" fmla="*/ 21 h 27"/>
                  <a:gd name="T4" fmla="*/ 5 w 50"/>
                  <a:gd name="T5" fmla="*/ 1 h 27"/>
                  <a:gd name="T6" fmla="*/ 2 w 50"/>
                  <a:gd name="T7" fmla="*/ 0 h 27"/>
                  <a:gd name="T8" fmla="*/ 0 w 50"/>
                  <a:gd name="T9" fmla="*/ 2 h 27"/>
                  <a:gd name="T10" fmla="*/ 7 w 50"/>
                  <a:gd name="T11" fmla="*/ 23 h 27"/>
                  <a:gd name="T12" fmla="*/ 8 w 50"/>
                  <a:gd name="T13" fmla="*/ 23 h 27"/>
                  <a:gd name="T14" fmla="*/ 12 w 50"/>
                  <a:gd name="T15" fmla="*/ 27 h 27"/>
                  <a:gd name="T16" fmla="*/ 45 w 50"/>
                  <a:gd name="T17" fmla="*/ 23 h 27"/>
                  <a:gd name="T18" fmla="*/ 50 w 50"/>
                  <a:gd name="T19" fmla="*/ 23 h 27"/>
                  <a:gd name="T20" fmla="*/ 49 w 50"/>
                  <a:gd name="T21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27">
                    <a:moveTo>
                      <a:pt x="49" y="22"/>
                    </a:moveTo>
                    <a:cubicBezTo>
                      <a:pt x="50" y="22"/>
                      <a:pt x="50" y="21"/>
                      <a:pt x="50" y="2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10" y="24"/>
                      <a:pt x="12" y="25"/>
                      <a:pt x="12" y="27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9" y="22"/>
                      <a:pt x="49" y="22"/>
                      <a:pt x="49" y="2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28" name="íṥļïḋé"/>
              <p:cNvSpPr/>
              <p:nvPr/>
            </p:nvSpPr>
            <p:spPr bwMode="auto">
              <a:xfrm>
                <a:off x="8183207" y="2424869"/>
                <a:ext cx="548836" cy="1051160"/>
              </a:xfrm>
              <a:custGeom>
                <a:avLst/>
                <a:gdLst>
                  <a:gd name="T0" fmla="*/ 2 w 28"/>
                  <a:gd name="T1" fmla="*/ 54 h 54"/>
                  <a:gd name="T2" fmla="*/ 4 w 28"/>
                  <a:gd name="T3" fmla="*/ 54 h 54"/>
                  <a:gd name="T4" fmla="*/ 28 w 28"/>
                  <a:gd name="T5" fmla="*/ 21 h 54"/>
                  <a:gd name="T6" fmla="*/ 26 w 28"/>
                  <a:gd name="T7" fmla="*/ 17 h 54"/>
                  <a:gd name="T8" fmla="*/ 27 w 28"/>
                  <a:gd name="T9" fmla="*/ 15 h 54"/>
                  <a:gd name="T10" fmla="*/ 10 w 28"/>
                  <a:gd name="T11" fmla="*/ 5 h 54"/>
                  <a:gd name="T12" fmla="*/ 2 w 28"/>
                  <a:gd name="T13" fmla="*/ 0 h 54"/>
                  <a:gd name="T14" fmla="*/ 0 w 28"/>
                  <a:gd name="T15" fmla="*/ 2 h 54"/>
                  <a:gd name="T16" fmla="*/ 0 w 28"/>
                  <a:gd name="T17" fmla="*/ 20 h 54"/>
                  <a:gd name="T18" fmla="*/ 2 w 28"/>
                  <a:gd name="T19" fmla="*/ 54 h 54"/>
                  <a:gd name="T20" fmla="*/ 2 w 28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54">
                    <a:moveTo>
                      <a:pt x="2" y="54"/>
                    </a:moveTo>
                    <a:cubicBezTo>
                      <a:pt x="3" y="54"/>
                      <a:pt x="3" y="54"/>
                      <a:pt x="4" y="54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0"/>
                      <a:pt x="26" y="18"/>
                      <a:pt x="26" y="17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29" name="işliḍe"/>
              <p:cNvSpPr/>
              <p:nvPr/>
            </p:nvSpPr>
            <p:spPr bwMode="auto">
              <a:xfrm>
                <a:off x="8285535" y="2815564"/>
                <a:ext cx="1106974" cy="716278"/>
              </a:xfrm>
              <a:custGeom>
                <a:avLst/>
                <a:gdLst>
                  <a:gd name="T0" fmla="*/ 56 w 57"/>
                  <a:gd name="T1" fmla="*/ 11 h 37"/>
                  <a:gd name="T2" fmla="*/ 56 w 57"/>
                  <a:gd name="T3" fmla="*/ 11 h 37"/>
                  <a:gd name="T4" fmla="*/ 42 w 57"/>
                  <a:gd name="T5" fmla="*/ 4 h 37"/>
                  <a:gd name="T6" fmla="*/ 30 w 57"/>
                  <a:gd name="T7" fmla="*/ 0 h 37"/>
                  <a:gd name="T8" fmla="*/ 26 w 57"/>
                  <a:gd name="T9" fmla="*/ 2 h 37"/>
                  <a:gd name="T10" fmla="*/ 24 w 57"/>
                  <a:gd name="T11" fmla="*/ 1 h 37"/>
                  <a:gd name="T12" fmla="*/ 21 w 57"/>
                  <a:gd name="T13" fmla="*/ 6 h 37"/>
                  <a:gd name="T14" fmla="*/ 0 w 57"/>
                  <a:gd name="T15" fmla="*/ 35 h 37"/>
                  <a:gd name="T16" fmla="*/ 1 w 57"/>
                  <a:gd name="T17" fmla="*/ 37 h 37"/>
                  <a:gd name="T18" fmla="*/ 38 w 57"/>
                  <a:gd name="T19" fmla="*/ 21 h 37"/>
                  <a:gd name="T20" fmla="*/ 57 w 57"/>
                  <a:gd name="T21" fmla="*/ 13 h 37"/>
                  <a:gd name="T22" fmla="*/ 56 w 57"/>
                  <a:gd name="T23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37">
                    <a:moveTo>
                      <a:pt x="56" y="11"/>
                    </a:moveTo>
                    <a:cubicBezTo>
                      <a:pt x="56" y="11"/>
                      <a:pt x="56" y="11"/>
                      <a:pt x="56" y="11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1"/>
                      <a:pt x="28" y="2"/>
                      <a:pt x="26" y="2"/>
                    </a:cubicBezTo>
                    <a:cubicBezTo>
                      <a:pt x="25" y="2"/>
                      <a:pt x="24" y="2"/>
                      <a:pt x="24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1" y="36"/>
                      <a:pt x="1" y="37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2"/>
                      <a:pt x="56" y="12"/>
                      <a:pt x="56" y="1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0" name="ïS1íḋè"/>
              <p:cNvSpPr/>
              <p:nvPr/>
            </p:nvSpPr>
            <p:spPr bwMode="auto">
              <a:xfrm>
                <a:off x="9801804" y="1764405"/>
                <a:ext cx="427904" cy="316278"/>
              </a:xfrm>
              <a:custGeom>
                <a:avLst/>
                <a:gdLst>
                  <a:gd name="T0" fmla="*/ 4 w 22"/>
                  <a:gd name="T1" fmla="*/ 2 h 16"/>
                  <a:gd name="T2" fmla="*/ 4 w 22"/>
                  <a:gd name="T3" fmla="*/ 2 h 16"/>
                  <a:gd name="T4" fmla="*/ 0 w 22"/>
                  <a:gd name="T5" fmla="*/ 15 h 16"/>
                  <a:gd name="T6" fmla="*/ 2 w 22"/>
                  <a:gd name="T7" fmla="*/ 16 h 16"/>
                  <a:gd name="T8" fmla="*/ 14 w 22"/>
                  <a:gd name="T9" fmla="*/ 9 h 16"/>
                  <a:gd name="T10" fmla="*/ 22 w 22"/>
                  <a:gd name="T11" fmla="*/ 4 h 16"/>
                  <a:gd name="T12" fmla="*/ 21 w 22"/>
                  <a:gd name="T13" fmla="*/ 3 h 16"/>
                  <a:gd name="T14" fmla="*/ 22 w 22"/>
                  <a:gd name="T15" fmla="*/ 2 h 16"/>
                  <a:gd name="T16" fmla="*/ 8 w 22"/>
                  <a:gd name="T17" fmla="*/ 0 h 16"/>
                  <a:gd name="T18" fmla="*/ 4 w 22"/>
                  <a:gd name="T1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6"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1" y="3"/>
                      <a:pt x="21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6" y="2"/>
                      <a:pt x="4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1" name="íšḷiḑê"/>
              <p:cNvSpPr/>
              <p:nvPr/>
            </p:nvSpPr>
            <p:spPr bwMode="auto">
              <a:xfrm>
                <a:off x="11029704" y="3903928"/>
                <a:ext cx="55814" cy="213956"/>
              </a:xfrm>
              <a:custGeom>
                <a:avLst/>
                <a:gdLst>
                  <a:gd name="T0" fmla="*/ 2 w 3"/>
                  <a:gd name="T1" fmla="*/ 11 h 11"/>
                  <a:gd name="T2" fmla="*/ 2 w 3"/>
                  <a:gd name="T3" fmla="*/ 0 h 11"/>
                  <a:gd name="T4" fmla="*/ 0 w 3"/>
                  <a:gd name="T5" fmla="*/ 3 h 11"/>
                  <a:gd name="T6" fmla="*/ 2 w 3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3" y="7"/>
                      <a:pt x="3" y="4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2" y="1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2" name="îşļíďe"/>
              <p:cNvSpPr/>
              <p:nvPr/>
            </p:nvSpPr>
            <p:spPr bwMode="auto">
              <a:xfrm>
                <a:off x="10499476" y="3103932"/>
                <a:ext cx="604650" cy="837204"/>
              </a:xfrm>
              <a:custGeom>
                <a:avLst/>
                <a:gdLst>
                  <a:gd name="T0" fmla="*/ 0 w 31"/>
                  <a:gd name="T1" fmla="*/ 17 h 43"/>
                  <a:gd name="T2" fmla="*/ 1 w 31"/>
                  <a:gd name="T3" fmla="*/ 18 h 43"/>
                  <a:gd name="T4" fmla="*/ 0 w 31"/>
                  <a:gd name="T5" fmla="*/ 20 h 43"/>
                  <a:gd name="T6" fmla="*/ 17 w 31"/>
                  <a:gd name="T7" fmla="*/ 36 h 43"/>
                  <a:gd name="T8" fmla="*/ 26 w 31"/>
                  <a:gd name="T9" fmla="*/ 43 h 43"/>
                  <a:gd name="T10" fmla="*/ 26 w 31"/>
                  <a:gd name="T11" fmla="*/ 40 h 43"/>
                  <a:gd name="T12" fmla="*/ 27 w 31"/>
                  <a:gd name="T13" fmla="*/ 35 h 43"/>
                  <a:gd name="T14" fmla="*/ 23 w 31"/>
                  <a:gd name="T15" fmla="*/ 30 h 43"/>
                  <a:gd name="T16" fmla="*/ 23 w 31"/>
                  <a:gd name="T17" fmla="*/ 29 h 43"/>
                  <a:gd name="T18" fmla="*/ 24 w 31"/>
                  <a:gd name="T19" fmla="*/ 29 h 43"/>
                  <a:gd name="T20" fmla="*/ 28 w 31"/>
                  <a:gd name="T21" fmla="*/ 27 h 43"/>
                  <a:gd name="T22" fmla="*/ 29 w 31"/>
                  <a:gd name="T23" fmla="*/ 14 h 43"/>
                  <a:gd name="T24" fmla="*/ 31 w 31"/>
                  <a:gd name="T25" fmla="*/ 0 h 43"/>
                  <a:gd name="T26" fmla="*/ 0 w 31"/>
                  <a:gd name="T27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43">
                    <a:moveTo>
                      <a:pt x="0" y="17"/>
                    </a:moveTo>
                    <a:cubicBezTo>
                      <a:pt x="1" y="17"/>
                      <a:pt x="1" y="18"/>
                      <a:pt x="1" y="18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6" y="33"/>
                      <a:pt x="25" y="31"/>
                      <a:pt x="23" y="30"/>
                    </a:cubicBezTo>
                    <a:cubicBezTo>
                      <a:pt x="23" y="30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4" y="29"/>
                    </a:cubicBezTo>
                    <a:cubicBezTo>
                      <a:pt x="25" y="29"/>
                      <a:pt x="26" y="28"/>
                      <a:pt x="28" y="27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1" y="0"/>
                      <a:pt x="31" y="0"/>
                      <a:pt x="31" y="0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3" name="iṧ1idé"/>
              <p:cNvSpPr/>
              <p:nvPr/>
            </p:nvSpPr>
            <p:spPr bwMode="auto">
              <a:xfrm>
                <a:off x="9643668" y="1336501"/>
                <a:ext cx="232560" cy="390696"/>
              </a:xfrm>
              <a:custGeom>
                <a:avLst/>
                <a:gdLst>
                  <a:gd name="T0" fmla="*/ 3 w 12"/>
                  <a:gd name="T1" fmla="*/ 19 h 20"/>
                  <a:gd name="T2" fmla="*/ 9 w 12"/>
                  <a:gd name="T3" fmla="*/ 20 h 20"/>
                  <a:gd name="T4" fmla="*/ 12 w 12"/>
                  <a:gd name="T5" fmla="*/ 17 h 20"/>
                  <a:gd name="T6" fmla="*/ 11 w 12"/>
                  <a:gd name="T7" fmla="*/ 6 h 20"/>
                  <a:gd name="T8" fmla="*/ 2 w 12"/>
                  <a:gd name="T9" fmla="*/ 1 h 20"/>
                  <a:gd name="T10" fmla="*/ 1 w 12"/>
                  <a:gd name="T11" fmla="*/ 1 h 20"/>
                  <a:gd name="T12" fmla="*/ 1 w 12"/>
                  <a:gd name="T13" fmla="*/ 0 h 20"/>
                  <a:gd name="T14" fmla="*/ 0 w 12"/>
                  <a:gd name="T15" fmla="*/ 14 h 20"/>
                  <a:gd name="T16" fmla="*/ 3 w 12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0">
                    <a:moveTo>
                      <a:pt x="3" y="19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9" y="18"/>
                      <a:pt x="10" y="17"/>
                      <a:pt x="12" y="1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8" y="3"/>
                      <a:pt x="5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3" y="17"/>
                      <a:pt x="3" y="1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4" name="ïśḻiḋè"/>
              <p:cNvSpPr/>
              <p:nvPr/>
            </p:nvSpPr>
            <p:spPr bwMode="auto">
              <a:xfrm>
                <a:off x="9513436" y="4015554"/>
                <a:ext cx="558136" cy="818600"/>
              </a:xfrm>
              <a:custGeom>
                <a:avLst/>
                <a:gdLst>
                  <a:gd name="T0" fmla="*/ 15 w 29"/>
                  <a:gd name="T1" fmla="*/ 4 h 42"/>
                  <a:gd name="T2" fmla="*/ 14 w 29"/>
                  <a:gd name="T3" fmla="*/ 4 h 42"/>
                  <a:gd name="T4" fmla="*/ 9 w 29"/>
                  <a:gd name="T5" fmla="*/ 0 h 42"/>
                  <a:gd name="T6" fmla="*/ 0 w 29"/>
                  <a:gd name="T7" fmla="*/ 2 h 42"/>
                  <a:gd name="T8" fmla="*/ 29 w 29"/>
                  <a:gd name="T9" fmla="*/ 42 h 42"/>
                  <a:gd name="T10" fmla="*/ 27 w 29"/>
                  <a:gd name="T11" fmla="*/ 36 h 42"/>
                  <a:gd name="T12" fmla="*/ 15 w 29"/>
                  <a:gd name="T13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2">
                    <a:moveTo>
                      <a:pt x="15" y="4"/>
                    </a:moveTo>
                    <a:cubicBezTo>
                      <a:pt x="15" y="4"/>
                      <a:pt x="14" y="4"/>
                      <a:pt x="14" y="4"/>
                    </a:cubicBezTo>
                    <a:cubicBezTo>
                      <a:pt x="12" y="4"/>
                      <a:pt x="10" y="2"/>
                      <a:pt x="9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7" y="36"/>
                      <a:pt x="27" y="36"/>
                      <a:pt x="27" y="36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5" name="íSlîḑê"/>
              <p:cNvSpPr/>
              <p:nvPr/>
            </p:nvSpPr>
            <p:spPr bwMode="auto">
              <a:xfrm>
                <a:off x="9215764" y="1262083"/>
                <a:ext cx="427904" cy="372092"/>
              </a:xfrm>
              <a:custGeom>
                <a:avLst/>
                <a:gdLst>
                  <a:gd name="T0" fmla="*/ 21 w 22"/>
                  <a:gd name="T1" fmla="*/ 18 h 19"/>
                  <a:gd name="T2" fmla="*/ 21 w 22"/>
                  <a:gd name="T3" fmla="*/ 12 h 19"/>
                  <a:gd name="T4" fmla="*/ 22 w 22"/>
                  <a:gd name="T5" fmla="*/ 4 h 19"/>
                  <a:gd name="T6" fmla="*/ 13 w 22"/>
                  <a:gd name="T7" fmla="*/ 2 h 19"/>
                  <a:gd name="T8" fmla="*/ 13 w 22"/>
                  <a:gd name="T9" fmla="*/ 2 h 19"/>
                  <a:gd name="T10" fmla="*/ 13 w 22"/>
                  <a:gd name="T11" fmla="*/ 2 h 19"/>
                  <a:gd name="T12" fmla="*/ 3 w 22"/>
                  <a:gd name="T13" fmla="*/ 0 h 19"/>
                  <a:gd name="T14" fmla="*/ 0 w 22"/>
                  <a:gd name="T15" fmla="*/ 1 h 19"/>
                  <a:gd name="T16" fmla="*/ 6 w 22"/>
                  <a:gd name="T17" fmla="*/ 7 h 19"/>
                  <a:gd name="T18" fmla="*/ 18 w 22"/>
                  <a:gd name="T19" fmla="*/ 19 h 19"/>
                  <a:gd name="T20" fmla="*/ 21 w 22"/>
                  <a:gd name="T21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21" y="18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3"/>
                      <a:pt x="16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2"/>
                      <a:pt x="13" y="2"/>
                    </a:cubicBezTo>
                    <a:cubicBezTo>
                      <a:pt x="10" y="1"/>
                      <a:pt x="6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8"/>
                      <a:pt x="21" y="1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6" name="ïsľîde"/>
              <p:cNvSpPr/>
              <p:nvPr/>
            </p:nvSpPr>
            <p:spPr bwMode="auto">
              <a:xfrm>
                <a:off x="9876222" y="1476037"/>
                <a:ext cx="251164" cy="232560"/>
              </a:xfrm>
              <a:custGeom>
                <a:avLst/>
                <a:gdLst>
                  <a:gd name="T0" fmla="*/ 1 w 13"/>
                  <a:gd name="T1" fmla="*/ 9 h 12"/>
                  <a:gd name="T2" fmla="*/ 4 w 13"/>
                  <a:gd name="T3" fmla="*/ 12 h 12"/>
                  <a:gd name="T4" fmla="*/ 8 w 13"/>
                  <a:gd name="T5" fmla="*/ 11 h 12"/>
                  <a:gd name="T6" fmla="*/ 13 w 13"/>
                  <a:gd name="T7" fmla="*/ 9 h 12"/>
                  <a:gd name="T8" fmla="*/ 0 w 13"/>
                  <a:gd name="T9" fmla="*/ 0 h 12"/>
                  <a:gd name="T10" fmla="*/ 1 w 13"/>
                  <a:gd name="T11" fmla="*/ 9 h 12"/>
                  <a:gd name="T12" fmla="*/ 1 w 13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1" y="9"/>
                    </a:moveTo>
                    <a:cubicBezTo>
                      <a:pt x="3" y="10"/>
                      <a:pt x="4" y="11"/>
                      <a:pt x="4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4"/>
                      <a:pt x="6" y="0"/>
                      <a:pt x="0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7" name="íśḻïdè"/>
              <p:cNvSpPr/>
              <p:nvPr/>
            </p:nvSpPr>
            <p:spPr bwMode="auto">
              <a:xfrm>
                <a:off x="8694836" y="1224873"/>
                <a:ext cx="855810" cy="558136"/>
              </a:xfrm>
              <a:custGeom>
                <a:avLst/>
                <a:gdLst>
                  <a:gd name="T0" fmla="*/ 3 w 44"/>
                  <a:gd name="T1" fmla="*/ 29 h 29"/>
                  <a:gd name="T2" fmla="*/ 13 w 44"/>
                  <a:gd name="T3" fmla="*/ 28 h 29"/>
                  <a:gd name="T4" fmla="*/ 43 w 44"/>
                  <a:gd name="T5" fmla="*/ 25 h 29"/>
                  <a:gd name="T6" fmla="*/ 43 w 44"/>
                  <a:gd name="T7" fmla="*/ 25 h 29"/>
                  <a:gd name="T8" fmla="*/ 44 w 44"/>
                  <a:gd name="T9" fmla="*/ 22 h 29"/>
                  <a:gd name="T10" fmla="*/ 26 w 44"/>
                  <a:gd name="T11" fmla="*/ 3 h 29"/>
                  <a:gd name="T12" fmla="*/ 13 w 44"/>
                  <a:gd name="T13" fmla="*/ 0 h 29"/>
                  <a:gd name="T14" fmla="*/ 11 w 44"/>
                  <a:gd name="T15" fmla="*/ 0 h 29"/>
                  <a:gd name="T16" fmla="*/ 1 w 44"/>
                  <a:gd name="T17" fmla="*/ 24 h 29"/>
                  <a:gd name="T18" fmla="*/ 0 w 44"/>
                  <a:gd name="T19" fmla="*/ 26 h 29"/>
                  <a:gd name="T20" fmla="*/ 3 w 44"/>
                  <a:gd name="T2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9">
                    <a:moveTo>
                      <a:pt x="3" y="29"/>
                    </a:moveTo>
                    <a:cubicBezTo>
                      <a:pt x="13" y="28"/>
                      <a:pt x="13" y="28"/>
                      <a:pt x="13" y="28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3"/>
                      <a:pt x="44" y="2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2" y="1"/>
                      <a:pt x="17" y="0"/>
                      <a:pt x="13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7"/>
                      <a:pt x="2" y="28"/>
                      <a:pt x="3" y="2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8" name="iŝ1idé"/>
              <p:cNvSpPr/>
              <p:nvPr/>
            </p:nvSpPr>
            <p:spPr bwMode="auto">
              <a:xfrm>
                <a:off x="8480879" y="1243477"/>
                <a:ext cx="409300" cy="502322"/>
              </a:xfrm>
              <a:custGeom>
                <a:avLst/>
                <a:gdLst>
                  <a:gd name="T0" fmla="*/ 1 w 21"/>
                  <a:gd name="T1" fmla="*/ 22 h 26"/>
                  <a:gd name="T2" fmla="*/ 1 w 21"/>
                  <a:gd name="T3" fmla="*/ 23 h 26"/>
                  <a:gd name="T4" fmla="*/ 5 w 21"/>
                  <a:gd name="T5" fmla="*/ 26 h 26"/>
                  <a:gd name="T6" fmla="*/ 9 w 21"/>
                  <a:gd name="T7" fmla="*/ 24 h 26"/>
                  <a:gd name="T8" fmla="*/ 10 w 21"/>
                  <a:gd name="T9" fmla="*/ 25 h 26"/>
                  <a:gd name="T10" fmla="*/ 18 w 21"/>
                  <a:gd name="T11" fmla="*/ 5 h 26"/>
                  <a:gd name="T12" fmla="*/ 21 w 21"/>
                  <a:gd name="T13" fmla="*/ 0 h 26"/>
                  <a:gd name="T14" fmla="*/ 16 w 21"/>
                  <a:gd name="T15" fmla="*/ 1 h 26"/>
                  <a:gd name="T16" fmla="*/ 16 w 21"/>
                  <a:gd name="T17" fmla="*/ 1 h 26"/>
                  <a:gd name="T18" fmla="*/ 16 w 21"/>
                  <a:gd name="T19" fmla="*/ 1 h 26"/>
                  <a:gd name="T20" fmla="*/ 0 w 21"/>
                  <a:gd name="T21" fmla="*/ 20 h 26"/>
                  <a:gd name="T22" fmla="*/ 1 w 21"/>
                  <a:gd name="T23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6">
                    <a:moveTo>
                      <a:pt x="1" y="22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8" y="24"/>
                      <a:pt x="9" y="24"/>
                    </a:cubicBezTo>
                    <a:cubicBezTo>
                      <a:pt x="10" y="24"/>
                      <a:pt x="10" y="25"/>
                      <a:pt x="10" y="2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8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2" y="21"/>
                      <a:pt x="1" y="2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39" name="iṧḻîḍê"/>
              <p:cNvSpPr/>
              <p:nvPr/>
            </p:nvSpPr>
            <p:spPr bwMode="auto">
              <a:xfrm>
                <a:off x="11122726" y="3029514"/>
                <a:ext cx="18604" cy="37210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0" name="îṡļiďé"/>
              <p:cNvSpPr/>
              <p:nvPr/>
            </p:nvSpPr>
            <p:spPr bwMode="auto">
              <a:xfrm>
                <a:off x="10387850" y="2741146"/>
                <a:ext cx="679068" cy="269768"/>
              </a:xfrm>
              <a:custGeom>
                <a:avLst/>
                <a:gdLst>
                  <a:gd name="T0" fmla="*/ 0 w 35"/>
                  <a:gd name="T1" fmla="*/ 1 h 14"/>
                  <a:gd name="T2" fmla="*/ 0 w 35"/>
                  <a:gd name="T3" fmla="*/ 1 h 14"/>
                  <a:gd name="T4" fmla="*/ 1 w 35"/>
                  <a:gd name="T5" fmla="*/ 1 h 14"/>
                  <a:gd name="T6" fmla="*/ 34 w 35"/>
                  <a:gd name="T7" fmla="*/ 14 h 14"/>
                  <a:gd name="T8" fmla="*/ 34 w 35"/>
                  <a:gd name="T9" fmla="*/ 14 h 14"/>
                  <a:gd name="T10" fmla="*/ 34 w 35"/>
                  <a:gd name="T11" fmla="*/ 11 h 14"/>
                  <a:gd name="T12" fmla="*/ 34 w 35"/>
                  <a:gd name="T13" fmla="*/ 11 h 14"/>
                  <a:gd name="T14" fmla="*/ 35 w 35"/>
                  <a:gd name="T15" fmla="*/ 7 h 14"/>
                  <a:gd name="T16" fmla="*/ 32 w 35"/>
                  <a:gd name="T17" fmla="*/ 0 h 14"/>
                  <a:gd name="T18" fmla="*/ 1 w 35"/>
                  <a:gd name="T19" fmla="*/ 0 h 14"/>
                  <a:gd name="T20" fmla="*/ 0 w 35"/>
                  <a:gd name="T21" fmla="*/ 0 h 14"/>
                  <a:gd name="T22" fmla="*/ 0 w 35"/>
                  <a:gd name="T2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14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0"/>
                      <a:pt x="35" y="8"/>
                      <a:pt x="35" y="7"/>
                    </a:cubicBezTo>
                    <a:cubicBezTo>
                      <a:pt x="34" y="4"/>
                      <a:pt x="33" y="2"/>
                      <a:pt x="3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1" name="îSľïḑê"/>
              <p:cNvSpPr/>
              <p:nvPr/>
            </p:nvSpPr>
            <p:spPr bwMode="auto">
              <a:xfrm>
                <a:off x="8229721" y="1224873"/>
                <a:ext cx="483718" cy="409300"/>
              </a:xfrm>
              <a:custGeom>
                <a:avLst/>
                <a:gdLst>
                  <a:gd name="T0" fmla="*/ 1 w 25"/>
                  <a:gd name="T1" fmla="*/ 11 h 21"/>
                  <a:gd name="T2" fmla="*/ 0 w 25"/>
                  <a:gd name="T3" fmla="*/ 14 h 21"/>
                  <a:gd name="T4" fmla="*/ 9 w 25"/>
                  <a:gd name="T5" fmla="*/ 21 h 21"/>
                  <a:gd name="T6" fmla="*/ 11 w 25"/>
                  <a:gd name="T7" fmla="*/ 20 h 21"/>
                  <a:gd name="T8" fmla="*/ 12 w 25"/>
                  <a:gd name="T9" fmla="*/ 20 h 21"/>
                  <a:gd name="T10" fmla="*/ 25 w 25"/>
                  <a:gd name="T11" fmla="*/ 1 h 21"/>
                  <a:gd name="T12" fmla="*/ 16 w 25"/>
                  <a:gd name="T13" fmla="*/ 0 h 21"/>
                  <a:gd name="T14" fmla="*/ 16 w 25"/>
                  <a:gd name="T15" fmla="*/ 0 h 21"/>
                  <a:gd name="T16" fmla="*/ 16 w 25"/>
                  <a:gd name="T17" fmla="*/ 0 h 21"/>
                  <a:gd name="T18" fmla="*/ 1 w 25"/>
                  <a:gd name="T19" fmla="*/ 9 h 21"/>
                  <a:gd name="T20" fmla="*/ 1 w 25"/>
                  <a:gd name="T2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1">
                    <a:moveTo>
                      <a:pt x="1" y="11"/>
                    </a:moveTo>
                    <a:cubicBezTo>
                      <a:pt x="1" y="12"/>
                      <a:pt x="1" y="13"/>
                      <a:pt x="0" y="14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0"/>
                      <a:pt x="10" y="20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9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2" name="îṩḷïḓê"/>
              <p:cNvSpPr/>
              <p:nvPr/>
            </p:nvSpPr>
            <p:spPr bwMode="auto">
              <a:xfrm>
                <a:off x="11066912" y="2973700"/>
                <a:ext cx="37210" cy="93022"/>
              </a:xfrm>
              <a:custGeom>
                <a:avLst/>
                <a:gdLst>
                  <a:gd name="T0" fmla="*/ 2 w 2"/>
                  <a:gd name="T1" fmla="*/ 3 h 5"/>
                  <a:gd name="T2" fmla="*/ 2 w 2"/>
                  <a:gd name="T3" fmla="*/ 2 h 5"/>
                  <a:gd name="T4" fmla="*/ 0 w 2"/>
                  <a:gd name="T5" fmla="*/ 0 h 5"/>
                  <a:gd name="T6" fmla="*/ 0 w 2"/>
                  <a:gd name="T7" fmla="*/ 3 h 5"/>
                  <a:gd name="T8" fmla="*/ 2 w 2"/>
                  <a:gd name="T9" fmla="*/ 5 h 5"/>
                  <a:gd name="T10" fmla="*/ 2 w 2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3" name="îSlídè"/>
              <p:cNvSpPr/>
              <p:nvPr/>
            </p:nvSpPr>
            <p:spPr bwMode="auto">
              <a:xfrm>
                <a:off x="10369244" y="1866733"/>
                <a:ext cx="539532" cy="641860"/>
              </a:xfrm>
              <a:custGeom>
                <a:avLst/>
                <a:gdLst>
                  <a:gd name="T0" fmla="*/ 0 w 28"/>
                  <a:gd name="T1" fmla="*/ 1 h 33"/>
                  <a:gd name="T2" fmla="*/ 11 w 28"/>
                  <a:gd name="T3" fmla="*/ 13 h 33"/>
                  <a:gd name="T4" fmla="*/ 28 w 28"/>
                  <a:gd name="T5" fmla="*/ 33 h 33"/>
                  <a:gd name="T6" fmla="*/ 20 w 28"/>
                  <a:gd name="T7" fmla="*/ 23 h 33"/>
                  <a:gd name="T8" fmla="*/ 19 w 28"/>
                  <a:gd name="T9" fmla="*/ 22 h 33"/>
                  <a:gd name="T10" fmla="*/ 19 w 28"/>
                  <a:gd name="T11" fmla="*/ 21 h 33"/>
                  <a:gd name="T12" fmla="*/ 8 w 28"/>
                  <a:gd name="T13" fmla="*/ 5 h 33"/>
                  <a:gd name="T14" fmla="*/ 8 w 28"/>
                  <a:gd name="T15" fmla="*/ 5 h 33"/>
                  <a:gd name="T16" fmla="*/ 7 w 28"/>
                  <a:gd name="T17" fmla="*/ 2 h 33"/>
                  <a:gd name="T18" fmla="*/ 7 w 28"/>
                  <a:gd name="T19" fmla="*/ 2 h 33"/>
                  <a:gd name="T20" fmla="*/ 0 w 28"/>
                  <a:gd name="T21" fmla="*/ 0 h 33"/>
                  <a:gd name="T22" fmla="*/ 0 w 28"/>
                  <a:gd name="T2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3">
                    <a:moveTo>
                      <a:pt x="0" y="1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7" y="29"/>
                      <a:pt x="24" y="25"/>
                      <a:pt x="20" y="23"/>
                    </a:cubicBezTo>
                    <a:cubicBezTo>
                      <a:pt x="19" y="23"/>
                      <a:pt x="19" y="22"/>
                      <a:pt x="19" y="22"/>
                    </a:cubicBezTo>
                    <a:cubicBezTo>
                      <a:pt x="19" y="22"/>
                      <a:pt x="19" y="21"/>
                      <a:pt x="19" y="21"/>
                    </a:cubicBezTo>
                    <a:cubicBezTo>
                      <a:pt x="18" y="14"/>
                      <a:pt x="14" y="8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4" name="íS1îḑé"/>
              <p:cNvSpPr/>
              <p:nvPr/>
            </p:nvSpPr>
            <p:spPr bwMode="auto">
              <a:xfrm>
                <a:off x="10304126" y="1885337"/>
                <a:ext cx="679068" cy="827906"/>
              </a:xfrm>
              <a:custGeom>
                <a:avLst/>
                <a:gdLst>
                  <a:gd name="T0" fmla="*/ 0 w 35"/>
                  <a:gd name="T1" fmla="*/ 1 h 43"/>
                  <a:gd name="T2" fmla="*/ 0 w 35"/>
                  <a:gd name="T3" fmla="*/ 31 h 43"/>
                  <a:gd name="T4" fmla="*/ 0 w 35"/>
                  <a:gd name="T5" fmla="*/ 40 h 43"/>
                  <a:gd name="T6" fmla="*/ 4 w 35"/>
                  <a:gd name="T7" fmla="*/ 43 h 43"/>
                  <a:gd name="T8" fmla="*/ 35 w 35"/>
                  <a:gd name="T9" fmla="*/ 43 h 43"/>
                  <a:gd name="T10" fmla="*/ 33 w 35"/>
                  <a:gd name="T11" fmla="*/ 41 h 43"/>
                  <a:gd name="T12" fmla="*/ 33 w 35"/>
                  <a:gd name="T13" fmla="*/ 41 h 43"/>
                  <a:gd name="T14" fmla="*/ 33 w 35"/>
                  <a:gd name="T15" fmla="*/ 37 h 43"/>
                  <a:gd name="T16" fmla="*/ 32 w 35"/>
                  <a:gd name="T17" fmla="*/ 35 h 43"/>
                  <a:gd name="T18" fmla="*/ 30 w 35"/>
                  <a:gd name="T19" fmla="*/ 32 h 43"/>
                  <a:gd name="T20" fmla="*/ 2 w 35"/>
                  <a:gd name="T21" fmla="*/ 0 h 43"/>
                  <a:gd name="T22" fmla="*/ 0 w 35"/>
                  <a:gd name="T23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43">
                    <a:moveTo>
                      <a:pt x="0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0"/>
                      <a:pt x="3" y="42"/>
                      <a:pt x="4" y="43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4" y="43"/>
                      <a:pt x="34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39"/>
                      <a:pt x="33" y="38"/>
                      <a:pt x="33" y="37"/>
                    </a:cubicBezTo>
                    <a:cubicBezTo>
                      <a:pt x="32" y="36"/>
                      <a:pt x="32" y="35"/>
                      <a:pt x="32" y="35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5" name="ï$ļîďé"/>
              <p:cNvSpPr/>
              <p:nvPr/>
            </p:nvSpPr>
            <p:spPr bwMode="auto">
              <a:xfrm>
                <a:off x="6239035" y="3438814"/>
                <a:ext cx="279068" cy="325582"/>
              </a:xfrm>
              <a:custGeom>
                <a:avLst/>
                <a:gdLst>
                  <a:gd name="T0" fmla="*/ 1 w 14"/>
                  <a:gd name="T1" fmla="*/ 0 h 17"/>
                  <a:gd name="T2" fmla="*/ 0 w 14"/>
                  <a:gd name="T3" fmla="*/ 0 h 17"/>
                  <a:gd name="T4" fmla="*/ 4 w 14"/>
                  <a:gd name="T5" fmla="*/ 10 h 17"/>
                  <a:gd name="T6" fmla="*/ 6 w 14"/>
                  <a:gd name="T7" fmla="*/ 11 h 17"/>
                  <a:gd name="T8" fmla="*/ 14 w 14"/>
                  <a:gd name="T9" fmla="*/ 17 h 17"/>
                  <a:gd name="T10" fmla="*/ 1 w 14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7"/>
                      <a:pt x="4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4" y="17"/>
                      <a:pt x="14" y="17"/>
                      <a:pt x="14" y="1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6" name="íSľíḋe"/>
              <p:cNvSpPr/>
              <p:nvPr/>
            </p:nvSpPr>
            <p:spPr bwMode="auto">
              <a:xfrm>
                <a:off x="7466935" y="1727195"/>
                <a:ext cx="641860" cy="1218600"/>
              </a:xfrm>
              <a:custGeom>
                <a:avLst/>
                <a:gdLst>
                  <a:gd name="T0" fmla="*/ 31 w 33"/>
                  <a:gd name="T1" fmla="*/ 33 h 63"/>
                  <a:gd name="T2" fmla="*/ 32 w 33"/>
                  <a:gd name="T3" fmla="*/ 30 h 63"/>
                  <a:gd name="T4" fmla="*/ 2 w 33"/>
                  <a:gd name="T5" fmla="*/ 0 h 63"/>
                  <a:gd name="T6" fmla="*/ 0 w 33"/>
                  <a:gd name="T7" fmla="*/ 1 h 63"/>
                  <a:gd name="T8" fmla="*/ 2 w 33"/>
                  <a:gd name="T9" fmla="*/ 35 h 63"/>
                  <a:gd name="T10" fmla="*/ 4 w 33"/>
                  <a:gd name="T11" fmla="*/ 62 h 63"/>
                  <a:gd name="T12" fmla="*/ 7 w 33"/>
                  <a:gd name="T13" fmla="*/ 63 h 63"/>
                  <a:gd name="T14" fmla="*/ 33 w 33"/>
                  <a:gd name="T15" fmla="*/ 37 h 63"/>
                  <a:gd name="T16" fmla="*/ 31 w 33"/>
                  <a:gd name="T17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63">
                    <a:moveTo>
                      <a:pt x="31" y="33"/>
                    </a:moveTo>
                    <a:cubicBezTo>
                      <a:pt x="31" y="32"/>
                      <a:pt x="31" y="31"/>
                      <a:pt x="32" y="3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5" y="62"/>
                      <a:pt x="6" y="62"/>
                      <a:pt x="7" y="63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2" y="36"/>
                      <a:pt x="31" y="34"/>
                      <a:pt x="31" y="3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7" name="ï$1íḑé"/>
              <p:cNvSpPr/>
              <p:nvPr/>
            </p:nvSpPr>
            <p:spPr bwMode="auto">
              <a:xfrm>
                <a:off x="10443664" y="3513232"/>
                <a:ext cx="539532" cy="446510"/>
              </a:xfrm>
              <a:custGeom>
                <a:avLst/>
                <a:gdLst>
                  <a:gd name="T0" fmla="*/ 0 w 28"/>
                  <a:gd name="T1" fmla="*/ 1 h 23"/>
                  <a:gd name="T2" fmla="*/ 0 w 28"/>
                  <a:gd name="T3" fmla="*/ 17 h 23"/>
                  <a:gd name="T4" fmla="*/ 0 w 28"/>
                  <a:gd name="T5" fmla="*/ 17 h 23"/>
                  <a:gd name="T6" fmla="*/ 4 w 28"/>
                  <a:gd name="T7" fmla="*/ 21 h 23"/>
                  <a:gd name="T8" fmla="*/ 28 w 28"/>
                  <a:gd name="T9" fmla="*/ 23 h 23"/>
                  <a:gd name="T10" fmla="*/ 10 w 28"/>
                  <a:gd name="T11" fmla="*/ 7 h 23"/>
                  <a:gd name="T12" fmla="*/ 2 w 28"/>
                  <a:gd name="T13" fmla="*/ 0 h 23"/>
                  <a:gd name="T14" fmla="*/ 0 w 28"/>
                  <a:gd name="T15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3">
                    <a:moveTo>
                      <a:pt x="0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7"/>
                      <a:pt x="4" y="19"/>
                      <a:pt x="4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8" name="ï$ḻiďè"/>
              <p:cNvSpPr/>
              <p:nvPr/>
            </p:nvSpPr>
            <p:spPr bwMode="auto">
              <a:xfrm>
                <a:off x="6239035" y="3085328"/>
                <a:ext cx="390696" cy="697674"/>
              </a:xfrm>
              <a:custGeom>
                <a:avLst/>
                <a:gdLst>
                  <a:gd name="T0" fmla="*/ 16 w 20"/>
                  <a:gd name="T1" fmla="*/ 0 h 36"/>
                  <a:gd name="T2" fmla="*/ 0 w 20"/>
                  <a:gd name="T3" fmla="*/ 3 h 36"/>
                  <a:gd name="T4" fmla="*/ 0 w 20"/>
                  <a:gd name="T5" fmla="*/ 15 h 36"/>
                  <a:gd name="T6" fmla="*/ 0 w 20"/>
                  <a:gd name="T7" fmla="*/ 15 h 36"/>
                  <a:gd name="T8" fmla="*/ 0 w 20"/>
                  <a:gd name="T9" fmla="*/ 15 h 36"/>
                  <a:gd name="T10" fmla="*/ 16 w 20"/>
                  <a:gd name="T11" fmla="*/ 36 h 36"/>
                  <a:gd name="T12" fmla="*/ 18 w 20"/>
                  <a:gd name="T13" fmla="*/ 20 h 36"/>
                  <a:gd name="T14" fmla="*/ 20 w 20"/>
                  <a:gd name="T15" fmla="*/ 4 h 36"/>
                  <a:gd name="T16" fmla="*/ 16 w 20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6">
                    <a:moveTo>
                      <a:pt x="16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7"/>
                      <a:pt x="0" y="11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3"/>
                      <a:pt x="16" y="2"/>
                      <a:pt x="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49" name="îSľiďê"/>
              <p:cNvSpPr/>
              <p:nvPr/>
            </p:nvSpPr>
            <p:spPr bwMode="auto">
              <a:xfrm>
                <a:off x="9336690" y="4071368"/>
                <a:ext cx="679068" cy="1125578"/>
              </a:xfrm>
              <a:custGeom>
                <a:avLst/>
                <a:gdLst>
                  <a:gd name="T0" fmla="*/ 9 w 35"/>
                  <a:gd name="T1" fmla="*/ 41 h 58"/>
                  <a:gd name="T2" fmla="*/ 9 w 35"/>
                  <a:gd name="T3" fmla="*/ 41 h 58"/>
                  <a:gd name="T4" fmla="*/ 16 w 35"/>
                  <a:gd name="T5" fmla="*/ 58 h 58"/>
                  <a:gd name="T6" fmla="*/ 35 w 35"/>
                  <a:gd name="T7" fmla="*/ 52 h 58"/>
                  <a:gd name="T8" fmla="*/ 35 w 35"/>
                  <a:gd name="T9" fmla="*/ 52 h 58"/>
                  <a:gd name="T10" fmla="*/ 8 w 35"/>
                  <a:gd name="T11" fmla="*/ 0 h 58"/>
                  <a:gd name="T12" fmla="*/ 0 w 35"/>
                  <a:gd name="T13" fmla="*/ 31 h 58"/>
                  <a:gd name="T14" fmla="*/ 9 w 35"/>
                  <a:gd name="T15" fmla="*/ 4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8">
                    <a:moveTo>
                      <a:pt x="9" y="41"/>
                    </a:moveTo>
                    <a:cubicBezTo>
                      <a:pt x="9" y="41"/>
                      <a:pt x="9" y="41"/>
                      <a:pt x="9" y="41"/>
                    </a:cubicBezTo>
                    <a:cubicBezTo>
                      <a:pt x="11" y="46"/>
                      <a:pt x="14" y="51"/>
                      <a:pt x="16" y="58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5"/>
                      <a:pt x="5" y="38"/>
                      <a:pt x="9" y="4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0" name="îSľîďè"/>
              <p:cNvSpPr/>
              <p:nvPr/>
            </p:nvSpPr>
            <p:spPr bwMode="auto">
              <a:xfrm>
                <a:off x="6341357" y="1708591"/>
                <a:ext cx="1051160" cy="1320923"/>
              </a:xfrm>
              <a:custGeom>
                <a:avLst/>
                <a:gdLst>
                  <a:gd name="T0" fmla="*/ 16 w 54"/>
                  <a:gd name="T1" fmla="*/ 65 h 68"/>
                  <a:gd name="T2" fmla="*/ 17 w 54"/>
                  <a:gd name="T3" fmla="*/ 66 h 68"/>
                  <a:gd name="T4" fmla="*/ 54 w 54"/>
                  <a:gd name="T5" fmla="*/ 2 h 68"/>
                  <a:gd name="T6" fmla="*/ 53 w 54"/>
                  <a:gd name="T7" fmla="*/ 0 h 68"/>
                  <a:gd name="T8" fmla="*/ 41 w 54"/>
                  <a:gd name="T9" fmla="*/ 6 h 68"/>
                  <a:gd name="T10" fmla="*/ 28 w 54"/>
                  <a:gd name="T11" fmla="*/ 12 h 68"/>
                  <a:gd name="T12" fmla="*/ 18 w 54"/>
                  <a:gd name="T13" fmla="*/ 28 h 68"/>
                  <a:gd name="T14" fmla="*/ 18 w 54"/>
                  <a:gd name="T15" fmla="*/ 28 h 68"/>
                  <a:gd name="T16" fmla="*/ 2 w 54"/>
                  <a:gd name="T17" fmla="*/ 59 h 68"/>
                  <a:gd name="T18" fmla="*/ 2 w 54"/>
                  <a:gd name="T19" fmla="*/ 59 h 68"/>
                  <a:gd name="T20" fmla="*/ 0 w 54"/>
                  <a:gd name="T21" fmla="*/ 62 h 68"/>
                  <a:gd name="T22" fmla="*/ 11 w 54"/>
                  <a:gd name="T23" fmla="*/ 67 h 68"/>
                  <a:gd name="T24" fmla="*/ 11 w 54"/>
                  <a:gd name="T25" fmla="*/ 68 h 68"/>
                  <a:gd name="T26" fmla="*/ 16 w 54"/>
                  <a:gd name="T27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68">
                    <a:moveTo>
                      <a:pt x="16" y="65"/>
                    </a:moveTo>
                    <a:cubicBezTo>
                      <a:pt x="16" y="66"/>
                      <a:pt x="17" y="66"/>
                      <a:pt x="17" y="66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1"/>
                      <a:pt x="53" y="1"/>
                      <a:pt x="53" y="0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3" y="16"/>
                      <a:pt x="20" y="22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8" y="35"/>
                      <a:pt x="2" y="47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60"/>
                      <a:pt x="0" y="61"/>
                      <a:pt x="0" y="62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2" y="66"/>
                      <a:pt x="14" y="65"/>
                      <a:pt x="16" y="6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1" name="isľiḍê"/>
              <p:cNvSpPr/>
              <p:nvPr/>
            </p:nvSpPr>
            <p:spPr bwMode="auto">
              <a:xfrm>
                <a:off x="6536707" y="3820210"/>
                <a:ext cx="483718" cy="213956"/>
              </a:xfrm>
              <a:custGeom>
                <a:avLst/>
                <a:gdLst>
                  <a:gd name="T0" fmla="*/ 2 w 25"/>
                  <a:gd name="T1" fmla="*/ 0 h 11"/>
                  <a:gd name="T2" fmla="*/ 2 w 25"/>
                  <a:gd name="T3" fmla="*/ 0 h 11"/>
                  <a:gd name="T4" fmla="*/ 0 w 25"/>
                  <a:gd name="T5" fmla="*/ 3 h 11"/>
                  <a:gd name="T6" fmla="*/ 19 w 25"/>
                  <a:gd name="T7" fmla="*/ 11 h 11"/>
                  <a:gd name="T8" fmla="*/ 20 w 25"/>
                  <a:gd name="T9" fmla="*/ 11 h 11"/>
                  <a:gd name="T10" fmla="*/ 25 w 25"/>
                  <a:gd name="T11" fmla="*/ 10 h 11"/>
                  <a:gd name="T12" fmla="*/ 17 w 25"/>
                  <a:gd name="T13" fmla="*/ 6 h 11"/>
                  <a:gd name="T14" fmla="*/ 2 w 25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7"/>
                      <a:pt x="12" y="10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7" y="6"/>
                      <a:pt x="17" y="6"/>
                      <a:pt x="17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2" name="íśḻiḑê"/>
              <p:cNvSpPr/>
              <p:nvPr/>
            </p:nvSpPr>
            <p:spPr bwMode="auto">
              <a:xfrm>
                <a:off x="7504143" y="1708591"/>
                <a:ext cx="799996" cy="586046"/>
              </a:xfrm>
              <a:custGeom>
                <a:avLst/>
                <a:gdLst>
                  <a:gd name="T0" fmla="*/ 34 w 41"/>
                  <a:gd name="T1" fmla="*/ 29 h 30"/>
                  <a:gd name="T2" fmla="*/ 37 w 41"/>
                  <a:gd name="T3" fmla="*/ 30 h 30"/>
                  <a:gd name="T4" fmla="*/ 41 w 41"/>
                  <a:gd name="T5" fmla="*/ 25 h 30"/>
                  <a:gd name="T6" fmla="*/ 39 w 41"/>
                  <a:gd name="T7" fmla="*/ 21 h 30"/>
                  <a:gd name="T8" fmla="*/ 39 w 41"/>
                  <a:gd name="T9" fmla="*/ 20 h 30"/>
                  <a:gd name="T10" fmla="*/ 0 w 41"/>
                  <a:gd name="T11" fmla="*/ 0 h 30"/>
                  <a:gd name="T12" fmla="*/ 0 w 41"/>
                  <a:gd name="T13" fmla="*/ 1 h 30"/>
                  <a:gd name="T14" fmla="*/ 31 w 41"/>
                  <a:gd name="T15" fmla="*/ 30 h 30"/>
                  <a:gd name="T16" fmla="*/ 34 w 41"/>
                  <a:gd name="T17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0">
                    <a:moveTo>
                      <a:pt x="34" y="29"/>
                    </a:moveTo>
                    <a:cubicBezTo>
                      <a:pt x="35" y="29"/>
                      <a:pt x="36" y="30"/>
                      <a:pt x="37" y="30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4"/>
                      <a:pt x="39" y="23"/>
                      <a:pt x="39" y="21"/>
                    </a:cubicBezTo>
                    <a:cubicBezTo>
                      <a:pt x="39" y="21"/>
                      <a:pt x="39" y="20"/>
                      <a:pt x="39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2" y="30"/>
                      <a:pt x="33" y="29"/>
                      <a:pt x="34" y="2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3" name="ísľíḓè"/>
              <p:cNvSpPr/>
              <p:nvPr/>
            </p:nvSpPr>
            <p:spPr bwMode="auto">
              <a:xfrm>
                <a:off x="7755303" y="4266718"/>
                <a:ext cx="297672" cy="251164"/>
              </a:xfrm>
              <a:custGeom>
                <a:avLst/>
                <a:gdLst>
                  <a:gd name="T0" fmla="*/ 0 w 15"/>
                  <a:gd name="T1" fmla="*/ 4 h 13"/>
                  <a:gd name="T2" fmla="*/ 15 w 15"/>
                  <a:gd name="T3" fmla="*/ 13 h 13"/>
                  <a:gd name="T4" fmla="*/ 10 w 15"/>
                  <a:gd name="T5" fmla="*/ 4 h 13"/>
                  <a:gd name="T6" fmla="*/ 8 w 15"/>
                  <a:gd name="T7" fmla="*/ 0 h 13"/>
                  <a:gd name="T8" fmla="*/ 0 w 15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0" y="4"/>
                    </a:moveTo>
                    <a:cubicBezTo>
                      <a:pt x="5" y="8"/>
                      <a:pt x="10" y="11"/>
                      <a:pt x="15" y="1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4" name="ïŝliďê"/>
              <p:cNvSpPr/>
              <p:nvPr/>
            </p:nvSpPr>
            <p:spPr bwMode="auto">
              <a:xfrm>
                <a:off x="6341357" y="3671374"/>
                <a:ext cx="213956" cy="186046"/>
              </a:xfrm>
              <a:custGeom>
                <a:avLst/>
                <a:gdLst>
                  <a:gd name="T0" fmla="*/ 0 w 11"/>
                  <a:gd name="T1" fmla="*/ 0 h 10"/>
                  <a:gd name="T2" fmla="*/ 9 w 11"/>
                  <a:gd name="T3" fmla="*/ 10 h 10"/>
                  <a:gd name="T4" fmla="*/ 10 w 11"/>
                  <a:gd name="T5" fmla="*/ 9 h 10"/>
                  <a:gd name="T6" fmla="*/ 11 w 11"/>
                  <a:gd name="T7" fmla="*/ 7 h 10"/>
                  <a:gd name="T8" fmla="*/ 0 w 1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3" y="4"/>
                      <a:pt x="6" y="8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7"/>
                      <a:pt x="11" y="7"/>
                      <a:pt x="11" y="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5" name="iślíḓe"/>
              <p:cNvSpPr/>
              <p:nvPr/>
            </p:nvSpPr>
            <p:spPr bwMode="auto">
              <a:xfrm>
                <a:off x="8229721" y="2173705"/>
                <a:ext cx="641860" cy="251164"/>
              </a:xfrm>
              <a:custGeom>
                <a:avLst/>
                <a:gdLst>
                  <a:gd name="T0" fmla="*/ 6 w 33"/>
                  <a:gd name="T1" fmla="*/ 2 h 13"/>
                  <a:gd name="T2" fmla="*/ 5 w 33"/>
                  <a:gd name="T3" fmla="*/ 2 h 13"/>
                  <a:gd name="T4" fmla="*/ 0 w 33"/>
                  <a:gd name="T5" fmla="*/ 7 h 13"/>
                  <a:gd name="T6" fmla="*/ 1 w 33"/>
                  <a:gd name="T7" fmla="*/ 10 h 13"/>
                  <a:gd name="T8" fmla="*/ 33 w 33"/>
                  <a:gd name="T9" fmla="*/ 13 h 13"/>
                  <a:gd name="T10" fmla="*/ 30 w 33"/>
                  <a:gd name="T11" fmla="*/ 11 h 13"/>
                  <a:gd name="T12" fmla="*/ 10 w 33"/>
                  <a:gd name="T13" fmla="*/ 0 h 13"/>
                  <a:gd name="T14" fmla="*/ 6 w 33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13">
                    <a:moveTo>
                      <a:pt x="6" y="2"/>
                    </a:moveTo>
                    <a:cubicBezTo>
                      <a:pt x="6" y="2"/>
                      <a:pt x="5" y="2"/>
                      <a:pt x="5" y="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2" y="9"/>
                      <a:pt x="1" y="10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8" y="2"/>
                      <a:pt x="6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6" name="î$lïdé"/>
              <p:cNvSpPr/>
              <p:nvPr/>
            </p:nvSpPr>
            <p:spPr bwMode="auto">
              <a:xfrm>
                <a:off x="7913443" y="3857418"/>
                <a:ext cx="409300" cy="390696"/>
              </a:xfrm>
              <a:custGeom>
                <a:avLst/>
                <a:gdLst>
                  <a:gd name="T0" fmla="*/ 20 w 21"/>
                  <a:gd name="T1" fmla="*/ 16 h 20"/>
                  <a:gd name="T2" fmla="*/ 20 w 21"/>
                  <a:gd name="T3" fmla="*/ 15 h 20"/>
                  <a:gd name="T4" fmla="*/ 21 w 21"/>
                  <a:gd name="T5" fmla="*/ 13 h 20"/>
                  <a:gd name="T6" fmla="*/ 6 w 21"/>
                  <a:gd name="T7" fmla="*/ 0 h 20"/>
                  <a:gd name="T8" fmla="*/ 2 w 21"/>
                  <a:gd name="T9" fmla="*/ 2 h 20"/>
                  <a:gd name="T10" fmla="*/ 0 w 21"/>
                  <a:gd name="T11" fmla="*/ 20 h 20"/>
                  <a:gd name="T12" fmla="*/ 8 w 21"/>
                  <a:gd name="T13" fmla="*/ 18 h 20"/>
                  <a:gd name="T14" fmla="*/ 20 w 21"/>
                  <a:gd name="T15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0">
                    <a:moveTo>
                      <a:pt x="20" y="16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4"/>
                      <a:pt x="20" y="13"/>
                      <a:pt x="21" y="1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4" y="2"/>
                      <a:pt x="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20" y="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7" name="iŝḷiḓé"/>
              <p:cNvSpPr/>
              <p:nvPr/>
            </p:nvSpPr>
            <p:spPr bwMode="auto">
              <a:xfrm>
                <a:off x="7411121" y="1476037"/>
                <a:ext cx="195350" cy="120932"/>
              </a:xfrm>
              <a:custGeom>
                <a:avLst/>
                <a:gdLst>
                  <a:gd name="T0" fmla="*/ 2 w 10"/>
                  <a:gd name="T1" fmla="*/ 5 h 6"/>
                  <a:gd name="T2" fmla="*/ 4 w 10"/>
                  <a:gd name="T3" fmla="*/ 6 h 6"/>
                  <a:gd name="T4" fmla="*/ 10 w 10"/>
                  <a:gd name="T5" fmla="*/ 0 h 6"/>
                  <a:gd name="T6" fmla="*/ 0 w 10"/>
                  <a:gd name="T7" fmla="*/ 4 h 6"/>
                  <a:gd name="T8" fmla="*/ 0 w 10"/>
                  <a:gd name="T9" fmla="*/ 5 h 6"/>
                  <a:gd name="T10" fmla="*/ 2 w 10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3" y="5"/>
                      <a:pt x="4" y="5"/>
                      <a:pt x="4" y="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1"/>
                      <a:pt x="3" y="2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8" name="îṩļîďê"/>
              <p:cNvSpPr/>
              <p:nvPr/>
            </p:nvSpPr>
            <p:spPr bwMode="auto">
              <a:xfrm>
                <a:off x="7504143" y="1299291"/>
                <a:ext cx="641860" cy="334882"/>
              </a:xfrm>
              <a:custGeom>
                <a:avLst/>
                <a:gdLst>
                  <a:gd name="T0" fmla="*/ 15 w 33"/>
                  <a:gd name="T1" fmla="*/ 13 h 17"/>
                  <a:gd name="T2" fmla="*/ 29 w 33"/>
                  <a:gd name="T3" fmla="*/ 8 h 17"/>
                  <a:gd name="T4" fmla="*/ 29 w 33"/>
                  <a:gd name="T5" fmla="*/ 6 h 17"/>
                  <a:gd name="T6" fmla="*/ 33 w 33"/>
                  <a:gd name="T7" fmla="*/ 2 h 17"/>
                  <a:gd name="T8" fmla="*/ 33 w 33"/>
                  <a:gd name="T9" fmla="*/ 0 h 17"/>
                  <a:gd name="T10" fmla="*/ 31 w 33"/>
                  <a:gd name="T11" fmla="*/ 0 h 17"/>
                  <a:gd name="T12" fmla="*/ 13 w 33"/>
                  <a:gd name="T13" fmla="*/ 8 h 17"/>
                  <a:gd name="T14" fmla="*/ 13 w 33"/>
                  <a:gd name="T15" fmla="*/ 8 h 17"/>
                  <a:gd name="T16" fmla="*/ 10 w 33"/>
                  <a:gd name="T17" fmla="*/ 8 h 17"/>
                  <a:gd name="T18" fmla="*/ 6 w 33"/>
                  <a:gd name="T19" fmla="*/ 9 h 17"/>
                  <a:gd name="T20" fmla="*/ 0 w 33"/>
                  <a:gd name="T21" fmla="*/ 16 h 17"/>
                  <a:gd name="T22" fmla="*/ 1 w 33"/>
                  <a:gd name="T23" fmla="*/ 17 h 17"/>
                  <a:gd name="T24" fmla="*/ 15 w 33"/>
                  <a:gd name="T2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17">
                    <a:moveTo>
                      <a:pt x="15" y="13"/>
                    </a:move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4"/>
                      <a:pt x="31" y="2"/>
                      <a:pt x="33" y="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2" y="0"/>
                      <a:pt x="31" y="0"/>
                    </a:cubicBezTo>
                    <a:cubicBezTo>
                      <a:pt x="25" y="1"/>
                      <a:pt x="18" y="4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0" y="8"/>
                    </a:cubicBezTo>
                    <a:cubicBezTo>
                      <a:pt x="9" y="8"/>
                      <a:pt x="8" y="8"/>
                      <a:pt x="6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" y="17"/>
                      <a:pt x="1" y="17"/>
                    </a:cubicBezTo>
                    <a:lnTo>
                      <a:pt x="15" y="1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59" name="ísľïďe"/>
              <p:cNvSpPr/>
              <p:nvPr/>
            </p:nvSpPr>
            <p:spPr bwMode="auto">
              <a:xfrm>
                <a:off x="7662279" y="4229510"/>
                <a:ext cx="213956" cy="120932"/>
              </a:xfrm>
              <a:custGeom>
                <a:avLst/>
                <a:gdLst>
                  <a:gd name="T0" fmla="*/ 0 w 11"/>
                  <a:gd name="T1" fmla="*/ 0 h 6"/>
                  <a:gd name="T2" fmla="*/ 5 w 11"/>
                  <a:gd name="T3" fmla="*/ 6 h 6"/>
                  <a:gd name="T4" fmla="*/ 11 w 11"/>
                  <a:gd name="T5" fmla="*/ 2 h 6"/>
                  <a:gd name="T6" fmla="*/ 7 w 11"/>
                  <a:gd name="T7" fmla="*/ 1 h 6"/>
                  <a:gd name="T8" fmla="*/ 0 w 1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0" name="işlîde"/>
              <p:cNvSpPr/>
              <p:nvPr/>
            </p:nvSpPr>
            <p:spPr bwMode="auto">
              <a:xfrm>
                <a:off x="6573917" y="3159746"/>
                <a:ext cx="465114" cy="837204"/>
              </a:xfrm>
              <a:custGeom>
                <a:avLst/>
                <a:gdLst>
                  <a:gd name="T0" fmla="*/ 9 w 24"/>
                  <a:gd name="T1" fmla="*/ 9 h 43"/>
                  <a:gd name="T2" fmla="*/ 5 w 24"/>
                  <a:gd name="T3" fmla="*/ 0 h 43"/>
                  <a:gd name="T4" fmla="*/ 4 w 24"/>
                  <a:gd name="T5" fmla="*/ 0 h 43"/>
                  <a:gd name="T6" fmla="*/ 3 w 24"/>
                  <a:gd name="T7" fmla="*/ 6 h 43"/>
                  <a:gd name="T8" fmla="*/ 0 w 24"/>
                  <a:gd name="T9" fmla="*/ 33 h 43"/>
                  <a:gd name="T10" fmla="*/ 8 w 24"/>
                  <a:gd name="T11" fmla="*/ 36 h 43"/>
                  <a:gd name="T12" fmla="*/ 24 w 24"/>
                  <a:gd name="T13" fmla="*/ 43 h 43"/>
                  <a:gd name="T14" fmla="*/ 9 w 24"/>
                  <a:gd name="T1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3">
                    <a:moveTo>
                      <a:pt x="9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9" y="9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1" name="îşļîḑè"/>
              <p:cNvSpPr/>
              <p:nvPr/>
            </p:nvSpPr>
            <p:spPr bwMode="auto">
              <a:xfrm>
                <a:off x="9336690" y="3159746"/>
                <a:ext cx="130232" cy="874414"/>
              </a:xfrm>
              <a:custGeom>
                <a:avLst/>
                <a:gdLst>
                  <a:gd name="T0" fmla="*/ 7 w 7"/>
                  <a:gd name="T1" fmla="*/ 42 h 45"/>
                  <a:gd name="T2" fmla="*/ 6 w 7"/>
                  <a:gd name="T3" fmla="*/ 0 h 45"/>
                  <a:gd name="T4" fmla="*/ 0 w 7"/>
                  <a:gd name="T5" fmla="*/ 41 h 45"/>
                  <a:gd name="T6" fmla="*/ 3 w 7"/>
                  <a:gd name="T7" fmla="*/ 45 h 45"/>
                  <a:gd name="T8" fmla="*/ 5 w 7"/>
                  <a:gd name="T9" fmla="*/ 45 h 45"/>
                  <a:gd name="T10" fmla="*/ 7 w 7"/>
                  <a:gd name="T11" fmla="*/ 45 h 45"/>
                  <a:gd name="T12" fmla="*/ 7 w 7"/>
                  <a:gd name="T13" fmla="*/ 4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5">
                    <a:moveTo>
                      <a:pt x="7" y="4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2"/>
                      <a:pt x="3" y="43"/>
                      <a:pt x="3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7" y="45"/>
                      <a:pt x="7" y="45"/>
                      <a:pt x="7" y="45"/>
                    </a:cubicBezTo>
                    <a:lnTo>
                      <a:pt x="7" y="4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2" name="íṥḻïḍe"/>
              <p:cNvSpPr/>
              <p:nvPr/>
            </p:nvSpPr>
            <p:spPr bwMode="auto">
              <a:xfrm>
                <a:off x="9336690" y="2136495"/>
                <a:ext cx="409300" cy="790696"/>
              </a:xfrm>
              <a:custGeom>
                <a:avLst/>
                <a:gdLst>
                  <a:gd name="T0" fmla="*/ 0 w 21"/>
                  <a:gd name="T1" fmla="*/ 3 h 41"/>
                  <a:gd name="T2" fmla="*/ 1 w 21"/>
                  <a:gd name="T3" fmla="*/ 11 h 41"/>
                  <a:gd name="T4" fmla="*/ 6 w 21"/>
                  <a:gd name="T5" fmla="*/ 41 h 41"/>
                  <a:gd name="T6" fmla="*/ 7 w 21"/>
                  <a:gd name="T7" fmla="*/ 41 h 41"/>
                  <a:gd name="T8" fmla="*/ 8 w 21"/>
                  <a:gd name="T9" fmla="*/ 41 h 41"/>
                  <a:gd name="T10" fmla="*/ 19 w 21"/>
                  <a:gd name="T11" fmla="*/ 8 h 41"/>
                  <a:gd name="T12" fmla="*/ 21 w 21"/>
                  <a:gd name="T13" fmla="*/ 5 h 41"/>
                  <a:gd name="T14" fmla="*/ 18 w 21"/>
                  <a:gd name="T15" fmla="*/ 1 h 41"/>
                  <a:gd name="T16" fmla="*/ 3 w 21"/>
                  <a:gd name="T17" fmla="*/ 0 h 41"/>
                  <a:gd name="T18" fmla="*/ 0 w 21"/>
                  <a:gd name="T19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41">
                    <a:moveTo>
                      <a:pt x="0" y="3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4"/>
                      <a:pt x="18" y="2"/>
                      <a:pt x="18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3" name="îṣḻîḑè"/>
              <p:cNvSpPr/>
              <p:nvPr/>
            </p:nvSpPr>
            <p:spPr bwMode="auto">
              <a:xfrm>
                <a:off x="8732044" y="1727195"/>
                <a:ext cx="818600" cy="353486"/>
              </a:xfrm>
              <a:custGeom>
                <a:avLst/>
                <a:gdLst>
                  <a:gd name="T0" fmla="*/ 0 w 42"/>
                  <a:gd name="T1" fmla="*/ 6 h 18"/>
                  <a:gd name="T2" fmla="*/ 26 w 42"/>
                  <a:gd name="T3" fmla="*/ 18 h 18"/>
                  <a:gd name="T4" fmla="*/ 30 w 42"/>
                  <a:gd name="T5" fmla="*/ 15 h 18"/>
                  <a:gd name="T6" fmla="*/ 32 w 42"/>
                  <a:gd name="T7" fmla="*/ 16 h 18"/>
                  <a:gd name="T8" fmla="*/ 42 w 42"/>
                  <a:gd name="T9" fmla="*/ 2 h 18"/>
                  <a:gd name="T10" fmla="*/ 41 w 42"/>
                  <a:gd name="T11" fmla="*/ 0 h 18"/>
                  <a:gd name="T12" fmla="*/ 1 w 42"/>
                  <a:gd name="T13" fmla="*/ 4 h 18"/>
                  <a:gd name="T14" fmla="*/ 1 w 42"/>
                  <a:gd name="T15" fmla="*/ 4 h 18"/>
                  <a:gd name="T16" fmla="*/ 0 w 42"/>
                  <a:gd name="T1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8">
                    <a:moveTo>
                      <a:pt x="0" y="6"/>
                    </a:move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6"/>
                      <a:pt x="28" y="15"/>
                      <a:pt x="30" y="15"/>
                    </a:cubicBezTo>
                    <a:cubicBezTo>
                      <a:pt x="31" y="15"/>
                      <a:pt x="31" y="16"/>
                      <a:pt x="32" y="16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1" y="1"/>
                      <a:pt x="41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0" y="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4" name="íṥľíďé"/>
              <p:cNvSpPr/>
              <p:nvPr/>
            </p:nvSpPr>
            <p:spPr bwMode="auto">
              <a:xfrm>
                <a:off x="6685543" y="1745801"/>
                <a:ext cx="837204" cy="1302317"/>
              </a:xfrm>
              <a:custGeom>
                <a:avLst/>
                <a:gdLst>
                  <a:gd name="T0" fmla="*/ 2 w 43"/>
                  <a:gd name="T1" fmla="*/ 67 h 67"/>
                  <a:gd name="T2" fmla="*/ 30 w 43"/>
                  <a:gd name="T3" fmla="*/ 66 h 67"/>
                  <a:gd name="T4" fmla="*/ 39 w 43"/>
                  <a:gd name="T5" fmla="*/ 65 h 67"/>
                  <a:gd name="T6" fmla="*/ 39 w 43"/>
                  <a:gd name="T7" fmla="*/ 65 h 67"/>
                  <a:gd name="T8" fmla="*/ 43 w 43"/>
                  <a:gd name="T9" fmla="*/ 61 h 67"/>
                  <a:gd name="T10" fmla="*/ 39 w 43"/>
                  <a:gd name="T11" fmla="*/ 0 h 67"/>
                  <a:gd name="T12" fmla="*/ 38 w 43"/>
                  <a:gd name="T13" fmla="*/ 0 h 67"/>
                  <a:gd name="T14" fmla="*/ 37 w 43"/>
                  <a:gd name="T15" fmla="*/ 0 h 67"/>
                  <a:gd name="T16" fmla="*/ 0 w 43"/>
                  <a:gd name="T17" fmla="*/ 64 h 67"/>
                  <a:gd name="T18" fmla="*/ 2 w 43"/>
                  <a:gd name="T1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67">
                    <a:moveTo>
                      <a:pt x="2" y="67"/>
                    </a:moveTo>
                    <a:cubicBezTo>
                      <a:pt x="30" y="66"/>
                      <a:pt x="30" y="66"/>
                      <a:pt x="30" y="66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9" y="63"/>
                      <a:pt x="41" y="61"/>
                      <a:pt x="43" y="6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" y="65"/>
                      <a:pt x="2" y="66"/>
                      <a:pt x="2" y="6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5" name="ïṧliḓe"/>
              <p:cNvSpPr/>
              <p:nvPr/>
            </p:nvSpPr>
            <p:spPr bwMode="auto">
              <a:xfrm>
                <a:off x="8825068" y="2443473"/>
                <a:ext cx="567442" cy="567442"/>
              </a:xfrm>
              <a:custGeom>
                <a:avLst/>
                <a:gdLst>
                  <a:gd name="T0" fmla="*/ 5 w 29"/>
                  <a:gd name="T1" fmla="*/ 0 h 29"/>
                  <a:gd name="T2" fmla="*/ 0 w 29"/>
                  <a:gd name="T3" fmla="*/ 12 h 29"/>
                  <a:gd name="T4" fmla="*/ 3 w 29"/>
                  <a:gd name="T5" fmla="*/ 17 h 29"/>
                  <a:gd name="T6" fmla="*/ 3 w 29"/>
                  <a:gd name="T7" fmla="*/ 18 h 29"/>
                  <a:gd name="T8" fmla="*/ 28 w 29"/>
                  <a:gd name="T9" fmla="*/ 29 h 29"/>
                  <a:gd name="T10" fmla="*/ 29 w 29"/>
                  <a:gd name="T11" fmla="*/ 27 h 29"/>
                  <a:gd name="T12" fmla="*/ 28 w 29"/>
                  <a:gd name="T13" fmla="*/ 27 h 29"/>
                  <a:gd name="T14" fmla="*/ 5 w 29"/>
                  <a:gd name="T1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9">
                    <a:moveTo>
                      <a:pt x="5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" y="13"/>
                      <a:pt x="3" y="15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8"/>
                      <a:pt x="29" y="28"/>
                      <a:pt x="29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6" name="íṩļîḑê"/>
              <p:cNvSpPr/>
              <p:nvPr/>
            </p:nvSpPr>
            <p:spPr bwMode="auto">
              <a:xfrm>
                <a:off x="8927389" y="2173705"/>
                <a:ext cx="502322" cy="799996"/>
              </a:xfrm>
              <a:custGeom>
                <a:avLst/>
                <a:gdLst>
                  <a:gd name="T0" fmla="*/ 25 w 26"/>
                  <a:gd name="T1" fmla="*/ 41 h 41"/>
                  <a:gd name="T2" fmla="*/ 26 w 26"/>
                  <a:gd name="T3" fmla="*/ 40 h 41"/>
                  <a:gd name="T4" fmla="*/ 20 w 26"/>
                  <a:gd name="T5" fmla="*/ 2 h 41"/>
                  <a:gd name="T6" fmla="*/ 19 w 26"/>
                  <a:gd name="T7" fmla="*/ 2 h 41"/>
                  <a:gd name="T8" fmla="*/ 16 w 26"/>
                  <a:gd name="T9" fmla="*/ 0 h 41"/>
                  <a:gd name="T10" fmla="*/ 0 w 26"/>
                  <a:gd name="T11" fmla="*/ 13 h 41"/>
                  <a:gd name="T12" fmla="*/ 24 w 26"/>
                  <a:gd name="T13" fmla="*/ 40 h 41"/>
                  <a:gd name="T14" fmla="*/ 25 w 26"/>
                  <a:gd name="T1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41">
                    <a:moveTo>
                      <a:pt x="25" y="41"/>
                    </a:moveTo>
                    <a:cubicBezTo>
                      <a:pt x="25" y="40"/>
                      <a:pt x="26" y="40"/>
                      <a:pt x="2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8" y="2"/>
                      <a:pt x="17" y="1"/>
                      <a:pt x="16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4" y="40"/>
                      <a:pt x="24" y="40"/>
                      <a:pt x="24" y="40"/>
                    </a:cubicBezTo>
                    <a:lnTo>
                      <a:pt x="25" y="4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7" name="iṧḻidè"/>
              <p:cNvSpPr/>
              <p:nvPr/>
            </p:nvSpPr>
            <p:spPr bwMode="auto">
              <a:xfrm>
                <a:off x="7522749" y="1476037"/>
                <a:ext cx="799996" cy="604650"/>
              </a:xfrm>
              <a:custGeom>
                <a:avLst/>
                <a:gdLst>
                  <a:gd name="T0" fmla="*/ 0 w 41"/>
                  <a:gd name="T1" fmla="*/ 11 h 31"/>
                  <a:gd name="T2" fmla="*/ 39 w 41"/>
                  <a:gd name="T3" fmla="*/ 31 h 31"/>
                  <a:gd name="T4" fmla="*/ 41 w 41"/>
                  <a:gd name="T5" fmla="*/ 29 h 31"/>
                  <a:gd name="T6" fmla="*/ 38 w 41"/>
                  <a:gd name="T7" fmla="*/ 19 h 31"/>
                  <a:gd name="T8" fmla="*/ 33 w 41"/>
                  <a:gd name="T9" fmla="*/ 3 h 31"/>
                  <a:gd name="T10" fmla="*/ 32 w 41"/>
                  <a:gd name="T11" fmla="*/ 3 h 31"/>
                  <a:gd name="T12" fmla="*/ 28 w 41"/>
                  <a:gd name="T13" fmla="*/ 0 h 31"/>
                  <a:gd name="T14" fmla="*/ 0 w 41"/>
                  <a:gd name="T15" fmla="*/ 9 h 31"/>
                  <a:gd name="T16" fmla="*/ 0 w 41"/>
                  <a:gd name="T17" fmla="*/ 10 h 31"/>
                  <a:gd name="T18" fmla="*/ 0 w 41"/>
                  <a:gd name="T19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31">
                    <a:moveTo>
                      <a:pt x="0" y="11"/>
                    </a:move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0"/>
                      <a:pt x="40" y="29"/>
                      <a:pt x="41" y="2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2" y="3"/>
                      <a:pt x="32" y="3"/>
                    </a:cubicBezTo>
                    <a:cubicBezTo>
                      <a:pt x="30" y="2"/>
                      <a:pt x="29" y="1"/>
                      <a:pt x="28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8" name="ïṣḷíḋè"/>
              <p:cNvSpPr/>
              <p:nvPr/>
            </p:nvSpPr>
            <p:spPr bwMode="auto">
              <a:xfrm>
                <a:off x="9839012" y="1866733"/>
                <a:ext cx="446510" cy="809300"/>
              </a:xfrm>
              <a:custGeom>
                <a:avLst/>
                <a:gdLst>
                  <a:gd name="T0" fmla="*/ 20 w 23"/>
                  <a:gd name="T1" fmla="*/ 0 h 42"/>
                  <a:gd name="T2" fmla="*/ 1 w 23"/>
                  <a:gd name="T3" fmla="*/ 12 h 42"/>
                  <a:gd name="T4" fmla="*/ 1 w 23"/>
                  <a:gd name="T5" fmla="*/ 15 h 42"/>
                  <a:gd name="T6" fmla="*/ 0 w 23"/>
                  <a:gd name="T7" fmla="*/ 18 h 42"/>
                  <a:gd name="T8" fmla="*/ 14 w 23"/>
                  <a:gd name="T9" fmla="*/ 33 h 42"/>
                  <a:gd name="T10" fmla="*/ 21 w 23"/>
                  <a:gd name="T11" fmla="*/ 42 h 42"/>
                  <a:gd name="T12" fmla="*/ 23 w 23"/>
                  <a:gd name="T13" fmla="*/ 41 h 42"/>
                  <a:gd name="T14" fmla="*/ 23 w 23"/>
                  <a:gd name="T15" fmla="*/ 2 h 42"/>
                  <a:gd name="T16" fmla="*/ 20 w 23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2">
                    <a:moveTo>
                      <a:pt x="2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2" y="14"/>
                      <a:pt x="1" y="15"/>
                    </a:cubicBezTo>
                    <a:cubicBezTo>
                      <a:pt x="1" y="16"/>
                      <a:pt x="1" y="17"/>
                      <a:pt x="0" y="18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2" y="41"/>
                      <a:pt x="22" y="41"/>
                      <a:pt x="23" y="4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1" y="1"/>
                      <a:pt x="2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69" name="íśľïdè"/>
              <p:cNvSpPr/>
              <p:nvPr/>
            </p:nvSpPr>
            <p:spPr bwMode="auto">
              <a:xfrm>
                <a:off x="9643668" y="5103923"/>
                <a:ext cx="372090" cy="855810"/>
              </a:xfrm>
              <a:custGeom>
                <a:avLst/>
                <a:gdLst>
                  <a:gd name="T0" fmla="*/ 19 w 19"/>
                  <a:gd name="T1" fmla="*/ 0 h 44"/>
                  <a:gd name="T2" fmla="*/ 19 w 19"/>
                  <a:gd name="T3" fmla="*/ 0 h 44"/>
                  <a:gd name="T4" fmla="*/ 10 w 19"/>
                  <a:gd name="T5" fmla="*/ 3 h 44"/>
                  <a:gd name="T6" fmla="*/ 0 w 19"/>
                  <a:gd name="T7" fmla="*/ 6 h 44"/>
                  <a:gd name="T8" fmla="*/ 6 w 19"/>
                  <a:gd name="T9" fmla="*/ 44 h 44"/>
                  <a:gd name="T10" fmla="*/ 19 w 19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7"/>
                      <a:pt x="5" y="30"/>
                      <a:pt x="6" y="44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70" name="ïs1ïďê"/>
              <p:cNvSpPr/>
              <p:nvPr/>
            </p:nvSpPr>
            <p:spPr bwMode="auto">
              <a:xfrm>
                <a:off x="8248325" y="2387661"/>
                <a:ext cx="660464" cy="306978"/>
              </a:xfrm>
              <a:custGeom>
                <a:avLst/>
                <a:gdLst>
                  <a:gd name="T0" fmla="*/ 24 w 34"/>
                  <a:gd name="T1" fmla="*/ 16 h 16"/>
                  <a:gd name="T2" fmla="*/ 28 w 34"/>
                  <a:gd name="T3" fmla="*/ 15 h 16"/>
                  <a:gd name="T4" fmla="*/ 29 w 34"/>
                  <a:gd name="T5" fmla="*/ 15 h 16"/>
                  <a:gd name="T6" fmla="*/ 34 w 34"/>
                  <a:gd name="T7" fmla="*/ 3 h 16"/>
                  <a:gd name="T8" fmla="*/ 0 w 34"/>
                  <a:gd name="T9" fmla="*/ 0 h 16"/>
                  <a:gd name="T10" fmla="*/ 0 w 34"/>
                  <a:gd name="T11" fmla="*/ 1 h 16"/>
                  <a:gd name="T12" fmla="*/ 24 w 3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6">
                    <a:moveTo>
                      <a:pt x="24" y="16"/>
                    </a:moveTo>
                    <a:cubicBezTo>
                      <a:pt x="25" y="15"/>
                      <a:pt x="27" y="14"/>
                      <a:pt x="28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4" y="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71" name="iṡḷïḑê"/>
              <p:cNvSpPr/>
              <p:nvPr/>
            </p:nvSpPr>
            <p:spPr bwMode="auto">
              <a:xfrm>
                <a:off x="9513436" y="2229519"/>
                <a:ext cx="641860" cy="781392"/>
              </a:xfrm>
              <a:custGeom>
                <a:avLst/>
                <a:gdLst>
                  <a:gd name="T0" fmla="*/ 12 w 33"/>
                  <a:gd name="T1" fmla="*/ 0 h 40"/>
                  <a:gd name="T2" fmla="*/ 8 w 33"/>
                  <a:gd name="T3" fmla="*/ 14 h 40"/>
                  <a:gd name="T4" fmla="*/ 0 w 33"/>
                  <a:gd name="T5" fmla="*/ 37 h 40"/>
                  <a:gd name="T6" fmla="*/ 2 w 33"/>
                  <a:gd name="T7" fmla="*/ 40 h 40"/>
                  <a:gd name="T8" fmla="*/ 33 w 33"/>
                  <a:gd name="T9" fmla="*/ 34 h 40"/>
                  <a:gd name="T10" fmla="*/ 25 w 33"/>
                  <a:gd name="T11" fmla="*/ 19 h 40"/>
                  <a:gd name="T12" fmla="*/ 15 w 33"/>
                  <a:gd name="T13" fmla="*/ 0 h 40"/>
                  <a:gd name="T14" fmla="*/ 13 w 33"/>
                  <a:gd name="T15" fmla="*/ 0 h 40"/>
                  <a:gd name="T16" fmla="*/ 12 w 33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40">
                    <a:moveTo>
                      <a:pt x="12" y="0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8"/>
                      <a:pt x="2" y="39"/>
                      <a:pt x="2" y="40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3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72" name="í$1iḓê"/>
              <p:cNvSpPr/>
              <p:nvPr/>
            </p:nvSpPr>
            <p:spPr bwMode="auto">
              <a:xfrm>
                <a:off x="8304139" y="3085328"/>
                <a:ext cx="1144182" cy="911622"/>
              </a:xfrm>
              <a:custGeom>
                <a:avLst/>
                <a:gdLst>
                  <a:gd name="T0" fmla="*/ 14 w 59"/>
                  <a:gd name="T1" fmla="*/ 18 h 47"/>
                  <a:gd name="T2" fmla="*/ 0 w 59"/>
                  <a:gd name="T3" fmla="*/ 24 h 47"/>
                  <a:gd name="T4" fmla="*/ 0 w 59"/>
                  <a:gd name="T5" fmla="*/ 25 h 47"/>
                  <a:gd name="T6" fmla="*/ 0 w 59"/>
                  <a:gd name="T7" fmla="*/ 26 h 47"/>
                  <a:gd name="T8" fmla="*/ 47 w 59"/>
                  <a:gd name="T9" fmla="*/ 47 h 47"/>
                  <a:gd name="T10" fmla="*/ 47 w 59"/>
                  <a:gd name="T11" fmla="*/ 47 h 47"/>
                  <a:gd name="T12" fmla="*/ 52 w 59"/>
                  <a:gd name="T13" fmla="*/ 45 h 47"/>
                  <a:gd name="T14" fmla="*/ 52 w 59"/>
                  <a:gd name="T15" fmla="*/ 45 h 47"/>
                  <a:gd name="T16" fmla="*/ 59 w 59"/>
                  <a:gd name="T17" fmla="*/ 2 h 47"/>
                  <a:gd name="T18" fmla="*/ 56 w 59"/>
                  <a:gd name="T19" fmla="*/ 0 h 47"/>
                  <a:gd name="T20" fmla="*/ 14 w 59"/>
                  <a:gd name="T21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7">
                    <a:moveTo>
                      <a:pt x="14" y="18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8" y="45"/>
                      <a:pt x="50" y="44"/>
                      <a:pt x="52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1"/>
                      <a:pt x="57" y="1"/>
                      <a:pt x="56" y="0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  <p:sp>
            <p:nvSpPr>
              <p:cNvPr id="173" name="íśľiḑè"/>
              <p:cNvSpPr/>
              <p:nvPr/>
            </p:nvSpPr>
            <p:spPr bwMode="auto">
              <a:xfrm>
                <a:off x="9494832" y="3085328"/>
                <a:ext cx="846510" cy="855810"/>
              </a:xfrm>
              <a:custGeom>
                <a:avLst/>
                <a:gdLst>
                  <a:gd name="T0" fmla="*/ 43 w 44"/>
                  <a:gd name="T1" fmla="*/ 18 h 44"/>
                  <a:gd name="T2" fmla="*/ 43 w 44"/>
                  <a:gd name="T3" fmla="*/ 18 h 44"/>
                  <a:gd name="T4" fmla="*/ 2 w 44"/>
                  <a:gd name="T5" fmla="*/ 0 h 44"/>
                  <a:gd name="T6" fmla="*/ 0 w 44"/>
                  <a:gd name="T7" fmla="*/ 1 h 44"/>
                  <a:gd name="T8" fmla="*/ 10 w 44"/>
                  <a:gd name="T9" fmla="*/ 30 h 44"/>
                  <a:gd name="T10" fmla="*/ 14 w 44"/>
                  <a:gd name="T11" fmla="*/ 42 h 44"/>
                  <a:gd name="T12" fmla="*/ 15 w 44"/>
                  <a:gd name="T13" fmla="*/ 42 h 44"/>
                  <a:gd name="T14" fmla="*/ 18 w 44"/>
                  <a:gd name="T15" fmla="*/ 44 h 44"/>
                  <a:gd name="T16" fmla="*/ 34 w 44"/>
                  <a:gd name="T17" fmla="*/ 30 h 44"/>
                  <a:gd name="T18" fmla="*/ 44 w 44"/>
                  <a:gd name="T19" fmla="*/ 22 h 44"/>
                  <a:gd name="T20" fmla="*/ 43 w 44"/>
                  <a:gd name="T21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44">
                    <a:moveTo>
                      <a:pt x="43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5" y="42"/>
                      <a:pt x="15" y="42"/>
                    </a:cubicBezTo>
                    <a:cubicBezTo>
                      <a:pt x="16" y="42"/>
                      <a:pt x="17" y="43"/>
                      <a:pt x="18" y="44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4" y="21"/>
                      <a:pt x="43" y="20"/>
                      <a:pt x="43" y="1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sz="1200"/>
              </a:p>
            </p:txBody>
          </p:sp>
        </p:grpSp>
        <p:sp>
          <p:nvSpPr>
            <p:cNvPr id="17" name="文本框 119"/>
            <p:cNvSpPr txBox="1"/>
            <p:nvPr/>
          </p:nvSpPr>
          <p:spPr>
            <a:xfrm flipH="1">
              <a:off x="7920210" y="9465861"/>
              <a:ext cx="792089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 </a:t>
              </a:r>
              <a:r>
                <a:rPr lang="en-US" altLang="zh-CN" sz="1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datas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箭头: 下 17"/>
            <p:cNvSpPr/>
            <p:nvPr/>
          </p:nvSpPr>
          <p:spPr>
            <a:xfrm>
              <a:off x="7632179" y="10476495"/>
              <a:ext cx="216024" cy="217285"/>
            </a:xfrm>
            <a:prstGeom prst="downArrow">
              <a:avLst/>
            </a:prstGeom>
            <a:gradFill>
              <a:gsLst>
                <a:gs pos="48000">
                  <a:srgbClr val="F8CDAF"/>
                </a:gs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7308143" y="11025903"/>
              <a:ext cx="432048" cy="1080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</a:t>
              </a:r>
              <a:endParaRPr lang="zh-CN" alt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7740191" y="11025903"/>
              <a:ext cx="432048" cy="10801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quench</a:t>
              </a:r>
              <a:endParaRPr lang="zh-CN" alt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123"/>
            <p:cNvSpPr txBox="1"/>
            <p:nvPr/>
          </p:nvSpPr>
          <p:spPr>
            <a:xfrm flipH="1">
              <a:off x="7292879" y="11120238"/>
              <a:ext cx="1006357" cy="48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confidence  coefficient</a:t>
              </a:r>
              <a:endPara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483305" y="10764527"/>
              <a:ext cx="81723" cy="25202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7915353" y="10970836"/>
              <a:ext cx="81723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 dirty="0"/>
            </a:p>
          </p:txBody>
        </p:sp>
        <p:sp>
          <p:nvSpPr>
            <p:cNvPr id="25" name="箭头: 下 24"/>
            <p:cNvSpPr/>
            <p:nvPr/>
          </p:nvSpPr>
          <p:spPr>
            <a:xfrm>
              <a:off x="7632179" y="11312674"/>
              <a:ext cx="216024" cy="217285"/>
            </a:xfrm>
            <a:prstGeom prst="downArrow">
              <a:avLst/>
            </a:prstGeom>
            <a:gradFill>
              <a:gsLst>
                <a:gs pos="48000">
                  <a:srgbClr val="F8CDAF"/>
                </a:gs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7523769" y="11565963"/>
              <a:ext cx="432048" cy="1080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</a:t>
              </a:r>
              <a:endParaRPr lang="zh-CN" alt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128"/>
            <p:cNvSpPr txBox="1"/>
            <p:nvPr/>
          </p:nvSpPr>
          <p:spPr>
            <a:xfrm flipH="1">
              <a:off x="7452157" y="10620511"/>
              <a:ext cx="108011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29"/>
            <p:cNvSpPr txBox="1"/>
            <p:nvPr/>
          </p:nvSpPr>
          <p:spPr>
            <a:xfrm flipH="1">
              <a:off x="7812199" y="10809878"/>
              <a:ext cx="323146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1-p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130"/>
            <p:cNvSpPr txBox="1"/>
            <p:nvPr/>
          </p:nvSpPr>
          <p:spPr>
            <a:xfrm flipH="1">
              <a:off x="7417908" y="11669329"/>
              <a:ext cx="1006357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predicted result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132"/>
            <p:cNvSpPr txBox="1"/>
            <p:nvPr/>
          </p:nvSpPr>
          <p:spPr>
            <a:xfrm flipH="1">
              <a:off x="9365036" y="11132165"/>
              <a:ext cx="360040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label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133"/>
            <p:cNvSpPr txBox="1"/>
            <p:nvPr/>
          </p:nvSpPr>
          <p:spPr>
            <a:xfrm flipH="1">
              <a:off x="7340730" y="10296474"/>
              <a:ext cx="955090" cy="202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learning model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: 圆角 31"/>
            <p:cNvSpPr/>
            <p:nvPr/>
          </p:nvSpPr>
          <p:spPr>
            <a:xfrm>
              <a:off x="8423115" y="11032719"/>
              <a:ext cx="432048" cy="1080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  <a:ln w="63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Loss</a:t>
              </a:r>
              <a:endParaRPr lang="zh-CN" alt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箭头: 下 32"/>
            <p:cNvSpPr/>
            <p:nvPr/>
          </p:nvSpPr>
          <p:spPr>
            <a:xfrm rot="5400000">
              <a:off x="8938952" y="10992556"/>
              <a:ext cx="96084" cy="184684"/>
            </a:xfrm>
            <a:prstGeom prst="downArrow">
              <a:avLst/>
            </a:prstGeom>
            <a:gradFill>
              <a:gsLst>
                <a:gs pos="48000">
                  <a:srgbClr val="F8CDAF"/>
                </a:gs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  <p:sp>
          <p:nvSpPr>
            <p:cNvPr id="34" name="箭头: 圆角右 33"/>
            <p:cNvSpPr/>
            <p:nvPr/>
          </p:nvSpPr>
          <p:spPr>
            <a:xfrm flipH="1">
              <a:off x="8100229" y="10008443"/>
              <a:ext cx="576065" cy="838701"/>
            </a:xfrm>
            <a:prstGeom prst="bentArrow">
              <a:avLst>
                <a:gd name="adj1" fmla="val 19461"/>
                <a:gd name="adj2" fmla="val 15237"/>
                <a:gd name="adj3" fmla="val 29097"/>
                <a:gd name="adj4" fmla="val 23173"/>
              </a:avLst>
            </a:prstGeom>
            <a:gradFill>
              <a:gsLst>
                <a:gs pos="0">
                  <a:schemeClr val="bg1"/>
                </a:gs>
                <a:gs pos="52000">
                  <a:schemeClr val="accent4">
                    <a:lumMod val="60000"/>
                    <a:lumOff val="40000"/>
                  </a:schemeClr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文本框 138"/>
            <p:cNvSpPr txBox="1"/>
            <p:nvPr/>
          </p:nvSpPr>
          <p:spPr>
            <a:xfrm rot="5400000">
              <a:off x="8334549" y="10398174"/>
              <a:ext cx="612068" cy="19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optimize</a:t>
              </a:r>
              <a:endParaRPr lang="zh-CN" alt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9113008" y="11025903"/>
              <a:ext cx="432048" cy="1080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</a:t>
              </a:r>
              <a:endParaRPr lang="zh-CN" alt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>
              <a:off x="9545056" y="11025903"/>
              <a:ext cx="432048" cy="10801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0"/>
              </a:schemeClr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quench</a:t>
              </a:r>
              <a:endParaRPr lang="zh-CN" alt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288170" y="10728523"/>
              <a:ext cx="81723" cy="2880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 dirty="0"/>
            </a:p>
          </p:txBody>
        </p:sp>
        <p:sp>
          <p:nvSpPr>
            <p:cNvPr id="39" name="文本框 146"/>
            <p:cNvSpPr txBox="1"/>
            <p:nvPr/>
          </p:nvSpPr>
          <p:spPr>
            <a:xfrm flipH="1">
              <a:off x="9653958" y="10872537"/>
              <a:ext cx="323146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147"/>
            <p:cNvSpPr txBox="1"/>
            <p:nvPr/>
          </p:nvSpPr>
          <p:spPr>
            <a:xfrm flipH="1">
              <a:off x="9252360" y="10584506"/>
              <a:ext cx="130077" cy="2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箭头: 下 41"/>
            <p:cNvSpPr/>
            <p:nvPr/>
          </p:nvSpPr>
          <p:spPr>
            <a:xfrm rot="16200000">
              <a:off x="8246151" y="10991520"/>
              <a:ext cx="96084" cy="184684"/>
            </a:xfrm>
            <a:prstGeom prst="downArrow">
              <a:avLst/>
            </a:prstGeom>
            <a:gradFill>
              <a:gsLst>
                <a:gs pos="48000">
                  <a:srgbClr val="F8CDAF"/>
                </a:gs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/>
            </a:p>
          </p:txBody>
        </p:sp>
      </p:grpSp>
      <p:sp>
        <p:nvSpPr>
          <p:cNvPr id="174" name="文本框 173"/>
          <p:cNvSpPr txBox="1"/>
          <p:nvPr/>
        </p:nvSpPr>
        <p:spPr>
          <a:xfrm>
            <a:off x="6492020" y="1241541"/>
            <a:ext cx="516466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实现方式：定长度滑动窗口截取预测</a:t>
            </a:r>
            <a:endParaRPr lang="en-US" altLang="zh-CN" b="1" dirty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网络架构：卷积神经网络（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CNN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en-US" altLang="zh-CN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5" name="矩形: 圆角 174"/>
          <p:cNvSpPr/>
          <p:nvPr/>
        </p:nvSpPr>
        <p:spPr>
          <a:xfrm>
            <a:off x="6199505" y="2597790"/>
            <a:ext cx="5128895" cy="3861430"/>
          </a:xfrm>
          <a:prstGeom prst="roundRect">
            <a:avLst>
              <a:gd name="adj" fmla="val 653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文本框 175"/>
          <p:cNvSpPr txBox="1"/>
          <p:nvPr/>
        </p:nvSpPr>
        <p:spPr>
          <a:xfrm>
            <a:off x="6210725" y="2597790"/>
            <a:ext cx="120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研究内容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77" name="矩形: 圆角 176"/>
          <p:cNvSpPr/>
          <p:nvPr/>
        </p:nvSpPr>
        <p:spPr>
          <a:xfrm>
            <a:off x="7175500" y="3406775"/>
            <a:ext cx="3168650" cy="39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收集、构建失超检测专用数据集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8" name="矩形: 圆角 177"/>
          <p:cNvSpPr/>
          <p:nvPr/>
        </p:nvSpPr>
        <p:spPr>
          <a:xfrm>
            <a:off x="7175500" y="4042410"/>
            <a:ext cx="3168650" cy="39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设计失超检测定制化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CNN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9" name="矩形: 圆角 178"/>
          <p:cNvSpPr/>
          <p:nvPr/>
        </p:nvSpPr>
        <p:spPr>
          <a:xfrm>
            <a:off x="7175500" y="4678045"/>
            <a:ext cx="3168650" cy="39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训练、评估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CNN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0" name="矩形: 圆角 179"/>
          <p:cNvSpPr/>
          <p:nvPr/>
        </p:nvSpPr>
        <p:spPr>
          <a:xfrm>
            <a:off x="7175500" y="5313680"/>
            <a:ext cx="3168650" cy="39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构建智能失超检测系统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7175500" y="5949315"/>
            <a:ext cx="3168650" cy="39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磁体励磁在线测试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53895" y="6336030"/>
            <a:ext cx="28244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600" b="1" u="sng">
                <a:latin typeface="黑体" panose="02010609060101010101" charset="-122"/>
                <a:ea typeface="黑体" panose="02010609060101010101" charset="-122"/>
              </a:rPr>
              <a:t>滑动窗法类别预测与优化</a:t>
            </a:r>
            <a:endParaRPr lang="zh-CN" altLang="en-US" sz="1600" b="1" u="sng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67" name="下箭头 66"/>
          <p:cNvSpPr/>
          <p:nvPr/>
        </p:nvSpPr>
        <p:spPr>
          <a:xfrm>
            <a:off x="8667115" y="3822065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下箭头 67"/>
          <p:cNvSpPr/>
          <p:nvPr/>
        </p:nvSpPr>
        <p:spPr>
          <a:xfrm>
            <a:off x="8684578" y="4473575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下箭头 69"/>
          <p:cNvSpPr/>
          <p:nvPr/>
        </p:nvSpPr>
        <p:spPr>
          <a:xfrm>
            <a:off x="8702040" y="5748655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下箭头 70"/>
          <p:cNvSpPr/>
          <p:nvPr/>
        </p:nvSpPr>
        <p:spPr>
          <a:xfrm>
            <a:off x="8667115" y="5119370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下箭头 71"/>
          <p:cNvSpPr/>
          <p:nvPr/>
        </p:nvSpPr>
        <p:spPr>
          <a:xfrm>
            <a:off x="8684578" y="3831590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下箭头 73"/>
          <p:cNvSpPr/>
          <p:nvPr/>
        </p:nvSpPr>
        <p:spPr>
          <a:xfrm>
            <a:off x="8684578" y="5757545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下箭头 75"/>
          <p:cNvSpPr/>
          <p:nvPr/>
        </p:nvSpPr>
        <p:spPr>
          <a:xfrm>
            <a:off x="8684578" y="5115560"/>
            <a:ext cx="194310" cy="19431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手杖形箭头 76"/>
          <p:cNvSpPr/>
          <p:nvPr/>
        </p:nvSpPr>
        <p:spPr>
          <a:xfrm rot="16200000">
            <a:off x="6532245" y="5666105"/>
            <a:ext cx="716280" cy="29718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8" name="手杖形箭头 77"/>
          <p:cNvSpPr/>
          <p:nvPr/>
        </p:nvSpPr>
        <p:spPr>
          <a:xfrm rot="16200000" flipV="1">
            <a:off x="10258425" y="4410710"/>
            <a:ext cx="716280" cy="32131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6158865" y="5704840"/>
            <a:ext cx="8083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优化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0628630" y="4432300"/>
            <a:ext cx="5981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优化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-1270" y="635"/>
            <a:ext cx="12193905" cy="690245"/>
          </a:xfrm>
          <a:prstGeom prst="rect">
            <a:avLst/>
          </a:prstGeom>
          <a:gradFill>
            <a:gsLst>
              <a:gs pos="20000">
                <a:schemeClr val="accent1">
                  <a:lumMod val="75000"/>
                </a:schemeClr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5" y="118745"/>
            <a:ext cx="5250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II.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智能失超检测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10" y="701626"/>
            <a:ext cx="535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数据集</a:t>
            </a:r>
            <a:r>
              <a:rPr lang="en-US" altLang="zh-CN" sz="2400" dirty="0"/>
              <a:t>——</a:t>
            </a:r>
            <a:r>
              <a:rPr lang="zh-CN" altLang="en-US" sz="2400" dirty="0">
                <a:latin typeface="隶书" panose="02010509060101010101" charset="-122"/>
                <a:ea typeface="隶书" panose="02010509060101010101" charset="-122"/>
              </a:rPr>
              <a:t>失超检测专用数据集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85" name="组合 184"/>
          <p:cNvGrpSpPr/>
          <p:nvPr/>
        </p:nvGrpSpPr>
        <p:grpSpPr>
          <a:xfrm>
            <a:off x="7583972" y="1329152"/>
            <a:ext cx="3515191" cy="2577438"/>
            <a:chOff x="6396455" y="1729595"/>
            <a:chExt cx="3515191" cy="2577438"/>
          </a:xfrm>
        </p:grpSpPr>
        <p:pic>
          <p:nvPicPr>
            <p:cNvPr id="66" name="图形 5" descr="数据库 纯色填充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835483" y="2714064"/>
              <a:ext cx="609265" cy="600649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3" t="8745" r="9132" b="15182"/>
            <a:stretch>
              <a:fillRect/>
            </a:stretch>
          </p:blipFill>
          <p:spPr>
            <a:xfrm>
              <a:off x="6448000" y="1955622"/>
              <a:ext cx="2776234" cy="535089"/>
            </a:xfrm>
            <a:prstGeom prst="rect">
              <a:avLst/>
            </a:prstGeom>
          </p:spPr>
        </p:pic>
        <p:sp>
          <p:nvSpPr>
            <p:cNvPr id="68" name="矩形 67"/>
            <p:cNvSpPr/>
            <p:nvPr/>
          </p:nvSpPr>
          <p:spPr>
            <a:xfrm>
              <a:off x="6553520" y="1928432"/>
              <a:ext cx="191068" cy="5885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/>
            </a:p>
          </p:txBody>
        </p:sp>
        <p:sp>
          <p:nvSpPr>
            <p:cNvPr id="70" name="箭头: 虚尾 69"/>
            <p:cNvSpPr/>
            <p:nvPr/>
          </p:nvSpPr>
          <p:spPr>
            <a:xfrm>
              <a:off x="6541764" y="1779849"/>
              <a:ext cx="243979" cy="119449"/>
            </a:xfrm>
            <a:prstGeom prst="stripedRightArrow">
              <a:avLst>
                <a:gd name="adj1" fmla="val 35366"/>
                <a:gd name="adj2" fmla="val 9390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/>
            </a:p>
          </p:txBody>
        </p:sp>
        <p:sp>
          <p:nvSpPr>
            <p:cNvPr id="71" name="箭头: 右 70"/>
            <p:cNvSpPr/>
            <p:nvPr/>
          </p:nvSpPr>
          <p:spPr>
            <a:xfrm rot="5400000">
              <a:off x="6564887" y="2581769"/>
              <a:ext cx="177231" cy="126200"/>
            </a:xfrm>
            <a:prstGeom prst="rightArrow">
              <a:avLst>
                <a:gd name="adj1" fmla="val 50000"/>
                <a:gd name="adj2" fmla="val 5328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 dirty="0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396455" y="2799278"/>
              <a:ext cx="1365503" cy="194709"/>
              <a:chOff x="4824867" y="1689099"/>
              <a:chExt cx="983268" cy="141463"/>
            </a:xfrm>
          </p:grpSpPr>
          <p:sp>
            <p:nvSpPr>
              <p:cNvPr id="183" name="矩形 182"/>
              <p:cNvSpPr/>
              <p:nvPr/>
            </p:nvSpPr>
            <p:spPr>
              <a:xfrm>
                <a:off x="4824867" y="1689099"/>
                <a:ext cx="750434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[0.01,0.02,…]</a:t>
                </a:r>
                <a:endParaRPr lang="zh-CN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矩形 183"/>
              <p:cNvSpPr/>
              <p:nvPr/>
            </p:nvSpPr>
            <p:spPr>
              <a:xfrm>
                <a:off x="5575301" y="1689099"/>
                <a:ext cx="232834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zh-CN" altLang="en-US" sz="12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6482675" y="2896632"/>
              <a:ext cx="1365503" cy="194709"/>
              <a:chOff x="4824867" y="1689099"/>
              <a:chExt cx="983268" cy="141463"/>
            </a:xfrm>
          </p:grpSpPr>
          <p:sp>
            <p:nvSpPr>
              <p:cNvPr id="124" name="矩形 123"/>
              <p:cNvSpPr/>
              <p:nvPr/>
            </p:nvSpPr>
            <p:spPr>
              <a:xfrm>
                <a:off x="4824867" y="1689099"/>
                <a:ext cx="750434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[0.13,0.15,…]</a:t>
                </a:r>
                <a:endParaRPr lang="zh-CN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矩形 181"/>
              <p:cNvSpPr/>
              <p:nvPr/>
            </p:nvSpPr>
            <p:spPr>
              <a:xfrm>
                <a:off x="5575301" y="1689099"/>
                <a:ext cx="232834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zh-CN" altLang="en-US" sz="1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6646911" y="3017291"/>
              <a:ext cx="1336696" cy="196651"/>
              <a:chOff x="4843929" y="1678861"/>
              <a:chExt cx="962525" cy="142874"/>
            </a:xfrm>
          </p:grpSpPr>
          <p:sp>
            <p:nvSpPr>
              <p:cNvPr id="122" name="矩形 121"/>
              <p:cNvSpPr/>
              <p:nvPr/>
            </p:nvSpPr>
            <p:spPr>
              <a:xfrm>
                <a:off x="4843929" y="1680272"/>
                <a:ext cx="729691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…</a:t>
                </a:r>
                <a:endParaRPr lang="zh-CN" alt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5573620" y="1678861"/>
                <a:ext cx="232834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</a:rPr>
                  <a:t>…</a:t>
                </a:r>
                <a:endParaRPr lang="zh-CN" altLang="en-US" sz="1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6781584" y="3126800"/>
              <a:ext cx="1337453" cy="194709"/>
              <a:chOff x="4841840" y="1664758"/>
              <a:chExt cx="963070" cy="141463"/>
            </a:xfrm>
          </p:grpSpPr>
          <p:sp>
            <p:nvSpPr>
              <p:cNvPr id="120" name="矩形 119"/>
              <p:cNvSpPr/>
              <p:nvPr/>
            </p:nvSpPr>
            <p:spPr>
              <a:xfrm>
                <a:off x="4841840" y="1664758"/>
                <a:ext cx="729691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[0.03,0.01,…]</a:t>
                </a:r>
                <a:endParaRPr lang="zh-CN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5572076" y="1664758"/>
                <a:ext cx="232834" cy="141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zh-CN" altLang="en-US" sz="12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8" name="文本框 61"/>
            <p:cNvSpPr txBox="1"/>
            <p:nvPr/>
          </p:nvSpPr>
          <p:spPr>
            <a:xfrm>
              <a:off x="6879541" y="3268568"/>
              <a:ext cx="9656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序列信号</a:t>
              </a:r>
              <a:endParaRPr lang="zh-CN" altLang="en-US" sz="12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文本框 62"/>
            <p:cNvSpPr txBox="1"/>
            <p:nvPr/>
          </p:nvSpPr>
          <p:spPr>
            <a:xfrm>
              <a:off x="7132031" y="3254975"/>
              <a:ext cx="165341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标签</a:t>
              </a:r>
              <a:endParaRPr lang="en-US" altLang="zh-CN" sz="14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05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(</a:t>
              </a:r>
              <a:r>
                <a:rPr lang="zh-CN" altLang="en-US" sz="1050" b="1" dirty="0">
                  <a:solidFill>
                    <a:schemeClr val="accent2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失超</a:t>
              </a:r>
              <a:r>
                <a:rPr lang="en-US" altLang="zh-CN" sz="105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/</a:t>
              </a:r>
              <a:r>
                <a:rPr lang="zh-CN" altLang="en-US" sz="1050" b="1" dirty="0">
                  <a:solidFill>
                    <a:schemeClr val="accent1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正常</a:t>
              </a:r>
              <a:r>
                <a:rPr lang="en-US" altLang="zh-CN" sz="105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)</a:t>
              </a:r>
              <a:endParaRPr lang="zh-CN" altLang="en-US" sz="105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9" name="对象 116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665349" y="1729595"/>
              <a:ext cx="352740" cy="262203"/>
            </a:xfrm>
            <a:prstGeom prst="rect">
              <a:avLst/>
            </a:prstGeom>
          </p:spPr>
        </p:pic>
        <p:sp>
          <p:nvSpPr>
            <p:cNvPr id="110" name="文本框 65"/>
            <p:cNvSpPr txBox="1"/>
            <p:nvPr/>
          </p:nvSpPr>
          <p:spPr>
            <a:xfrm>
              <a:off x="6644730" y="2485181"/>
              <a:ext cx="14948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b="1" dirty="0">
                  <a:solidFill>
                    <a:schemeClr val="accent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截取</a:t>
              </a:r>
              <a:r>
                <a:rPr lang="en-US" altLang="zh-CN" sz="1400" b="1" dirty="0">
                  <a:solidFill>
                    <a:schemeClr val="accent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+</a:t>
              </a:r>
              <a:r>
                <a:rPr lang="zh-CN" altLang="en-US" sz="1400" b="1" dirty="0">
                  <a:solidFill>
                    <a:schemeClr val="accent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标注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1" name="文本框 66"/>
            <p:cNvSpPr txBox="1"/>
            <p:nvPr/>
          </p:nvSpPr>
          <p:spPr>
            <a:xfrm>
              <a:off x="8475641" y="3253088"/>
              <a:ext cx="1436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b="1" dirty="0">
                  <a:solidFill>
                    <a:schemeClr val="accent1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失超检测数据集</a:t>
              </a:r>
              <a:endParaRPr lang="zh-CN" altLang="en-US" sz="14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箭头: 右 111"/>
            <p:cNvSpPr/>
            <p:nvPr/>
          </p:nvSpPr>
          <p:spPr>
            <a:xfrm>
              <a:off x="8180748" y="2942539"/>
              <a:ext cx="357780" cy="137655"/>
            </a:xfrm>
            <a:prstGeom prst="rightArrow">
              <a:avLst>
                <a:gd name="adj1" fmla="val 50000"/>
                <a:gd name="adj2" fmla="val 5328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 dirty="0"/>
            </a:p>
          </p:txBody>
        </p:sp>
        <p:sp>
          <p:nvSpPr>
            <p:cNvPr id="113" name="文本框 68"/>
            <p:cNvSpPr txBox="1"/>
            <p:nvPr/>
          </p:nvSpPr>
          <p:spPr>
            <a:xfrm>
              <a:off x="8069067" y="2701448"/>
              <a:ext cx="6443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储存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矩形: 圆角 116"/>
            <p:cNvSpPr/>
            <p:nvPr/>
          </p:nvSpPr>
          <p:spPr>
            <a:xfrm>
              <a:off x="7318164" y="3899115"/>
              <a:ext cx="1399849" cy="407918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rgbClr val="0070C0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构建失超</a:t>
              </a:r>
              <a:endParaRPr lang="en-US" altLang="zh-CN" sz="14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检测数据集</a:t>
              </a:r>
              <a:endParaRPr lang="zh-CN" altLang="en-US" sz="14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9" name="组合 188"/>
          <p:cNvGrpSpPr/>
          <p:nvPr/>
        </p:nvGrpSpPr>
        <p:grpSpPr>
          <a:xfrm>
            <a:off x="1121628" y="1640917"/>
            <a:ext cx="6222739" cy="2297255"/>
            <a:chOff x="1121628" y="1798959"/>
            <a:chExt cx="6222739" cy="2297255"/>
          </a:xfrm>
        </p:grpSpPr>
        <p:pic>
          <p:nvPicPr>
            <p:cNvPr id="51" name="Picture 2" descr="DI-4730 Data Acquisition Syste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75" y="2536548"/>
              <a:ext cx="1172930" cy="605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箭头: 右 63"/>
            <p:cNvSpPr/>
            <p:nvPr/>
          </p:nvSpPr>
          <p:spPr>
            <a:xfrm>
              <a:off x="2954030" y="2598804"/>
              <a:ext cx="221609" cy="177229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/>
            </a:p>
          </p:txBody>
        </p: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1628" y="1798959"/>
              <a:ext cx="1408986" cy="1694328"/>
            </a:xfrm>
            <a:prstGeom prst="rect">
              <a:avLst/>
            </a:prstGeom>
          </p:spPr>
        </p:pic>
        <p:pic>
          <p:nvPicPr>
            <p:cNvPr id="78" name="对象 1104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708868" y="2278457"/>
              <a:ext cx="1206873" cy="916360"/>
            </a:xfrm>
            <a:prstGeom prst="rect">
              <a:avLst/>
            </a:prstGeom>
          </p:spPr>
        </p:pic>
        <p:sp>
          <p:nvSpPr>
            <p:cNvPr id="80" name="文本框 26"/>
            <p:cNvSpPr txBox="1"/>
            <p:nvPr/>
          </p:nvSpPr>
          <p:spPr>
            <a:xfrm>
              <a:off x="3373218" y="2244970"/>
              <a:ext cx="1658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DATAQ</a:t>
              </a:r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数据采集仪</a:t>
              </a:r>
              <a:endParaRPr lang="zh-CN" altLang="en-US" sz="14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箭头: 右 96"/>
            <p:cNvSpPr/>
            <p:nvPr/>
          </p:nvSpPr>
          <p:spPr>
            <a:xfrm>
              <a:off x="7122758" y="2587979"/>
              <a:ext cx="221609" cy="177229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/>
            </a:p>
          </p:txBody>
        </p:sp>
        <p:sp>
          <p:nvSpPr>
            <p:cNvPr id="114" name="矩形: 圆角 113"/>
            <p:cNvSpPr/>
            <p:nvPr/>
          </p:nvSpPr>
          <p:spPr>
            <a:xfrm>
              <a:off x="1330743" y="3647005"/>
              <a:ext cx="1199871" cy="40631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rgbClr val="0070C0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线圈电压</a:t>
              </a:r>
              <a:endParaRPr lang="zh-CN" altLang="en-US" sz="1200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矩形: 圆角 114"/>
            <p:cNvSpPr/>
            <p:nvPr/>
          </p:nvSpPr>
          <p:spPr>
            <a:xfrm>
              <a:off x="3474538" y="3647005"/>
              <a:ext cx="1199871" cy="40631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rgbClr val="0070C0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数据采集</a:t>
              </a:r>
              <a:endParaRPr lang="zh-CN" altLang="en-US" sz="12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矩形: 圆角 115"/>
            <p:cNvSpPr/>
            <p:nvPr/>
          </p:nvSpPr>
          <p:spPr>
            <a:xfrm>
              <a:off x="5549470" y="3689902"/>
              <a:ext cx="1199871" cy="40631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rgbClr val="0070C0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桥路</a:t>
              </a:r>
              <a:endParaRPr lang="en-US" altLang="zh-CN" sz="12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2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电压计算</a:t>
              </a:r>
              <a:endParaRPr lang="zh-CN" altLang="en-US" sz="12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箭头: 右 185"/>
            <p:cNvSpPr/>
            <p:nvPr/>
          </p:nvSpPr>
          <p:spPr>
            <a:xfrm>
              <a:off x="5164300" y="2635903"/>
              <a:ext cx="221609" cy="177229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/>
            </a:p>
          </p:txBody>
        </p:sp>
      </p:grpSp>
      <p:sp>
        <p:nvSpPr>
          <p:cNvPr id="188" name="文本框 187"/>
          <p:cNvSpPr txBox="1"/>
          <p:nvPr/>
        </p:nvSpPr>
        <p:spPr>
          <a:xfrm>
            <a:off x="226998" y="1143787"/>
            <a:ext cx="611575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数据收集与数据集构建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221918" y="4017784"/>
            <a:ext cx="611575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隶书" panose="02010509060101010101" charset="-122"/>
                <a:ea typeface="隶书" panose="02010509060101010101" charset="-122"/>
              </a:rPr>
              <a:t>数据集规模</a:t>
            </a:r>
            <a:endParaRPr lang="zh-CN" altLang="en-US" sz="200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195" name="图片 194"/>
          <p:cNvPicPr/>
          <p:nvPr/>
        </p:nvPicPr>
        <p:blipFill>
          <a:blip r:embed="rId8"/>
          <a:srcRect t="57780" r="50937" b="5757"/>
          <a:stretch>
            <a:fillRect/>
          </a:stretch>
        </p:blipFill>
        <p:spPr>
          <a:xfrm>
            <a:off x="6367780" y="4694555"/>
            <a:ext cx="3903345" cy="1665605"/>
          </a:xfrm>
          <a:prstGeom prst="rect">
            <a:avLst/>
          </a:prstGeom>
        </p:spPr>
      </p:pic>
      <p:pic>
        <p:nvPicPr>
          <p:cNvPr id="196" name="图片 195"/>
          <p:cNvPicPr/>
          <p:nvPr/>
        </p:nvPicPr>
        <p:blipFill>
          <a:blip r:embed="rId8"/>
          <a:srcRect l="-1" t="11966" r="50937" b="51771"/>
          <a:stretch>
            <a:fillRect/>
          </a:stretch>
        </p:blipFill>
        <p:spPr>
          <a:xfrm>
            <a:off x="2044700" y="4740910"/>
            <a:ext cx="4060825" cy="1659255"/>
          </a:xfrm>
          <a:prstGeom prst="rect">
            <a:avLst/>
          </a:prstGeom>
        </p:spPr>
      </p:pic>
      <p:sp>
        <p:nvSpPr>
          <p:cNvPr id="198" name="文本框 197"/>
          <p:cNvSpPr txBox="1"/>
          <p:nvPr/>
        </p:nvSpPr>
        <p:spPr>
          <a:xfrm>
            <a:off x="6060440" y="4413885"/>
            <a:ext cx="415353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spcBef>
                <a:spcPts val="780"/>
              </a:spcBef>
              <a:spcAft>
                <a:spcPts val="600"/>
              </a:spcAft>
              <a:buNone/>
            </a:pPr>
            <a:r>
              <a:rPr lang="en-US" alt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QD-dataset(win64)-v25.2-test</a:t>
            </a:r>
            <a:r>
              <a:rPr lang="zh-CN" altLang="zh-CN" sz="16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数据量</a:t>
            </a:r>
            <a:endParaRPr lang="zh-CN" altLang="zh-CN" sz="1600" b="1" kern="100" dirty="0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2287270" y="4382135"/>
            <a:ext cx="331787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spcBef>
                <a:spcPts val="780"/>
              </a:spcBef>
              <a:spcAft>
                <a:spcPts val="600"/>
              </a:spcAft>
              <a:buNone/>
            </a:pPr>
            <a:r>
              <a:rPr lang="en-US" alt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QD-dataset(win64)-v25.2</a:t>
            </a:r>
            <a:r>
              <a:rPr lang="zh-CN" altLang="zh-CN" sz="1600" b="1" kern="100" dirty="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数据量</a:t>
            </a:r>
            <a:endParaRPr lang="zh-CN" altLang="zh-CN" sz="1600" b="1" kern="100" dirty="0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1" name="标注: 线形 200"/>
          <p:cNvSpPr/>
          <p:nvPr/>
        </p:nvSpPr>
        <p:spPr>
          <a:xfrm>
            <a:off x="163540" y="4841484"/>
            <a:ext cx="1636619" cy="894915"/>
          </a:xfrm>
          <a:prstGeom prst="borderCallout1">
            <a:avLst>
              <a:gd name="adj1" fmla="val 45960"/>
              <a:gd name="adj2" fmla="val 104221"/>
              <a:gd name="adj3" fmla="val 48513"/>
              <a:gd name="adj4" fmla="val 1301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tailEnd type="stealth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训练数据失衡：</a:t>
            </a:r>
            <a:endParaRPr lang="en-US" altLang="zh-CN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在构建、训练两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阶段进行过采样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2" name="标注: 线形 201"/>
          <p:cNvSpPr/>
          <p:nvPr/>
        </p:nvSpPr>
        <p:spPr>
          <a:xfrm>
            <a:off x="10311445" y="4313799"/>
            <a:ext cx="1575435" cy="527685"/>
          </a:xfrm>
          <a:prstGeom prst="borderCallout1">
            <a:avLst>
              <a:gd name="adj1" fmla="val 54159"/>
              <a:gd name="adj2" fmla="val 1101"/>
              <a:gd name="adj3" fmla="val 55234"/>
              <a:gd name="adj4" fmla="val -2752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headEnd type="none"/>
            <a:tailEnd type="stealth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测试评估增强</a:t>
            </a:r>
            <a:endParaRPr lang="zh-CN" altLang="en-US" sz="16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t="8380" r="80367" b="8939"/>
          <a:stretch>
            <a:fillRect/>
          </a:stretch>
        </p:blipFill>
        <p:spPr>
          <a:xfrm>
            <a:off x="11486515" y="0"/>
            <a:ext cx="706120" cy="69278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190875" y="5132070"/>
            <a:ext cx="1591310" cy="24574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TABLE_ENDDRAG_ORIGIN_RECT" val="203*157"/>
  <p:tag name="TABLE_ENDDRAG_RECT" val="10*110*203*157"/>
</p:tagLst>
</file>

<file path=ppt/tags/tag79.xml><?xml version="1.0" encoding="utf-8"?>
<p:tagLst xmlns:p="http://schemas.openxmlformats.org/presentationml/2006/main">
  <p:tag name="TABLE_ENDDRAG_ORIGIN_RECT" val="203*159"/>
  <p:tag name="TABLE_ENDDRAG_RECT" val="720*110*203*15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TABLE_ENDDRAG_ORIGIN_RECT" val="203*155"/>
  <p:tag name="TABLE_ENDDRAG_RECT" val="720*304*203*155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INDEX" val="1"/>
  <p:tag name="KSO_WM_UNIT_TYPE" val="j"/>
  <p:tag name="KSO_WM_BEAUTIFY_FLAG" val="#wm#"/>
  <p:tag name="SLIDEZORDER" val="4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UNIT_INDEX" val="2"/>
  <p:tag name="KSO_WM_UNIT_TYPE" val="i"/>
  <p:tag name="KSO_WM_BEAUTIFY_FLAG" val="#wm#"/>
  <p:tag name="SLIDEZORDER" val="1"/>
</p:tagLst>
</file>

<file path=ppt/tags/tag87.xml><?xml version="1.0" encoding="utf-8"?>
<p:tagLst xmlns:p="http://schemas.openxmlformats.org/presentationml/2006/main">
  <p:tag name="KSO_WM_UNIT_INDEX" val="1"/>
  <p:tag name="KSO_WM_UNIT_TYPE" val="a"/>
  <p:tag name="KSO_WM_BEAUTIFY_FLAG" val="#wm#"/>
  <p:tag name="SLIDEZORDER" val="2"/>
</p:tagLst>
</file>

<file path=ppt/tags/tag88.xml><?xml version="1.0" encoding="utf-8"?>
<p:tagLst xmlns:p="http://schemas.openxmlformats.org/presentationml/2006/main">
  <p:tag name="KSO_WM_UNIT_INDEX" val="1"/>
  <p:tag name="KSO_WM_UNIT_TYPE" val="j"/>
  <p:tag name="KSO_WM_BEAUTIFY_FLAG" val="#wm#"/>
  <p:tag name="SLIDEZORDER" val="3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RESOURCE_RECORD_KEY" val="{&quot;10&quot;:[20090639,3634940],&quot;65&quot;:[20205081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5968</Words>
  <Application>WPS 演示</Application>
  <PresentationFormat>宽屏</PresentationFormat>
  <Paragraphs>711</Paragraphs>
  <Slides>20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黑体</vt:lpstr>
      <vt:lpstr>楷体</vt:lpstr>
      <vt:lpstr>隶书</vt:lpstr>
      <vt:lpstr>Arial</vt:lpstr>
      <vt:lpstr>微软雅黑</vt:lpstr>
      <vt:lpstr>Times New Roman</vt:lpstr>
      <vt:lpstr>Times-Roman</vt:lpstr>
      <vt:lpstr>Arial Unicode MS</vt:lpstr>
      <vt:lpstr>Calibri</vt:lpstr>
      <vt:lpstr>仿宋</vt:lpstr>
      <vt:lpstr>WPS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</dc:creator>
  <cp:lastModifiedBy>孙昊威</cp:lastModifiedBy>
  <cp:revision>187</cp:revision>
  <dcterms:created xsi:type="dcterms:W3CDTF">2019-06-19T02:08:00Z</dcterms:created>
  <dcterms:modified xsi:type="dcterms:W3CDTF">2025-12-28T07:28:36Z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92D8A167957A4D48B74BC536AE1BF678_13</vt:lpwstr>
  </property>
</Properties>
</file>