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7.svg" ContentType="image/svg+xml"/>
  <Override PartName="/ppt/media/image38.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259" r:id="rId4"/>
    <p:sldId id="351" r:id="rId6"/>
    <p:sldId id="286" r:id="rId7"/>
    <p:sldId id="344" r:id="rId8"/>
    <p:sldId id="347" r:id="rId9"/>
    <p:sldId id="349" r:id="rId10"/>
    <p:sldId id="345" r:id="rId11"/>
    <p:sldId id="337" r:id="rId12"/>
    <p:sldId id="336" r:id="rId13"/>
    <p:sldId id="357" r:id="rId14"/>
    <p:sldId id="346" r:id="rId15"/>
    <p:sldId id="339" r:id="rId16"/>
    <p:sldId id="273" r:id="rId17"/>
    <p:sldId id="353" r:id="rId18"/>
    <p:sldId id="282" r:id="rId19"/>
    <p:sldId id="352" r:id="rId20"/>
    <p:sldId id="355"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1" userDrawn="1">
          <p15:clr>
            <a:srgbClr val="A4A3A4"/>
          </p15:clr>
        </p15:guide>
        <p15:guide id="2" pos="63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59" d="100"/>
          <a:sy n="159" d="100"/>
        </p:scale>
        <p:origin x="124" y="336"/>
      </p:cViewPr>
      <p:guideLst>
        <p:guide orient="horz" pos="3741"/>
        <p:guide pos="63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6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4.sv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tags" Target="../tags/tag49.xml"/></Relationships>
</file>

<file path=ppt/slides/_rels/slide11.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image" Target="../media/image8.jpeg"/><Relationship Id="rId4" Type="http://schemas.openxmlformats.org/officeDocument/2006/relationships/image" Target="../media/image4.svg"/><Relationship Id="rId3" Type="http://schemas.openxmlformats.org/officeDocument/2006/relationships/image" Target="../media/image21.png"/><Relationship Id="rId2" Type="http://schemas.openxmlformats.org/officeDocument/2006/relationships/image" Target="../media/image2.png"/><Relationship Id="rId12" Type="http://schemas.openxmlformats.org/officeDocument/2006/relationships/slideLayout" Target="../slideLayouts/slideLayout2.xml"/><Relationship Id="rId11" Type="http://schemas.openxmlformats.org/officeDocument/2006/relationships/image" Target="../media/image25.jpeg"/><Relationship Id="rId10" Type="http://schemas.openxmlformats.org/officeDocument/2006/relationships/image" Target="../media/image24.jpeg"/><Relationship Id="rId1" Type="http://schemas.openxmlformats.org/officeDocument/2006/relationships/tags" Target="../tags/tag50.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9.png"/><Relationship Id="rId7" Type="http://schemas.openxmlformats.org/officeDocument/2006/relationships/image" Target="../media/image28.jpeg"/><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4.sv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tags" Target="../tags/tag55.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4.svg"/><Relationship Id="rId4" Type="http://schemas.openxmlformats.org/officeDocument/2006/relationships/image" Target="../media/image21.png"/><Relationship Id="rId3" Type="http://schemas.openxmlformats.org/officeDocument/2006/relationships/image" Target="../media/image2.png"/><Relationship Id="rId2" Type="http://schemas.openxmlformats.org/officeDocument/2006/relationships/tags" Target="../tags/tag56.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31.GIF"/><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tags" Target="../tags/tag57.xml"/></Relationships>
</file>

<file path=ppt/slides/_rels/slide15.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2.xml"/><Relationship Id="rId7" Type="http://schemas.openxmlformats.org/officeDocument/2006/relationships/image" Target="../media/image35.emf"/><Relationship Id="rId6" Type="http://schemas.openxmlformats.org/officeDocument/2006/relationships/oleObject" Target="../embeddings/oleObject3.bin"/><Relationship Id="rId5" Type="http://schemas.openxmlformats.org/officeDocument/2006/relationships/image" Target="../media/image34.png"/><Relationship Id="rId4" Type="http://schemas.openxmlformats.org/officeDocument/2006/relationships/image" Target="../media/image33.tiff"/><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tags" Target="../tags/tag58.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tags" Target="../tags/tag59.xml"/></Relationships>
</file>

<file path=ppt/slides/_rels/slide17.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15.png"/><Relationship Id="rId6" Type="http://schemas.openxmlformats.org/officeDocument/2006/relationships/image" Target="../media/image2.png"/><Relationship Id="rId5" Type="http://schemas.openxmlformats.org/officeDocument/2006/relationships/tags" Target="../tags/tag60.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1" Type="http://schemas.openxmlformats.org/officeDocument/2006/relationships/slideLayout" Target="../slideLayouts/slideLayout2.xml"/><Relationship Id="rId10" Type="http://schemas.openxmlformats.org/officeDocument/2006/relationships/image" Target="../media/image45.png"/><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notesSlide" Target="../notesSlides/notesSlide1.xml"/><Relationship Id="rId14" Type="http://schemas.openxmlformats.org/officeDocument/2006/relationships/slideLayout" Target="../slideLayouts/slideLayout2.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4.xml"/><Relationship Id="rId10" Type="http://schemas.openxmlformats.org/officeDocument/2006/relationships/notesSlide" Target="../notesSlides/notesSlide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image" Target="../media/image8.jpeg"/><Relationship Id="rId4" Type="http://schemas.openxmlformats.org/officeDocument/2006/relationships/image" Target="../media/image4.svg"/><Relationship Id="rId3" Type="http://schemas.openxmlformats.org/officeDocument/2006/relationships/image" Target="../media/image3.png"/><Relationship Id="rId25" Type="http://schemas.openxmlformats.org/officeDocument/2006/relationships/notesSlide" Target="../notesSlides/notesSlide3.xml"/><Relationship Id="rId24" Type="http://schemas.openxmlformats.org/officeDocument/2006/relationships/slideLayout" Target="../slideLayouts/slideLayout2.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image" Target="../media/image2.png"/><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image" Target="../media/image9.png"/><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2.xml"/><Relationship Id="rId1" Type="http://schemas.openxmlformats.org/officeDocument/2006/relationships/tags" Target="../tags/tag33.xml"/></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2.bin"/><Relationship Id="rId8" Type="http://schemas.openxmlformats.org/officeDocument/2006/relationships/tags" Target="../tags/tag36.xml"/><Relationship Id="rId7" Type="http://schemas.openxmlformats.org/officeDocument/2006/relationships/image" Target="../media/image17.emf"/><Relationship Id="rId6" Type="http://schemas.openxmlformats.org/officeDocument/2006/relationships/oleObject" Target="../embeddings/oleObject1.bin"/><Relationship Id="rId5" Type="http://schemas.openxmlformats.org/officeDocument/2006/relationships/tags" Target="../tags/tag35.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2.png"/><Relationship Id="rId17" Type="http://schemas.openxmlformats.org/officeDocument/2006/relationships/vmlDrawing" Target="../drawings/vmlDrawing1.vml"/><Relationship Id="rId16" Type="http://schemas.openxmlformats.org/officeDocument/2006/relationships/slideLayout" Target="../slideLayouts/slideLayout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image" Target="../media/image18.emf"/><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2.png"/><Relationship Id="rId2" Type="http://schemas.openxmlformats.org/officeDocument/2006/relationships/tags" Target="../tags/tag42.xml"/><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image" Target="../media/image20.jpe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43.xml"/></Relationships>
</file>

<file path=ppt/slides/_rels/slide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9.png"/><Relationship Id="rId5" Type="http://schemas.openxmlformats.org/officeDocument/2006/relationships/tags" Target="../tags/tag45.xml"/><Relationship Id="rId4" Type="http://schemas.openxmlformats.org/officeDocument/2006/relationships/image" Target="../media/image4.svg"/><Relationship Id="rId3" Type="http://schemas.openxmlformats.org/officeDocument/2006/relationships/image" Target="../media/image21.png"/><Relationship Id="rId2" Type="http://schemas.openxmlformats.org/officeDocument/2006/relationships/image" Target="../media/image2.png"/><Relationship Id="rId11" Type="http://schemas.openxmlformats.org/officeDocument/2006/relationships/slideLayout" Target="../slideLayouts/slideLayout2.xml"/><Relationship Id="rId10" Type="http://schemas.openxmlformats.org/officeDocument/2006/relationships/image" Target="../media/image22.GIF"/><Relationship Id="rId1"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525" y="1859598"/>
            <a:ext cx="12192000" cy="1191993"/>
          </a:xfrm>
          <a:prstGeom prst="rect">
            <a:avLst/>
          </a:prstGeom>
          <a:noFill/>
        </p:spPr>
        <p:txBody>
          <a:bodyPr wrap="square" rtlCol="0">
            <a:spAutoFit/>
          </a:bodyPr>
          <a:lstStyle/>
          <a:p>
            <a:pPr indent="0" algn="ctr" fontAlgn="auto">
              <a:lnSpc>
                <a:spcPct val="150000"/>
              </a:lnSpc>
            </a:pPr>
            <a:r>
              <a:rPr lang="en-US" altLang="zh-CN" sz="5400" b="1" dirty="0">
                <a:solidFill>
                  <a:srgbClr val="174994"/>
                </a:solidFill>
                <a:latin typeface="微软雅黑" panose="020B0503020204020204" charset="-122"/>
                <a:ea typeface="微软雅黑" panose="020B0503020204020204" charset="-122"/>
                <a:cs typeface="Times New Roman" panose="02020603050405020304" charset="0"/>
              </a:rPr>
              <a:t>AI</a:t>
            </a:r>
            <a:r>
              <a:rPr lang="zh-CN" altLang="en-US" sz="5400" b="1" dirty="0">
                <a:solidFill>
                  <a:srgbClr val="174994"/>
                </a:solidFill>
                <a:latin typeface="微软雅黑" panose="020B0503020204020204" charset="-122"/>
                <a:ea typeface="微软雅黑" panose="020B0503020204020204" charset="-122"/>
                <a:cs typeface="Times New Roman" panose="02020603050405020304" charset="0"/>
              </a:rPr>
              <a:t>在微束</a:t>
            </a:r>
            <a:r>
              <a:rPr lang="zh-CN" altLang="en-US" sz="5400" b="1">
                <a:solidFill>
                  <a:srgbClr val="174994"/>
                </a:solidFill>
                <a:latin typeface="微软雅黑" panose="020B0503020204020204" charset="-122"/>
                <a:ea typeface="微软雅黑" panose="020B0503020204020204" charset="-122"/>
                <a:cs typeface="Times New Roman" panose="02020603050405020304" charset="0"/>
              </a:rPr>
              <a:t>终端设计与调束中的应用</a:t>
            </a:r>
            <a:endParaRPr lang="zh-CN" altLang="en-US" sz="5400" b="1" dirty="0">
              <a:solidFill>
                <a:srgbClr val="174994"/>
              </a:solidFill>
              <a:latin typeface="微软雅黑" panose="020B0503020204020204" charset="-122"/>
              <a:ea typeface="微软雅黑" panose="020B0503020204020204" charset="-122"/>
              <a:cs typeface="Times New Roman" panose="02020603050405020304" charset="0"/>
            </a:endParaRPr>
          </a:p>
        </p:txBody>
      </p:sp>
      <p:cxnSp>
        <p:nvCxnSpPr>
          <p:cNvPr id="7" name="直接连接符 6"/>
          <p:cNvCxnSpPr/>
          <p:nvPr/>
        </p:nvCxnSpPr>
        <p:spPr>
          <a:xfrm>
            <a:off x="9525" y="3850640"/>
            <a:ext cx="5400000" cy="0"/>
          </a:xfrm>
          <a:prstGeom prst="line">
            <a:avLst/>
          </a:prstGeom>
          <a:ln w="31750" cap="rnd">
            <a:solidFill>
              <a:schemeClr val="tx1">
                <a:lumMod val="85000"/>
              </a:schemeClr>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nvCxnSpPr>
        <p:spPr>
          <a:xfrm>
            <a:off x="6788150" y="3850640"/>
            <a:ext cx="5400000" cy="0"/>
          </a:xfrm>
          <a:prstGeom prst="line">
            <a:avLst/>
          </a:prstGeom>
          <a:ln w="31750" cap="rnd">
            <a:solidFill>
              <a:schemeClr val="tx1">
                <a:lumMod val="85000"/>
              </a:schemeClr>
            </a:solidFill>
            <a:round/>
          </a:ln>
        </p:spPr>
        <p:style>
          <a:lnRef idx="0">
            <a:srgbClr val="FFFFFF"/>
          </a:lnRef>
          <a:fillRef idx="0">
            <a:srgbClr val="FFFFFF"/>
          </a:fillRef>
          <a:effectRef idx="0">
            <a:srgbClr val="FFFFFF"/>
          </a:effectRef>
          <a:fontRef idx="minor">
            <a:schemeClr val="tx1"/>
          </a:fontRef>
        </p:style>
      </p:cxnSp>
      <p:cxnSp>
        <p:nvCxnSpPr>
          <p:cNvPr id="9" name="直接连接符 8"/>
          <p:cNvCxnSpPr/>
          <p:nvPr/>
        </p:nvCxnSpPr>
        <p:spPr>
          <a:xfrm>
            <a:off x="5195570" y="3850640"/>
            <a:ext cx="1800000" cy="0"/>
          </a:xfrm>
          <a:prstGeom prst="line">
            <a:avLst/>
          </a:prstGeom>
          <a:ln w="31750" cap="rnd">
            <a:solidFill>
              <a:srgbClr val="174994"/>
            </a:solidFill>
            <a:round/>
          </a:ln>
        </p:spPr>
        <p:style>
          <a:lnRef idx="0">
            <a:srgbClr val="FFFFFF"/>
          </a:lnRef>
          <a:fillRef idx="0">
            <a:srgbClr val="FFFFFF"/>
          </a:fillRef>
          <a:effectRef idx="0">
            <a:srgbClr val="FFFFFF"/>
          </a:effectRef>
          <a:fontRef idx="minor">
            <a:schemeClr val="tx1"/>
          </a:fontRef>
        </p:style>
      </p:cxnSp>
      <p:sp>
        <p:nvSpPr>
          <p:cNvPr id="10" name="文本框 9"/>
          <p:cNvSpPr txBox="1"/>
          <p:nvPr/>
        </p:nvSpPr>
        <p:spPr>
          <a:xfrm>
            <a:off x="4171933" y="4026684"/>
            <a:ext cx="3867183" cy="954107"/>
          </a:xfrm>
          <a:prstGeom prst="rect">
            <a:avLst/>
          </a:prstGeom>
          <a:noFill/>
        </p:spPr>
        <p:txBody>
          <a:bodyPr wrap="square" rtlCol="0">
            <a:spAutoFit/>
          </a:bodyPr>
          <a:lstStyle/>
          <a:p>
            <a:pPr algn="ctr"/>
            <a:r>
              <a:rPr lang="zh-CN" altLang="en-US" sz="2400" b="1" dirty="0">
                <a:solidFill>
                  <a:srgbClr val="174994"/>
                </a:solidFill>
                <a:latin typeface="微软雅黑" panose="020B0503020204020204" charset="-122"/>
                <a:ea typeface="微软雅黑" panose="020B0503020204020204" charset="-122"/>
                <a:cs typeface="Times New Roman" panose="02020603050405020304" charset="0"/>
              </a:rPr>
              <a:t>李延林，牟宏进 </a:t>
            </a:r>
            <a:endParaRPr lang="en-US" altLang="zh-CN" sz="2400" b="1" dirty="0">
              <a:solidFill>
                <a:srgbClr val="174994"/>
              </a:solidFill>
              <a:latin typeface="微软雅黑" panose="020B0503020204020204" charset="-122"/>
              <a:ea typeface="微软雅黑" panose="020B0503020204020204" charset="-122"/>
              <a:cs typeface="Times New Roman" panose="02020603050405020304" charset="0"/>
            </a:endParaRPr>
          </a:p>
          <a:p>
            <a:pPr algn="ctr"/>
            <a:endParaRPr lang="en-US" altLang="zh-CN" sz="2400" b="1" baseline="30000" dirty="0">
              <a:solidFill>
                <a:srgbClr val="174994"/>
              </a:solidFill>
              <a:latin typeface="微软雅黑" panose="020B0503020204020204" charset="-122"/>
              <a:ea typeface="微软雅黑" panose="020B0503020204020204" charset="-122"/>
              <a:cs typeface="Times New Roman" panose="02020603050405020304" charset="0"/>
            </a:endParaRPr>
          </a:p>
          <a:p>
            <a:pPr algn="ctr"/>
            <a:r>
              <a:rPr lang="en-US" altLang="zh-CN" sz="2400" b="1" baseline="30000" dirty="0" err="1">
                <a:solidFill>
                  <a:srgbClr val="174994"/>
                </a:solidFill>
                <a:latin typeface="微软雅黑" panose="020B0503020204020204" charset="-122"/>
                <a:ea typeface="微软雅黑" panose="020B0503020204020204" charset="-122"/>
                <a:cs typeface="Times New Roman" panose="02020603050405020304" charset="0"/>
              </a:rPr>
              <a:t>lyl@impcas.ac.cn</a:t>
            </a:r>
            <a:endParaRPr lang="en-US" altLang="zh-CN" sz="2400" b="1" baseline="30000" dirty="0">
              <a:solidFill>
                <a:srgbClr val="174994"/>
              </a:solidFill>
              <a:latin typeface="Times New Roman" panose="02020603050405020304" charset="0"/>
              <a:ea typeface="微软雅黑" panose="020B0503020204020204" charset="-122"/>
              <a:cs typeface="Times New Roman" panose="02020603050405020304" charset="0"/>
            </a:endParaRPr>
          </a:p>
        </p:txBody>
      </p:sp>
      <p:sp>
        <p:nvSpPr>
          <p:cNvPr id="13" name="矩形 12"/>
          <p:cNvSpPr/>
          <p:nvPr/>
        </p:nvSpPr>
        <p:spPr>
          <a:xfrm>
            <a:off x="0" y="-1110"/>
            <a:ext cx="12211685" cy="92456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132347" y="5394960"/>
            <a:ext cx="12197715" cy="46037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cs typeface="微软雅黑" panose="020B0503020204020204" charset="-122"/>
              </a:rPr>
              <a:t>中国科学院近代物理研究所  控制与网络室</a:t>
            </a:r>
            <a:endParaRPr lang="zh-CN" altLang="en-US" sz="2400" b="1"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4485" y="6525110"/>
            <a:ext cx="12192635" cy="332888"/>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5068570" cy="645160"/>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自研变体强化学习模型</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3</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7247242" y="2487067"/>
            <a:ext cx="520065" cy="365125"/>
          </a:xfrm>
        </p:spPr>
        <p:txBody>
          <a:bodyPr/>
          <a:lstStyle/>
          <a:p>
            <a:fld id="{565CE74E-AB26-4998-AD42-012C4C1AD076}" type="slidenum">
              <a:rPr lang="zh-CN" altLang="en-US" sz="1600" b="1" smtClean="0">
                <a:solidFill>
                  <a:schemeClr val="bg1"/>
                </a:solidFill>
                <a:latin typeface="Times New Roman" panose="02020603050405020304" charset="0"/>
                <a:cs typeface="Times New Roman" panose="02020603050405020304" charset="0"/>
              </a:rPr>
            </a:fld>
            <a:endParaRPr lang="zh-CN" altLang="en-US"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2.6</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pic>
        <p:nvPicPr>
          <p:cNvPr id="10" name="图片 9"/>
          <p:cNvPicPr>
            <a:picLocks noChangeAspect="1"/>
          </p:cNvPicPr>
          <p:nvPr/>
        </p:nvPicPr>
        <p:blipFill>
          <a:blip r:embed="rId5"/>
          <a:stretch>
            <a:fillRect/>
          </a:stretch>
        </p:blipFill>
        <p:spPr>
          <a:xfrm>
            <a:off x="96520" y="866140"/>
            <a:ext cx="8380095" cy="5807710"/>
          </a:xfrm>
          <a:prstGeom prst="rect">
            <a:avLst/>
          </a:prstGeom>
        </p:spPr>
      </p:pic>
      <p:sp>
        <p:nvSpPr>
          <p:cNvPr id="11" name="文本框 10"/>
          <p:cNvSpPr txBox="1"/>
          <p:nvPr/>
        </p:nvSpPr>
        <p:spPr>
          <a:xfrm>
            <a:off x="8851900" y="1985645"/>
            <a:ext cx="2957195" cy="2999740"/>
          </a:xfrm>
          <a:prstGeom prst="rect">
            <a:avLst/>
          </a:prstGeom>
          <a:noFill/>
        </p:spPr>
        <p:txBody>
          <a:bodyPr wrap="square" rtlCol="0">
            <a:spAutoFit/>
          </a:bodyPr>
          <a:lstStyle/>
          <a:p>
            <a:pPr>
              <a:lnSpc>
                <a:spcPct val="150000"/>
              </a:lnSpc>
            </a:pPr>
            <a:r>
              <a:rPr lang="zh-CN" altLang="en-US" dirty="0"/>
              <a:t>收窄范围最佳聚束值设置为</a:t>
            </a:r>
            <a:r>
              <a:rPr lang="en-US" altLang="zh-CN" dirty="0">
                <a:solidFill>
                  <a:srgbClr val="00B050"/>
                </a:solidFill>
              </a:rPr>
              <a:t>[600</a:t>
            </a:r>
            <a:r>
              <a:rPr lang="zh-CN" altLang="en-US" dirty="0">
                <a:solidFill>
                  <a:srgbClr val="00B050"/>
                </a:solidFill>
              </a:rPr>
              <a:t>，</a:t>
            </a:r>
            <a:r>
              <a:rPr lang="en-US" altLang="zh-CN" dirty="0">
                <a:solidFill>
                  <a:srgbClr val="00B050"/>
                </a:solidFill>
              </a:rPr>
              <a:t>600]</a:t>
            </a:r>
            <a:r>
              <a:rPr lang="zh-CN" altLang="en-US" dirty="0"/>
              <a:t>（磁场</a:t>
            </a:r>
            <a:r>
              <a:rPr lang="en-US" altLang="zh-CN" dirty="0"/>
              <a:t>/</a:t>
            </a:r>
            <a:r>
              <a:rPr lang="zh-CN" altLang="en-US" dirty="0"/>
              <a:t>电流</a:t>
            </a:r>
            <a:r>
              <a:rPr lang="en-US" altLang="zh-CN" dirty="0"/>
              <a:t>)</a:t>
            </a:r>
            <a:r>
              <a:rPr lang="zh-CN" altLang="en-US" dirty="0"/>
              <a:t>。</a:t>
            </a:r>
            <a:endParaRPr lang="en-US" altLang="zh-CN" dirty="0"/>
          </a:p>
          <a:p>
            <a:pPr>
              <a:lnSpc>
                <a:spcPct val="150000"/>
              </a:lnSpc>
            </a:pPr>
            <a:endParaRPr lang="zh-CN" altLang="en-US" dirty="0"/>
          </a:p>
          <a:p>
            <a:pPr>
              <a:lnSpc>
                <a:spcPct val="150000"/>
              </a:lnSpc>
            </a:pPr>
            <a:r>
              <a:rPr lang="zh-CN" altLang="en-US" dirty="0"/>
              <a:t>仅仅依赖反馈值对</a:t>
            </a:r>
            <a:r>
              <a:rPr lang="en-US" altLang="zh-CN" dirty="0"/>
              <a:t>PV</a:t>
            </a:r>
            <a:r>
              <a:rPr lang="zh-CN" altLang="en-US" dirty="0"/>
              <a:t>进行调节。</a:t>
            </a:r>
            <a:endParaRPr lang="en-US" altLang="zh-CN" dirty="0"/>
          </a:p>
          <a:p>
            <a:endParaRPr lang="en-US" altLang="zh-CN" dirty="0"/>
          </a:p>
          <a:p>
            <a:endParaRPr lang="en-US" altLang="zh-CN" dirty="0"/>
          </a:p>
          <a:p>
            <a:endParaRPr lang="en-US" altLang="zh-CN" dirty="0"/>
          </a:p>
        </p:txBody>
      </p:sp>
      <p:sp>
        <p:nvSpPr>
          <p:cNvPr id="29" name="灯片编号占位符 28"/>
          <p:cNvSpPr>
            <a:spLocks noGrp="1"/>
          </p:cNvSpPr>
          <p:nvPr/>
        </p:nvSpPr>
        <p:spPr>
          <a:xfrm>
            <a:off x="11666855" y="6559550"/>
            <a:ext cx="52006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Times New Roman" panose="02020603050405020304" charset="0"/>
                <a:cs typeface="Times New Roman" panose="02020603050405020304" charset="0"/>
              </a:rPr>
              <a:t>9</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4" y="134620"/>
            <a:ext cx="9181799" cy="646331"/>
          </a:xfrm>
          <a:prstGeom prst="rect">
            <a:avLst/>
          </a:prstGeom>
          <a:noFill/>
        </p:spPr>
        <p:txBody>
          <a:bodyPr wrap="square" rtlCol="0">
            <a:spAutoFit/>
          </a:bodyPr>
          <a:lstStyle/>
          <a:p>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AI</a:t>
            </a:r>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模型在校正铁和荧光靶上的应用</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1</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7247242" y="2487067"/>
            <a:ext cx="520065" cy="365125"/>
          </a:xfrm>
        </p:spPr>
        <p:txBody>
          <a:bodyPr/>
          <a:lstStyle/>
          <a:p>
            <a:fld id="{565CE74E-AB26-4998-AD42-012C4C1AD076}" type="slidenum">
              <a:rPr lang="zh-CN" altLang="en-US" sz="1600" b="1" smtClean="0">
                <a:solidFill>
                  <a:schemeClr val="bg1"/>
                </a:solidFill>
                <a:latin typeface="Times New Roman" panose="02020603050405020304" charset="0"/>
                <a:cs typeface="Times New Roman" panose="02020603050405020304" charset="0"/>
              </a:rPr>
            </a:fld>
            <a:endParaRPr lang="zh-CN" altLang="en-US"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2.7</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cxnSp>
        <p:nvCxnSpPr>
          <p:cNvPr id="5" name="直接连接符 4"/>
          <p:cNvCxnSpPr>
            <a:stCxn id="123" idx="0"/>
          </p:cNvCxnSpPr>
          <p:nvPr/>
        </p:nvCxnSpPr>
        <p:spPr>
          <a:xfrm flipH="1" flipV="1">
            <a:off x="2344369" y="5570627"/>
            <a:ext cx="7124168" cy="1616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文本框 63"/>
          <p:cNvSpPr txBox="1">
            <a:spLocks noChangeArrowheads="1"/>
          </p:cNvSpPr>
          <p:nvPr/>
        </p:nvSpPr>
        <p:spPr bwMode="auto">
          <a:xfrm>
            <a:off x="2369772" y="496399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C1C2</a:t>
            </a:r>
            <a:endParaRPr lang="en-US" altLang="zh-CN" sz="1200" dirty="0">
              <a:latin typeface="等线" panose="02010600030101010101" pitchFamily="2" charset="-122"/>
              <a:ea typeface="等线" panose="02010600030101010101" pitchFamily="2" charset="-122"/>
            </a:endParaRPr>
          </a:p>
        </p:txBody>
      </p:sp>
      <p:sp>
        <p:nvSpPr>
          <p:cNvPr id="43" name="文本框 95"/>
          <p:cNvSpPr txBox="1">
            <a:spLocks noChangeArrowheads="1"/>
          </p:cNvSpPr>
          <p:nvPr/>
        </p:nvSpPr>
        <p:spPr bwMode="auto">
          <a:xfrm>
            <a:off x="3788451" y="6178915"/>
            <a:ext cx="4292382" cy="392134"/>
          </a:xfrm>
          <a:prstGeom prst="rect">
            <a:avLst/>
          </a:prstGeom>
          <a:solidFill>
            <a:srgbClr val="FFC000"/>
          </a:solidFill>
          <a:ln w="6350">
            <a:solidFill>
              <a:srgbClr val="000000"/>
            </a:solidFill>
            <a:miter lim="800000"/>
          </a:ln>
        </p:spPr>
        <p:txBody>
          <a:bodyPr vert="horz" wrap="square" lIns="91440" tIns="45720" rIns="91440" bIns="45720" numCol="1" anchor="t" anchorCtr="0" compatLnSpc="1"/>
          <a:lstStyle/>
          <a:p>
            <a:pPr algn="dist" defTabSz="914400" eaLnBrk="0" fontAlgn="base" hangingPunct="0">
              <a:spcBef>
                <a:spcPct val="0"/>
              </a:spcBef>
              <a:spcAft>
                <a:spcPct val="0"/>
              </a:spcAft>
            </a:pPr>
            <a:r>
              <a:rPr lang="zh-CN" altLang="en-US" sz="2000" b="1" dirty="0">
                <a:latin typeface="等线" panose="02010600030101010101" pitchFamily="2" charset="-122"/>
                <a:ea typeface="等线" panose="02010600030101010101" pitchFamily="2" charset="-122"/>
                <a:cs typeface="Times New Roman" panose="02020603050405020304" charset="0"/>
              </a:rPr>
              <a:t>微束终端</a:t>
            </a:r>
            <a:r>
              <a:rPr lang="zh-CN" altLang="zh-CN" sz="2000" b="1" dirty="0">
                <a:latin typeface="等线" panose="02010600030101010101" pitchFamily="2" charset="-122"/>
                <a:ea typeface="等线" panose="02010600030101010101" pitchFamily="2" charset="-122"/>
                <a:cs typeface="Times New Roman" panose="02020603050405020304" charset="0"/>
              </a:rPr>
              <a:t>水平段</a:t>
            </a:r>
            <a:endParaRPr lang="zh-CN" altLang="zh-CN" sz="2000" dirty="0">
              <a:latin typeface="等线" panose="02010600030101010101" pitchFamily="2" charset="-122"/>
              <a:ea typeface="等线" panose="02010600030101010101" pitchFamily="2" charset="-122"/>
            </a:endParaRPr>
          </a:p>
        </p:txBody>
      </p:sp>
      <p:sp>
        <p:nvSpPr>
          <p:cNvPr id="67" name="椭圆 66"/>
          <p:cNvSpPr/>
          <p:nvPr/>
        </p:nvSpPr>
        <p:spPr>
          <a:xfrm rot="5400000">
            <a:off x="4298994" y="5531802"/>
            <a:ext cx="459740" cy="7556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73" name="文本框 25"/>
          <p:cNvSpPr txBox="1">
            <a:spLocks noChangeArrowheads="1"/>
          </p:cNvSpPr>
          <p:nvPr/>
        </p:nvSpPr>
        <p:spPr bwMode="auto">
          <a:xfrm>
            <a:off x="959179" y="5302835"/>
            <a:ext cx="1036033" cy="452423"/>
          </a:xfrm>
          <a:prstGeom prst="rect">
            <a:avLst/>
          </a:prstGeom>
          <a:noFill/>
          <a:ln>
            <a:noFill/>
          </a:ln>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B1</a:t>
            </a:r>
            <a:endParaRPr lang="en-US" altLang="zh-CN" sz="1200" b="1" dirty="0">
              <a:latin typeface="等线" panose="02010600030101010101" pitchFamily="2" charset="-122"/>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90R0.74m</a:t>
            </a:r>
            <a:endParaRPr lang="en-US" altLang="zh-CN" b="1" dirty="0">
              <a:latin typeface="等线" panose="02010600030101010101" pitchFamily="2" charset="-122"/>
              <a:ea typeface="等线" panose="02010600030101010101" pitchFamily="2" charset="-122"/>
            </a:endParaRPr>
          </a:p>
        </p:txBody>
      </p:sp>
      <p:sp>
        <p:nvSpPr>
          <p:cNvPr id="79" name="十字箭头 14"/>
          <p:cNvSpPr/>
          <p:nvPr/>
        </p:nvSpPr>
        <p:spPr>
          <a:xfrm>
            <a:off x="2520819" y="5447136"/>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80" name="文本框 101"/>
          <p:cNvSpPr txBox="1">
            <a:spLocks noChangeArrowheads="1"/>
          </p:cNvSpPr>
          <p:nvPr/>
        </p:nvSpPr>
        <p:spPr bwMode="auto">
          <a:xfrm>
            <a:off x="6720394" y="4939437"/>
            <a:ext cx="674684" cy="42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000" b="1" dirty="0">
                <a:latin typeface="Times New Roman" panose="02020603050405020304" charset="0"/>
                <a:ea typeface="等线" panose="02010600030101010101" pitchFamily="2" charset="-122"/>
                <a:cs typeface="Times New Roman" panose="02020603050405020304" charset="0"/>
              </a:rPr>
              <a:t>BC1</a:t>
            </a:r>
            <a:endParaRPr lang="en-US" altLang="zh-CN" sz="1000" b="1" dirty="0">
              <a:latin typeface="Times New Roman" panose="02020603050405020304" charset="0"/>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zh-CN" altLang="en-US"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rPr>
              <a:t></a:t>
            </a:r>
            <a:r>
              <a:rPr lang="en-US" altLang="zh-CN"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rPr>
              <a:t>4</a:t>
            </a:r>
            <a:r>
              <a:rPr lang="en-US" altLang="zh-CN" sz="1000" b="1" dirty="0">
                <a:latin typeface="Times New Roman" panose="02020603050405020304" charset="0"/>
                <a:ea typeface="等线" panose="02010600030101010101" pitchFamily="2" charset="-122"/>
                <a:cs typeface="Times New Roman" panose="02020603050405020304" charset="0"/>
              </a:rPr>
              <a:t> mm</a:t>
            </a:r>
            <a:endParaRPr lang="en-US" altLang="zh-CN"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endParaRPr>
          </a:p>
        </p:txBody>
      </p:sp>
      <p:sp>
        <p:nvSpPr>
          <p:cNvPr id="84" name="空心弧 83"/>
          <p:cNvSpPr/>
          <p:nvPr/>
        </p:nvSpPr>
        <p:spPr>
          <a:xfrm rot="16200000">
            <a:off x="1570771" y="4217705"/>
            <a:ext cx="1598400" cy="1598400"/>
          </a:xfrm>
          <a:prstGeom prst="blockArc">
            <a:avLst>
              <a:gd name="adj1" fmla="val 10745076"/>
              <a:gd name="adj2" fmla="val 16392567"/>
              <a:gd name="adj3" fmla="val 307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sz="2400">
              <a:latin typeface="等线" panose="02010600030101010101" pitchFamily="2" charset="-122"/>
              <a:ea typeface="等线" panose="02010600030101010101" pitchFamily="2" charset="-122"/>
            </a:endParaRPr>
          </a:p>
        </p:txBody>
      </p:sp>
      <p:sp>
        <p:nvSpPr>
          <p:cNvPr id="85" name="十字箭头 14"/>
          <p:cNvSpPr/>
          <p:nvPr/>
        </p:nvSpPr>
        <p:spPr>
          <a:xfrm>
            <a:off x="5548804" y="5447531"/>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sp>
        <p:nvSpPr>
          <p:cNvPr id="92" name="文本框 95"/>
          <p:cNvSpPr txBox="1">
            <a:spLocks noChangeArrowheads="1"/>
          </p:cNvSpPr>
          <p:nvPr/>
        </p:nvSpPr>
        <p:spPr bwMode="auto">
          <a:xfrm>
            <a:off x="11132404" y="1780674"/>
            <a:ext cx="511897" cy="3384396"/>
          </a:xfrm>
          <a:prstGeom prst="rect">
            <a:avLst/>
          </a:prstGeom>
          <a:solidFill>
            <a:srgbClr val="FFC000"/>
          </a:solidFill>
          <a:ln w="6350">
            <a:solidFill>
              <a:srgbClr val="000000"/>
            </a:solidFill>
            <a:miter lim="800000"/>
          </a:ln>
        </p:spPr>
        <p:txBody>
          <a:bodyPr vert="eaVert" wrap="square" lIns="91440" tIns="45720" rIns="91440" bIns="45720" numCol="1" anchor="t" anchorCtr="0" compatLnSpc="1"/>
          <a:lstStyle/>
          <a:p>
            <a:pPr algn="dist" defTabSz="914400" eaLnBrk="0" fontAlgn="base" hangingPunct="0">
              <a:spcBef>
                <a:spcPct val="0"/>
              </a:spcBef>
              <a:spcAft>
                <a:spcPct val="0"/>
              </a:spcAft>
            </a:pPr>
            <a:r>
              <a:rPr lang="zh-CN" altLang="zh-CN" sz="2000" b="1" spc="600" dirty="0">
                <a:latin typeface="等线" panose="02010600030101010101" pitchFamily="2" charset="-122"/>
                <a:ea typeface="等线" panose="02010600030101010101" pitchFamily="2" charset="-122"/>
                <a:cs typeface="Times New Roman" panose="02020603050405020304" charset="0"/>
              </a:rPr>
              <a:t>微束终端垂直段</a:t>
            </a:r>
            <a:endParaRPr lang="zh-CN" altLang="zh-CN" sz="2000" spc="600" dirty="0">
              <a:latin typeface="等线" panose="02010600030101010101" pitchFamily="2" charset="-122"/>
              <a:ea typeface="等线" panose="02010600030101010101" pitchFamily="2" charset="-122"/>
            </a:endParaRPr>
          </a:p>
        </p:txBody>
      </p:sp>
      <p:sp>
        <p:nvSpPr>
          <p:cNvPr id="95" name="文本框 61"/>
          <p:cNvSpPr txBox="1">
            <a:spLocks noChangeArrowheads="1"/>
          </p:cNvSpPr>
          <p:nvPr/>
        </p:nvSpPr>
        <p:spPr bwMode="auto">
          <a:xfrm>
            <a:off x="4239666" y="4967588"/>
            <a:ext cx="50228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VS1</a:t>
            </a:r>
            <a:endParaRPr lang="en-US" altLang="zh-CN" sz="3600" dirty="0">
              <a:latin typeface="等线" panose="02010600030101010101" pitchFamily="2" charset="-122"/>
              <a:ea typeface="等线" panose="02010600030101010101" pitchFamily="2" charset="-122"/>
            </a:endParaRPr>
          </a:p>
        </p:txBody>
      </p:sp>
      <p:cxnSp>
        <p:nvCxnSpPr>
          <p:cNvPr id="107" name="直接连接符 106"/>
          <p:cNvCxnSpPr>
            <a:endCxn id="156" idx="1"/>
          </p:cNvCxnSpPr>
          <p:nvPr/>
        </p:nvCxnSpPr>
        <p:spPr>
          <a:xfrm flipV="1">
            <a:off x="10119073" y="4180962"/>
            <a:ext cx="1271" cy="84083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3" name="十字箭头 14"/>
          <p:cNvSpPr/>
          <p:nvPr/>
        </p:nvSpPr>
        <p:spPr>
          <a:xfrm>
            <a:off x="9995566" y="4600706"/>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14" name="文本框 63"/>
          <p:cNvSpPr txBox="1">
            <a:spLocks noChangeArrowheads="1"/>
          </p:cNvSpPr>
          <p:nvPr/>
        </p:nvSpPr>
        <p:spPr bwMode="auto">
          <a:xfrm>
            <a:off x="5435307" y="500209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C3C4</a:t>
            </a:r>
            <a:endParaRPr lang="en-US" altLang="zh-CN" sz="1200" dirty="0">
              <a:latin typeface="等线" panose="02010600030101010101" pitchFamily="2" charset="-122"/>
              <a:ea typeface="等线" panose="02010600030101010101" pitchFamily="2" charset="-122"/>
            </a:endParaRPr>
          </a:p>
        </p:txBody>
      </p:sp>
      <p:sp>
        <p:nvSpPr>
          <p:cNvPr id="117" name="文本框 63"/>
          <p:cNvSpPr txBox="1">
            <a:spLocks noChangeArrowheads="1"/>
          </p:cNvSpPr>
          <p:nvPr/>
        </p:nvSpPr>
        <p:spPr bwMode="auto">
          <a:xfrm>
            <a:off x="9308838" y="457917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rPr>
              <a:t>C5C6</a:t>
            </a:r>
            <a:endPar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endParaRPr>
          </a:p>
        </p:txBody>
      </p:sp>
      <p:sp>
        <p:nvSpPr>
          <p:cNvPr id="120" name="矩形 129"/>
          <p:cNvSpPr>
            <a:spLocks noChangeArrowheads="1"/>
          </p:cNvSpPr>
          <p:nvPr/>
        </p:nvSpPr>
        <p:spPr bwMode="auto">
          <a:xfrm>
            <a:off x="9184550" y="5939794"/>
            <a:ext cx="1445061" cy="684332"/>
          </a:xfrm>
          <a:prstGeom prst="rect">
            <a:avLst/>
          </a:prstGeom>
          <a:blipFill>
            <a:blip r:embed="rId5"/>
            <a:tile tx="0" ty="0" sx="100000" sy="100000" flip="none" algn="tl"/>
          </a:blipFill>
          <a:ln w="12700">
            <a:solidFill>
              <a:srgbClr val="1F4D78">
                <a:alpha val="34117"/>
              </a:srgbClr>
            </a:solidFill>
            <a:miter lim="800000"/>
          </a:ln>
        </p:spPr>
        <p:txBody>
          <a:bodyPr vert="horz" wrap="square" lIns="91440" tIns="45720" rIns="91440" bIns="45720" numCol="1" anchor="ctr" anchorCtr="0" compatLnSpc="1"/>
          <a:lstStyle/>
          <a:p>
            <a:pPr algn="r" defTabSz="914400" eaLnBrk="0" fontAlgn="base" hangingPunct="0">
              <a:spcBef>
                <a:spcPct val="0"/>
              </a:spcBef>
              <a:spcAft>
                <a:spcPct val="0"/>
              </a:spcAft>
            </a:pPr>
            <a:endParaRPr lang="en-US" altLang="zh-CN" b="1" dirty="0">
              <a:solidFill>
                <a:srgbClr val="FFFF00"/>
              </a:solidFill>
              <a:latin typeface="等线" panose="02010600030101010101" pitchFamily="2" charset="-122"/>
              <a:ea typeface="等线" panose="02010600030101010101" pitchFamily="2" charset="-122"/>
            </a:endParaRPr>
          </a:p>
        </p:txBody>
      </p:sp>
      <p:sp>
        <p:nvSpPr>
          <p:cNvPr id="122" name="文本框 25"/>
          <p:cNvSpPr txBox="1">
            <a:spLocks noChangeArrowheads="1"/>
          </p:cNvSpPr>
          <p:nvPr/>
        </p:nvSpPr>
        <p:spPr bwMode="auto">
          <a:xfrm>
            <a:off x="10074909" y="5302835"/>
            <a:ext cx="1071245" cy="442595"/>
          </a:xfrm>
          <a:prstGeom prst="rect">
            <a:avLst/>
          </a:prstGeom>
          <a:noFill/>
          <a:ln>
            <a:noFill/>
          </a:ln>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050" b="1" dirty="0">
                <a:latin typeface="等线" panose="02010600030101010101" pitchFamily="2" charset="-122"/>
                <a:ea typeface="等线" panose="02010600030101010101" pitchFamily="2" charset="-122"/>
                <a:cs typeface="Times New Roman" panose="02020603050405020304" charset="0"/>
              </a:rPr>
              <a:t>B2</a:t>
            </a:r>
            <a:endParaRPr lang="en-US" altLang="zh-CN" sz="1050" b="1" dirty="0">
              <a:latin typeface="等线" panose="02010600030101010101" pitchFamily="2" charset="-122"/>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en-US" altLang="zh-CN" sz="1050" b="1" dirty="0">
                <a:latin typeface="等线" panose="02010600030101010101" pitchFamily="2" charset="-122"/>
                <a:ea typeface="等线" panose="02010600030101010101" pitchFamily="2" charset="-122"/>
                <a:cs typeface="Times New Roman" panose="02020603050405020304" charset="0"/>
              </a:rPr>
              <a:t>90R0.74m</a:t>
            </a:r>
            <a:endParaRPr lang="en-US" altLang="zh-CN" sz="1400" b="1" dirty="0">
              <a:latin typeface="等线" panose="02010600030101010101" pitchFamily="2" charset="-122"/>
              <a:ea typeface="等线" panose="02010600030101010101" pitchFamily="2" charset="-122"/>
            </a:endParaRPr>
          </a:p>
        </p:txBody>
      </p:sp>
      <p:sp>
        <p:nvSpPr>
          <p:cNvPr id="123" name="空心弧 122"/>
          <p:cNvSpPr/>
          <p:nvPr/>
        </p:nvSpPr>
        <p:spPr>
          <a:xfrm rot="5400000" flipH="1">
            <a:off x="8678177" y="4234354"/>
            <a:ext cx="1598400" cy="1598400"/>
          </a:xfrm>
          <a:prstGeom prst="blockArc">
            <a:avLst>
              <a:gd name="adj1" fmla="val 10745076"/>
              <a:gd name="adj2" fmla="val 16392567"/>
              <a:gd name="adj3" fmla="val 307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sz="2400">
              <a:latin typeface="等线" panose="02010600030101010101" pitchFamily="2" charset="-122"/>
              <a:ea typeface="等线" panose="02010600030101010101" pitchFamily="2" charset="-122"/>
            </a:endParaRPr>
          </a:p>
        </p:txBody>
      </p:sp>
      <p:sp>
        <p:nvSpPr>
          <p:cNvPr id="154" name="椭圆 153"/>
          <p:cNvSpPr/>
          <p:nvPr>
            <p:custDataLst>
              <p:tags r:id="rId6"/>
            </p:custDataLst>
          </p:nvPr>
        </p:nvSpPr>
        <p:spPr>
          <a:xfrm rot="5400000">
            <a:off x="8628341" y="5548736"/>
            <a:ext cx="459740" cy="7556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55" name="文本框 61"/>
          <p:cNvSpPr txBox="1">
            <a:spLocks noChangeArrowheads="1"/>
          </p:cNvSpPr>
          <p:nvPr>
            <p:custDataLst>
              <p:tags r:id="rId7"/>
            </p:custDataLst>
          </p:nvPr>
        </p:nvSpPr>
        <p:spPr bwMode="auto">
          <a:xfrm>
            <a:off x="8615211" y="4992989"/>
            <a:ext cx="46672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VS2</a:t>
            </a:r>
            <a:endParaRPr lang="en-US" altLang="zh-CN" sz="3600" dirty="0">
              <a:latin typeface="等线" panose="02010600030101010101" pitchFamily="2" charset="-122"/>
              <a:ea typeface="等线" panose="02010600030101010101" pitchFamily="2" charset="-122"/>
            </a:endParaRPr>
          </a:p>
        </p:txBody>
      </p:sp>
      <p:sp>
        <p:nvSpPr>
          <p:cNvPr id="156" name="流程图: 磁盘 155"/>
          <p:cNvSpPr/>
          <p:nvPr>
            <p:custDataLst>
              <p:tags r:id="rId8"/>
            </p:custDataLst>
          </p:nvPr>
        </p:nvSpPr>
        <p:spPr>
          <a:xfrm flipV="1">
            <a:off x="9958735" y="4058946"/>
            <a:ext cx="323217" cy="122016"/>
          </a:xfrm>
          <a:prstGeom prst="flowChartMagneticDisk">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57" name="文本框 61"/>
          <p:cNvSpPr txBox="1">
            <a:spLocks noChangeArrowheads="1"/>
          </p:cNvSpPr>
          <p:nvPr>
            <p:custDataLst>
              <p:tags r:id="rId9"/>
            </p:custDataLst>
          </p:nvPr>
        </p:nvSpPr>
        <p:spPr bwMode="auto">
          <a:xfrm>
            <a:off x="9194566" y="3967471"/>
            <a:ext cx="72517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VS3FC3</a:t>
            </a:r>
            <a:endParaRPr lang="en-US" altLang="zh-CN" sz="1200" b="1" dirty="0">
              <a:latin typeface="等线" panose="02010600030101010101" pitchFamily="2" charset="-122"/>
              <a:ea typeface="等线" panose="02010600030101010101" pitchFamily="2" charset="-122"/>
            </a:endParaRPr>
          </a:p>
        </p:txBody>
      </p:sp>
      <p:sp>
        <p:nvSpPr>
          <p:cNvPr id="185" name="矩形 184"/>
          <p:cNvSpPr/>
          <p:nvPr/>
        </p:nvSpPr>
        <p:spPr>
          <a:xfrm>
            <a:off x="7022439" y="5384572"/>
            <a:ext cx="108000" cy="3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370533" y="2064450"/>
            <a:ext cx="2551463" cy="1317580"/>
            <a:chOff x="4413517" y="3779955"/>
            <a:chExt cx="2861569" cy="748187"/>
          </a:xfrm>
          <a:solidFill>
            <a:schemeClr val="accent1">
              <a:lumMod val="60000"/>
              <a:lumOff val="40000"/>
            </a:schemeClr>
          </a:solidFill>
        </p:grpSpPr>
        <p:sp>
          <p:nvSpPr>
            <p:cNvPr id="28" name="对话气泡: 圆角矩形 27"/>
            <p:cNvSpPr/>
            <p:nvPr/>
          </p:nvSpPr>
          <p:spPr>
            <a:xfrm>
              <a:off x="4413517" y="3779955"/>
              <a:ext cx="2852048" cy="748187"/>
            </a:xfrm>
            <a:prstGeom prst="roundRect">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434660" y="3837523"/>
              <a:ext cx="2840426" cy="670911"/>
            </a:xfrm>
            <a:prstGeom prst="roundRect">
              <a:avLst/>
            </a:prstGeom>
            <a:grpFill/>
          </p:spPr>
          <p:txBody>
            <a:bodyPr wrap="square" rtlCol="0">
              <a:spAutoFit/>
            </a:bodyPr>
            <a:lstStyle/>
            <a:p>
              <a:pPr algn="ctr"/>
              <a:r>
                <a:rPr lang="zh-CN" altLang="en-US" sz="1600" b="1" dirty="0"/>
                <a:t>用</a:t>
              </a:r>
              <a:r>
                <a:rPr lang="en-US" altLang="zh-CN" sz="1600" b="1" dirty="0" err="1"/>
                <a:t>DNN</a:t>
              </a:r>
              <a:r>
                <a:rPr lang="zh-CN" altLang="en-US" sz="1600" b="1" dirty="0"/>
                <a:t>构建校正铁模型</a:t>
              </a:r>
              <a:endParaRPr lang="en-US" altLang="zh-CN" sz="1600" b="1" dirty="0"/>
            </a:p>
            <a:p>
              <a:pPr algn="ctr"/>
              <a:endParaRPr lang="en-US" altLang="zh-CN" sz="1600" b="1" dirty="0"/>
            </a:p>
            <a:p>
              <a:r>
                <a:rPr lang="zh-CN" altLang="en-US" sz="1600" dirty="0"/>
                <a:t>目标：调束过程中使束斑保持在轨道中心位置</a:t>
              </a:r>
              <a:endParaRPr lang="zh-CN" altLang="en-US" sz="1600" dirty="0"/>
            </a:p>
          </p:txBody>
        </p:sp>
      </p:grpSp>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2118" y="3244550"/>
            <a:ext cx="1755112" cy="1604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图片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1739" y="3843539"/>
            <a:ext cx="1472697" cy="1107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4" name="组合 33"/>
          <p:cNvGrpSpPr/>
          <p:nvPr/>
        </p:nvGrpSpPr>
        <p:grpSpPr>
          <a:xfrm>
            <a:off x="7327010" y="1495916"/>
            <a:ext cx="3386986" cy="1355604"/>
            <a:chOff x="4413517" y="3779955"/>
            <a:chExt cx="2852048" cy="748187"/>
          </a:xfrm>
          <a:solidFill>
            <a:schemeClr val="accent1">
              <a:lumMod val="60000"/>
              <a:lumOff val="40000"/>
            </a:schemeClr>
          </a:solidFill>
        </p:grpSpPr>
        <p:sp>
          <p:nvSpPr>
            <p:cNvPr id="35" name="对话气泡: 圆角矩形 34"/>
            <p:cNvSpPr/>
            <p:nvPr/>
          </p:nvSpPr>
          <p:spPr>
            <a:xfrm>
              <a:off x="4413517" y="3779955"/>
              <a:ext cx="2852048" cy="748187"/>
            </a:xfrm>
            <a:prstGeom prst="roundRect">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505316" y="3839219"/>
              <a:ext cx="2689564" cy="658320"/>
            </a:xfrm>
            <a:prstGeom prst="roundRect">
              <a:avLst/>
            </a:prstGeom>
            <a:grpFill/>
          </p:spPr>
          <p:txBody>
            <a:bodyPr wrap="square" rtlCol="0">
              <a:spAutoFit/>
            </a:bodyPr>
            <a:lstStyle/>
            <a:p>
              <a:pPr algn="ctr"/>
              <a:r>
                <a:rPr lang="zh-CN" altLang="en-US" sz="1600" b="1" dirty="0"/>
                <a:t>用</a:t>
              </a:r>
              <a:r>
                <a:rPr lang="en-US" altLang="zh-CN" sz="1600" b="1" dirty="0" err="1"/>
                <a:t>DNN</a:t>
              </a:r>
              <a:r>
                <a:rPr lang="zh-CN" altLang="en-US" sz="1600" b="1" dirty="0"/>
                <a:t>构建靶心和束斑检测模型</a:t>
              </a:r>
              <a:endParaRPr lang="en-US" altLang="zh-CN" sz="1600" b="1" dirty="0"/>
            </a:p>
            <a:p>
              <a:pPr algn="ctr"/>
              <a:endParaRPr lang="en-US" altLang="zh-CN" sz="1600" b="1" dirty="0"/>
            </a:p>
            <a:p>
              <a:r>
                <a:rPr lang="zh-CN" altLang="en-US" sz="1600" dirty="0"/>
                <a:t>目标：获取束斑相对于靶心的坐标，并将其反馈</a:t>
              </a:r>
              <a:r>
                <a:rPr lang="zh-CN" altLang="en-US" sz="1600" dirty="0"/>
                <a:t>给校正铁模型</a:t>
              </a:r>
              <a:endParaRPr lang="zh-CN" altLang="en-US" sz="1600" dirty="0"/>
            </a:p>
          </p:txBody>
        </p:sp>
      </p:grpSp>
      <p:sp>
        <p:nvSpPr>
          <p:cNvPr id="4" name="灯片编号占位符 28"/>
          <p:cNvSpPr>
            <a:spLocks noGrp="1"/>
          </p:cNvSpPr>
          <p:nvPr/>
        </p:nvSpPr>
        <p:spPr>
          <a:xfrm>
            <a:off x="11666855" y="6559550"/>
            <a:ext cx="52006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Times New Roman" panose="02020603050405020304" charset="0"/>
                <a:cs typeface="Times New Roman" panose="02020603050405020304" charset="0"/>
              </a:rPr>
              <a:t>10</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4" y="134620"/>
            <a:ext cx="7717957" cy="646331"/>
          </a:xfrm>
          <a:prstGeom prst="rect">
            <a:avLst/>
          </a:prstGeom>
          <a:noFill/>
        </p:spPr>
        <p:txBody>
          <a:bodyPr wrap="square" rtlCol="0">
            <a:spAutoFit/>
          </a:bodyPr>
          <a:lstStyle/>
          <a:p>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AI</a:t>
            </a:r>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模型在校正铁和荧光靶上的应用</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2</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2.7</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pic>
        <p:nvPicPr>
          <p:cNvPr id="27" name="图片 26"/>
          <p:cNvPicPr>
            <a:picLocks noChangeAspect="1"/>
          </p:cNvPicPr>
          <p:nvPr/>
        </p:nvPicPr>
        <p:blipFill>
          <a:blip r:embed="rId5"/>
          <a:stretch>
            <a:fillRect/>
          </a:stretch>
        </p:blipFill>
        <p:spPr>
          <a:xfrm>
            <a:off x="428942" y="1125709"/>
            <a:ext cx="3520236" cy="3445431"/>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1713" y="1181128"/>
            <a:ext cx="3731345" cy="3224618"/>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4123" y="1070458"/>
            <a:ext cx="3887765" cy="3351116"/>
          </a:xfrm>
          <a:prstGeom prst="rect">
            <a:avLst/>
          </a:prstGeom>
        </p:spPr>
      </p:pic>
      <p:sp>
        <p:nvSpPr>
          <p:cNvPr id="39" name="文本框 38"/>
          <p:cNvSpPr txBox="1"/>
          <p:nvPr/>
        </p:nvSpPr>
        <p:spPr>
          <a:xfrm>
            <a:off x="287712" y="4956103"/>
            <a:ext cx="4157545" cy="646331"/>
          </a:xfrm>
          <a:prstGeom prst="rect">
            <a:avLst/>
          </a:prstGeom>
          <a:noFill/>
        </p:spPr>
        <p:txBody>
          <a:bodyPr wrap="square" rtlCol="0">
            <a:spAutoFit/>
          </a:bodyPr>
          <a:lstStyle/>
          <a:p>
            <a:r>
              <a:rPr lang="zh-CN" altLang="en-US" dirty="0"/>
              <a:t>用</a:t>
            </a:r>
            <a:r>
              <a:rPr lang="en-US" altLang="zh-CN" dirty="0" err="1"/>
              <a:t>DNN</a:t>
            </a:r>
            <a:r>
              <a:rPr lang="zh-CN" altLang="en-US" dirty="0"/>
              <a:t>从</a:t>
            </a:r>
            <a:r>
              <a:rPr lang="en-US" altLang="zh-CN" dirty="0" err="1"/>
              <a:t>CADAIT</a:t>
            </a:r>
            <a:r>
              <a:rPr lang="zh-CN" altLang="en-US" dirty="0"/>
              <a:t>产生的仿真数据学习。</a:t>
            </a:r>
            <a:endParaRPr lang="en-US" altLang="zh-CN" dirty="0"/>
          </a:p>
          <a:p>
            <a:endParaRPr lang="en-US" altLang="zh-CN" dirty="0"/>
          </a:p>
        </p:txBody>
      </p:sp>
      <p:sp>
        <p:nvSpPr>
          <p:cNvPr id="49" name="文本框 48"/>
          <p:cNvSpPr txBox="1"/>
          <p:nvPr/>
        </p:nvSpPr>
        <p:spPr>
          <a:xfrm>
            <a:off x="4434791" y="4714205"/>
            <a:ext cx="7469497" cy="1477328"/>
          </a:xfrm>
          <a:prstGeom prst="rect">
            <a:avLst/>
          </a:prstGeom>
          <a:noFill/>
        </p:spPr>
        <p:txBody>
          <a:bodyPr wrap="square" rtlCol="0">
            <a:spAutoFit/>
          </a:bodyPr>
          <a:lstStyle/>
          <a:p>
            <a:pPr marL="342900" indent="-342900">
              <a:buAutoNum type="arabicPeriod"/>
            </a:pPr>
            <a:r>
              <a:rPr lang="zh-CN" altLang="en-US" dirty="0"/>
              <a:t>目标检测算法实现靶心和束斑的检测。</a:t>
            </a:r>
            <a:endParaRPr lang="en-US" altLang="zh-CN" dirty="0"/>
          </a:p>
          <a:p>
            <a:pPr marL="342900" indent="-342900">
              <a:buAutoNum type="arabicPeriod"/>
            </a:pPr>
            <a:r>
              <a:rPr lang="zh-CN" altLang="en-US" dirty="0"/>
              <a:t>获取束斑相对于靶心的坐标。</a:t>
            </a:r>
            <a:endParaRPr lang="en-US" altLang="zh-CN" dirty="0"/>
          </a:p>
          <a:p>
            <a:pPr marL="342900" indent="-342900">
              <a:buAutoNum type="arabicPeriod"/>
            </a:pPr>
            <a:r>
              <a:rPr lang="zh-CN" altLang="en-US" dirty="0"/>
              <a:t>为校正铁提供输入。</a:t>
            </a:r>
            <a:endParaRPr lang="en-US" altLang="zh-CN" dirty="0"/>
          </a:p>
          <a:p>
            <a:endParaRPr lang="zh-CN" altLang="en-US" dirty="0"/>
          </a:p>
          <a:p>
            <a:r>
              <a:rPr lang="zh-CN" altLang="en-US" dirty="0"/>
              <a:t>靶心坐标的识别准确率达到</a:t>
            </a:r>
            <a:r>
              <a:rPr lang="en-US" altLang="zh-CN" dirty="0">
                <a:solidFill>
                  <a:srgbClr val="FF0000"/>
                </a:solidFill>
              </a:rPr>
              <a:t>99%</a:t>
            </a:r>
            <a:r>
              <a:rPr lang="zh-CN" altLang="en-US" dirty="0"/>
              <a:t>以上</a:t>
            </a:r>
            <a:r>
              <a:rPr lang="en-US" altLang="zh-CN" dirty="0"/>
              <a:t>;</a:t>
            </a:r>
            <a:r>
              <a:rPr lang="zh-CN" altLang="en-US" dirty="0"/>
              <a:t>束斑目前的识别准确率达到</a:t>
            </a:r>
            <a:r>
              <a:rPr lang="en-US" altLang="zh-CN" dirty="0">
                <a:solidFill>
                  <a:srgbClr val="00B050"/>
                </a:solidFill>
              </a:rPr>
              <a:t>93%</a:t>
            </a:r>
            <a:r>
              <a:rPr lang="zh-CN" altLang="en-US" dirty="0"/>
              <a:t>左右。</a:t>
            </a:r>
            <a:endParaRPr lang="zh-CN" altLang="en-US" dirty="0"/>
          </a:p>
        </p:txBody>
      </p:sp>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977" y="5528101"/>
            <a:ext cx="3883596" cy="517813"/>
          </a:xfrm>
          <a:prstGeom prst="rect">
            <a:avLst/>
          </a:prstGeom>
        </p:spPr>
      </p:pic>
      <p:sp>
        <p:nvSpPr>
          <p:cNvPr id="29" name="灯片编号占位符 28"/>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11</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87392" y="781420"/>
            <a:ext cx="3930313" cy="2647579"/>
          </a:xfrm>
          <a:prstGeom prst="rect">
            <a:avLst/>
          </a:prstGeom>
        </p:spPr>
      </p:pic>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5068570" cy="646331"/>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生成模型用于控制</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7247242" y="2487067"/>
            <a:ext cx="520065" cy="365125"/>
          </a:xfrm>
        </p:spPr>
        <p:txBody>
          <a:bodyPr/>
          <a:lstStyle/>
          <a:p>
            <a:fld id="{565CE74E-AB26-4998-AD42-012C4C1AD076}" type="slidenum">
              <a:rPr lang="zh-CN" altLang="en-US" sz="1600" b="1" smtClean="0">
                <a:solidFill>
                  <a:schemeClr val="bg1"/>
                </a:solidFill>
                <a:latin typeface="Times New Roman" panose="02020603050405020304" charset="0"/>
                <a:cs typeface="Times New Roman" panose="02020603050405020304" charset="0"/>
              </a:rPr>
            </a:fld>
            <a:endParaRPr lang="zh-CN" altLang="en-US"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2"/>
            </p:custDataLst>
          </p:nvPr>
        </p:nvPicPr>
        <p:blipFill>
          <a:blip r:embed="rId3"/>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3.1</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sp>
        <p:nvSpPr>
          <p:cNvPr id="13" name="文本框 12"/>
          <p:cNvSpPr txBox="1"/>
          <p:nvPr/>
        </p:nvSpPr>
        <p:spPr>
          <a:xfrm>
            <a:off x="8000583" y="1278248"/>
            <a:ext cx="3261410" cy="1160959"/>
          </a:xfrm>
          <a:prstGeom prst="rect">
            <a:avLst/>
          </a:prstGeom>
          <a:noFill/>
        </p:spPr>
        <p:txBody>
          <a:bodyPr wrap="square" rtlCol="0">
            <a:spAutoFit/>
          </a:bodyPr>
          <a:lstStyle/>
          <a:p>
            <a:pPr>
              <a:lnSpc>
                <a:spcPct val="150000"/>
              </a:lnSpc>
            </a:pPr>
            <a:endParaRPr lang="en-US" altLang="zh-CN" sz="1600" dirty="0"/>
          </a:p>
          <a:p>
            <a:pPr>
              <a:lnSpc>
                <a:spcPct val="150000"/>
              </a:lnSpc>
            </a:pPr>
            <a:r>
              <a:rPr lang="zh-CN" altLang="en-US" sz="1600" b="1" dirty="0"/>
              <a:t>目标：通过现场真实数据训练，自动生成终端所有设备的控制参数。</a:t>
            </a:r>
            <a:endParaRPr lang="zh-CN" altLang="en-US" sz="1600" b="1" dirty="0"/>
          </a:p>
        </p:txBody>
      </p:sp>
      <p:sp>
        <p:nvSpPr>
          <p:cNvPr id="17" name="文本框 16"/>
          <p:cNvSpPr txBox="1"/>
          <p:nvPr/>
        </p:nvSpPr>
        <p:spPr>
          <a:xfrm>
            <a:off x="1650064" y="1490688"/>
            <a:ext cx="3477126" cy="400110"/>
          </a:xfrm>
          <a:prstGeom prst="rect">
            <a:avLst/>
          </a:prstGeom>
          <a:noFill/>
        </p:spPr>
        <p:txBody>
          <a:bodyPr wrap="square" rtlCol="0">
            <a:spAutoFit/>
          </a:bodyPr>
          <a:lstStyle/>
          <a:p>
            <a:r>
              <a:rPr lang="zh-CN" altLang="en-US" sz="2000" b="1" dirty="0"/>
              <a:t>生成模型用于控制</a:t>
            </a:r>
            <a:endParaRPr lang="zh-CN" altLang="en-US" sz="2000" b="1" dirty="0"/>
          </a:p>
        </p:txBody>
      </p:sp>
      <p:sp>
        <p:nvSpPr>
          <p:cNvPr id="19" name="文本框 18"/>
          <p:cNvSpPr txBox="1"/>
          <p:nvPr/>
        </p:nvSpPr>
        <p:spPr>
          <a:xfrm>
            <a:off x="1098103" y="2356398"/>
            <a:ext cx="4724434" cy="398780"/>
          </a:xfrm>
          <a:prstGeom prst="rect">
            <a:avLst/>
          </a:prstGeom>
          <a:noFill/>
        </p:spPr>
        <p:txBody>
          <a:bodyPr wrap="square">
            <a:spAutoFit/>
          </a:bodyPr>
          <a:lstStyle/>
          <a:p>
            <a:pPr algn="ctr"/>
            <a:r>
              <a:rPr lang="en-US" altLang="zh-CN" sz="2000" b="1" dirty="0">
                <a:solidFill>
                  <a:schemeClr val="accent2">
                    <a:lumMod val="75000"/>
                  </a:schemeClr>
                </a:solidFill>
                <a:latin typeface="Adobe 黑体 Std R" panose="020B0400000000000000" pitchFamily="34" charset="-122"/>
                <a:ea typeface="Adobe 黑体 Std R" panose="020B0400000000000000" pitchFamily="34" charset="-122"/>
              </a:rPr>
              <a:t>GAN/</a:t>
            </a:r>
            <a:r>
              <a:rPr lang="en-US" altLang="zh-CN" sz="2000" b="1" dirty="0">
                <a:solidFill>
                  <a:schemeClr val="accent2">
                    <a:lumMod val="75000"/>
                  </a:schemeClr>
                </a:solidFill>
                <a:latin typeface="Adobe 黑体 Std R" panose="020B0400000000000000" pitchFamily="34" charset="-122"/>
                <a:ea typeface="Adobe 黑体 Std R" panose="020B0400000000000000" pitchFamily="34" charset="-122"/>
              </a:rPr>
              <a:t>CVAE</a:t>
            </a:r>
            <a:r>
              <a:rPr lang="en-US" altLang="zh-CN" sz="2000" b="1" dirty="0">
                <a:solidFill>
                  <a:srgbClr val="7030A0"/>
                </a:solidFill>
                <a:latin typeface="Adobe 黑体 Std R" panose="020B0400000000000000" pitchFamily="34" charset="-122"/>
                <a:ea typeface="Adobe 黑体 Std R" panose="020B0400000000000000" pitchFamily="34" charset="-122"/>
              </a:rPr>
              <a:t>/</a:t>
            </a:r>
            <a:r>
              <a:rPr lang="zh-CN" altLang="en-US" sz="2000" b="1" dirty="0">
                <a:solidFill>
                  <a:srgbClr val="7030A0"/>
                </a:solidFill>
                <a:latin typeface="Adobe 黑体 Std R" panose="020B0400000000000000" pitchFamily="34" charset="-122"/>
                <a:ea typeface="Adobe 黑体 Std R" panose="020B0400000000000000" pitchFamily="34" charset="-122"/>
              </a:rPr>
              <a:t>扩散模型</a:t>
            </a:r>
            <a:r>
              <a:rPr lang="en-US" altLang="zh-CN" sz="2000" b="1" dirty="0">
                <a:solidFill>
                  <a:srgbClr val="7030A0"/>
                </a:solidFill>
                <a:latin typeface="Adobe 黑体 Std R" panose="020B0400000000000000" pitchFamily="34" charset="-122"/>
                <a:ea typeface="Adobe 黑体 Std R" panose="020B0400000000000000" pitchFamily="34" charset="-122"/>
              </a:rPr>
              <a:t>/transformer/……</a:t>
            </a:r>
            <a:endParaRPr lang="zh-CN" altLang="en-US" sz="2000" b="1" dirty="0">
              <a:solidFill>
                <a:srgbClr val="7030A0"/>
              </a:solidFill>
              <a:latin typeface="Adobe 黑体 Std R" panose="020B0400000000000000" pitchFamily="34" charset="-122"/>
              <a:ea typeface="Adobe 黑体 Std R" panose="020B0400000000000000" pitchFamily="34" charset="-122"/>
            </a:endParaRPr>
          </a:p>
        </p:txBody>
      </p:sp>
      <p:cxnSp>
        <p:nvCxnSpPr>
          <p:cNvPr id="20" name="直接连接符 19"/>
          <p:cNvCxnSpPr/>
          <p:nvPr/>
        </p:nvCxnSpPr>
        <p:spPr>
          <a:xfrm>
            <a:off x="6000" y="3550184"/>
            <a:ext cx="12186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22" name="箭头: V 形 21"/>
          <p:cNvSpPr/>
          <p:nvPr/>
        </p:nvSpPr>
        <p:spPr>
          <a:xfrm>
            <a:off x="6015010" y="2366558"/>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箭头: V 形 22"/>
          <p:cNvSpPr/>
          <p:nvPr/>
        </p:nvSpPr>
        <p:spPr>
          <a:xfrm>
            <a:off x="6256425" y="2366558"/>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箭头: V 形 23"/>
          <p:cNvSpPr/>
          <p:nvPr/>
        </p:nvSpPr>
        <p:spPr>
          <a:xfrm>
            <a:off x="6497840" y="2366558"/>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6" name="图片 25"/>
          <p:cNvPicPr>
            <a:picLocks noChangeAspect="1"/>
          </p:cNvPicPr>
          <p:nvPr/>
        </p:nvPicPr>
        <p:blipFill>
          <a:blip r:embed="rId6"/>
          <a:stretch>
            <a:fillRect/>
          </a:stretch>
        </p:blipFill>
        <p:spPr>
          <a:xfrm>
            <a:off x="7877175" y="3582670"/>
            <a:ext cx="3060700" cy="2974340"/>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1350645" y="4518025"/>
            <a:ext cx="4079240" cy="922020"/>
          </a:xfrm>
          <a:prstGeom prst="rect">
            <a:avLst/>
          </a:prstGeom>
          <a:noFill/>
        </p:spPr>
        <p:txBody>
          <a:bodyPr wrap="square" rtlCol="0">
            <a:spAutoFit/>
          </a:bodyPr>
          <a:lstStyle/>
          <a:p>
            <a:pPr>
              <a:lnSpc>
                <a:spcPct val="150000"/>
              </a:lnSpc>
            </a:pPr>
            <a:r>
              <a:rPr lang="zh-CN" altLang="en-US" dirty="0"/>
              <a:t>全局模型没有现场积累的数据？</a:t>
            </a:r>
            <a:endParaRPr lang="zh-CN" altLang="en-US" dirty="0"/>
          </a:p>
          <a:p>
            <a:pPr>
              <a:lnSpc>
                <a:spcPct val="150000"/>
              </a:lnSpc>
            </a:pPr>
            <a:r>
              <a:rPr lang="zh-CN" altLang="en-US" b="1" dirty="0">
                <a:solidFill>
                  <a:srgbClr val="00B050"/>
                </a:solidFill>
              </a:rPr>
              <a:t>用训练</a:t>
            </a:r>
            <a:r>
              <a:rPr lang="en-US" altLang="zh-CN" b="1" dirty="0" err="1">
                <a:solidFill>
                  <a:srgbClr val="00B050"/>
                </a:solidFill>
              </a:rPr>
              <a:t>DQN</a:t>
            </a:r>
            <a:r>
              <a:rPr lang="zh-CN" altLang="en-US" b="1" dirty="0">
                <a:solidFill>
                  <a:srgbClr val="00B050"/>
                </a:solidFill>
              </a:rPr>
              <a:t>的仿真数据 </a:t>
            </a:r>
            <a:r>
              <a:rPr lang="zh-CN" altLang="en-US" b="1" dirty="0"/>
              <a:t>做功能验证！</a:t>
            </a:r>
            <a:endParaRPr lang="zh-CN" altLang="en-US" dirty="0"/>
          </a:p>
        </p:txBody>
      </p:sp>
      <p:sp>
        <p:nvSpPr>
          <p:cNvPr id="5" name="灯片编号占位符 28"/>
          <p:cNvSpPr>
            <a:spLocks noGrp="1"/>
          </p:cNvSpPr>
          <p:nvPr/>
        </p:nvSpPr>
        <p:spPr>
          <a:xfrm>
            <a:off x="11666855" y="6559550"/>
            <a:ext cx="52006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Times New Roman" panose="02020603050405020304" charset="0"/>
                <a:cs typeface="Times New Roman" panose="02020603050405020304" charset="0"/>
              </a:rPr>
              <a:t>12</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6497320" cy="645160"/>
          </a:xfrm>
          <a:prstGeom prst="rect">
            <a:avLst/>
          </a:prstGeom>
          <a:noFill/>
        </p:spPr>
        <p:txBody>
          <a:bodyPr wrap="square" rtlCol="0">
            <a:spAutoFit/>
          </a:bodyPr>
          <a:lstStyle/>
          <a:p>
            <a:r>
              <a:rPr lang="zh-CN" altLang="en-US" sz="3600" b="1">
                <a:solidFill>
                  <a:srgbClr val="174994"/>
                </a:solidFill>
                <a:latin typeface="Times New Roman" panose="02020603050405020304" charset="0"/>
                <a:ea typeface="微软雅黑" panose="020B0503020204020204" charset="-122"/>
                <a:cs typeface="Times New Roman" panose="02020603050405020304" charset="0"/>
                <a:sym typeface="+mn-ea"/>
              </a:rPr>
              <a:t>微束光学系统的智能设计</a:t>
            </a:r>
            <a:endParaRPr lang="zh-CN" altLang="en-US" sz="3600" b="1">
              <a:solidFill>
                <a:srgbClr val="174994"/>
              </a:solidFill>
              <a:latin typeface="Times New Roman" panose="02020603050405020304" charset="0"/>
              <a:ea typeface="微软雅黑" panose="020B0503020204020204" charset="-122"/>
              <a:cs typeface="Times New Roman" panose="02020603050405020304" charset="0"/>
              <a:sym typeface="+mn-ea"/>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13</a:t>
            </a:r>
            <a:endParaRPr lang="en-US" altLang="zh-CN"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1208" y="66675"/>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3.2</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stretch>
            <a:fillRect/>
          </a:stretch>
        </p:blipFill>
        <p:spPr>
          <a:xfrm>
            <a:off x="248920" y="276225"/>
            <a:ext cx="360045" cy="360045"/>
          </a:xfrm>
          <a:prstGeom prst="rect">
            <a:avLst/>
          </a:prstGeom>
        </p:spPr>
      </p:pic>
      <p:sp>
        <p:nvSpPr>
          <p:cNvPr id="17" name="文本框 16"/>
          <p:cNvSpPr txBox="1"/>
          <p:nvPr/>
        </p:nvSpPr>
        <p:spPr>
          <a:xfrm>
            <a:off x="2334895" y="2613660"/>
            <a:ext cx="817245" cy="368300"/>
          </a:xfrm>
          <a:prstGeom prst="rect">
            <a:avLst/>
          </a:prstGeom>
          <a:noFill/>
        </p:spPr>
        <p:txBody>
          <a:bodyPr wrap="square" rtlCol="0">
            <a:spAutoFit/>
          </a:bodyPr>
          <a:lstStyle/>
          <a:p>
            <a:pPr algn="ctr"/>
            <a:r>
              <a:rPr lang="en-US" altLang="zh-CN" b="1">
                <a:solidFill>
                  <a:schemeClr val="bg1"/>
                </a:solidFill>
                <a:latin typeface="Times New Roman" panose="02020603050405020304" charset="0"/>
                <a:cs typeface="Times New Roman" panose="02020603050405020304" charset="0"/>
              </a:rPr>
              <a:t>0.382</a:t>
            </a:r>
            <a:endParaRPr lang="en-US" altLang="zh-CN" b="1">
              <a:solidFill>
                <a:schemeClr val="bg1"/>
              </a:solidFill>
              <a:latin typeface="Times New Roman" panose="02020603050405020304" charset="0"/>
              <a:cs typeface="Times New Roman" panose="02020603050405020304" charset="0"/>
            </a:endParaRPr>
          </a:p>
        </p:txBody>
      </p:sp>
      <p:sp>
        <p:nvSpPr>
          <p:cNvPr id="22" name="文本框 21"/>
          <p:cNvSpPr txBox="1"/>
          <p:nvPr/>
        </p:nvSpPr>
        <p:spPr>
          <a:xfrm>
            <a:off x="6260465" y="4723765"/>
            <a:ext cx="817245" cy="368300"/>
          </a:xfrm>
          <a:prstGeom prst="rect">
            <a:avLst/>
          </a:prstGeom>
          <a:noFill/>
        </p:spPr>
        <p:txBody>
          <a:bodyPr wrap="square" rtlCol="0">
            <a:spAutoFit/>
          </a:bodyPr>
          <a:lstStyle/>
          <a:p>
            <a:pPr algn="ctr"/>
            <a:r>
              <a:rPr lang="en-US" altLang="zh-CN" b="1">
                <a:solidFill>
                  <a:schemeClr val="bg1"/>
                </a:solidFill>
                <a:latin typeface="Times New Roman" panose="02020603050405020304" charset="0"/>
                <a:cs typeface="Times New Roman" panose="02020603050405020304" charset="0"/>
              </a:rPr>
              <a:t>0.244</a:t>
            </a:r>
            <a:endParaRPr lang="en-US" altLang="zh-CN" b="1">
              <a:solidFill>
                <a:schemeClr val="bg1"/>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4"/>
          <a:stretch>
            <a:fillRect/>
          </a:stretch>
        </p:blipFill>
        <p:spPr>
          <a:xfrm>
            <a:off x="248920" y="3800443"/>
            <a:ext cx="8857761" cy="2583243"/>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6900" y="984517"/>
            <a:ext cx="5289781" cy="2467915"/>
          </a:xfrm>
          <a:prstGeom prst="rect">
            <a:avLst/>
          </a:prstGeom>
        </p:spPr>
      </p:pic>
      <p:cxnSp>
        <p:nvCxnSpPr>
          <p:cNvPr id="11" name="直接连接符 10"/>
          <p:cNvCxnSpPr/>
          <p:nvPr/>
        </p:nvCxnSpPr>
        <p:spPr>
          <a:xfrm>
            <a:off x="177800" y="3537488"/>
            <a:ext cx="8928881" cy="35799"/>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12" name="文本框 11"/>
          <p:cNvSpPr txBox="1"/>
          <p:nvPr/>
        </p:nvSpPr>
        <p:spPr>
          <a:xfrm>
            <a:off x="248920" y="1113330"/>
            <a:ext cx="3430137" cy="2339102"/>
          </a:xfrm>
          <a:prstGeom prst="rect">
            <a:avLst/>
          </a:prstGeom>
          <a:noFill/>
        </p:spPr>
        <p:txBody>
          <a:bodyPr wrap="square" rtlCol="0">
            <a:spAutoFit/>
          </a:bodyPr>
          <a:lstStyle/>
          <a:p>
            <a:r>
              <a:rPr lang="zh-CN" altLang="en-US" sz="2000" b="1" dirty="0">
                <a:solidFill>
                  <a:srgbClr val="FF0000"/>
                </a:solidFill>
              </a:rPr>
              <a:t>参数</a:t>
            </a:r>
            <a:r>
              <a:rPr lang="zh-CN" altLang="en-US" sz="2000" dirty="0">
                <a:solidFill>
                  <a:srgbClr val="FF0000"/>
                </a:solidFill>
              </a:rPr>
              <a:t>：</a:t>
            </a:r>
            <a:endParaRPr lang="en-US" altLang="zh-CN" dirty="0">
              <a:solidFill>
                <a:srgbClr val="FF0000"/>
              </a:solidFill>
            </a:endParaRPr>
          </a:p>
          <a:p>
            <a:pPr>
              <a:lnSpc>
                <a:spcPct val="150000"/>
              </a:lnSpc>
            </a:pPr>
            <a:r>
              <a:rPr lang="zh-CN" altLang="en-US" b="1" dirty="0"/>
              <a:t>束线总长，磁铁宽度</a:t>
            </a:r>
            <a:endParaRPr lang="en-US" altLang="zh-CN" b="1" dirty="0"/>
          </a:p>
          <a:p>
            <a:pPr>
              <a:lnSpc>
                <a:spcPct val="150000"/>
              </a:lnSpc>
            </a:pPr>
            <a:r>
              <a:rPr lang="en-US" altLang="zh-CN" b="1" dirty="0" err="1"/>
              <a:t>Q1Q2</a:t>
            </a:r>
            <a:r>
              <a:rPr lang="zh-CN" altLang="en-US" b="1" dirty="0"/>
              <a:t>间距，</a:t>
            </a:r>
            <a:r>
              <a:rPr lang="en-US" altLang="zh-CN" b="1" dirty="0" err="1"/>
              <a:t>Q2Q3</a:t>
            </a:r>
            <a:r>
              <a:rPr lang="zh-CN" altLang="en-US" b="1" dirty="0"/>
              <a:t>间距，</a:t>
            </a:r>
            <a:endParaRPr lang="en-US" altLang="zh-CN" b="1" dirty="0"/>
          </a:p>
          <a:p>
            <a:pPr>
              <a:lnSpc>
                <a:spcPct val="150000"/>
              </a:lnSpc>
            </a:pPr>
            <a:r>
              <a:rPr lang="zh-CN" altLang="en-US" b="1" dirty="0"/>
              <a:t>物距离：</a:t>
            </a:r>
            <a:r>
              <a:rPr lang="en-US" altLang="zh-CN" b="1" dirty="0"/>
              <a:t>A</a:t>
            </a:r>
            <a:r>
              <a:rPr lang="zh-CN" altLang="en-US" b="1" dirty="0"/>
              <a:t>端到</a:t>
            </a:r>
            <a:r>
              <a:rPr lang="en-US" altLang="zh-CN" b="1" dirty="0" err="1"/>
              <a:t>Q1</a:t>
            </a:r>
            <a:r>
              <a:rPr lang="zh-CN" altLang="en-US" b="1" dirty="0"/>
              <a:t>左边缘。</a:t>
            </a:r>
            <a:endParaRPr lang="en-US" altLang="zh-CN" b="1" dirty="0"/>
          </a:p>
          <a:p>
            <a:pPr>
              <a:lnSpc>
                <a:spcPct val="150000"/>
              </a:lnSpc>
            </a:pPr>
            <a:r>
              <a:rPr lang="zh-CN" altLang="en-US" b="1" dirty="0"/>
              <a:t>工作距离：</a:t>
            </a:r>
            <a:r>
              <a:rPr lang="en-US" altLang="zh-CN" b="1" dirty="0" err="1"/>
              <a:t>Q3</a:t>
            </a:r>
            <a:r>
              <a:rPr lang="zh-CN" altLang="en-US" b="1" dirty="0"/>
              <a:t>右边缘到靶心。</a:t>
            </a:r>
            <a:endParaRPr lang="en-US" altLang="zh-CN" b="1" dirty="0"/>
          </a:p>
          <a:p>
            <a:endParaRPr lang="zh-CN" altLang="en-US" dirty="0"/>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3756" y="4363845"/>
            <a:ext cx="1982839" cy="1491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文本框 22"/>
          <p:cNvSpPr txBox="1"/>
          <p:nvPr/>
        </p:nvSpPr>
        <p:spPr>
          <a:xfrm>
            <a:off x="10053623" y="1980169"/>
            <a:ext cx="1525584" cy="400110"/>
          </a:xfrm>
          <a:prstGeom prst="rect">
            <a:avLst/>
          </a:prstGeom>
          <a:noFill/>
        </p:spPr>
        <p:txBody>
          <a:bodyPr wrap="square" rtlCol="0">
            <a:spAutoFit/>
          </a:bodyPr>
          <a:lstStyle/>
          <a:p>
            <a:r>
              <a:rPr lang="zh-CN" altLang="en-US" sz="2000" b="1" dirty="0"/>
              <a:t>设计数据</a:t>
            </a:r>
            <a:endParaRPr lang="zh-CN" altLang="en-US" sz="2000" b="1" dirty="0"/>
          </a:p>
        </p:txBody>
      </p:sp>
      <p:sp>
        <p:nvSpPr>
          <p:cNvPr id="25" name="箭头: 下 24"/>
          <p:cNvSpPr/>
          <p:nvPr/>
        </p:nvSpPr>
        <p:spPr>
          <a:xfrm>
            <a:off x="10372967" y="2946014"/>
            <a:ext cx="452063" cy="5766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053320" y="3800475"/>
            <a:ext cx="1788160" cy="398780"/>
          </a:xfrm>
          <a:prstGeom prst="rect">
            <a:avLst/>
          </a:prstGeom>
          <a:noFill/>
        </p:spPr>
        <p:txBody>
          <a:bodyPr wrap="square" rtlCol="0">
            <a:spAutoFit/>
          </a:bodyPr>
          <a:p>
            <a:r>
              <a:rPr lang="en-US" altLang="zh-CN" sz="2000" b="1">
                <a:solidFill>
                  <a:schemeClr val="accent6">
                    <a:lumMod val="75000"/>
                  </a:schemeClr>
                </a:solidFill>
                <a:latin typeface="+mj-ea"/>
                <a:ea typeface="+mj-ea"/>
              </a:rPr>
              <a:t>CVAE </a:t>
            </a:r>
            <a:r>
              <a:rPr lang="zh-CN" altLang="en-US" sz="2000" b="1">
                <a:solidFill>
                  <a:schemeClr val="accent6">
                    <a:lumMod val="75000"/>
                  </a:schemeClr>
                </a:solidFill>
                <a:latin typeface="+mj-ea"/>
                <a:ea typeface="+mj-ea"/>
              </a:rPr>
              <a:t>网络</a:t>
            </a:r>
            <a:endParaRPr lang="zh-CN" altLang="en-US" sz="2000" b="1">
              <a:solidFill>
                <a:schemeClr val="accent6">
                  <a:lumMod val="75000"/>
                </a:schemeClr>
              </a:solidFill>
              <a:latin typeface="+mj-ea"/>
              <a:ea typeface="+mj-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6497320" cy="645160"/>
          </a:xfrm>
          <a:prstGeom prst="rect">
            <a:avLst/>
          </a:prstGeom>
          <a:noFill/>
        </p:spPr>
        <p:txBody>
          <a:bodyPr wrap="square" rtlCol="0">
            <a:spAutoFit/>
          </a:bodyPr>
          <a:lstStyle/>
          <a:p>
            <a:r>
              <a:rPr lang="zh-CN" altLang="en-US" sz="3600" b="1">
                <a:solidFill>
                  <a:srgbClr val="174994"/>
                </a:solidFill>
                <a:latin typeface="Times New Roman" panose="02020603050405020304" charset="0"/>
                <a:ea typeface="微软雅黑" panose="020B0503020204020204" charset="-122"/>
                <a:cs typeface="Times New Roman" panose="02020603050405020304" charset="0"/>
                <a:sym typeface="+mn-ea"/>
              </a:rPr>
              <a:t>微束光学系统的智能设计</a:t>
            </a:r>
            <a:endParaRPr lang="zh-CN" altLang="en-US" sz="3600" b="1">
              <a:solidFill>
                <a:srgbClr val="174994"/>
              </a:solidFill>
              <a:latin typeface="Times New Roman" panose="02020603050405020304" charset="0"/>
              <a:ea typeface="微软雅黑" panose="020B0503020204020204" charset="-122"/>
              <a:cs typeface="Times New Roman" panose="02020603050405020304" charset="0"/>
              <a:sym typeface="+mn-ea"/>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14</a:t>
            </a:r>
            <a:endParaRPr lang="en-US" altLang="zh-CN"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1208" y="66675"/>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3.2</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stretch>
            <a:fillRect/>
          </a:stretch>
        </p:blipFill>
        <p:spPr>
          <a:xfrm>
            <a:off x="248920" y="276225"/>
            <a:ext cx="360045" cy="360045"/>
          </a:xfrm>
          <a:prstGeom prst="rect">
            <a:avLst/>
          </a:prstGeom>
        </p:spPr>
      </p:pic>
      <p:sp>
        <p:nvSpPr>
          <p:cNvPr id="16" name="文本框 15"/>
          <p:cNvSpPr txBox="1"/>
          <p:nvPr/>
        </p:nvSpPr>
        <p:spPr>
          <a:xfrm>
            <a:off x="1458595" y="3163570"/>
            <a:ext cx="817245" cy="368300"/>
          </a:xfrm>
          <a:prstGeom prst="rect">
            <a:avLst/>
          </a:prstGeom>
          <a:noFill/>
        </p:spPr>
        <p:txBody>
          <a:bodyPr wrap="square" rtlCol="0">
            <a:spAutoFit/>
          </a:bodyPr>
          <a:lstStyle/>
          <a:p>
            <a:pPr algn="ctr"/>
            <a:r>
              <a:rPr lang="en-US" altLang="zh-CN" b="1">
                <a:solidFill>
                  <a:schemeClr val="bg1"/>
                </a:solidFill>
                <a:latin typeface="Times New Roman" panose="02020603050405020304" charset="0"/>
                <a:cs typeface="Times New Roman" panose="02020603050405020304" charset="0"/>
              </a:rPr>
              <a:t>0.244</a:t>
            </a:r>
            <a:endParaRPr lang="en-US" altLang="zh-CN" b="1">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2334895" y="2613660"/>
            <a:ext cx="817245" cy="368300"/>
          </a:xfrm>
          <a:prstGeom prst="rect">
            <a:avLst/>
          </a:prstGeom>
          <a:noFill/>
        </p:spPr>
        <p:txBody>
          <a:bodyPr wrap="square" rtlCol="0">
            <a:spAutoFit/>
          </a:bodyPr>
          <a:lstStyle/>
          <a:p>
            <a:pPr algn="ctr"/>
            <a:r>
              <a:rPr lang="en-US" altLang="zh-CN" b="1">
                <a:solidFill>
                  <a:schemeClr val="bg1"/>
                </a:solidFill>
                <a:latin typeface="Times New Roman" panose="02020603050405020304" charset="0"/>
                <a:cs typeface="Times New Roman" panose="02020603050405020304" charset="0"/>
              </a:rPr>
              <a:t>0.382</a:t>
            </a:r>
            <a:endParaRPr lang="en-US" altLang="zh-CN" b="1">
              <a:solidFill>
                <a:schemeClr val="bg1"/>
              </a:solidFill>
              <a:latin typeface="Times New Roman" panose="02020603050405020304" charset="0"/>
              <a:cs typeface="Times New Roman" panose="02020603050405020304" charset="0"/>
            </a:endParaRPr>
          </a:p>
        </p:txBody>
      </p:sp>
      <p:pic>
        <p:nvPicPr>
          <p:cNvPr id="4" name="图片 3" descr="智能设计网站"/>
          <p:cNvPicPr>
            <a:picLocks noChangeAspect="1"/>
          </p:cNvPicPr>
          <p:nvPr/>
        </p:nvPicPr>
        <p:blipFill>
          <a:blip r:embed="rId4"/>
          <a:stretch>
            <a:fillRect/>
          </a:stretch>
        </p:blipFill>
        <p:spPr>
          <a:xfrm>
            <a:off x="177800" y="1009650"/>
            <a:ext cx="7182706" cy="2160000"/>
          </a:xfrm>
          <a:prstGeom prst="rect">
            <a:avLst/>
          </a:prstGeom>
        </p:spPr>
      </p:pic>
      <p:sp>
        <p:nvSpPr>
          <p:cNvPr id="5" name="文本框 4"/>
          <p:cNvSpPr txBox="1"/>
          <p:nvPr/>
        </p:nvSpPr>
        <p:spPr>
          <a:xfrm>
            <a:off x="7844021" y="1316991"/>
            <a:ext cx="3822834" cy="1337945"/>
          </a:xfrm>
          <a:prstGeom prst="rect">
            <a:avLst/>
          </a:prstGeom>
          <a:noFill/>
        </p:spPr>
        <p:txBody>
          <a:bodyPr wrap="square" rtlCol="0">
            <a:spAutoFit/>
          </a:bodyPr>
          <a:lstStyle/>
          <a:p>
            <a:pPr indent="0" algn="ctr" fontAlgn="auto">
              <a:lnSpc>
                <a:spcPct val="150000"/>
              </a:lnSpc>
            </a:pPr>
            <a:r>
              <a:rPr lang="zh-CN" altLang="en-US" b="1" dirty="0"/>
              <a:t>微束束线结构智能生成网站</a:t>
            </a:r>
            <a:r>
              <a:rPr lang="en-US" altLang="zh-CN" b="1" dirty="0" err="1">
                <a:latin typeface="Times New Roman" panose="02020603050405020304" charset="0"/>
                <a:cs typeface="Times New Roman" panose="02020603050405020304" charset="0"/>
              </a:rPr>
              <a:t>AIMPer</a:t>
            </a:r>
            <a:endParaRPr lang="en-US" altLang="zh-CN" b="1" dirty="0">
              <a:latin typeface="Times New Roman" panose="02020603050405020304" charset="0"/>
              <a:cs typeface="Times New Roman" panose="02020603050405020304" charset="0"/>
            </a:endParaRPr>
          </a:p>
          <a:p>
            <a:pPr indent="0" algn="ctr" fontAlgn="auto">
              <a:lnSpc>
                <a:spcPct val="150000"/>
              </a:lnSpc>
            </a:pPr>
            <a:r>
              <a:rPr lang="en-US" altLang="zh-CN" b="1" dirty="0">
                <a:solidFill>
                  <a:schemeClr val="accent1">
                    <a:lumMod val="75000"/>
                  </a:schemeClr>
                </a:solidFill>
                <a:latin typeface="Times New Roman" panose="02020603050405020304" charset="0"/>
                <a:cs typeface="Times New Roman" panose="02020603050405020304" charset="0"/>
              </a:rPr>
              <a:t>3 s</a:t>
            </a:r>
            <a:r>
              <a:rPr lang="zh-CN" altLang="en-US" b="1" dirty="0">
                <a:latin typeface="Times New Roman" panose="02020603050405020304" charset="0"/>
                <a:cs typeface="Times New Roman" panose="02020603050405020304" charset="0"/>
              </a:rPr>
              <a:t>生成给定输入参数下高性能的微束束线结构</a:t>
            </a:r>
            <a:endParaRPr lang="zh-CN" altLang="en-US" b="1" dirty="0">
              <a:latin typeface="Times New Roman" panose="02020603050405020304" charset="0"/>
              <a:cs typeface="Times New Roman" panose="02020603050405020304" charset="0"/>
            </a:endParaRPr>
          </a:p>
        </p:txBody>
      </p:sp>
      <p:sp>
        <p:nvSpPr>
          <p:cNvPr id="10" name="矩形 9"/>
          <p:cNvSpPr/>
          <p:nvPr/>
        </p:nvSpPr>
        <p:spPr>
          <a:xfrm>
            <a:off x="5549265" y="1024255"/>
            <a:ext cx="1816735" cy="2150110"/>
          </a:xfrm>
          <a:prstGeom prst="rect">
            <a:avLst/>
          </a:prstGeom>
          <a:noFill/>
          <a:ln w="1905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stretch>
            <a:fillRect/>
          </a:stretch>
        </p:blipFill>
        <p:spPr>
          <a:xfrm>
            <a:off x="177931" y="3258467"/>
            <a:ext cx="4891245" cy="3420000"/>
          </a:xfrm>
          <a:prstGeom prst="rect">
            <a:avLst/>
          </a:prstGeom>
        </p:spPr>
      </p:pic>
      <p:sp>
        <p:nvSpPr>
          <p:cNvPr id="22" name="文本框 21"/>
          <p:cNvSpPr txBox="1"/>
          <p:nvPr/>
        </p:nvSpPr>
        <p:spPr>
          <a:xfrm>
            <a:off x="6260465" y="4723765"/>
            <a:ext cx="817245" cy="368300"/>
          </a:xfrm>
          <a:prstGeom prst="rect">
            <a:avLst/>
          </a:prstGeom>
          <a:noFill/>
        </p:spPr>
        <p:txBody>
          <a:bodyPr wrap="square" rtlCol="0">
            <a:spAutoFit/>
          </a:bodyPr>
          <a:lstStyle/>
          <a:p>
            <a:pPr algn="ctr"/>
            <a:r>
              <a:rPr lang="en-US" altLang="zh-CN" b="1">
                <a:solidFill>
                  <a:schemeClr val="bg1"/>
                </a:solidFill>
                <a:latin typeface="Times New Roman" panose="02020603050405020304" charset="0"/>
                <a:cs typeface="Times New Roman" panose="02020603050405020304" charset="0"/>
              </a:rPr>
              <a:t>0.244</a:t>
            </a:r>
            <a:endParaRPr lang="en-US" altLang="zh-CN" b="1">
              <a:solidFill>
                <a:schemeClr val="bg1"/>
              </a:solidFill>
              <a:latin typeface="Times New Roman" panose="02020603050405020304" charset="0"/>
              <a:cs typeface="Times New Roman" panose="02020603050405020304" charset="0"/>
            </a:endParaRPr>
          </a:p>
        </p:txBody>
      </p:sp>
      <p:sp>
        <p:nvSpPr>
          <p:cNvPr id="18" name="文本框 17"/>
          <p:cNvSpPr txBox="1"/>
          <p:nvPr/>
        </p:nvSpPr>
        <p:spPr>
          <a:xfrm>
            <a:off x="5069205" y="4248150"/>
            <a:ext cx="1497965" cy="966290"/>
          </a:xfrm>
          <a:prstGeom prst="rect">
            <a:avLst/>
          </a:prstGeom>
          <a:noFill/>
        </p:spPr>
        <p:txBody>
          <a:bodyPr wrap="square" rtlCol="0">
            <a:spAutoFit/>
          </a:bodyPr>
          <a:lstStyle/>
          <a:p>
            <a:pPr indent="0" algn="ctr" fontAlgn="auto">
              <a:lnSpc>
                <a:spcPct val="150000"/>
              </a:lnSpc>
            </a:pPr>
            <a:r>
              <a:rPr lang="en-US" altLang="zh-CN" sz="2000" b="1" dirty="0">
                <a:latin typeface="Times New Roman" panose="02020603050405020304" charset="0"/>
                <a:cs typeface="Times New Roman" panose="02020603050405020304" charset="0"/>
              </a:rPr>
              <a:t>285</a:t>
            </a:r>
            <a:r>
              <a:rPr lang="zh-CN" altLang="en-US" sz="2000" b="1" dirty="0"/>
              <a:t>条结构</a:t>
            </a:r>
            <a:r>
              <a:rPr lang="en-US" altLang="zh-CN" sz="2000" b="1" dirty="0">
                <a:solidFill>
                  <a:srgbClr val="174994"/>
                </a:solidFill>
                <a:latin typeface="Times New Roman" panose="02020603050405020304" charset="0"/>
                <a:cs typeface="Times New Roman" panose="02020603050405020304" charset="0"/>
              </a:rPr>
              <a:t>&lt;2 min</a:t>
            </a:r>
            <a:r>
              <a:rPr lang="zh-CN" altLang="en-US" sz="2000" b="1" dirty="0"/>
              <a:t>生成</a:t>
            </a:r>
            <a:endParaRPr lang="zh-CN" altLang="en-US" sz="2000" b="1" dirty="0"/>
          </a:p>
        </p:txBody>
      </p:sp>
      <p:grpSp>
        <p:nvGrpSpPr>
          <p:cNvPr id="20" name="组合 19"/>
          <p:cNvGrpSpPr/>
          <p:nvPr/>
        </p:nvGrpSpPr>
        <p:grpSpPr>
          <a:xfrm>
            <a:off x="6684010" y="3258185"/>
            <a:ext cx="4467860" cy="3420110"/>
            <a:chOff x="10196" y="5131"/>
            <a:chExt cx="7036" cy="5386"/>
          </a:xfrm>
        </p:grpSpPr>
        <p:graphicFrame>
          <p:nvGraphicFramePr>
            <p:cNvPr id="12" name="对象 11"/>
            <p:cNvGraphicFramePr>
              <a:graphicFrameLocks noChangeAspect="1"/>
            </p:cNvGraphicFramePr>
            <p:nvPr/>
          </p:nvGraphicFramePr>
          <p:xfrm>
            <a:off x="10196" y="5131"/>
            <a:ext cx="7036" cy="5386"/>
          </p:xfrm>
          <a:graphic>
            <a:graphicData uri="http://schemas.openxmlformats.org/presentationml/2006/ole">
              <mc:AlternateContent xmlns:mc="http://schemas.openxmlformats.org/markup-compatibility/2006">
                <mc:Choice xmlns:v="urn:schemas-microsoft-com:vml" Requires="v">
                  <p:oleObj spid="_x0000_s13" name="" r:id="rId6" imgW="8640445" imgH="6618605" progId="Origin95.Graph">
                    <p:embed/>
                  </p:oleObj>
                </mc:Choice>
                <mc:Fallback>
                  <p:oleObj name="" r:id="rId6" imgW="8640445" imgH="6618605" progId="Origin95.Graph">
                    <p:embed/>
                    <p:pic>
                      <p:nvPicPr>
                        <p:cNvPr id="0" name="对象 11"/>
                        <p:cNvPicPr/>
                        <p:nvPr/>
                      </p:nvPicPr>
                      <p:blipFill>
                        <a:blip r:embed="rId7"/>
                        <a:stretch>
                          <a:fillRect/>
                        </a:stretch>
                      </p:blipFill>
                      <p:spPr>
                        <a:xfrm>
                          <a:off x="10196" y="5131"/>
                          <a:ext cx="7036" cy="5386"/>
                        </a:xfrm>
                        <a:prstGeom prst="rect">
                          <a:avLst/>
                        </a:prstGeom>
                      </p:spPr>
                    </p:pic>
                  </p:oleObj>
                </mc:Fallback>
              </mc:AlternateContent>
            </a:graphicData>
          </a:graphic>
        </p:graphicFrame>
        <p:sp>
          <p:nvSpPr>
            <p:cNvPr id="21" name="椭圆 20"/>
            <p:cNvSpPr/>
            <p:nvPr/>
          </p:nvSpPr>
          <p:spPr>
            <a:xfrm>
              <a:off x="13321" y="6457"/>
              <a:ext cx="313" cy="1766"/>
            </a:xfrm>
            <a:prstGeom prst="ellipse">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3" name="文本框 22"/>
          <p:cNvSpPr txBox="1"/>
          <p:nvPr/>
        </p:nvSpPr>
        <p:spPr>
          <a:xfrm>
            <a:off x="10370185" y="3969385"/>
            <a:ext cx="1209040" cy="368300"/>
          </a:xfrm>
          <a:prstGeom prst="rect">
            <a:avLst/>
          </a:prstGeom>
          <a:noFill/>
        </p:spPr>
        <p:txBody>
          <a:bodyPr wrap="square" rtlCol="0">
            <a:spAutoFit/>
          </a:bodyPr>
          <a:lstStyle/>
          <a:p>
            <a:pPr algn="ctr"/>
            <a:r>
              <a:rPr lang="zh-CN" altLang="en-US" b="1"/>
              <a:t>模型生成</a:t>
            </a:r>
            <a:endParaRPr lang="zh-CN" altLang="en-US" b="1"/>
          </a:p>
        </p:txBody>
      </p:sp>
      <p:sp>
        <p:nvSpPr>
          <p:cNvPr id="24" name="文本框 23"/>
          <p:cNvSpPr txBox="1"/>
          <p:nvPr/>
        </p:nvSpPr>
        <p:spPr>
          <a:xfrm>
            <a:off x="8162925" y="3258185"/>
            <a:ext cx="1209040" cy="368300"/>
          </a:xfrm>
          <a:prstGeom prst="rect">
            <a:avLst/>
          </a:prstGeom>
          <a:noFill/>
        </p:spPr>
        <p:txBody>
          <a:bodyPr wrap="square" rtlCol="0">
            <a:spAutoFit/>
          </a:bodyPr>
          <a:lstStyle/>
          <a:p>
            <a:pPr algn="ctr"/>
            <a:r>
              <a:rPr lang="zh-CN" altLang="en-US" b="1"/>
              <a:t>理论模拟</a:t>
            </a:r>
            <a:endParaRPr lang="zh-CN" altLang="en-US" b="1"/>
          </a:p>
        </p:txBody>
      </p:sp>
      <p:cxnSp>
        <p:nvCxnSpPr>
          <p:cNvPr id="25" name="直接箭头连接符 24"/>
          <p:cNvCxnSpPr/>
          <p:nvPr/>
        </p:nvCxnSpPr>
        <p:spPr>
          <a:xfrm>
            <a:off x="8536940" y="3675380"/>
            <a:ext cx="49530" cy="1191260"/>
          </a:xfrm>
          <a:prstGeom prst="straightConnector1">
            <a:avLst/>
          </a:prstGeom>
          <a:ln w="25400">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a:stCxn id="23" idx="1"/>
          </p:cNvCxnSpPr>
          <p:nvPr/>
        </p:nvCxnSpPr>
        <p:spPr>
          <a:xfrm flipH="1">
            <a:off x="8983980" y="4153535"/>
            <a:ext cx="1386205" cy="286385"/>
          </a:xfrm>
          <a:prstGeom prst="straightConnector1">
            <a:avLst/>
          </a:prstGeom>
          <a:ln w="25400">
            <a:solidFill>
              <a:srgbClr val="FFFF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077595" y="134620"/>
            <a:ext cx="5068570" cy="645160"/>
          </a:xfrm>
          <a:prstGeom prst="rect">
            <a:avLst/>
          </a:prstGeom>
          <a:noFill/>
        </p:spPr>
        <p:txBody>
          <a:bodyPr wrap="square" rtlCol="0">
            <a:spAutoFit/>
          </a:bodyPr>
          <a:lstStyle/>
          <a:p>
            <a:r>
              <a:rPr lang="zh-CN" altLang="en-US" sz="3600" b="1">
                <a:solidFill>
                  <a:srgbClr val="174994"/>
                </a:solidFill>
                <a:latin typeface="微软雅黑" panose="020B0503020204020204" charset="-122"/>
                <a:ea typeface="微软雅黑" panose="020B0503020204020204" charset="-122"/>
                <a:cs typeface="Times New Roman" panose="02020603050405020304" charset="0"/>
              </a:rPr>
              <a:t>总结</a:t>
            </a:r>
            <a:endParaRPr lang="zh-CN" altLang="en-US" sz="3600" b="1">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15</a:t>
            </a:r>
            <a:endParaRPr lang="en-US" altLang="zh-CN"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1208" y="66675"/>
            <a:ext cx="647999" cy="648000"/>
          </a:xfrm>
        </p:spPr>
      </p:pic>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a:solidFill>
                  <a:schemeClr val="bg1"/>
                </a:solidFill>
                <a:latin typeface="Times New Roman" panose="02020603050405020304" charset="0"/>
                <a:cs typeface="Times New Roman" panose="02020603050405020304" charset="0"/>
              </a:rPr>
              <a:t>6</a:t>
            </a:r>
            <a:endParaRPr lang="en-US" altLang="zh-CN" sz="3600" b="1">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stretch>
            <a:fillRect/>
          </a:stretch>
        </p:blipFill>
        <p:spPr>
          <a:xfrm>
            <a:off x="248920" y="276225"/>
            <a:ext cx="360045" cy="360045"/>
          </a:xfrm>
          <a:prstGeom prst="rect">
            <a:avLst/>
          </a:prstGeom>
        </p:spPr>
      </p:pic>
      <p:grpSp>
        <p:nvGrpSpPr>
          <p:cNvPr id="28" name="组合 27"/>
          <p:cNvGrpSpPr/>
          <p:nvPr/>
        </p:nvGrpSpPr>
        <p:grpSpPr>
          <a:xfrm>
            <a:off x="177800" y="132080"/>
            <a:ext cx="899795" cy="647700"/>
            <a:chOff x="280" y="208"/>
            <a:chExt cx="1417" cy="1020"/>
          </a:xfrm>
        </p:grpSpPr>
        <p:sp>
          <p:nvSpPr>
            <p:cNvPr id="5" name="矩形 4"/>
            <p:cNvSpPr/>
            <p:nvPr/>
          </p:nvSpPr>
          <p:spPr>
            <a:xfrm>
              <a:off x="280" y="208"/>
              <a:ext cx="1417" cy="102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0" name="文本框 9"/>
            <p:cNvSpPr txBox="1"/>
            <p:nvPr/>
          </p:nvSpPr>
          <p:spPr>
            <a:xfrm>
              <a:off x="795" y="208"/>
              <a:ext cx="902" cy="1020"/>
            </a:xfrm>
            <a:prstGeom prst="rect">
              <a:avLst/>
            </a:prstGeom>
            <a:noFill/>
          </p:spPr>
          <p:txBody>
            <a:bodyPr wrap="square" rtlCol="0">
              <a:noAutofit/>
            </a:bodyPr>
            <a:lstStyle/>
            <a:p>
              <a:pPr algn="ctr"/>
              <a:r>
                <a:rPr lang="en-US" altLang="zh-CN" sz="3600" b="1">
                  <a:solidFill>
                    <a:schemeClr val="bg1"/>
                  </a:solidFill>
                  <a:latin typeface="Times New Roman" panose="02020603050405020304" charset="0"/>
                  <a:cs typeface="Times New Roman" panose="02020603050405020304" charset="0"/>
                </a:rPr>
                <a:t>4</a:t>
              </a:r>
              <a:endParaRPr lang="en-US" altLang="zh-CN" sz="3600" b="1">
                <a:solidFill>
                  <a:schemeClr val="bg1"/>
                </a:solidFill>
                <a:latin typeface="Times New Roman" panose="02020603050405020304" charset="0"/>
                <a:cs typeface="Times New Roman" panose="02020603050405020304" charset="0"/>
              </a:endParaRPr>
            </a:p>
          </p:txBody>
        </p:sp>
        <p:pic>
          <p:nvPicPr>
            <p:cNvPr id="11" name="图片 10" descr="箭头"/>
            <p:cNvPicPr>
              <a:picLocks noChangeAspect="1"/>
            </p:cNvPicPr>
            <p:nvPr/>
          </p:nvPicPr>
          <p:blipFill>
            <a:blip r:embed="rId3"/>
            <a:stretch>
              <a:fillRect/>
            </a:stretch>
          </p:blipFill>
          <p:spPr>
            <a:xfrm>
              <a:off x="392" y="435"/>
              <a:ext cx="567" cy="567"/>
            </a:xfrm>
            <a:prstGeom prst="rect">
              <a:avLst/>
            </a:prstGeom>
          </p:spPr>
        </p:pic>
      </p:grpSp>
      <p:pic>
        <p:nvPicPr>
          <p:cNvPr id="77" name="图片 76"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417" y="1463598"/>
            <a:ext cx="360000" cy="360000"/>
          </a:xfrm>
          <a:prstGeom prst="rect">
            <a:avLst/>
          </a:prstGeom>
        </p:spPr>
      </p:pic>
      <p:pic>
        <p:nvPicPr>
          <p:cNvPr id="79" name="图片 78" descr="箭头"/>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211477" y="4193367"/>
            <a:ext cx="360000" cy="360000"/>
          </a:xfrm>
          <a:prstGeom prst="rect">
            <a:avLst/>
          </a:prstGeom>
        </p:spPr>
      </p:pic>
      <p:sp>
        <p:nvSpPr>
          <p:cNvPr id="82" name="文本框 81"/>
          <p:cNvSpPr txBox="1"/>
          <p:nvPr/>
        </p:nvSpPr>
        <p:spPr>
          <a:xfrm>
            <a:off x="609081" y="1258321"/>
            <a:ext cx="11187720" cy="5631180"/>
          </a:xfrm>
          <a:prstGeom prst="rect">
            <a:avLst/>
          </a:prstGeom>
          <a:noFill/>
        </p:spPr>
        <p:txBody>
          <a:bodyPr wrap="square" rtlCol="0" anchor="t">
            <a:spAutoFit/>
          </a:bodyPr>
          <a:lstStyle/>
          <a:p>
            <a:pPr indent="0" fontAlgn="auto">
              <a:lnSpc>
                <a:spcPct val="150000"/>
              </a:lnSpc>
            </a:pPr>
            <a:r>
              <a:rPr lang="zh-CN" altLang="en-US" sz="2400" b="1" dirty="0">
                <a:latin typeface="微软雅黑" panose="020B0503020204020204" charset="-122"/>
                <a:ea typeface="微软雅黑" panose="020B0503020204020204" charset="-122"/>
                <a:cs typeface="微软雅黑" panose="020B0503020204020204" charset="-122"/>
                <a:sym typeface="+mn-ea"/>
              </a:rPr>
              <a:t>我们采用两种技术路线，并行开发了多种</a:t>
            </a:r>
            <a:r>
              <a:rPr lang="en-US" altLang="zh-CN" sz="2400" b="1" dirty="0">
                <a:latin typeface="微软雅黑" panose="020B0503020204020204" charset="-122"/>
                <a:ea typeface="微软雅黑" panose="020B0503020204020204" charset="-122"/>
                <a:cs typeface="微软雅黑" panose="020B0503020204020204" charset="-122"/>
                <a:sym typeface="+mn-ea"/>
              </a:rPr>
              <a:t>AI</a:t>
            </a:r>
            <a:r>
              <a:rPr lang="zh-CN" altLang="en-US" sz="2400" b="1" dirty="0">
                <a:latin typeface="微软雅黑" panose="020B0503020204020204" charset="-122"/>
                <a:ea typeface="微软雅黑" panose="020B0503020204020204" charset="-122"/>
                <a:cs typeface="微软雅黑" panose="020B0503020204020204" charset="-122"/>
                <a:sym typeface="+mn-ea"/>
              </a:rPr>
              <a:t>模型，用于实现微束终端的智能化调束聚焦。所有模型都经过了和仿真装置的测试验证。垂直段和水平段</a:t>
            </a:r>
            <a:r>
              <a:rPr lang="en-US" altLang="zh-CN" sz="2400" b="1" dirty="0" err="1">
                <a:latin typeface="微软雅黑" panose="020B0503020204020204" charset="-122"/>
                <a:ea typeface="微软雅黑" panose="020B0503020204020204" charset="-122"/>
                <a:cs typeface="微软雅黑" panose="020B0503020204020204" charset="-122"/>
                <a:sym typeface="+mn-ea"/>
              </a:rPr>
              <a:t>DQN</a:t>
            </a:r>
            <a:r>
              <a:rPr lang="zh-CN" altLang="en-US" sz="2400" b="1" dirty="0">
                <a:latin typeface="微软雅黑" panose="020B0503020204020204" charset="-122"/>
                <a:ea typeface="微软雅黑" panose="020B0503020204020204" charset="-122"/>
                <a:cs typeface="微软雅黑" panose="020B0503020204020204" charset="-122"/>
                <a:sym typeface="+mn-ea"/>
              </a:rPr>
              <a:t>模型也在实际装置中进行了初步测试，表现</a:t>
            </a:r>
            <a:r>
              <a:rPr lang="zh-CN" altLang="en-US" sz="2400" b="1" dirty="0">
                <a:latin typeface="微软雅黑" panose="020B0503020204020204" charset="-122"/>
                <a:ea typeface="微软雅黑" panose="020B0503020204020204" charset="-122"/>
                <a:cs typeface="微软雅黑" panose="020B0503020204020204" charset="-122"/>
                <a:sym typeface="+mn-ea"/>
              </a:rPr>
              <a:t>良好。接下来我们将继续对其他模型进行现场测试和迭代。并最终形成一套由多个模型接续工作从而完成无人化调束聚焦的软件。</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CN" altLang="en-US" sz="2400" b="1"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2400" b="1" dirty="0">
                <a:latin typeface="微软雅黑" panose="020B0503020204020204" charset="-122"/>
                <a:ea typeface="微软雅黑" panose="020B0503020204020204" charset="-122"/>
                <a:cs typeface="微软雅黑" panose="020B0503020204020204" charset="-122"/>
                <a:sym typeface="+mn-ea"/>
              </a:rPr>
              <a:t>另一方面，全局生成模型也展示出了更快速更高效的调束潜力。我们将该模型迁移到微束设计工作中。实现了最优设计参数的快速自动生成。该工作显著加速了微束的设计流程。</a:t>
            </a:r>
            <a:endParaRPr lang="en-US" altLang="zh-CN" sz="2400" b="1"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endParaRPr lang="en-US" altLang="zh-CN" sz="2400" b="1"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endParaRPr lang="en-US" altLang="zh-CN" sz="24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70330" y="1317453"/>
            <a:ext cx="1971590" cy="2679637"/>
          </a:xfrm>
          <a:prstGeom prst="rect">
            <a:avLst/>
          </a:prstGeom>
        </p:spPr>
      </p:pic>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0664" y="1386205"/>
            <a:ext cx="1895647" cy="2616521"/>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67" y="1901373"/>
            <a:ext cx="1916999" cy="2701735"/>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3845" y="1849239"/>
            <a:ext cx="1848857" cy="2606187"/>
          </a:xfrm>
          <a:prstGeom prst="rect">
            <a:avLst/>
          </a:prstGeom>
        </p:spPr>
      </p:pic>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077595" y="134620"/>
            <a:ext cx="5068570" cy="645160"/>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一 些 成 果</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16</a:t>
            </a:r>
            <a:endParaRPr lang="en-US" altLang="zh-CN"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5"/>
            </p:custDataLst>
          </p:nvPr>
        </p:nvPicPr>
        <p:blipFill>
          <a:blip r:embed="rId6"/>
          <a:stretch>
            <a:fillRect/>
          </a:stretch>
        </p:blipFill>
        <p:spPr>
          <a:xfrm>
            <a:off x="10931208" y="66675"/>
            <a:ext cx="647999" cy="648000"/>
          </a:xfrm>
        </p:spPr>
      </p:pic>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a:solidFill>
                  <a:schemeClr val="bg1"/>
                </a:solidFill>
                <a:latin typeface="Times New Roman" panose="02020603050405020304" charset="0"/>
                <a:cs typeface="Times New Roman" panose="02020603050405020304" charset="0"/>
              </a:rPr>
              <a:t>6</a:t>
            </a:r>
            <a:endParaRPr lang="en-US" altLang="zh-CN" sz="3600" b="1">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7"/>
          <a:stretch>
            <a:fillRect/>
          </a:stretch>
        </p:blipFill>
        <p:spPr>
          <a:xfrm>
            <a:off x="248920" y="276225"/>
            <a:ext cx="360045" cy="360045"/>
          </a:xfrm>
          <a:prstGeom prst="rect">
            <a:avLst/>
          </a:prstGeom>
        </p:spPr>
      </p:pic>
      <p:grpSp>
        <p:nvGrpSpPr>
          <p:cNvPr id="28" name="组合 27"/>
          <p:cNvGrpSpPr/>
          <p:nvPr/>
        </p:nvGrpSpPr>
        <p:grpSpPr>
          <a:xfrm>
            <a:off x="177800" y="132080"/>
            <a:ext cx="899795" cy="647700"/>
            <a:chOff x="280" y="208"/>
            <a:chExt cx="1417" cy="1020"/>
          </a:xfrm>
        </p:grpSpPr>
        <p:sp>
          <p:nvSpPr>
            <p:cNvPr id="5" name="矩形 4"/>
            <p:cNvSpPr/>
            <p:nvPr/>
          </p:nvSpPr>
          <p:spPr>
            <a:xfrm>
              <a:off x="280" y="208"/>
              <a:ext cx="1417" cy="102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0" name="文本框 9"/>
            <p:cNvSpPr txBox="1"/>
            <p:nvPr/>
          </p:nvSpPr>
          <p:spPr>
            <a:xfrm>
              <a:off x="795" y="208"/>
              <a:ext cx="902" cy="1020"/>
            </a:xfrm>
            <a:prstGeom prst="rect">
              <a:avLst/>
            </a:prstGeom>
            <a:noFill/>
          </p:spPr>
          <p:txBody>
            <a:bodyPr wrap="square" rtlCol="0">
              <a:noAutofit/>
            </a:bodyPr>
            <a:lstStyle/>
            <a:p>
              <a:pPr algn="ctr"/>
              <a:r>
                <a:rPr lang="en-US" altLang="zh-CN" sz="3600" b="1">
                  <a:solidFill>
                    <a:schemeClr val="bg1"/>
                  </a:solidFill>
                  <a:latin typeface="Times New Roman" panose="02020603050405020304" charset="0"/>
                  <a:cs typeface="Times New Roman" panose="02020603050405020304" charset="0"/>
                </a:rPr>
                <a:t>4</a:t>
              </a:r>
              <a:endParaRPr lang="en-US" altLang="zh-CN" sz="3600" b="1">
                <a:solidFill>
                  <a:schemeClr val="bg1"/>
                </a:solidFill>
                <a:latin typeface="Times New Roman" panose="02020603050405020304" charset="0"/>
                <a:cs typeface="Times New Roman" panose="02020603050405020304" charset="0"/>
              </a:endParaRPr>
            </a:p>
          </p:txBody>
        </p:sp>
        <p:pic>
          <p:nvPicPr>
            <p:cNvPr id="11" name="图片 10" descr="箭头"/>
            <p:cNvPicPr>
              <a:picLocks noChangeAspect="1"/>
            </p:cNvPicPr>
            <p:nvPr/>
          </p:nvPicPr>
          <p:blipFill>
            <a:blip r:embed="rId7"/>
            <a:stretch>
              <a:fillRect/>
            </a:stretch>
          </p:blipFill>
          <p:spPr>
            <a:xfrm>
              <a:off x="392" y="435"/>
              <a:ext cx="567" cy="567"/>
            </a:xfrm>
            <a:prstGeom prst="rect">
              <a:avLst/>
            </a:prstGeom>
          </p:spPr>
        </p:pic>
      </p:grpSp>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1322" y="2428596"/>
            <a:ext cx="1934643" cy="2701733"/>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3809" y="2459075"/>
            <a:ext cx="1934643" cy="2640774"/>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0095" y="2964706"/>
            <a:ext cx="1952140" cy="25971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94690" y="1808480"/>
            <a:ext cx="10802620" cy="1334211"/>
          </a:xfrm>
          <a:prstGeom prst="rect">
            <a:avLst/>
          </a:prstGeom>
          <a:noFill/>
        </p:spPr>
        <p:txBody>
          <a:bodyPr wrap="square" rtlCol="0">
            <a:spAutoFit/>
          </a:bodyPr>
          <a:lstStyle/>
          <a:p>
            <a:pPr indent="0" algn="ctr" fontAlgn="auto">
              <a:lnSpc>
                <a:spcPct val="150000"/>
              </a:lnSpc>
            </a:pPr>
            <a:r>
              <a:rPr lang="zh-CN" altLang="en-US" sz="6000" b="1" dirty="0">
                <a:solidFill>
                  <a:srgbClr val="174994"/>
                </a:solidFill>
                <a:cs typeface="Times New Roman" panose="02020603050405020304" charset="0"/>
              </a:rPr>
              <a:t>谢  谢 ！</a:t>
            </a:r>
            <a:endParaRPr lang="zh-CN" altLang="en-US" sz="6000" b="1" dirty="0">
              <a:solidFill>
                <a:srgbClr val="174994"/>
              </a:solidFill>
              <a:cs typeface="Times New Roman" panose="02020603050405020304" charset="0"/>
            </a:endParaRPr>
          </a:p>
        </p:txBody>
      </p:sp>
      <p:cxnSp>
        <p:nvCxnSpPr>
          <p:cNvPr id="7" name="直接连接符 6"/>
          <p:cNvCxnSpPr/>
          <p:nvPr/>
        </p:nvCxnSpPr>
        <p:spPr>
          <a:xfrm>
            <a:off x="9525" y="3850640"/>
            <a:ext cx="5400000" cy="0"/>
          </a:xfrm>
          <a:prstGeom prst="line">
            <a:avLst/>
          </a:prstGeom>
          <a:ln w="31750" cap="rnd">
            <a:solidFill>
              <a:schemeClr val="bg1">
                <a:lumMod val="75000"/>
              </a:schemeClr>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nvCxnSpPr>
        <p:spPr>
          <a:xfrm>
            <a:off x="6788150" y="3850640"/>
            <a:ext cx="5400000" cy="0"/>
          </a:xfrm>
          <a:prstGeom prst="line">
            <a:avLst/>
          </a:prstGeom>
          <a:ln w="31750" cap="rnd">
            <a:solidFill>
              <a:schemeClr val="bg1">
                <a:lumMod val="75000"/>
              </a:schemeClr>
            </a:solidFill>
            <a:round/>
          </a:ln>
        </p:spPr>
        <p:style>
          <a:lnRef idx="0">
            <a:srgbClr val="FFFFFF"/>
          </a:lnRef>
          <a:fillRef idx="0">
            <a:srgbClr val="FFFFFF"/>
          </a:fillRef>
          <a:effectRef idx="0">
            <a:srgbClr val="FFFFFF"/>
          </a:effectRef>
          <a:fontRef idx="minor">
            <a:schemeClr val="tx1"/>
          </a:fontRef>
        </p:style>
      </p:cxnSp>
      <p:cxnSp>
        <p:nvCxnSpPr>
          <p:cNvPr id="9" name="直接连接符 8"/>
          <p:cNvCxnSpPr/>
          <p:nvPr/>
        </p:nvCxnSpPr>
        <p:spPr>
          <a:xfrm>
            <a:off x="5195570" y="3850640"/>
            <a:ext cx="1800000" cy="0"/>
          </a:xfrm>
          <a:prstGeom prst="line">
            <a:avLst/>
          </a:prstGeom>
          <a:ln w="31750" cap="rnd">
            <a:solidFill>
              <a:srgbClr val="174994"/>
            </a:solidFill>
            <a:round/>
          </a:ln>
        </p:spPr>
        <p:style>
          <a:lnRef idx="0">
            <a:srgbClr val="FFFFFF"/>
          </a:lnRef>
          <a:fillRef idx="0">
            <a:srgbClr val="FFFFFF"/>
          </a:fillRef>
          <a:effectRef idx="0">
            <a:srgbClr val="FFFFFF"/>
          </a:effectRef>
          <a:fontRef idx="minor">
            <a:schemeClr val="tx1"/>
          </a:fontRef>
        </p:style>
      </p:cxnSp>
      <p:sp>
        <p:nvSpPr>
          <p:cNvPr id="2" name="文本框 1"/>
          <p:cNvSpPr txBox="1"/>
          <p:nvPr/>
        </p:nvSpPr>
        <p:spPr>
          <a:xfrm>
            <a:off x="694690" y="4228465"/>
            <a:ext cx="10802620" cy="1133965"/>
          </a:xfrm>
          <a:prstGeom prst="rect">
            <a:avLst/>
          </a:prstGeom>
          <a:noFill/>
        </p:spPr>
        <p:txBody>
          <a:bodyPr wrap="square" rtlCol="0">
            <a:spAutoFit/>
          </a:bodyPr>
          <a:lstStyle/>
          <a:p>
            <a:pPr indent="0" algn="ctr" fontAlgn="auto">
              <a:lnSpc>
                <a:spcPct val="150000"/>
              </a:lnSpc>
            </a:pPr>
            <a:r>
              <a:rPr lang="zh-CN" altLang="en-US" sz="2400" b="1" dirty="0">
                <a:solidFill>
                  <a:srgbClr val="174994"/>
                </a:solidFill>
                <a:cs typeface="Times New Roman" panose="02020603050405020304" charset="0"/>
              </a:rPr>
              <a:t>李延林</a:t>
            </a:r>
            <a:endParaRPr lang="zh-CN" altLang="en-US" sz="2400" b="1" dirty="0">
              <a:solidFill>
                <a:srgbClr val="174994"/>
              </a:solidFill>
              <a:cs typeface="Times New Roman" panose="02020603050405020304" charset="0"/>
            </a:endParaRPr>
          </a:p>
          <a:p>
            <a:pPr indent="0" algn="ctr" fontAlgn="auto">
              <a:lnSpc>
                <a:spcPct val="150000"/>
              </a:lnSpc>
            </a:pPr>
            <a:r>
              <a:rPr lang="en-US" altLang="zh-CN" sz="2400" b="1" dirty="0" err="1">
                <a:solidFill>
                  <a:srgbClr val="174994"/>
                </a:solidFill>
                <a:latin typeface="Times New Roman" panose="02020603050405020304" charset="0"/>
                <a:cs typeface="Times New Roman" panose="02020603050405020304" charset="0"/>
              </a:rPr>
              <a:t>lyl@impcas.ac.cn</a:t>
            </a:r>
            <a:endParaRPr lang="en-US" altLang="zh-CN" sz="2400" b="1" dirty="0">
              <a:solidFill>
                <a:srgbClr val="174994"/>
              </a:solidFill>
              <a:latin typeface="Times New Roman" panose="02020603050405020304" charset="0"/>
              <a:cs typeface="Times New Roman" panose="02020603050405020304" charset="0"/>
            </a:endParaRPr>
          </a:p>
        </p:txBody>
      </p:sp>
      <p:sp>
        <p:nvSpPr>
          <p:cNvPr id="4" name="矩形 3"/>
          <p:cNvSpPr/>
          <p:nvPr/>
        </p:nvSpPr>
        <p:spPr>
          <a:xfrm>
            <a:off x="0" y="5679440"/>
            <a:ext cx="12192635" cy="1178659"/>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0"/>
            <a:ext cx="3600000" cy="6858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2" name="标题 1"/>
          <p:cNvSpPr>
            <a:spLocks noGrp="1"/>
          </p:cNvSpPr>
          <p:nvPr>
            <p:ph type="title"/>
          </p:nvPr>
        </p:nvSpPr>
        <p:spPr>
          <a:xfrm>
            <a:off x="0" y="2919730"/>
            <a:ext cx="3599180" cy="1019175"/>
          </a:xfrm>
        </p:spPr>
        <p:txBody>
          <a:bodyPr/>
          <a:lstStyle/>
          <a:p>
            <a:pPr algn="ctr"/>
            <a:r>
              <a:rPr lang="zh-CN" altLang="en-US" b="1">
                <a:solidFill>
                  <a:schemeClr val="bg1"/>
                </a:solidFill>
                <a:latin typeface="微软雅黑" panose="020B0503020204020204" charset="-122"/>
                <a:ea typeface="微软雅黑" panose="020B0503020204020204" charset="-122"/>
              </a:rPr>
              <a:t>报告内容</a:t>
            </a:r>
            <a:endParaRPr lang="zh-CN" altLang="en-US" b="1">
              <a:solidFill>
                <a:schemeClr val="bg1"/>
              </a:solidFill>
              <a:latin typeface="微软雅黑" panose="020B0503020204020204" charset="-122"/>
              <a:ea typeface="微软雅黑" panose="020B0503020204020204" charset="-122"/>
            </a:endParaRPr>
          </a:p>
        </p:txBody>
      </p:sp>
      <p:grpSp>
        <p:nvGrpSpPr>
          <p:cNvPr id="29" name="组合 28"/>
          <p:cNvGrpSpPr/>
          <p:nvPr>
            <p:custDataLst>
              <p:tags r:id="rId1"/>
            </p:custDataLst>
          </p:nvPr>
        </p:nvGrpSpPr>
        <p:grpSpPr>
          <a:xfrm>
            <a:off x="4261485" y="1492250"/>
            <a:ext cx="7930515" cy="3065145"/>
            <a:chOff x="5371" y="3935"/>
            <a:chExt cx="12489" cy="4827"/>
          </a:xfrm>
        </p:grpSpPr>
        <p:grpSp>
          <p:nvGrpSpPr>
            <p:cNvPr id="9" name="组合 8"/>
            <p:cNvGrpSpPr/>
            <p:nvPr/>
          </p:nvGrpSpPr>
          <p:grpSpPr>
            <a:xfrm>
              <a:off x="5371" y="3935"/>
              <a:ext cx="12489" cy="4827"/>
              <a:chOff x="5519" y="3678"/>
              <a:chExt cx="12489" cy="4827"/>
            </a:xfrm>
          </p:grpSpPr>
          <p:grpSp>
            <p:nvGrpSpPr>
              <p:cNvPr id="11" name="组合 10"/>
              <p:cNvGrpSpPr/>
              <p:nvPr>
                <p:custDataLst>
                  <p:tags r:id="rId2"/>
                </p:custDataLst>
              </p:nvPr>
            </p:nvGrpSpPr>
            <p:grpSpPr>
              <a:xfrm>
                <a:off x="5521" y="3742"/>
                <a:ext cx="732" cy="919"/>
                <a:chOff x="7862" y="2989"/>
                <a:chExt cx="732" cy="921"/>
              </a:xfrm>
            </p:grpSpPr>
            <p:sp>
              <p:nvSpPr>
                <p:cNvPr id="12" name="矩形 11"/>
                <p:cNvSpPr/>
                <p:nvPr>
                  <p:custDataLst>
                    <p:tags r:id="rId3"/>
                  </p:custDataLst>
                </p:nvPr>
              </p:nvSpPr>
              <p:spPr>
                <a:xfrm>
                  <a:off x="7862" y="2989"/>
                  <a:ext cx="732" cy="889"/>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21" name="文本框 20"/>
                <p:cNvSpPr txBox="1"/>
                <p:nvPr>
                  <p:custDataLst>
                    <p:tags r:id="rId4"/>
                  </p:custDataLst>
                </p:nvPr>
              </p:nvSpPr>
              <p:spPr>
                <a:xfrm>
                  <a:off x="7981" y="2989"/>
                  <a:ext cx="493" cy="921"/>
                </a:xfrm>
                <a:prstGeom prst="rect">
                  <a:avLst/>
                </a:prstGeom>
                <a:noFill/>
              </p:spPr>
              <p:txBody>
                <a:bodyPr wrap="square" rtlCol="0">
                  <a:spAutoFit/>
                </a:bodyPr>
                <a:lstStyle/>
                <a:p>
                  <a:pPr algn="ctr"/>
                  <a:r>
                    <a:rPr lang="en-US" altLang="zh-CN" sz="3200" b="1">
                      <a:solidFill>
                        <a:schemeClr val="bg1"/>
                      </a:solidFill>
                      <a:latin typeface="Times New Roman" panose="02020603050405020304" charset="0"/>
                      <a:ea typeface="微软雅黑" panose="020B0503020204020204" charset="-122"/>
                      <a:cs typeface="Times New Roman" panose="02020603050405020304" charset="0"/>
                    </a:rPr>
                    <a:t>1</a:t>
                  </a:r>
                  <a:endParaRPr lang="en-US" altLang="zh-CN" sz="3200" b="1">
                    <a:solidFill>
                      <a:schemeClr val="bg1"/>
                    </a:solidFill>
                    <a:latin typeface="Times New Roman" panose="02020603050405020304" charset="0"/>
                    <a:ea typeface="微软雅黑" panose="020B0503020204020204" charset="-122"/>
                    <a:cs typeface="Times New Roman" panose="02020603050405020304" charset="0"/>
                  </a:endParaRPr>
                </a:p>
              </p:txBody>
            </p:sp>
          </p:grpSp>
          <p:grpSp>
            <p:nvGrpSpPr>
              <p:cNvPr id="22" name="组合 21"/>
              <p:cNvGrpSpPr/>
              <p:nvPr>
                <p:custDataLst>
                  <p:tags r:id="rId5"/>
                </p:custDataLst>
              </p:nvPr>
            </p:nvGrpSpPr>
            <p:grpSpPr>
              <a:xfrm>
                <a:off x="5519" y="5664"/>
                <a:ext cx="732" cy="919"/>
                <a:chOff x="7862" y="2989"/>
                <a:chExt cx="732" cy="921"/>
              </a:xfrm>
            </p:grpSpPr>
            <p:sp>
              <p:nvSpPr>
                <p:cNvPr id="23" name="矩形 22"/>
                <p:cNvSpPr/>
                <p:nvPr>
                  <p:custDataLst>
                    <p:tags r:id="rId6"/>
                  </p:custDataLst>
                </p:nvPr>
              </p:nvSpPr>
              <p:spPr>
                <a:xfrm>
                  <a:off x="7862" y="2989"/>
                  <a:ext cx="732" cy="889"/>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24" name="文本框 23"/>
                <p:cNvSpPr txBox="1"/>
                <p:nvPr>
                  <p:custDataLst>
                    <p:tags r:id="rId7"/>
                  </p:custDataLst>
                </p:nvPr>
              </p:nvSpPr>
              <p:spPr>
                <a:xfrm>
                  <a:off x="7981" y="2989"/>
                  <a:ext cx="493" cy="921"/>
                </a:xfrm>
                <a:prstGeom prst="rect">
                  <a:avLst/>
                </a:prstGeom>
                <a:noFill/>
              </p:spPr>
              <p:txBody>
                <a:bodyPr wrap="square" rtlCol="0">
                  <a:spAutoFit/>
                </a:bodyPr>
                <a:lstStyle/>
                <a:p>
                  <a:pPr algn="ctr"/>
                  <a:r>
                    <a:rPr lang="en-US" altLang="zh-CN" sz="3200" b="1">
                      <a:solidFill>
                        <a:schemeClr val="bg1"/>
                      </a:solidFill>
                      <a:latin typeface="Times New Roman" panose="02020603050405020304" charset="0"/>
                      <a:ea typeface="微软雅黑" panose="020B0503020204020204" charset="-122"/>
                      <a:cs typeface="Times New Roman" panose="02020603050405020304" charset="0"/>
                    </a:rPr>
                    <a:t>2</a:t>
                  </a:r>
                  <a:endParaRPr lang="en-US" altLang="zh-CN" sz="3200" b="1">
                    <a:solidFill>
                      <a:schemeClr val="bg1"/>
                    </a:solidFill>
                    <a:latin typeface="Times New Roman" panose="02020603050405020304" charset="0"/>
                    <a:ea typeface="微软雅黑" panose="020B0503020204020204" charset="-122"/>
                    <a:cs typeface="Times New Roman" panose="02020603050405020304" charset="0"/>
                  </a:endParaRPr>
                </a:p>
              </p:txBody>
            </p:sp>
          </p:grpSp>
          <p:grpSp>
            <p:nvGrpSpPr>
              <p:cNvPr id="3" name="组合 2"/>
              <p:cNvGrpSpPr/>
              <p:nvPr>
                <p:custDataLst>
                  <p:tags r:id="rId8"/>
                </p:custDataLst>
              </p:nvPr>
            </p:nvGrpSpPr>
            <p:grpSpPr>
              <a:xfrm>
                <a:off x="5519" y="7547"/>
                <a:ext cx="732" cy="919"/>
                <a:chOff x="7862" y="2989"/>
                <a:chExt cx="732" cy="921"/>
              </a:xfrm>
            </p:grpSpPr>
            <p:sp>
              <p:nvSpPr>
                <p:cNvPr id="8" name="矩形 7"/>
                <p:cNvSpPr/>
                <p:nvPr>
                  <p:custDataLst>
                    <p:tags r:id="rId9"/>
                  </p:custDataLst>
                </p:nvPr>
              </p:nvSpPr>
              <p:spPr>
                <a:xfrm>
                  <a:off x="7862" y="2989"/>
                  <a:ext cx="732" cy="889"/>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3" name="文本框 12"/>
                <p:cNvSpPr txBox="1"/>
                <p:nvPr>
                  <p:custDataLst>
                    <p:tags r:id="rId10"/>
                  </p:custDataLst>
                </p:nvPr>
              </p:nvSpPr>
              <p:spPr>
                <a:xfrm>
                  <a:off x="7981" y="2989"/>
                  <a:ext cx="493" cy="921"/>
                </a:xfrm>
                <a:prstGeom prst="rect">
                  <a:avLst/>
                </a:prstGeom>
                <a:noFill/>
              </p:spPr>
              <p:txBody>
                <a:bodyPr wrap="square" rtlCol="0">
                  <a:spAutoFit/>
                </a:bodyPr>
                <a:lstStyle/>
                <a:p>
                  <a:pPr algn="ctr"/>
                  <a:r>
                    <a:rPr lang="en-US" altLang="zh-CN" sz="3200" b="1">
                      <a:solidFill>
                        <a:schemeClr val="bg1"/>
                      </a:solidFill>
                      <a:latin typeface="Times New Roman" panose="02020603050405020304" charset="0"/>
                      <a:ea typeface="微软雅黑" panose="020B0503020204020204" charset="-122"/>
                      <a:cs typeface="Times New Roman" panose="02020603050405020304" charset="0"/>
                    </a:rPr>
                    <a:t>3</a:t>
                  </a:r>
                  <a:endParaRPr lang="en-US" altLang="zh-CN" sz="3200" b="1">
                    <a:solidFill>
                      <a:schemeClr val="bg1"/>
                    </a:solidFill>
                    <a:latin typeface="Times New Roman" panose="02020603050405020304" charset="0"/>
                    <a:ea typeface="微软雅黑" panose="020B0503020204020204" charset="-122"/>
                    <a:cs typeface="Times New Roman" panose="02020603050405020304" charset="0"/>
                  </a:endParaRPr>
                </a:p>
              </p:txBody>
            </p:sp>
          </p:grpSp>
          <p:sp>
            <p:nvSpPr>
              <p:cNvPr id="15" name="文本框 14"/>
              <p:cNvSpPr txBox="1"/>
              <p:nvPr>
                <p:custDataLst>
                  <p:tags r:id="rId11"/>
                </p:custDataLst>
              </p:nvPr>
            </p:nvSpPr>
            <p:spPr>
              <a:xfrm>
                <a:off x="6251" y="7586"/>
                <a:ext cx="11327" cy="919"/>
              </a:xfrm>
              <a:prstGeom prst="rect">
                <a:avLst/>
              </a:prstGeom>
              <a:noFill/>
            </p:spPr>
            <p:txBody>
              <a:bodyPr wrap="square" rtlCol="0">
                <a:spAutoFit/>
              </a:bodyPr>
              <a:lstStyle/>
              <a:p>
                <a:r>
                  <a:rPr lang="zh-CN" altLang="en-US" sz="3200" b="1">
                    <a:solidFill>
                      <a:srgbClr val="174994"/>
                    </a:solidFill>
                    <a:latin typeface="微软雅黑" panose="020B0503020204020204" charset="-122"/>
                    <a:ea typeface="微软雅黑" panose="020B0503020204020204" charset="-122"/>
                    <a:cs typeface="Times New Roman" panose="02020603050405020304" charset="0"/>
                    <a:sym typeface="+mn-ea"/>
                  </a:rPr>
                  <a:t>总结</a:t>
                </a:r>
                <a:endParaRPr lang="zh-CN" altLang="en-US" sz="3200" b="1">
                  <a:solidFill>
                    <a:srgbClr val="174994"/>
                  </a:solidFill>
                  <a:latin typeface="微软雅黑" panose="020B0503020204020204" charset="-122"/>
                  <a:ea typeface="微软雅黑" panose="020B0503020204020204" charset="-122"/>
                  <a:cs typeface="Times New Roman" panose="02020603050405020304" charset="0"/>
                  <a:sym typeface="+mn-ea"/>
                </a:endParaRPr>
              </a:p>
            </p:txBody>
          </p:sp>
          <p:sp>
            <p:nvSpPr>
              <p:cNvPr id="17" name="文本框 16"/>
              <p:cNvSpPr txBox="1"/>
              <p:nvPr>
                <p:custDataLst>
                  <p:tags r:id="rId12"/>
                </p:custDataLst>
              </p:nvPr>
            </p:nvSpPr>
            <p:spPr>
              <a:xfrm>
                <a:off x="6372" y="3678"/>
                <a:ext cx="11636" cy="919"/>
              </a:xfrm>
              <a:prstGeom prst="rect">
                <a:avLst/>
              </a:prstGeom>
              <a:noFill/>
            </p:spPr>
            <p:txBody>
              <a:bodyPr wrap="square" rtlCol="0">
                <a:spAutoFit/>
              </a:bodyPr>
              <a:lstStyle/>
              <a:p>
                <a:r>
                  <a:rPr lang="zh-CN" altLang="en-US" sz="3200" b="1" dirty="0">
                    <a:solidFill>
                      <a:srgbClr val="174994"/>
                    </a:solidFill>
                    <a:latin typeface="Times New Roman" panose="02020603050405020304" charset="0"/>
                    <a:ea typeface="微软雅黑" panose="020B0503020204020204" charset="-122"/>
                    <a:cs typeface="Times New Roman" panose="02020603050405020304" charset="0"/>
                    <a:sym typeface="+mn-ea"/>
                  </a:rPr>
                  <a:t>离子</a:t>
                </a:r>
                <a:r>
                  <a:rPr lang="zh-CN" altLang="en-US" sz="3200" b="1" dirty="0">
                    <a:solidFill>
                      <a:srgbClr val="174994"/>
                    </a:solidFill>
                    <a:latin typeface="微软雅黑" panose="020B0503020204020204" charset="-122"/>
                    <a:ea typeface="微软雅黑" panose="020B0503020204020204" charset="-122"/>
                    <a:cs typeface="Times New Roman" panose="02020603050405020304" charset="0"/>
                    <a:sym typeface="+mn-ea"/>
                  </a:rPr>
                  <a:t>微束系统的智能调束</a:t>
                </a:r>
                <a:endParaRPr lang="zh-CN" altLang="en-US" sz="3200" b="1" dirty="0">
                  <a:solidFill>
                    <a:srgbClr val="174994"/>
                  </a:solidFill>
                  <a:latin typeface="微软雅黑" panose="020B0503020204020204" charset="-122"/>
                  <a:ea typeface="微软雅黑" panose="020B0503020204020204" charset="-122"/>
                  <a:cs typeface="Times New Roman" panose="02020603050405020304" charset="0"/>
                  <a:sym typeface="+mn-ea"/>
                </a:endParaRPr>
              </a:p>
            </p:txBody>
          </p:sp>
        </p:grpSp>
        <p:sp>
          <p:nvSpPr>
            <p:cNvPr id="20" name="文本框 19"/>
            <p:cNvSpPr txBox="1"/>
            <p:nvPr>
              <p:custDataLst>
                <p:tags r:id="rId13"/>
              </p:custDataLst>
            </p:nvPr>
          </p:nvSpPr>
          <p:spPr>
            <a:xfrm>
              <a:off x="6222" y="5889"/>
              <a:ext cx="7673" cy="919"/>
            </a:xfrm>
            <a:prstGeom prst="rect">
              <a:avLst/>
            </a:prstGeom>
            <a:noFill/>
          </p:spPr>
          <p:txBody>
            <a:bodyPr wrap="square" rtlCol="0">
              <a:spAutoFit/>
            </a:bodyPr>
            <a:lstStyle/>
            <a:p>
              <a:r>
                <a:rPr lang="zh-CN" altLang="en-US" sz="3200" b="1" dirty="0">
                  <a:solidFill>
                    <a:srgbClr val="174994"/>
                  </a:solidFill>
                  <a:latin typeface="Times New Roman" panose="02020603050405020304" charset="0"/>
                  <a:ea typeface="微软雅黑" panose="020B0503020204020204" charset="-122"/>
                  <a:cs typeface="Times New Roman" panose="02020603050405020304" charset="0"/>
                  <a:sym typeface="+mn-ea"/>
                </a:rPr>
                <a:t>离子微束系统的智能设计</a:t>
              </a:r>
              <a:endParaRPr lang="zh-CN" altLang="en-US" sz="3200" b="1" dirty="0">
                <a:solidFill>
                  <a:srgbClr val="174994"/>
                </a:solidFill>
                <a:latin typeface="Times New Roman" panose="02020603050405020304" charset="0"/>
                <a:ea typeface="微软雅黑" panose="020B0503020204020204" charset="-122"/>
                <a:cs typeface="Times New Roman" panose="020206030504050203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82239" y="2344035"/>
            <a:ext cx="4579754" cy="1091478"/>
          </a:xfrm>
          <a:prstGeom prst="rect">
            <a:avLst/>
          </a:prstGeom>
        </p:spPr>
      </p:pic>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6233320" cy="646331"/>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智能调束</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a:t>
            </a:r>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聚焦模型架构设计</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pic>
        <p:nvPicPr>
          <p:cNvPr id="15" name="内容占位符 7" descr="图片1"/>
          <p:cNvPicPr>
            <a:picLocks noGrp="1" noChangeAspect="1"/>
          </p:cNvPicPr>
          <p:nvPr>
            <p:ph idx="1"/>
            <p:custDataLst>
              <p:tags r:id="rId2"/>
            </p:custDataLst>
          </p:nvPr>
        </p:nvPicPr>
        <p:blipFill>
          <a:blip r:embed="rId3"/>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2.1</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cxnSp>
        <p:nvCxnSpPr>
          <p:cNvPr id="21" name="直接连接符 20"/>
          <p:cNvCxnSpPr/>
          <p:nvPr/>
        </p:nvCxnSpPr>
        <p:spPr>
          <a:xfrm>
            <a:off x="6000" y="3550184"/>
            <a:ext cx="12186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27" name="文本框 26"/>
          <p:cNvSpPr txBox="1"/>
          <p:nvPr/>
        </p:nvSpPr>
        <p:spPr>
          <a:xfrm>
            <a:off x="1108650" y="1093092"/>
            <a:ext cx="5441804" cy="567463"/>
          </a:xfrm>
          <a:prstGeom prst="rect">
            <a:avLst/>
          </a:prstGeom>
          <a:noFill/>
        </p:spPr>
        <p:txBody>
          <a:bodyPr wrap="square" rtlCol="0">
            <a:spAutoFit/>
          </a:bodyPr>
          <a:lstStyle/>
          <a:p>
            <a:pPr>
              <a:lnSpc>
                <a:spcPct val="200000"/>
              </a:lnSpc>
            </a:pPr>
            <a:r>
              <a:rPr lang="zh-CN" altLang="en-US" sz="1600" b="1" dirty="0"/>
              <a:t>路线</a:t>
            </a:r>
            <a:r>
              <a:rPr lang="en-US" altLang="zh-CN" sz="1600" b="1" dirty="0"/>
              <a:t>:</a:t>
            </a:r>
            <a:r>
              <a:rPr lang="zh-CN" altLang="en-US" sz="1600" b="1" dirty="0">
                <a:solidFill>
                  <a:srgbClr val="FF0000"/>
                </a:solidFill>
              </a:rPr>
              <a:t>强化学习</a:t>
            </a:r>
            <a:r>
              <a:rPr lang="zh-CN" altLang="en-US" sz="1600" b="1" dirty="0"/>
              <a:t>为主。其他机器学习模型为辅</a:t>
            </a:r>
            <a:r>
              <a:rPr lang="zh-CN" altLang="en-US" b="1" dirty="0"/>
              <a:t>。</a:t>
            </a:r>
            <a:endParaRPr lang="en-US" altLang="zh-CN" b="1" dirty="0"/>
          </a:p>
        </p:txBody>
      </p:sp>
      <p:sp>
        <p:nvSpPr>
          <p:cNvPr id="30" name="文本框 29"/>
          <p:cNvSpPr txBox="1"/>
          <p:nvPr/>
        </p:nvSpPr>
        <p:spPr>
          <a:xfrm>
            <a:off x="938465" y="1881593"/>
            <a:ext cx="4728410" cy="830997"/>
          </a:xfrm>
          <a:prstGeom prst="rect">
            <a:avLst/>
          </a:prstGeom>
          <a:noFill/>
        </p:spPr>
        <p:txBody>
          <a:bodyPr wrap="square" rtlCol="0">
            <a:spAutoFit/>
          </a:bodyPr>
          <a:lstStyle/>
          <a:p>
            <a:r>
              <a:rPr lang="en-US" altLang="zh-CN" sz="1600" b="1" dirty="0" err="1">
                <a:solidFill>
                  <a:srgbClr val="FF0000"/>
                </a:solidFill>
              </a:rPr>
              <a:t>RL</a:t>
            </a:r>
            <a:r>
              <a:rPr lang="zh-CN" altLang="en-US" sz="1600" b="1" dirty="0"/>
              <a:t>需要与</a:t>
            </a:r>
            <a:r>
              <a:rPr lang="zh-CN" altLang="en-US" sz="1600" b="1" dirty="0">
                <a:solidFill>
                  <a:srgbClr val="00B0F0"/>
                </a:solidFill>
              </a:rPr>
              <a:t>环境</a:t>
            </a:r>
            <a:r>
              <a:rPr lang="zh-CN" altLang="en-US" sz="1600" b="1" dirty="0"/>
              <a:t>进行大量交互，并在这一过程中积累足够的数据进行学习。在真实装备上完成这一过程代价极大。</a:t>
            </a:r>
            <a:endParaRPr lang="en-US" altLang="zh-CN" sz="1600" b="1" dirty="0"/>
          </a:p>
        </p:txBody>
      </p:sp>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rcRect l="13424" r="15358" b="16906"/>
          <a:stretch>
            <a:fillRect/>
          </a:stretch>
        </p:blipFill>
        <p:spPr>
          <a:xfrm>
            <a:off x="6597223" y="951545"/>
            <a:ext cx="1951213" cy="1143741"/>
          </a:xfrm>
          <a:prstGeom prst="rect">
            <a:avLst/>
          </a:prstGeom>
        </p:spPr>
      </p:pic>
      <p:sp>
        <p:nvSpPr>
          <p:cNvPr id="33" name="箭头: 右 32"/>
          <p:cNvSpPr/>
          <p:nvPr/>
        </p:nvSpPr>
        <p:spPr>
          <a:xfrm>
            <a:off x="8891336" y="1488714"/>
            <a:ext cx="280738" cy="1965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187" y="878917"/>
            <a:ext cx="1265324" cy="1265324"/>
          </a:xfrm>
          <a:prstGeom prst="rect">
            <a:avLst/>
          </a:prstGeom>
          <a:noFill/>
          <a:extLst>
            <a:ext uri="{909E8E84-426E-40DD-AFC4-6F175D3DCCD1}">
              <a14:hiddenFill xmlns:a14="http://schemas.microsoft.com/office/drawing/2010/main">
                <a:solidFill>
                  <a:srgbClr val="FFFFFF"/>
                </a:solidFill>
              </a14:hiddenFill>
            </a:ext>
          </a:extLst>
        </p:spPr>
      </p:pic>
      <p:sp>
        <p:nvSpPr>
          <p:cNvPr id="35" name="箭头: 右 34"/>
          <p:cNvSpPr/>
          <p:nvPr/>
        </p:nvSpPr>
        <p:spPr>
          <a:xfrm>
            <a:off x="8891336" y="2825805"/>
            <a:ext cx="280738" cy="1965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5782728" y="4630292"/>
            <a:ext cx="505268" cy="923330"/>
          </a:xfrm>
          <a:prstGeom prst="rect">
            <a:avLst/>
          </a:prstGeom>
          <a:noFill/>
        </p:spPr>
        <p:txBody>
          <a:bodyPr wrap="none" lIns="91440" tIns="45720" rIns="91440" bIns="45720">
            <a:spAutoFit/>
          </a:bodyPr>
          <a:lstStyle/>
          <a:p>
            <a:pPr algn="ctr"/>
            <a:r>
              <a:rPr lang="en-US" altLang="zh-CN" sz="5400" b="1" cap="none" spc="0" dirty="0">
                <a:ln w="12700">
                  <a:solidFill>
                    <a:schemeClr val="accent5"/>
                  </a:solidFill>
                  <a:prstDash val="solid"/>
                </a:ln>
                <a:solidFill>
                  <a:schemeClr val="accent2">
                    <a:lumMod val="60000"/>
                    <a:lumOff val="40000"/>
                  </a:schemeClr>
                </a:solidFill>
                <a:effectLst/>
              </a:rPr>
              <a:t>?</a:t>
            </a:r>
            <a:endParaRPr lang="zh-CN" altLang="en-US" sz="5400" b="1" cap="none" spc="0" dirty="0">
              <a:ln w="12700">
                <a:solidFill>
                  <a:schemeClr val="accent5"/>
                </a:solidFill>
                <a:prstDash val="solid"/>
              </a:ln>
              <a:solidFill>
                <a:schemeClr val="accent2">
                  <a:lumMod val="60000"/>
                  <a:lumOff val="40000"/>
                </a:schemeClr>
              </a:solidFill>
              <a:effectLst/>
            </a:endParaRPr>
          </a:p>
        </p:txBody>
      </p:sp>
      <p:graphicFrame>
        <p:nvGraphicFramePr>
          <p:cNvPr id="44" name="表格 43"/>
          <p:cNvGraphicFramePr>
            <a:graphicFrameLocks noGrp="1"/>
          </p:cNvGraphicFramePr>
          <p:nvPr/>
        </p:nvGraphicFramePr>
        <p:xfrm>
          <a:off x="364774" y="4077983"/>
          <a:ext cx="5417954" cy="1854200"/>
        </p:xfrm>
        <a:graphic>
          <a:graphicData uri="http://schemas.openxmlformats.org/drawingml/2006/table">
            <a:tbl>
              <a:tblPr firstRow="1" bandRow="1">
                <a:tableStyleId>{5C22544A-7EE6-4342-B048-85BDC9FD1C3A}</a:tableStyleId>
              </a:tblPr>
              <a:tblGrid>
                <a:gridCol w="2049112"/>
                <a:gridCol w="1724526"/>
                <a:gridCol w="1644316"/>
              </a:tblGrid>
              <a:tr h="370840">
                <a:tc>
                  <a:txBody>
                    <a:bodyPr/>
                    <a:lstStyle/>
                    <a:p>
                      <a:r>
                        <a:rPr lang="zh-CN" altLang="en-US" dirty="0"/>
                        <a:t>维度</a:t>
                      </a:r>
                      <a:r>
                        <a:rPr lang="en-US" altLang="zh-CN" dirty="0"/>
                        <a:t>\</a:t>
                      </a:r>
                      <a:r>
                        <a:rPr lang="zh-CN" altLang="en-US" dirty="0"/>
                        <a:t>结果</a:t>
                      </a:r>
                      <a:endParaRPr lang="zh-CN" altLang="en-US" dirty="0"/>
                    </a:p>
                  </a:txBody>
                  <a:tcPr/>
                </a:tc>
                <a:tc>
                  <a:txBody>
                    <a:bodyPr/>
                    <a:lstStyle/>
                    <a:p>
                      <a:r>
                        <a:rPr lang="en-US" altLang="zh-CN" dirty="0" err="1"/>
                        <a:t>RL</a:t>
                      </a:r>
                      <a:r>
                        <a:rPr lang="zh-CN" altLang="en-US" dirty="0"/>
                        <a:t>全局建模</a:t>
                      </a:r>
                      <a:endParaRPr lang="zh-CN" altLang="en-US" dirty="0"/>
                    </a:p>
                  </a:txBody>
                  <a:tcPr/>
                </a:tc>
                <a:tc>
                  <a:txBody>
                    <a:bodyPr/>
                    <a:lstStyle/>
                    <a:p>
                      <a:r>
                        <a:rPr lang="zh-CN" altLang="en-US" dirty="0"/>
                        <a:t>多个局部模型</a:t>
                      </a:r>
                      <a:endParaRPr lang="zh-CN" altLang="en-US" dirty="0"/>
                    </a:p>
                  </a:txBody>
                  <a:tcPr/>
                </a:tc>
              </a:tr>
              <a:tr h="370840">
                <a:tc>
                  <a:txBody>
                    <a:bodyPr/>
                    <a:lstStyle/>
                    <a:p>
                      <a:r>
                        <a:rPr lang="zh-CN" altLang="en-US" sz="1600" dirty="0"/>
                        <a:t>仿真误差</a:t>
                      </a:r>
                      <a:endParaRPr lang="zh-CN" altLang="en-US" sz="1600" dirty="0"/>
                    </a:p>
                  </a:txBody>
                  <a:tcPr/>
                </a:tc>
                <a:tc>
                  <a:txBody>
                    <a:bodyPr/>
                    <a:lstStyle/>
                    <a:p>
                      <a:r>
                        <a:rPr lang="zh-CN" altLang="en-US" sz="1600" dirty="0"/>
                        <a:t>有可能较大</a:t>
                      </a:r>
                      <a:endParaRPr lang="zh-CN" altLang="en-US" sz="1600" dirty="0"/>
                    </a:p>
                  </a:txBody>
                  <a:tcPr/>
                </a:tc>
                <a:tc>
                  <a:txBody>
                    <a:bodyPr/>
                    <a:lstStyle/>
                    <a:p>
                      <a:r>
                        <a:rPr lang="zh-CN" altLang="en-US" sz="1600" dirty="0"/>
                        <a:t>较小</a:t>
                      </a:r>
                      <a:endParaRPr lang="zh-CN" altLang="en-US" sz="1600" dirty="0"/>
                    </a:p>
                  </a:txBody>
                  <a:tcPr/>
                </a:tc>
              </a:tr>
              <a:tr h="370840">
                <a:tc>
                  <a:txBody>
                    <a:bodyPr/>
                    <a:lstStyle/>
                    <a:p>
                      <a:r>
                        <a:rPr lang="zh-CN" altLang="en-US" sz="1600" dirty="0"/>
                        <a:t>交互的时间复杂度</a:t>
                      </a:r>
                      <a:endParaRPr lang="zh-CN" altLang="en-US" sz="1600" dirty="0"/>
                    </a:p>
                  </a:txBody>
                  <a:tcPr/>
                </a:tc>
                <a:tc>
                  <a:txBody>
                    <a:bodyPr/>
                    <a:lstStyle/>
                    <a:p>
                      <a:r>
                        <a:rPr lang="zh-CN" altLang="en-US" sz="1600" b="1" dirty="0"/>
                        <a:t>巨大</a:t>
                      </a:r>
                      <a:endParaRPr lang="zh-CN" altLang="en-US" sz="1600" b="1" dirty="0"/>
                    </a:p>
                  </a:txBody>
                  <a:tcPr/>
                </a:tc>
                <a:tc>
                  <a:txBody>
                    <a:bodyPr/>
                    <a:lstStyle/>
                    <a:p>
                      <a:r>
                        <a:rPr lang="zh-CN" altLang="en-US" sz="1600" b="1" dirty="0"/>
                        <a:t>较小</a:t>
                      </a:r>
                      <a:endParaRPr lang="zh-CN" altLang="en-US" sz="1600" b="1" dirty="0"/>
                    </a:p>
                  </a:txBody>
                  <a:tcPr/>
                </a:tc>
              </a:tr>
              <a:tr h="370840">
                <a:tc>
                  <a:txBody>
                    <a:bodyPr/>
                    <a:lstStyle/>
                    <a:p>
                      <a:r>
                        <a:rPr lang="zh-CN" altLang="en-US" sz="1600" dirty="0"/>
                        <a:t>模型训练的难度</a:t>
                      </a:r>
                      <a:endParaRPr lang="zh-CN" altLang="en-US" sz="1600" dirty="0"/>
                    </a:p>
                  </a:txBody>
                  <a:tcPr/>
                </a:tc>
                <a:tc>
                  <a:txBody>
                    <a:bodyPr/>
                    <a:lstStyle/>
                    <a:p>
                      <a:r>
                        <a:rPr lang="zh-CN" altLang="en-US" sz="1600" dirty="0"/>
                        <a:t>一般</a:t>
                      </a:r>
                      <a:endParaRPr lang="zh-CN" altLang="en-US" sz="1600" dirty="0"/>
                    </a:p>
                  </a:txBody>
                  <a:tcPr/>
                </a:tc>
                <a:tc>
                  <a:txBody>
                    <a:bodyPr/>
                    <a:lstStyle/>
                    <a:p>
                      <a:r>
                        <a:rPr lang="zh-CN" altLang="en-US" sz="1600" dirty="0"/>
                        <a:t>较易</a:t>
                      </a:r>
                      <a:endParaRPr lang="zh-CN" altLang="en-US" sz="1600" dirty="0"/>
                    </a:p>
                  </a:txBody>
                  <a:tcPr/>
                </a:tc>
              </a:tr>
              <a:tr h="370840">
                <a:tc>
                  <a:txBody>
                    <a:bodyPr/>
                    <a:lstStyle/>
                    <a:p>
                      <a:r>
                        <a:rPr lang="zh-CN" altLang="en-US" sz="1600" dirty="0"/>
                        <a:t>开发迭代周期</a:t>
                      </a:r>
                      <a:endParaRPr lang="zh-CN" altLang="en-US" sz="1600" dirty="0"/>
                    </a:p>
                  </a:txBody>
                  <a:tcPr/>
                </a:tc>
                <a:tc>
                  <a:txBody>
                    <a:bodyPr/>
                    <a:lstStyle/>
                    <a:p>
                      <a:r>
                        <a:rPr lang="zh-CN" altLang="en-US" sz="1600" b="1" dirty="0"/>
                        <a:t>很长</a:t>
                      </a:r>
                      <a:endParaRPr lang="zh-CN" altLang="en-US" sz="1600" b="1" dirty="0"/>
                    </a:p>
                  </a:txBody>
                  <a:tcPr/>
                </a:tc>
                <a:tc>
                  <a:txBody>
                    <a:bodyPr/>
                    <a:lstStyle/>
                    <a:p>
                      <a:r>
                        <a:rPr lang="zh-CN" altLang="en-US" sz="1600" b="1" dirty="0"/>
                        <a:t>较短</a:t>
                      </a:r>
                      <a:endParaRPr lang="zh-CN" altLang="en-US" sz="1600" b="1" dirty="0"/>
                    </a:p>
                  </a:txBody>
                  <a:tcPr/>
                </a:tc>
              </a:tr>
            </a:tbl>
          </a:graphicData>
        </a:graphic>
      </p:graphicFrame>
      <p:sp>
        <p:nvSpPr>
          <p:cNvPr id="49" name="流程图: 过程 48"/>
          <p:cNvSpPr/>
          <p:nvPr/>
        </p:nvSpPr>
        <p:spPr>
          <a:xfrm>
            <a:off x="7348185" y="4046647"/>
            <a:ext cx="4228531" cy="691388"/>
          </a:xfrm>
          <a:prstGeom prst="flowChartProcess">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                 生成模型   </a:t>
            </a:r>
            <a:r>
              <a:rPr lang="en-US" altLang="zh-CN" dirty="0">
                <a:solidFill>
                  <a:schemeClr val="tx1"/>
                </a:solidFill>
              </a:rPr>
              <a:t>(When </a:t>
            </a:r>
            <a:r>
              <a:rPr lang="zh-CN" altLang="en-US" dirty="0">
                <a:solidFill>
                  <a:schemeClr val="tx1"/>
                </a:solidFill>
              </a:rPr>
              <a:t>现场数据</a:t>
            </a:r>
            <a:r>
              <a:rPr lang="en-US" altLang="zh-CN" dirty="0">
                <a:solidFill>
                  <a:schemeClr val="tx1"/>
                </a:solidFill>
              </a:rPr>
              <a:t>)</a:t>
            </a:r>
            <a:endParaRPr lang="en-US" altLang="zh-CN" dirty="0">
              <a:solidFill>
                <a:schemeClr val="tx1"/>
              </a:solidFill>
            </a:endParaRPr>
          </a:p>
          <a:p>
            <a:pPr algn="ctr"/>
            <a:r>
              <a:rPr lang="en-US" altLang="zh-CN" dirty="0">
                <a:solidFill>
                  <a:schemeClr val="tx1"/>
                </a:solidFill>
              </a:rPr>
              <a:t>GAN/</a:t>
            </a:r>
            <a:r>
              <a:rPr lang="en-US" altLang="zh-CN" dirty="0">
                <a:solidFill>
                  <a:schemeClr val="tx1"/>
                </a:solidFill>
              </a:rPr>
              <a:t>CVAE/</a:t>
            </a:r>
            <a:r>
              <a:rPr lang="zh-CN" altLang="en-US" dirty="0">
                <a:solidFill>
                  <a:schemeClr val="tx1"/>
                </a:solidFill>
              </a:rPr>
              <a:t>扩散模型</a:t>
            </a:r>
            <a:r>
              <a:rPr lang="en-US" altLang="zh-CN" dirty="0">
                <a:solidFill>
                  <a:schemeClr val="tx1"/>
                </a:solidFill>
              </a:rPr>
              <a:t>/transformer/……</a:t>
            </a:r>
            <a:endParaRPr lang="zh-CN" altLang="en-US" dirty="0">
              <a:solidFill>
                <a:schemeClr val="tx1"/>
              </a:solidFill>
            </a:endParaRPr>
          </a:p>
        </p:txBody>
      </p:sp>
      <p:sp>
        <p:nvSpPr>
          <p:cNvPr id="50" name="流程图: 过程 49"/>
          <p:cNvSpPr/>
          <p:nvPr/>
        </p:nvSpPr>
        <p:spPr>
          <a:xfrm>
            <a:off x="7354306" y="5046645"/>
            <a:ext cx="4228531" cy="993251"/>
          </a:xfrm>
          <a:prstGeom prst="flowChartProcess">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矩形: 圆角 50"/>
          <p:cNvSpPr/>
          <p:nvPr/>
        </p:nvSpPr>
        <p:spPr>
          <a:xfrm>
            <a:off x="7419909" y="5248186"/>
            <a:ext cx="685800" cy="6536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t>Q1234</a:t>
            </a:r>
            <a:r>
              <a:rPr lang="en-US" altLang="zh-CN" sz="1200" dirty="0"/>
              <a:t>:</a:t>
            </a:r>
            <a:endParaRPr lang="en-US" altLang="zh-CN" sz="1200" dirty="0"/>
          </a:p>
          <a:p>
            <a:pPr algn="ctr"/>
            <a:r>
              <a:rPr lang="en-US" altLang="zh-CN" sz="1200" dirty="0" err="1"/>
              <a:t>RL</a:t>
            </a:r>
            <a:endParaRPr lang="zh-CN" altLang="en-US" sz="1200" dirty="0"/>
          </a:p>
        </p:txBody>
      </p:sp>
      <p:sp>
        <p:nvSpPr>
          <p:cNvPr id="86" name="矩形: 圆角 85"/>
          <p:cNvSpPr/>
          <p:nvPr/>
        </p:nvSpPr>
        <p:spPr>
          <a:xfrm>
            <a:off x="8253558" y="5254251"/>
            <a:ext cx="685800" cy="6536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t>Q567</a:t>
            </a:r>
            <a:r>
              <a:rPr lang="en-US" altLang="zh-CN" sz="1200" dirty="0"/>
              <a:t>:</a:t>
            </a:r>
            <a:endParaRPr lang="en-US" altLang="zh-CN" sz="1200" dirty="0"/>
          </a:p>
          <a:p>
            <a:pPr algn="ctr"/>
            <a:r>
              <a:rPr lang="en-US" altLang="zh-CN" sz="1200" dirty="0" err="1"/>
              <a:t>RL</a:t>
            </a:r>
            <a:endParaRPr lang="zh-CN" altLang="en-US" sz="1200" dirty="0"/>
          </a:p>
        </p:txBody>
      </p:sp>
      <p:sp>
        <p:nvSpPr>
          <p:cNvPr id="88" name="矩形: 圆角 87"/>
          <p:cNvSpPr/>
          <p:nvPr/>
        </p:nvSpPr>
        <p:spPr>
          <a:xfrm>
            <a:off x="9074815" y="5250854"/>
            <a:ext cx="685800" cy="6536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t>Cx</a:t>
            </a:r>
            <a:r>
              <a:rPr lang="en-US" altLang="zh-CN" sz="1200" dirty="0"/>
              <a:t>:</a:t>
            </a:r>
            <a:endParaRPr lang="en-US" altLang="zh-CN" sz="1200" dirty="0"/>
          </a:p>
          <a:p>
            <a:pPr algn="ctr"/>
            <a:r>
              <a:rPr lang="en-US" altLang="zh-CN" sz="1200" dirty="0" err="1"/>
              <a:t>DNN</a:t>
            </a:r>
            <a:endParaRPr lang="zh-CN" altLang="en-US" sz="1200" dirty="0"/>
          </a:p>
        </p:txBody>
      </p:sp>
      <p:sp>
        <p:nvSpPr>
          <p:cNvPr id="105" name="矩形: 圆角 104"/>
          <p:cNvSpPr/>
          <p:nvPr/>
        </p:nvSpPr>
        <p:spPr>
          <a:xfrm>
            <a:off x="9911528" y="5250854"/>
            <a:ext cx="685800" cy="6536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t>Bx+Qx</a:t>
            </a:r>
            <a:r>
              <a:rPr lang="en-US" altLang="zh-CN" sz="1200" dirty="0"/>
              <a:t>:</a:t>
            </a:r>
            <a:endParaRPr lang="en-US" altLang="zh-CN" sz="1200" dirty="0"/>
          </a:p>
          <a:p>
            <a:pPr algn="ctr"/>
            <a:r>
              <a:rPr lang="zh-CN" altLang="en-US" sz="1200" dirty="0"/>
              <a:t>变体</a:t>
            </a:r>
            <a:r>
              <a:rPr lang="en-US" altLang="zh-CN" sz="1200" dirty="0" err="1"/>
              <a:t>RL</a:t>
            </a:r>
            <a:endParaRPr lang="en-US" altLang="zh-CN" sz="1200" dirty="0"/>
          </a:p>
        </p:txBody>
      </p:sp>
      <p:sp>
        <p:nvSpPr>
          <p:cNvPr id="106" name="矩形: 圆角 105"/>
          <p:cNvSpPr/>
          <p:nvPr/>
        </p:nvSpPr>
        <p:spPr>
          <a:xfrm>
            <a:off x="10755692" y="5242218"/>
            <a:ext cx="767447" cy="6536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荧光靶</a:t>
            </a:r>
            <a:r>
              <a:rPr lang="en-US" altLang="zh-CN" sz="1200" dirty="0"/>
              <a:t>:</a:t>
            </a:r>
            <a:endParaRPr lang="en-US" altLang="zh-CN" sz="1200" dirty="0"/>
          </a:p>
          <a:p>
            <a:pPr algn="ctr"/>
            <a:r>
              <a:rPr lang="en-US" altLang="zh-CN" sz="1200" dirty="0"/>
              <a:t>DNN</a:t>
            </a:r>
            <a:endParaRPr lang="en-US" altLang="zh-CN" sz="1200" dirty="0"/>
          </a:p>
        </p:txBody>
      </p:sp>
      <p:sp>
        <p:nvSpPr>
          <p:cNvPr id="127" name="文本框 126"/>
          <p:cNvSpPr txBox="1"/>
          <p:nvPr/>
        </p:nvSpPr>
        <p:spPr>
          <a:xfrm>
            <a:off x="6547056" y="4251731"/>
            <a:ext cx="689434" cy="646331"/>
          </a:xfrm>
          <a:prstGeom prst="rect">
            <a:avLst/>
          </a:prstGeom>
          <a:noFill/>
        </p:spPr>
        <p:txBody>
          <a:bodyPr wrap="square">
            <a:spAutoFit/>
          </a:bodyPr>
          <a:lstStyle/>
          <a:p>
            <a:r>
              <a:rPr lang="zh-CN" altLang="en-US" dirty="0"/>
              <a:t>全局模型</a:t>
            </a:r>
            <a:endParaRPr lang="zh-CN" altLang="en-US" dirty="0"/>
          </a:p>
        </p:txBody>
      </p:sp>
      <p:sp>
        <p:nvSpPr>
          <p:cNvPr id="129" name="文本框 128"/>
          <p:cNvSpPr txBox="1"/>
          <p:nvPr/>
        </p:nvSpPr>
        <p:spPr>
          <a:xfrm>
            <a:off x="6409424" y="5265913"/>
            <a:ext cx="964698" cy="646331"/>
          </a:xfrm>
          <a:prstGeom prst="rect">
            <a:avLst/>
          </a:prstGeom>
          <a:noFill/>
        </p:spPr>
        <p:txBody>
          <a:bodyPr wrap="square">
            <a:spAutoFit/>
          </a:bodyPr>
          <a:lstStyle/>
          <a:p>
            <a:r>
              <a:rPr lang="zh-CN" altLang="en-US" dirty="0"/>
              <a:t>多个局部模型</a:t>
            </a:r>
            <a:endParaRPr lang="zh-CN" altLang="en-US" dirty="0"/>
          </a:p>
        </p:txBody>
      </p:sp>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134" y="770043"/>
            <a:ext cx="4578493" cy="2633700"/>
          </a:xfrm>
          <a:prstGeom prst="rect">
            <a:avLst/>
          </a:prstGeom>
        </p:spPr>
      </p:pic>
      <p:sp>
        <p:nvSpPr>
          <p:cNvPr id="29" name="灯片编号占位符 28"/>
          <p:cNvSpPr>
            <a:spLocks noGrp="1"/>
          </p:cNvSpPr>
          <p:nvPr>
            <p:ph type="sldNum" sz="quarter" idx="12"/>
          </p:nvPr>
        </p:nvSpPr>
        <p:spPr>
          <a:xfrm>
            <a:off x="11676380"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2</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87334" y="134789"/>
            <a:ext cx="7769521" cy="646331"/>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水平段和垂直段</a:t>
            </a:r>
            <a:r>
              <a:rPr lang="en-US" altLang="zh-CN" sz="3600" b="1" dirty="0" err="1">
                <a:solidFill>
                  <a:srgbClr val="174994"/>
                </a:solidFill>
                <a:latin typeface="微软雅黑" panose="020B0503020204020204" charset="-122"/>
                <a:ea typeface="微软雅黑" panose="020B0503020204020204" charset="-122"/>
                <a:cs typeface="Times New Roman" panose="02020603050405020304" charset="0"/>
              </a:rPr>
              <a:t>DQN</a:t>
            </a:r>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模型</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2.2</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cxnSp>
        <p:nvCxnSpPr>
          <p:cNvPr id="5" name="直接连接符 4"/>
          <p:cNvCxnSpPr>
            <a:stCxn id="123" idx="0"/>
          </p:cNvCxnSpPr>
          <p:nvPr/>
        </p:nvCxnSpPr>
        <p:spPr>
          <a:xfrm flipH="1" flipV="1">
            <a:off x="2344369" y="5570627"/>
            <a:ext cx="7124168" cy="1616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文本框 62"/>
          <p:cNvSpPr txBox="1">
            <a:spLocks noChangeArrowheads="1"/>
          </p:cNvSpPr>
          <p:nvPr/>
        </p:nvSpPr>
        <p:spPr bwMode="auto">
          <a:xfrm>
            <a:off x="2285366" y="3728232"/>
            <a:ext cx="525849" cy="26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QM1</a:t>
            </a:r>
            <a:endParaRPr lang="en-US" altLang="zh-CN" sz="2800" dirty="0">
              <a:latin typeface="等线" panose="02010600030101010101" pitchFamily="2" charset="-122"/>
              <a:ea typeface="等线" panose="02010600030101010101" pitchFamily="2" charset="-122"/>
            </a:endParaRPr>
          </a:p>
        </p:txBody>
      </p:sp>
      <p:sp>
        <p:nvSpPr>
          <p:cNvPr id="40" name="文本框 63"/>
          <p:cNvSpPr txBox="1">
            <a:spLocks noChangeArrowheads="1"/>
          </p:cNvSpPr>
          <p:nvPr/>
        </p:nvSpPr>
        <p:spPr bwMode="auto">
          <a:xfrm>
            <a:off x="2369772" y="496399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C1C2</a:t>
            </a:r>
            <a:endParaRPr lang="en-US" altLang="zh-CN" sz="1200" dirty="0">
              <a:latin typeface="等线" panose="02010600030101010101" pitchFamily="2" charset="-122"/>
              <a:ea typeface="等线" panose="02010600030101010101" pitchFamily="2" charset="-122"/>
            </a:endParaRPr>
          </a:p>
        </p:txBody>
      </p:sp>
      <p:sp>
        <p:nvSpPr>
          <p:cNvPr id="43" name="文本框 95"/>
          <p:cNvSpPr txBox="1">
            <a:spLocks noChangeArrowheads="1"/>
          </p:cNvSpPr>
          <p:nvPr/>
        </p:nvSpPr>
        <p:spPr bwMode="auto">
          <a:xfrm>
            <a:off x="3788451" y="6178915"/>
            <a:ext cx="4292382" cy="392134"/>
          </a:xfrm>
          <a:prstGeom prst="rect">
            <a:avLst/>
          </a:prstGeom>
          <a:solidFill>
            <a:srgbClr val="FFC000"/>
          </a:solidFill>
          <a:ln w="6350">
            <a:solidFill>
              <a:srgbClr val="000000"/>
            </a:solidFill>
            <a:miter lim="800000"/>
          </a:ln>
        </p:spPr>
        <p:txBody>
          <a:bodyPr vert="horz" wrap="square" lIns="91440" tIns="45720" rIns="91440" bIns="45720" numCol="1" anchor="t" anchorCtr="0" compatLnSpc="1"/>
          <a:lstStyle/>
          <a:p>
            <a:pPr algn="dist" defTabSz="914400" eaLnBrk="0" fontAlgn="base" hangingPunct="0">
              <a:spcBef>
                <a:spcPct val="0"/>
              </a:spcBef>
              <a:spcAft>
                <a:spcPct val="0"/>
              </a:spcAft>
            </a:pPr>
            <a:r>
              <a:rPr lang="zh-CN" altLang="en-US" sz="2000" b="1" dirty="0">
                <a:latin typeface="等线" panose="02010600030101010101" pitchFamily="2" charset="-122"/>
                <a:ea typeface="等线" panose="02010600030101010101" pitchFamily="2" charset="-122"/>
                <a:cs typeface="Times New Roman" panose="02020603050405020304" charset="0"/>
              </a:rPr>
              <a:t>微束终端</a:t>
            </a:r>
            <a:r>
              <a:rPr lang="zh-CN" altLang="zh-CN" sz="2000" b="1" dirty="0">
                <a:latin typeface="等线" panose="02010600030101010101" pitchFamily="2" charset="-122"/>
                <a:ea typeface="等线" panose="02010600030101010101" pitchFamily="2" charset="-122"/>
                <a:cs typeface="Times New Roman" panose="02020603050405020304" charset="0"/>
              </a:rPr>
              <a:t>水平段</a:t>
            </a:r>
            <a:endParaRPr lang="zh-CN" altLang="zh-CN" sz="2000" dirty="0">
              <a:latin typeface="等线" panose="02010600030101010101" pitchFamily="2" charset="-122"/>
              <a:ea typeface="等线" panose="02010600030101010101" pitchFamily="2" charset="-122"/>
            </a:endParaRPr>
          </a:p>
        </p:txBody>
      </p:sp>
      <p:sp>
        <p:nvSpPr>
          <p:cNvPr id="48" name="文本框 66"/>
          <p:cNvSpPr txBox="1">
            <a:spLocks noChangeArrowheads="1"/>
          </p:cNvSpPr>
          <p:nvPr/>
        </p:nvSpPr>
        <p:spPr bwMode="auto">
          <a:xfrm>
            <a:off x="2848215" y="4938575"/>
            <a:ext cx="636888" cy="29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err="1">
                <a:latin typeface="等线" panose="02010600030101010101" pitchFamily="2" charset="-122"/>
                <a:ea typeface="等线" panose="02010600030101010101" pitchFamily="2" charset="-122"/>
                <a:cs typeface="Times New Roman" panose="02020603050405020304" charset="0"/>
              </a:rPr>
              <a:t>Q1</a:t>
            </a:r>
            <a:r>
              <a:rPr lang="en-US" altLang="zh-CN" sz="1200" b="1" dirty="0">
                <a:latin typeface="等线" panose="02010600030101010101" pitchFamily="2" charset="-122"/>
                <a:ea typeface="等线" panose="02010600030101010101" pitchFamily="2" charset="-122"/>
                <a:cs typeface="Times New Roman" panose="02020603050405020304" charset="0"/>
              </a:rPr>
              <a:t> </a:t>
            </a:r>
            <a:r>
              <a:rPr lang="en-US" altLang="zh-CN" sz="1200" b="1" dirty="0" err="1">
                <a:latin typeface="等线" panose="02010600030101010101" pitchFamily="2" charset="-122"/>
                <a:ea typeface="等线" panose="02010600030101010101" pitchFamily="2" charset="-122"/>
                <a:cs typeface="Times New Roman" panose="02020603050405020304" charset="0"/>
              </a:rPr>
              <a:t>Q2</a:t>
            </a:r>
            <a:endParaRPr lang="en-US" altLang="zh-CN" sz="1200" dirty="0">
              <a:latin typeface="等线" panose="02010600030101010101" pitchFamily="2" charset="-122"/>
              <a:ea typeface="等线" panose="02010600030101010101" pitchFamily="2" charset="-122"/>
            </a:endParaRPr>
          </a:p>
        </p:txBody>
      </p:sp>
      <p:sp>
        <p:nvSpPr>
          <p:cNvPr id="55" name="流程图: 汇总连接 54"/>
          <p:cNvSpPr/>
          <p:nvPr/>
        </p:nvSpPr>
        <p:spPr>
          <a:xfrm>
            <a:off x="3527113" y="5480473"/>
            <a:ext cx="168910" cy="162560"/>
          </a:xfrm>
          <a:prstGeom prst="flowChartSummingJunc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56" name="流程图: 对照 55"/>
          <p:cNvSpPr/>
          <p:nvPr/>
        </p:nvSpPr>
        <p:spPr>
          <a:xfrm>
            <a:off x="8056045" y="5356331"/>
            <a:ext cx="118110" cy="398145"/>
          </a:xfrm>
          <a:prstGeom prst="flowChartCollat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57" name="流程图: 对照 56"/>
          <p:cNvSpPr/>
          <p:nvPr/>
        </p:nvSpPr>
        <p:spPr>
          <a:xfrm rot="16200000">
            <a:off x="10060018" y="4177041"/>
            <a:ext cx="118110" cy="398145"/>
          </a:xfrm>
          <a:prstGeom prst="flowChartCollat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grpSp>
        <p:nvGrpSpPr>
          <p:cNvPr id="58" name="组合 57"/>
          <p:cNvGrpSpPr/>
          <p:nvPr/>
        </p:nvGrpSpPr>
        <p:grpSpPr>
          <a:xfrm>
            <a:off x="10041450" y="3680528"/>
            <a:ext cx="149410" cy="270008"/>
            <a:chOff x="13615072" y="6388297"/>
            <a:chExt cx="174333" cy="324000"/>
          </a:xfrm>
        </p:grpSpPr>
        <p:cxnSp>
          <p:nvCxnSpPr>
            <p:cNvPr id="59" name="直接连接符 58"/>
            <p:cNvCxnSpPr/>
            <p:nvPr/>
          </p:nvCxnSpPr>
          <p:spPr>
            <a:xfrm>
              <a:off x="13615072" y="6388297"/>
              <a:ext cx="635" cy="324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788770" y="6388297"/>
              <a:ext cx="635" cy="324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1" name="流程图: 对照 60"/>
          <p:cNvSpPr/>
          <p:nvPr/>
        </p:nvSpPr>
        <p:spPr>
          <a:xfrm rot="16200000">
            <a:off x="10052004" y="2725704"/>
            <a:ext cx="118110" cy="398145"/>
          </a:xfrm>
          <a:prstGeom prst="flowChartCollat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62" name="矩形 61"/>
          <p:cNvSpPr/>
          <p:nvPr/>
        </p:nvSpPr>
        <p:spPr>
          <a:xfrm>
            <a:off x="9986478" y="2331339"/>
            <a:ext cx="252000" cy="762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64" name="文本框 64"/>
          <p:cNvSpPr txBox="1">
            <a:spLocks noChangeArrowheads="1"/>
          </p:cNvSpPr>
          <p:nvPr/>
        </p:nvSpPr>
        <p:spPr bwMode="auto">
          <a:xfrm>
            <a:off x="4852418" y="4956158"/>
            <a:ext cx="63881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err="1">
                <a:latin typeface="等线" panose="02010600030101010101" pitchFamily="2" charset="-122"/>
                <a:ea typeface="等线" panose="02010600030101010101" pitchFamily="2" charset="-122"/>
                <a:cs typeface="Times New Roman" panose="02020603050405020304" charset="0"/>
              </a:rPr>
              <a:t>Q3</a:t>
            </a:r>
            <a:r>
              <a:rPr lang="en-US" altLang="zh-CN" sz="1200" b="1" dirty="0">
                <a:latin typeface="等线" panose="02010600030101010101" pitchFamily="2" charset="-122"/>
                <a:ea typeface="等线" panose="02010600030101010101" pitchFamily="2" charset="-122"/>
                <a:cs typeface="Times New Roman" panose="02020603050405020304" charset="0"/>
              </a:rPr>
              <a:t> </a:t>
            </a:r>
            <a:r>
              <a:rPr lang="en-US" altLang="zh-CN" sz="1200" b="1" dirty="0" err="1">
                <a:latin typeface="等线" panose="02010600030101010101" pitchFamily="2" charset="-122"/>
                <a:ea typeface="等线" panose="02010600030101010101" pitchFamily="2" charset="-122"/>
                <a:cs typeface="Times New Roman" panose="02020603050405020304" charset="0"/>
              </a:rPr>
              <a:t>Q4</a:t>
            </a:r>
            <a:endParaRPr lang="en-US" altLang="zh-CN" sz="1200" dirty="0">
              <a:latin typeface="等线" panose="02010600030101010101" pitchFamily="2" charset="-122"/>
              <a:ea typeface="等线" panose="02010600030101010101" pitchFamily="2" charset="-122"/>
            </a:endParaRPr>
          </a:p>
        </p:txBody>
      </p:sp>
      <p:cxnSp>
        <p:nvCxnSpPr>
          <p:cNvPr id="65" name="直接连接符 64"/>
          <p:cNvCxnSpPr/>
          <p:nvPr/>
        </p:nvCxnSpPr>
        <p:spPr>
          <a:xfrm flipH="1" flipV="1">
            <a:off x="1772639" y="2428147"/>
            <a:ext cx="31917" cy="2574000"/>
          </a:xfrm>
          <a:prstGeom prst="line">
            <a:avLst/>
          </a:prstGeom>
          <a:ln w="76200">
            <a:solidFill>
              <a:schemeClr val="accent5">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67" name="椭圆 66"/>
          <p:cNvSpPr/>
          <p:nvPr/>
        </p:nvSpPr>
        <p:spPr>
          <a:xfrm rot="5400000">
            <a:off x="4298994" y="5531802"/>
            <a:ext cx="459740" cy="7556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68" name="弧形 67"/>
          <p:cNvSpPr/>
          <p:nvPr/>
        </p:nvSpPr>
        <p:spPr>
          <a:xfrm rot="16200000">
            <a:off x="1749452" y="1369086"/>
            <a:ext cx="2304000" cy="2258007"/>
          </a:xfrm>
          <a:prstGeom prst="arc">
            <a:avLst>
              <a:gd name="adj1" fmla="val 16200000"/>
              <a:gd name="adj2" fmla="val 21508968"/>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69" name="文本框 69"/>
          <p:cNvSpPr txBox="1">
            <a:spLocks noChangeArrowheads="1"/>
          </p:cNvSpPr>
          <p:nvPr/>
        </p:nvSpPr>
        <p:spPr bwMode="auto">
          <a:xfrm>
            <a:off x="2901452" y="1920890"/>
            <a:ext cx="949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defTabSz="914400" eaLnBrk="0" fontAlgn="base" hangingPunct="0">
              <a:spcBef>
                <a:spcPct val="0"/>
              </a:spcBef>
              <a:spcAft>
                <a:spcPct val="0"/>
              </a:spcAft>
            </a:pPr>
            <a:r>
              <a:rPr lang="zh-CN" altLang="zh-CN" sz="1100" b="1" dirty="0">
                <a:latin typeface="等线" panose="02010600030101010101" pitchFamily="2" charset="-122"/>
                <a:ea typeface="等线" panose="02010600030101010101" pitchFamily="2" charset="-122"/>
                <a:cs typeface="Times New Roman" panose="02020603050405020304" charset="0"/>
              </a:rPr>
              <a:t>回旋加速器</a:t>
            </a:r>
            <a:endParaRPr lang="zh-CN" altLang="zh-CN" sz="2400" dirty="0">
              <a:latin typeface="等线" panose="02010600030101010101" pitchFamily="2" charset="-122"/>
              <a:ea typeface="等线" panose="02010600030101010101" pitchFamily="2" charset="-122"/>
            </a:endParaRPr>
          </a:p>
        </p:txBody>
      </p:sp>
      <p:sp>
        <p:nvSpPr>
          <p:cNvPr id="71" name="文本框 76"/>
          <p:cNvSpPr txBox="1">
            <a:spLocks noChangeArrowheads="1"/>
          </p:cNvSpPr>
          <p:nvPr/>
        </p:nvSpPr>
        <p:spPr bwMode="auto">
          <a:xfrm>
            <a:off x="9308866" y="4236076"/>
            <a:ext cx="535305" cy="28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err="1">
                <a:latin typeface="等线" panose="02010600030101010101" pitchFamily="2" charset="-122"/>
                <a:ea typeface="等线" panose="02010600030101010101" pitchFamily="2" charset="-122"/>
                <a:cs typeface="宋体" panose="02010600030101010101" pitchFamily="2" charset="-122"/>
              </a:rPr>
              <a:t>OSlit</a:t>
            </a:r>
            <a:endParaRPr lang="zh-CN" altLang="zh-CN" sz="1200" dirty="0">
              <a:latin typeface="等线" panose="02010600030101010101" pitchFamily="2" charset="-122"/>
              <a:ea typeface="等线" panose="02010600030101010101" pitchFamily="2" charset="-122"/>
            </a:endParaRPr>
          </a:p>
        </p:txBody>
      </p:sp>
      <p:sp>
        <p:nvSpPr>
          <p:cNvPr id="72" name="文本框 83"/>
          <p:cNvSpPr txBox="1">
            <a:spLocks noChangeArrowheads="1"/>
          </p:cNvSpPr>
          <p:nvPr/>
        </p:nvSpPr>
        <p:spPr bwMode="auto">
          <a:xfrm>
            <a:off x="9912242" y="1033071"/>
            <a:ext cx="38893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zh-CN" altLang="zh-CN" sz="1200" b="1" dirty="0">
                <a:latin typeface="等线" panose="02010600030101010101" pitchFamily="2" charset="-122"/>
                <a:ea typeface="等线" panose="02010600030101010101" pitchFamily="2" charset="-122"/>
                <a:cs typeface="宋体" panose="02010600030101010101" pitchFamily="2" charset="-122"/>
              </a:rPr>
              <a:t>靶</a:t>
            </a:r>
            <a:endParaRPr lang="zh-CN" altLang="zh-CN" sz="3600" dirty="0">
              <a:latin typeface="等线" panose="02010600030101010101" pitchFamily="2" charset="-122"/>
              <a:ea typeface="等线" panose="02010600030101010101" pitchFamily="2" charset="-122"/>
            </a:endParaRPr>
          </a:p>
        </p:txBody>
      </p:sp>
      <p:sp>
        <p:nvSpPr>
          <p:cNvPr id="73" name="文本框 25"/>
          <p:cNvSpPr txBox="1">
            <a:spLocks noChangeArrowheads="1"/>
          </p:cNvSpPr>
          <p:nvPr/>
        </p:nvSpPr>
        <p:spPr bwMode="auto">
          <a:xfrm>
            <a:off x="959179" y="5302835"/>
            <a:ext cx="1036033" cy="452423"/>
          </a:xfrm>
          <a:prstGeom prst="rect">
            <a:avLst/>
          </a:prstGeom>
          <a:noFill/>
          <a:ln>
            <a:noFill/>
          </a:ln>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B1</a:t>
            </a:r>
            <a:endParaRPr lang="en-US" altLang="zh-CN" sz="1200" b="1" dirty="0">
              <a:latin typeface="等线" panose="02010600030101010101" pitchFamily="2" charset="-122"/>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90R0.74m</a:t>
            </a:r>
            <a:endParaRPr lang="en-US" altLang="zh-CN" b="1" dirty="0">
              <a:latin typeface="等线" panose="02010600030101010101" pitchFamily="2" charset="-122"/>
              <a:ea typeface="等线" panose="02010600030101010101" pitchFamily="2" charset="-122"/>
            </a:endParaRPr>
          </a:p>
        </p:txBody>
      </p:sp>
      <p:sp>
        <p:nvSpPr>
          <p:cNvPr id="77" name="流程图: 磁盘 76"/>
          <p:cNvSpPr/>
          <p:nvPr/>
        </p:nvSpPr>
        <p:spPr>
          <a:xfrm rot="5400000" flipV="1">
            <a:off x="3821020" y="5476615"/>
            <a:ext cx="323217" cy="122016"/>
          </a:xfrm>
          <a:prstGeom prst="flowChartMagneticDisk">
            <a:avLst/>
          </a:prstGeom>
          <a:solidFill>
            <a:srgbClr val="C4C4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78" name="文本框 112"/>
          <p:cNvSpPr txBox="1">
            <a:spLocks noChangeArrowheads="1"/>
          </p:cNvSpPr>
          <p:nvPr/>
        </p:nvSpPr>
        <p:spPr bwMode="auto">
          <a:xfrm>
            <a:off x="3711137" y="4901972"/>
            <a:ext cx="638810"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FC1</a:t>
            </a:r>
            <a:endParaRPr lang="en-US" altLang="zh-CN" sz="1200" b="1" dirty="0">
              <a:latin typeface="等线" panose="02010600030101010101" pitchFamily="2" charset="-122"/>
              <a:ea typeface="等线" panose="02010600030101010101" pitchFamily="2" charset="-122"/>
              <a:cs typeface="宋体" panose="02010600030101010101" pitchFamily="2" charset="-122"/>
            </a:endParaRPr>
          </a:p>
          <a:p>
            <a:pPr algn="ctr" defTabSz="914400" eaLnBrk="0" fontAlgn="base" hangingPunct="0">
              <a:spcBef>
                <a:spcPct val="0"/>
              </a:spcBef>
              <a:spcAft>
                <a:spcPct val="0"/>
              </a:spcAft>
            </a:pPr>
            <a:r>
              <a:rPr lang="zh-CN" altLang="en-US" sz="1200" b="1" dirty="0">
                <a:latin typeface="等线" panose="02010600030101010101" pitchFamily="2" charset="-122"/>
                <a:ea typeface="等线" panose="02010600030101010101" pitchFamily="2" charset="-122"/>
                <a:cs typeface="宋体" panose="02010600030101010101" pitchFamily="2" charset="-122"/>
              </a:rPr>
              <a:t> 水冷</a:t>
            </a:r>
            <a:endParaRPr lang="zh-CN" altLang="en-US" sz="3600" dirty="0">
              <a:latin typeface="等线" panose="02010600030101010101" pitchFamily="2" charset="-122"/>
              <a:ea typeface="等线" panose="02010600030101010101" pitchFamily="2" charset="-122"/>
            </a:endParaRPr>
          </a:p>
        </p:txBody>
      </p:sp>
      <p:sp>
        <p:nvSpPr>
          <p:cNvPr id="79" name="十字箭头 14"/>
          <p:cNvSpPr/>
          <p:nvPr/>
        </p:nvSpPr>
        <p:spPr>
          <a:xfrm>
            <a:off x="2520819" y="5447136"/>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80" name="文本框 101"/>
          <p:cNvSpPr txBox="1">
            <a:spLocks noChangeArrowheads="1"/>
          </p:cNvSpPr>
          <p:nvPr/>
        </p:nvSpPr>
        <p:spPr bwMode="auto">
          <a:xfrm>
            <a:off x="6720394" y="4939437"/>
            <a:ext cx="674684" cy="42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000" b="1" dirty="0">
                <a:latin typeface="Times New Roman" panose="02020603050405020304" charset="0"/>
                <a:ea typeface="等线" panose="02010600030101010101" pitchFamily="2" charset="-122"/>
                <a:cs typeface="Times New Roman" panose="02020603050405020304" charset="0"/>
              </a:rPr>
              <a:t>BC1</a:t>
            </a:r>
            <a:endParaRPr lang="en-US" altLang="zh-CN" sz="1000" b="1" dirty="0">
              <a:latin typeface="Times New Roman" panose="02020603050405020304" charset="0"/>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zh-CN" altLang="en-US"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rPr>
              <a:t></a:t>
            </a:r>
            <a:r>
              <a:rPr lang="en-US" altLang="zh-CN"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rPr>
              <a:t>4</a:t>
            </a:r>
            <a:r>
              <a:rPr lang="en-US" altLang="zh-CN" sz="1000" b="1" dirty="0">
                <a:latin typeface="Times New Roman" panose="02020603050405020304" charset="0"/>
                <a:ea typeface="等线" panose="02010600030101010101" pitchFamily="2" charset="-122"/>
                <a:cs typeface="Times New Roman" panose="02020603050405020304" charset="0"/>
              </a:rPr>
              <a:t> mm</a:t>
            </a:r>
            <a:endParaRPr lang="en-US" altLang="zh-CN" sz="1000" b="1" dirty="0">
              <a:latin typeface="Times New Roman" panose="02020603050405020304" charset="0"/>
              <a:ea typeface="等线" panose="02010600030101010101" pitchFamily="2" charset="-122"/>
              <a:cs typeface="Times New Roman" panose="02020603050405020304" charset="0"/>
              <a:sym typeface="Symbol" panose="05050102010706020507" pitchFamily="18" charset="2"/>
            </a:endParaRPr>
          </a:p>
        </p:txBody>
      </p:sp>
      <p:sp>
        <p:nvSpPr>
          <p:cNvPr id="82" name="文本框 115"/>
          <p:cNvSpPr txBox="1">
            <a:spLocks noChangeArrowheads="1"/>
          </p:cNvSpPr>
          <p:nvPr/>
        </p:nvSpPr>
        <p:spPr bwMode="auto">
          <a:xfrm>
            <a:off x="8215928" y="4999128"/>
            <a:ext cx="406400" cy="31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V2</a:t>
            </a:r>
            <a:endParaRPr lang="en-US" altLang="zh-CN" sz="3600" dirty="0">
              <a:latin typeface="等线" panose="02010600030101010101" pitchFamily="2" charset="-122"/>
              <a:ea typeface="等线" panose="02010600030101010101" pitchFamily="2" charset="-122"/>
            </a:endParaRPr>
          </a:p>
        </p:txBody>
      </p:sp>
      <p:sp>
        <p:nvSpPr>
          <p:cNvPr id="83" name="文本框 118"/>
          <p:cNvSpPr txBox="1">
            <a:spLocks noChangeArrowheads="1"/>
          </p:cNvSpPr>
          <p:nvPr/>
        </p:nvSpPr>
        <p:spPr bwMode="auto">
          <a:xfrm>
            <a:off x="3402321" y="4964202"/>
            <a:ext cx="47561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V1</a:t>
            </a:r>
            <a:endParaRPr lang="en-US" altLang="zh-CN" sz="3600" dirty="0">
              <a:latin typeface="等线" panose="02010600030101010101" pitchFamily="2" charset="-122"/>
              <a:ea typeface="等线" panose="02010600030101010101" pitchFamily="2" charset="-122"/>
            </a:endParaRPr>
          </a:p>
        </p:txBody>
      </p:sp>
      <p:sp>
        <p:nvSpPr>
          <p:cNvPr id="84" name="空心弧 83"/>
          <p:cNvSpPr/>
          <p:nvPr/>
        </p:nvSpPr>
        <p:spPr>
          <a:xfrm rot="16200000">
            <a:off x="1570771" y="4217705"/>
            <a:ext cx="1598400" cy="1598400"/>
          </a:xfrm>
          <a:prstGeom prst="blockArc">
            <a:avLst>
              <a:gd name="adj1" fmla="val 10745076"/>
              <a:gd name="adj2" fmla="val 16392567"/>
              <a:gd name="adj3" fmla="val 307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sz="2400">
              <a:latin typeface="等线" panose="02010600030101010101" pitchFamily="2" charset="-122"/>
              <a:ea typeface="等线" panose="02010600030101010101" pitchFamily="2" charset="-122"/>
            </a:endParaRPr>
          </a:p>
        </p:txBody>
      </p:sp>
      <p:sp>
        <p:nvSpPr>
          <p:cNvPr id="85" name="十字箭头 14"/>
          <p:cNvSpPr/>
          <p:nvPr/>
        </p:nvSpPr>
        <p:spPr>
          <a:xfrm>
            <a:off x="5548804" y="5447531"/>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87" name="矩形 129"/>
          <p:cNvSpPr>
            <a:spLocks noChangeArrowheads="1"/>
          </p:cNvSpPr>
          <p:nvPr/>
        </p:nvSpPr>
        <p:spPr bwMode="auto">
          <a:xfrm>
            <a:off x="9672252" y="3282667"/>
            <a:ext cx="859217" cy="161400"/>
          </a:xfrm>
          <a:prstGeom prst="rect">
            <a:avLst/>
          </a:prstGeom>
          <a:blipFill>
            <a:blip r:embed="rId5"/>
            <a:tile tx="0" ty="0" sx="100000" sy="100000" flip="none" algn="tl"/>
          </a:blipFill>
          <a:ln w="12700">
            <a:solidFill>
              <a:srgbClr val="1F4D78">
                <a:alpha val="34117"/>
              </a:srgbClr>
            </a:solidFill>
            <a:miter lim="800000"/>
          </a:ln>
        </p:spPr>
        <p:txBody>
          <a:bodyPr vert="horz" wrap="square" lIns="91440" tIns="45720" rIns="91440" bIns="45720" numCol="1" anchor="ctr" anchorCtr="0" compatLnSpc="1"/>
          <a:lstStyle/>
          <a:p>
            <a:pPr algn="r" defTabSz="914400" eaLnBrk="0" fontAlgn="base" hangingPunct="0">
              <a:spcBef>
                <a:spcPct val="0"/>
              </a:spcBef>
              <a:spcAft>
                <a:spcPct val="0"/>
              </a:spcAft>
            </a:pPr>
            <a:endParaRPr lang="zh-CN" altLang="en-US" sz="1400" dirty="0">
              <a:solidFill>
                <a:srgbClr val="FFFF00"/>
              </a:solidFill>
              <a:latin typeface="等线" panose="02010600030101010101" pitchFamily="2" charset="-122"/>
              <a:ea typeface="等线" panose="02010600030101010101" pitchFamily="2" charset="-122"/>
            </a:endParaRPr>
          </a:p>
        </p:txBody>
      </p:sp>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sp>
        <p:nvSpPr>
          <p:cNvPr id="90" name="文本框 60"/>
          <p:cNvSpPr txBox="1">
            <a:spLocks noChangeArrowheads="1"/>
          </p:cNvSpPr>
          <p:nvPr/>
        </p:nvSpPr>
        <p:spPr bwMode="auto">
          <a:xfrm>
            <a:off x="7864454" y="5002302"/>
            <a:ext cx="508635" cy="212090"/>
          </a:xfrm>
          <a:prstGeom prst="rect">
            <a:avLst/>
          </a:prstGeom>
          <a:solidFill>
            <a:schemeClr val="bg1"/>
          </a:solidFill>
          <a:ln>
            <a:noFill/>
          </a:ln>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err="1">
                <a:latin typeface="等线" panose="02010600030101010101" pitchFamily="2" charset="-122"/>
                <a:ea typeface="等线" panose="02010600030101010101" pitchFamily="2" charset="-122"/>
                <a:cs typeface="宋体" panose="02010600030101010101" pitchFamily="2" charset="-122"/>
              </a:rPr>
              <a:t>CSlit</a:t>
            </a:r>
            <a:endParaRPr lang="en-US" altLang="zh-CN" sz="1200" b="1" dirty="0">
              <a:latin typeface="等线" panose="02010600030101010101" pitchFamily="2" charset="-122"/>
              <a:ea typeface="等线" panose="02010600030101010101" pitchFamily="2" charset="-122"/>
              <a:cs typeface="宋体" panose="02010600030101010101" pitchFamily="2" charset="-122"/>
            </a:endParaRPr>
          </a:p>
          <a:p>
            <a:pPr algn="ctr" defTabSz="914400" eaLnBrk="0" fontAlgn="base" hangingPunct="0">
              <a:spcBef>
                <a:spcPct val="0"/>
              </a:spcBef>
              <a:spcAft>
                <a:spcPct val="0"/>
              </a:spcAft>
            </a:pPr>
            <a:endParaRPr lang="zh-CN" altLang="en-US" sz="1200" dirty="0">
              <a:latin typeface="等线" panose="02010600030101010101" pitchFamily="2" charset="-122"/>
              <a:ea typeface="等线" panose="02010600030101010101" pitchFamily="2" charset="-122"/>
            </a:endParaRPr>
          </a:p>
        </p:txBody>
      </p:sp>
      <p:sp>
        <p:nvSpPr>
          <p:cNvPr id="91" name="矩形 90"/>
          <p:cNvSpPr/>
          <p:nvPr/>
        </p:nvSpPr>
        <p:spPr>
          <a:xfrm>
            <a:off x="1464156" y="3721587"/>
            <a:ext cx="652187" cy="3132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92" name="文本框 95"/>
          <p:cNvSpPr txBox="1">
            <a:spLocks noChangeArrowheads="1"/>
          </p:cNvSpPr>
          <p:nvPr/>
        </p:nvSpPr>
        <p:spPr bwMode="auto">
          <a:xfrm>
            <a:off x="11132404" y="1823094"/>
            <a:ext cx="511897" cy="3341976"/>
          </a:xfrm>
          <a:prstGeom prst="rect">
            <a:avLst/>
          </a:prstGeom>
          <a:solidFill>
            <a:srgbClr val="FFC000"/>
          </a:solidFill>
          <a:ln w="6350">
            <a:solidFill>
              <a:srgbClr val="000000"/>
            </a:solidFill>
            <a:miter lim="800000"/>
          </a:ln>
        </p:spPr>
        <p:txBody>
          <a:bodyPr vert="eaVert" wrap="square" lIns="91440" tIns="45720" rIns="91440" bIns="45720" numCol="1" anchor="t" anchorCtr="0" compatLnSpc="1"/>
          <a:lstStyle/>
          <a:p>
            <a:pPr algn="dist" defTabSz="914400" eaLnBrk="0" fontAlgn="base" hangingPunct="0">
              <a:spcBef>
                <a:spcPct val="0"/>
              </a:spcBef>
              <a:spcAft>
                <a:spcPct val="0"/>
              </a:spcAft>
            </a:pPr>
            <a:r>
              <a:rPr lang="zh-CN" altLang="zh-CN" sz="2000" b="1" spc="600" dirty="0">
                <a:latin typeface="等线" panose="02010600030101010101" pitchFamily="2" charset="-122"/>
                <a:ea typeface="等线" panose="02010600030101010101" pitchFamily="2" charset="-122"/>
                <a:cs typeface="Times New Roman" panose="02020603050405020304" charset="0"/>
              </a:rPr>
              <a:t>微束终端垂直段</a:t>
            </a:r>
            <a:endParaRPr lang="zh-CN" altLang="zh-CN" sz="2000" spc="600" dirty="0">
              <a:latin typeface="等线" panose="02010600030101010101" pitchFamily="2" charset="-122"/>
              <a:ea typeface="等线" panose="02010600030101010101" pitchFamily="2" charset="-122"/>
            </a:endParaRPr>
          </a:p>
        </p:txBody>
      </p:sp>
      <p:sp>
        <p:nvSpPr>
          <p:cNvPr id="93" name="矩形 92"/>
          <p:cNvSpPr/>
          <p:nvPr/>
        </p:nvSpPr>
        <p:spPr>
          <a:xfrm rot="5400000">
            <a:off x="2664384" y="5481388"/>
            <a:ext cx="652187" cy="162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94" name="流程图: 磁盘 93"/>
          <p:cNvSpPr/>
          <p:nvPr/>
        </p:nvSpPr>
        <p:spPr>
          <a:xfrm rot="5400000" flipV="1">
            <a:off x="7408453" y="5476615"/>
            <a:ext cx="323217" cy="122016"/>
          </a:xfrm>
          <a:prstGeom prst="flowChartMagneticDisk">
            <a:avLst/>
          </a:prstGeom>
          <a:solidFill>
            <a:srgbClr val="C4C4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95" name="文本框 61"/>
          <p:cNvSpPr txBox="1">
            <a:spLocks noChangeArrowheads="1"/>
          </p:cNvSpPr>
          <p:nvPr/>
        </p:nvSpPr>
        <p:spPr bwMode="auto">
          <a:xfrm>
            <a:off x="4239666" y="4967588"/>
            <a:ext cx="50228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VS1</a:t>
            </a:r>
            <a:endParaRPr lang="en-US" altLang="zh-CN" sz="3600" dirty="0">
              <a:latin typeface="等线" panose="02010600030101010101" pitchFamily="2" charset="-122"/>
              <a:ea typeface="等线" panose="02010600030101010101" pitchFamily="2" charset="-122"/>
            </a:endParaRPr>
          </a:p>
        </p:txBody>
      </p:sp>
      <p:sp>
        <p:nvSpPr>
          <p:cNvPr id="96" name="文本框 61"/>
          <p:cNvSpPr txBox="1">
            <a:spLocks noChangeArrowheads="1"/>
          </p:cNvSpPr>
          <p:nvPr/>
        </p:nvSpPr>
        <p:spPr bwMode="auto">
          <a:xfrm>
            <a:off x="7322625" y="5008652"/>
            <a:ext cx="49022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FC2</a:t>
            </a:r>
            <a:endParaRPr lang="en-US" altLang="zh-CN" sz="3600" dirty="0">
              <a:latin typeface="等线" panose="02010600030101010101" pitchFamily="2" charset="-122"/>
              <a:ea typeface="等线" panose="02010600030101010101" pitchFamily="2" charset="-122"/>
            </a:endParaRPr>
          </a:p>
        </p:txBody>
      </p:sp>
      <p:grpSp>
        <p:nvGrpSpPr>
          <p:cNvPr id="97" name="组合 96"/>
          <p:cNvGrpSpPr/>
          <p:nvPr/>
        </p:nvGrpSpPr>
        <p:grpSpPr>
          <a:xfrm>
            <a:off x="2880227" y="930927"/>
            <a:ext cx="949325" cy="960293"/>
            <a:chOff x="5043857" y="3988067"/>
            <a:chExt cx="1368000" cy="1368000"/>
          </a:xfrm>
          <a:solidFill>
            <a:srgbClr val="00B0F0"/>
          </a:solidFill>
        </p:grpSpPr>
        <p:sp>
          <p:nvSpPr>
            <p:cNvPr id="98" name="椭圆 97"/>
            <p:cNvSpPr/>
            <p:nvPr/>
          </p:nvSpPr>
          <p:spPr>
            <a:xfrm>
              <a:off x="5043857" y="3988067"/>
              <a:ext cx="1368000" cy="1368000"/>
            </a:xfrm>
            <a:prstGeom prst="ellipse">
              <a:avLst/>
            </a:prstGeom>
            <a:grpFill/>
            <a:ln w="38100">
              <a:solidFill>
                <a:schemeClr val="accent2">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99" name="椭圆 98"/>
            <p:cNvSpPr/>
            <p:nvPr/>
          </p:nvSpPr>
          <p:spPr>
            <a:xfrm>
              <a:off x="5115857" y="4060067"/>
              <a:ext cx="1224000" cy="1224000"/>
            </a:xfrm>
            <a:prstGeom prst="ellipse">
              <a:avLst/>
            </a:prstGeom>
            <a:grpFill/>
            <a:ln w="38100">
              <a:solidFill>
                <a:schemeClr val="accent2">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00" name="椭圆 99"/>
            <p:cNvSpPr/>
            <p:nvPr/>
          </p:nvSpPr>
          <p:spPr>
            <a:xfrm>
              <a:off x="5205857" y="4150067"/>
              <a:ext cx="1044000" cy="1044000"/>
            </a:xfrm>
            <a:prstGeom prst="ellipse">
              <a:avLst/>
            </a:prstGeom>
            <a:grpFill/>
            <a:ln w="38100">
              <a:solidFill>
                <a:schemeClr val="accent2">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01" name="椭圆 100"/>
            <p:cNvSpPr/>
            <p:nvPr/>
          </p:nvSpPr>
          <p:spPr>
            <a:xfrm>
              <a:off x="5295857" y="4240067"/>
              <a:ext cx="864000" cy="8640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circle">
                <a:fillToRect l="50000" t="50000" r="50000" b="50000"/>
              </a:path>
              <a:tileRect/>
            </a:gradFill>
            <a:ln w="38100">
              <a:solidFill>
                <a:schemeClr val="accent2">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grpSp>
      <p:sp>
        <p:nvSpPr>
          <p:cNvPr id="102" name="文本框 101"/>
          <p:cNvSpPr txBox="1"/>
          <p:nvPr/>
        </p:nvSpPr>
        <p:spPr>
          <a:xfrm flipH="1">
            <a:off x="331765" y="1657595"/>
            <a:ext cx="543219" cy="2554545"/>
          </a:xfrm>
          <a:prstGeom prst="rect">
            <a:avLst/>
          </a:prstGeom>
          <a:solidFill>
            <a:schemeClr val="accent1">
              <a:lumMod val="40000"/>
              <a:lumOff val="60000"/>
            </a:schemeClr>
          </a:solidFill>
          <a:ln>
            <a:solidFill>
              <a:schemeClr val="tx1"/>
            </a:solidFill>
          </a:ln>
        </p:spPr>
        <p:txBody>
          <a:bodyPr wrap="square">
            <a:spAutoFit/>
          </a:bodyPr>
          <a:lstStyle/>
          <a:p>
            <a:pPr algn="ctr" defTabSz="914400" eaLnBrk="0" fontAlgn="base" hangingPunct="0">
              <a:spcBef>
                <a:spcPct val="0"/>
              </a:spcBef>
              <a:spcAft>
                <a:spcPct val="0"/>
              </a:spcAft>
            </a:pPr>
            <a:r>
              <a:rPr lang="zh-CN" altLang="zh-CN" sz="2000" b="1" dirty="0">
                <a:latin typeface="等线" panose="02010600030101010101" pitchFamily="2" charset="-122"/>
                <a:ea typeface="等线" panose="02010600030101010101" pitchFamily="2" charset="-122"/>
                <a:cs typeface="Times New Roman" panose="02020603050405020304" charset="0"/>
              </a:rPr>
              <a:t>原有</a:t>
            </a:r>
            <a:r>
              <a:rPr lang="zh-CN" altLang="en-US" sz="2000" b="1" dirty="0">
                <a:latin typeface="等线" panose="02010600030101010101" pitchFamily="2" charset="-122"/>
                <a:ea typeface="等线" panose="02010600030101010101" pitchFamily="2" charset="-122"/>
                <a:cs typeface="Times New Roman" panose="02020603050405020304" charset="0"/>
              </a:rPr>
              <a:t>主</a:t>
            </a:r>
            <a:r>
              <a:rPr lang="zh-CN" altLang="zh-CN" sz="2000" b="1" dirty="0">
                <a:latin typeface="等线" panose="02010600030101010101" pitchFamily="2" charset="-122"/>
                <a:ea typeface="等线" panose="02010600030101010101" pitchFamily="2" charset="-122"/>
                <a:cs typeface="Times New Roman" panose="02020603050405020304" charset="0"/>
              </a:rPr>
              <a:t>束线直线段</a:t>
            </a:r>
            <a:endParaRPr lang="en-US" altLang="zh-CN" sz="2000" b="1" dirty="0">
              <a:latin typeface="等线" panose="02010600030101010101" pitchFamily="2" charset="-122"/>
              <a:ea typeface="等线" panose="02010600030101010101" pitchFamily="2" charset="-122"/>
              <a:cs typeface="Times New Roman" panose="02020603050405020304" charset="0"/>
            </a:endParaRPr>
          </a:p>
        </p:txBody>
      </p:sp>
      <p:sp>
        <p:nvSpPr>
          <p:cNvPr id="103" name="文本框 62"/>
          <p:cNvSpPr txBox="1">
            <a:spLocks noChangeArrowheads="1"/>
          </p:cNvSpPr>
          <p:nvPr/>
        </p:nvSpPr>
        <p:spPr bwMode="auto">
          <a:xfrm>
            <a:off x="2274418" y="4233949"/>
            <a:ext cx="525849" cy="26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QM2</a:t>
            </a:r>
            <a:endParaRPr lang="en-US" altLang="zh-CN" sz="2800" dirty="0">
              <a:latin typeface="等线" panose="02010600030101010101" pitchFamily="2" charset="-122"/>
              <a:ea typeface="等线" panose="02010600030101010101" pitchFamily="2" charset="-122"/>
            </a:endParaRPr>
          </a:p>
        </p:txBody>
      </p:sp>
      <p:sp>
        <p:nvSpPr>
          <p:cNvPr id="104" name="十字箭头 14"/>
          <p:cNvSpPr/>
          <p:nvPr/>
        </p:nvSpPr>
        <p:spPr>
          <a:xfrm>
            <a:off x="1647034" y="2808600"/>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cxnSp>
        <p:nvCxnSpPr>
          <p:cNvPr id="107" name="直接连接符 106"/>
          <p:cNvCxnSpPr>
            <a:endCxn id="62" idx="2"/>
          </p:cNvCxnSpPr>
          <p:nvPr/>
        </p:nvCxnSpPr>
        <p:spPr>
          <a:xfrm flipH="1" flipV="1">
            <a:off x="10112478" y="2407539"/>
            <a:ext cx="6595" cy="259455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08" name="流程图: 汇总连接 107"/>
          <p:cNvSpPr/>
          <p:nvPr/>
        </p:nvSpPr>
        <p:spPr>
          <a:xfrm>
            <a:off x="8361833" y="5480538"/>
            <a:ext cx="168910" cy="162560"/>
          </a:xfrm>
          <a:prstGeom prst="flowChartSummingJunc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grpSp>
        <p:nvGrpSpPr>
          <p:cNvPr id="109" name="组合 108"/>
          <p:cNvGrpSpPr/>
          <p:nvPr/>
        </p:nvGrpSpPr>
        <p:grpSpPr>
          <a:xfrm>
            <a:off x="9786775" y="1711725"/>
            <a:ext cx="652187" cy="540000"/>
            <a:chOff x="13394027" y="3501682"/>
            <a:chExt cx="652187" cy="506017"/>
          </a:xfrm>
        </p:grpSpPr>
        <p:sp>
          <p:nvSpPr>
            <p:cNvPr id="110" name="矩形 109"/>
            <p:cNvSpPr/>
            <p:nvPr/>
          </p:nvSpPr>
          <p:spPr>
            <a:xfrm>
              <a:off x="13394027" y="3501682"/>
              <a:ext cx="652145" cy="11303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11" name="矩形 110"/>
            <p:cNvSpPr/>
            <p:nvPr/>
          </p:nvSpPr>
          <p:spPr>
            <a:xfrm>
              <a:off x="13394027" y="3698503"/>
              <a:ext cx="652187" cy="1123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12" name="矩形 111"/>
            <p:cNvSpPr/>
            <p:nvPr/>
          </p:nvSpPr>
          <p:spPr>
            <a:xfrm>
              <a:off x="13394027" y="3895324"/>
              <a:ext cx="652187" cy="1123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grpSp>
      <p:sp>
        <p:nvSpPr>
          <p:cNvPr id="113" name="十字箭头 14"/>
          <p:cNvSpPr/>
          <p:nvPr/>
        </p:nvSpPr>
        <p:spPr>
          <a:xfrm>
            <a:off x="9995566" y="4600706"/>
            <a:ext cx="250825" cy="243205"/>
          </a:xfrm>
          <a:prstGeom prst="quadArrow">
            <a:avLst>
              <a:gd name="adj1" fmla="val 0"/>
              <a:gd name="adj2" fmla="val 12692"/>
              <a:gd name="adj3" fmla="val 19231"/>
            </a:avLst>
          </a:prstGeom>
          <a:solidFill>
            <a:srgbClr val="0070C0"/>
          </a:solidFill>
          <a:ln w="28575" cap="flat" cmpd="sng" algn="ctr">
            <a:solidFill>
              <a:srgbClr val="5B9BD5">
                <a:shade val="50000"/>
              </a:srgbClr>
            </a:solidFill>
            <a:prstDash val="solid"/>
            <a:miter lim="800000"/>
          </a:ln>
          <a:effectLst/>
        </p:spPr>
        <p:txBody>
          <a:bodyPr wrap="square" rtlCol="0" anchor="ctr">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14" name="文本框 63"/>
          <p:cNvSpPr txBox="1">
            <a:spLocks noChangeArrowheads="1"/>
          </p:cNvSpPr>
          <p:nvPr/>
        </p:nvSpPr>
        <p:spPr bwMode="auto">
          <a:xfrm>
            <a:off x="5435307" y="500209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C3C4</a:t>
            </a:r>
            <a:endParaRPr lang="en-US" altLang="zh-CN" sz="1200" dirty="0">
              <a:latin typeface="等线" panose="02010600030101010101" pitchFamily="2" charset="-122"/>
              <a:ea typeface="等线" panose="02010600030101010101" pitchFamily="2" charset="-122"/>
            </a:endParaRPr>
          </a:p>
        </p:txBody>
      </p:sp>
      <p:sp>
        <p:nvSpPr>
          <p:cNvPr id="115" name="文本框 76"/>
          <p:cNvSpPr txBox="1">
            <a:spLocks noChangeArrowheads="1"/>
          </p:cNvSpPr>
          <p:nvPr/>
        </p:nvSpPr>
        <p:spPr bwMode="auto">
          <a:xfrm>
            <a:off x="9186701" y="2779812"/>
            <a:ext cx="67627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err="1">
                <a:latin typeface="等线" panose="02010600030101010101" pitchFamily="2" charset="-122"/>
                <a:ea typeface="等线" panose="02010600030101010101" pitchFamily="2" charset="-122"/>
                <a:cs typeface="宋体" panose="02010600030101010101" pitchFamily="2" charset="-122"/>
              </a:rPr>
              <a:t>DSlit</a:t>
            </a:r>
            <a:endParaRPr lang="zh-CN" altLang="zh-CN" sz="3600" dirty="0">
              <a:latin typeface="等线" panose="02010600030101010101" pitchFamily="2" charset="-122"/>
              <a:ea typeface="等线" panose="02010600030101010101" pitchFamily="2" charset="-122"/>
            </a:endParaRPr>
          </a:p>
        </p:txBody>
      </p:sp>
      <p:sp>
        <p:nvSpPr>
          <p:cNvPr id="116" name="流程图: 磁盘 115"/>
          <p:cNvSpPr/>
          <p:nvPr/>
        </p:nvSpPr>
        <p:spPr>
          <a:xfrm flipV="1">
            <a:off x="9950870" y="2539883"/>
            <a:ext cx="323217" cy="122016"/>
          </a:xfrm>
          <a:prstGeom prst="flowChartMagneticDisk">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17" name="文本框 63"/>
          <p:cNvSpPr txBox="1">
            <a:spLocks noChangeArrowheads="1"/>
          </p:cNvSpPr>
          <p:nvPr/>
        </p:nvSpPr>
        <p:spPr bwMode="auto">
          <a:xfrm>
            <a:off x="9308838" y="4579173"/>
            <a:ext cx="555920" cy="3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rPr>
              <a:t>C5C6</a:t>
            </a:r>
            <a:endPar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endParaRPr>
          </a:p>
        </p:txBody>
      </p:sp>
      <p:sp>
        <p:nvSpPr>
          <p:cNvPr id="118" name="文本框 63"/>
          <p:cNvSpPr txBox="1">
            <a:spLocks noChangeArrowheads="1"/>
          </p:cNvSpPr>
          <p:nvPr/>
        </p:nvSpPr>
        <p:spPr bwMode="auto">
          <a:xfrm>
            <a:off x="9390781" y="3697385"/>
            <a:ext cx="405765" cy="32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BS</a:t>
            </a:r>
            <a:endParaRPr lang="en-US" altLang="zh-CN" sz="1200" dirty="0">
              <a:latin typeface="等线" panose="02010600030101010101" pitchFamily="2" charset="-122"/>
              <a:ea typeface="等线" panose="02010600030101010101" pitchFamily="2" charset="-122"/>
            </a:endParaRPr>
          </a:p>
        </p:txBody>
      </p:sp>
      <p:sp>
        <p:nvSpPr>
          <p:cNvPr id="119" name="文本框 61"/>
          <p:cNvSpPr txBox="1">
            <a:spLocks noChangeArrowheads="1"/>
          </p:cNvSpPr>
          <p:nvPr/>
        </p:nvSpPr>
        <p:spPr bwMode="auto">
          <a:xfrm>
            <a:off x="9156856" y="2440998"/>
            <a:ext cx="70612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VS4FC4</a:t>
            </a:r>
            <a:endParaRPr lang="en-US" altLang="zh-CN" sz="1200" b="1" dirty="0">
              <a:latin typeface="等线" panose="02010600030101010101" pitchFamily="2" charset="-122"/>
              <a:ea typeface="等线" panose="02010600030101010101" pitchFamily="2" charset="-122"/>
            </a:endParaRPr>
          </a:p>
        </p:txBody>
      </p:sp>
      <p:sp>
        <p:nvSpPr>
          <p:cNvPr id="120" name="矩形 129"/>
          <p:cNvSpPr>
            <a:spLocks noChangeArrowheads="1"/>
          </p:cNvSpPr>
          <p:nvPr/>
        </p:nvSpPr>
        <p:spPr bwMode="auto">
          <a:xfrm>
            <a:off x="9184550" y="5939794"/>
            <a:ext cx="1445061" cy="684332"/>
          </a:xfrm>
          <a:prstGeom prst="rect">
            <a:avLst/>
          </a:prstGeom>
          <a:blipFill>
            <a:blip r:embed="rId5"/>
            <a:tile tx="0" ty="0" sx="100000" sy="100000" flip="none" algn="tl"/>
          </a:blipFill>
          <a:ln w="12700">
            <a:solidFill>
              <a:srgbClr val="1F4D78">
                <a:alpha val="34117"/>
              </a:srgbClr>
            </a:solidFill>
            <a:miter lim="800000"/>
          </a:ln>
        </p:spPr>
        <p:txBody>
          <a:bodyPr vert="horz" wrap="square" lIns="91440" tIns="45720" rIns="91440" bIns="45720" numCol="1" anchor="ctr" anchorCtr="0" compatLnSpc="1"/>
          <a:lstStyle/>
          <a:p>
            <a:pPr algn="r" defTabSz="914400" eaLnBrk="0" fontAlgn="base" hangingPunct="0">
              <a:spcBef>
                <a:spcPct val="0"/>
              </a:spcBef>
              <a:spcAft>
                <a:spcPct val="0"/>
              </a:spcAft>
            </a:pPr>
            <a:endParaRPr lang="en-US" altLang="zh-CN" b="1" dirty="0">
              <a:solidFill>
                <a:srgbClr val="FFFF00"/>
              </a:solidFill>
              <a:latin typeface="等线" panose="02010600030101010101" pitchFamily="2" charset="-122"/>
              <a:ea typeface="等线" panose="02010600030101010101" pitchFamily="2" charset="-122"/>
            </a:endParaRPr>
          </a:p>
        </p:txBody>
      </p:sp>
      <p:sp>
        <p:nvSpPr>
          <p:cNvPr id="121" name="文本框 61"/>
          <p:cNvSpPr txBox="1">
            <a:spLocks noChangeArrowheads="1"/>
          </p:cNvSpPr>
          <p:nvPr/>
        </p:nvSpPr>
        <p:spPr bwMode="auto">
          <a:xfrm>
            <a:off x="9297824" y="2916667"/>
            <a:ext cx="46101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rPr>
              <a:t>BC2</a:t>
            </a:r>
            <a:endParaRPr lang="en-US" altLang="zh-CN" sz="1200" b="1" dirty="0">
              <a:latin typeface="等线" panose="02010600030101010101" pitchFamily="2" charset="-122"/>
              <a:ea typeface="等线" panose="02010600030101010101" pitchFamily="2" charset="-122"/>
            </a:endParaRPr>
          </a:p>
        </p:txBody>
      </p:sp>
      <p:sp>
        <p:nvSpPr>
          <p:cNvPr id="122" name="文本框 25"/>
          <p:cNvSpPr txBox="1">
            <a:spLocks noChangeArrowheads="1"/>
          </p:cNvSpPr>
          <p:nvPr/>
        </p:nvSpPr>
        <p:spPr bwMode="auto">
          <a:xfrm>
            <a:off x="10074909" y="5302835"/>
            <a:ext cx="1071245" cy="442595"/>
          </a:xfrm>
          <a:prstGeom prst="rect">
            <a:avLst/>
          </a:prstGeom>
          <a:noFill/>
          <a:ln>
            <a:noFill/>
          </a:ln>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050" b="1" dirty="0">
                <a:latin typeface="等线" panose="02010600030101010101" pitchFamily="2" charset="-122"/>
                <a:ea typeface="等线" panose="02010600030101010101" pitchFamily="2" charset="-122"/>
                <a:cs typeface="Times New Roman" panose="02020603050405020304" charset="0"/>
              </a:rPr>
              <a:t>B2</a:t>
            </a:r>
            <a:endParaRPr lang="en-US" altLang="zh-CN" sz="1050" b="1" dirty="0">
              <a:latin typeface="等线" panose="02010600030101010101" pitchFamily="2" charset="-122"/>
              <a:ea typeface="等线" panose="02010600030101010101" pitchFamily="2" charset="-122"/>
              <a:cs typeface="Times New Roman" panose="02020603050405020304" charset="0"/>
            </a:endParaRPr>
          </a:p>
          <a:p>
            <a:pPr algn="ctr" defTabSz="914400" eaLnBrk="0" fontAlgn="base" hangingPunct="0">
              <a:spcBef>
                <a:spcPct val="0"/>
              </a:spcBef>
              <a:spcAft>
                <a:spcPct val="0"/>
              </a:spcAft>
            </a:pPr>
            <a:r>
              <a:rPr lang="en-US" altLang="zh-CN" sz="1050" b="1" dirty="0">
                <a:latin typeface="等线" panose="02010600030101010101" pitchFamily="2" charset="-122"/>
                <a:ea typeface="等线" panose="02010600030101010101" pitchFamily="2" charset="-122"/>
                <a:cs typeface="Times New Roman" panose="02020603050405020304" charset="0"/>
              </a:rPr>
              <a:t>90R0.74m</a:t>
            </a:r>
            <a:endParaRPr lang="en-US" altLang="zh-CN" sz="1400" b="1" dirty="0">
              <a:latin typeface="等线" panose="02010600030101010101" pitchFamily="2" charset="-122"/>
              <a:ea typeface="等线" panose="02010600030101010101" pitchFamily="2" charset="-122"/>
            </a:endParaRPr>
          </a:p>
        </p:txBody>
      </p:sp>
      <p:sp>
        <p:nvSpPr>
          <p:cNvPr id="123" name="空心弧 122"/>
          <p:cNvSpPr/>
          <p:nvPr/>
        </p:nvSpPr>
        <p:spPr>
          <a:xfrm rot="5400000" flipH="1">
            <a:off x="8678177" y="4234354"/>
            <a:ext cx="1598400" cy="1598400"/>
          </a:xfrm>
          <a:prstGeom prst="blockArc">
            <a:avLst>
              <a:gd name="adj1" fmla="val 10745076"/>
              <a:gd name="adj2" fmla="val 16392567"/>
              <a:gd name="adj3" fmla="val 307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sz="2400">
              <a:latin typeface="等线" panose="02010600030101010101" pitchFamily="2" charset="-122"/>
              <a:ea typeface="等线" panose="02010600030101010101" pitchFamily="2" charset="-122"/>
            </a:endParaRPr>
          </a:p>
        </p:txBody>
      </p:sp>
      <p:sp>
        <p:nvSpPr>
          <p:cNvPr id="124" name="文本框 62"/>
          <p:cNvSpPr txBox="1">
            <a:spLocks noChangeArrowheads="1"/>
          </p:cNvSpPr>
          <p:nvPr/>
        </p:nvSpPr>
        <p:spPr bwMode="auto">
          <a:xfrm>
            <a:off x="2130520" y="2817206"/>
            <a:ext cx="867165" cy="27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CM1CM2</a:t>
            </a:r>
            <a:endParaRPr lang="en-US" altLang="zh-CN" sz="2800" dirty="0">
              <a:latin typeface="等线" panose="02010600030101010101" pitchFamily="2" charset="-122"/>
              <a:ea typeface="等线" panose="02010600030101010101" pitchFamily="2" charset="-122"/>
            </a:endParaRPr>
          </a:p>
        </p:txBody>
      </p:sp>
      <p:sp>
        <p:nvSpPr>
          <p:cNvPr id="154" name="椭圆 153"/>
          <p:cNvSpPr/>
          <p:nvPr>
            <p:custDataLst>
              <p:tags r:id="rId6"/>
            </p:custDataLst>
          </p:nvPr>
        </p:nvSpPr>
        <p:spPr>
          <a:xfrm rot="5400000">
            <a:off x="8628341" y="5548736"/>
            <a:ext cx="459740" cy="7556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55" name="文本框 61"/>
          <p:cNvSpPr txBox="1">
            <a:spLocks noChangeArrowheads="1"/>
          </p:cNvSpPr>
          <p:nvPr>
            <p:custDataLst>
              <p:tags r:id="rId7"/>
            </p:custDataLst>
          </p:nvPr>
        </p:nvSpPr>
        <p:spPr bwMode="auto">
          <a:xfrm>
            <a:off x="8615211" y="4992989"/>
            <a:ext cx="46672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VS2</a:t>
            </a:r>
            <a:endParaRPr lang="en-US" altLang="zh-CN" sz="3600" dirty="0">
              <a:latin typeface="等线" panose="02010600030101010101" pitchFamily="2" charset="-122"/>
              <a:ea typeface="等线" panose="02010600030101010101" pitchFamily="2" charset="-122"/>
            </a:endParaRPr>
          </a:p>
        </p:txBody>
      </p:sp>
      <p:sp>
        <p:nvSpPr>
          <p:cNvPr id="156" name="流程图: 磁盘 155"/>
          <p:cNvSpPr/>
          <p:nvPr>
            <p:custDataLst>
              <p:tags r:id="rId8"/>
            </p:custDataLst>
          </p:nvPr>
        </p:nvSpPr>
        <p:spPr>
          <a:xfrm flipV="1">
            <a:off x="9958735" y="4058946"/>
            <a:ext cx="323217" cy="122016"/>
          </a:xfrm>
          <a:prstGeom prst="flowChartMagneticDisk">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157" name="文本框 61"/>
          <p:cNvSpPr txBox="1">
            <a:spLocks noChangeArrowheads="1"/>
          </p:cNvSpPr>
          <p:nvPr>
            <p:custDataLst>
              <p:tags r:id="rId9"/>
            </p:custDataLst>
          </p:nvPr>
        </p:nvSpPr>
        <p:spPr bwMode="auto">
          <a:xfrm>
            <a:off x="9194566" y="3967471"/>
            <a:ext cx="72517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宋体" panose="02010600030101010101" pitchFamily="2" charset="-122"/>
              </a:rPr>
              <a:t>VS3FC3</a:t>
            </a:r>
            <a:endParaRPr lang="en-US" altLang="zh-CN" sz="1200" b="1" dirty="0">
              <a:latin typeface="等线" panose="02010600030101010101" pitchFamily="2" charset="-122"/>
              <a:ea typeface="等线" panose="02010600030101010101" pitchFamily="2" charset="-122"/>
            </a:endParaRPr>
          </a:p>
        </p:txBody>
      </p:sp>
      <p:sp>
        <p:nvSpPr>
          <p:cNvPr id="159" name="矩形 158"/>
          <p:cNvSpPr/>
          <p:nvPr>
            <p:custDataLst>
              <p:tags r:id="rId10"/>
            </p:custDataLst>
          </p:nvPr>
        </p:nvSpPr>
        <p:spPr>
          <a:xfrm>
            <a:off x="1464791" y="4164182"/>
            <a:ext cx="652187" cy="3132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60" name="矩形 159"/>
          <p:cNvSpPr/>
          <p:nvPr>
            <p:custDataLst>
              <p:tags r:id="rId11"/>
            </p:custDataLst>
          </p:nvPr>
        </p:nvSpPr>
        <p:spPr>
          <a:xfrm rot="5400000">
            <a:off x="2980823" y="5482658"/>
            <a:ext cx="652187" cy="162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64" name="矩形 163"/>
          <p:cNvSpPr/>
          <p:nvPr>
            <p:custDataLst>
              <p:tags r:id="rId12"/>
            </p:custDataLst>
          </p:nvPr>
        </p:nvSpPr>
        <p:spPr>
          <a:xfrm rot="5400000">
            <a:off x="4720082" y="5490913"/>
            <a:ext cx="652187" cy="162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65" name="矩形 164"/>
          <p:cNvSpPr/>
          <p:nvPr>
            <p:custDataLst>
              <p:tags r:id="rId13"/>
            </p:custDataLst>
          </p:nvPr>
        </p:nvSpPr>
        <p:spPr>
          <a:xfrm rot="5400000">
            <a:off x="5028053" y="5490913"/>
            <a:ext cx="652187" cy="162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cxnSp>
        <p:nvCxnSpPr>
          <p:cNvPr id="175" name="直接箭头连接符 174"/>
          <p:cNvCxnSpPr/>
          <p:nvPr>
            <p:custDataLst>
              <p:tags r:id="rId14"/>
            </p:custDataLst>
          </p:nvPr>
        </p:nvCxnSpPr>
        <p:spPr>
          <a:xfrm>
            <a:off x="3540445" y="5839072"/>
            <a:ext cx="144000" cy="0"/>
          </a:xfrm>
          <a:prstGeom prst="straightConnector1">
            <a:avLst/>
          </a:prstGeom>
          <a:ln w="19050" cmpd="sng">
            <a:solidFill>
              <a:schemeClr val="accent1">
                <a:shade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85" name="矩形 184"/>
          <p:cNvSpPr/>
          <p:nvPr/>
        </p:nvSpPr>
        <p:spPr>
          <a:xfrm>
            <a:off x="7022439" y="5384572"/>
            <a:ext cx="108000" cy="3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2" name="图片 221"/>
          <p:cNvPicPr>
            <a:picLocks noChangeAspect="1"/>
          </p:cNvPicPr>
          <p:nvPr>
            <p:custDataLst>
              <p:tags r:id="rId15"/>
            </p:custDataLst>
          </p:nvPr>
        </p:nvPicPr>
        <p:blipFill>
          <a:blip r:embed="rId16"/>
          <a:stretch>
            <a:fillRect/>
          </a:stretch>
        </p:blipFill>
        <p:spPr>
          <a:xfrm>
            <a:off x="9909909" y="1329171"/>
            <a:ext cx="396274" cy="134124"/>
          </a:xfrm>
          <a:prstGeom prst="rect">
            <a:avLst/>
          </a:prstGeom>
        </p:spPr>
      </p:pic>
      <p:cxnSp>
        <p:nvCxnSpPr>
          <p:cNvPr id="223" name="直接连接符 222"/>
          <p:cNvCxnSpPr/>
          <p:nvPr>
            <p:custDataLst>
              <p:tags r:id="rId17"/>
            </p:custDataLst>
          </p:nvPr>
        </p:nvCxnSpPr>
        <p:spPr>
          <a:xfrm>
            <a:off x="10101861" y="1488694"/>
            <a:ext cx="0" cy="882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34" name="十字箭头标注 48"/>
          <p:cNvSpPr/>
          <p:nvPr>
            <p:custDataLst>
              <p:tags r:id="rId18"/>
            </p:custDataLst>
          </p:nvPr>
        </p:nvSpPr>
        <p:spPr>
          <a:xfrm>
            <a:off x="9872203" y="1494790"/>
            <a:ext cx="471170" cy="72000"/>
          </a:xfrm>
          <a:prstGeom prst="quad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235" name="十字箭头标注 48"/>
          <p:cNvSpPr/>
          <p:nvPr>
            <p:custDataLst>
              <p:tags r:id="rId19"/>
            </p:custDataLst>
          </p:nvPr>
        </p:nvSpPr>
        <p:spPr>
          <a:xfrm>
            <a:off x="9873473" y="1585595"/>
            <a:ext cx="471170" cy="72000"/>
          </a:xfrm>
          <a:prstGeom prst="quad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236" name="文本框 65"/>
          <p:cNvSpPr txBox="1">
            <a:spLocks noChangeArrowheads="1"/>
          </p:cNvSpPr>
          <p:nvPr>
            <p:custDataLst>
              <p:tags r:id="rId20"/>
            </p:custDataLst>
          </p:nvPr>
        </p:nvSpPr>
        <p:spPr bwMode="auto">
          <a:xfrm>
            <a:off x="9184551" y="1844494"/>
            <a:ext cx="581025" cy="21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cs typeface="Times New Roman" panose="02020603050405020304" charset="0"/>
              </a:rPr>
              <a:t>Q5-7</a:t>
            </a:r>
            <a:endParaRPr lang="en-US" altLang="zh-CN" sz="1200" dirty="0">
              <a:latin typeface="等线" panose="02010600030101010101" pitchFamily="2" charset="-122"/>
              <a:ea typeface="等线" panose="02010600030101010101" pitchFamily="2" charset="-122"/>
            </a:endParaRPr>
          </a:p>
        </p:txBody>
      </p:sp>
      <p:sp>
        <p:nvSpPr>
          <p:cNvPr id="237" name="文本框 65"/>
          <p:cNvSpPr txBox="1">
            <a:spLocks noChangeArrowheads="1"/>
          </p:cNvSpPr>
          <p:nvPr>
            <p:custDataLst>
              <p:tags r:id="rId21"/>
            </p:custDataLst>
          </p:nvPr>
        </p:nvSpPr>
        <p:spPr bwMode="auto">
          <a:xfrm>
            <a:off x="9244165" y="2122254"/>
            <a:ext cx="521384" cy="21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latin typeface="等线" panose="02010600030101010101" pitchFamily="2" charset="-122"/>
                <a:ea typeface="等线" panose="02010600030101010101" pitchFamily="2" charset="-122"/>
              </a:rPr>
              <a:t>S1-2</a:t>
            </a:r>
            <a:endParaRPr lang="en-US" altLang="zh-CN" sz="1200" b="1" dirty="0">
              <a:latin typeface="等线" panose="02010600030101010101" pitchFamily="2" charset="-122"/>
              <a:ea typeface="等线" panose="02010600030101010101" pitchFamily="2" charset="-122"/>
            </a:endParaRPr>
          </a:p>
        </p:txBody>
      </p:sp>
      <p:sp>
        <p:nvSpPr>
          <p:cNvPr id="246" name="流程图: 汇总连接 245"/>
          <p:cNvSpPr/>
          <p:nvPr>
            <p:custDataLst>
              <p:tags r:id="rId22"/>
            </p:custDataLst>
          </p:nvPr>
        </p:nvSpPr>
        <p:spPr>
          <a:xfrm>
            <a:off x="5850187" y="5480538"/>
            <a:ext cx="168910" cy="162560"/>
          </a:xfrm>
          <a:prstGeom prst="flowChartSummingJunc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sp>
        <p:nvSpPr>
          <p:cNvPr id="250" name="文本框 63"/>
          <p:cNvSpPr txBox="1">
            <a:spLocks noChangeArrowheads="1"/>
          </p:cNvSpPr>
          <p:nvPr>
            <p:custDataLst>
              <p:tags r:id="rId23"/>
            </p:custDataLst>
          </p:nvPr>
        </p:nvSpPr>
        <p:spPr bwMode="auto">
          <a:xfrm>
            <a:off x="5911665" y="5074138"/>
            <a:ext cx="899160" cy="27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rPr>
              <a:t>Fast valve-BK</a:t>
            </a:r>
            <a:endParaRPr lang="en-US" altLang="zh-CN" sz="1200" b="1" dirty="0">
              <a:solidFill>
                <a:srgbClr val="FF0000"/>
              </a:solidFill>
              <a:latin typeface="等线" panose="02010600030101010101" pitchFamily="2" charset="-122"/>
              <a:ea typeface="等线" panose="02010600030101010101" pitchFamily="2" charset="-122"/>
              <a:cs typeface="宋体" panose="02010600030101010101" pitchFamily="2" charset="-122"/>
            </a:endParaRPr>
          </a:p>
        </p:txBody>
      </p:sp>
      <p:sp>
        <p:nvSpPr>
          <p:cNvPr id="10" name="矩形: 圆角 9"/>
          <p:cNvSpPr/>
          <p:nvPr/>
        </p:nvSpPr>
        <p:spPr>
          <a:xfrm>
            <a:off x="2809470" y="4948729"/>
            <a:ext cx="4511487" cy="1089733"/>
          </a:xfrm>
          <a:prstGeom prst="roundRect">
            <a:avLst/>
          </a:prstGeom>
          <a:noFill/>
          <a:ln w="5715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9679449" y="1043413"/>
            <a:ext cx="859218" cy="1293394"/>
          </a:xfrm>
          <a:prstGeom prst="roundRect">
            <a:avLst/>
          </a:prstGeom>
          <a:noFill/>
          <a:ln w="5715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4349947" y="3869516"/>
            <a:ext cx="2977599" cy="748187"/>
            <a:chOff x="4461514" y="3921343"/>
            <a:chExt cx="2852048" cy="748187"/>
          </a:xfrm>
          <a:solidFill>
            <a:schemeClr val="accent1">
              <a:lumMod val="40000"/>
              <a:lumOff val="60000"/>
            </a:schemeClr>
          </a:solidFill>
        </p:grpSpPr>
        <p:sp>
          <p:nvSpPr>
            <p:cNvPr id="19" name="对话气泡: 圆角矩形 18"/>
            <p:cNvSpPr/>
            <p:nvPr/>
          </p:nvSpPr>
          <p:spPr>
            <a:xfrm>
              <a:off x="4461514" y="3921343"/>
              <a:ext cx="2852048" cy="748187"/>
            </a:xfrm>
            <a:prstGeom prst="wedgeRoundRectCallout">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527665" y="4019298"/>
              <a:ext cx="2725928" cy="584775"/>
            </a:xfrm>
            <a:prstGeom prst="rect">
              <a:avLst/>
            </a:prstGeom>
            <a:grpFill/>
          </p:spPr>
          <p:txBody>
            <a:bodyPr wrap="square" rtlCol="0">
              <a:spAutoFit/>
            </a:bodyPr>
            <a:lstStyle/>
            <a:p>
              <a:pPr algn="ctr"/>
              <a:r>
                <a:rPr lang="zh-CN" altLang="en-US" sz="1600" b="1" dirty="0"/>
                <a:t>用</a:t>
              </a:r>
              <a:r>
                <a:rPr lang="en-US" altLang="zh-CN" sz="1600" b="1" dirty="0" err="1"/>
                <a:t>DQN</a:t>
              </a:r>
              <a:r>
                <a:rPr lang="zh-CN" altLang="en-US" sz="1600" b="1" dirty="0"/>
                <a:t>构建水平段模型</a:t>
              </a:r>
              <a:endParaRPr lang="en-US" altLang="zh-CN" sz="1600" b="1" dirty="0"/>
            </a:p>
            <a:p>
              <a:r>
                <a:rPr lang="zh-CN" altLang="en-US" sz="1600" dirty="0"/>
                <a:t>目标：最大化通过光栅的离子</a:t>
              </a:r>
              <a:endParaRPr lang="zh-CN" altLang="en-US" sz="1600" dirty="0"/>
            </a:p>
          </p:txBody>
        </p:sp>
      </p:grpSp>
      <p:sp>
        <p:nvSpPr>
          <p:cNvPr id="22" name="对话气泡: 圆角矩形 21"/>
          <p:cNvSpPr/>
          <p:nvPr/>
        </p:nvSpPr>
        <p:spPr>
          <a:xfrm rot="16200000">
            <a:off x="6968704" y="-6871"/>
            <a:ext cx="935419" cy="3284855"/>
          </a:xfrm>
          <a:prstGeom prst="wedgeRoundRectCallout">
            <a:avLst/>
          </a:prstGeom>
          <a:solidFill>
            <a:schemeClr val="accent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5934642" y="1252580"/>
            <a:ext cx="3070229" cy="583565"/>
          </a:xfrm>
          <a:prstGeom prst="rect">
            <a:avLst/>
          </a:prstGeom>
          <a:solidFill>
            <a:schemeClr val="accent1">
              <a:lumMod val="40000"/>
              <a:lumOff val="60000"/>
            </a:schemeClr>
          </a:solidFill>
        </p:spPr>
        <p:txBody>
          <a:bodyPr wrap="square" rtlCol="0">
            <a:spAutoFit/>
          </a:bodyPr>
          <a:lstStyle/>
          <a:p>
            <a:pPr algn="ctr"/>
            <a:r>
              <a:rPr lang="zh-CN" altLang="en-US" sz="1600" b="1" dirty="0"/>
              <a:t>用</a:t>
            </a:r>
            <a:r>
              <a:rPr lang="en-US" altLang="zh-CN" sz="1600" b="1" dirty="0" err="1"/>
              <a:t>DQN</a:t>
            </a:r>
            <a:r>
              <a:rPr lang="zh-CN" altLang="en-US" sz="1600" b="1" dirty="0"/>
              <a:t>构建垂直段模型</a:t>
            </a:r>
            <a:endParaRPr lang="en-US" altLang="zh-CN" sz="1600" b="1" dirty="0"/>
          </a:p>
          <a:p>
            <a:r>
              <a:rPr lang="zh-CN" altLang="en-US" sz="1600" dirty="0"/>
              <a:t>目标：</a:t>
            </a:r>
            <a:r>
              <a:rPr lang="zh-CN" altLang="en-US" sz="1600" dirty="0"/>
              <a:t>最小化束</a:t>
            </a:r>
            <a:r>
              <a:rPr lang="zh-CN" altLang="en-US" sz="1600" dirty="0"/>
              <a:t>斑面积</a:t>
            </a:r>
            <a:endParaRPr lang="zh-CN" altLang="en-US" sz="1600" dirty="0"/>
          </a:p>
        </p:txBody>
      </p:sp>
      <p:sp>
        <p:nvSpPr>
          <p:cNvPr id="29" name="灯片编号占位符 28"/>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3</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3870" y="6638347"/>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5880488" cy="646331"/>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水平段和垂直段</a:t>
            </a:r>
            <a:r>
              <a:rPr lang="en-US" altLang="zh-CN" sz="3600" b="1" dirty="0" err="1">
                <a:solidFill>
                  <a:srgbClr val="174994"/>
                </a:solidFill>
                <a:latin typeface="微软雅黑" panose="020B0503020204020204" charset="-122"/>
                <a:ea typeface="微软雅黑" panose="020B0503020204020204" charset="-122"/>
                <a:cs typeface="Times New Roman" panose="02020603050405020304" charset="0"/>
              </a:rPr>
              <a:t>DQN</a:t>
            </a:r>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模型</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2.3</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cxnSp>
        <p:nvCxnSpPr>
          <p:cNvPr id="21" name="直接连接符 20"/>
          <p:cNvCxnSpPr/>
          <p:nvPr/>
        </p:nvCxnSpPr>
        <p:spPr>
          <a:xfrm>
            <a:off x="0" y="3697966"/>
            <a:ext cx="12186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pic>
        <p:nvPicPr>
          <p:cNvPr id="8" name="图片 7"/>
          <p:cNvPicPr>
            <a:picLocks noChangeAspect="1"/>
          </p:cNvPicPr>
          <p:nvPr/>
        </p:nvPicPr>
        <p:blipFill>
          <a:blip r:embed="rId5"/>
          <a:stretch>
            <a:fillRect/>
          </a:stretch>
        </p:blipFill>
        <p:spPr>
          <a:xfrm>
            <a:off x="377347" y="923925"/>
            <a:ext cx="2462836" cy="2487898"/>
          </a:xfrm>
          <a:prstGeom prst="rect">
            <a:avLst/>
          </a:prstGeom>
        </p:spPr>
      </p:pic>
      <p:pic>
        <p:nvPicPr>
          <p:cNvPr id="10" name="图片 9"/>
          <p:cNvPicPr>
            <a:picLocks noChangeAspect="1"/>
          </p:cNvPicPr>
          <p:nvPr/>
        </p:nvPicPr>
        <p:blipFill>
          <a:blip r:embed="rId6"/>
          <a:stretch>
            <a:fillRect/>
          </a:stretch>
        </p:blipFill>
        <p:spPr>
          <a:xfrm>
            <a:off x="378227" y="3933162"/>
            <a:ext cx="2386779" cy="2418319"/>
          </a:xfrm>
          <a:prstGeom prst="rect">
            <a:avLst/>
          </a:prstGeom>
        </p:spPr>
      </p:pic>
      <p:grpSp>
        <p:nvGrpSpPr>
          <p:cNvPr id="11" name="组合 10"/>
          <p:cNvGrpSpPr/>
          <p:nvPr/>
        </p:nvGrpSpPr>
        <p:grpSpPr>
          <a:xfrm>
            <a:off x="3144983" y="841764"/>
            <a:ext cx="4290290" cy="2746563"/>
            <a:chOff x="7882172" y="952660"/>
            <a:chExt cx="3814240" cy="2649574"/>
          </a:xfrm>
        </p:grpSpPr>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7183" t="7469" r="6570" b="5308"/>
            <a:stretch>
              <a:fillRect/>
            </a:stretch>
          </p:blipFill>
          <p:spPr>
            <a:xfrm>
              <a:off x="7882172" y="1073039"/>
              <a:ext cx="3814240" cy="2529195"/>
            </a:xfrm>
            <a:prstGeom prst="rect">
              <a:avLst/>
            </a:prstGeom>
          </p:spPr>
        </p:pic>
        <p:cxnSp>
          <p:nvCxnSpPr>
            <p:cNvPr id="13" name="直接箭头连接符 12"/>
            <p:cNvCxnSpPr/>
            <p:nvPr/>
          </p:nvCxnSpPr>
          <p:spPr>
            <a:xfrm>
              <a:off x="8573419" y="1210670"/>
              <a:ext cx="0" cy="399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8464090" y="2431859"/>
              <a:ext cx="0" cy="399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11139242" y="1208111"/>
              <a:ext cx="0" cy="399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1222671" y="2428897"/>
              <a:ext cx="0" cy="399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294891" y="952660"/>
              <a:ext cx="738749" cy="246221"/>
            </a:xfrm>
            <a:prstGeom prst="rect">
              <a:avLst/>
            </a:prstGeom>
            <a:noFill/>
          </p:spPr>
          <p:txBody>
            <a:bodyPr wrap="square" rtlCol="0">
              <a:spAutoFit/>
            </a:bodyPr>
            <a:lstStyle/>
            <a:p>
              <a:r>
                <a:rPr lang="en-US" altLang="zh-CN" sz="1000" b="1" dirty="0">
                  <a:solidFill>
                    <a:srgbClr val="00B050"/>
                  </a:solidFill>
                </a:rPr>
                <a:t>-1835</a:t>
              </a:r>
              <a:endParaRPr lang="zh-CN" altLang="en-US" sz="1000" b="1" dirty="0">
                <a:solidFill>
                  <a:srgbClr val="00B050"/>
                </a:solidFill>
              </a:endParaRPr>
            </a:p>
          </p:txBody>
        </p:sp>
        <p:sp>
          <p:nvSpPr>
            <p:cNvPr id="20" name="文本框 19"/>
            <p:cNvSpPr txBox="1"/>
            <p:nvPr/>
          </p:nvSpPr>
          <p:spPr>
            <a:xfrm>
              <a:off x="8193071" y="2214601"/>
              <a:ext cx="588317" cy="246221"/>
            </a:xfrm>
            <a:prstGeom prst="rect">
              <a:avLst/>
            </a:prstGeom>
            <a:noFill/>
          </p:spPr>
          <p:txBody>
            <a:bodyPr wrap="square" rtlCol="0">
              <a:spAutoFit/>
            </a:bodyPr>
            <a:lstStyle/>
            <a:p>
              <a:r>
                <a:rPr lang="en-US" altLang="zh-CN" sz="1000" b="1" dirty="0">
                  <a:solidFill>
                    <a:srgbClr val="00B050"/>
                  </a:solidFill>
                </a:rPr>
                <a:t>-2405</a:t>
              </a:r>
              <a:endParaRPr lang="zh-CN" altLang="en-US" sz="1000" b="1" dirty="0">
                <a:solidFill>
                  <a:srgbClr val="00B050"/>
                </a:solidFill>
              </a:endParaRPr>
            </a:p>
          </p:txBody>
        </p:sp>
        <p:sp>
          <p:nvSpPr>
            <p:cNvPr id="22" name="文本框 21"/>
            <p:cNvSpPr txBox="1"/>
            <p:nvPr/>
          </p:nvSpPr>
          <p:spPr>
            <a:xfrm>
              <a:off x="10938826" y="968426"/>
              <a:ext cx="589645" cy="254006"/>
            </a:xfrm>
            <a:prstGeom prst="rect">
              <a:avLst/>
            </a:prstGeom>
            <a:noFill/>
          </p:spPr>
          <p:txBody>
            <a:bodyPr wrap="square" rtlCol="0">
              <a:spAutoFit/>
            </a:bodyPr>
            <a:lstStyle/>
            <a:p>
              <a:r>
                <a:rPr lang="en-US" altLang="zh-CN" sz="1000" b="1" dirty="0">
                  <a:solidFill>
                    <a:srgbClr val="00B050"/>
                  </a:solidFill>
                </a:rPr>
                <a:t>2095</a:t>
              </a:r>
              <a:endParaRPr lang="zh-CN" altLang="en-US" sz="1000" b="1" dirty="0">
                <a:solidFill>
                  <a:srgbClr val="00B050"/>
                </a:solidFill>
              </a:endParaRPr>
            </a:p>
          </p:txBody>
        </p:sp>
        <p:sp>
          <p:nvSpPr>
            <p:cNvPr id="23" name="文本框 22"/>
            <p:cNvSpPr txBox="1"/>
            <p:nvPr/>
          </p:nvSpPr>
          <p:spPr>
            <a:xfrm>
              <a:off x="11012006" y="2221847"/>
              <a:ext cx="523097" cy="246221"/>
            </a:xfrm>
            <a:prstGeom prst="rect">
              <a:avLst/>
            </a:prstGeom>
            <a:noFill/>
          </p:spPr>
          <p:txBody>
            <a:bodyPr wrap="square" rtlCol="0">
              <a:spAutoFit/>
            </a:bodyPr>
            <a:lstStyle/>
            <a:p>
              <a:r>
                <a:rPr lang="en-US" altLang="zh-CN" sz="1000" b="1" dirty="0">
                  <a:solidFill>
                    <a:srgbClr val="00B050"/>
                  </a:solidFill>
                </a:rPr>
                <a:t>2545</a:t>
              </a:r>
              <a:endParaRPr lang="zh-CN" altLang="en-US" sz="1000" b="1" dirty="0">
                <a:solidFill>
                  <a:srgbClr val="00B050"/>
                </a:solidFill>
              </a:endParaRPr>
            </a:p>
          </p:txBody>
        </p:sp>
      </p:grpSp>
      <p:sp>
        <p:nvSpPr>
          <p:cNvPr id="25" name="文本框 24"/>
          <p:cNvSpPr txBox="1"/>
          <p:nvPr/>
        </p:nvSpPr>
        <p:spPr>
          <a:xfrm>
            <a:off x="7952959" y="5871334"/>
            <a:ext cx="3996183" cy="1090555"/>
          </a:xfrm>
          <a:prstGeom prst="rect">
            <a:avLst/>
          </a:prstGeom>
          <a:noFill/>
        </p:spPr>
        <p:txBody>
          <a:bodyPr wrap="square" rtlCol="0">
            <a:spAutoFit/>
          </a:bodyPr>
          <a:lstStyle/>
          <a:p>
            <a:pPr>
              <a:lnSpc>
                <a:spcPct val="150000"/>
              </a:lnSpc>
            </a:pPr>
            <a:r>
              <a:rPr lang="en-US" altLang="zh-CN" sz="1400" b="1" dirty="0" err="1"/>
              <a:t>DQN</a:t>
            </a:r>
            <a:r>
              <a:rPr lang="zh-CN" altLang="en-US" sz="1400" b="1" dirty="0"/>
              <a:t>给出的最佳聚焦电流</a:t>
            </a:r>
            <a:r>
              <a:rPr lang="en-US" altLang="zh-CN" sz="1400" b="1" dirty="0"/>
              <a:t>: </a:t>
            </a:r>
            <a:r>
              <a:rPr lang="en-US" altLang="zh-CN" sz="1400" b="1" dirty="0" err="1">
                <a:solidFill>
                  <a:srgbClr val="00B050"/>
                </a:solidFill>
              </a:rPr>
              <a:t>204.00A</a:t>
            </a:r>
            <a:r>
              <a:rPr lang="en-US" altLang="zh-CN" sz="1400" b="1" dirty="0" err="1"/>
              <a:t>,</a:t>
            </a:r>
            <a:r>
              <a:rPr lang="en-US" altLang="zh-CN" sz="1400" b="1" dirty="0" err="1">
                <a:solidFill>
                  <a:srgbClr val="C00000"/>
                </a:solidFill>
              </a:rPr>
              <a:t>231.91A</a:t>
            </a:r>
            <a:endParaRPr lang="en-US" altLang="zh-CN" sz="1400" b="1" dirty="0">
              <a:solidFill>
                <a:srgbClr val="C00000"/>
              </a:solidFill>
            </a:endParaRPr>
          </a:p>
          <a:p>
            <a:pPr>
              <a:lnSpc>
                <a:spcPct val="150000"/>
              </a:lnSpc>
            </a:pPr>
            <a:r>
              <a:rPr lang="zh-CN" altLang="en-US" sz="1400" b="1" dirty="0"/>
              <a:t>人工调整得到的最佳聚焦电流</a:t>
            </a:r>
            <a:r>
              <a:rPr lang="en-US" altLang="zh-CN" sz="1400" b="1" dirty="0"/>
              <a:t>:</a:t>
            </a:r>
            <a:r>
              <a:rPr lang="zh-CN" altLang="en-US" sz="1400" b="1" dirty="0"/>
              <a:t> </a:t>
            </a:r>
            <a:r>
              <a:rPr lang="en-US" altLang="zh-CN" sz="1400" b="1" dirty="0" err="1">
                <a:solidFill>
                  <a:srgbClr val="00B050"/>
                </a:solidFill>
              </a:rPr>
              <a:t>205.48A</a:t>
            </a:r>
            <a:r>
              <a:rPr lang="en-US" altLang="zh-CN" sz="1400" b="1" dirty="0" err="1"/>
              <a:t>,</a:t>
            </a:r>
            <a:r>
              <a:rPr lang="en-US" altLang="zh-CN" sz="1400" b="1" dirty="0" err="1">
                <a:solidFill>
                  <a:srgbClr val="C00000"/>
                </a:solidFill>
              </a:rPr>
              <a:t>231.09A</a:t>
            </a:r>
            <a:endParaRPr lang="en-US" altLang="zh-CN" sz="1400" b="1" dirty="0">
              <a:solidFill>
                <a:srgbClr val="C00000"/>
              </a:solidFill>
            </a:endParaRPr>
          </a:p>
          <a:p>
            <a:pPr>
              <a:lnSpc>
                <a:spcPct val="150000"/>
              </a:lnSpc>
            </a:pPr>
            <a:endParaRPr lang="zh-CN" altLang="en-US" sz="1700" b="1" dirty="0">
              <a:solidFill>
                <a:srgbClr val="C00000"/>
              </a:solidFill>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rcRect b="12169"/>
          <a:stretch>
            <a:fillRect/>
          </a:stretch>
        </p:blipFill>
        <p:spPr>
          <a:xfrm>
            <a:off x="8155446" y="3789134"/>
            <a:ext cx="2987963" cy="1991033"/>
          </a:xfrm>
          <a:prstGeom prst="rect">
            <a:avLst/>
          </a:prstGeom>
        </p:spPr>
      </p:pic>
      <p:sp>
        <p:nvSpPr>
          <p:cNvPr id="24" name="文本框 23"/>
          <p:cNvSpPr txBox="1"/>
          <p:nvPr/>
        </p:nvSpPr>
        <p:spPr>
          <a:xfrm>
            <a:off x="7769111" y="1644473"/>
            <a:ext cx="4022729" cy="1753235"/>
          </a:xfrm>
          <a:prstGeom prst="rect">
            <a:avLst/>
          </a:prstGeom>
          <a:noFill/>
        </p:spPr>
        <p:txBody>
          <a:bodyPr wrap="square" rtlCol="0">
            <a:spAutoFit/>
          </a:bodyPr>
          <a:lstStyle/>
          <a:p>
            <a:pPr>
              <a:lnSpc>
                <a:spcPct val="150000"/>
              </a:lnSpc>
            </a:pPr>
            <a:r>
              <a:rPr lang="zh-CN" altLang="en-US" b="1" dirty="0"/>
              <a:t>现场调束人员将磁场对应的电流值下发给电源后</a:t>
            </a:r>
            <a:r>
              <a:rPr lang="en-US" altLang="zh-CN" b="1" dirty="0"/>
              <a:t>, </a:t>
            </a:r>
            <a:r>
              <a:rPr lang="zh-CN" altLang="en-US" b="1" dirty="0"/>
              <a:t>反馈</a:t>
            </a:r>
            <a:r>
              <a:rPr lang="en-US" altLang="zh-CN" b="1" dirty="0"/>
              <a:t>“</a:t>
            </a:r>
            <a:r>
              <a:rPr lang="zh-CN" altLang="en-US" b="1" dirty="0"/>
              <a:t>效果不错</a:t>
            </a:r>
            <a:r>
              <a:rPr lang="en-US" altLang="zh-CN" b="1" dirty="0"/>
              <a:t>”</a:t>
            </a:r>
            <a:r>
              <a:rPr lang="zh-CN" altLang="en-US" b="1" dirty="0"/>
              <a:t>。</a:t>
            </a:r>
            <a:endParaRPr lang="en-US" altLang="zh-CN" b="1" dirty="0"/>
          </a:p>
          <a:p>
            <a:pPr>
              <a:lnSpc>
                <a:spcPct val="150000"/>
              </a:lnSpc>
            </a:pPr>
            <a:endParaRPr lang="en-US" altLang="zh-CN" dirty="0"/>
          </a:p>
          <a:p>
            <a:pPr>
              <a:lnSpc>
                <a:spcPct val="150000"/>
              </a:lnSpc>
            </a:pPr>
            <a:endParaRPr lang="zh-CN" altLang="en-US" dirty="0"/>
          </a:p>
        </p:txBody>
      </p:sp>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5857" y="3800072"/>
            <a:ext cx="3996182" cy="2748097"/>
          </a:xfrm>
          <a:prstGeom prst="rect">
            <a:avLst/>
          </a:prstGeom>
        </p:spPr>
      </p:pic>
      <p:sp>
        <p:nvSpPr>
          <p:cNvPr id="29" name="灯片编号占位符 28"/>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4</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9137015" cy="645160"/>
          </a:xfrm>
          <a:prstGeom prst="rect">
            <a:avLst/>
          </a:prstGeom>
          <a:noFill/>
        </p:spPr>
        <p:txBody>
          <a:bodyPr wrap="square" rtlCol="0">
            <a:spAutoFit/>
          </a:bodyPr>
          <a:lstStyle/>
          <a:p>
            <a:r>
              <a:rPr lang="en-US" altLang="zh-CN" sz="3600" b="1">
                <a:solidFill>
                  <a:srgbClr val="174994"/>
                </a:solidFill>
                <a:latin typeface="Times New Roman" panose="02020603050405020304" charset="0"/>
                <a:ea typeface="微软雅黑" panose="020B0503020204020204" charset="-122"/>
                <a:cs typeface="Times New Roman" panose="02020603050405020304" charset="0"/>
              </a:rPr>
              <a:t>50 MeV</a:t>
            </a:r>
            <a:r>
              <a:rPr lang="zh-CN" altLang="en-US" sz="3600" b="1">
                <a:solidFill>
                  <a:srgbClr val="174994"/>
                </a:solidFill>
                <a:latin typeface="微软雅黑" panose="020B0503020204020204" charset="-122"/>
                <a:ea typeface="微软雅黑" panose="020B0503020204020204" charset="-122"/>
                <a:cs typeface="Times New Roman" panose="02020603050405020304" charset="0"/>
              </a:rPr>
              <a:t>质子微束装置束流调试结果对比</a:t>
            </a:r>
            <a:endParaRPr lang="zh-CN" sz="3600" b="1">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5</a:t>
            </a:r>
            <a:endParaRPr lang="en-US" altLang="zh-CN"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1208" y="66675"/>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2.4</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stretch>
            <a:fillRect/>
          </a:stretch>
        </p:blipFill>
        <p:spPr>
          <a:xfrm>
            <a:off x="248920" y="276225"/>
            <a:ext cx="360045" cy="360045"/>
          </a:xfrm>
          <a:prstGeom prst="rect">
            <a:avLst/>
          </a:prstGeom>
        </p:spPr>
      </p:pic>
      <p:pic>
        <p:nvPicPr>
          <p:cNvPr id="4" name="图片 3" descr="SUM_tiff-1"/>
          <p:cNvPicPr>
            <a:picLocks noChangeAspect="1"/>
          </p:cNvPicPr>
          <p:nvPr/>
        </p:nvPicPr>
        <p:blipFill>
          <a:blip r:embed="rId4"/>
          <a:stretch>
            <a:fillRect/>
          </a:stretch>
        </p:blipFill>
        <p:spPr>
          <a:xfrm>
            <a:off x="330835" y="1126490"/>
            <a:ext cx="3824546" cy="2520000"/>
          </a:xfrm>
          <a:prstGeom prst="rect">
            <a:avLst/>
          </a:prstGeom>
        </p:spPr>
      </p:pic>
      <p:graphicFrame>
        <p:nvGraphicFramePr>
          <p:cNvPr id="12" name="对象 11"/>
          <p:cNvGraphicFramePr>
            <a:graphicFrameLocks noChangeAspect="1"/>
          </p:cNvGraphicFramePr>
          <p:nvPr>
            <p:custDataLst>
              <p:tags r:id="rId5"/>
            </p:custDataLst>
          </p:nvPr>
        </p:nvGraphicFramePr>
        <p:xfrm>
          <a:off x="4472305" y="1116965"/>
          <a:ext cx="3527497" cy="2700000"/>
        </p:xfrm>
        <a:graphic>
          <a:graphicData uri="http://schemas.openxmlformats.org/presentationml/2006/ole">
            <mc:AlternateContent xmlns:mc="http://schemas.openxmlformats.org/markup-compatibility/2006">
              <mc:Choice xmlns:v="urn:schemas-microsoft-com:vml" Requires="v">
                <p:oleObj spid="_x0000_s5" name="" r:id="rId6" imgW="11485880" imgH="8798560" progId="Origin95.Graph">
                  <p:embed/>
                </p:oleObj>
              </mc:Choice>
              <mc:Fallback>
                <p:oleObj name="" r:id="rId6" imgW="11485880" imgH="8798560" progId="Origin95.Graph">
                  <p:embed/>
                  <p:pic>
                    <p:nvPicPr>
                      <p:cNvPr id="0" name="对象 11"/>
                      <p:cNvPicPr/>
                      <p:nvPr/>
                    </p:nvPicPr>
                    <p:blipFill>
                      <a:blip r:embed="rId7"/>
                      <a:stretch>
                        <a:fillRect/>
                      </a:stretch>
                    </p:blipFill>
                    <p:spPr>
                      <a:xfrm>
                        <a:off x="4472305" y="1116965"/>
                        <a:ext cx="3527497" cy="2700000"/>
                      </a:xfrm>
                      <a:prstGeom prst="rect">
                        <a:avLst/>
                      </a:prstGeom>
                    </p:spPr>
                  </p:pic>
                </p:oleObj>
              </mc:Fallback>
            </mc:AlternateContent>
          </a:graphicData>
        </a:graphic>
      </p:graphicFrame>
      <p:graphicFrame>
        <p:nvGraphicFramePr>
          <p:cNvPr id="23" name="对象 22"/>
          <p:cNvGraphicFramePr>
            <a:graphicFrameLocks noChangeAspect="1"/>
          </p:cNvGraphicFramePr>
          <p:nvPr>
            <p:custDataLst>
              <p:tags r:id="rId8"/>
            </p:custDataLst>
          </p:nvPr>
        </p:nvGraphicFramePr>
        <p:xfrm>
          <a:off x="7747635" y="1116965"/>
          <a:ext cx="3527497" cy="2700000"/>
        </p:xfrm>
        <a:graphic>
          <a:graphicData uri="http://schemas.openxmlformats.org/presentationml/2006/ole">
            <mc:AlternateContent xmlns:mc="http://schemas.openxmlformats.org/markup-compatibility/2006">
              <mc:Choice xmlns:v="urn:schemas-microsoft-com:vml" Requires="v">
                <p:oleObj spid="_x0000_s10" name="" r:id="rId9" imgW="11485880" imgH="8798560" progId="Origin95.Graph">
                  <p:embed/>
                </p:oleObj>
              </mc:Choice>
              <mc:Fallback>
                <p:oleObj name="" r:id="rId9" imgW="11485880" imgH="8798560" progId="Origin95.Graph">
                  <p:embed/>
                  <p:pic>
                    <p:nvPicPr>
                      <p:cNvPr id="0" name="对象 22"/>
                      <p:cNvPicPr/>
                      <p:nvPr/>
                    </p:nvPicPr>
                    <p:blipFill>
                      <a:blip r:embed="rId10"/>
                      <a:stretch>
                        <a:fillRect/>
                      </a:stretch>
                    </p:blipFill>
                    <p:spPr>
                      <a:xfrm>
                        <a:off x="7747635" y="1116965"/>
                        <a:ext cx="3527497" cy="2700000"/>
                      </a:xfrm>
                      <a:prstGeom prst="rect">
                        <a:avLst/>
                      </a:prstGeom>
                    </p:spPr>
                  </p:pic>
                </p:oleObj>
              </mc:Fallback>
            </mc:AlternateContent>
          </a:graphicData>
        </a:graphic>
      </p:graphicFrame>
      <p:sp>
        <p:nvSpPr>
          <p:cNvPr id="25" name="文本框 24"/>
          <p:cNvSpPr txBox="1"/>
          <p:nvPr>
            <p:custDataLst>
              <p:tags r:id="rId11"/>
            </p:custDataLst>
          </p:nvPr>
        </p:nvSpPr>
        <p:spPr>
          <a:xfrm>
            <a:off x="5101590" y="1035685"/>
            <a:ext cx="2402840" cy="398780"/>
          </a:xfrm>
          <a:prstGeom prst="rect">
            <a:avLst/>
          </a:prstGeom>
          <a:noFill/>
        </p:spPr>
        <p:txBody>
          <a:bodyPr wrap="square" rtlCol="0">
            <a:spAutoFit/>
          </a:bodyPr>
          <a:lstStyle/>
          <a:p>
            <a:pPr algn="ctr"/>
            <a:r>
              <a:rPr lang="en-US" altLang="zh-CN" sz="2000" b="1">
                <a:latin typeface="Times New Roman" panose="02020603050405020304" charset="0"/>
                <a:cs typeface="Times New Roman" panose="02020603050405020304" charset="0"/>
              </a:rPr>
              <a:t>FWHM</a:t>
            </a:r>
            <a:r>
              <a:rPr lang="zh-CN" altLang="en-US" sz="2000" b="1">
                <a:latin typeface="Times New Roman" panose="02020603050405020304" charset="0"/>
                <a:cs typeface="Times New Roman" panose="02020603050405020304" charset="0"/>
              </a:rPr>
              <a:t>：</a:t>
            </a:r>
            <a:r>
              <a:rPr lang="en-US" altLang="zh-CN" sz="2000" b="1">
                <a:latin typeface="Times New Roman" panose="02020603050405020304" charset="0"/>
                <a:cs typeface="Times New Roman" panose="02020603050405020304" charset="0"/>
              </a:rPr>
              <a:t>5.95 μm</a:t>
            </a:r>
            <a:endParaRPr lang="en-US" altLang="zh-CN" sz="2000" b="1">
              <a:latin typeface="Times New Roman" panose="02020603050405020304" charset="0"/>
              <a:cs typeface="Times New Roman" panose="02020603050405020304" charset="0"/>
            </a:endParaRPr>
          </a:p>
        </p:txBody>
      </p:sp>
      <p:sp>
        <p:nvSpPr>
          <p:cNvPr id="26" name="文本框 25"/>
          <p:cNvSpPr txBox="1"/>
          <p:nvPr>
            <p:custDataLst>
              <p:tags r:id="rId12"/>
            </p:custDataLst>
          </p:nvPr>
        </p:nvSpPr>
        <p:spPr>
          <a:xfrm>
            <a:off x="8378190" y="1019810"/>
            <a:ext cx="2413635" cy="398780"/>
          </a:xfrm>
          <a:prstGeom prst="rect">
            <a:avLst/>
          </a:prstGeom>
          <a:noFill/>
        </p:spPr>
        <p:txBody>
          <a:bodyPr wrap="square" rtlCol="0">
            <a:spAutoFit/>
          </a:bodyPr>
          <a:lstStyle/>
          <a:p>
            <a:pPr algn="ctr"/>
            <a:r>
              <a:rPr lang="en-US" altLang="zh-CN" sz="2000" b="1">
                <a:latin typeface="Times New Roman" panose="02020603050405020304" charset="0"/>
                <a:cs typeface="Times New Roman" panose="02020603050405020304" charset="0"/>
              </a:rPr>
              <a:t>FWHM</a:t>
            </a:r>
            <a:r>
              <a:rPr lang="zh-CN" altLang="en-US" sz="2000" b="1">
                <a:latin typeface="Times New Roman" panose="02020603050405020304" charset="0"/>
                <a:cs typeface="Times New Roman" panose="02020603050405020304" charset="0"/>
              </a:rPr>
              <a:t>：</a:t>
            </a:r>
            <a:r>
              <a:rPr lang="en-US" altLang="zh-CN" sz="2000" b="1">
                <a:latin typeface="Times New Roman" panose="02020603050405020304" charset="0"/>
                <a:cs typeface="Times New Roman" panose="02020603050405020304" charset="0"/>
              </a:rPr>
              <a:t>7.66 μm</a:t>
            </a:r>
            <a:endParaRPr lang="en-US" altLang="zh-CN" sz="2000" b="1">
              <a:latin typeface="Times New Roman" panose="02020603050405020304" charset="0"/>
              <a:cs typeface="Times New Roman" panose="02020603050405020304" charset="0"/>
            </a:endParaRPr>
          </a:p>
        </p:txBody>
      </p:sp>
      <p:sp>
        <p:nvSpPr>
          <p:cNvPr id="31" name="文本框 30"/>
          <p:cNvSpPr txBox="1"/>
          <p:nvPr>
            <p:custDataLst>
              <p:tags r:id="rId13"/>
            </p:custDataLst>
          </p:nvPr>
        </p:nvSpPr>
        <p:spPr>
          <a:xfrm>
            <a:off x="5101590" y="3775710"/>
            <a:ext cx="2411095" cy="398780"/>
          </a:xfrm>
          <a:prstGeom prst="rect">
            <a:avLst/>
          </a:prstGeom>
          <a:noFill/>
        </p:spPr>
        <p:txBody>
          <a:bodyPr wrap="square" rtlCol="0">
            <a:spAutoFit/>
          </a:bodyPr>
          <a:lstStyle/>
          <a:p>
            <a:pPr algn="ctr"/>
            <a:r>
              <a:rPr lang="zh-CN" altLang="en-US" sz="2000"/>
              <a:t>水平</a:t>
            </a:r>
            <a:r>
              <a:rPr lang="en-US" altLang="zh-CN" sz="2000" i="1">
                <a:latin typeface="Times New Roman" panose="02020603050405020304" charset="0"/>
                <a:cs typeface="Times New Roman" panose="02020603050405020304" charset="0"/>
              </a:rPr>
              <a:t>x</a:t>
            </a:r>
            <a:r>
              <a:rPr lang="zh-CN" altLang="en-US" sz="2000"/>
              <a:t>方向</a:t>
            </a:r>
            <a:endParaRPr lang="zh-CN" altLang="en-US" sz="2000"/>
          </a:p>
        </p:txBody>
      </p:sp>
      <p:sp>
        <p:nvSpPr>
          <p:cNvPr id="33" name="文本框 32"/>
          <p:cNvSpPr txBox="1"/>
          <p:nvPr>
            <p:custDataLst>
              <p:tags r:id="rId14"/>
            </p:custDataLst>
          </p:nvPr>
        </p:nvSpPr>
        <p:spPr>
          <a:xfrm>
            <a:off x="8378190" y="3786505"/>
            <a:ext cx="2413635" cy="398780"/>
          </a:xfrm>
          <a:prstGeom prst="rect">
            <a:avLst/>
          </a:prstGeom>
          <a:noFill/>
        </p:spPr>
        <p:txBody>
          <a:bodyPr wrap="square" rtlCol="0">
            <a:spAutoFit/>
          </a:bodyPr>
          <a:lstStyle/>
          <a:p>
            <a:pPr algn="ctr"/>
            <a:r>
              <a:rPr lang="zh-CN" altLang="en-US" sz="2000"/>
              <a:t>垂直</a:t>
            </a:r>
            <a:r>
              <a:rPr lang="en-US" altLang="zh-CN" sz="2000" i="1">
                <a:latin typeface="Times New Roman" panose="02020603050405020304" charset="0"/>
                <a:cs typeface="Times New Roman" panose="02020603050405020304" charset="0"/>
              </a:rPr>
              <a:t>y</a:t>
            </a:r>
            <a:r>
              <a:rPr lang="zh-CN" altLang="en-US" sz="2000"/>
              <a:t>方向</a:t>
            </a:r>
            <a:endParaRPr lang="zh-CN" altLang="en-US" sz="2000"/>
          </a:p>
        </p:txBody>
      </p:sp>
      <p:sp>
        <p:nvSpPr>
          <p:cNvPr id="34" name="文本框 33"/>
          <p:cNvSpPr txBox="1"/>
          <p:nvPr/>
        </p:nvSpPr>
        <p:spPr>
          <a:xfrm>
            <a:off x="248920" y="3786505"/>
            <a:ext cx="4004945" cy="398780"/>
          </a:xfrm>
          <a:prstGeom prst="rect">
            <a:avLst/>
          </a:prstGeom>
          <a:noFill/>
        </p:spPr>
        <p:txBody>
          <a:bodyPr wrap="square" rtlCol="0">
            <a:spAutoFit/>
          </a:bodyPr>
          <a:lstStyle/>
          <a:p>
            <a:pPr algn="ctr"/>
            <a:r>
              <a:rPr lang="zh-CN" altLang="en-US" sz="2000"/>
              <a:t>以靶点束斑为</a:t>
            </a:r>
            <a:r>
              <a:rPr lang="en-US" altLang="zh-CN" sz="2000" b="1">
                <a:solidFill>
                  <a:schemeClr val="accent1">
                    <a:lumMod val="75000"/>
                  </a:schemeClr>
                </a:solidFill>
                <a:latin typeface="Times New Roman" panose="02020603050405020304" charset="0"/>
                <a:cs typeface="Times New Roman" panose="02020603050405020304" charset="0"/>
                <a:sym typeface="+mn-ea"/>
              </a:rPr>
              <a:t>6 μm×8 μm</a:t>
            </a:r>
            <a:r>
              <a:rPr lang="zh-CN" altLang="en-US" sz="2000">
                <a:latin typeface="Times New Roman" panose="02020603050405020304" charset="0"/>
                <a:cs typeface="Times New Roman" panose="02020603050405020304" charset="0"/>
                <a:sym typeface="+mn-ea"/>
              </a:rPr>
              <a:t>时为例</a:t>
            </a:r>
            <a:endParaRPr lang="zh-CN" altLang="en-US" sz="2000">
              <a:latin typeface="Times New Roman" panose="02020603050405020304" charset="0"/>
              <a:cs typeface="Times New Roman" panose="02020603050405020304" charset="0"/>
              <a:sym typeface="+mn-ea"/>
            </a:endParaRPr>
          </a:p>
        </p:txBody>
      </p:sp>
      <p:graphicFrame>
        <p:nvGraphicFramePr>
          <p:cNvPr id="19" name="表格 18"/>
          <p:cNvGraphicFramePr/>
          <p:nvPr>
            <p:custDataLst>
              <p:tags r:id="rId15"/>
            </p:custDataLst>
          </p:nvPr>
        </p:nvGraphicFramePr>
        <p:xfrm>
          <a:off x="425450" y="4355465"/>
          <a:ext cx="10506075" cy="1632585"/>
        </p:xfrm>
        <a:graphic>
          <a:graphicData uri="http://schemas.openxmlformats.org/drawingml/2006/table">
            <a:tbl>
              <a:tblPr/>
              <a:tblGrid>
                <a:gridCol w="2625725"/>
                <a:gridCol w="3054350"/>
                <a:gridCol w="2971165"/>
                <a:gridCol w="1854835"/>
              </a:tblGrid>
              <a:tr h="381000">
                <a:tc>
                  <a:txBody>
                    <a:bodyPr/>
                    <a:lstStyle/>
                    <a:p>
                      <a:pPr marL="0" indent="0" algn="ctr">
                        <a:lnSpc>
                          <a:spcPct val="125000"/>
                        </a:lnSpc>
                        <a:spcBef>
                          <a:spcPct val="0"/>
                        </a:spcBef>
                        <a:spcAft>
                          <a:spcPct val="0"/>
                        </a:spcAft>
                      </a:pPr>
                      <a:r>
                        <a:rPr lang="zh-CN" sz="2000" b="0">
                          <a:latin typeface="微软雅黑" panose="020B0503020204020204" charset="-122"/>
                          <a:ea typeface="微软雅黑" panose="020B0503020204020204" charset="-122"/>
                        </a:rPr>
                        <a:t>四极磁铁</a:t>
                      </a:r>
                      <a:r>
                        <a:rPr lang="zh-CN" sz="2000" b="0">
                          <a:latin typeface="Times New Roman" panose="02020603050405020304"/>
                          <a:ea typeface="微软雅黑" panose="020B0503020204020204" charset="-122"/>
                        </a:rPr>
                        <a:t>（</a:t>
                      </a:r>
                      <a:r>
                        <a:rPr lang="en-US" altLang="zh-CN" sz="2000" b="0">
                          <a:latin typeface="Times New Roman" panose="02020603050405020304"/>
                          <a:ea typeface="Times New Roman" panose="02020603050405020304"/>
                        </a:rPr>
                        <a:t>A</a:t>
                      </a:r>
                      <a:r>
                        <a:rPr lang="zh-CN" sz="2000" b="0">
                          <a:latin typeface="Times New Roman" panose="02020603050405020304"/>
                          <a:ea typeface="微软雅黑" panose="020B0503020204020204" charset="-122"/>
                        </a:rPr>
                        <a:t>）</a:t>
                      </a:r>
                      <a:endParaRPr lang="zh-CN" sz="2000" b="0">
                        <a:latin typeface="Times New Roman" panose="02020603050405020304"/>
                        <a:ea typeface="微软雅黑" panose="020B0503020204020204" charset="-122"/>
                      </a:endParaRPr>
                    </a:p>
                  </a:txBody>
                  <a:tcPr marL="68580" marR="68580" marT="0" marB="0" anchor="ctr">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25000"/>
                        </a:lnSpc>
                        <a:spcBef>
                          <a:spcPct val="0"/>
                        </a:spcBef>
                        <a:spcAft>
                          <a:spcPct val="0"/>
                        </a:spcAft>
                      </a:pPr>
                      <a:r>
                        <a:rPr lang="zh-CN" sz="2000" b="0" dirty="0">
                          <a:latin typeface="Times New Roman" panose="02020603050405020304"/>
                          <a:ea typeface="微软雅黑" panose="020B0503020204020204" charset="-122"/>
                        </a:rPr>
                        <a:t>实验值（</a:t>
                      </a:r>
                      <a:r>
                        <a:rPr lang="en-US" altLang="zh-CN" sz="2000" b="0" dirty="0">
                          <a:latin typeface="Times New Roman" panose="02020603050405020304"/>
                          <a:ea typeface="Times New Roman" panose="02020603050405020304"/>
                        </a:rPr>
                        <a:t>A</a:t>
                      </a:r>
                      <a:r>
                        <a:rPr lang="zh-CN" sz="2000" b="0" dirty="0">
                          <a:latin typeface="Times New Roman" panose="02020603050405020304"/>
                          <a:ea typeface="微软雅黑" panose="020B0503020204020204" charset="-122"/>
                        </a:rPr>
                        <a:t>）</a:t>
                      </a:r>
                      <a:endParaRPr lang="zh-CN" sz="2000" b="0" dirty="0">
                        <a:latin typeface="Times New Roman" panose="02020603050405020304"/>
                        <a:ea typeface="微软雅黑" panose="020B0503020204020204" charset="-122"/>
                      </a:endParaRPr>
                    </a:p>
                  </a:txBody>
                  <a:tcPr marL="68580" marR="68580" marT="0" marB="0" anchor="ctr">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25000"/>
                        </a:lnSpc>
                        <a:spcBef>
                          <a:spcPct val="0"/>
                        </a:spcBef>
                        <a:spcAft>
                          <a:spcPct val="0"/>
                        </a:spcAft>
                      </a:pPr>
                      <a:r>
                        <a:rPr lang="en-US" altLang="zh-CN" sz="2000" b="0" dirty="0">
                          <a:latin typeface="+mn-ea"/>
                        </a:rPr>
                        <a:t>DQN</a:t>
                      </a:r>
                      <a:r>
                        <a:rPr lang="zh-CN" sz="2000" b="0" dirty="0">
                          <a:latin typeface="+mn-ea"/>
                        </a:rPr>
                        <a:t>模型值</a:t>
                      </a:r>
                      <a:r>
                        <a:rPr lang="zh-CN" sz="2000" b="0" dirty="0">
                          <a:latin typeface="Times New Roman" panose="02020603050405020304"/>
                          <a:ea typeface="微软雅黑" panose="020B0503020204020204" charset="-122"/>
                        </a:rPr>
                        <a:t>（</a:t>
                      </a:r>
                      <a:r>
                        <a:rPr lang="en-US" altLang="zh-CN" sz="2000" b="0" dirty="0">
                          <a:latin typeface="Times New Roman" panose="02020603050405020304"/>
                          <a:ea typeface="Times New Roman" panose="02020603050405020304"/>
                        </a:rPr>
                        <a:t>A</a:t>
                      </a:r>
                      <a:r>
                        <a:rPr lang="zh-CN" sz="2000" b="0" dirty="0">
                          <a:latin typeface="Times New Roman" panose="02020603050405020304"/>
                          <a:ea typeface="微软雅黑" panose="020B0503020204020204" charset="-122"/>
                        </a:rPr>
                        <a:t>）</a:t>
                      </a:r>
                      <a:endParaRPr lang="zh-CN" sz="2000" b="0" dirty="0">
                        <a:latin typeface="Times New Roman" panose="02020603050405020304"/>
                        <a:ea typeface="微软雅黑" panose="020B0503020204020204" charset="-122"/>
                      </a:endParaRPr>
                    </a:p>
                  </a:txBody>
                  <a:tcPr marL="68580" marR="68580" marT="0" marB="0" anchor="ctr">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25000"/>
                        </a:lnSpc>
                        <a:spcBef>
                          <a:spcPct val="0"/>
                        </a:spcBef>
                        <a:spcAft>
                          <a:spcPct val="0"/>
                        </a:spcAft>
                      </a:pPr>
                      <a:r>
                        <a:rPr lang="zh-CN" sz="2000" b="0">
                          <a:latin typeface="微软雅黑" panose="020B0503020204020204" charset="-122"/>
                          <a:ea typeface="微软雅黑" panose="020B0503020204020204" charset="-122"/>
                        </a:rPr>
                        <a:t>误差</a:t>
                      </a:r>
                      <a:endParaRPr lang="zh-CN" sz="2000" b="0">
                        <a:latin typeface="微软雅黑" panose="020B0503020204020204" charset="-122"/>
                        <a:ea typeface="微软雅黑" panose="020B0503020204020204" charset="-122"/>
                      </a:endParaRPr>
                    </a:p>
                  </a:txBody>
                  <a:tcPr marL="68580" marR="68580" marT="0" marB="0" anchor="ctr">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rowSpan="2">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Q5Q6</a:t>
                      </a:r>
                      <a:endParaRPr lang="en-US" altLang="zh-CN" sz="2000" b="0">
                        <a:latin typeface="Times New Roman" panose="02020603050405020304"/>
                        <a:ea typeface="Times New Roman" panose="02020603050405020304"/>
                      </a:endParaRP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rowSpan="2">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206.04</a:t>
                      </a:r>
                      <a:endParaRPr lang="en-US" altLang="zh-CN" sz="2000" b="0">
                        <a:latin typeface="Times New Roman" panose="02020603050405020304"/>
                        <a:ea typeface="Times New Roman" panose="02020603050405020304"/>
                      </a:endParaRP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204.00</a:t>
                      </a:r>
                      <a:endParaRPr lang="en-US" altLang="zh-CN" sz="2000" b="0">
                        <a:latin typeface="Times New Roman" panose="02020603050405020304"/>
                        <a:ea typeface="Times New Roman" panose="02020603050405020304"/>
                      </a:endParaRP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0" indent="0" algn="ctr">
                        <a:lnSpc>
                          <a:spcPct val="125000"/>
                        </a:lnSpc>
                        <a:spcBef>
                          <a:spcPct val="0"/>
                        </a:spcBef>
                        <a:spcAft>
                          <a:spcPct val="0"/>
                        </a:spcAft>
                      </a:pPr>
                      <a:r>
                        <a:rPr lang="en-US" altLang="zh-CN" sz="2000" b="1">
                          <a:solidFill>
                            <a:schemeClr val="accent1">
                              <a:lumMod val="75000"/>
                            </a:schemeClr>
                          </a:solidFill>
                          <a:latin typeface="Times New Roman" panose="02020603050405020304"/>
                          <a:ea typeface="Times New Roman" panose="02020603050405020304"/>
                        </a:rPr>
                        <a:t>0.99%</a:t>
                      </a:r>
                      <a:endParaRPr lang="en-US" altLang="zh-CN" sz="2000" b="1">
                        <a:solidFill>
                          <a:schemeClr val="accent1">
                            <a:lumMod val="75000"/>
                          </a:schemeClr>
                        </a:solidFill>
                        <a:latin typeface="Times New Roman" panose="02020603050405020304"/>
                        <a:ea typeface="Times New Roman" panose="02020603050405020304"/>
                      </a:endParaRP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r>
              <a:tr h="381000">
                <a:tc vMerge="1">
                  <a:tcPr>
                    <a:lnL>
                      <a:noFill/>
                    </a:lnL>
                    <a:lnR>
                      <a:noFill/>
                    </a:lnR>
                    <a:lnB>
                      <a:noFill/>
                    </a:lnB>
                  </a:tcPr>
                </a:tc>
                <a:tc vMerge="1">
                  <a:tcPr marL="68580" marR="68580" marT="0" marB="0" anchor="ctr">
                    <a:lnL>
                      <a:noFill/>
                    </a:lnL>
                    <a:lnR>
                      <a:noFill/>
                    </a:lnR>
                    <a:lnT>
                      <a:noFill/>
                    </a:lnT>
                    <a:lnB>
                      <a:noFill/>
                    </a:lnB>
                    <a:noFill/>
                  </a:tcPr>
                </a:tc>
                <a:tc>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203.93</a:t>
                      </a:r>
                      <a:endParaRPr lang="en-US" altLang="zh-CN" sz="2000" b="0">
                        <a:latin typeface="Times New Roman" panose="02020603050405020304"/>
                        <a:ea typeface="Times New Roman" panose="02020603050405020304"/>
                      </a:endParaRPr>
                    </a:p>
                  </a:txBody>
                  <a:tcPr marL="68580" marR="68580" marT="0" marB="0" anchor="ctr">
                    <a:lnL>
                      <a:noFill/>
                    </a:lnL>
                    <a:lnR>
                      <a:noFill/>
                    </a:lnR>
                    <a:lnT>
                      <a:noFill/>
                    </a:lnT>
                    <a:lnB>
                      <a:noFill/>
                    </a:lnB>
                    <a:noFill/>
                  </a:tcPr>
                </a:tc>
                <a:tc>
                  <a:txBody>
                    <a:bodyPr/>
                    <a:lstStyle/>
                    <a:p>
                      <a:pPr marL="0" indent="0" algn="ctr">
                        <a:lnSpc>
                          <a:spcPct val="125000"/>
                        </a:lnSpc>
                        <a:spcBef>
                          <a:spcPct val="0"/>
                        </a:spcBef>
                        <a:spcAft>
                          <a:spcPct val="0"/>
                        </a:spcAft>
                      </a:pPr>
                      <a:r>
                        <a:rPr lang="en-US" altLang="zh-CN" sz="2000" b="1">
                          <a:solidFill>
                            <a:schemeClr val="accent1">
                              <a:lumMod val="75000"/>
                            </a:schemeClr>
                          </a:solidFill>
                          <a:latin typeface="Times New Roman" panose="02020603050405020304"/>
                          <a:ea typeface="Times New Roman" panose="02020603050405020304"/>
                        </a:rPr>
                        <a:t>1.02%</a:t>
                      </a:r>
                      <a:endParaRPr lang="en-US" altLang="zh-CN" sz="2000" b="1">
                        <a:solidFill>
                          <a:schemeClr val="accent1">
                            <a:lumMod val="75000"/>
                          </a:schemeClr>
                        </a:solidFill>
                        <a:latin typeface="Times New Roman" panose="02020603050405020304"/>
                        <a:ea typeface="Times New Roman" panose="02020603050405020304"/>
                      </a:endParaRPr>
                    </a:p>
                  </a:txBody>
                  <a:tcPr marL="68580" marR="68580" marT="0" marB="0" anchor="ctr">
                    <a:lnL>
                      <a:noFill/>
                    </a:lnL>
                    <a:lnR>
                      <a:noFill/>
                    </a:lnR>
                    <a:lnT>
                      <a:noFill/>
                    </a:lnT>
                    <a:lnB>
                      <a:noFill/>
                    </a:lnB>
                    <a:noFill/>
                  </a:tcPr>
                </a:tc>
              </a:tr>
              <a:tr h="489585">
                <a:tc>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Q7</a:t>
                      </a:r>
                      <a:endParaRPr lang="en-US" altLang="zh-CN" sz="2000" b="0">
                        <a:latin typeface="Times New Roman" panose="02020603050405020304"/>
                        <a:ea typeface="Times New Roman" panose="02020603050405020304"/>
                      </a:endParaRPr>
                    </a:p>
                  </a:txBody>
                  <a:tcPr marL="68580" marR="68580" marT="0" marB="0" anchor="ctr">
                    <a:lnL>
                      <a:noFill/>
                    </a:lnL>
                    <a:lnR>
                      <a:noFill/>
                    </a:lnR>
                    <a:lnT>
                      <a:noFill/>
                    </a:lnT>
                    <a:lnB w="12700">
                      <a:solidFill>
                        <a:schemeClr val="tx1"/>
                      </a:solidFill>
                      <a:prstDash val="solid"/>
                    </a:lnB>
                    <a:noFill/>
                  </a:tcPr>
                </a:tc>
                <a:tc>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230.24</a:t>
                      </a:r>
                      <a:endParaRPr lang="en-US" altLang="zh-CN" sz="2000" b="0">
                        <a:latin typeface="Times New Roman" panose="02020603050405020304"/>
                        <a:ea typeface="Times New Roman" panose="02020603050405020304"/>
                      </a:endParaRPr>
                    </a:p>
                  </a:txBody>
                  <a:tcPr marL="68580" marR="68580" marT="0" marB="0" anchor="ctr">
                    <a:lnL>
                      <a:noFill/>
                    </a:lnL>
                    <a:lnR>
                      <a:noFill/>
                    </a:lnR>
                    <a:lnT>
                      <a:noFill/>
                    </a:lnT>
                    <a:lnB w="12700">
                      <a:solidFill>
                        <a:schemeClr val="tx1"/>
                      </a:solidFill>
                      <a:prstDash val="solid"/>
                    </a:lnB>
                    <a:noFill/>
                  </a:tcPr>
                </a:tc>
                <a:tc>
                  <a:txBody>
                    <a:bodyPr/>
                    <a:lstStyle/>
                    <a:p>
                      <a:pPr marL="0" indent="0" algn="ctr">
                        <a:lnSpc>
                          <a:spcPct val="125000"/>
                        </a:lnSpc>
                        <a:spcBef>
                          <a:spcPct val="0"/>
                        </a:spcBef>
                        <a:spcAft>
                          <a:spcPct val="0"/>
                        </a:spcAft>
                      </a:pPr>
                      <a:r>
                        <a:rPr lang="en-US" altLang="zh-CN" sz="2000" b="0">
                          <a:latin typeface="Times New Roman" panose="02020603050405020304"/>
                          <a:ea typeface="Times New Roman" panose="02020603050405020304"/>
                        </a:rPr>
                        <a:t>231.91</a:t>
                      </a:r>
                      <a:endParaRPr lang="en-US" altLang="zh-CN" sz="2000" b="0">
                        <a:latin typeface="Times New Roman" panose="02020603050405020304"/>
                        <a:ea typeface="Times New Roman" panose="02020603050405020304"/>
                      </a:endParaRPr>
                    </a:p>
                  </a:txBody>
                  <a:tcPr marL="68580" marR="68580" marT="0" marB="0" anchor="ctr">
                    <a:lnL>
                      <a:noFill/>
                    </a:lnL>
                    <a:lnR>
                      <a:noFill/>
                    </a:lnR>
                    <a:lnT>
                      <a:noFill/>
                    </a:lnT>
                    <a:lnB w="12700">
                      <a:solidFill>
                        <a:schemeClr val="tx1"/>
                      </a:solidFill>
                      <a:prstDash val="solid"/>
                    </a:lnB>
                    <a:noFill/>
                  </a:tcPr>
                </a:tc>
                <a:tc>
                  <a:txBody>
                    <a:bodyPr/>
                    <a:lstStyle/>
                    <a:p>
                      <a:pPr marL="0" indent="0" algn="ctr">
                        <a:lnSpc>
                          <a:spcPct val="125000"/>
                        </a:lnSpc>
                        <a:spcBef>
                          <a:spcPct val="0"/>
                        </a:spcBef>
                        <a:spcAft>
                          <a:spcPct val="0"/>
                        </a:spcAft>
                      </a:pPr>
                      <a:r>
                        <a:rPr lang="en-US" altLang="zh-CN" sz="2000" b="1" dirty="0">
                          <a:solidFill>
                            <a:schemeClr val="accent1">
                              <a:lumMod val="75000"/>
                            </a:schemeClr>
                          </a:solidFill>
                          <a:latin typeface="Times New Roman" panose="02020603050405020304"/>
                          <a:ea typeface="Times New Roman" panose="02020603050405020304"/>
                        </a:rPr>
                        <a:t>0.73%</a:t>
                      </a:r>
                      <a:endParaRPr lang="en-US" altLang="zh-CN" sz="2000" b="1" dirty="0">
                        <a:solidFill>
                          <a:schemeClr val="accent1">
                            <a:lumMod val="75000"/>
                          </a:schemeClr>
                        </a:solidFill>
                        <a:latin typeface="Times New Roman" panose="02020603050405020304"/>
                        <a:ea typeface="Times New Roman" panose="02020603050405020304"/>
                      </a:endParaRPr>
                    </a:p>
                  </a:txBody>
                  <a:tcPr marL="68580" marR="68580" marT="0" marB="0" anchor="ctr">
                    <a:lnL>
                      <a:noFill/>
                    </a:lnL>
                    <a:lnR>
                      <a:noFill/>
                    </a:lnR>
                    <a:lnT>
                      <a:noFill/>
                    </a:lnT>
                    <a:lnB w="12700">
                      <a:solidFill>
                        <a:schemeClr val="tx1"/>
                      </a:solidFill>
                      <a:prstDash val="solid"/>
                    </a:lnB>
                    <a:noFill/>
                  </a:tcPr>
                </a:tc>
              </a:tr>
            </a:tbl>
          </a:graphicData>
        </a:graphic>
      </p:graphicFrame>
      <p:sp>
        <p:nvSpPr>
          <p:cNvPr id="16" name="文本框 15"/>
          <p:cNvSpPr txBox="1"/>
          <p:nvPr/>
        </p:nvSpPr>
        <p:spPr>
          <a:xfrm>
            <a:off x="2731135" y="6136005"/>
            <a:ext cx="5894705" cy="398780"/>
          </a:xfrm>
          <a:prstGeom prst="rect">
            <a:avLst/>
          </a:prstGeom>
          <a:noFill/>
        </p:spPr>
        <p:txBody>
          <a:bodyPr wrap="square" rtlCol="0">
            <a:spAutoFit/>
          </a:bodyPr>
          <a:lstStyle/>
          <a:p>
            <a:pPr algn="ctr"/>
            <a:r>
              <a:rPr lang="en-US" altLang="zh-CN" sz="2000" b="1" dirty="0" err="1">
                <a:latin typeface="Times New Roman" panose="02020603050405020304" charset="0"/>
                <a:cs typeface="Times New Roman" panose="02020603050405020304" charset="0"/>
              </a:rPr>
              <a:t>DQN</a:t>
            </a:r>
            <a:r>
              <a:rPr lang="zh-CN" altLang="en-US" sz="2000" b="1" dirty="0"/>
              <a:t>模型的输出电流值与调试结果误差在</a:t>
            </a:r>
            <a:r>
              <a:rPr lang="en-US" altLang="zh-CN" sz="2000" b="1" dirty="0">
                <a:solidFill>
                  <a:schemeClr val="accent1">
                    <a:lumMod val="75000"/>
                  </a:schemeClr>
                </a:solidFill>
                <a:latin typeface="Times New Roman" panose="02020603050405020304" charset="0"/>
                <a:cs typeface="Times New Roman" panose="02020603050405020304" charset="0"/>
              </a:rPr>
              <a:t>1%</a:t>
            </a:r>
            <a:r>
              <a:rPr lang="zh-CN" altLang="en-US" sz="2000" b="1" dirty="0"/>
              <a:t>左右</a:t>
            </a:r>
            <a:endParaRPr lang="zh-CN" altLang="en-US" sz="2000" b="1" dirty="0">
              <a:solidFill>
                <a:srgbClr val="17499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84275" y="1158875"/>
            <a:ext cx="9232265" cy="3949065"/>
          </a:xfrm>
          <a:prstGeom prst="rect">
            <a:avLst/>
          </a:prstGeom>
        </p:spPr>
      </p:pic>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0" y="6642100"/>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7489825" cy="645160"/>
          </a:xfrm>
          <a:prstGeom prst="rect">
            <a:avLst/>
          </a:prstGeom>
          <a:noFill/>
        </p:spPr>
        <p:txBody>
          <a:bodyPr wrap="square" rtlCol="0">
            <a:spAutoFit/>
          </a:bodyPr>
          <a:lstStyle/>
          <a:p>
            <a:r>
              <a:rPr lang="en-US" altLang="zh-CN" sz="3600" b="1" dirty="0" err="1">
                <a:solidFill>
                  <a:srgbClr val="174994"/>
                </a:solidFill>
                <a:latin typeface="Times New Roman" panose="02020603050405020304" charset="0"/>
                <a:ea typeface="微软雅黑" panose="020B0503020204020204" charset="-122"/>
                <a:cs typeface="Times New Roman" panose="02020603050405020304" charset="0"/>
                <a:sym typeface="+mn-ea"/>
              </a:rPr>
              <a:t>DQN</a:t>
            </a:r>
            <a:r>
              <a:rPr lang="zh-CN" altLang="en-US" sz="3600" b="1" dirty="0">
                <a:solidFill>
                  <a:srgbClr val="174994"/>
                </a:solidFill>
                <a:latin typeface="Times New Roman" panose="02020603050405020304" charset="0"/>
                <a:ea typeface="微软雅黑" panose="020B0503020204020204" charset="-122"/>
                <a:cs typeface="Times New Roman" panose="02020603050405020304" charset="0"/>
                <a:sym typeface="+mn-ea"/>
              </a:rPr>
              <a:t>模型的优势</a:t>
            </a:r>
            <a:endParaRPr lang="zh-CN" altLang="en-US" sz="3600" b="1" dirty="0">
              <a:solidFill>
                <a:srgbClr val="174994"/>
              </a:solidFill>
              <a:latin typeface="Times New Roman" panose="02020603050405020304" charset="0"/>
              <a:ea typeface="微软雅黑" panose="020B0503020204020204" charset="-122"/>
              <a:cs typeface="Times New Roman" panose="02020603050405020304" charset="0"/>
              <a:sym typeface="+mn-ea"/>
            </a:endParaRPr>
          </a:p>
        </p:txBody>
      </p:sp>
      <p:sp>
        <p:nvSpPr>
          <p:cNvPr id="8" name="灯片编号占位符 7"/>
          <p:cNvSpPr>
            <a:spLocks noGrp="1"/>
          </p:cNvSpPr>
          <p:nvPr>
            <p:ph type="sldNum" sz="quarter" idx="12"/>
          </p:nvPr>
        </p:nvSpPr>
        <p:spPr>
          <a:xfrm>
            <a:off x="11666855" y="6559550"/>
            <a:ext cx="520065" cy="365125"/>
          </a:xfrm>
        </p:spPr>
        <p:txBody>
          <a:bodyPr/>
          <a:lstStyle/>
          <a:p>
            <a:r>
              <a:rPr lang="en-US" altLang="zh-CN" sz="1600" b="1" smtClean="0">
                <a:solidFill>
                  <a:schemeClr val="bg1"/>
                </a:solidFill>
                <a:latin typeface="Times New Roman" panose="02020603050405020304" charset="0"/>
                <a:cs typeface="Times New Roman" panose="02020603050405020304" charset="0"/>
              </a:rPr>
              <a:t>6</a:t>
            </a:r>
            <a:endParaRPr lang="en-US" altLang="zh-CN" sz="1600" b="1" smtClean="0">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2"/>
            </p:custDataLst>
          </p:nvPr>
        </p:nvPicPr>
        <p:blipFill>
          <a:blip r:embed="rId3"/>
          <a:stretch>
            <a:fillRect/>
          </a:stretch>
        </p:blipFill>
        <p:spPr>
          <a:xfrm>
            <a:off x="10931208" y="66675"/>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2.5</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4"/>
          <a:stretch>
            <a:fillRect/>
          </a:stretch>
        </p:blipFill>
        <p:spPr>
          <a:xfrm>
            <a:off x="248920" y="276225"/>
            <a:ext cx="360045" cy="360045"/>
          </a:xfrm>
          <a:prstGeom prst="rect">
            <a:avLst/>
          </a:prstGeom>
        </p:spPr>
      </p:pic>
      <p:sp>
        <p:nvSpPr>
          <p:cNvPr id="5" name="文本框 4"/>
          <p:cNvSpPr txBox="1"/>
          <p:nvPr/>
        </p:nvSpPr>
        <p:spPr>
          <a:xfrm>
            <a:off x="1116605" y="5169956"/>
            <a:ext cx="10803572" cy="1753235"/>
          </a:xfrm>
          <a:prstGeom prst="rect">
            <a:avLst/>
          </a:prstGeom>
          <a:noFill/>
        </p:spPr>
        <p:txBody>
          <a:bodyPr wrap="square" rtlCol="0">
            <a:spAutoFit/>
          </a:bodyPr>
          <a:lstStyle/>
          <a:p>
            <a:pPr>
              <a:lnSpc>
                <a:spcPct val="150000"/>
              </a:lnSpc>
            </a:pPr>
            <a:r>
              <a:rPr lang="en-US" altLang="zh-CN" sz="1600" b="1" dirty="0"/>
              <a:t>1.  </a:t>
            </a:r>
            <a:r>
              <a:rPr lang="zh-CN" altLang="en-US" sz="1600" b="1" dirty="0"/>
              <a:t>泛化性好，训练只用到了</a:t>
            </a:r>
            <a:r>
              <a:rPr lang="en-US" altLang="zh-CN" sz="1600" b="1" dirty="0"/>
              <a:t>5</a:t>
            </a:r>
            <a:r>
              <a:rPr lang="zh-CN" altLang="en-US" sz="1600" b="1" dirty="0"/>
              <a:t>种束流能量</a:t>
            </a:r>
            <a:r>
              <a:rPr lang="en-US" altLang="zh-CN" sz="1600" b="1" dirty="0"/>
              <a:t>(</a:t>
            </a:r>
            <a:r>
              <a:rPr lang="en-US" altLang="zh-CN" sz="1600" b="1" dirty="0" err="1">
                <a:solidFill>
                  <a:srgbClr val="7030A0"/>
                </a:solidFill>
              </a:rPr>
              <a:t>30,35,40,45,50Mev</a:t>
            </a:r>
            <a:r>
              <a:rPr lang="en-US" altLang="zh-CN" sz="1600" b="1" dirty="0"/>
              <a:t>)</a:t>
            </a:r>
            <a:r>
              <a:rPr lang="zh-CN" altLang="en-US" sz="1600" b="1" dirty="0"/>
              <a:t>，模型可以工作在</a:t>
            </a:r>
            <a:r>
              <a:rPr lang="en-US" altLang="zh-CN" sz="1600" b="1" dirty="0"/>
              <a:t>(</a:t>
            </a:r>
            <a:r>
              <a:rPr lang="en-US" altLang="zh-CN" sz="1600" b="1" dirty="0">
                <a:solidFill>
                  <a:srgbClr val="0070C0"/>
                </a:solidFill>
              </a:rPr>
              <a:t>30-</a:t>
            </a:r>
            <a:r>
              <a:rPr lang="en-US" altLang="zh-CN" sz="1600" b="1" dirty="0" err="1">
                <a:solidFill>
                  <a:srgbClr val="0070C0"/>
                </a:solidFill>
              </a:rPr>
              <a:t>50Mev</a:t>
            </a:r>
            <a:r>
              <a:rPr lang="en-US" altLang="zh-CN" sz="1600" b="1" dirty="0"/>
              <a:t>)</a:t>
            </a:r>
            <a:r>
              <a:rPr lang="zh-CN" altLang="en-US" sz="1600" b="1" dirty="0"/>
              <a:t>之间的</a:t>
            </a:r>
            <a:r>
              <a:rPr lang="zh-CN" altLang="en-US" sz="1600" b="1" dirty="0">
                <a:solidFill>
                  <a:srgbClr val="C00000"/>
                </a:solidFill>
              </a:rPr>
              <a:t>任意能量</a:t>
            </a:r>
            <a:r>
              <a:rPr lang="zh-CN" altLang="en-US" sz="1600" b="1" dirty="0"/>
              <a:t>。</a:t>
            </a:r>
            <a:endParaRPr lang="en-US" altLang="zh-CN" sz="1600" b="1" dirty="0"/>
          </a:p>
          <a:p>
            <a:pPr>
              <a:lnSpc>
                <a:spcPct val="150000"/>
              </a:lnSpc>
            </a:pPr>
            <a:r>
              <a:rPr lang="en-US" altLang="zh-CN" sz="1600" b="1" dirty="0"/>
              <a:t>2.  </a:t>
            </a:r>
            <a:r>
              <a:rPr lang="zh-CN" altLang="en-US" sz="1600" b="1" dirty="0">
                <a:sym typeface="+mn-ea"/>
              </a:rPr>
              <a:t>训练</a:t>
            </a:r>
            <a:r>
              <a:rPr lang="zh-CN" altLang="en-US" sz="1600" b="1" dirty="0"/>
              <a:t>只用一种步长</a:t>
            </a:r>
            <a:r>
              <a:rPr lang="en-US" altLang="zh-CN" sz="1600" b="1" dirty="0"/>
              <a:t>, </a:t>
            </a:r>
            <a:r>
              <a:rPr lang="zh-CN" altLang="en-US" sz="1600" b="1" dirty="0"/>
              <a:t>训练好的</a:t>
            </a:r>
            <a:r>
              <a:rPr lang="en-US" altLang="zh-CN" sz="1600" b="1" dirty="0" err="1"/>
              <a:t>DQN</a:t>
            </a:r>
            <a:r>
              <a:rPr lang="zh-CN" altLang="en-US" sz="1600" b="1" dirty="0"/>
              <a:t>模型可以用</a:t>
            </a:r>
            <a:r>
              <a:rPr lang="en-US" altLang="zh-CN" sz="1600" b="1" dirty="0"/>
              <a:t>0.1-10</a:t>
            </a:r>
            <a:r>
              <a:rPr lang="en-US" altLang="zh-CN" sz="1600" b="1" dirty="0" err="1"/>
              <a:t>0Gs</a:t>
            </a:r>
            <a:r>
              <a:rPr lang="zh-CN" altLang="en-US" sz="1600" b="1" dirty="0"/>
              <a:t>的任意步长对设备进行调整。</a:t>
            </a:r>
            <a:endParaRPr lang="en-US" altLang="zh-CN" sz="1600" b="1" dirty="0"/>
          </a:p>
          <a:p>
            <a:pPr>
              <a:lnSpc>
                <a:spcPct val="150000"/>
              </a:lnSpc>
            </a:pPr>
            <a:r>
              <a:rPr lang="en-US" altLang="zh-CN" sz="1600" b="1" dirty="0"/>
              <a:t>3.  </a:t>
            </a:r>
            <a:r>
              <a:rPr lang="zh-CN" altLang="en-US" sz="1600" b="1" dirty="0"/>
              <a:t>模型控制速度快，只需</a:t>
            </a:r>
            <a:r>
              <a:rPr lang="en-US" altLang="zh-CN" sz="1600" b="1" dirty="0"/>
              <a:t>50-80</a:t>
            </a:r>
            <a:r>
              <a:rPr lang="zh-CN" altLang="en-US" sz="1600" b="1" dirty="0"/>
              <a:t>步调整。实际控制</a:t>
            </a:r>
            <a:r>
              <a:rPr lang="zh-CN" altLang="en-US" sz="1600" b="1" dirty="0">
                <a:solidFill>
                  <a:srgbClr val="00B050"/>
                </a:solidFill>
              </a:rPr>
              <a:t>过程不到</a:t>
            </a:r>
            <a:r>
              <a:rPr lang="en-US" altLang="zh-CN" sz="1600" b="1" dirty="0">
                <a:solidFill>
                  <a:srgbClr val="00B050"/>
                </a:solidFill>
              </a:rPr>
              <a:t>1</a:t>
            </a:r>
            <a:r>
              <a:rPr lang="zh-CN" altLang="en-US" sz="1600" b="1" dirty="0">
                <a:solidFill>
                  <a:srgbClr val="00B050"/>
                </a:solidFill>
              </a:rPr>
              <a:t>分钟</a:t>
            </a:r>
            <a:r>
              <a:rPr lang="zh-CN" altLang="en-US" sz="1600" b="1" dirty="0"/>
              <a:t>。 </a:t>
            </a:r>
            <a:r>
              <a:rPr lang="en-US" altLang="zh-CN" sz="1600" b="1" dirty="0"/>
              <a:t>(</a:t>
            </a:r>
            <a:r>
              <a:rPr lang="zh-CN" altLang="en-US" sz="1600" b="1" dirty="0"/>
              <a:t>包含等待电源稳定时间</a:t>
            </a:r>
            <a:r>
              <a:rPr lang="en-US" altLang="zh-CN" sz="1600" b="1" dirty="0"/>
              <a:t>)</a:t>
            </a:r>
            <a:endParaRPr lang="en-US" altLang="zh-CN" sz="1600" b="1" dirty="0"/>
          </a:p>
          <a:p>
            <a:endParaRPr lang="en-US" altLang="zh-CN" dirty="0"/>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5068570" cy="646331"/>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自研变体强化学习模型</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1</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2.6</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cxnSp>
        <p:nvCxnSpPr>
          <p:cNvPr id="8" name="直接连接符 7"/>
          <p:cNvCxnSpPr/>
          <p:nvPr/>
        </p:nvCxnSpPr>
        <p:spPr>
          <a:xfrm>
            <a:off x="6000" y="3773906"/>
            <a:ext cx="12186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647" y="4407160"/>
            <a:ext cx="1455177" cy="1094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53" name="文本框 1052"/>
          <p:cNvSpPr txBox="1"/>
          <p:nvPr/>
        </p:nvSpPr>
        <p:spPr>
          <a:xfrm>
            <a:off x="5482440" y="1859439"/>
            <a:ext cx="2101169" cy="791627"/>
          </a:xfrm>
          <a:prstGeom prst="rect">
            <a:avLst/>
          </a:prstGeom>
          <a:noFill/>
        </p:spPr>
        <p:txBody>
          <a:bodyPr wrap="square" rtlCol="0">
            <a:spAutoFit/>
          </a:bodyPr>
          <a:lstStyle/>
          <a:p>
            <a:pPr>
              <a:lnSpc>
                <a:spcPct val="150000"/>
              </a:lnSpc>
            </a:pPr>
            <a:r>
              <a:rPr lang="zh-CN" altLang="en-US" sz="1600" b="1" dirty="0"/>
              <a:t>当仿真模型</a:t>
            </a:r>
            <a:r>
              <a:rPr lang="en-US" altLang="zh-CN" sz="1600" b="1" dirty="0"/>
              <a:t>(</a:t>
            </a:r>
            <a:r>
              <a:rPr lang="zh-CN" altLang="en-US" sz="1600" b="1" dirty="0"/>
              <a:t>环境</a:t>
            </a:r>
            <a:r>
              <a:rPr lang="en-US" altLang="zh-CN" sz="1600" b="1" dirty="0"/>
              <a:t>)</a:t>
            </a:r>
            <a:r>
              <a:rPr lang="zh-CN" altLang="en-US" sz="1600" b="1" dirty="0"/>
              <a:t>自身有不能忽略的误差？</a:t>
            </a:r>
            <a:endParaRPr lang="zh-CN" altLang="en-US" sz="1600" b="1" dirty="0"/>
          </a:p>
        </p:txBody>
      </p:sp>
      <p:sp>
        <p:nvSpPr>
          <p:cNvPr id="1056" name="箭头: V 形 1055"/>
          <p:cNvSpPr/>
          <p:nvPr/>
        </p:nvSpPr>
        <p:spPr>
          <a:xfrm>
            <a:off x="7992458" y="2116475"/>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7" name="箭头: V 形 1056"/>
          <p:cNvSpPr/>
          <p:nvPr/>
        </p:nvSpPr>
        <p:spPr>
          <a:xfrm>
            <a:off x="8233873" y="2116475"/>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8" name="箭头: V 形 1057"/>
          <p:cNvSpPr/>
          <p:nvPr/>
        </p:nvSpPr>
        <p:spPr>
          <a:xfrm>
            <a:off x="8475288" y="2116475"/>
            <a:ext cx="290329" cy="30785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0" name="文本框 1059"/>
          <p:cNvSpPr txBox="1"/>
          <p:nvPr/>
        </p:nvSpPr>
        <p:spPr>
          <a:xfrm>
            <a:off x="9468429" y="1734930"/>
            <a:ext cx="1670623" cy="966547"/>
          </a:xfrm>
          <a:prstGeom prst="rect">
            <a:avLst/>
          </a:prstGeom>
          <a:noFill/>
        </p:spPr>
        <p:txBody>
          <a:bodyPr wrap="square" rtlCol="0">
            <a:spAutoFit/>
          </a:bodyPr>
          <a:lstStyle/>
          <a:p>
            <a:pPr>
              <a:lnSpc>
                <a:spcPct val="150000"/>
              </a:lnSpc>
            </a:pPr>
            <a:r>
              <a:rPr lang="zh-CN" altLang="en-US" sz="2000" b="1" dirty="0"/>
              <a:t>用现场数据对模型微调</a:t>
            </a:r>
            <a:endParaRPr lang="zh-CN" altLang="en-US" sz="2000" b="1" dirty="0"/>
          </a:p>
        </p:txBody>
      </p:sp>
      <p:sp>
        <p:nvSpPr>
          <p:cNvPr id="1062" name="文本框 1061"/>
          <p:cNvSpPr txBox="1"/>
          <p:nvPr/>
        </p:nvSpPr>
        <p:spPr>
          <a:xfrm>
            <a:off x="1212015" y="5840811"/>
            <a:ext cx="956450" cy="369332"/>
          </a:xfrm>
          <a:prstGeom prst="rect">
            <a:avLst/>
          </a:prstGeom>
          <a:noFill/>
        </p:spPr>
        <p:txBody>
          <a:bodyPr wrap="square" rtlCol="0">
            <a:spAutoFit/>
          </a:bodyPr>
          <a:lstStyle/>
          <a:p>
            <a:r>
              <a:rPr lang="zh-CN" altLang="en-US" b="1" dirty="0"/>
              <a:t>新模型</a:t>
            </a:r>
            <a:endParaRPr lang="zh-CN" altLang="en-US" b="1" dirty="0"/>
          </a:p>
        </p:txBody>
      </p:sp>
      <p:sp>
        <p:nvSpPr>
          <p:cNvPr id="1063" name="文本框 1062"/>
          <p:cNvSpPr txBox="1"/>
          <p:nvPr/>
        </p:nvSpPr>
        <p:spPr>
          <a:xfrm>
            <a:off x="3576320" y="4406900"/>
            <a:ext cx="4008120" cy="1198880"/>
          </a:xfrm>
          <a:prstGeom prst="rect">
            <a:avLst/>
          </a:prstGeom>
          <a:noFill/>
        </p:spPr>
        <p:txBody>
          <a:bodyPr wrap="square" rtlCol="0">
            <a:spAutoFit/>
          </a:bodyPr>
          <a:lstStyle/>
          <a:p>
            <a:pPr marL="342900" indent="-342900">
              <a:lnSpc>
                <a:spcPct val="150000"/>
              </a:lnSpc>
              <a:buAutoNum type="arabicPeriod"/>
            </a:pPr>
            <a:r>
              <a:rPr lang="zh-CN" altLang="en-US" sz="1600" b="1" dirty="0"/>
              <a:t>只依赖实时反馈信号调整</a:t>
            </a:r>
            <a:r>
              <a:rPr lang="zh-CN" altLang="en-US" sz="1600" b="1" dirty="0"/>
              <a:t>被控参数。</a:t>
            </a:r>
            <a:endParaRPr lang="en-US" altLang="zh-CN" sz="1600" b="1" dirty="0"/>
          </a:p>
          <a:p>
            <a:pPr marL="342900" indent="-342900">
              <a:lnSpc>
                <a:spcPct val="150000"/>
              </a:lnSpc>
              <a:buAutoNum type="arabicPeriod"/>
            </a:pPr>
            <a:r>
              <a:rPr lang="zh-CN" altLang="en-US" sz="1600" b="1" dirty="0">
                <a:sym typeface="+mn-ea"/>
              </a:rPr>
              <a:t>无需训练。</a:t>
            </a:r>
            <a:endParaRPr lang="zh-CN" altLang="en-US" sz="1600" b="1" dirty="0">
              <a:sym typeface="+mn-ea"/>
            </a:endParaRPr>
          </a:p>
          <a:p>
            <a:pPr marL="342900" indent="-342900">
              <a:lnSpc>
                <a:spcPct val="150000"/>
              </a:lnSpc>
              <a:buAutoNum type="arabicPeriod"/>
            </a:pPr>
            <a:r>
              <a:rPr lang="zh-CN" altLang="en-US" sz="1600" b="1" dirty="0"/>
              <a:t>速度快。</a:t>
            </a:r>
            <a:endParaRPr lang="zh-CN" altLang="en-US" sz="1600" b="1" dirty="0"/>
          </a:p>
        </p:txBody>
      </p:sp>
      <p:sp>
        <p:nvSpPr>
          <p:cNvPr id="1064" name="箭头: V 形 1063"/>
          <p:cNvSpPr/>
          <p:nvPr/>
        </p:nvSpPr>
        <p:spPr>
          <a:xfrm>
            <a:off x="7954163" y="4989326"/>
            <a:ext cx="290329" cy="316143"/>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5" name="箭头: V 形 1064"/>
          <p:cNvSpPr/>
          <p:nvPr/>
        </p:nvSpPr>
        <p:spPr>
          <a:xfrm>
            <a:off x="8195578" y="4989326"/>
            <a:ext cx="290329" cy="316143"/>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6" name="箭头: V 形 1065"/>
          <p:cNvSpPr/>
          <p:nvPr/>
        </p:nvSpPr>
        <p:spPr>
          <a:xfrm>
            <a:off x="8436993" y="4989326"/>
            <a:ext cx="290329" cy="316143"/>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7" name="文本框 1066"/>
          <p:cNvSpPr txBox="1"/>
          <p:nvPr/>
        </p:nvSpPr>
        <p:spPr>
          <a:xfrm>
            <a:off x="9413404" y="4894956"/>
            <a:ext cx="1780671" cy="504882"/>
          </a:xfrm>
          <a:prstGeom prst="rect">
            <a:avLst/>
          </a:prstGeom>
          <a:noFill/>
        </p:spPr>
        <p:txBody>
          <a:bodyPr wrap="square" rtlCol="0">
            <a:spAutoFit/>
          </a:bodyPr>
          <a:lstStyle/>
          <a:p>
            <a:pPr>
              <a:lnSpc>
                <a:spcPct val="150000"/>
              </a:lnSpc>
            </a:pPr>
            <a:r>
              <a:rPr lang="zh-CN" altLang="en-US" sz="2000" b="1" dirty="0"/>
              <a:t>末端调优算法</a:t>
            </a:r>
            <a:endParaRPr lang="zh-CN" altLang="en-US" sz="2000" b="1" dirty="0"/>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rcRect l="13424" r="15358" b="16906"/>
          <a:stretch>
            <a:fillRect/>
          </a:stretch>
        </p:blipFill>
        <p:spPr>
          <a:xfrm>
            <a:off x="869432" y="1600254"/>
            <a:ext cx="2271608" cy="1450884"/>
          </a:xfrm>
          <a:prstGeom prst="rect">
            <a:avLst/>
          </a:prstGeom>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7254" y="1711333"/>
            <a:ext cx="1265324" cy="1265324"/>
          </a:xfrm>
          <a:prstGeom prst="rect">
            <a:avLst/>
          </a:prstGeom>
          <a:noFill/>
          <a:extLst>
            <a:ext uri="{909E8E84-426E-40DD-AFC4-6F175D3DCCD1}">
              <a14:hiddenFill xmlns:a14="http://schemas.microsoft.com/office/drawing/2010/main">
                <a:solidFill>
                  <a:srgbClr val="FFFFFF"/>
                </a:solidFill>
              </a14:hiddenFill>
            </a:ext>
          </a:extLst>
        </p:spPr>
      </p:pic>
      <p:sp>
        <p:nvSpPr>
          <p:cNvPr id="29" name="灯片编号占位符 28"/>
          <p:cNvSpPr>
            <a:spLocks noGrp="1"/>
          </p:cNvSpPr>
          <p:nvPr>
            <p:ph type="sldNum" sz="quarter" idx="12"/>
          </p:nvPr>
        </p:nvSpPr>
        <p:spPr>
          <a:xfrm>
            <a:off x="11666855" y="6559550"/>
            <a:ext cx="520065" cy="365125"/>
          </a:xfrm>
        </p:spPr>
        <p:txBody>
          <a:bodyPr/>
          <a:lstStyle/>
          <a:p>
            <a:r>
              <a:rPr lang="en-US" altLang="zh-CN" sz="1600" b="1">
                <a:solidFill>
                  <a:schemeClr val="bg1"/>
                </a:solidFill>
                <a:latin typeface="Times New Roman" panose="02020603050405020304" charset="0"/>
                <a:cs typeface="Times New Roman" panose="02020603050405020304" charset="0"/>
              </a:rPr>
              <a:t>7</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822960"/>
            <a:ext cx="12132000" cy="0"/>
          </a:xfrm>
          <a:prstGeom prst="line">
            <a:avLst/>
          </a:prstGeom>
          <a:ln w="38100" cmpd="sng">
            <a:solidFill>
              <a:srgbClr val="174994"/>
            </a:solidFill>
            <a:prstDash val="solid"/>
          </a:ln>
        </p:spPr>
        <p:style>
          <a:lnRef idx="3">
            <a:schemeClr val="accent1"/>
          </a:lnRef>
          <a:fillRef idx="0">
            <a:srgbClr val="FFFFFF"/>
          </a:fillRef>
          <a:effectRef idx="0">
            <a:srgbClr val="FFFFFF"/>
          </a:effectRef>
          <a:fontRef idx="minor">
            <a:schemeClr val="tx1"/>
          </a:fontRef>
        </p:style>
      </p:cxnSp>
      <p:sp>
        <p:nvSpPr>
          <p:cNvPr id="6" name="矩形 5"/>
          <p:cNvSpPr/>
          <p:nvPr/>
        </p:nvSpPr>
        <p:spPr>
          <a:xfrm>
            <a:off x="-8488" y="6633729"/>
            <a:ext cx="12192635" cy="2160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7" name="文本框 6"/>
          <p:cNvSpPr txBox="1"/>
          <p:nvPr/>
        </p:nvSpPr>
        <p:spPr>
          <a:xfrm>
            <a:off x="1365885" y="134620"/>
            <a:ext cx="5068570" cy="645160"/>
          </a:xfrm>
          <a:prstGeom prst="rect">
            <a:avLst/>
          </a:prstGeom>
          <a:noFill/>
        </p:spPr>
        <p:txBody>
          <a:bodyPr wrap="square" rtlCol="0">
            <a:spAutoFit/>
          </a:bodyPr>
          <a:lstStyle/>
          <a:p>
            <a:r>
              <a:rPr lang="zh-CN" altLang="en-US" sz="3600" b="1" dirty="0">
                <a:solidFill>
                  <a:srgbClr val="174994"/>
                </a:solidFill>
                <a:latin typeface="微软雅黑" panose="020B0503020204020204" charset="-122"/>
                <a:ea typeface="微软雅黑" panose="020B0503020204020204" charset="-122"/>
                <a:cs typeface="Times New Roman" panose="02020603050405020304" charset="0"/>
              </a:rPr>
              <a:t>自研变体强化学习模型</a:t>
            </a:r>
            <a:r>
              <a:rPr lang="en-US" altLang="zh-CN" sz="3600" b="1" dirty="0">
                <a:solidFill>
                  <a:srgbClr val="174994"/>
                </a:solidFill>
                <a:latin typeface="微软雅黑" panose="020B0503020204020204" charset="-122"/>
                <a:ea typeface="微软雅黑" panose="020B0503020204020204" charset="-122"/>
                <a:cs typeface="Times New Roman" panose="02020603050405020304" charset="0"/>
              </a:rPr>
              <a:t>2</a:t>
            </a:r>
            <a:endParaRPr lang="zh-CN" altLang="en-US" sz="3600" b="1" dirty="0">
              <a:solidFill>
                <a:srgbClr val="174994"/>
              </a:solidFill>
              <a:latin typeface="微软雅黑" panose="020B0503020204020204" charset="-122"/>
              <a:ea typeface="微软雅黑" panose="020B0503020204020204" charset="-122"/>
              <a:cs typeface="Times New Roman" panose="02020603050405020304" charset="0"/>
            </a:endParaRPr>
          </a:p>
        </p:txBody>
      </p:sp>
      <p:sp>
        <p:nvSpPr>
          <p:cNvPr id="8" name="灯片编号占位符 7"/>
          <p:cNvSpPr>
            <a:spLocks noGrp="1"/>
          </p:cNvSpPr>
          <p:nvPr>
            <p:ph type="sldNum" sz="quarter" idx="12"/>
          </p:nvPr>
        </p:nvSpPr>
        <p:spPr>
          <a:xfrm>
            <a:off x="7247242" y="2487067"/>
            <a:ext cx="520065" cy="365125"/>
          </a:xfrm>
        </p:spPr>
        <p:txBody>
          <a:bodyPr/>
          <a:lstStyle/>
          <a:p>
            <a:fld id="{565CE74E-AB26-4998-AD42-012C4C1AD076}" type="slidenum">
              <a:rPr lang="zh-CN" altLang="en-US" sz="1600" b="1" smtClean="0">
                <a:solidFill>
                  <a:schemeClr val="bg1"/>
                </a:solidFill>
                <a:latin typeface="Times New Roman" panose="02020603050405020304" charset="0"/>
                <a:cs typeface="Times New Roman" panose="02020603050405020304" charset="0"/>
              </a:rPr>
            </a:fld>
            <a:endParaRPr lang="zh-CN" altLang="en-US" sz="1600" b="1">
              <a:solidFill>
                <a:schemeClr val="bg1"/>
              </a:solidFill>
              <a:latin typeface="Times New Roman" panose="02020603050405020304" charset="0"/>
              <a:cs typeface="Times New Roman" panose="02020603050405020304" charset="0"/>
            </a:endParaRPr>
          </a:p>
        </p:txBody>
      </p:sp>
      <p:pic>
        <p:nvPicPr>
          <p:cNvPr id="15" name="内容占位符 7" descr="图片1"/>
          <p:cNvPicPr>
            <a:picLocks noGrp="1" noChangeAspect="1"/>
          </p:cNvPicPr>
          <p:nvPr>
            <p:ph idx="1"/>
            <p:custDataLst>
              <p:tags r:id="rId1"/>
            </p:custDataLst>
          </p:nvPr>
        </p:nvPicPr>
        <p:blipFill>
          <a:blip r:embed="rId2"/>
          <a:stretch>
            <a:fillRect/>
          </a:stretch>
        </p:blipFill>
        <p:spPr>
          <a:xfrm>
            <a:off x="10937994" y="122043"/>
            <a:ext cx="647999" cy="648000"/>
          </a:xfrm>
        </p:spPr>
      </p:pic>
      <p:sp>
        <p:nvSpPr>
          <p:cNvPr id="2" name="矩形 1"/>
          <p:cNvSpPr/>
          <p:nvPr/>
        </p:nvSpPr>
        <p:spPr>
          <a:xfrm>
            <a:off x="177800" y="132080"/>
            <a:ext cx="1188000" cy="647700"/>
          </a:xfrm>
          <a:prstGeom prst="rect">
            <a:avLst/>
          </a:prstGeom>
          <a:solidFill>
            <a:srgbClr val="17499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Times New Roman" panose="02020603050405020304" charset="0"/>
            </a:endParaRPr>
          </a:p>
        </p:txBody>
      </p:sp>
      <p:sp>
        <p:nvSpPr>
          <p:cNvPr id="14" name="文本框 13"/>
          <p:cNvSpPr txBox="1"/>
          <p:nvPr/>
        </p:nvSpPr>
        <p:spPr>
          <a:xfrm>
            <a:off x="608965" y="132080"/>
            <a:ext cx="761365" cy="647700"/>
          </a:xfrm>
          <a:prstGeom prst="rect">
            <a:avLst/>
          </a:prstGeom>
          <a:noFill/>
        </p:spPr>
        <p:txBody>
          <a:bodyPr wrap="square" rtlCol="0">
            <a:noAutofit/>
          </a:bodyPr>
          <a:lstStyle/>
          <a:p>
            <a:pPr algn="ctr"/>
            <a:r>
              <a:rPr lang="en-US" altLang="zh-CN" sz="3600" b="1" dirty="0">
                <a:solidFill>
                  <a:schemeClr val="bg1"/>
                </a:solidFill>
                <a:latin typeface="Times New Roman" panose="02020603050405020304" charset="0"/>
                <a:cs typeface="Times New Roman" panose="02020603050405020304" charset="0"/>
              </a:rPr>
              <a:t>2.6</a:t>
            </a:r>
            <a:endParaRPr lang="en-US" altLang="zh-CN" sz="3600" b="1" dirty="0">
              <a:solidFill>
                <a:schemeClr val="bg1"/>
              </a:solidFill>
              <a:latin typeface="Times New Roman" panose="02020603050405020304" charset="0"/>
              <a:cs typeface="Times New Roman" panose="02020603050405020304" charset="0"/>
            </a:endParaRPr>
          </a:p>
        </p:txBody>
      </p:sp>
      <p:pic>
        <p:nvPicPr>
          <p:cNvPr id="3" name="图片 2"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920" y="276225"/>
            <a:ext cx="360045" cy="360045"/>
          </a:xfrm>
          <a:prstGeom prst="rect">
            <a:avLst/>
          </a:prstGeom>
        </p:spPr>
      </p:pic>
      <p:sp>
        <p:nvSpPr>
          <p:cNvPr id="72" name="文本框 83"/>
          <p:cNvSpPr txBox="1">
            <a:spLocks noChangeArrowheads="1"/>
          </p:cNvSpPr>
          <p:nvPr/>
        </p:nvSpPr>
        <p:spPr bwMode="auto">
          <a:xfrm>
            <a:off x="755620" y="5083341"/>
            <a:ext cx="355033" cy="20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algn="ctr" defTabSz="914400" eaLnBrk="0" fontAlgn="base" hangingPunct="0">
              <a:spcBef>
                <a:spcPct val="0"/>
              </a:spcBef>
              <a:spcAft>
                <a:spcPct val="0"/>
              </a:spcAft>
            </a:pPr>
            <a:r>
              <a:rPr lang="zh-CN" altLang="zh-CN" sz="1200" b="1" dirty="0">
                <a:latin typeface="等线" panose="02010600030101010101" pitchFamily="2" charset="-122"/>
                <a:ea typeface="等线" panose="02010600030101010101" pitchFamily="2" charset="-122"/>
                <a:cs typeface="宋体" panose="02010600030101010101" pitchFamily="2" charset="-122"/>
              </a:rPr>
              <a:t>靶</a:t>
            </a:r>
            <a:endParaRPr lang="zh-CN" altLang="zh-CN" sz="3600" dirty="0">
              <a:latin typeface="等线" panose="02010600030101010101" pitchFamily="2" charset="-122"/>
              <a:ea typeface="等线" panose="02010600030101010101" pitchFamily="2" charset="-122"/>
            </a:endParaRPr>
          </a:p>
        </p:txBody>
      </p:sp>
      <p:sp>
        <p:nvSpPr>
          <p:cNvPr id="89" name="Rectangle 213"/>
          <p:cNvSpPr>
            <a:spLocks noChangeArrowheads="1"/>
          </p:cNvSpPr>
          <p:nvPr/>
        </p:nvSpPr>
        <p:spPr bwMode="auto">
          <a:xfrm>
            <a:off x="3737187" y="-87345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sz="2400">
              <a:latin typeface="等线" panose="02010600030101010101" pitchFamily="2" charset="-122"/>
              <a:ea typeface="等线" panose="02010600030101010101" pitchFamily="2" charset="-122"/>
            </a:endParaRPr>
          </a:p>
        </p:txBody>
      </p:sp>
      <p:grpSp>
        <p:nvGrpSpPr>
          <p:cNvPr id="109" name="组合 108"/>
          <p:cNvGrpSpPr/>
          <p:nvPr/>
        </p:nvGrpSpPr>
        <p:grpSpPr>
          <a:xfrm>
            <a:off x="630154" y="5761995"/>
            <a:ext cx="595334" cy="401087"/>
            <a:chOff x="13394027" y="3501682"/>
            <a:chExt cx="652187" cy="506017"/>
          </a:xfrm>
        </p:grpSpPr>
        <p:sp>
          <p:nvSpPr>
            <p:cNvPr id="110" name="矩形 109"/>
            <p:cNvSpPr/>
            <p:nvPr/>
          </p:nvSpPr>
          <p:spPr>
            <a:xfrm>
              <a:off x="13394027" y="3501682"/>
              <a:ext cx="652145" cy="11303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11" name="矩形 110"/>
            <p:cNvSpPr/>
            <p:nvPr/>
          </p:nvSpPr>
          <p:spPr>
            <a:xfrm>
              <a:off x="13394027" y="3698503"/>
              <a:ext cx="652187" cy="1123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12" name="矩形 111"/>
            <p:cNvSpPr/>
            <p:nvPr/>
          </p:nvSpPr>
          <p:spPr>
            <a:xfrm>
              <a:off x="13394027" y="3895324"/>
              <a:ext cx="652187" cy="1123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dirty="0">
                  <a:latin typeface="等线" panose="02010600030101010101" pitchFamily="2" charset="-122"/>
                  <a:ea typeface="等线" panose="02010600030101010101" pitchFamily="2" charset="-122"/>
                  <a:cs typeface="Times New Roman" panose="02020603050405020304" charset="0"/>
                </a:rPr>
                <a:t> </a:t>
              </a:r>
              <a:endParaRPr lang="zh-CN" altLang="en-US" sz="1200" kern="100" dirty="0">
                <a:latin typeface="等线" panose="02010600030101010101" pitchFamily="2" charset="-122"/>
                <a:ea typeface="等线" panose="02010600030101010101" pitchFamily="2" charset="-122"/>
                <a:cs typeface="Times New Roman" panose="02020603050405020304" charset="0"/>
              </a:endParaRPr>
            </a:p>
          </p:txBody>
        </p:sp>
      </p:grpSp>
      <p:pic>
        <p:nvPicPr>
          <p:cNvPr id="222" name="图片 221"/>
          <p:cNvPicPr>
            <a:picLocks noChangeAspect="1"/>
          </p:cNvPicPr>
          <p:nvPr>
            <p:custDataLst>
              <p:tags r:id="rId5"/>
            </p:custDataLst>
          </p:nvPr>
        </p:nvPicPr>
        <p:blipFill>
          <a:blip r:embed="rId6"/>
          <a:stretch>
            <a:fillRect/>
          </a:stretch>
        </p:blipFill>
        <p:spPr>
          <a:xfrm>
            <a:off x="753287" y="5379441"/>
            <a:ext cx="361730" cy="122432"/>
          </a:xfrm>
          <a:prstGeom prst="rect">
            <a:avLst/>
          </a:prstGeom>
        </p:spPr>
      </p:pic>
      <p:cxnSp>
        <p:nvCxnSpPr>
          <p:cNvPr id="223" name="直接连接符 222"/>
          <p:cNvCxnSpPr/>
          <p:nvPr>
            <p:custDataLst>
              <p:tags r:id="rId7"/>
            </p:custDataLst>
          </p:nvPr>
        </p:nvCxnSpPr>
        <p:spPr>
          <a:xfrm>
            <a:off x="958886" y="5538964"/>
            <a:ext cx="0" cy="6551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34" name="十字箭头标注 48"/>
          <p:cNvSpPr/>
          <p:nvPr>
            <p:custDataLst>
              <p:tags r:id="rId8"/>
            </p:custDataLst>
          </p:nvPr>
        </p:nvSpPr>
        <p:spPr>
          <a:xfrm>
            <a:off x="715581" y="5545060"/>
            <a:ext cx="430097" cy="53478"/>
          </a:xfrm>
          <a:prstGeom prst="quad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235" name="十字箭头标注 48"/>
          <p:cNvSpPr/>
          <p:nvPr>
            <p:custDataLst>
              <p:tags r:id="rId9"/>
            </p:custDataLst>
          </p:nvPr>
        </p:nvSpPr>
        <p:spPr>
          <a:xfrm>
            <a:off x="716851" y="5635865"/>
            <a:ext cx="430097" cy="53478"/>
          </a:xfrm>
          <a:prstGeom prst="quad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200" kern="100">
                <a:latin typeface="等线" panose="02010600030101010101" pitchFamily="2" charset="-122"/>
                <a:ea typeface="等线" panose="02010600030101010101" pitchFamily="2" charset="-122"/>
                <a:cs typeface="Times New Roman" panose="02020603050405020304" charset="0"/>
              </a:rPr>
              <a:t> </a:t>
            </a:r>
            <a:endParaRPr lang="zh-CN" altLang="en-US" sz="1200" kern="100">
              <a:latin typeface="等线" panose="02010600030101010101" pitchFamily="2" charset="-122"/>
              <a:ea typeface="等线" panose="02010600030101010101" pitchFamily="2" charset="-122"/>
              <a:cs typeface="Times New Roman" panose="02020603050405020304" charset="0"/>
            </a:endParaRPr>
          </a:p>
        </p:txBody>
      </p:sp>
      <p:sp>
        <p:nvSpPr>
          <p:cNvPr id="11" name="矩形: 圆角 10"/>
          <p:cNvSpPr/>
          <p:nvPr/>
        </p:nvSpPr>
        <p:spPr>
          <a:xfrm>
            <a:off x="582840" y="5107651"/>
            <a:ext cx="702623" cy="456186"/>
          </a:xfrm>
          <a:prstGeom prst="roundRect">
            <a:avLst/>
          </a:prstGeom>
          <a:noFill/>
          <a:ln w="5715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48920" y="501541"/>
            <a:ext cx="3404062" cy="2392065"/>
          </a:xfrm>
          <a:prstGeom prst="rect">
            <a:avLst/>
          </a:prstGeom>
          <a:noFill/>
        </p:spPr>
        <p:txBody>
          <a:bodyPr wrap="square" rtlCol="0">
            <a:spAutoFit/>
          </a:bodyPr>
          <a:lstStyle/>
          <a:p>
            <a:pPr algn="ctr"/>
            <a:endParaRPr lang="en-US" altLang="zh-CN" sz="1600" b="1" dirty="0">
              <a:solidFill>
                <a:srgbClr val="7030A0"/>
              </a:solidFill>
            </a:endParaRPr>
          </a:p>
          <a:p>
            <a:pPr algn="ctr"/>
            <a:endParaRPr lang="en-US" altLang="zh-CN" sz="1600" b="1" dirty="0">
              <a:solidFill>
                <a:srgbClr val="7030A0"/>
              </a:solidFill>
            </a:endParaRPr>
          </a:p>
          <a:p>
            <a:pPr>
              <a:lnSpc>
                <a:spcPct val="150000"/>
              </a:lnSpc>
            </a:pPr>
            <a:r>
              <a:rPr lang="zh-CN" altLang="en-US" sz="1600" b="1" dirty="0">
                <a:solidFill>
                  <a:srgbClr val="7030A0"/>
                </a:solidFill>
              </a:rPr>
              <a:t>自研的</a:t>
            </a:r>
            <a:r>
              <a:rPr lang="zh-CN" altLang="en-US" sz="1600" b="1" dirty="0"/>
              <a:t>变种</a:t>
            </a:r>
            <a:r>
              <a:rPr lang="en-US" altLang="zh-CN" sz="1600" b="1" dirty="0" err="1"/>
              <a:t>RL</a:t>
            </a:r>
            <a:r>
              <a:rPr lang="zh-CN" altLang="en-US" sz="1600" b="1" dirty="0"/>
              <a:t>模型：末端调优模型</a:t>
            </a:r>
            <a:endParaRPr lang="en-US" altLang="zh-CN" sz="1600" b="1" dirty="0"/>
          </a:p>
          <a:p>
            <a:pPr>
              <a:lnSpc>
                <a:spcPct val="150000"/>
              </a:lnSpc>
            </a:pPr>
            <a:r>
              <a:rPr lang="zh-CN" altLang="en-US" sz="1600" b="1" dirty="0">
                <a:solidFill>
                  <a:schemeClr val="accent2">
                    <a:lumMod val="75000"/>
                  </a:schemeClr>
                </a:solidFill>
              </a:rPr>
              <a:t>目标：</a:t>
            </a:r>
            <a:r>
              <a:rPr lang="zh-CN" altLang="en-US" sz="1600" dirty="0"/>
              <a:t>通过获取现场反馈信号，对被控设备进行调优。</a:t>
            </a:r>
            <a:endParaRPr lang="en-US" altLang="zh-CN" sz="1600" dirty="0"/>
          </a:p>
          <a:p>
            <a:pPr>
              <a:lnSpc>
                <a:spcPct val="150000"/>
              </a:lnSpc>
            </a:pPr>
            <a:r>
              <a:rPr lang="zh-CN" altLang="en-US" sz="1600" b="1" dirty="0">
                <a:solidFill>
                  <a:schemeClr val="accent1"/>
                </a:solidFill>
              </a:rPr>
              <a:t>特点：</a:t>
            </a:r>
            <a:r>
              <a:rPr lang="zh-CN" altLang="en-US" sz="1600" dirty="0"/>
              <a:t>只依赖于实时反馈信号，无需数据训练。</a:t>
            </a:r>
            <a:endParaRPr lang="zh-CN" altLang="en-US" sz="1600" dirty="0"/>
          </a:p>
        </p:txBody>
      </p:sp>
      <p:pic>
        <p:nvPicPr>
          <p:cNvPr id="22" name="图片 21"/>
          <p:cNvPicPr>
            <a:picLocks noChangeAspect="1"/>
          </p:cNvPicPr>
          <p:nvPr/>
        </p:nvPicPr>
        <p:blipFill>
          <a:blip r:embed="rId10"/>
          <a:stretch>
            <a:fillRect/>
          </a:stretch>
        </p:blipFill>
        <p:spPr>
          <a:xfrm>
            <a:off x="3736975" y="911225"/>
            <a:ext cx="8281670" cy="5581650"/>
          </a:xfrm>
          <a:prstGeom prst="rect">
            <a:avLst/>
          </a:prstGeom>
          <a:ln>
            <a:noFill/>
          </a:ln>
          <a:effectLst>
            <a:outerShdw blurRad="190500" algn="tl" rotWithShape="0">
              <a:srgbClr val="000000">
                <a:alpha val="70000"/>
              </a:srgbClr>
            </a:outerShdw>
          </a:effectLst>
        </p:spPr>
      </p:pic>
      <p:sp>
        <p:nvSpPr>
          <p:cNvPr id="24" name="空心弧 23"/>
          <p:cNvSpPr/>
          <p:nvPr/>
        </p:nvSpPr>
        <p:spPr>
          <a:xfrm rot="5400000" flipH="1">
            <a:off x="863195" y="4775181"/>
            <a:ext cx="1598400" cy="1598400"/>
          </a:xfrm>
          <a:prstGeom prst="blockArc">
            <a:avLst>
              <a:gd name="adj1" fmla="val 10745076"/>
              <a:gd name="adj2" fmla="val 16392567"/>
              <a:gd name="adj3" fmla="val 307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sz="2400">
              <a:latin typeface="等线" panose="02010600030101010101" pitchFamily="2" charset="-122"/>
              <a:ea typeface="等线" panose="02010600030101010101" pitchFamily="2" charset="-122"/>
            </a:endParaRPr>
          </a:p>
        </p:txBody>
      </p:sp>
      <p:sp>
        <p:nvSpPr>
          <p:cNvPr id="25" name="矩形: 圆角 24"/>
          <p:cNvSpPr/>
          <p:nvPr/>
        </p:nvSpPr>
        <p:spPr>
          <a:xfrm>
            <a:off x="1889854" y="4991612"/>
            <a:ext cx="682964" cy="456186"/>
          </a:xfrm>
          <a:prstGeom prst="roundRect">
            <a:avLst/>
          </a:prstGeom>
          <a:noFill/>
          <a:ln w="5715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8920" y="3085756"/>
            <a:ext cx="3216175" cy="1477328"/>
          </a:xfrm>
          <a:prstGeom prst="rect">
            <a:avLst/>
          </a:prstGeom>
          <a:noFill/>
        </p:spPr>
        <p:txBody>
          <a:bodyPr wrap="square">
            <a:spAutoFit/>
          </a:bodyPr>
          <a:lstStyle/>
          <a:p>
            <a:r>
              <a:rPr lang="zh-CN" altLang="en-US" dirty="0"/>
              <a:t>模型输入</a:t>
            </a:r>
            <a:r>
              <a:rPr lang="en-US" altLang="zh-CN" dirty="0"/>
              <a:t>PV:</a:t>
            </a:r>
            <a:r>
              <a:rPr lang="zh-CN" altLang="en-US" dirty="0"/>
              <a:t>  </a:t>
            </a:r>
            <a:endParaRPr lang="en-US" altLang="zh-CN" dirty="0"/>
          </a:p>
          <a:p>
            <a:r>
              <a:rPr lang="en-US" altLang="zh-CN" dirty="0" err="1">
                <a:solidFill>
                  <a:srgbClr val="FF0000"/>
                </a:solidFill>
              </a:rPr>
              <a:t>Aisay:VS1:FB</a:t>
            </a:r>
            <a:endParaRPr lang="en-US" altLang="zh-CN" dirty="0">
              <a:solidFill>
                <a:srgbClr val="FF0000"/>
              </a:solidFill>
            </a:endParaRPr>
          </a:p>
          <a:p>
            <a:r>
              <a:rPr lang="zh-CN" altLang="en-US" dirty="0"/>
              <a:t>模型输出</a:t>
            </a:r>
            <a:r>
              <a:rPr lang="en-US" altLang="zh-CN" dirty="0"/>
              <a:t>PV:</a:t>
            </a:r>
            <a:r>
              <a:rPr lang="zh-CN" altLang="en-US" dirty="0"/>
              <a:t>  </a:t>
            </a:r>
            <a:r>
              <a:rPr lang="fr-FR" altLang="zh-CN" dirty="0">
                <a:solidFill>
                  <a:srgbClr val="7030A0"/>
                </a:solidFill>
              </a:rPr>
              <a:t>Aisay:Q1:CURRENT,</a:t>
            </a:r>
            <a:endParaRPr lang="fr-FR" altLang="zh-CN" dirty="0">
              <a:solidFill>
                <a:srgbClr val="7030A0"/>
              </a:solidFill>
            </a:endParaRPr>
          </a:p>
          <a:p>
            <a:r>
              <a:rPr lang="fr-FR" altLang="zh-CN" dirty="0">
                <a:solidFill>
                  <a:srgbClr val="7030A0"/>
                </a:solidFill>
              </a:rPr>
              <a:t>Aisay:Q2:CURRENT</a:t>
            </a:r>
            <a:endParaRPr lang="en-US" altLang="zh-CN" dirty="0">
              <a:solidFill>
                <a:srgbClr val="7030A0"/>
              </a:solidFill>
            </a:endParaRPr>
          </a:p>
        </p:txBody>
      </p:sp>
      <p:sp>
        <p:nvSpPr>
          <p:cNvPr id="29" name="灯片编号占位符 28"/>
          <p:cNvSpPr>
            <a:spLocks noGrp="1"/>
          </p:cNvSpPr>
          <p:nvPr/>
        </p:nvSpPr>
        <p:spPr>
          <a:xfrm>
            <a:off x="11666855" y="6559550"/>
            <a:ext cx="52006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Times New Roman" panose="02020603050405020304" charset="0"/>
                <a:cs typeface="Times New Roman" panose="02020603050405020304" charset="0"/>
              </a:rPr>
              <a:t>8</a:t>
            </a:r>
            <a:endParaRPr lang="en-US" altLang="zh-CN" sz="1600" b="1">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bldLst>
      <p:bldP spid="11" grpId="0" animBg="1"/>
      <p:bldP spid="25" grpId="0" animBg="1"/>
    </p:bldLst>
  </p:timing>
</p:sld>
</file>

<file path=ppt/tags/tag1.xml><?xml version="1.0" encoding="utf-8"?>
<p:tagLst xmlns:p="http://schemas.openxmlformats.org/presentationml/2006/main">
  <p:tag name="KSO_WM_DIAGRAM_VIRTUALLY_FRAME" val="{&quot;height&quot;:336.95,&quot;left&quot;:311.95,&quot;top&quot;:101.2,&quot;width&quot;:624.45}"/>
</p:tagLst>
</file>

<file path=ppt/tags/tag10.xml><?xml version="1.0" encoding="utf-8"?>
<p:tagLst xmlns:p="http://schemas.openxmlformats.org/presentationml/2006/main">
  <p:tag name="KSO_WM_BEAUTIFY_FLAG" val=""/>
  <p:tag name="KSO_WM_DIAGRAM_VIRTUALLY_FRAME" val="{&quot;height&quot;:336.95,&quot;left&quot;:311.95,&quot;top&quot;:101.2,&quot;width&quot;:624.45}"/>
</p:tagLst>
</file>

<file path=ppt/tags/tag11.xml><?xml version="1.0" encoding="utf-8"?>
<p:tagLst xmlns:p="http://schemas.openxmlformats.org/presentationml/2006/main">
  <p:tag name="KSO_WM_DIAGRAM_VIRTUALLY_FRAME" val="{&quot;height&quot;:336.95,&quot;left&quot;:311.95,&quot;top&quot;:101.2,&quot;width&quot;:624.45}"/>
</p:tagLst>
</file>

<file path=ppt/tags/tag12.xml><?xml version="1.0" encoding="utf-8"?>
<p:tagLst xmlns:p="http://schemas.openxmlformats.org/presentationml/2006/main">
  <p:tag name="KSO_WM_DIAGRAM_VIRTUALLY_FRAME" val="{&quot;height&quot;:336.95,&quot;left&quot;:311.95,&quot;top&quot;:101.2,&quot;width&quot;:624.45}"/>
</p:tagLst>
</file>

<file path=ppt/tags/tag13.xml><?xml version="1.0" encoding="utf-8"?>
<p:tagLst xmlns:p="http://schemas.openxmlformats.org/presentationml/2006/main">
  <p:tag name="KSO_WM_DIAGRAM_VIRTUALLY_FRAME" val="{&quot;height&quot;:336.95,&quot;left&quot;:311.95,&quot;top&quot;:101.2,&quot;width&quot;:624.45}"/>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436,&quot;left&quot;:322,&quot;top&quot;:74,&quot;width&quot;:622.5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 name="KSO_WM_DIAGRAM_VIRTUALLY_FRAME" val="{&quot;height&quot;:336.95,&quot;left&quot;:311.95,&quot;top&quot;:101.2,&quot;width&quot;:624.4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DIAGRAM_VIRTUALLY_FRAME" val="{&quot;height&quot;:252.4,&quot;left&quot;:352.15,&quot;top&quot;:80.3,&quot;width&quot;:535.6556692913385}"/>
</p:tagLst>
</file>

<file path=ppt/tags/tag36.xml><?xml version="1.0" encoding="utf-8"?>
<p:tagLst xmlns:p="http://schemas.openxmlformats.org/presentationml/2006/main">
  <p:tag name="KSO_WM_DIAGRAM_VIRTUALLY_FRAME" val="{&quot;height&quot;:252.4,&quot;left&quot;:352.15,&quot;top&quot;:80.3,&quot;width&quot;:535.6556692913385}"/>
</p:tagLst>
</file>

<file path=ppt/tags/tag37.xml><?xml version="1.0" encoding="utf-8"?>
<p:tagLst xmlns:p="http://schemas.openxmlformats.org/presentationml/2006/main">
  <p:tag name="KSO_WM_DIAGRAM_VIRTUALLY_FRAME" val="{&quot;height&quot;:252.4,&quot;left&quot;:352.15,&quot;top&quot;:80.3,&quot;width&quot;:535.6556692913385}"/>
</p:tagLst>
</file>

<file path=ppt/tags/tag38.xml><?xml version="1.0" encoding="utf-8"?>
<p:tagLst xmlns:p="http://schemas.openxmlformats.org/presentationml/2006/main">
  <p:tag name="KSO_WM_DIAGRAM_VIRTUALLY_FRAME" val="{&quot;height&quot;:252.4,&quot;left&quot;:352.15,&quot;top&quot;:80.3,&quot;width&quot;:535.6556692913385}"/>
</p:tagLst>
</file>

<file path=ppt/tags/tag39.xml><?xml version="1.0" encoding="utf-8"?>
<p:tagLst xmlns:p="http://schemas.openxmlformats.org/presentationml/2006/main">
  <p:tag name="KSO_WM_DIAGRAM_VIRTUALLY_FRAME" val="{&quot;height&quot;:252.4,&quot;left&quot;:352.15,&quot;top&quot;:80.3,&quot;width&quot;:535.6556692913385}"/>
</p:tagLst>
</file>

<file path=ppt/tags/tag4.xml><?xml version="1.0" encoding="utf-8"?>
<p:tagLst xmlns:p="http://schemas.openxmlformats.org/presentationml/2006/main">
  <p:tag name="KSO_WM_BEAUTIFY_FLAG" val=""/>
  <p:tag name="KSO_WM_DIAGRAM_VIRTUALLY_FRAME" val="{&quot;height&quot;:336.95,&quot;left&quot;:311.95,&quot;top&quot;:101.2,&quot;width&quot;:624.45}"/>
</p:tagLst>
</file>

<file path=ppt/tags/tag40.xml><?xml version="1.0" encoding="utf-8"?>
<p:tagLst xmlns:p="http://schemas.openxmlformats.org/presentationml/2006/main">
  <p:tag name="KSO_WM_DIAGRAM_VIRTUALLY_FRAME" val="{&quot;height&quot;:252.4,&quot;left&quot;:352.15,&quot;top&quot;:80.3,&quot;width&quot;:535.6556692913385}"/>
</p:tagLst>
</file>

<file path=ppt/tags/tag41.xml><?xml version="1.0" encoding="utf-8"?>
<p:tagLst xmlns:p="http://schemas.openxmlformats.org/presentationml/2006/main">
  <p:tag name="TABLE_ENDDRAG_ORIGIN_RECT" val="827*119"/>
  <p:tag name="TABLE_ENDDRAG_RECT" val="33*353*827*119"/>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36,&quot;left&quot;:322,&quot;top&quot;:74,&quot;width&quot;:622.5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DIAGRAM_VIRTUALLY_FRAME" val="{&quot;height&quot;:336.95,&quot;left&quot;:311.95,&quot;top&quot;:101.2,&quot;width&quot;:624.4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RESOURCE_RECORD_KEY" val="{&quot;13&quot;:[4634994,19965469]}"/>
  <p:tag name="COMMONDATA" val="eyJoZGlkIjoiMzBhOWFjMzRhMzhlNDAyOGIxY2Y0ZDg1NTU4M2JlNmEifQ=="/>
</p:tagLst>
</file>

<file path=ppt/tags/tag7.xml><?xml version="1.0" encoding="utf-8"?>
<p:tagLst xmlns:p="http://schemas.openxmlformats.org/presentationml/2006/main">
  <p:tag name="KSO_WM_BEAUTIFY_FLAG" val=""/>
  <p:tag name="KSO_WM_DIAGRAM_VIRTUALLY_FRAME" val="{&quot;height&quot;:336.95,&quot;left&quot;:311.95,&quot;top&quot;:101.2,&quot;width&quot;:624.45}"/>
</p:tagLst>
</file>

<file path=ppt/tags/tag8.xml><?xml version="1.0" encoding="utf-8"?>
<p:tagLst xmlns:p="http://schemas.openxmlformats.org/presentationml/2006/main">
  <p:tag name="KSO_WM_DIAGRAM_VIRTUALLY_FRAME" val="{&quot;height&quot;:436,&quot;left&quot;:322,&quot;top&quot;:74,&quot;width&quot;:622.55}"/>
</p:tagLst>
</file>

<file path=ppt/tags/tag9.xml><?xml version="1.0" encoding="utf-8"?>
<p:tagLst xmlns:p="http://schemas.openxmlformats.org/presentationml/2006/main">
  <p:tag name="KSO_WM_BEAUTIFY_FLAG" val=""/>
  <p:tag name="KSO_WM_DIAGRAM_VIRTUALLY_FRAME" val="{&quot;height&quot;:336.95,&quot;left&quot;:311.95,&quot;top&quot;:101.2,&quot;width&quot;:624.4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2223</Words>
  <Application>WPS 演示</Application>
  <PresentationFormat>宽屏</PresentationFormat>
  <Paragraphs>532</Paragraphs>
  <Slides>18</Slides>
  <Notes>1</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3</vt:i4>
      </vt:variant>
      <vt:variant>
        <vt:lpstr>幻灯片标题</vt:lpstr>
      </vt:variant>
      <vt:variant>
        <vt:i4>18</vt:i4>
      </vt:variant>
    </vt:vector>
  </HeadingPairs>
  <TitlesOfParts>
    <vt:vector size="35" baseType="lpstr">
      <vt:lpstr>Arial</vt:lpstr>
      <vt:lpstr>宋体</vt:lpstr>
      <vt:lpstr>Wingdings</vt:lpstr>
      <vt:lpstr>微软雅黑</vt:lpstr>
      <vt:lpstr>Times New Roman</vt:lpstr>
      <vt:lpstr>等线</vt:lpstr>
      <vt:lpstr>Symbol</vt:lpstr>
      <vt:lpstr>Times New Roman</vt:lpstr>
      <vt:lpstr>Adobe 黑体 Std R</vt:lpstr>
      <vt:lpstr>黑体</vt:lpstr>
      <vt:lpstr>Calibri</vt:lpstr>
      <vt:lpstr>Arial Unicode MS</vt:lpstr>
      <vt:lpstr>方正大黑体_GBK</vt:lpstr>
      <vt:lpstr>WPS</vt:lpstr>
      <vt:lpstr>Origin95.Graph</vt:lpstr>
      <vt:lpstr>Origin95.Graph</vt:lpstr>
      <vt:lpstr>Origin95.Graph</vt:lpstr>
      <vt:lpstr>PowerPoint 演示文稿</vt:lpstr>
      <vt:lpstr>报告内容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牟</dc:creator>
  <cp:lastModifiedBy>旭日东升</cp:lastModifiedBy>
  <cp:revision>390</cp:revision>
  <dcterms:created xsi:type="dcterms:W3CDTF">2023-08-09T12:44:00Z</dcterms:created>
  <dcterms:modified xsi:type="dcterms:W3CDTF">2025-12-27T12:08:28Z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1AC809ADA8CA4A7EBCF3FCD919EC375C_13</vt:lpwstr>
  </property>
</Properties>
</file>