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5">
  <p:sldMasterIdLst>
    <p:sldMasterId id="2147483648" r:id="rId1"/>
    <p:sldMasterId id="2147483661" r:id="rId2"/>
  </p:sldMasterIdLst>
  <p:notesMasterIdLst>
    <p:notesMasterId r:id="rId22"/>
  </p:notesMasterIdLst>
  <p:sldIdLst>
    <p:sldId id="710" r:id="rId3"/>
    <p:sldId id="8919" r:id="rId4"/>
    <p:sldId id="8977" r:id="rId5"/>
    <p:sldId id="8992" r:id="rId6"/>
    <p:sldId id="8896" r:id="rId7"/>
    <p:sldId id="9009" r:id="rId8"/>
    <p:sldId id="9010" r:id="rId9"/>
    <p:sldId id="9015" r:id="rId10"/>
    <p:sldId id="8994" r:id="rId11"/>
    <p:sldId id="8996" r:id="rId12"/>
    <p:sldId id="8995" r:id="rId13"/>
    <p:sldId id="8997" r:id="rId14"/>
    <p:sldId id="8999" r:id="rId15"/>
    <p:sldId id="8998" r:id="rId16"/>
    <p:sldId id="9000" r:id="rId17"/>
    <p:sldId id="9001" r:id="rId18"/>
    <p:sldId id="9016" r:id="rId19"/>
    <p:sldId id="8935" r:id="rId20"/>
    <p:sldId id="779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F6DC2EE-496B-4C54-BBDF-96AEFD049A42}">
          <p14:sldIdLst>
            <p14:sldId id="710"/>
            <p14:sldId id="8919"/>
            <p14:sldId id="8977"/>
          </p14:sldIdLst>
        </p14:section>
        <p14:section name="无标题节" id="{964A83B2-B97C-4F49-839E-583D0AE7122C}">
          <p14:sldIdLst>
            <p14:sldId id="8992"/>
            <p14:sldId id="8896"/>
            <p14:sldId id="9009"/>
            <p14:sldId id="9010"/>
            <p14:sldId id="9015"/>
            <p14:sldId id="8994"/>
            <p14:sldId id="8996"/>
            <p14:sldId id="8995"/>
            <p14:sldId id="8997"/>
            <p14:sldId id="8999"/>
            <p14:sldId id="8998"/>
            <p14:sldId id="9000"/>
            <p14:sldId id="9001"/>
            <p14:sldId id="9016"/>
            <p14:sldId id="8935"/>
            <p14:sldId id="7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小龙" initials="小龙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824"/>
    <a:srgbClr val="EF8523"/>
    <a:srgbClr val="406AA9"/>
    <a:srgbClr val="0047A0"/>
    <a:srgbClr val="0C29BA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14" autoAdjust="0"/>
    <p:restoredTop sz="85325" autoAdjust="0"/>
  </p:normalViewPr>
  <p:slideViewPr>
    <p:cSldViewPr snapToGrid="0">
      <p:cViewPr varScale="1">
        <p:scale>
          <a:sx n="96" d="100"/>
          <a:sy n="96" d="100"/>
        </p:scale>
        <p:origin x="48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284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28FC6-2430-40C4-9DA1-5A6A1FB90C3A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08DEF-0BE7-4625-8FC6-FF27F39C0B5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72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08DEF-0BE7-4625-8FC6-FF27F39C0B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91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08DEF-0BE7-4625-8FC6-FF27F39C0B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320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397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98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392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08DEF-0BE7-4625-8FC6-FF27F39C0B5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4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3831CC-9E63-480C-8FE1-BEC22A2A27C7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08A3-4744-4049-B420-D04DB79321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6"/>
            <a:ext cx="12192000" cy="902118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633556"/>
            <a:ext cx="12192000" cy="224444"/>
          </a:xfrm>
          <a:prstGeom prst="rect">
            <a:avLst/>
          </a:prstGeom>
          <a:solidFill>
            <a:srgbClr val="0047A0"/>
          </a:solidFill>
          <a:ln>
            <a:solidFill>
              <a:srgbClr val="004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3831CC-9E63-480C-8FE1-BEC22A2A27C7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08A3-4744-4049-B420-D04DB7932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3831CC-9E63-480C-8FE1-BEC22A2A27C7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08A3-4744-4049-B420-D04DB7932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65" b="1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3831CC-9E63-480C-8FE1-BEC22A2A27C7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08A3-4744-4049-B420-D04DB7932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3831CC-9E63-480C-8FE1-BEC22A2A27C7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08A3-4744-4049-B420-D04DB7932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3831CC-9E63-480C-8FE1-BEC22A2A27C7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08A3-4744-4049-B420-D04DB7932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3831CC-9E63-480C-8FE1-BEC22A2A27C7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08A3-4744-4049-B420-D04DB7932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3831CC-9E63-480C-8FE1-BEC22A2A27C7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08A3-4744-4049-B420-D04DB7932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3831CC-9E63-480C-8FE1-BEC22A2A27C7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08A3-4744-4049-B420-D04DB7932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3831CC-9E63-480C-8FE1-BEC22A2A27C7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08A3-4744-4049-B420-D04DB7932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3831CC-9E63-480C-8FE1-BEC22A2A27C7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08A3-4744-4049-B420-D04DB79321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6"/>
            <a:ext cx="12192000" cy="9021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6633556"/>
            <a:ext cx="12192000" cy="224444"/>
          </a:xfrm>
          <a:prstGeom prst="rect">
            <a:avLst/>
          </a:prstGeom>
          <a:solidFill>
            <a:srgbClr val="0047A0"/>
          </a:solidFill>
          <a:ln>
            <a:solidFill>
              <a:srgbClr val="004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3043" y="1286327"/>
            <a:ext cx="5945914" cy="11464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99238" y="2496871"/>
            <a:ext cx="12192000" cy="1946246"/>
          </a:xfrm>
          <a:prstGeom prst="rect">
            <a:avLst/>
          </a:prstGeom>
          <a:solidFill>
            <a:srgbClr val="0047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89860" y="4580389"/>
            <a:ext cx="10852297" cy="721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/>
              <a:t>作者：陈小龙，蔡洵业，邵澎辉，孙坤祥，胡雅欣，苏春光，赵鸿，王志军，何源</a:t>
            </a:r>
            <a:endParaRPr lang="en-US" altLang="zh-CN" sz="2000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55" y="-5976"/>
            <a:ext cx="1513089" cy="145507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9BECF57-1E94-413B-96E6-557764520EAE}"/>
              </a:ext>
            </a:extLst>
          </p:cNvPr>
          <p:cNvSpPr txBox="1"/>
          <p:nvPr/>
        </p:nvSpPr>
        <p:spPr>
          <a:xfrm>
            <a:off x="2043222" y="5301836"/>
            <a:ext cx="7907079" cy="96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/>
              <a:t>报告人：陈小龙 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en-US" altLang="zh-CN" sz="2000" dirty="0"/>
              <a:t>2025</a:t>
            </a:r>
            <a:r>
              <a:rPr lang="zh-CN" altLang="en-US" sz="2000" dirty="0"/>
              <a:t>年</a:t>
            </a:r>
            <a:r>
              <a:rPr lang="en-US" altLang="zh-CN" sz="2000" dirty="0"/>
              <a:t>12</a:t>
            </a:r>
            <a:r>
              <a:rPr lang="zh-CN" altLang="en-US" sz="2000" dirty="0"/>
              <a:t>月</a:t>
            </a:r>
            <a:r>
              <a:rPr lang="en-US" altLang="zh-CN" sz="2000" dirty="0"/>
              <a:t>26</a:t>
            </a:r>
            <a:r>
              <a:rPr lang="zh-CN" altLang="en-US" sz="2000" dirty="0"/>
              <a:t>日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FE06C71-37A2-4453-95DD-252F2952B050}"/>
              </a:ext>
            </a:extLst>
          </p:cNvPr>
          <p:cNvSpPr txBox="1"/>
          <p:nvPr/>
        </p:nvSpPr>
        <p:spPr>
          <a:xfrm>
            <a:off x="901149" y="2660517"/>
            <a:ext cx="10341008" cy="1411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人工智能在加速器高效调试与稳定运行中的应用</a:t>
            </a:r>
            <a:endParaRPr lang="en-US" altLang="zh-CN" sz="3200" b="1" i="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D-DINExp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D-DINExp"/>
              </a:rPr>
              <a:t>基于人工智能的加速器束流调试系统</a:t>
            </a:r>
            <a:endParaRPr lang="zh-CN" altLang="en-US" sz="28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1674FDEF-1233-4C06-B24D-7C712AE2A3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4" y="167424"/>
            <a:ext cx="975255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束流调试平台架构及设计理念：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BS or CS 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416496-625C-4156-9CE5-1C875385B21B}"/>
              </a:ext>
            </a:extLst>
          </p:cNvPr>
          <p:cNvSpPr txBox="1"/>
          <p:nvPr/>
        </p:nvSpPr>
        <p:spPr>
          <a:xfrm>
            <a:off x="281309" y="4373595"/>
            <a:ext cx="5232401" cy="212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当前加速器束流调试软件以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C/S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架构为主，痛点：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版本控制混乱</a:t>
            </a:r>
            <a:endParaRPr lang="en-US" altLang="zh-CN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</a:t>
            </a: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客户端维护成本高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数据孤岛</a:t>
            </a:r>
            <a:endParaRPr lang="en-US" altLang="zh-CN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Epics-based server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46B94C-39DE-4E53-AF0F-751DF76AC559}"/>
              </a:ext>
            </a:extLst>
          </p:cNvPr>
          <p:cNvSpPr txBox="1"/>
          <p:nvPr/>
        </p:nvSpPr>
        <p:spPr>
          <a:xfrm>
            <a:off x="6946269" y="4373595"/>
            <a:ext cx="4866147" cy="1712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----B/S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架构：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零客户端部署 </a:t>
            </a:r>
            <a:endParaRPr lang="en-US" altLang="zh-CN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单一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来源</a:t>
            </a:r>
            <a:endParaRPr lang="en-US" altLang="zh-CN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多台加速器无需重复开发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1FAA9B-456E-4E10-8711-3095F0460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537" y="1497057"/>
            <a:ext cx="3391488" cy="2498991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A3FEA24-89A0-4CDE-B723-7E6016D59D70}"/>
              </a:ext>
            </a:extLst>
          </p:cNvPr>
          <p:cNvCxnSpPr/>
          <p:nvPr/>
        </p:nvCxnSpPr>
        <p:spPr>
          <a:xfrm>
            <a:off x="5812971" y="907143"/>
            <a:ext cx="0" cy="5646057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0E9C85F-7860-4F36-912E-80E4A17E29DC}"/>
              </a:ext>
            </a:extLst>
          </p:cNvPr>
          <p:cNvGrpSpPr/>
          <p:nvPr/>
        </p:nvGrpSpPr>
        <p:grpSpPr>
          <a:xfrm>
            <a:off x="1275170" y="1677366"/>
            <a:ext cx="3279201" cy="2499543"/>
            <a:chOff x="779490" y="1497057"/>
            <a:chExt cx="3279201" cy="249954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CDE3118-70A9-48D5-A799-C9CFE0B81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491" y="1497057"/>
              <a:ext cx="971429" cy="71428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D916180-A583-46D6-A198-5D10E9C9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7262" y="1497057"/>
              <a:ext cx="971429" cy="71428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AAF8E0D-5BD1-4079-B45B-D4DCDF273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490" y="3282314"/>
              <a:ext cx="971429" cy="71428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3DA9041-5DE7-416A-87FB-FA90AE2F5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7261" y="3281762"/>
              <a:ext cx="971429" cy="714286"/>
            </a:xfrm>
            <a:prstGeom prst="rect">
              <a:avLst/>
            </a:prstGeom>
          </p:spPr>
        </p:pic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07D29D25-2726-4157-9B19-9A17F698D1AD}"/>
                </a:ext>
              </a:extLst>
            </p:cNvPr>
            <p:cNvCxnSpPr/>
            <p:nvPr/>
          </p:nvCxnSpPr>
          <p:spPr>
            <a:xfrm flipH="1">
              <a:off x="2365829" y="1705429"/>
              <a:ext cx="159657" cy="304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2C010B1-CD24-4091-879A-2B61B83DB29F}"/>
                </a:ext>
              </a:extLst>
            </p:cNvPr>
            <p:cNvCxnSpPr/>
            <p:nvPr/>
          </p:nvCxnSpPr>
          <p:spPr>
            <a:xfrm flipH="1">
              <a:off x="2562692" y="1701800"/>
              <a:ext cx="159657" cy="304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98C5A339-EE3C-47E5-828C-94B83E70B9E8}"/>
                </a:ext>
              </a:extLst>
            </p:cNvPr>
            <p:cNvCxnSpPr/>
            <p:nvPr/>
          </p:nvCxnSpPr>
          <p:spPr>
            <a:xfrm flipH="1">
              <a:off x="2168966" y="1701800"/>
              <a:ext cx="159657" cy="304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CC842BE0-F884-499A-AED9-D31E302937EF}"/>
                </a:ext>
              </a:extLst>
            </p:cNvPr>
            <p:cNvCxnSpPr/>
            <p:nvPr/>
          </p:nvCxnSpPr>
          <p:spPr>
            <a:xfrm>
              <a:off x="1094662" y="2539804"/>
              <a:ext cx="341086" cy="203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54A78438-C44D-4DBE-BF62-EA4144FE22B3}"/>
                </a:ext>
              </a:extLst>
            </p:cNvPr>
            <p:cNvCxnSpPr/>
            <p:nvPr/>
          </p:nvCxnSpPr>
          <p:spPr>
            <a:xfrm>
              <a:off x="1094662" y="2721728"/>
              <a:ext cx="341086" cy="203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37A19903-54AB-4923-97E2-D0ABBCAFD483}"/>
                </a:ext>
              </a:extLst>
            </p:cNvPr>
            <p:cNvCxnSpPr/>
            <p:nvPr/>
          </p:nvCxnSpPr>
          <p:spPr>
            <a:xfrm>
              <a:off x="1094662" y="2924928"/>
              <a:ext cx="341086" cy="203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箭头连接符 2">
              <a:extLst>
                <a:ext uri="{FF2B5EF4-FFF2-40B4-BE49-F238E27FC236}">
                  <a16:creationId xmlns:a16="http://schemas.microsoft.com/office/drawing/2014/main" id="{5E12CC9F-5F2F-45A7-AC61-2E41293AD96F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V="1">
              <a:off x="2707758" y="1854200"/>
              <a:ext cx="379504" cy="29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213BF20F-24C0-4CCE-95D5-56290E37DC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3488" y="1854200"/>
              <a:ext cx="38356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FE91F347-8D59-46D3-8A9E-2E88B8E5E29C}"/>
                </a:ext>
              </a:extLst>
            </p:cNvPr>
            <p:cNvCxnSpPr/>
            <p:nvPr/>
          </p:nvCxnSpPr>
          <p:spPr>
            <a:xfrm flipH="1">
              <a:off x="2365829" y="3484228"/>
              <a:ext cx="159657" cy="304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469E2BA0-722C-4E9B-8F9E-C5DFDF3E6A0C}"/>
                </a:ext>
              </a:extLst>
            </p:cNvPr>
            <p:cNvCxnSpPr/>
            <p:nvPr/>
          </p:nvCxnSpPr>
          <p:spPr>
            <a:xfrm flipH="1">
              <a:off x="2562692" y="3480599"/>
              <a:ext cx="159657" cy="304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73A031A9-BE80-4164-B260-475D6155CF5A}"/>
                </a:ext>
              </a:extLst>
            </p:cNvPr>
            <p:cNvCxnSpPr/>
            <p:nvPr/>
          </p:nvCxnSpPr>
          <p:spPr>
            <a:xfrm flipH="1">
              <a:off x="2168966" y="3480599"/>
              <a:ext cx="159657" cy="304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626A46CC-3772-419B-BC0B-50042CDBEF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7758" y="3632999"/>
              <a:ext cx="379504" cy="29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AF2A60AE-8226-4703-9800-9005156D1F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3488" y="3632999"/>
              <a:ext cx="38356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076A0F53-461B-4638-A766-EB781730AA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5205" y="3055256"/>
              <a:ext cx="1" cy="29237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45796887-41A6-41B2-9424-7398D17B1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5206" y="2276656"/>
              <a:ext cx="0" cy="3141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245E0883-7B65-4DFB-9E7B-FC2280DD9986}"/>
                </a:ext>
              </a:extLst>
            </p:cNvPr>
            <p:cNvCxnSpPr/>
            <p:nvPr/>
          </p:nvCxnSpPr>
          <p:spPr>
            <a:xfrm>
              <a:off x="3427901" y="2518528"/>
              <a:ext cx="341086" cy="203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15DC05BE-8F60-425C-B4E3-7706A9FD56C8}"/>
                </a:ext>
              </a:extLst>
            </p:cNvPr>
            <p:cNvCxnSpPr/>
            <p:nvPr/>
          </p:nvCxnSpPr>
          <p:spPr>
            <a:xfrm>
              <a:off x="3427901" y="2700452"/>
              <a:ext cx="341086" cy="203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EB9A92AE-36CC-49E2-A01C-AF296E39208C}"/>
                </a:ext>
              </a:extLst>
            </p:cNvPr>
            <p:cNvCxnSpPr/>
            <p:nvPr/>
          </p:nvCxnSpPr>
          <p:spPr>
            <a:xfrm>
              <a:off x="3427901" y="2903652"/>
              <a:ext cx="341086" cy="203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16313D8B-413A-40FB-B2AF-87BC0DD6E8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8444" y="3033980"/>
              <a:ext cx="1" cy="29237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86F8B88B-7434-4E95-BEF7-1AED33C61C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8445" y="2255380"/>
              <a:ext cx="0" cy="3141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3F3FE0C-115A-4AD8-AE1F-EAD88B074497}"/>
                </a:ext>
              </a:extLst>
            </p:cNvPr>
            <p:cNvSpPr txBox="1"/>
            <p:nvPr/>
          </p:nvSpPr>
          <p:spPr>
            <a:xfrm>
              <a:off x="1727714" y="2419154"/>
              <a:ext cx="1291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软件版本不互通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0CB450CB-E6D2-4934-BC6E-872E95CA0AEB}"/>
              </a:ext>
            </a:extLst>
          </p:cNvPr>
          <p:cNvSpPr txBox="1"/>
          <p:nvPr/>
        </p:nvSpPr>
        <p:spPr>
          <a:xfrm>
            <a:off x="6375167" y="934509"/>
            <a:ext cx="4804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一次开发，多加速器应用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5A580CF-BBC6-433E-B300-1C0046A36BB2}"/>
              </a:ext>
            </a:extLst>
          </p:cNvPr>
          <p:cNvSpPr txBox="1"/>
          <p:nvPr/>
        </p:nvSpPr>
        <p:spPr>
          <a:xfrm>
            <a:off x="500742" y="941766"/>
            <a:ext cx="493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面向不同加速器工况独立适配开发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36C5DB0-1AC6-45E5-B6C2-7417C8CF6012}"/>
              </a:ext>
            </a:extLst>
          </p:cNvPr>
          <p:cNvSpPr txBox="1"/>
          <p:nvPr/>
        </p:nvSpPr>
        <p:spPr>
          <a:xfrm>
            <a:off x="3923581" y="5871029"/>
            <a:ext cx="1795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C/S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架构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CFE0D63-C8D5-48A3-8976-62F1A5F7FCF6}"/>
              </a:ext>
            </a:extLst>
          </p:cNvPr>
          <p:cNvSpPr txBox="1"/>
          <p:nvPr/>
        </p:nvSpPr>
        <p:spPr>
          <a:xfrm>
            <a:off x="10281870" y="6023429"/>
            <a:ext cx="1795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B/S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架构</a:t>
            </a:r>
          </a:p>
        </p:txBody>
      </p:sp>
    </p:spTree>
    <p:extLst>
      <p:ext uri="{BB962C8B-B14F-4D97-AF65-F5344CB8AC3E}">
        <p14:creationId xmlns:p14="http://schemas.microsoft.com/office/powerpoint/2010/main" val="147888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1CF2F083-8B89-445D-AA8C-CD5733E326E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4" y="167424"/>
            <a:ext cx="975255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束流调试平台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物理控制可解耦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B00FE73-51BD-48CD-845F-E0E993A36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654" y="3848864"/>
            <a:ext cx="4796234" cy="23263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55DBC2D-1F3F-4D51-BBC5-507DFE44F22D}"/>
              </a:ext>
            </a:extLst>
          </p:cNvPr>
          <p:cNvSpPr txBox="1"/>
          <p:nvPr/>
        </p:nvSpPr>
        <p:spPr>
          <a:xfrm>
            <a:off x="3925836" y="5353860"/>
            <a:ext cx="309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后台一次配置完成，前端调用无感知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FE4BA1-1778-4EC7-ADCE-84A7D5941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54" y="956389"/>
            <a:ext cx="4796234" cy="2524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A24AA82-3AA5-4F29-BBF4-D8761F72D935}"/>
              </a:ext>
            </a:extLst>
          </p:cNvPr>
          <p:cNvSpPr txBox="1"/>
          <p:nvPr/>
        </p:nvSpPr>
        <p:spPr>
          <a:xfrm>
            <a:off x="7873999" y="3464886"/>
            <a:ext cx="3091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物理设计一键上传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5C60E6B-FE1B-40DE-8810-4A785CDEF240}"/>
              </a:ext>
            </a:extLst>
          </p:cNvPr>
          <p:cNvSpPr txBox="1"/>
          <p:nvPr/>
        </p:nvSpPr>
        <p:spPr>
          <a:xfrm>
            <a:off x="7021654" y="6247157"/>
            <a:ext cx="479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元件级映射可管理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649C9C0-9486-4BD9-A97A-F1D25BA104F7}"/>
              </a:ext>
            </a:extLst>
          </p:cNvPr>
          <p:cNvSpPr txBox="1"/>
          <p:nvPr/>
        </p:nvSpPr>
        <p:spPr>
          <a:xfrm>
            <a:off x="8723820" y="4779290"/>
            <a:ext cx="125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kb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305CF4-2438-4060-BE0F-0F0B11A374ED}"/>
              </a:ext>
            </a:extLst>
          </p:cNvPr>
          <p:cNvSpPr txBox="1"/>
          <p:nvPr/>
        </p:nvSpPr>
        <p:spPr>
          <a:xfrm>
            <a:off x="8723820" y="5498353"/>
            <a:ext cx="125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右大括号 20">
            <a:extLst>
              <a:ext uri="{FF2B5EF4-FFF2-40B4-BE49-F238E27FC236}">
                <a16:creationId xmlns:a16="http://schemas.microsoft.com/office/drawing/2014/main" id="{78FB2177-A6ED-443B-91D9-CC852FD13F34}"/>
              </a:ext>
            </a:extLst>
          </p:cNvPr>
          <p:cNvSpPr/>
          <p:nvPr/>
        </p:nvSpPr>
        <p:spPr>
          <a:xfrm>
            <a:off x="9710792" y="4886102"/>
            <a:ext cx="268514" cy="874771"/>
          </a:xfrm>
          <a:prstGeom prst="rightBrace">
            <a:avLst>
              <a:gd name="adj1" fmla="val 28086"/>
              <a:gd name="adj2" fmla="val 50000"/>
            </a:avLst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649F78F-5675-4317-9536-021C4D5656F4}"/>
              </a:ext>
            </a:extLst>
          </p:cNvPr>
          <p:cNvSpPr txBox="1"/>
          <p:nvPr/>
        </p:nvSpPr>
        <p:spPr>
          <a:xfrm>
            <a:off x="10087427" y="5136043"/>
            <a:ext cx="1590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控制映射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31A0856-BB14-4B73-B515-303E4FF45FD4}"/>
              </a:ext>
            </a:extLst>
          </p:cNvPr>
          <p:cNvSpPr txBox="1"/>
          <p:nvPr/>
        </p:nvSpPr>
        <p:spPr>
          <a:xfrm>
            <a:off x="525570" y="1023523"/>
            <a:ext cx="6103256" cy="4656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FCF50FC-062A-4CF3-A68C-555D793C4AFE}"/>
              </a:ext>
            </a:extLst>
          </p:cNvPr>
          <p:cNvSpPr/>
          <p:nvPr/>
        </p:nvSpPr>
        <p:spPr>
          <a:xfrm>
            <a:off x="239486" y="947593"/>
            <a:ext cx="5941099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束流调试直接操作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变量，与控制系统深度耦合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BD70B0D-C2F2-4654-B40B-1ADC741A30F9}"/>
              </a:ext>
            </a:extLst>
          </p:cNvPr>
          <p:cNvSpPr txBox="1"/>
          <p:nvPr/>
        </p:nvSpPr>
        <p:spPr>
          <a:xfrm>
            <a:off x="8723820" y="5127884"/>
            <a:ext cx="125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场文件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0F65723-D253-4E3A-9F4F-D33FD767A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1" y="1782624"/>
            <a:ext cx="4844144" cy="322942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9112D20-42C7-4DA3-A308-4569118C7B89}"/>
              </a:ext>
            </a:extLst>
          </p:cNvPr>
          <p:cNvSpPr txBox="1"/>
          <p:nvPr/>
        </p:nvSpPr>
        <p:spPr>
          <a:xfrm>
            <a:off x="181538" y="1617102"/>
            <a:ext cx="2133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物理设计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磁场强度</a:t>
            </a:r>
            <a:r>
              <a:rPr lang="en-US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电场强度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ke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C0F28B3-6CB6-4990-8AA1-7ABF996D086C}"/>
              </a:ext>
            </a:extLst>
          </p:cNvPr>
          <p:cNvSpPr txBox="1"/>
          <p:nvPr/>
        </p:nvSpPr>
        <p:spPr>
          <a:xfrm>
            <a:off x="3476170" y="3601796"/>
            <a:ext cx="965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by-AI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884E663-2094-4B9E-A4D7-2E8AF99250F5}"/>
              </a:ext>
            </a:extLst>
          </p:cNvPr>
          <p:cNvSpPr txBox="1"/>
          <p:nvPr/>
        </p:nvSpPr>
        <p:spPr>
          <a:xfrm>
            <a:off x="181538" y="5188590"/>
            <a:ext cx="3603888" cy="1296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元件建模：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元件参数可配置</a:t>
            </a:r>
            <a:endParaRPr lang="en-US" altLang="zh-CN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接口统一：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上层调用无感知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自动映射：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映射关系可管理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0A12DC2-0CB7-4D22-8526-96DC4121540C}"/>
              </a:ext>
            </a:extLst>
          </p:cNvPr>
          <p:cNvSpPr txBox="1"/>
          <p:nvPr/>
        </p:nvSpPr>
        <p:spPr>
          <a:xfrm>
            <a:off x="4592677" y="1663394"/>
            <a:ext cx="1699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调试工程师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电压</a:t>
            </a:r>
            <a:endParaRPr lang="en-US" altLang="zh-CN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A5953EF-DD21-4769-BAAE-A80B24053AE6}"/>
              </a:ext>
            </a:extLst>
          </p:cNvPr>
          <p:cNvSpPr txBox="1"/>
          <p:nvPr/>
        </p:nvSpPr>
        <p:spPr>
          <a:xfrm>
            <a:off x="2361524" y="1669410"/>
            <a:ext cx="1646015" cy="738664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映射依赖人工经验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经验难复制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系统难管理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C4D2FE5-236B-4F6B-B28C-BC1264D24B9B}"/>
              </a:ext>
            </a:extLst>
          </p:cNvPr>
          <p:cNvSpPr txBox="1"/>
          <p:nvPr/>
        </p:nvSpPr>
        <p:spPr>
          <a:xfrm>
            <a:off x="239486" y="4652581"/>
            <a:ext cx="6674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解决方案：元件级物理控制映射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C4996A6-CFD3-4F69-9FB3-519333E9FBD8}"/>
              </a:ext>
            </a:extLst>
          </p:cNvPr>
          <p:cNvSpPr txBox="1"/>
          <p:nvPr/>
        </p:nvSpPr>
        <p:spPr>
          <a:xfrm>
            <a:off x="11045371" y="4744914"/>
            <a:ext cx="68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8707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DED25576-8FE4-42C6-B124-1EAA779BDA4D}"/>
              </a:ext>
            </a:extLst>
          </p:cNvPr>
          <p:cNvGrpSpPr/>
          <p:nvPr/>
        </p:nvGrpSpPr>
        <p:grpSpPr>
          <a:xfrm>
            <a:off x="973074" y="1943289"/>
            <a:ext cx="4578641" cy="1910920"/>
            <a:chOff x="987588" y="2023116"/>
            <a:chExt cx="4578641" cy="191092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65B3555-8C45-4F49-9F43-5D6A8FE55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7588" y="2023116"/>
              <a:ext cx="4578641" cy="191092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2B5B0EE-6541-428D-B76E-0F64749B9314}"/>
                </a:ext>
              </a:extLst>
            </p:cNvPr>
            <p:cNvSpPr txBox="1"/>
            <p:nvPr/>
          </p:nvSpPr>
          <p:spPr>
            <a:xfrm>
              <a:off x="1320800" y="3484395"/>
              <a:ext cx="892629" cy="307777"/>
            </a:xfrm>
            <a:prstGeom prst="rect">
              <a:avLst/>
            </a:prstGeom>
            <a:solidFill>
              <a:srgbClr val="406A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看不全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5522773-CA4A-41E7-A27A-D039939051AA}"/>
                </a:ext>
              </a:extLst>
            </p:cNvPr>
            <p:cNvSpPr txBox="1"/>
            <p:nvPr/>
          </p:nvSpPr>
          <p:spPr>
            <a:xfrm>
              <a:off x="2830285" y="3480784"/>
              <a:ext cx="892629" cy="307777"/>
            </a:xfrm>
            <a:prstGeom prst="rect">
              <a:avLst/>
            </a:prstGeom>
            <a:solidFill>
              <a:srgbClr val="EF852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连不上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CE5AA61-2EA3-45B2-8940-AA47D83CC5DE}"/>
                </a:ext>
              </a:extLst>
            </p:cNvPr>
            <p:cNvSpPr txBox="1"/>
            <p:nvPr/>
          </p:nvSpPr>
          <p:spPr>
            <a:xfrm>
              <a:off x="4345610" y="3484395"/>
              <a:ext cx="892629" cy="307777"/>
            </a:xfrm>
            <a:prstGeom prst="rect">
              <a:avLst/>
            </a:prstGeom>
            <a:solidFill>
              <a:srgbClr val="DE482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风险高</a:t>
              </a:r>
            </a:p>
          </p:txBody>
        </p:sp>
      </p:grpSp>
      <p:sp>
        <p:nvSpPr>
          <p:cNvPr id="4" name="Rectangle 11">
            <a:extLst>
              <a:ext uri="{FF2B5EF4-FFF2-40B4-BE49-F238E27FC236}">
                <a16:creationId xmlns:a16="http://schemas.microsoft.com/office/drawing/2014/main" id="{817BFA0D-BEF4-4DCB-B48C-95BAF06E7C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4" y="167424"/>
            <a:ext cx="975255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束流调试平台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虚拟现实可切换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A8BFB68-984C-4ED8-9F46-637213479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972" y="2369724"/>
            <a:ext cx="4168435" cy="21185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E55CE6F-D1E0-4D7C-A809-3C2785C48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409" y="865943"/>
            <a:ext cx="4264998" cy="11274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65BCBA0-C7D9-4542-83F3-34A97CCCD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971" y="4864629"/>
            <a:ext cx="4168435" cy="17176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6AE35E9-6229-4EA8-84DE-C44251E3A874}"/>
              </a:ext>
            </a:extLst>
          </p:cNvPr>
          <p:cNvSpPr/>
          <p:nvPr/>
        </p:nvSpPr>
        <p:spPr>
          <a:xfrm>
            <a:off x="10355943" y="2286000"/>
            <a:ext cx="747486" cy="558800"/>
          </a:xfrm>
          <a:prstGeom prst="roundRect">
            <a:avLst>
              <a:gd name="adj" fmla="val 5856"/>
            </a:avLst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上弧形 14">
            <a:extLst>
              <a:ext uri="{FF2B5EF4-FFF2-40B4-BE49-F238E27FC236}">
                <a16:creationId xmlns:a16="http://schemas.microsoft.com/office/drawing/2014/main" id="{323D5A3A-8B3A-42F1-84AF-3D503125C4CA}"/>
              </a:ext>
            </a:extLst>
          </p:cNvPr>
          <p:cNvSpPr/>
          <p:nvPr/>
        </p:nvSpPr>
        <p:spPr>
          <a:xfrm rot="5634363">
            <a:off x="9681315" y="4139956"/>
            <a:ext cx="3522126" cy="623382"/>
          </a:xfrm>
          <a:prstGeom prst="curvedDownArrow">
            <a:avLst>
              <a:gd name="adj1" fmla="val 16735"/>
              <a:gd name="adj2" fmla="val 82250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箭头: 左弧形 16">
            <a:extLst>
              <a:ext uri="{FF2B5EF4-FFF2-40B4-BE49-F238E27FC236}">
                <a16:creationId xmlns:a16="http://schemas.microsoft.com/office/drawing/2014/main" id="{41E3F0CE-59B5-4D9B-90FA-2F982C5C8A51}"/>
              </a:ext>
            </a:extLst>
          </p:cNvPr>
          <p:cNvSpPr/>
          <p:nvPr/>
        </p:nvSpPr>
        <p:spPr>
          <a:xfrm rot="10593083">
            <a:off x="11241545" y="1304834"/>
            <a:ext cx="508000" cy="1308058"/>
          </a:xfrm>
          <a:prstGeom prst="curv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84CD8A6-5FAC-4375-ACB0-BEF9D74AACCE}"/>
              </a:ext>
            </a:extLst>
          </p:cNvPr>
          <p:cNvSpPr txBox="1"/>
          <p:nvPr/>
        </p:nvSpPr>
        <p:spPr>
          <a:xfrm>
            <a:off x="8483600" y="1043466"/>
            <a:ext cx="2488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AVAS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虚拟加速器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D96734E-8551-4116-92C3-64AADE0B3535}"/>
              </a:ext>
            </a:extLst>
          </p:cNvPr>
          <p:cNvSpPr txBox="1"/>
          <p:nvPr/>
        </p:nvSpPr>
        <p:spPr>
          <a:xfrm>
            <a:off x="9269731" y="4875718"/>
            <a:ext cx="17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真实加速器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0CFBAC8-E404-4D0F-BC29-4ECE05D27F99}"/>
              </a:ext>
            </a:extLst>
          </p:cNvPr>
          <p:cNvSpPr txBox="1"/>
          <p:nvPr/>
        </p:nvSpPr>
        <p:spPr>
          <a:xfrm>
            <a:off x="-2" y="5465576"/>
            <a:ext cx="6828971" cy="978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解决方案：接入虚拟加速器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AVAS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，虚实一键切换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把“危险的试错”前移到虚拟世界，把“确定的操作”留给真实加速器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B5870F8-3175-44BF-B4C8-19A5A1DA2704}"/>
              </a:ext>
            </a:extLst>
          </p:cNvPr>
          <p:cNvSpPr txBox="1"/>
          <p:nvPr/>
        </p:nvSpPr>
        <p:spPr>
          <a:xfrm>
            <a:off x="9269732" y="2974040"/>
            <a:ext cx="17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一键可切换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DEFDF72-DB94-4B12-BCD5-21FAFDBB42FA}"/>
              </a:ext>
            </a:extLst>
          </p:cNvPr>
          <p:cNvSpPr/>
          <p:nvPr/>
        </p:nvSpPr>
        <p:spPr>
          <a:xfrm>
            <a:off x="174788" y="997643"/>
            <a:ext cx="5941099" cy="8819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调试过程中加速器物理状态不可见、不可预知；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试错成本高、风险大。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341CD4F-27E5-440B-9E76-682C61A112AD}"/>
              </a:ext>
            </a:extLst>
          </p:cNvPr>
          <p:cNvSpPr txBox="1"/>
          <p:nvPr/>
        </p:nvSpPr>
        <p:spPr>
          <a:xfrm>
            <a:off x="367114" y="3777280"/>
            <a:ext cx="6094740" cy="1677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调试过程缺乏完备、可对照的物理模型参考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看不全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“发现问题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离线仿真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回到现场”反复循环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连不上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参数验证直接作用于真实加速器，用户不友好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风险高</a:t>
            </a:r>
          </a:p>
        </p:txBody>
      </p:sp>
    </p:spTree>
    <p:extLst>
      <p:ext uri="{BB962C8B-B14F-4D97-AF65-F5344CB8AC3E}">
        <p14:creationId xmlns:p14="http://schemas.microsoft.com/office/powerpoint/2010/main" val="762431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>
            <a:extLst>
              <a:ext uri="{FF2B5EF4-FFF2-40B4-BE49-F238E27FC236}">
                <a16:creationId xmlns:a16="http://schemas.microsoft.com/office/drawing/2014/main" id="{241CF061-31DB-4E19-ACF6-F7C08BD404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4" y="167424"/>
            <a:ext cx="975255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束流调试平台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---AI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算法易管理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DC6DCB5-076D-487B-8B08-066DCA4B45CB}"/>
              </a:ext>
            </a:extLst>
          </p:cNvPr>
          <p:cNvSpPr txBox="1"/>
          <p:nvPr/>
        </p:nvSpPr>
        <p:spPr>
          <a:xfrm>
            <a:off x="137871" y="928347"/>
            <a:ext cx="5780059" cy="500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现有调试系统特点：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算法碎片化：</a:t>
            </a: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算法分布零散，</a:t>
            </a: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管理困难</a:t>
            </a:r>
            <a:endParaRPr lang="en-US" altLang="zh-CN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缺乏统一标准：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无统一接口规范，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接入困难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算法集成难度大：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新算法接入控制系统需要处理繁琐的数据格式转换、通信协议对接，</a:t>
            </a: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集成困难</a:t>
            </a:r>
            <a:endParaRPr lang="en-US" altLang="zh-CN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解决方案：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标准化的算法设计接口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统一的系统回调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各类算法即配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即插 即用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E265D8-4002-421D-AA4D-F5EC06407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072" y="903973"/>
            <a:ext cx="5058987" cy="266293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534643A-5D0F-4238-8F8B-3191399E9A3A}"/>
              </a:ext>
            </a:extLst>
          </p:cNvPr>
          <p:cNvSpPr txBox="1"/>
          <p:nvPr/>
        </p:nvSpPr>
        <p:spPr>
          <a:xfrm>
            <a:off x="7074129" y="1498465"/>
            <a:ext cx="172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输入参数订制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92730CE-767D-475C-B421-D12BCD2453D5}"/>
              </a:ext>
            </a:extLst>
          </p:cNvPr>
          <p:cNvSpPr txBox="1"/>
          <p:nvPr/>
        </p:nvSpPr>
        <p:spPr>
          <a:xfrm>
            <a:off x="7074129" y="2348021"/>
            <a:ext cx="172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输出参数订制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284CE66-8842-4DC5-A2E7-91C68CA30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72" y="3500118"/>
            <a:ext cx="5058986" cy="266293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7639B80-902D-44EB-9D84-07298AEA94AD}"/>
              </a:ext>
            </a:extLst>
          </p:cNvPr>
          <p:cNvSpPr txBox="1"/>
          <p:nvPr/>
        </p:nvSpPr>
        <p:spPr>
          <a:xfrm>
            <a:off x="7299414" y="3902224"/>
            <a:ext cx="215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算法参数动态渲染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620515-28DC-4BF0-A7C6-38AF058228D9}"/>
              </a:ext>
            </a:extLst>
          </p:cNvPr>
          <p:cNvSpPr txBox="1"/>
          <p:nvPr/>
        </p:nvSpPr>
        <p:spPr>
          <a:xfrm>
            <a:off x="7239780" y="4606871"/>
            <a:ext cx="215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优化目标按需订制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680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>
            <a:extLst>
              <a:ext uri="{FF2B5EF4-FFF2-40B4-BE49-F238E27FC236}">
                <a16:creationId xmlns:a16="http://schemas.microsoft.com/office/drawing/2014/main" id="{241CF061-31DB-4E19-ACF6-F7C08BD404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4" y="167424"/>
            <a:ext cx="975255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束流调试平台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调试模块可订制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041AE69-F637-464E-833A-8DFB80DC01C5}"/>
              </a:ext>
            </a:extLst>
          </p:cNvPr>
          <p:cNvSpPr txBox="1"/>
          <p:nvPr/>
        </p:nvSpPr>
        <p:spPr>
          <a:xfrm>
            <a:off x="46613" y="1012663"/>
            <a:ext cx="5828812" cy="502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现有调试系统特点：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非标化与高耦合：</a:t>
            </a: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算法逻辑与特定机器、特定硬件深度绑定</a:t>
            </a:r>
            <a:endParaRPr lang="en-US" altLang="zh-CN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业务逻辑固化：</a:t>
            </a: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自动化的代码需要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根据不同机器进行迁移</a:t>
            </a:r>
            <a:endParaRPr lang="en-US" altLang="zh-CN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重复造轮子：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为了一个新的物理实验，需要专门开发一个新的 </a:t>
            </a:r>
            <a:r>
              <a:rPr lang="en-US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GUI 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界面或脚本</a:t>
            </a:r>
            <a:endParaRPr lang="en-US" altLang="zh-CN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解决方案：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任务驱动的动态绑定：可依据现场需求灵活配置</a:t>
            </a:r>
            <a:endParaRPr lang="en-US" altLang="zh-CN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专用算法专用模块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通用算法的“积木式”复用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调试流程关键变量可视化</a:t>
            </a:r>
            <a:endParaRPr lang="en-US" altLang="zh-CN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67639C0-1B44-4D8D-B4E4-37B1AF15F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565" y="3377535"/>
            <a:ext cx="5863771" cy="30865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1183665-494B-4CF3-AA47-EDC07F7223AA}"/>
              </a:ext>
            </a:extLst>
          </p:cNvPr>
          <p:cNvSpPr txBox="1"/>
          <p:nvPr/>
        </p:nvSpPr>
        <p:spPr>
          <a:xfrm>
            <a:off x="8222742" y="4443433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预设元件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7023858-725F-4FEE-A129-C942F7E6443F}"/>
              </a:ext>
            </a:extLst>
          </p:cNvPr>
          <p:cNvSpPr txBox="1"/>
          <p:nvPr/>
        </p:nvSpPr>
        <p:spPr>
          <a:xfrm>
            <a:off x="8222742" y="5068594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控制元件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F358977-E363-4C60-B9C3-65C2E29B50CE}"/>
              </a:ext>
            </a:extLst>
          </p:cNvPr>
          <p:cNvSpPr txBox="1"/>
          <p:nvPr/>
        </p:nvSpPr>
        <p:spPr>
          <a:xfrm>
            <a:off x="8222742" y="5693755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观测元件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008C038-3681-42A2-9DB5-126DCC2C5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564" y="1142908"/>
            <a:ext cx="5849583" cy="216736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6674A8B-D3A6-4082-8C33-972D86A340F3}"/>
              </a:ext>
            </a:extLst>
          </p:cNvPr>
          <p:cNvSpPr txBox="1"/>
          <p:nvPr/>
        </p:nvSpPr>
        <p:spPr>
          <a:xfrm>
            <a:off x="8222741" y="1834035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算法选择</a:t>
            </a:r>
          </a:p>
        </p:txBody>
      </p:sp>
      <p:sp>
        <p:nvSpPr>
          <p:cNvPr id="3" name="右大括号 2">
            <a:extLst>
              <a:ext uri="{FF2B5EF4-FFF2-40B4-BE49-F238E27FC236}">
                <a16:creationId xmlns:a16="http://schemas.microsoft.com/office/drawing/2014/main" id="{31C1859A-C2A1-4CB6-BE37-3E6D458261E0}"/>
              </a:ext>
            </a:extLst>
          </p:cNvPr>
          <p:cNvSpPr/>
          <p:nvPr/>
        </p:nvSpPr>
        <p:spPr>
          <a:xfrm>
            <a:off x="9703198" y="1885507"/>
            <a:ext cx="511146" cy="4177580"/>
          </a:xfrm>
          <a:prstGeom prst="rightBrace">
            <a:avLst>
              <a:gd name="adj1" fmla="val 53766"/>
              <a:gd name="adj2" fmla="val 28479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DB162C2-666E-4C72-BCB3-8647BC29FDE7}"/>
              </a:ext>
            </a:extLst>
          </p:cNvPr>
          <p:cNvSpPr txBox="1"/>
          <p:nvPr/>
        </p:nvSpPr>
        <p:spPr>
          <a:xfrm>
            <a:off x="10214344" y="2781989"/>
            <a:ext cx="146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调试模块</a:t>
            </a:r>
          </a:p>
        </p:txBody>
      </p:sp>
    </p:spTree>
    <p:extLst>
      <p:ext uri="{BB962C8B-B14F-4D97-AF65-F5344CB8AC3E}">
        <p14:creationId xmlns:p14="http://schemas.microsoft.com/office/powerpoint/2010/main" val="3132390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>
            <a:extLst>
              <a:ext uri="{FF2B5EF4-FFF2-40B4-BE49-F238E27FC236}">
                <a16:creationId xmlns:a16="http://schemas.microsoft.com/office/drawing/2014/main" id="{241CF061-31DB-4E19-ACF6-F7C08BD404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4" y="167424"/>
            <a:ext cx="975255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束流调试平台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调试流程可插拔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F173F4C-0DE3-4F91-86D2-D66FB08BB17B}"/>
              </a:ext>
            </a:extLst>
          </p:cNvPr>
          <p:cNvSpPr txBox="1"/>
          <p:nvPr/>
        </p:nvSpPr>
        <p:spPr>
          <a:xfrm>
            <a:off x="272704" y="2001914"/>
            <a:ext cx="5155945" cy="3373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现有调试系统特点：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流程碎片化</a:t>
            </a:r>
            <a:endParaRPr lang="en-US" altLang="zh-CN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缺乏标准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</a:t>
            </a:r>
            <a:endParaRPr lang="en-US" altLang="zh-CN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系统性缺失</a:t>
            </a:r>
            <a:endParaRPr lang="en-US" altLang="zh-CN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解决方案：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标准化数据契约：接口统一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任务驱动的动态绑定：</a:t>
            </a:r>
            <a:endParaRPr lang="en-US" altLang="zh-CN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插件化架构</a:t>
            </a:r>
            <a:r>
              <a:rPr lang="en-US" altLang="zh-CN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调试模块可灵活接入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5977C4-E671-4CDD-B5BF-51C5FF5A9091}"/>
              </a:ext>
            </a:extLst>
          </p:cNvPr>
          <p:cNvSpPr txBox="1"/>
          <p:nvPr/>
        </p:nvSpPr>
        <p:spPr>
          <a:xfrm>
            <a:off x="240524" y="1259956"/>
            <a:ext cx="522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调试流程由调束模块“搭积木”而成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BDDA3B6-1C59-4681-B865-C7BA06301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123" y="3762472"/>
            <a:ext cx="5407389" cy="280524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FFF67AE2-449D-43C4-B842-8A512D137F85}"/>
              </a:ext>
            </a:extLst>
          </p:cNvPr>
          <p:cNvGrpSpPr/>
          <p:nvPr/>
        </p:nvGrpSpPr>
        <p:grpSpPr>
          <a:xfrm>
            <a:off x="5917930" y="873984"/>
            <a:ext cx="5991147" cy="2874043"/>
            <a:chOff x="5215216" y="903245"/>
            <a:chExt cx="5991147" cy="287404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C9FB21-D551-4555-827C-D7D588A97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5216" y="903245"/>
              <a:ext cx="5460041" cy="2874043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1BE8AA7-8CB4-40CF-944B-C1FE4B29F2D6}"/>
                </a:ext>
              </a:extLst>
            </p:cNvPr>
            <p:cNvSpPr/>
            <p:nvPr/>
          </p:nvSpPr>
          <p:spPr>
            <a:xfrm>
              <a:off x="6086076" y="2017345"/>
              <a:ext cx="1015997" cy="48866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A73E1FC8-0502-41EF-A176-84CBA33DC141}"/>
                </a:ext>
              </a:extLst>
            </p:cNvPr>
            <p:cNvCxnSpPr/>
            <p:nvPr/>
          </p:nvCxnSpPr>
          <p:spPr>
            <a:xfrm flipH="1">
              <a:off x="7131828" y="1688476"/>
              <a:ext cx="638629" cy="31205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706AE3A-D8B0-484B-8393-1617A0B9D492}"/>
                </a:ext>
              </a:extLst>
            </p:cNvPr>
            <p:cNvSpPr txBox="1"/>
            <p:nvPr/>
          </p:nvSpPr>
          <p:spPr>
            <a:xfrm>
              <a:off x="7265075" y="1335384"/>
              <a:ext cx="1306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调试模块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9A65F20-0CBB-4CE2-8428-114E62E6FB26}"/>
                </a:ext>
              </a:extLst>
            </p:cNvPr>
            <p:cNvSpPr/>
            <p:nvPr/>
          </p:nvSpPr>
          <p:spPr>
            <a:xfrm>
              <a:off x="6042531" y="1912665"/>
              <a:ext cx="3570515" cy="1774851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AEFCA83-C809-4C3C-B168-1A378092D61D}"/>
                </a:ext>
              </a:extLst>
            </p:cNvPr>
            <p:cNvSpPr txBox="1"/>
            <p:nvPr/>
          </p:nvSpPr>
          <p:spPr>
            <a:xfrm>
              <a:off x="9900077" y="3071813"/>
              <a:ext cx="1306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调试流程配置</a:t>
              </a: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852290F5-77AA-4812-915D-7AA8C10765DE}"/>
              </a:ext>
            </a:extLst>
          </p:cNvPr>
          <p:cNvSpPr/>
          <p:nvPr/>
        </p:nvSpPr>
        <p:spPr>
          <a:xfrm>
            <a:off x="5849256" y="3940629"/>
            <a:ext cx="537029" cy="26270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4A6E05D-AC0D-4D11-96DB-FE69232F10D9}"/>
              </a:ext>
            </a:extLst>
          </p:cNvPr>
          <p:cNvSpPr txBox="1"/>
          <p:nvPr/>
        </p:nvSpPr>
        <p:spPr>
          <a:xfrm>
            <a:off x="4119704" y="4790107"/>
            <a:ext cx="1272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启动流程调试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20910CD-3C20-44AA-B81F-16B3F80C7B38}"/>
              </a:ext>
            </a:extLst>
          </p:cNvPr>
          <p:cNvCxnSpPr>
            <a:stCxn id="21" idx="1"/>
          </p:cNvCxnSpPr>
          <p:nvPr/>
        </p:nvCxnSpPr>
        <p:spPr>
          <a:xfrm flipH="1" flipV="1">
            <a:off x="5465242" y="5109029"/>
            <a:ext cx="384014" cy="14514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1B356DCA-EEA7-41D9-9333-F13540D022BF}"/>
              </a:ext>
            </a:extLst>
          </p:cNvPr>
          <p:cNvSpPr txBox="1"/>
          <p:nvPr/>
        </p:nvSpPr>
        <p:spPr>
          <a:xfrm>
            <a:off x="689429" y="5907314"/>
            <a:ext cx="4042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调试过程标准化，规范化</a:t>
            </a:r>
          </a:p>
        </p:txBody>
      </p:sp>
    </p:spTree>
    <p:extLst>
      <p:ext uri="{BB962C8B-B14F-4D97-AF65-F5344CB8AC3E}">
        <p14:creationId xmlns:p14="http://schemas.microsoft.com/office/powerpoint/2010/main" val="3154652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>
            <a:extLst>
              <a:ext uri="{FF2B5EF4-FFF2-40B4-BE49-F238E27FC236}">
                <a16:creationId xmlns:a16="http://schemas.microsoft.com/office/drawing/2014/main" id="{241CF061-31DB-4E19-ACF6-F7C08BD404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4" y="167424"/>
            <a:ext cx="975255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束流调试平台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操作记录可追溯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F624EA0-D7A9-4B20-93E2-00B728A64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254" y="1782066"/>
            <a:ext cx="5842000" cy="307509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E999121-961A-483C-A27C-B13B72BE5966}"/>
              </a:ext>
            </a:extLst>
          </p:cNvPr>
          <p:cNvSpPr txBox="1"/>
          <p:nvPr/>
        </p:nvSpPr>
        <p:spPr>
          <a:xfrm>
            <a:off x="240524" y="1259956"/>
            <a:ext cx="4876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支持调试记录存储，数据规范化、标准化存储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DB696F-0788-461A-89CC-1AD772EF403C}"/>
              </a:ext>
            </a:extLst>
          </p:cNvPr>
          <p:cNvSpPr txBox="1"/>
          <p:nvPr/>
        </p:nvSpPr>
        <p:spPr>
          <a:xfrm>
            <a:off x="309297" y="2327584"/>
            <a:ext cx="5155945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现有调试系统特点：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调试记录难追溯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数据获取成本高</a:t>
            </a:r>
            <a:endParaRPr lang="en-US" altLang="zh-CN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解决方案：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基于物理调试信息的数据存储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标准化的数据记录</a:t>
            </a:r>
            <a:endParaRPr lang="en-US" altLang="zh-CN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619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A65CA98-02EE-4394-BAA0-CFEA9F65D1BA}"/>
              </a:ext>
            </a:extLst>
          </p:cNvPr>
          <p:cNvSpPr/>
          <p:nvPr/>
        </p:nvSpPr>
        <p:spPr bwMode="gray">
          <a:xfrm>
            <a:off x="876080" y="160530"/>
            <a:ext cx="860967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算法应用情况及效果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171B7B-29B4-47C9-A43B-13B927D29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456" y="1191610"/>
            <a:ext cx="2694289" cy="14182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4105CF-1746-45BE-A4B1-A6E33326D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336" y="1191610"/>
            <a:ext cx="2688215" cy="141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5D4D64-4F30-49D6-A8CB-793B8FF488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58" y="2598348"/>
            <a:ext cx="2694290" cy="15450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A287CC-8434-4105-8FC0-470D90CD3CE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671" y="2625463"/>
            <a:ext cx="2671017" cy="15179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0DB6319-8218-4CDB-BBDA-559B5602273B}"/>
              </a:ext>
            </a:extLst>
          </p:cNvPr>
          <p:cNvSpPr txBox="1"/>
          <p:nvPr/>
        </p:nvSpPr>
        <p:spPr>
          <a:xfrm>
            <a:off x="6095999" y="4303631"/>
            <a:ext cx="5989984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智能调试部署至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HIAF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以及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CAFE2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控制系统并投入使用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平台显著提升束流调试效率，降低束流调试复杂度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HIAF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 Beam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高效出束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为下一代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驱动的加速器调试运行系统奠定了技术底座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DA4BD0-22DD-41FE-8382-3C3D7908830F}"/>
              </a:ext>
            </a:extLst>
          </p:cNvPr>
          <p:cNvSpPr txBox="1"/>
          <p:nvPr/>
        </p:nvSpPr>
        <p:spPr>
          <a:xfrm>
            <a:off x="278296" y="1162322"/>
            <a:ext cx="4902620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算法搭载情况：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种专用强化学习算法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种通用优化算法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调试模块：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系统搭载了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个束流调试模块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系统接口：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为下一代基于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LLM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的智能化束流调试运行方案提供基础能力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306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 bwMode="gray">
          <a:xfrm>
            <a:off x="876080" y="160530"/>
            <a:ext cx="860967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未来展望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810335" y="5747633"/>
            <a:ext cx="1005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289171" y="2265987"/>
            <a:ext cx="2121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人”的通用分析决策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810335" y="4048666"/>
            <a:ext cx="1005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建模</a:t>
            </a:r>
          </a:p>
        </p:txBody>
      </p:sp>
      <p:sp>
        <p:nvSpPr>
          <p:cNvPr id="23" name="箭头: 下 22"/>
          <p:cNvSpPr/>
          <p:nvPr/>
        </p:nvSpPr>
        <p:spPr>
          <a:xfrm rot="10800000">
            <a:off x="10166100" y="4661973"/>
            <a:ext cx="293711" cy="65213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箭头: 下 23"/>
          <p:cNvSpPr/>
          <p:nvPr/>
        </p:nvSpPr>
        <p:spPr>
          <a:xfrm rot="10800000">
            <a:off x="10166100" y="3160950"/>
            <a:ext cx="293711" cy="65213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箭头: 下 25"/>
          <p:cNvSpPr/>
          <p:nvPr/>
        </p:nvSpPr>
        <p:spPr>
          <a:xfrm rot="10800000">
            <a:off x="10166099" y="1760705"/>
            <a:ext cx="293711" cy="35819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034850" y="909490"/>
            <a:ext cx="2707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辅助的加速器自动化运维系统</a:t>
            </a:r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A42C4BC2-9AA9-42AA-BAE5-6637BFC9485F}"/>
              </a:ext>
            </a:extLst>
          </p:cNvPr>
          <p:cNvGrpSpPr/>
          <p:nvPr/>
        </p:nvGrpSpPr>
        <p:grpSpPr>
          <a:xfrm>
            <a:off x="276023" y="877728"/>
            <a:ext cx="8621239" cy="5718144"/>
            <a:chOff x="276023" y="877728"/>
            <a:chExt cx="8621239" cy="5718144"/>
          </a:xfrm>
        </p:grpSpPr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id="{36A0DD1C-7286-411B-9544-AD0D70A6D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317" y="1348485"/>
              <a:ext cx="1063345" cy="96011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6268BBF-488C-4D1C-A99F-8486F46EF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018" y="5351758"/>
              <a:ext cx="901186" cy="901186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21634B9-C5DF-4D96-AA68-5AC83E593CA5}"/>
                </a:ext>
              </a:extLst>
            </p:cNvPr>
            <p:cNvSpPr/>
            <p:nvPr/>
          </p:nvSpPr>
          <p:spPr>
            <a:xfrm>
              <a:off x="1178821" y="5320957"/>
              <a:ext cx="2815522" cy="1274915"/>
            </a:xfrm>
            <a:prstGeom prst="rect">
              <a:avLst/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22999" y="1320717"/>
              <a:ext cx="5161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rgbClr val="003399"/>
                  </a:solidFill>
                </a:rPr>
                <a:t>决策</a:t>
              </a:r>
              <a:endParaRPr lang="en-US" altLang="zh-CN" sz="2400" dirty="0">
                <a:solidFill>
                  <a:srgbClr val="003399"/>
                </a:solidFill>
              </a:endParaRPr>
            </a:p>
            <a:p>
              <a:pPr algn="l"/>
              <a:r>
                <a:rPr lang="zh-CN" altLang="en-US" sz="2400" dirty="0">
                  <a:solidFill>
                    <a:srgbClr val="003399"/>
                  </a:solidFill>
                </a:rPr>
                <a:t>层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76023" y="3001262"/>
              <a:ext cx="4711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rgbClr val="003399"/>
                  </a:solidFill>
                </a:rPr>
                <a:t>建模</a:t>
              </a:r>
              <a:endParaRPr lang="en-US" altLang="zh-CN" sz="2400" dirty="0">
                <a:solidFill>
                  <a:srgbClr val="003399"/>
                </a:solidFill>
              </a:endParaRPr>
            </a:p>
            <a:p>
              <a:pPr algn="l"/>
              <a:r>
                <a:rPr lang="zh-CN" altLang="en-US" sz="2400" dirty="0">
                  <a:solidFill>
                    <a:srgbClr val="003399"/>
                  </a:solidFill>
                </a:rPr>
                <a:t>层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22999" y="4956456"/>
              <a:ext cx="4851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rgbClr val="003399"/>
                  </a:solidFill>
                </a:rPr>
                <a:t>数</a:t>
              </a:r>
              <a:endParaRPr lang="en-US" altLang="zh-CN" sz="2400" dirty="0">
                <a:solidFill>
                  <a:srgbClr val="003399"/>
                </a:solidFill>
              </a:endParaRPr>
            </a:p>
            <a:p>
              <a:pPr algn="l"/>
              <a:r>
                <a:rPr lang="zh-CN" altLang="en-US" sz="2400" dirty="0">
                  <a:solidFill>
                    <a:srgbClr val="003399"/>
                  </a:solidFill>
                </a:rPr>
                <a:t>据    </a:t>
              </a:r>
              <a:endParaRPr lang="en-US" altLang="zh-CN" sz="2400" dirty="0">
                <a:solidFill>
                  <a:srgbClr val="003399"/>
                </a:solidFill>
              </a:endParaRPr>
            </a:p>
            <a:p>
              <a:pPr algn="l"/>
              <a:r>
                <a:rPr lang="zh-CN" altLang="en-US" sz="2400" dirty="0">
                  <a:solidFill>
                    <a:srgbClr val="003399"/>
                  </a:solidFill>
                </a:rPr>
                <a:t>层</a:t>
              </a:r>
            </a:p>
          </p:txBody>
        </p:sp>
        <p:sp>
          <p:nvSpPr>
            <p:cNvPr id="15" name="矩形 14"/>
            <p:cNvSpPr/>
            <p:nvPr/>
          </p:nvSpPr>
          <p:spPr bwMode="auto">
            <a:xfrm>
              <a:off x="5827239" y="6122042"/>
              <a:ext cx="2927278" cy="38926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126000" tIns="82800" rIns="126000" bIns="82800" numCol="1" rtlCol="0" anchor="ctr" anchorCtr="0" compatLnSpc="1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zh-CN" altLang="en-US" sz="1400" dirty="0">
                  <a:solidFill>
                    <a:schemeClr val="tx1"/>
                  </a:solidFill>
                  <a:ea typeface="黑体" panose="02010609060101010101" pitchFamily="49" charset="-122"/>
                </a:rPr>
                <a:t>真实加速器</a:t>
              </a: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E25504B-C64C-4EB3-95DB-118A4D7AA1DA}"/>
                </a:ext>
              </a:extLst>
            </p:cNvPr>
            <p:cNvSpPr/>
            <p:nvPr/>
          </p:nvSpPr>
          <p:spPr>
            <a:xfrm>
              <a:off x="1512648" y="888335"/>
              <a:ext cx="3052100" cy="44567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束流智能调试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A2D1474-102B-4F41-B3B1-7772266A9AEA}"/>
                </a:ext>
              </a:extLst>
            </p:cNvPr>
            <p:cNvSpPr/>
            <p:nvPr/>
          </p:nvSpPr>
          <p:spPr>
            <a:xfrm>
              <a:off x="5346287" y="877728"/>
              <a:ext cx="3139554" cy="44567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设备预测性运维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CA8FA65-89E7-4221-A7DC-C485E8E83BD2}"/>
                </a:ext>
              </a:extLst>
            </p:cNvPr>
            <p:cNvSpPr/>
            <p:nvPr/>
          </p:nvSpPr>
          <p:spPr>
            <a:xfrm>
              <a:off x="1512649" y="2743362"/>
              <a:ext cx="3052100" cy="616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虚拟现实融合的高精度</a:t>
              </a:r>
              <a:endParaRPr lang="en-US" altLang="zh-CN" dirty="0"/>
            </a:p>
            <a:p>
              <a:pPr algn="ctr"/>
              <a:r>
                <a:rPr lang="zh-CN" altLang="en-US" dirty="0"/>
                <a:t>束流动力学模型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D4C07F0-176F-40A8-A637-48063AAFACFB}"/>
                </a:ext>
              </a:extLst>
            </p:cNvPr>
            <p:cNvSpPr/>
            <p:nvPr/>
          </p:nvSpPr>
          <p:spPr>
            <a:xfrm>
              <a:off x="5346288" y="2749900"/>
              <a:ext cx="3139555" cy="60500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子系统时序模型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0247096-A84C-4444-AA60-A8A1008B3153}"/>
                </a:ext>
              </a:extLst>
            </p:cNvPr>
            <p:cNvSpPr/>
            <p:nvPr/>
          </p:nvSpPr>
          <p:spPr>
            <a:xfrm>
              <a:off x="1162433" y="4522976"/>
              <a:ext cx="7734829" cy="45960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标准化数据库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0F91AF0D-54F8-403A-867F-2D0D06C37BD0}"/>
                </a:ext>
              </a:extLst>
            </p:cNvPr>
            <p:cNvSpPr/>
            <p:nvPr/>
          </p:nvSpPr>
          <p:spPr>
            <a:xfrm>
              <a:off x="1361121" y="5756637"/>
              <a:ext cx="2380545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动力学数据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F54943C2-6F39-4C97-9706-978CE4B4E0F8}"/>
                </a:ext>
              </a:extLst>
            </p:cNvPr>
            <p:cNvSpPr/>
            <p:nvPr/>
          </p:nvSpPr>
          <p:spPr>
            <a:xfrm>
              <a:off x="5859383" y="5705619"/>
              <a:ext cx="1318239" cy="347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设备运行数据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3A1B07C8-303A-4246-BF30-799B43B548AB}"/>
                </a:ext>
              </a:extLst>
            </p:cNvPr>
            <p:cNvSpPr/>
            <p:nvPr/>
          </p:nvSpPr>
          <p:spPr>
            <a:xfrm>
              <a:off x="7349094" y="5712900"/>
              <a:ext cx="1405423" cy="34719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束流诊断数据</a:t>
              </a: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1D3E9771-AE0C-4250-9E8B-C08F3FF25BD6}"/>
                </a:ext>
              </a:extLst>
            </p:cNvPr>
            <p:cNvSpPr/>
            <p:nvPr/>
          </p:nvSpPr>
          <p:spPr>
            <a:xfrm>
              <a:off x="1361122" y="6197417"/>
              <a:ext cx="2380544" cy="34897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高精度束流动力学软件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8AB54EB-6D82-4D27-AE21-998C413B1CA6}"/>
                </a:ext>
              </a:extLst>
            </p:cNvPr>
            <p:cNvSpPr txBox="1"/>
            <p:nvPr/>
          </p:nvSpPr>
          <p:spPr>
            <a:xfrm>
              <a:off x="1180488" y="5299615"/>
              <a:ext cx="2813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虚拟加速器数据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62FBB06D-21E0-4A1C-8402-F392DF719677}"/>
                </a:ext>
              </a:extLst>
            </p:cNvPr>
            <p:cNvSpPr txBox="1"/>
            <p:nvPr/>
          </p:nvSpPr>
          <p:spPr>
            <a:xfrm>
              <a:off x="6313102" y="5274344"/>
              <a:ext cx="195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真实加速器数据</a:t>
              </a: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EC8300E-C692-4E04-98D1-23FD6AC05D40}"/>
                </a:ext>
              </a:extLst>
            </p:cNvPr>
            <p:cNvSpPr/>
            <p:nvPr/>
          </p:nvSpPr>
          <p:spPr>
            <a:xfrm>
              <a:off x="5628147" y="5307565"/>
              <a:ext cx="3269115" cy="1269766"/>
            </a:xfrm>
            <a:prstGeom prst="rect">
              <a:avLst/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1485383-F510-4D5D-831E-CB2E26F15865}"/>
                </a:ext>
              </a:extLst>
            </p:cNvPr>
            <p:cNvSpPr txBox="1"/>
            <p:nvPr/>
          </p:nvSpPr>
          <p:spPr>
            <a:xfrm>
              <a:off x="4149255" y="6226540"/>
              <a:ext cx="1178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数据清洗</a:t>
              </a:r>
            </a:p>
          </p:txBody>
        </p:sp>
        <p:sp>
          <p:nvSpPr>
            <p:cNvPr id="46" name="箭头: 上 45">
              <a:extLst>
                <a:ext uri="{FF2B5EF4-FFF2-40B4-BE49-F238E27FC236}">
                  <a16:creationId xmlns:a16="http://schemas.microsoft.com/office/drawing/2014/main" id="{EC02D640-12DC-417D-AF92-65C0A3EA53B0}"/>
                </a:ext>
              </a:extLst>
            </p:cNvPr>
            <p:cNvSpPr/>
            <p:nvPr/>
          </p:nvSpPr>
          <p:spPr>
            <a:xfrm>
              <a:off x="4472657" y="5015090"/>
              <a:ext cx="643143" cy="369010"/>
            </a:xfrm>
            <a:prstGeom prst="upArrow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270A6B75-D9CD-4D86-9913-49BF24ACA6B4}"/>
                </a:ext>
              </a:extLst>
            </p:cNvPr>
            <p:cNvGrpSpPr/>
            <p:nvPr/>
          </p:nvGrpSpPr>
          <p:grpSpPr>
            <a:xfrm>
              <a:off x="5019480" y="3391599"/>
              <a:ext cx="1444172" cy="1042533"/>
              <a:chOff x="5373914" y="3170906"/>
              <a:chExt cx="1444172" cy="1042533"/>
            </a:xfrm>
          </p:grpSpPr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1AC6808C-52E2-4F7A-A3BC-33BE0F407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4691" y="3170906"/>
                <a:ext cx="768029" cy="745905"/>
              </a:xfrm>
              <a:prstGeom prst="rect">
                <a:avLst/>
              </a:prstGeom>
            </p:spPr>
          </p:pic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810FCF42-7A32-4228-B588-9229BA03220F}"/>
                  </a:ext>
                </a:extLst>
              </p:cNvPr>
              <p:cNvSpPr txBox="1"/>
              <p:nvPr/>
            </p:nvSpPr>
            <p:spPr>
              <a:xfrm>
                <a:off x="5373914" y="3905662"/>
                <a:ext cx="14441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dirty="0"/>
                  <a:t>数据挖掘</a:t>
                </a: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515BDE1F-7BCB-4F76-9C21-AE2D67C77981}"/>
                </a:ext>
              </a:extLst>
            </p:cNvPr>
            <p:cNvGrpSpPr/>
            <p:nvPr/>
          </p:nvGrpSpPr>
          <p:grpSpPr>
            <a:xfrm>
              <a:off x="6011729" y="3518841"/>
              <a:ext cx="1444172" cy="914547"/>
              <a:chOff x="6405984" y="3276471"/>
              <a:chExt cx="1444172" cy="914547"/>
            </a:xfrm>
          </p:grpSpPr>
          <p:pic>
            <p:nvPicPr>
              <p:cNvPr id="54" name="图片 53">
                <a:extLst>
                  <a:ext uri="{FF2B5EF4-FFF2-40B4-BE49-F238E27FC236}">
                    <a16:creationId xmlns:a16="http://schemas.microsoft.com/office/drawing/2014/main" id="{9A88B162-174D-4A06-8461-1EEDD851DF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4192" y="3276471"/>
                <a:ext cx="638120" cy="638120"/>
              </a:xfrm>
              <a:prstGeom prst="rect">
                <a:avLst/>
              </a:prstGeom>
            </p:spPr>
          </p:pic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BC23C76-73BD-455C-B094-854698CDA866}"/>
                  </a:ext>
                </a:extLst>
              </p:cNvPr>
              <p:cNvSpPr txBox="1"/>
              <p:nvPr/>
            </p:nvSpPr>
            <p:spPr>
              <a:xfrm>
                <a:off x="6405984" y="3883241"/>
                <a:ext cx="14441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dirty="0"/>
                  <a:t>关联关系建模</a:t>
                </a:r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622C3C54-2D4D-41D0-ACF0-1F001131AB85}"/>
                </a:ext>
              </a:extLst>
            </p:cNvPr>
            <p:cNvGrpSpPr/>
            <p:nvPr/>
          </p:nvGrpSpPr>
          <p:grpSpPr>
            <a:xfrm>
              <a:off x="7282883" y="3453784"/>
              <a:ext cx="1428024" cy="982118"/>
              <a:chOff x="7633916" y="3208900"/>
              <a:chExt cx="1428024" cy="982118"/>
            </a:xfrm>
          </p:grpSpPr>
          <p:pic>
            <p:nvPicPr>
              <p:cNvPr id="58" name="图片 57">
                <a:extLst>
                  <a:ext uri="{FF2B5EF4-FFF2-40B4-BE49-F238E27FC236}">
                    <a16:creationId xmlns:a16="http://schemas.microsoft.com/office/drawing/2014/main" id="{C20CEE2E-532B-4280-BABE-3BAB1AA97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06934" y="3208900"/>
                <a:ext cx="943262" cy="718594"/>
              </a:xfrm>
              <a:prstGeom prst="rect">
                <a:avLst/>
              </a:prstGeom>
            </p:spPr>
          </p:pic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5F0AB48D-218C-4D4A-AE71-0E3F6E549540}"/>
                  </a:ext>
                </a:extLst>
              </p:cNvPr>
              <p:cNvSpPr txBox="1"/>
              <p:nvPr/>
            </p:nvSpPr>
            <p:spPr>
              <a:xfrm>
                <a:off x="7633916" y="3883241"/>
                <a:ext cx="14280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dirty="0"/>
                  <a:t>时序神经网络</a:t>
                </a:r>
              </a:p>
            </p:txBody>
          </p:sp>
        </p:grpSp>
        <p:sp>
          <p:nvSpPr>
            <p:cNvPr id="64" name="箭头: 右 63">
              <a:extLst>
                <a:ext uri="{FF2B5EF4-FFF2-40B4-BE49-F238E27FC236}">
                  <a16:creationId xmlns:a16="http://schemas.microsoft.com/office/drawing/2014/main" id="{FCD59386-52D9-4A07-BE83-7643CC9D3B5E}"/>
                </a:ext>
              </a:extLst>
            </p:cNvPr>
            <p:cNvSpPr/>
            <p:nvPr/>
          </p:nvSpPr>
          <p:spPr>
            <a:xfrm rot="16200000">
              <a:off x="2395975" y="4875810"/>
              <a:ext cx="310835" cy="512117"/>
            </a:xfrm>
            <a:prstGeom prst="rightArrow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箭头: 右 66">
              <a:extLst>
                <a:ext uri="{FF2B5EF4-FFF2-40B4-BE49-F238E27FC236}">
                  <a16:creationId xmlns:a16="http://schemas.microsoft.com/office/drawing/2014/main" id="{AB87CEE4-25D9-49AD-94E4-36BD9130B5D6}"/>
                </a:ext>
              </a:extLst>
            </p:cNvPr>
            <p:cNvSpPr/>
            <p:nvPr/>
          </p:nvSpPr>
          <p:spPr>
            <a:xfrm rot="10800000">
              <a:off x="5124825" y="5689577"/>
              <a:ext cx="478196" cy="328419"/>
            </a:xfrm>
            <a:prstGeom prst="rightArrow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E263E9F-60B8-4486-8A87-E17F9454C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720" y="3453784"/>
              <a:ext cx="979227" cy="612017"/>
            </a:xfrm>
            <a:prstGeom prst="rect">
              <a:avLst/>
            </a:prstGeom>
          </p:spPr>
        </p:pic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1BCB6B10-DE86-4ABB-8E49-0A72F6A44B59}"/>
                </a:ext>
              </a:extLst>
            </p:cNvPr>
            <p:cNvSpPr txBox="1"/>
            <p:nvPr/>
          </p:nvSpPr>
          <p:spPr>
            <a:xfrm>
              <a:off x="1573247" y="4101199"/>
              <a:ext cx="1444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物理先验知识</a:t>
              </a:r>
            </a:p>
          </p:txBody>
        </p: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58D213C7-0AB7-4FB5-A560-E59CB5AC8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64912" y="3452310"/>
              <a:ext cx="686273" cy="621011"/>
            </a:xfrm>
            <a:prstGeom prst="rect">
              <a:avLst/>
            </a:prstGeom>
          </p:spPr>
        </p:pic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C47C03BB-C65C-4A45-8D6C-345FDED47C30}"/>
                </a:ext>
              </a:extLst>
            </p:cNvPr>
            <p:cNvSpPr txBox="1"/>
            <p:nvPr/>
          </p:nvSpPr>
          <p:spPr>
            <a:xfrm>
              <a:off x="3234149" y="4105316"/>
              <a:ext cx="1444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神经网络</a:t>
              </a:r>
            </a:p>
          </p:txBody>
        </p:sp>
        <p:cxnSp>
          <p:nvCxnSpPr>
            <p:cNvPr id="77" name="连接符: 肘形 76">
              <a:extLst>
                <a:ext uri="{FF2B5EF4-FFF2-40B4-BE49-F238E27FC236}">
                  <a16:creationId xmlns:a16="http://schemas.microsoft.com/office/drawing/2014/main" id="{20D0D767-5746-451B-B7E5-25788BE2509E}"/>
                </a:ext>
              </a:extLst>
            </p:cNvPr>
            <p:cNvCxnSpPr>
              <a:cxnSpLocks/>
              <a:stCxn id="3" idx="3"/>
              <a:endCxn id="29" idx="3"/>
            </p:cNvCxnSpPr>
            <p:nvPr/>
          </p:nvCxnSpPr>
          <p:spPr>
            <a:xfrm>
              <a:off x="4564748" y="1111171"/>
              <a:ext cx="1" cy="1940468"/>
            </a:xfrm>
            <a:prstGeom prst="bentConnector3">
              <a:avLst>
                <a:gd name="adj1" fmla="val 228601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连接符: 肘形 81">
              <a:extLst>
                <a:ext uri="{FF2B5EF4-FFF2-40B4-BE49-F238E27FC236}">
                  <a16:creationId xmlns:a16="http://schemas.microsoft.com/office/drawing/2014/main" id="{25D93963-2BB1-4B6A-BDB5-3EB4E4D359DF}"/>
                </a:ext>
              </a:extLst>
            </p:cNvPr>
            <p:cNvCxnSpPr>
              <a:cxnSpLocks/>
              <a:stCxn id="29" idx="1"/>
              <a:endCxn id="3" idx="1"/>
            </p:cNvCxnSpPr>
            <p:nvPr/>
          </p:nvCxnSpPr>
          <p:spPr>
            <a:xfrm rot="10800000">
              <a:off x="1512649" y="1111171"/>
              <a:ext cx="1" cy="1940468"/>
            </a:xfrm>
            <a:prstGeom prst="bentConnector3">
              <a:avLst>
                <a:gd name="adj1" fmla="val 228601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连接符: 肘形 83">
              <a:extLst>
                <a:ext uri="{FF2B5EF4-FFF2-40B4-BE49-F238E27FC236}">
                  <a16:creationId xmlns:a16="http://schemas.microsoft.com/office/drawing/2014/main" id="{B6C24CA6-4C57-4D84-A921-5268D714D37C}"/>
                </a:ext>
              </a:extLst>
            </p:cNvPr>
            <p:cNvCxnSpPr>
              <a:cxnSpLocks/>
              <a:stCxn id="31" idx="1"/>
              <a:endCxn id="28" idx="1"/>
            </p:cNvCxnSpPr>
            <p:nvPr/>
          </p:nvCxnSpPr>
          <p:spPr>
            <a:xfrm rot="10800000">
              <a:off x="5346288" y="1100564"/>
              <a:ext cx="1" cy="1951838"/>
            </a:xfrm>
            <a:prstGeom prst="bentConnector3">
              <a:avLst>
                <a:gd name="adj1" fmla="val 228601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连接符: 肘形 85">
              <a:extLst>
                <a:ext uri="{FF2B5EF4-FFF2-40B4-BE49-F238E27FC236}">
                  <a16:creationId xmlns:a16="http://schemas.microsoft.com/office/drawing/2014/main" id="{DD2AD72C-0C48-4811-9005-44498D5EC50F}"/>
                </a:ext>
              </a:extLst>
            </p:cNvPr>
            <p:cNvCxnSpPr>
              <a:cxnSpLocks/>
              <a:stCxn id="28" idx="3"/>
              <a:endCxn id="31" idx="3"/>
            </p:cNvCxnSpPr>
            <p:nvPr/>
          </p:nvCxnSpPr>
          <p:spPr>
            <a:xfrm>
              <a:off x="8485841" y="1100564"/>
              <a:ext cx="2" cy="1951838"/>
            </a:xfrm>
            <a:prstGeom prst="bentConnector3">
              <a:avLst>
                <a:gd name="adj1" fmla="val 114301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E84AFCB3-E63F-47D8-BDCC-76F760F9A456}"/>
                </a:ext>
              </a:extLst>
            </p:cNvPr>
            <p:cNvSpPr txBox="1"/>
            <p:nvPr/>
          </p:nvSpPr>
          <p:spPr>
            <a:xfrm>
              <a:off x="1201219" y="1267011"/>
              <a:ext cx="3850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</a:rPr>
                <a:t>束流动力学预测</a:t>
              </a:r>
            </a:p>
          </p:txBody>
        </p:sp>
        <p:sp>
          <p:nvSpPr>
            <p:cNvPr id="92" name="矩形: 圆角 91">
              <a:extLst>
                <a:ext uri="{FF2B5EF4-FFF2-40B4-BE49-F238E27FC236}">
                  <a16:creationId xmlns:a16="http://schemas.microsoft.com/office/drawing/2014/main" id="{780E96B8-93C7-4C53-92DF-EFA8D96F6D6C}"/>
                </a:ext>
              </a:extLst>
            </p:cNvPr>
            <p:cNvSpPr/>
            <p:nvPr/>
          </p:nvSpPr>
          <p:spPr>
            <a:xfrm>
              <a:off x="1054918" y="2622471"/>
              <a:ext cx="7842343" cy="1790622"/>
            </a:xfrm>
            <a:prstGeom prst="roundRect">
              <a:avLst>
                <a:gd name="adj" fmla="val 3731"/>
              </a:avLst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9ECF261B-AC0F-42BF-89C0-8E7D31B9A0A6}"/>
                </a:ext>
              </a:extLst>
            </p:cNvPr>
            <p:cNvSpPr txBox="1"/>
            <p:nvPr/>
          </p:nvSpPr>
          <p:spPr>
            <a:xfrm>
              <a:off x="8414628" y="1291599"/>
              <a:ext cx="3850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</a:rPr>
                <a:t>故障干预及恢复</a:t>
              </a: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CB84C0F0-6C8D-4282-A149-2C7F109E2029}"/>
                </a:ext>
              </a:extLst>
            </p:cNvPr>
            <p:cNvSpPr txBox="1"/>
            <p:nvPr/>
          </p:nvSpPr>
          <p:spPr>
            <a:xfrm>
              <a:off x="5029511" y="1314938"/>
              <a:ext cx="3850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</a:rPr>
                <a:t>故障检测及预测</a:t>
              </a: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6B54EEB3-6C8E-4AE2-B140-C15F17BC1A7B}"/>
                </a:ext>
              </a:extLst>
            </p:cNvPr>
            <p:cNvSpPr txBox="1"/>
            <p:nvPr/>
          </p:nvSpPr>
          <p:spPr>
            <a:xfrm>
              <a:off x="4500085" y="1334006"/>
              <a:ext cx="38507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</a:rPr>
                <a:t>加速器预测控制</a:t>
              </a:r>
            </a:p>
          </p:txBody>
        </p: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751B900E-FE5D-4574-9173-1359CF82CBA8}"/>
                </a:ext>
              </a:extLst>
            </p:cNvPr>
            <p:cNvSpPr txBox="1"/>
            <p:nvPr/>
          </p:nvSpPr>
          <p:spPr>
            <a:xfrm>
              <a:off x="1314836" y="2252776"/>
              <a:ext cx="1698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/>
                <a:t>无模型智能调试算法</a:t>
              </a: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17CAD161-20C1-49C7-A91C-1D9C0E2E9FEE}"/>
                </a:ext>
              </a:extLst>
            </p:cNvPr>
            <p:cNvSpPr txBox="1"/>
            <p:nvPr/>
          </p:nvSpPr>
          <p:spPr>
            <a:xfrm>
              <a:off x="2998823" y="2240108"/>
              <a:ext cx="15778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/>
                <a:t>基于模型的预测控制</a:t>
              </a:r>
            </a:p>
          </p:txBody>
        </p: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3A3DD0E3-A42D-4B51-B1CB-99D7A93809C5}"/>
                </a:ext>
              </a:extLst>
            </p:cNvPr>
            <p:cNvSpPr txBox="1"/>
            <p:nvPr/>
          </p:nvSpPr>
          <p:spPr>
            <a:xfrm>
              <a:off x="7287511" y="2252735"/>
              <a:ext cx="1366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/>
                <a:t>大语言模型</a:t>
              </a:r>
            </a:p>
          </p:txBody>
        </p:sp>
        <p:pic>
          <p:nvPicPr>
            <p:cNvPr id="112" name="图片 111">
              <a:extLst>
                <a:ext uri="{FF2B5EF4-FFF2-40B4-BE49-F238E27FC236}">
                  <a16:creationId xmlns:a16="http://schemas.microsoft.com/office/drawing/2014/main" id="{8F2D2B9B-B94F-47A7-BF9D-A47CC94B3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807" y="1409111"/>
              <a:ext cx="1408126" cy="745785"/>
            </a:xfrm>
            <a:prstGeom prst="rect">
              <a:avLst/>
            </a:prstGeom>
          </p:spPr>
        </p:pic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282460DD-AA4F-4E50-BA61-49B8D45B2BA6}"/>
                </a:ext>
              </a:extLst>
            </p:cNvPr>
            <p:cNvSpPr txBox="1"/>
            <p:nvPr/>
          </p:nvSpPr>
          <p:spPr>
            <a:xfrm>
              <a:off x="5397687" y="2258182"/>
              <a:ext cx="18126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AI</a:t>
              </a:r>
              <a:r>
                <a:rPr lang="zh-CN" altLang="en-US" sz="1200" dirty="0"/>
                <a:t>故障检测预测算法</a:t>
              </a:r>
            </a:p>
          </p:txBody>
        </p:sp>
        <p:pic>
          <p:nvPicPr>
            <p:cNvPr id="115" name="图片 114">
              <a:extLst>
                <a:ext uri="{FF2B5EF4-FFF2-40B4-BE49-F238E27FC236}">
                  <a16:creationId xmlns:a16="http://schemas.microsoft.com/office/drawing/2014/main" id="{83A6E2E5-9A47-4EEF-81E4-9CCB1E1DA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591" y="1400236"/>
              <a:ext cx="1240818" cy="819134"/>
            </a:xfrm>
            <a:prstGeom prst="rect">
              <a:avLst/>
            </a:prstGeom>
          </p:spPr>
        </p:pic>
        <p:pic>
          <p:nvPicPr>
            <p:cNvPr id="122" name="图片 121">
              <a:extLst>
                <a:ext uri="{FF2B5EF4-FFF2-40B4-BE49-F238E27FC236}">
                  <a16:creationId xmlns:a16="http://schemas.microsoft.com/office/drawing/2014/main" id="{72DE9C87-26AF-4897-84DC-BC54AD3E9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3683" y="1320627"/>
              <a:ext cx="971357" cy="971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301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45764" y="2380853"/>
            <a:ext cx="6048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0047A0"/>
                </a:solidFill>
              </a:rPr>
              <a:t>谢谢各位老师！</a:t>
            </a:r>
          </a:p>
          <a:p>
            <a:pPr algn="ctr"/>
            <a:r>
              <a:rPr lang="zh-CN" altLang="en-US" sz="6000" dirty="0">
                <a:solidFill>
                  <a:srgbClr val="0047A0"/>
                </a:solidFill>
              </a:rPr>
              <a:t>请批评指正！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gray">
          <a:xfrm>
            <a:off x="1041654" y="167424"/>
            <a:ext cx="811765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报告内容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24FDFBC-51FD-4749-BAED-6345B7BF937C}"/>
              </a:ext>
            </a:extLst>
          </p:cNvPr>
          <p:cNvSpPr txBox="1"/>
          <p:nvPr/>
        </p:nvSpPr>
        <p:spPr>
          <a:xfrm>
            <a:off x="2543376" y="1674540"/>
            <a:ext cx="6892375" cy="3384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背景与挑战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平台架构设计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工程实践与应用成效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总结与展望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62BFD16-FAE2-4915-AE15-A8F048FA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06" y="3247473"/>
            <a:ext cx="5791318" cy="336313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B41A9D1-CF3C-4929-8AAE-C80CFE38D844}"/>
              </a:ext>
            </a:extLst>
          </p:cNvPr>
          <p:cNvSpPr txBox="1"/>
          <p:nvPr/>
        </p:nvSpPr>
        <p:spPr>
          <a:xfrm>
            <a:off x="6193732" y="4045181"/>
            <a:ext cx="5925689" cy="2536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传统运维模式面临严峻挑战</a:t>
            </a:r>
          </a:p>
          <a:p>
            <a:pPr lvl="1" algn="l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 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依赖人力密集型操作或传统自动化算法</a:t>
            </a:r>
          </a:p>
          <a:p>
            <a:pPr lvl="1" algn="l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困境： 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高效调试复杂巨系统 →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调试难、效率低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1200150" lvl="2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快速恢复系统失稳 →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恢复难、速度慢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传统运维模式无法保障高功率加速器所需的高可用性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7B8FC2B-5B87-4369-88A5-79CA677449FE}"/>
              </a:ext>
            </a:extLst>
          </p:cNvPr>
          <p:cNvGrpSpPr/>
          <p:nvPr/>
        </p:nvGrpSpPr>
        <p:grpSpPr>
          <a:xfrm>
            <a:off x="133906" y="845996"/>
            <a:ext cx="5721181" cy="2401477"/>
            <a:chOff x="133906" y="845996"/>
            <a:chExt cx="5721181" cy="2401477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21075E2-48BC-4500-B244-A41650F110E7}"/>
                </a:ext>
              </a:extLst>
            </p:cNvPr>
            <p:cNvSpPr txBox="1"/>
            <p:nvPr/>
          </p:nvSpPr>
          <p:spPr>
            <a:xfrm>
              <a:off x="241225" y="845996"/>
              <a:ext cx="5557231" cy="2127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ADS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工业化应用要求：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457200" lvl="4" indent="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平均流强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&gt;5mA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，可用性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&gt;85%</a:t>
              </a:r>
            </a:p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强流超导直线加速器特点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457200" lvl="4" indent="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数万个元件组成的复杂系统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457200" lvl="4" indent="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加速元件与强流离子束的强耦合作用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7DF0A335-B409-4F35-9174-D477A19F7E28}"/>
                </a:ext>
              </a:extLst>
            </p:cNvPr>
            <p:cNvSpPr/>
            <p:nvPr/>
          </p:nvSpPr>
          <p:spPr>
            <a:xfrm>
              <a:off x="133906" y="925608"/>
              <a:ext cx="5721181" cy="2321865"/>
            </a:xfrm>
            <a:prstGeom prst="roundRect">
              <a:avLst>
                <a:gd name="adj" fmla="val 6543"/>
              </a:avLst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92202A7-7A31-4BEF-A771-34D2A9504F90}"/>
              </a:ext>
            </a:extLst>
          </p:cNvPr>
          <p:cNvGrpSpPr/>
          <p:nvPr/>
        </p:nvGrpSpPr>
        <p:grpSpPr>
          <a:xfrm>
            <a:off x="6715265" y="941889"/>
            <a:ext cx="4664916" cy="2955198"/>
            <a:chOff x="4500111" y="732996"/>
            <a:chExt cx="7677959" cy="46497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812CEF8D-C47B-4F6B-9C34-86525A6F2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0111" y="732996"/>
              <a:ext cx="3877913" cy="2370219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B39F38B-16CA-4F15-8088-62A2AF19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4395" y="840909"/>
              <a:ext cx="3303675" cy="2392536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28CBC89-8E18-431A-9C23-44388BDAE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0660" y="3396607"/>
              <a:ext cx="3676649" cy="198608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07FFDB-5045-4528-A810-2B2795DA1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7309" y="3416470"/>
              <a:ext cx="3523194" cy="1938980"/>
            </a:xfrm>
            <a:prstGeom prst="rect">
              <a:avLst/>
            </a:prstGeom>
          </p:spPr>
        </p:pic>
      </p:grpSp>
      <p:sp>
        <p:nvSpPr>
          <p:cNvPr id="34" name="Rectangle 11">
            <a:extLst>
              <a:ext uri="{FF2B5EF4-FFF2-40B4-BE49-F238E27FC236}">
                <a16:creationId xmlns:a16="http://schemas.microsoft.com/office/drawing/2014/main" id="{F1EA9195-CEEB-4AFE-B0EC-8CFF44C98F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4" y="167424"/>
            <a:ext cx="811765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研究背景---高功率加速器运行面临的挑战</a:t>
            </a:r>
          </a:p>
        </p:txBody>
      </p:sp>
    </p:spTree>
    <p:extLst>
      <p:ext uri="{BB962C8B-B14F-4D97-AF65-F5344CB8AC3E}">
        <p14:creationId xmlns:p14="http://schemas.microsoft.com/office/powerpoint/2010/main" val="3975856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9C70FCBC-F89E-47AC-A20F-E4D56F6062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3" y="198202"/>
            <a:ext cx="1070040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研究现状：智能化算法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国内外研究现状</a:t>
            </a:r>
            <a:endParaRPr lang="zh-CN" altLang="en-US" sz="2800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9F1A625-BE72-4242-9AFE-81093E2B3CCA}"/>
              </a:ext>
            </a:extLst>
          </p:cNvPr>
          <p:cNvSpPr/>
          <p:nvPr/>
        </p:nvSpPr>
        <p:spPr>
          <a:xfrm>
            <a:off x="6305264" y="960303"/>
            <a:ext cx="5544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强化学习：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在加速器领域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展示出巨大潜力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D5F6D14-12C4-42F6-AF24-FB00A055C13E}"/>
              </a:ext>
            </a:extLst>
          </p:cNvPr>
          <p:cNvCxnSpPr>
            <a:cxnSpLocks/>
          </p:cNvCxnSpPr>
          <p:nvPr/>
        </p:nvCxnSpPr>
        <p:spPr>
          <a:xfrm>
            <a:off x="6305265" y="930668"/>
            <a:ext cx="0" cy="5614131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DD89B552-9876-4A6A-A76F-95899B1A351A}"/>
              </a:ext>
            </a:extLst>
          </p:cNvPr>
          <p:cNvSpPr/>
          <p:nvPr/>
        </p:nvSpPr>
        <p:spPr>
          <a:xfrm>
            <a:off x="-42683" y="930668"/>
            <a:ext cx="6347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贝叶斯优化：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样本高效的在线优化方法，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广泛应用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B056475-82E2-451F-B9F1-B91F1FCC3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3" y="1659855"/>
            <a:ext cx="3017162" cy="167789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1AF7C34-D28D-4399-93D7-969C61997FF9}"/>
              </a:ext>
            </a:extLst>
          </p:cNvPr>
          <p:cNvSpPr txBox="1"/>
          <p:nvPr/>
        </p:nvSpPr>
        <p:spPr>
          <a:xfrm>
            <a:off x="250894" y="3394910"/>
            <a:ext cx="2662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等线" panose="02010600030101010101" pitchFamily="2" charset="-122"/>
                <a:cs typeface="Arial" panose="020B0604020202090204" pitchFamily="34" charset="0"/>
              </a:rPr>
              <a:t>SLAC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等线" panose="02010600030101010101" pitchFamily="2" charset="-122"/>
                <a:cs typeface="Arial" panose="020B0604020202090204" pitchFamily="34" charset="0"/>
              </a:rPr>
              <a:t>: Review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</a:t>
            </a:r>
            <a:r>
              <a:rPr lang="en-US" altLang="zh-CN" sz="1400" b="1" i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PRAB 2024</a:t>
            </a:r>
            <a:endParaRPr lang="zh-CN" altLang="en-US" sz="1400" b="1" i="1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902DE8-165F-4128-9BB4-57A37ED34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357" y="1350458"/>
            <a:ext cx="3083442" cy="9844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F6B982-58A6-414C-8AA5-36B20B8D7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357" y="2309771"/>
            <a:ext cx="1530407" cy="11563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B92FE9B-383D-446D-857C-95D0F2415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764" y="2334930"/>
            <a:ext cx="1553035" cy="119222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09A9B4E0-8875-4FBB-8457-46754265E959}"/>
              </a:ext>
            </a:extLst>
          </p:cNvPr>
          <p:cNvSpPr txBox="1"/>
          <p:nvPr/>
        </p:nvSpPr>
        <p:spPr>
          <a:xfrm>
            <a:off x="3272569" y="3491238"/>
            <a:ext cx="2662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等线" panose="02010600030101010101" pitchFamily="2" charset="-122"/>
                <a:cs typeface="Arial" panose="020B0604020202090204" pitchFamily="34" charset="0"/>
              </a:rPr>
              <a:t>KEK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等线" panose="02010600030101010101" pitchFamily="2" charset="-122"/>
                <a:cs typeface="Arial" panose="020B0604020202090204" pitchFamily="34" charset="0"/>
              </a:rPr>
              <a:t>: 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等线" panose="02010600030101010101" pitchFamily="2" charset="-122"/>
                <a:cs typeface="Arial" panose="020B0604020202090204" pitchFamily="34" charset="0"/>
              </a:rPr>
              <a:t>束损优化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</a:t>
            </a:r>
            <a:r>
              <a:rPr lang="en-US" altLang="zh-CN" sz="1400" b="1" i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PRAB 2024</a:t>
            </a:r>
            <a:endParaRPr lang="zh-CN" altLang="en-US" sz="1400" b="1" i="1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4160002-3E69-4B9D-9F1E-2D7450652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0023" y="1394574"/>
            <a:ext cx="2606746" cy="1732964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F3B5AD4C-D256-4B2B-A8CE-B7933A842CAA}"/>
              </a:ext>
            </a:extLst>
          </p:cNvPr>
          <p:cNvSpPr txBox="1"/>
          <p:nvPr/>
        </p:nvSpPr>
        <p:spPr>
          <a:xfrm>
            <a:off x="9280025" y="3188454"/>
            <a:ext cx="2661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solidFill>
                  <a:srgbClr val="000000"/>
                </a:solidFill>
              </a:rPr>
              <a:t>GSI COSY</a:t>
            </a:r>
            <a:r>
              <a:rPr lang="zh-CN" altLang="en-US" sz="1200" b="1" dirty="0">
                <a:solidFill>
                  <a:srgbClr val="000000"/>
                </a:solidFill>
              </a:rPr>
              <a:t>：</a:t>
            </a:r>
            <a:r>
              <a:rPr lang="zh-CN" altLang="en-US" sz="1200" dirty="0">
                <a:solidFill>
                  <a:srgbClr val="000000"/>
                </a:solidFill>
              </a:rPr>
              <a:t>传输效率优化</a:t>
            </a:r>
            <a:r>
              <a:rPr lang="en-US" altLang="zh-CN" sz="1200" dirty="0">
                <a:solidFill>
                  <a:srgbClr val="000000"/>
                </a:solidFill>
              </a:rPr>
              <a:t>/</a:t>
            </a:r>
            <a:r>
              <a:rPr lang="en-US" altLang="zh-CN" sz="1200" b="1" i="1" dirty="0">
                <a:solidFill>
                  <a:srgbClr val="000000"/>
                </a:solidFill>
              </a:rPr>
              <a:t>PRAB 2025</a:t>
            </a:r>
            <a:r>
              <a:rPr lang="en-US" altLang="zh-CN" sz="1200" dirty="0">
                <a:solidFill>
                  <a:srgbClr val="000000"/>
                </a:solidFill>
              </a:rPr>
              <a:t>/DOI:</a:t>
            </a:r>
            <a:r>
              <a:rPr lang="en-US" altLang="zh-CN" sz="1200" b="0" i="0" dirty="0">
                <a:solidFill>
                  <a:srgbClr val="000000"/>
                </a:solidFill>
                <a:effectLst/>
              </a:rPr>
              <a:t>10.1103/PhysRevAccelBeams.28.034601</a:t>
            </a:r>
            <a:endParaRPr lang="en-US" altLang="zh-CN" sz="1200" dirty="0">
              <a:solidFill>
                <a:srgbClr val="000000"/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513115A-41CB-4B15-9F99-BDD86405CECB}"/>
              </a:ext>
            </a:extLst>
          </p:cNvPr>
          <p:cNvGrpSpPr/>
          <p:nvPr/>
        </p:nvGrpSpPr>
        <p:grpSpPr>
          <a:xfrm>
            <a:off x="6455296" y="1568516"/>
            <a:ext cx="2904428" cy="2019123"/>
            <a:chOff x="1039792" y="3949004"/>
            <a:chExt cx="3611527" cy="256429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A850985-6213-42D9-98C6-9FBC4E46E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43563" y="3949004"/>
              <a:ext cx="3407756" cy="2157511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5B82A46-6823-4BBF-B3A0-AF687A99547D}"/>
                </a:ext>
              </a:extLst>
            </p:cNvPr>
            <p:cNvSpPr txBox="1"/>
            <p:nvPr/>
          </p:nvSpPr>
          <p:spPr>
            <a:xfrm>
              <a:off x="1039792" y="6161511"/>
              <a:ext cx="3311182" cy="351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Arial" panose="020B0604020202090204" pitchFamily="34" charset="0"/>
                  <a:cs typeface="Arial" panose="020B0604020202090204" pitchFamily="34" charset="0"/>
                </a:rPr>
                <a:t>CERN:</a:t>
              </a:r>
              <a:r>
                <a:rPr lang="zh-CN" altLang="en-US" sz="1200" dirty="0"/>
                <a:t>轨道校正</a:t>
              </a:r>
              <a:r>
                <a:rPr lang="en-US" altLang="zh-CN" sz="1200" dirty="0"/>
                <a:t>/</a:t>
              </a:r>
              <a:r>
                <a:rPr lang="en-US" altLang="zh-CN" sz="1200" i="1" dirty="0">
                  <a:latin typeface="Arial" panose="020B0604020202090204" pitchFamily="34" charset="0"/>
                  <a:cs typeface="Arial" panose="020B0604020202090204" pitchFamily="34" charset="0"/>
                </a:rPr>
                <a:t>PRAB 2020</a:t>
              </a:r>
              <a:endParaRPr lang="zh-CN" altLang="en-US" sz="1200" i="1" dirty="0"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51A93CAE-0EF2-4CC8-82D8-0773B1F232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629" y="3799015"/>
            <a:ext cx="5935456" cy="191249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A3CD207-2671-4627-AB0E-88C84139F08C}"/>
              </a:ext>
            </a:extLst>
          </p:cNvPr>
          <p:cNvSpPr txBox="1"/>
          <p:nvPr/>
        </p:nvSpPr>
        <p:spPr>
          <a:xfrm>
            <a:off x="768409" y="5970511"/>
            <a:ext cx="469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建模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采集函数：样本高效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面临“维度诅咒”问题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70E8AA3-F5E0-4CDF-83F1-FA432D582A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03" y="3987156"/>
            <a:ext cx="3761439" cy="1729449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E2ED60B9-C0B2-4D17-A05C-EBD42F671FD0}"/>
              </a:ext>
            </a:extLst>
          </p:cNvPr>
          <p:cNvSpPr txBox="1"/>
          <p:nvPr/>
        </p:nvSpPr>
        <p:spPr>
          <a:xfrm>
            <a:off x="6619171" y="5970511"/>
            <a:ext cx="527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Agent +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奖励信号：训练完成效率更高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泛化困难、实用困难</a:t>
            </a:r>
          </a:p>
        </p:txBody>
      </p:sp>
    </p:spTree>
    <p:extLst>
      <p:ext uri="{BB962C8B-B14F-4D97-AF65-F5344CB8AC3E}">
        <p14:creationId xmlns:p14="http://schemas.microsoft.com/office/powerpoint/2010/main" val="17552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16"/>
    </mc:Choice>
    <mc:Fallback xmlns="">
      <p:transition spd="slow" advTm="20641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24" y="3453215"/>
            <a:ext cx="5106292" cy="2881645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5" name="文本框 4"/>
          <p:cNvSpPr txBox="1"/>
          <p:nvPr/>
        </p:nvSpPr>
        <p:spPr>
          <a:xfrm>
            <a:off x="5544458" y="905695"/>
            <a:ext cx="6525633" cy="559434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构建调试过程驱动的等效非线性动力学系统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利用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Takens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理论，引入延迟坐标数据等效重构相空间信息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增强观测信息完备性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采用测量数据重构虚拟加速器，利用域随机化增强泛化能力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模拟环境训练真实加速器使用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近线性问题中，根据荷质比计算系数，适配不同粒子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进一步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扩展模型适用范围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验证装置：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CAFE2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以及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HIAF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iLinac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验证任务：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束流轨道校正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1D1FE40-07E6-426B-B274-481B10EFBF25}"/>
              </a:ext>
            </a:extLst>
          </p:cNvPr>
          <p:cNvSpPr txBox="1"/>
          <p:nvPr/>
        </p:nvSpPr>
        <p:spPr>
          <a:xfrm>
            <a:off x="341086" y="905695"/>
            <a:ext cx="5203372" cy="235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加速器的特点：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部分可观测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宏观时间尺度上处于局部稳态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挑战：传统非线性动力学控制理论无法直接适用</a:t>
            </a:r>
            <a:endParaRPr lang="zh-CN" altLang="en-US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BF6FDDB-1E6C-4E21-829A-AB5CCE23BB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2" y="167424"/>
            <a:ext cx="1007629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defTabSz="457200">
              <a:defRPr/>
            </a:pP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研究现状：智能化算法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---CAFE2/HIAF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算法研究及应用现状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gray">
          <a:xfrm>
            <a:off x="1041652" y="167424"/>
            <a:ext cx="1007629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defTabSz="457200">
              <a:defRPr/>
            </a:pP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研究现状：智能化算法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---CAFE2/HIAF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算法研究及应用现状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9BB7C21-2E5E-4BB5-AC16-44C05DDF7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2" y="1487776"/>
            <a:ext cx="3786688" cy="2238340"/>
          </a:xfrm>
          <a:prstGeom prst="rect">
            <a:avLst/>
          </a:prstGeom>
        </p:spPr>
      </p:pic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B71EDBCC-4F2D-4522-A28A-E46E5AC98D1D}"/>
              </a:ext>
            </a:extLst>
          </p:cNvPr>
          <p:cNvSpPr/>
          <p:nvPr/>
        </p:nvSpPr>
        <p:spPr>
          <a:xfrm>
            <a:off x="482972" y="4145832"/>
            <a:ext cx="3703910" cy="40987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7C4801C-E1BA-4EDE-B18D-F922AF7C8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9" y="1487776"/>
            <a:ext cx="3000902" cy="2238341"/>
          </a:xfrm>
          <a:prstGeom prst="rect">
            <a:avLst/>
          </a:prstGeom>
        </p:spPr>
      </p:pic>
      <p:sp>
        <p:nvSpPr>
          <p:cNvPr id="26" name="箭头: 五边形 25">
            <a:extLst>
              <a:ext uri="{FF2B5EF4-FFF2-40B4-BE49-F238E27FC236}">
                <a16:creationId xmlns:a16="http://schemas.microsoft.com/office/drawing/2014/main" id="{DB99353F-9863-44DB-BA31-0277C3D5A959}"/>
              </a:ext>
            </a:extLst>
          </p:cNvPr>
          <p:cNvSpPr/>
          <p:nvPr/>
        </p:nvSpPr>
        <p:spPr>
          <a:xfrm>
            <a:off x="8183370" y="4145832"/>
            <a:ext cx="3473708" cy="40987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箭头: 五边形 28">
            <a:extLst>
              <a:ext uri="{FF2B5EF4-FFF2-40B4-BE49-F238E27FC236}">
                <a16:creationId xmlns:a16="http://schemas.microsoft.com/office/drawing/2014/main" id="{39BEA5F8-68BF-4022-ADF2-3C205A5FD610}"/>
              </a:ext>
            </a:extLst>
          </p:cNvPr>
          <p:cNvSpPr/>
          <p:nvPr/>
        </p:nvSpPr>
        <p:spPr>
          <a:xfrm>
            <a:off x="4412870" y="4151342"/>
            <a:ext cx="3366260" cy="40987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BC568C05-1B85-444C-9F21-03798489F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245" y="1384894"/>
            <a:ext cx="2852523" cy="234122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D571B00E-C1ED-4F1B-A1B5-360F3B45827B}"/>
              </a:ext>
            </a:extLst>
          </p:cNvPr>
          <p:cNvSpPr txBox="1"/>
          <p:nvPr/>
        </p:nvSpPr>
        <p:spPr>
          <a:xfrm>
            <a:off x="164705" y="4657530"/>
            <a:ext cx="3932569" cy="1603131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CAFE2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中能段轨道校正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强化学习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历史数据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效果：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30s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内完成轨道校正，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RMS&lt;1mm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结论：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验证了模拟环境迁移至真实环境的可行性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A767A91-0AB9-48A1-86D7-FABA3371B353}"/>
              </a:ext>
            </a:extLst>
          </p:cNvPr>
          <p:cNvSpPr txBox="1"/>
          <p:nvPr/>
        </p:nvSpPr>
        <p:spPr>
          <a:xfrm>
            <a:off x="4186882" y="4663622"/>
            <a:ext cx="3907846" cy="191090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CAFE2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超导段逐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module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轨道校正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虚拟加速器构建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强化学习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效果：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校正时长缩短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倍，适用不同荷质比和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lattice</a:t>
            </a:r>
          </a:p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结论：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强化学习方法成功应用于实际超导段调试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F1D5F01-E0BF-4570-B439-BBFC5C633437}"/>
              </a:ext>
            </a:extLst>
          </p:cNvPr>
          <p:cNvSpPr txBox="1"/>
          <p:nvPr/>
        </p:nvSpPr>
        <p:spPr>
          <a:xfrm>
            <a:off x="8079246" y="4637987"/>
            <a:ext cx="4037659" cy="1603131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CAFE2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超导段全局轨道校正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非线性动力学控制理论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强化学习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效果：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同步优化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42 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个磁铁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36 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BPM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RMS &lt; 1 mm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，耗时约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min</a:t>
            </a:r>
          </a:p>
          <a:p>
            <a:pPr>
              <a:lnSpc>
                <a:spcPts val="24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结论：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为在线修复轨道漂移奠定技术基础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221992-14F5-4D8E-8064-E87CE2EEA056}"/>
              </a:ext>
            </a:extLst>
          </p:cNvPr>
          <p:cNvSpPr txBox="1"/>
          <p:nvPr/>
        </p:nvSpPr>
        <p:spPr>
          <a:xfrm>
            <a:off x="68130" y="3824485"/>
            <a:ext cx="4893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 et al., </a:t>
            </a:r>
            <a:r>
              <a:rPr lang="da-DK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PRAB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a-DK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PhysRevAccelBeams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a-DK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a-DK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044601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9CE250C-F762-4A25-A4D5-507C77BB8AC2}"/>
              </a:ext>
            </a:extLst>
          </p:cNvPr>
          <p:cNvSpPr txBox="1"/>
          <p:nvPr/>
        </p:nvSpPr>
        <p:spPr>
          <a:xfrm>
            <a:off x="7737115" y="3785314"/>
            <a:ext cx="40376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Chen et al.,</a:t>
            </a:r>
            <a:r>
              <a:rPr lang="en-US" altLang="zh-CN" sz="1400" b="0" i="1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r>
              <a:rPr lang="en-US" altLang="zh-CN" sz="1400" b="1" i="1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SCPMA</a:t>
            </a:r>
            <a:r>
              <a:rPr lang="en-US" altLang="zh-CN" sz="1400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doi:10.1007/s11433-024-2492-5.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1C5DBBF-71F9-4089-9332-CA43A3B0CC16}"/>
              </a:ext>
            </a:extLst>
          </p:cNvPr>
          <p:cNvSpPr txBox="1"/>
          <p:nvPr/>
        </p:nvSpPr>
        <p:spPr>
          <a:xfrm>
            <a:off x="310586" y="943429"/>
            <a:ext cx="1151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可迁移强化学习轨道校正算法研究成果稳定应用于</a:t>
            </a:r>
            <a:r>
              <a:rPr lang="en-US" altLang="zh-CN" sz="2400" b="1" dirty="0">
                <a:solidFill>
                  <a:srgbClr val="FF0000"/>
                </a:solidFill>
              </a:rPr>
              <a:t>CAFE2</a:t>
            </a:r>
            <a:r>
              <a:rPr lang="zh-CN" altLang="en-US" sz="2400" b="1" dirty="0">
                <a:solidFill>
                  <a:srgbClr val="FF0000"/>
                </a:solidFill>
              </a:rPr>
              <a:t>以及</a:t>
            </a:r>
            <a:r>
              <a:rPr lang="en-US" altLang="zh-CN" sz="2400" b="1" dirty="0">
                <a:solidFill>
                  <a:srgbClr val="FF0000"/>
                </a:solidFill>
              </a:rPr>
              <a:t>HIAF </a:t>
            </a:r>
            <a:r>
              <a:rPr lang="en-US" altLang="zh-CN" sz="2400" b="1" dirty="0" err="1">
                <a:solidFill>
                  <a:srgbClr val="FF0000"/>
                </a:solidFill>
              </a:rPr>
              <a:t>iLinac</a:t>
            </a:r>
            <a:r>
              <a:rPr lang="zh-CN" altLang="en-US" sz="2400" b="1" dirty="0">
                <a:solidFill>
                  <a:srgbClr val="FF0000"/>
                </a:solidFill>
              </a:rPr>
              <a:t>加速器</a:t>
            </a:r>
          </a:p>
        </p:txBody>
      </p:sp>
    </p:spTree>
    <p:extLst>
      <p:ext uri="{BB962C8B-B14F-4D97-AF65-F5344CB8AC3E}">
        <p14:creationId xmlns:p14="http://schemas.microsoft.com/office/powerpoint/2010/main" val="2647636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7330B537-8F43-48BB-B7B3-193F05BFFA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3" y="167424"/>
            <a:ext cx="1004726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研究现状：智能化算法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新的探索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0CD5036-EB25-4D12-B34F-69304D7085DF}"/>
              </a:ext>
            </a:extLst>
          </p:cNvPr>
          <p:cNvSpPr txBox="1"/>
          <p:nvPr/>
        </p:nvSpPr>
        <p:spPr>
          <a:xfrm>
            <a:off x="361741" y="908294"/>
            <a:ext cx="11624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模拟数据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神经过程建模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强化学习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--- HIAF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中能段轨道校正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68F661C-4FB0-49C7-86FB-1D7A3945D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04" y="1637421"/>
            <a:ext cx="5494912" cy="4043692"/>
          </a:xfrm>
          <a:prstGeom prst="rect">
            <a:avLst/>
          </a:prstGeom>
          <a:ln w="19050"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6951CC0-278A-429C-B6CF-9AF4EC876CA9}"/>
              </a:ext>
            </a:extLst>
          </p:cNvPr>
          <p:cNvSpPr txBox="1"/>
          <p:nvPr/>
        </p:nvSpPr>
        <p:spPr>
          <a:xfrm>
            <a:off x="180870" y="6019745"/>
            <a:ext cx="11721310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基于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~100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样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本构建的束流控制器成功迁移至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HIAF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中能段，校正精度：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RMS &lt; 0.5 mm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9A75091-0CB5-45BC-83A2-29E24ECEDAA1}"/>
              </a:ext>
            </a:extLst>
          </p:cNvPr>
          <p:cNvSpPr txBox="1"/>
          <p:nvPr/>
        </p:nvSpPr>
        <p:spPr>
          <a:xfrm>
            <a:off x="245064" y="2684060"/>
            <a:ext cx="499997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</a:p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48FD735-B6AD-4AA2-8C81-93FA5E072135}"/>
              </a:ext>
            </a:extLst>
          </p:cNvPr>
          <p:cNvGrpSpPr/>
          <p:nvPr/>
        </p:nvGrpSpPr>
        <p:grpSpPr>
          <a:xfrm>
            <a:off x="6096000" y="1448037"/>
            <a:ext cx="5960240" cy="4281010"/>
            <a:chOff x="6096000" y="1652004"/>
            <a:chExt cx="5960240" cy="434681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598E669-A13D-491F-816B-1D294F16C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4343" y="3899897"/>
              <a:ext cx="2662094" cy="16484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BA0022F-E12A-47A4-A539-A4E5AC58D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1971" y="1652004"/>
              <a:ext cx="2472457" cy="196847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B1DD8842-DFE4-4D11-8AFF-9228C7A34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5913" y="1654474"/>
              <a:ext cx="2611417" cy="2079103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E8BF62F-7D20-4A5A-8DB8-A930A6F6746E}"/>
                </a:ext>
              </a:extLst>
            </p:cNvPr>
            <p:cNvSpPr txBox="1"/>
            <p:nvPr/>
          </p:nvSpPr>
          <p:spPr>
            <a:xfrm>
              <a:off x="8577580" y="3588046"/>
              <a:ext cx="1930400" cy="3739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模拟验证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2DAA5B8-CCCB-4AA4-B57E-615DBBCCFE86}"/>
                </a:ext>
              </a:extLst>
            </p:cNvPr>
            <p:cNvSpPr txBox="1"/>
            <p:nvPr/>
          </p:nvSpPr>
          <p:spPr>
            <a:xfrm>
              <a:off x="7958577" y="2505725"/>
              <a:ext cx="1218639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/>
                <a:t>神经网络</a:t>
              </a:r>
              <a:endParaRPr lang="en-US" altLang="zh-CN" sz="1100" dirty="0"/>
            </a:p>
            <a:p>
              <a:pPr algn="ctr"/>
              <a:r>
                <a:rPr lang="zh-CN" altLang="en-US" sz="1100" dirty="0"/>
                <a:t>测试结果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BB2EE8D-D569-439B-BBF5-ADE15E7EDEAD}"/>
                </a:ext>
              </a:extLst>
            </p:cNvPr>
            <p:cNvSpPr txBox="1"/>
            <p:nvPr/>
          </p:nvSpPr>
          <p:spPr>
            <a:xfrm>
              <a:off x="10071735" y="5545541"/>
              <a:ext cx="1638300" cy="3739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上机验证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BF95099-4506-4316-9F55-CE0864A09DDF}"/>
                </a:ext>
              </a:extLst>
            </p:cNvPr>
            <p:cNvSpPr txBox="1"/>
            <p:nvPr/>
          </p:nvSpPr>
          <p:spPr>
            <a:xfrm>
              <a:off x="10806690" y="4847663"/>
              <a:ext cx="96990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/>
                <a:t>神经过程</a:t>
              </a:r>
              <a:endParaRPr lang="en-US" altLang="zh-CN" sz="1100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F33429B-48F8-4391-9DEF-9A5B4B47C013}"/>
                </a:ext>
              </a:extLst>
            </p:cNvPr>
            <p:cNvSpPr txBox="1"/>
            <p:nvPr/>
          </p:nvSpPr>
          <p:spPr>
            <a:xfrm>
              <a:off x="10508100" y="2476140"/>
              <a:ext cx="1218639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/>
                <a:t>神经过程</a:t>
              </a:r>
              <a:endParaRPr lang="en-US" altLang="zh-CN" sz="1100" dirty="0"/>
            </a:p>
            <a:p>
              <a:pPr algn="ctr"/>
              <a:r>
                <a:rPr lang="zh-CN" altLang="en-US" sz="1100" dirty="0"/>
                <a:t>测试结果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450A584-02A4-435B-8485-103322FAF625}"/>
                </a:ext>
              </a:extLst>
            </p:cNvPr>
            <p:cNvSpPr/>
            <p:nvPr/>
          </p:nvSpPr>
          <p:spPr>
            <a:xfrm>
              <a:off x="6096000" y="1892970"/>
              <a:ext cx="5960240" cy="410585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F2C37A45-F898-4649-A9F0-CC1CCDFF3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365" y="3695065"/>
            <a:ext cx="2519680" cy="1395095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40E92A18-836C-40C0-933C-9A920D71E56E}"/>
              </a:ext>
            </a:extLst>
          </p:cNvPr>
          <p:cNvSpPr txBox="1"/>
          <p:nvPr/>
        </p:nvSpPr>
        <p:spPr>
          <a:xfrm>
            <a:off x="6885305" y="5090160"/>
            <a:ext cx="2586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神经过程样本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效率显著高于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神经网络</a:t>
            </a:r>
          </a:p>
        </p:txBody>
      </p:sp>
    </p:spTree>
    <p:extLst>
      <p:ext uri="{BB962C8B-B14F-4D97-AF65-F5344CB8AC3E}">
        <p14:creationId xmlns:p14="http://schemas.microsoft.com/office/powerpoint/2010/main" val="3216787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BAF83CAC-A2AE-4B7E-88CF-3DE4B8A91F7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4" y="167424"/>
            <a:ext cx="98177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束流调试呈现出的特点及挑战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15CF22F-445E-4BF8-A921-590ED1E9042F}"/>
              </a:ext>
            </a:extLst>
          </p:cNvPr>
          <p:cNvGrpSpPr/>
          <p:nvPr/>
        </p:nvGrpSpPr>
        <p:grpSpPr>
          <a:xfrm>
            <a:off x="477912" y="1068260"/>
            <a:ext cx="5472608" cy="5534251"/>
            <a:chOff x="320081" y="1082775"/>
            <a:chExt cx="5472608" cy="5534251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AFA2DEA-3AA9-4B4E-B950-47CBBCE19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81" y="1082775"/>
              <a:ext cx="5472608" cy="5534251"/>
            </a:xfrm>
            <a:prstGeom prst="rect">
              <a:avLst/>
            </a:prstGeom>
          </p:spPr>
        </p:pic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DB76DC5-82D8-4FF5-A0F2-1AFEEB98782A}"/>
                </a:ext>
              </a:extLst>
            </p:cNvPr>
            <p:cNvSpPr/>
            <p:nvPr/>
          </p:nvSpPr>
          <p:spPr>
            <a:xfrm>
              <a:off x="495629" y="1091539"/>
              <a:ext cx="2088232" cy="20882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58000"/>
                  </a:sysClr>
                </a:gs>
                <a:gs pos="55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80095B5-9515-4EF8-8CF1-1CA2B961090A}"/>
                </a:ext>
              </a:extLst>
            </p:cNvPr>
            <p:cNvSpPr/>
            <p:nvPr/>
          </p:nvSpPr>
          <p:spPr>
            <a:xfrm>
              <a:off x="927677" y="1176669"/>
              <a:ext cx="1224136" cy="72008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58000"/>
                  </a:sysClr>
                </a:gs>
                <a:gs pos="55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7B4BBD4-B388-4728-AB79-87ABA5034ABC}"/>
                </a:ext>
              </a:extLst>
            </p:cNvPr>
            <p:cNvSpPr/>
            <p:nvPr/>
          </p:nvSpPr>
          <p:spPr>
            <a:xfrm>
              <a:off x="3704457" y="1082775"/>
              <a:ext cx="2088232" cy="20882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58000"/>
                  </a:sysClr>
                </a:gs>
                <a:gs pos="55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2A0CEBE-203F-4830-A051-2DD24BD31216}"/>
                </a:ext>
              </a:extLst>
            </p:cNvPr>
            <p:cNvSpPr/>
            <p:nvPr/>
          </p:nvSpPr>
          <p:spPr>
            <a:xfrm>
              <a:off x="4136505" y="1167905"/>
              <a:ext cx="1224136" cy="72008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58000"/>
                  </a:sysClr>
                </a:gs>
                <a:gs pos="55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F88A84B8-3C1E-48B9-91E1-82C9A61712EE}"/>
                </a:ext>
              </a:extLst>
            </p:cNvPr>
            <p:cNvSpPr/>
            <p:nvPr/>
          </p:nvSpPr>
          <p:spPr>
            <a:xfrm>
              <a:off x="480891" y="4304545"/>
              <a:ext cx="2088232" cy="20882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58000"/>
                  </a:sysClr>
                </a:gs>
                <a:gs pos="55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6C2C48EF-8EBA-4EA7-A655-283AD2AB49FA}"/>
                </a:ext>
              </a:extLst>
            </p:cNvPr>
            <p:cNvSpPr/>
            <p:nvPr/>
          </p:nvSpPr>
          <p:spPr>
            <a:xfrm>
              <a:off x="912939" y="4389675"/>
              <a:ext cx="1224136" cy="72008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58000"/>
                  </a:sysClr>
                </a:gs>
                <a:gs pos="55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58C687FB-06D7-431B-8B2F-086934A28D4A}"/>
                </a:ext>
              </a:extLst>
            </p:cNvPr>
            <p:cNvSpPr/>
            <p:nvPr/>
          </p:nvSpPr>
          <p:spPr>
            <a:xfrm>
              <a:off x="3704457" y="4304545"/>
              <a:ext cx="2088232" cy="208823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58000"/>
                  </a:sysClr>
                </a:gs>
                <a:gs pos="55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C0569E1D-C178-49DE-AE8B-1E95F02C9B3D}"/>
                </a:ext>
              </a:extLst>
            </p:cNvPr>
            <p:cNvSpPr/>
            <p:nvPr/>
          </p:nvSpPr>
          <p:spPr>
            <a:xfrm>
              <a:off x="4136505" y="4389675"/>
              <a:ext cx="1224136" cy="72008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alpha val="58000"/>
                  </a:sysClr>
                </a:gs>
                <a:gs pos="55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8">
              <a:extLst>
                <a:ext uri="{FF2B5EF4-FFF2-40B4-BE49-F238E27FC236}">
                  <a16:creationId xmlns:a16="http://schemas.microsoft.com/office/drawing/2014/main" id="{1B1991F3-7C76-48DB-B229-F9B82E292952}"/>
                </a:ext>
              </a:extLst>
            </p:cNvPr>
            <p:cNvSpPr txBox="1"/>
            <p:nvPr/>
          </p:nvSpPr>
          <p:spPr>
            <a:xfrm>
              <a:off x="2154901" y="3098646"/>
              <a:ext cx="15031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rPr>
                <a:t>调试</a:t>
              </a:r>
              <a:endPara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rPr>
                <a:t>现状</a:t>
              </a:r>
              <a:endPara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6" name="TextBox 29">
              <a:extLst>
                <a:ext uri="{FF2B5EF4-FFF2-40B4-BE49-F238E27FC236}">
                  <a16:creationId xmlns:a16="http://schemas.microsoft.com/office/drawing/2014/main" id="{34069989-4750-4F61-B4DD-AFECA6B77D19}"/>
                </a:ext>
              </a:extLst>
            </p:cNvPr>
            <p:cNvSpPr txBox="1"/>
            <p:nvPr/>
          </p:nvSpPr>
          <p:spPr>
            <a:xfrm flipH="1">
              <a:off x="549528" y="1439405"/>
              <a:ext cx="1881339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rPr>
                <a:t>脚本化作业</a:t>
              </a:r>
            </a:p>
          </p:txBody>
        </p:sp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E634E753-C8FC-4B1B-BD24-5BCAC62FAFAC}"/>
                </a:ext>
              </a:extLst>
            </p:cNvPr>
            <p:cNvSpPr txBox="1"/>
            <p:nvPr/>
          </p:nvSpPr>
          <p:spPr>
            <a:xfrm>
              <a:off x="535014" y="1930931"/>
              <a:ext cx="17827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微软雅黑" pitchFamily="34" charset="-122"/>
                  <a:cs typeface="Arial" pitchFamily="34" charset="0"/>
                </a:rPr>
                <a:t>工具呈碎片化分布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微软雅黑" pitchFamily="34" charset="-122"/>
                  <a:cs typeface="Arial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16568B1F-0E01-40BC-AF65-B573E74312C5}"/>
                </a:ext>
              </a:extLst>
            </p:cNvPr>
            <p:cNvSpPr txBox="1"/>
            <p:nvPr/>
          </p:nvSpPr>
          <p:spPr>
            <a:xfrm flipH="1">
              <a:off x="3529555" y="1441708"/>
              <a:ext cx="1881339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rPr>
                <a:t>经验驱动</a:t>
              </a:r>
            </a:p>
          </p:txBody>
        </p:sp>
        <p:sp>
          <p:nvSpPr>
            <p:cNvPr id="29" name="TextBox 32">
              <a:extLst>
                <a:ext uri="{FF2B5EF4-FFF2-40B4-BE49-F238E27FC236}">
                  <a16:creationId xmlns:a16="http://schemas.microsoft.com/office/drawing/2014/main" id="{30944D8B-FDE4-46F3-B05E-501C2626DAEA}"/>
                </a:ext>
              </a:extLst>
            </p:cNvPr>
            <p:cNvSpPr txBox="1"/>
            <p:nvPr/>
          </p:nvSpPr>
          <p:spPr>
            <a:xfrm>
              <a:off x="3449456" y="1902117"/>
              <a:ext cx="19410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微软雅黑" pitchFamily="34" charset="-122"/>
                  <a:cs typeface="Arial" pitchFamily="34" charset="0"/>
                </a:rPr>
                <a:t>高度依赖专家经验</a:t>
              </a:r>
              <a:endPara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0" name="TextBox 33">
              <a:extLst>
                <a:ext uri="{FF2B5EF4-FFF2-40B4-BE49-F238E27FC236}">
                  <a16:creationId xmlns:a16="http://schemas.microsoft.com/office/drawing/2014/main" id="{CCD57681-113E-479B-96A3-0EF119269311}"/>
                </a:ext>
              </a:extLst>
            </p:cNvPr>
            <p:cNvSpPr txBox="1"/>
            <p:nvPr/>
          </p:nvSpPr>
          <p:spPr>
            <a:xfrm flipH="1">
              <a:off x="510044" y="4555816"/>
              <a:ext cx="1881339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Arial Rounded MT Bold" pitchFamily="34" charset="0"/>
                  <a:ea typeface="微软雅黑" pitchFamily="34" charset="-122"/>
                  <a:cs typeface="Times New Roman" pitchFamily="18" charset="0"/>
                </a:rPr>
                <a:t>工作流离散</a:t>
              </a:r>
            </a:p>
          </p:txBody>
        </p:sp>
        <p:sp>
          <p:nvSpPr>
            <p:cNvPr id="31" name="TextBox 34">
              <a:extLst>
                <a:ext uri="{FF2B5EF4-FFF2-40B4-BE49-F238E27FC236}">
                  <a16:creationId xmlns:a16="http://schemas.microsoft.com/office/drawing/2014/main" id="{7A27E8DB-6F85-45AF-BA7F-715C2B8EBC46}"/>
                </a:ext>
              </a:extLst>
            </p:cNvPr>
            <p:cNvSpPr txBox="1"/>
            <p:nvPr/>
          </p:nvSpPr>
          <p:spPr>
            <a:xfrm>
              <a:off x="433677" y="5007305"/>
              <a:ext cx="2031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kern="0" dirty="0">
                  <a:solidFill>
                    <a:sysClr val="window" lastClr="FFFFFF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调试过程孤立，缺乏标准化流程</a:t>
              </a:r>
              <a:endParaRPr lang="en-US" altLang="zh-CN" kern="0" dirty="0">
                <a:solidFill>
                  <a:sysClr val="window" lastClr="FFFFFF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2" name="TextBox 35">
              <a:extLst>
                <a:ext uri="{FF2B5EF4-FFF2-40B4-BE49-F238E27FC236}">
                  <a16:creationId xmlns:a16="http://schemas.microsoft.com/office/drawing/2014/main" id="{8BBED5F0-10D0-464D-98B2-7373153BC89C}"/>
                </a:ext>
              </a:extLst>
            </p:cNvPr>
            <p:cNvSpPr txBox="1"/>
            <p:nvPr/>
          </p:nvSpPr>
          <p:spPr>
            <a:xfrm flipH="1">
              <a:off x="3531091" y="4555816"/>
              <a:ext cx="1881339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Arial Rounded MT Bold" pitchFamily="34" charset="0"/>
                  <a:cs typeface="Times New Roman" pitchFamily="18" charset="0"/>
                </a:rPr>
                <a:t>脚本数量多</a:t>
              </a:r>
              <a:endParaRPr kumimoji="0" lang="zh-CN" altLang="en-US" sz="24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3" name="TextBox 36">
              <a:extLst>
                <a:ext uri="{FF2B5EF4-FFF2-40B4-BE49-F238E27FC236}">
                  <a16:creationId xmlns:a16="http://schemas.microsoft.com/office/drawing/2014/main" id="{56F83865-200C-42D5-A131-7504C16A39AF}"/>
                </a:ext>
              </a:extLst>
            </p:cNvPr>
            <p:cNvSpPr txBox="1"/>
            <p:nvPr/>
          </p:nvSpPr>
          <p:spPr>
            <a:xfrm>
              <a:off x="3479303" y="5021864"/>
              <a:ext cx="18813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kern="0" dirty="0">
                  <a:solidFill>
                    <a:sysClr val="window" lastClr="FFFFFF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算法种类多</a:t>
              </a:r>
              <a:endParaRPr lang="en-US" altLang="zh-CN" kern="0" dirty="0">
                <a:solidFill>
                  <a:sysClr val="window" lastClr="FFFFFF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kern="0" dirty="0">
                  <a:solidFill>
                    <a:sysClr val="window" lastClr="FFFFFF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rPr>
                <a:t>管理难</a:t>
              </a:r>
              <a:endParaRPr lang="en-US" altLang="zh-CN" kern="0" dirty="0">
                <a:solidFill>
                  <a:sysClr val="window" lastClr="FFFFFF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0F378818-C93E-4FC5-B258-A5976356C767}"/>
              </a:ext>
            </a:extLst>
          </p:cNvPr>
          <p:cNvSpPr txBox="1"/>
          <p:nvPr/>
        </p:nvSpPr>
        <p:spPr>
          <a:xfrm>
            <a:off x="6113060" y="4157372"/>
            <a:ext cx="5936343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传统束流调试工具特点：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C/S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架构为主，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server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大多是控制系统本身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控制系统与调试逻辑深度耦合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调试逻辑依赖于专家经验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调试数据系统化存储难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E400C3B1-62B2-49A0-B75A-6D328064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781" y="1293795"/>
            <a:ext cx="4928639" cy="2863577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7575646-DC92-4A8A-853F-F65C39DEBC71}"/>
              </a:ext>
            </a:extLst>
          </p:cNvPr>
          <p:cNvSpPr txBox="1"/>
          <p:nvPr/>
        </p:nvSpPr>
        <p:spPr>
          <a:xfrm>
            <a:off x="6125422" y="885216"/>
            <a:ext cx="553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需求：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缺乏下一代面向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的体系化束流调试工具</a:t>
            </a:r>
          </a:p>
        </p:txBody>
      </p:sp>
    </p:spTree>
    <p:extLst>
      <p:ext uri="{BB962C8B-B14F-4D97-AF65-F5344CB8AC3E}">
        <p14:creationId xmlns:p14="http://schemas.microsoft.com/office/powerpoint/2010/main" val="911937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C592CFB-E6B9-4485-B7D1-E74768856D02}"/>
              </a:ext>
            </a:extLst>
          </p:cNvPr>
          <p:cNvSpPr/>
          <p:nvPr/>
        </p:nvSpPr>
        <p:spPr>
          <a:xfrm>
            <a:off x="3018656" y="1262245"/>
            <a:ext cx="5843665" cy="4739412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95F1D9-F9CF-45BF-AB09-5BF62CF4FE41}"/>
              </a:ext>
            </a:extLst>
          </p:cNvPr>
          <p:cNvSpPr/>
          <p:nvPr/>
        </p:nvSpPr>
        <p:spPr>
          <a:xfrm>
            <a:off x="3267369" y="4488277"/>
            <a:ext cx="2131627" cy="1204506"/>
          </a:xfrm>
          <a:prstGeom prst="rect">
            <a:avLst/>
          </a:prstGeom>
          <a:solidFill>
            <a:srgbClr val="F0F0F0"/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8464F6A-7230-40FC-A0EF-4BE97046DE91}"/>
              </a:ext>
            </a:extLst>
          </p:cNvPr>
          <p:cNvSpPr/>
          <p:nvPr/>
        </p:nvSpPr>
        <p:spPr>
          <a:xfrm>
            <a:off x="6537479" y="4488277"/>
            <a:ext cx="2131627" cy="1204506"/>
          </a:xfrm>
          <a:prstGeom prst="rect">
            <a:avLst/>
          </a:prstGeom>
          <a:solidFill>
            <a:srgbClr val="F0F0F0"/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1B942F1-01C9-40F9-87DC-1CD811F65790}"/>
              </a:ext>
            </a:extLst>
          </p:cNvPr>
          <p:cNvSpPr/>
          <p:nvPr/>
        </p:nvSpPr>
        <p:spPr>
          <a:xfrm>
            <a:off x="3400595" y="4610473"/>
            <a:ext cx="1816729" cy="42951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虚拟加速器接口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6EAC802-B6ED-43DF-B581-9EEB513ECF61}"/>
              </a:ext>
            </a:extLst>
          </p:cNvPr>
          <p:cNvSpPr/>
          <p:nvPr/>
        </p:nvSpPr>
        <p:spPr>
          <a:xfrm>
            <a:off x="6694929" y="4610474"/>
            <a:ext cx="1816729" cy="429513"/>
          </a:xfrm>
          <a:prstGeom prst="round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控制系统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epics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接口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3A821BF-02E4-4173-9F7C-22BA7A6DAF25}"/>
              </a:ext>
            </a:extLst>
          </p:cNvPr>
          <p:cNvSpPr/>
          <p:nvPr/>
        </p:nvSpPr>
        <p:spPr>
          <a:xfrm>
            <a:off x="3267369" y="3622198"/>
            <a:ext cx="5401736" cy="42951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无感知加速器控制接口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478BF36-7C6A-4AB5-837B-E6E013ED7F57}"/>
              </a:ext>
            </a:extLst>
          </p:cNvPr>
          <p:cNvSpPr/>
          <p:nvPr/>
        </p:nvSpPr>
        <p:spPr>
          <a:xfrm>
            <a:off x="3400594" y="5195269"/>
            <a:ext cx="1816729" cy="42951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AVAS/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Tracewin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1CB3FDE-4CC4-463E-AFA9-FB4A3F22C8CC}"/>
              </a:ext>
            </a:extLst>
          </p:cNvPr>
          <p:cNvSpPr/>
          <p:nvPr/>
        </p:nvSpPr>
        <p:spPr>
          <a:xfrm>
            <a:off x="6694929" y="5195270"/>
            <a:ext cx="1816729" cy="429513"/>
          </a:xfrm>
          <a:prstGeom prst="round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真实加速器</a:t>
            </a:r>
          </a:p>
        </p:txBody>
      </p:sp>
      <p:sp>
        <p:nvSpPr>
          <p:cNvPr id="12" name="箭头: 丁字 11">
            <a:extLst>
              <a:ext uri="{FF2B5EF4-FFF2-40B4-BE49-F238E27FC236}">
                <a16:creationId xmlns:a16="http://schemas.microsoft.com/office/drawing/2014/main" id="{E76A44F9-FCD1-41A4-9133-3CD12BC80716}"/>
              </a:ext>
            </a:extLst>
          </p:cNvPr>
          <p:cNvSpPr/>
          <p:nvPr/>
        </p:nvSpPr>
        <p:spPr>
          <a:xfrm>
            <a:off x="5477721" y="4208726"/>
            <a:ext cx="974979" cy="910651"/>
          </a:xfrm>
          <a:prstGeom prst="leftRightUpArrow">
            <a:avLst>
              <a:gd name="adj1" fmla="val 11320"/>
              <a:gd name="adj2" fmla="val 12563"/>
              <a:gd name="adj3" fmla="val 15672"/>
            </a:avLst>
          </a:prstGeom>
          <a:solidFill>
            <a:srgbClr val="31778E">
              <a:lumMod val="40000"/>
              <a:lumOff val="60000"/>
            </a:srgbClr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2563B5B-987C-48BB-BCEC-07E0D7567FA8}"/>
              </a:ext>
            </a:extLst>
          </p:cNvPr>
          <p:cNvSpPr txBox="1"/>
          <p:nvPr/>
        </p:nvSpPr>
        <p:spPr>
          <a:xfrm>
            <a:off x="5501943" y="5211141"/>
            <a:ext cx="926533" cy="307777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物理映射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6E4AF5B-A74A-4FDF-AACB-9E0A52898AE4}"/>
              </a:ext>
            </a:extLst>
          </p:cNvPr>
          <p:cNvSpPr/>
          <p:nvPr/>
        </p:nvSpPr>
        <p:spPr>
          <a:xfrm>
            <a:off x="3267368" y="2707380"/>
            <a:ext cx="1269405" cy="786886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物理调试元件信息管理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F0B95FF-679E-421E-868C-A98E1A74D823}"/>
              </a:ext>
            </a:extLst>
          </p:cNvPr>
          <p:cNvSpPr/>
          <p:nvPr/>
        </p:nvSpPr>
        <p:spPr>
          <a:xfrm>
            <a:off x="4781785" y="2687913"/>
            <a:ext cx="1128236" cy="78688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算法管理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9A0073B-5734-4D3C-8446-496A56ECDCA6}"/>
              </a:ext>
            </a:extLst>
          </p:cNvPr>
          <p:cNvSpPr/>
          <p:nvPr/>
        </p:nvSpPr>
        <p:spPr>
          <a:xfrm>
            <a:off x="6155034" y="2696594"/>
            <a:ext cx="1128236" cy="786886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调试模块管理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AA144EB6-F74B-4DA7-ADD3-ED5482B61B31}"/>
              </a:ext>
            </a:extLst>
          </p:cNvPr>
          <p:cNvSpPr/>
          <p:nvPr/>
        </p:nvSpPr>
        <p:spPr>
          <a:xfrm>
            <a:off x="7523291" y="2681560"/>
            <a:ext cx="1128236" cy="78688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调试数据管理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E312AB84-735C-4E10-8B42-7FE3E0861D78}"/>
              </a:ext>
            </a:extLst>
          </p:cNvPr>
          <p:cNvCxnSpPr>
            <a:cxnSpLocks/>
          </p:cNvCxnSpPr>
          <p:nvPr/>
        </p:nvCxnSpPr>
        <p:spPr>
          <a:xfrm>
            <a:off x="3018656" y="2520028"/>
            <a:ext cx="5843665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lgDash"/>
          </a:ln>
          <a:effectLst/>
        </p:spPr>
      </p:cxn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ED5E906C-0171-4131-BBE9-336E08EB2DD7}"/>
              </a:ext>
            </a:extLst>
          </p:cNvPr>
          <p:cNvSpPr/>
          <p:nvPr/>
        </p:nvSpPr>
        <p:spPr>
          <a:xfrm>
            <a:off x="3267368" y="1418204"/>
            <a:ext cx="1595967" cy="779414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自定义物理调试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76D4E0EE-902E-4799-8D83-AB28DBFD7F51}"/>
              </a:ext>
            </a:extLst>
          </p:cNvPr>
          <p:cNvSpPr/>
          <p:nvPr/>
        </p:nvSpPr>
        <p:spPr>
          <a:xfrm>
            <a:off x="5217324" y="1418205"/>
            <a:ext cx="1595968" cy="78688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流程调试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4B8D1EE-55B6-44BF-A98B-015C14E35D6A}"/>
              </a:ext>
            </a:extLst>
          </p:cNvPr>
          <p:cNvSpPr/>
          <p:nvPr/>
        </p:nvSpPr>
        <p:spPr>
          <a:xfrm>
            <a:off x="7090270" y="1410731"/>
            <a:ext cx="1636832" cy="78688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6A868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数据采集管理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FC675A9-BF83-4EDE-9547-3C31793CA035}"/>
              </a:ext>
            </a:extLst>
          </p:cNvPr>
          <p:cNvSpPr txBox="1"/>
          <p:nvPr/>
        </p:nvSpPr>
        <p:spPr>
          <a:xfrm>
            <a:off x="3051144" y="3986690"/>
            <a:ext cx="943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rPr>
              <a:t>管理端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8926FF5-1B6B-4DD0-BA53-7CD524E6DA87}"/>
              </a:ext>
            </a:extLst>
          </p:cNvPr>
          <p:cNvSpPr txBox="1"/>
          <p:nvPr/>
        </p:nvSpPr>
        <p:spPr>
          <a:xfrm>
            <a:off x="3051144" y="5651551"/>
            <a:ext cx="169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rPr>
              <a:t>底层接口</a:t>
            </a:r>
          </a:p>
        </p:txBody>
      </p:sp>
      <p:sp>
        <p:nvSpPr>
          <p:cNvPr id="25" name="思想气泡: 云 24">
            <a:extLst>
              <a:ext uri="{FF2B5EF4-FFF2-40B4-BE49-F238E27FC236}">
                <a16:creationId xmlns:a16="http://schemas.microsoft.com/office/drawing/2014/main" id="{81057C2E-7C60-4712-B228-690B47C6D8C1}"/>
              </a:ext>
            </a:extLst>
          </p:cNvPr>
          <p:cNvSpPr/>
          <p:nvPr/>
        </p:nvSpPr>
        <p:spPr>
          <a:xfrm>
            <a:off x="9111034" y="4468741"/>
            <a:ext cx="2637818" cy="1286774"/>
          </a:xfrm>
          <a:prstGeom prst="cloudCallout">
            <a:avLst>
              <a:gd name="adj1" fmla="val -82579"/>
              <a:gd name="adj2" fmla="val -7557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物理控制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可解耦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思想气泡: 云 25">
            <a:extLst>
              <a:ext uri="{FF2B5EF4-FFF2-40B4-BE49-F238E27FC236}">
                <a16:creationId xmlns:a16="http://schemas.microsoft.com/office/drawing/2014/main" id="{9D81BD08-EC2E-444F-B14F-C6CD3A9E426D}"/>
              </a:ext>
            </a:extLst>
          </p:cNvPr>
          <p:cNvSpPr/>
          <p:nvPr/>
        </p:nvSpPr>
        <p:spPr>
          <a:xfrm>
            <a:off x="76836" y="4398030"/>
            <a:ext cx="2358586" cy="1286774"/>
          </a:xfrm>
          <a:prstGeom prst="cloudCallout">
            <a:avLst>
              <a:gd name="adj1" fmla="val 70663"/>
              <a:gd name="adj2" fmla="val 28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虚拟现实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相结合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思想气泡: 云 26">
            <a:extLst>
              <a:ext uri="{FF2B5EF4-FFF2-40B4-BE49-F238E27FC236}">
                <a16:creationId xmlns:a16="http://schemas.microsoft.com/office/drawing/2014/main" id="{70393363-BA57-40F1-81A9-60B78DA6CD55}"/>
              </a:ext>
            </a:extLst>
          </p:cNvPr>
          <p:cNvSpPr/>
          <p:nvPr/>
        </p:nvSpPr>
        <p:spPr>
          <a:xfrm>
            <a:off x="9211021" y="2528409"/>
            <a:ext cx="2506256" cy="1286774"/>
          </a:xfrm>
          <a:prstGeom prst="cloudCallout">
            <a:avLst>
              <a:gd name="adj1" fmla="val -69677"/>
              <a:gd name="adj2" fmla="val -339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调试模块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可订制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29" name="思想气泡: 云 28">
            <a:extLst>
              <a:ext uri="{FF2B5EF4-FFF2-40B4-BE49-F238E27FC236}">
                <a16:creationId xmlns:a16="http://schemas.microsoft.com/office/drawing/2014/main" id="{C31C269D-57A6-4794-A1F2-90D8C8A0929E}"/>
              </a:ext>
            </a:extLst>
          </p:cNvPr>
          <p:cNvSpPr/>
          <p:nvPr/>
        </p:nvSpPr>
        <p:spPr>
          <a:xfrm>
            <a:off x="76836" y="1196969"/>
            <a:ext cx="2358586" cy="1286774"/>
          </a:xfrm>
          <a:prstGeom prst="cloudCallout">
            <a:avLst>
              <a:gd name="adj1" fmla="val 80452"/>
              <a:gd name="adj2" fmla="val 118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调试流程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可插拔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65A19A23-3770-4A85-A444-50A5F13C22B4}"/>
              </a:ext>
            </a:extLst>
          </p:cNvPr>
          <p:cNvCxnSpPr>
            <a:cxnSpLocks/>
          </p:cNvCxnSpPr>
          <p:nvPr/>
        </p:nvCxnSpPr>
        <p:spPr>
          <a:xfrm>
            <a:off x="3018656" y="4334314"/>
            <a:ext cx="5843665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lgDash"/>
          </a:ln>
          <a:effectLst/>
        </p:spPr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C88C8D31-D6CE-42B4-BA7A-258CD966233D}"/>
              </a:ext>
            </a:extLst>
          </p:cNvPr>
          <p:cNvSpPr txBox="1"/>
          <p:nvPr/>
        </p:nvSpPr>
        <p:spPr>
          <a:xfrm>
            <a:off x="2988168" y="2165177"/>
            <a:ext cx="943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rPr>
              <a:t>客户端</a:t>
            </a:r>
          </a:p>
        </p:txBody>
      </p:sp>
      <p:sp>
        <p:nvSpPr>
          <p:cNvPr id="32" name="思想气泡: 云 31">
            <a:extLst>
              <a:ext uri="{FF2B5EF4-FFF2-40B4-BE49-F238E27FC236}">
                <a16:creationId xmlns:a16="http://schemas.microsoft.com/office/drawing/2014/main" id="{E42BD9F0-59A4-45B6-AE95-E25028E72543}"/>
              </a:ext>
            </a:extLst>
          </p:cNvPr>
          <p:cNvSpPr/>
          <p:nvPr/>
        </p:nvSpPr>
        <p:spPr>
          <a:xfrm>
            <a:off x="99652" y="2629857"/>
            <a:ext cx="2358586" cy="1286774"/>
          </a:xfrm>
          <a:prstGeom prst="cloudCallout">
            <a:avLst>
              <a:gd name="adj1" fmla="val 80760"/>
              <a:gd name="adj2" fmla="val 5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AI</a:t>
            </a:r>
            <a:r>
              <a:rPr lang="zh-CN" altLang="en-US" b="1" dirty="0">
                <a:solidFill>
                  <a:schemeClr val="tx1"/>
                </a:solidFill>
              </a:rPr>
              <a:t>算法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易管理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33" name="思想气泡: 云 32">
            <a:extLst>
              <a:ext uri="{FF2B5EF4-FFF2-40B4-BE49-F238E27FC236}">
                <a16:creationId xmlns:a16="http://schemas.microsoft.com/office/drawing/2014/main" id="{DC94C88A-C1A0-4FD8-BB97-94881A231244}"/>
              </a:ext>
            </a:extLst>
          </p:cNvPr>
          <p:cNvSpPr/>
          <p:nvPr/>
        </p:nvSpPr>
        <p:spPr>
          <a:xfrm>
            <a:off x="9250325" y="1102485"/>
            <a:ext cx="2466951" cy="1218291"/>
          </a:xfrm>
          <a:prstGeom prst="cloudCallout">
            <a:avLst>
              <a:gd name="adj1" fmla="val -71805"/>
              <a:gd name="adj2" fmla="val 1003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操作记录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可追溯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59092D7-688F-4B38-BE4B-A21E4AEAA04E}"/>
              </a:ext>
            </a:extLst>
          </p:cNvPr>
          <p:cNvSpPr txBox="1"/>
          <p:nvPr/>
        </p:nvSpPr>
        <p:spPr>
          <a:xfrm>
            <a:off x="1981200" y="6119481"/>
            <a:ext cx="808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平台建设目标：操作人员低门槛、束流调试高效率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991AA318-CE24-461E-9F66-5B3C5D9A4CF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1654" y="167424"/>
            <a:ext cx="975255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l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束流调试平台架构及设计理念</a:t>
            </a:r>
          </a:p>
        </p:txBody>
      </p:sp>
    </p:spTree>
    <p:extLst>
      <p:ext uri="{BB962C8B-B14F-4D97-AF65-F5344CB8AC3E}">
        <p14:creationId xmlns:p14="http://schemas.microsoft.com/office/powerpoint/2010/main" val="12594897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ExOWUxYmQxZTI1ODRkM2IzZjkxMDRjNjk5OTg5MWUifQ==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10475</TotalTime>
  <Words>1657</Words>
  <Application>Microsoft Office PowerPoint</Application>
  <PresentationFormat>宽屏</PresentationFormat>
  <Paragraphs>296</Paragraphs>
  <Slides>19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D-DINExp</vt:lpstr>
      <vt:lpstr>等线</vt:lpstr>
      <vt:lpstr>等线 Light</vt:lpstr>
      <vt:lpstr>黑体</vt:lpstr>
      <vt:lpstr>微软雅黑</vt:lpstr>
      <vt:lpstr>Arial</vt:lpstr>
      <vt:lpstr>Arial Rounded MT Bold</vt:lpstr>
      <vt:lpstr>Calibri</vt:lpstr>
      <vt:lpstr>Calibri Light</vt:lpstr>
      <vt:lpstr>Times New Roman</vt:lpstr>
      <vt:lpstr>Wingdings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 丽娟</dc:creator>
  <cp:lastModifiedBy>Xiaolong Chen</cp:lastModifiedBy>
  <cp:revision>2278</cp:revision>
  <dcterms:created xsi:type="dcterms:W3CDTF">2023-10-18T01:06:00Z</dcterms:created>
  <dcterms:modified xsi:type="dcterms:W3CDTF">2025-12-27T01:31:28Z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7D4C3742B41F4892868E6D325E7DF49D_13</vt:lpwstr>
  </property>
  <property fmtid="{D5CDD505-2E9C-101B-9397-08002B2CF9AE}" pid="3" name="KSOProductBuildVer">
    <vt:lpwstr>2052-12.1.0.17827</vt:lpwstr>
  </property>
</Properties>
</file>