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7" r:id="rId3"/>
    <p:sldMasterId id="2147483714" r:id="rId4"/>
  </p:sldMasterIdLst>
  <p:notesMasterIdLst>
    <p:notesMasterId r:id="rId36"/>
  </p:notesMasterIdLst>
  <p:handoutMasterIdLst>
    <p:handoutMasterId r:id="rId37"/>
  </p:handoutMasterIdLst>
  <p:sldIdLst>
    <p:sldId id="469" r:id="rId5"/>
    <p:sldId id="301" r:id="rId6"/>
    <p:sldId id="290" r:id="rId7"/>
    <p:sldId id="339" r:id="rId8"/>
    <p:sldId id="436" r:id="rId9"/>
    <p:sldId id="437" r:id="rId10"/>
    <p:sldId id="470" r:id="rId11"/>
    <p:sldId id="471" r:id="rId12"/>
    <p:sldId id="338" r:id="rId13"/>
    <p:sldId id="474" r:id="rId14"/>
    <p:sldId id="472" r:id="rId15"/>
    <p:sldId id="473" r:id="rId16"/>
    <p:sldId id="341" r:id="rId17"/>
    <p:sldId id="263" r:id="rId18"/>
    <p:sldId id="265" r:id="rId19"/>
    <p:sldId id="475" r:id="rId20"/>
    <p:sldId id="1004" r:id="rId21"/>
    <p:sldId id="479" r:id="rId22"/>
    <p:sldId id="1005" r:id="rId23"/>
    <p:sldId id="1006" r:id="rId24"/>
    <p:sldId id="342" r:id="rId25"/>
    <p:sldId id="1007" r:id="rId26"/>
    <p:sldId id="1008" r:id="rId27"/>
    <p:sldId id="1009" r:id="rId28"/>
    <p:sldId id="1010" r:id="rId29"/>
    <p:sldId id="1013" r:id="rId30"/>
    <p:sldId id="1014" r:id="rId31"/>
    <p:sldId id="1015" r:id="rId32"/>
    <p:sldId id="1011" r:id="rId33"/>
    <p:sldId id="1012" r:id="rId34"/>
    <p:sldId id="308" r:id="rId35"/>
  </p:sldIdLst>
  <p:sldSz cx="12192000" cy="6858000"/>
  <p:notesSz cx="6742113" cy="9875838"/>
  <p:defaultTextStyle>
    <a:defPPr>
      <a:defRPr lang="zh-CN"/>
    </a:defPPr>
    <a:lvl1pPr marL="0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930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1225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7155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3085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9015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4310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0240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5535" algn="l" defTabSz="9112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DBF"/>
    <a:srgbClr val="24699C"/>
    <a:srgbClr val="FFFFFF"/>
    <a:srgbClr val="0C0472"/>
    <a:srgbClr val="D9D9D9"/>
    <a:srgbClr val="D0DBF0"/>
    <a:srgbClr val="003366"/>
    <a:srgbClr val="D1D1D1"/>
    <a:srgbClr val="DBDBDB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456" y="48"/>
      </p:cViewPr>
      <p:guideLst>
        <p:guide orient="horz" pos="2160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1000" cy="49371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9525" y="1"/>
            <a:ext cx="2921000" cy="493713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C3F2F10E-8996-4807-842A-BCCE0ECE6666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380538"/>
            <a:ext cx="2921000" cy="49371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9525" y="9380538"/>
            <a:ext cx="2921000" cy="493712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A78E8B98-E4BA-4336-96F1-C201BA45D8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21582" cy="495507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8971" y="1"/>
            <a:ext cx="2921582" cy="495507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1D282297-6A65-49C9-84B3-DD05A94190CD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380333"/>
            <a:ext cx="2921582" cy="495506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8971" y="9380333"/>
            <a:ext cx="2921582" cy="495506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2FBCB0EC-DADA-4401-B417-32D553C897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30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155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085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015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310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240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535" algn="l" defTabSz="9112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126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26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C3205F5-A8BC-4A8E-8AFA-B7E280C60F33}" type="slidenum">
              <a:rPr lang="zh-CN" altLang="en-US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91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95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04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4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B4383D-0111-4020-A542-F458801DA0F7}" type="slidenum">
              <a:rPr lang="zh-CN" altLang="en-US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97301-34F3-421E-8622-261432466DE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03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04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4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B4383D-0111-4020-A542-F458801DA0F7}" type="slidenum">
              <a:rPr lang="zh-CN" altLang="en-US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04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4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B4383D-0111-4020-A542-F458801DA0F7}" type="slidenum">
              <a:rPr lang="zh-CN" altLang="en-US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-241300" y="798513"/>
            <a:ext cx="7104063" cy="3997325"/>
          </a:xfrm>
          <a:ln>
            <a:miter lim="800000"/>
          </a:ln>
        </p:spPr>
      </p:sp>
      <p:sp>
        <p:nvSpPr>
          <p:cNvPr id="24578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579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9E66627-4275-4019-BBB2-4693731FCADA}" type="slidenum">
              <a:rPr lang="zh-CN" altLang="en-US">
                <a:solidFill>
                  <a:srgbClr val="000000"/>
                </a:solidFill>
              </a:rPr>
              <a:t>4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00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88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0482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4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B4383D-0111-4020-A542-F458801DA0F7}" type="slidenum">
              <a:rPr lang="zh-CN" altLang="en-US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710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373AD4-6D59-4DF9-99BF-9766D9435F7B}" type="slidenum">
              <a:rPr lang="zh-CN" altLang="en-US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2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60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1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8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5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93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2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2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3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1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39DCE-88C7-4F4D-A554-9013DB0D321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图片1副本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273" y="173568"/>
            <a:ext cx="1280583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6"/>
          <p:cNvSpPr/>
          <p:nvPr userDrawn="1"/>
        </p:nvSpPr>
        <p:spPr>
          <a:xfrm>
            <a:off x="527051" y="781052"/>
            <a:ext cx="11330516" cy="10794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2" tIns="60801" rIns="121602" bIns="60801" anchor="ctr"/>
          <a:lstStyle/>
          <a:p>
            <a:pPr algn="ctr" defTabSz="911860">
              <a:defRPr/>
            </a:pPr>
            <a:endParaRPr lang="zh-CN" altLang="en-US" sz="1900" noProof="1">
              <a:solidFill>
                <a:prstClr val="white"/>
              </a:solidFill>
            </a:endParaRPr>
          </a:p>
        </p:txBody>
      </p:sp>
      <p:sp>
        <p:nvSpPr>
          <p:cNvPr id="6" name="圆角矩形 7"/>
          <p:cNvSpPr/>
          <p:nvPr userDrawn="1"/>
        </p:nvSpPr>
        <p:spPr>
          <a:xfrm>
            <a:off x="260351" y="664633"/>
            <a:ext cx="266700" cy="22860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602" tIns="60801" rIns="121602" bIns="60801" anchor="ctr"/>
          <a:lstStyle/>
          <a:p>
            <a:pPr algn="ctr" defTabSz="911860">
              <a:defRPr/>
            </a:pPr>
            <a:endParaRPr lang="zh-CN" altLang="en-US" sz="1900" noProof="1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75"/>
            <a:ext cx="9175768" cy="575937"/>
          </a:xfrm>
        </p:spPr>
        <p:txBody>
          <a:bodyPr/>
          <a:lstStyle>
            <a:lvl1pPr algn="l">
              <a:defRPr sz="3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C4A48-A78E-4B03-9E43-B123BE88009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067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2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9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6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2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9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45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51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CFFBF-33EC-438C-9BFA-F508F5A811E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C8F0F-D48D-42EB-93E2-E17EBE0965C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730" indent="0">
              <a:buNone/>
              <a:defRPr sz="2300" b="1"/>
            </a:lvl2pPr>
            <a:lvl3pPr marL="1012825" indent="0">
              <a:buNone/>
              <a:defRPr sz="2000" b="1"/>
            </a:lvl3pPr>
            <a:lvl4pPr marL="1519555" indent="0">
              <a:buNone/>
              <a:defRPr sz="1900" b="1"/>
            </a:lvl4pPr>
            <a:lvl5pPr marL="2026285" indent="0">
              <a:buNone/>
              <a:defRPr sz="1900" b="1"/>
            </a:lvl5pPr>
            <a:lvl6pPr marL="2532380" indent="0">
              <a:buNone/>
              <a:defRPr sz="1900" b="1"/>
            </a:lvl6pPr>
            <a:lvl7pPr marL="3039110" indent="0">
              <a:buNone/>
              <a:defRPr sz="1900" b="1"/>
            </a:lvl7pPr>
            <a:lvl8pPr marL="3545840" indent="0">
              <a:buNone/>
              <a:defRPr sz="1900" b="1"/>
            </a:lvl8pPr>
            <a:lvl9pPr marL="4051935" indent="0">
              <a:buNone/>
              <a:defRPr sz="19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33" y="1535117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730" indent="0">
              <a:buNone/>
              <a:defRPr sz="2300" b="1"/>
            </a:lvl2pPr>
            <a:lvl3pPr marL="1012825" indent="0">
              <a:buNone/>
              <a:defRPr sz="2000" b="1"/>
            </a:lvl3pPr>
            <a:lvl4pPr marL="1519555" indent="0">
              <a:buNone/>
              <a:defRPr sz="1900" b="1"/>
            </a:lvl4pPr>
            <a:lvl5pPr marL="2026285" indent="0">
              <a:buNone/>
              <a:defRPr sz="1900" b="1"/>
            </a:lvl5pPr>
            <a:lvl6pPr marL="2532380" indent="0">
              <a:buNone/>
              <a:defRPr sz="1900" b="1"/>
            </a:lvl6pPr>
            <a:lvl7pPr marL="3039110" indent="0">
              <a:buNone/>
              <a:defRPr sz="1900" b="1"/>
            </a:lvl7pPr>
            <a:lvl8pPr marL="3545840" indent="0">
              <a:buNone/>
              <a:defRPr sz="1900" b="1"/>
            </a:lvl8pPr>
            <a:lvl9pPr marL="4051935" indent="0">
              <a:buNone/>
              <a:defRPr sz="19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33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ADA79-0DCC-4279-A952-27833CCC8E6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AAAD8-C501-48CF-BF24-3DF0F908C49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C13DA-646A-4ECC-B641-A8972990CA6F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53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147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06730" indent="0">
              <a:buNone/>
              <a:defRPr sz="1300"/>
            </a:lvl2pPr>
            <a:lvl3pPr marL="1012825" indent="0">
              <a:buNone/>
              <a:defRPr sz="1100"/>
            </a:lvl3pPr>
            <a:lvl4pPr marL="1519555" indent="0">
              <a:buNone/>
              <a:defRPr sz="1100"/>
            </a:lvl4pPr>
            <a:lvl5pPr marL="2026285" indent="0">
              <a:buNone/>
              <a:defRPr sz="1100"/>
            </a:lvl5pPr>
            <a:lvl6pPr marL="2532380" indent="0">
              <a:buNone/>
              <a:defRPr sz="1100"/>
            </a:lvl6pPr>
            <a:lvl7pPr marL="3039110" indent="0">
              <a:buNone/>
              <a:defRPr sz="1100"/>
            </a:lvl7pPr>
            <a:lvl8pPr marL="3545840" indent="0">
              <a:buNone/>
              <a:defRPr sz="1100"/>
            </a:lvl8pPr>
            <a:lvl9pPr marL="4051935" indent="0">
              <a:buNone/>
              <a:defRPr sz="11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15556-5639-46A0-A246-27E2BCD00C5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9535" y="174375"/>
            <a:ext cx="1280143" cy="57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75"/>
            <a:ext cx="9175768" cy="575937"/>
          </a:xfrm>
        </p:spPr>
        <p:txBody>
          <a:bodyPr/>
          <a:lstStyle>
            <a:lvl1pPr algn="l">
              <a:defRPr sz="3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527385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81" tIns="60790" rIns="121581" bIns="60790" anchor="ctr"/>
          <a:lstStyle/>
          <a:p>
            <a:pPr algn="ctr" defTabSz="911860" eaLnBrk="0" hangingPunct="0">
              <a:defRPr/>
            </a:pPr>
            <a:endParaRPr lang="zh-CN" altLang="en-US" sz="1900" dirty="0">
              <a:solidFill>
                <a:prstClr val="white"/>
              </a:solidFill>
            </a:endParaRPr>
          </a:p>
        </p:txBody>
      </p:sp>
      <p:sp>
        <p:nvSpPr>
          <p:cNvPr id="14" name="圆角矩形 7"/>
          <p:cNvSpPr/>
          <p:nvPr userDrawn="1"/>
        </p:nvSpPr>
        <p:spPr>
          <a:xfrm>
            <a:off x="260288" y="664068"/>
            <a:ext cx="267093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581" tIns="60790" rIns="121581" bIns="60790" anchor="ctr"/>
          <a:lstStyle/>
          <a:p>
            <a:pPr algn="ctr" defTabSz="911860" eaLnBrk="0" hangingPunct="0">
              <a:defRPr/>
            </a:pPr>
            <a:endParaRPr lang="zh-CN" altLang="en-US" sz="19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6730" indent="0">
              <a:buNone/>
              <a:defRPr sz="3100"/>
            </a:lvl2pPr>
            <a:lvl3pPr marL="1012825" indent="0">
              <a:buNone/>
              <a:defRPr sz="2700"/>
            </a:lvl3pPr>
            <a:lvl4pPr marL="1519555" indent="0">
              <a:buNone/>
              <a:defRPr sz="2300"/>
            </a:lvl4pPr>
            <a:lvl5pPr marL="2026285" indent="0">
              <a:buNone/>
              <a:defRPr sz="2300"/>
            </a:lvl5pPr>
            <a:lvl6pPr marL="2532380" indent="0">
              <a:buNone/>
              <a:defRPr sz="2300"/>
            </a:lvl6pPr>
            <a:lvl7pPr marL="3039110" indent="0">
              <a:buNone/>
              <a:defRPr sz="2300"/>
            </a:lvl7pPr>
            <a:lvl8pPr marL="3545840" indent="0">
              <a:buNone/>
              <a:defRPr sz="2300"/>
            </a:lvl8pPr>
            <a:lvl9pPr marL="4051935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00"/>
            </a:lvl1pPr>
            <a:lvl2pPr marL="506730" indent="0">
              <a:buNone/>
              <a:defRPr sz="1300"/>
            </a:lvl2pPr>
            <a:lvl3pPr marL="1012825" indent="0">
              <a:buNone/>
              <a:defRPr sz="1100"/>
            </a:lvl3pPr>
            <a:lvl4pPr marL="1519555" indent="0">
              <a:buNone/>
              <a:defRPr sz="1100"/>
            </a:lvl4pPr>
            <a:lvl5pPr marL="2026285" indent="0">
              <a:buNone/>
              <a:defRPr sz="1100"/>
            </a:lvl5pPr>
            <a:lvl6pPr marL="2532380" indent="0">
              <a:buNone/>
              <a:defRPr sz="1100"/>
            </a:lvl6pPr>
            <a:lvl7pPr marL="3039110" indent="0">
              <a:buNone/>
              <a:defRPr sz="1100"/>
            </a:lvl7pPr>
            <a:lvl8pPr marL="3545840" indent="0">
              <a:buNone/>
              <a:defRPr sz="1100"/>
            </a:lvl8pPr>
            <a:lvl9pPr marL="4051935" indent="0">
              <a:buNone/>
              <a:defRPr sz="11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B523F-8C9F-4106-9B76-9A4677920DA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45371-6BEB-4E62-955A-7EE5C29E5C2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28EF1-967E-47D5-B45B-B7460BD1D06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 bwMode="auto"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idx="10" hasCustomPrompt="1"/>
          </p:nvPr>
        </p:nvSpPr>
        <p:spPr>
          <a:xfrm>
            <a:off x="1734188" y="80659"/>
            <a:ext cx="3179445" cy="64019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r>
              <a:rPr lang="en-US" noProof="1"/>
              <a:t>“基础研究十条”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20" hasCustomPrompt="1"/>
          </p:nvPr>
        </p:nvSpPr>
        <p:spPr>
          <a:xfrm>
            <a:off x="0" y="783727"/>
            <a:ext cx="12192000" cy="155475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9073" rIns="0" bIns="0" anchor="t">
            <a:normAutofit fontScale="95000"/>
          </a:bodyPr>
          <a:lstStyle/>
          <a:p>
            <a:r>
              <a:rPr lang="en-US" noProof="1"/>
              <a:t>中科院最近召开基础研究工作会议,传达了中央领导对《中国科学院关于加 </a:t>
            </a:r>
          </a:p>
          <a:p>
            <a:r>
              <a:rPr lang="en-US" noProof="1"/>
              <a:t>强基础研究的若干意见》(“基础研究十条”)的批示,对“基础研究十条” </a:t>
            </a:r>
          </a:p>
          <a:p>
            <a:r>
              <a:rPr lang="en-US" noProof="1"/>
              <a:t>进行了解读,提出了加强基础研究的一系列新思路、新政策、新措施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30" hasCustomPrompt="1"/>
          </p:nvPr>
        </p:nvSpPr>
        <p:spPr>
          <a:xfrm>
            <a:off x="4797425" y="2499896"/>
            <a:ext cx="6578600" cy="524601"/>
          </a:xfrm>
          <a:prstGeom prst="rect">
            <a:avLst/>
          </a:prstGeom>
          <a:solidFill>
            <a:srgbClr val="C00000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 noProof="1"/>
              <a:t>未来工作的指引与调整方向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40" hasCustomPrompt="1"/>
          </p:nvPr>
        </p:nvSpPr>
        <p:spPr>
          <a:xfrm>
            <a:off x="4809528" y="3152154"/>
            <a:ext cx="6554471" cy="3030751"/>
          </a:xfrm>
          <a:prstGeom prst="rect">
            <a:avLst/>
          </a:prstGeom>
          <a:solidFill>
            <a:srgbClr val="DDEBF7"/>
          </a:solidFill>
          <a:ln w="12065" cmpd="sng">
            <a:solidFill>
              <a:srgbClr val="00AFEF"/>
            </a:solidFill>
            <a:prstDash val="solid"/>
          </a:ln>
        </p:spPr>
        <p:txBody>
          <a:bodyPr vert="horz" lIns="0" tIns="326253" rIns="0" bIns="0" anchor="t">
            <a:normAutofit fontScale="95000"/>
          </a:bodyPr>
          <a:lstStyle/>
          <a:p>
            <a:r>
              <a:rPr lang="en-US" noProof="1"/>
              <a:t>1.调整基础研究定位 2. 优化重点科研布局 </a:t>
            </a:r>
          </a:p>
          <a:p>
            <a:r>
              <a:rPr lang="en-US" noProof="1"/>
              <a:t>3. 深化科研院所改革 4. 创新科研选题机制 </a:t>
            </a:r>
          </a:p>
          <a:p>
            <a:r>
              <a:rPr lang="en-US" noProof="1"/>
              <a:t>5. 变革科研组织方式 6. 发挥重大设施作用 </a:t>
            </a:r>
          </a:p>
          <a:p>
            <a:r>
              <a:rPr lang="en-US" noProof="1"/>
              <a:t>7. 强化人才队伍建设 8. 改革科技评价体制 </a:t>
            </a:r>
          </a:p>
          <a:p>
            <a:r>
              <a:rPr lang="en-US" noProof="1"/>
              <a:t>9. 加强国际科技合作 10. 营造良好科研生态 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10" hasCustomPrompt="1"/>
          </p:nvPr>
        </p:nvSpPr>
        <p:spPr>
          <a:xfrm>
            <a:off x="118764" y="0"/>
            <a:ext cx="11920855" cy="6852848"/>
          </a:xfrm>
          <a:prstGeom prst="rect">
            <a:avLst/>
          </a:prstGeom>
          <a:solidFill>
            <a:srgbClr val="13416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 noProof="1"/>
              <a:t> 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20" hasCustomPrompt="1"/>
          </p:nvPr>
        </p:nvSpPr>
        <p:spPr>
          <a:xfrm>
            <a:off x="978555" y="837715"/>
            <a:ext cx="10192385" cy="2318156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r>
              <a:rPr lang="en-US" noProof="1"/>
              <a:t>面向国际科技前沿和国家战略需求 </a:t>
            </a:r>
          </a:p>
          <a:p>
            <a:r>
              <a:rPr lang="en-US" noProof="1"/>
              <a:t>建设综合性国际科学中心 </a:t>
            </a:r>
          </a:p>
          <a:p>
            <a:r>
              <a:rPr lang="en-US" noProof="1"/>
              <a:t>领导班子考核报告暨高能所2022年度工作会议报告 王贻芳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30" hasCustomPrompt="1"/>
          </p:nvPr>
        </p:nvSpPr>
        <p:spPr>
          <a:xfrm>
            <a:off x="9906093" y="6008151"/>
            <a:ext cx="1527175" cy="391228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 noProof="1"/>
              <a:t>2022年1月6日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图片1副本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9210" y="173568"/>
            <a:ext cx="1280583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6"/>
          <p:cNvSpPr/>
          <p:nvPr userDrawn="1"/>
        </p:nvSpPr>
        <p:spPr>
          <a:xfrm>
            <a:off x="527051" y="781052"/>
            <a:ext cx="11330516" cy="10794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33" tIns="60866" rIns="121733" bIns="60866" anchor="ctr"/>
          <a:lstStyle/>
          <a:p>
            <a:pPr algn="ctr" defTabSz="913130"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6" name="圆角矩形 7"/>
          <p:cNvSpPr/>
          <p:nvPr userDrawn="1"/>
        </p:nvSpPr>
        <p:spPr>
          <a:xfrm>
            <a:off x="260351" y="664633"/>
            <a:ext cx="266700" cy="22860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733" tIns="60866" rIns="121733" bIns="60866" anchor="ctr"/>
          <a:lstStyle/>
          <a:p>
            <a:pPr algn="ctr" defTabSz="913130">
              <a:defRPr/>
            </a:pPr>
            <a:endParaRPr lang="zh-CN" altLang="en-US" sz="1900" noProof="1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 lIns="121733" tIns="60866" rIns="121733" bIns="60866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75"/>
            <a:ext cx="9175768" cy="575937"/>
          </a:xfrm>
        </p:spPr>
        <p:txBody>
          <a:bodyPr lIns="121733" tIns="60866" rIns="121733" bIns="60866"/>
          <a:lstStyle>
            <a:lvl1pPr algn="l">
              <a:defRPr sz="3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43"/>
            <a:ext cx="2844800" cy="366183"/>
          </a:xfrm>
        </p:spPr>
        <p:txBody>
          <a:bodyPr lIns="121733" tIns="60866" rIns="121733" bIns="60866"/>
          <a:lstStyle>
            <a:lvl1pPr>
              <a:defRPr noProof="1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43"/>
            <a:ext cx="3860800" cy="366183"/>
          </a:xfrm>
        </p:spPr>
        <p:txBody>
          <a:bodyPr lIns="121733" tIns="60866" rIns="121733" bIns="60866"/>
          <a:lstStyle>
            <a:lvl1pPr>
              <a:defRPr noProof="1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43"/>
            <a:ext cx="2844800" cy="366183"/>
          </a:xfrm>
        </p:spPr>
        <p:txBody>
          <a:bodyPr vert="horz" wrap="square" lIns="121733" tIns="60866" rIns="121733" bIns="60866" numCol="1" anchor="t" anchorCtr="0" compatLnSpc="1"/>
          <a:lstStyle>
            <a:lvl1pPr eaLnBrk="0" hangingPunct="0">
              <a:defRPr/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fld id="{B8A88FCA-4042-4749-8AAC-9FE386FAFC57}" type="slidenum">
              <a:rPr lang="en-US" altLang="zh-CN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‹#›</a:t>
            </a:fld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9"/>
            <a:ext cx="10363200" cy="1470025"/>
          </a:xfrm>
        </p:spPr>
        <p:txBody>
          <a:bodyPr lIns="121733" tIns="60866" rIns="121733" bIns="60866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lIns="121733" tIns="60866" rIns="121733" bIns="6086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8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5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49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43"/>
            <a:ext cx="2844800" cy="366183"/>
          </a:xfrm>
        </p:spPr>
        <p:txBody>
          <a:bodyPr lIns="121733" tIns="60866" rIns="121733" bIns="60866"/>
          <a:lstStyle>
            <a:lvl1pPr>
              <a:defRPr noProof="1"/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43"/>
            <a:ext cx="3860800" cy="366183"/>
          </a:xfrm>
        </p:spPr>
        <p:txBody>
          <a:bodyPr lIns="121733" tIns="60866" rIns="121733" bIns="60866"/>
          <a:lstStyle>
            <a:lvl1pPr>
              <a:defRPr noProof="1"/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43"/>
            <a:ext cx="2844800" cy="366183"/>
          </a:xfrm>
        </p:spPr>
        <p:txBody>
          <a:bodyPr vert="horz" wrap="square" lIns="121733" tIns="60866" rIns="121733" bIns="60866" numCol="1" anchor="t" anchorCtr="0" compatLnSpc="1"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fld id="{0F5140BA-CE18-4D26-AD6B-CBB4D83C5312}" type="slidenum">
              <a:rPr lang="en-US" altLang="zh-CN" smtClean="0">
                <a:solidFill>
                  <a:prstClr val="black"/>
                </a:solidFill>
                <a:ea typeface="宋体" panose="02010600030101010101" pitchFamily="2" charset="-122"/>
              </a:rPr>
              <a:t>‹#›</a:t>
            </a:fld>
            <a:endParaRPr lang="en-US" altLang="zh-CN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83D99-A54D-4159-864D-3D29162B413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图片1副本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588" y="174625"/>
            <a:ext cx="12811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6"/>
          <p:cNvSpPr/>
          <p:nvPr userDrawn="1"/>
        </p:nvSpPr>
        <p:spPr>
          <a:xfrm>
            <a:off x="527050" y="782638"/>
            <a:ext cx="11329988" cy="10795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>
              <a:solidFill>
                <a:prstClr val="white"/>
              </a:solidFill>
            </a:endParaRPr>
          </a:p>
        </p:txBody>
      </p:sp>
      <p:sp>
        <p:nvSpPr>
          <p:cNvPr id="6" name="圆角矩形 7"/>
          <p:cNvSpPr/>
          <p:nvPr userDrawn="1"/>
        </p:nvSpPr>
        <p:spPr>
          <a:xfrm>
            <a:off x="260350" y="663575"/>
            <a:ext cx="266700" cy="230188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2" tIns="60956" rIns="121912" bIns="60956" anchor="ctr"/>
          <a:lstStyle/>
          <a:p>
            <a:pPr algn="ctr"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71"/>
            <a:ext cx="9175768" cy="575937"/>
          </a:xfrm>
        </p:spPr>
        <p:txBody>
          <a:bodyPr/>
          <a:lstStyle>
            <a:lvl1pPr algn="l">
              <a:defRPr sz="37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>
                <a:latin typeface="Calibri" panose="020F0502020204030204" pitchFamily="34" charset="0"/>
              </a:defRPr>
            </a:lvl1pPr>
          </a:lstStyle>
          <a:p>
            <a:fld id="{745E224A-F9B0-4782-AD15-80C6D950DF0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4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5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64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E1123-BBFA-4027-BBCD-6F9AEBA755E8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067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2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19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256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31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38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4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513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FC22F-20F7-421B-9DB7-8BB6F14E6E3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000" indent="0">
              <a:buNone/>
              <a:defRPr sz="230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900" b="1"/>
            </a:lvl4pPr>
            <a:lvl5pPr marL="2032000" indent="0">
              <a:buNone/>
              <a:defRPr sz="1900" b="1"/>
            </a:lvl5pPr>
            <a:lvl6pPr marL="2540000" indent="0">
              <a:buNone/>
              <a:defRPr sz="1900" b="1"/>
            </a:lvl6pPr>
            <a:lvl7pPr marL="3048000" indent="0">
              <a:buNone/>
              <a:defRPr sz="1900" b="1"/>
            </a:lvl7pPr>
            <a:lvl8pPr marL="3556000" indent="0">
              <a:buNone/>
              <a:defRPr sz="1900" b="1"/>
            </a:lvl8pPr>
            <a:lvl9pPr marL="4064000" indent="0">
              <a:buNone/>
              <a:defRPr sz="19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000" indent="0">
              <a:buNone/>
              <a:defRPr sz="2300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900" b="1"/>
            </a:lvl4pPr>
            <a:lvl5pPr marL="2032000" indent="0">
              <a:buNone/>
              <a:defRPr sz="1900" b="1"/>
            </a:lvl5pPr>
            <a:lvl6pPr marL="2540000" indent="0">
              <a:buNone/>
              <a:defRPr sz="1900" b="1"/>
            </a:lvl6pPr>
            <a:lvl7pPr marL="3048000" indent="0">
              <a:buNone/>
              <a:defRPr sz="1900" b="1"/>
            </a:lvl7pPr>
            <a:lvl8pPr marL="3556000" indent="0">
              <a:buNone/>
              <a:defRPr sz="1900" b="1"/>
            </a:lvl8pPr>
            <a:lvl9pPr marL="4064000" indent="0">
              <a:buNone/>
              <a:defRPr sz="19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C7842-7CC0-4383-A45D-C0753CEF754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6A954-9B32-452E-8B88-D3EDEE23782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0FBC7-CF4B-4C91-877E-F565C572A6D3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3" y="273053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08000" indent="0">
              <a:buNone/>
              <a:defRPr sz="1300"/>
            </a:lvl2pPr>
            <a:lvl3pPr marL="1016000" indent="0">
              <a:buNone/>
              <a:defRPr sz="1100"/>
            </a:lvl3pPr>
            <a:lvl4pPr marL="1524000" indent="0">
              <a:buNone/>
              <a:defRPr sz="1100"/>
            </a:lvl4pPr>
            <a:lvl5pPr marL="2032000" indent="0">
              <a:buNone/>
              <a:defRPr sz="1100"/>
            </a:lvl5pPr>
            <a:lvl6pPr marL="2540000" indent="0">
              <a:buNone/>
              <a:defRPr sz="1100"/>
            </a:lvl6pPr>
            <a:lvl7pPr marL="3048000" indent="0">
              <a:buNone/>
              <a:defRPr sz="1100"/>
            </a:lvl7pPr>
            <a:lvl8pPr marL="3556000" indent="0">
              <a:buNone/>
              <a:defRPr sz="1100"/>
            </a:lvl8pPr>
            <a:lvl9pPr marL="4064000" indent="0">
              <a:buNone/>
              <a:defRPr sz="11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E1BF6-9356-4DDA-9496-BF42402BDFB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8000" indent="0">
              <a:buNone/>
              <a:defRPr sz="3100"/>
            </a:lvl2pPr>
            <a:lvl3pPr marL="1016000" indent="0">
              <a:buNone/>
              <a:defRPr sz="2700"/>
            </a:lvl3pPr>
            <a:lvl4pPr marL="1524000" indent="0">
              <a:buNone/>
              <a:defRPr sz="2300"/>
            </a:lvl4pPr>
            <a:lvl5pPr marL="2032000" indent="0">
              <a:buNone/>
              <a:defRPr sz="2300"/>
            </a:lvl5pPr>
            <a:lvl6pPr marL="2540000" indent="0">
              <a:buNone/>
              <a:defRPr sz="2300"/>
            </a:lvl6pPr>
            <a:lvl7pPr marL="3048000" indent="0">
              <a:buNone/>
              <a:defRPr sz="2300"/>
            </a:lvl7pPr>
            <a:lvl8pPr marL="3556000" indent="0">
              <a:buNone/>
              <a:defRPr sz="2300"/>
            </a:lvl8pPr>
            <a:lvl9pPr marL="4064000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00"/>
            </a:lvl1pPr>
            <a:lvl2pPr marL="508000" indent="0">
              <a:buNone/>
              <a:defRPr sz="1300"/>
            </a:lvl2pPr>
            <a:lvl3pPr marL="1016000" indent="0">
              <a:buNone/>
              <a:defRPr sz="1100"/>
            </a:lvl3pPr>
            <a:lvl4pPr marL="1524000" indent="0">
              <a:buNone/>
              <a:defRPr sz="1100"/>
            </a:lvl4pPr>
            <a:lvl5pPr marL="2032000" indent="0">
              <a:buNone/>
              <a:defRPr sz="1100"/>
            </a:lvl5pPr>
            <a:lvl6pPr marL="2540000" indent="0">
              <a:buNone/>
              <a:defRPr sz="1100"/>
            </a:lvl6pPr>
            <a:lvl7pPr marL="3048000" indent="0">
              <a:buNone/>
              <a:defRPr sz="1100"/>
            </a:lvl7pPr>
            <a:lvl8pPr marL="3556000" indent="0">
              <a:buNone/>
              <a:defRPr sz="1100"/>
            </a:lvl8pPr>
            <a:lvl9pPr marL="4064000" indent="0">
              <a:buNone/>
              <a:defRPr sz="11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0DE87-A651-4987-A701-910C1719C1A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65DC3-ADFA-4165-B903-66A7B8DDE40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FD405-363D-41A6-80C9-D8DE57F67D2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05BAD030-0CB5-4C70-82B1-45F603B0ED29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设计、加工制造和测试计划 </a:t>
            </a:r>
            <a:r>
              <a:rPr lang="en-US" altLang="zh-CN" dirty="0"/>
              <a:t>/ </a:t>
            </a:r>
            <a:r>
              <a:rPr lang="zh-CN" altLang="en-US" dirty="0"/>
              <a:t>研制计划或进度；需要咨询的问题和意见；</a:t>
            </a:r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AE078333-CF4B-45E2-951E-25286F234999}"/>
              </a:ext>
            </a:extLst>
          </p:cNvPr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871C3C7F-0361-408B-A606-CC4E1397777E}"/>
              </a:ext>
            </a:extLst>
          </p:cNvPr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1844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t>‹#›</a:t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09600" y="174365"/>
            <a:ext cx="9175768" cy="575938"/>
          </a:xfrm>
        </p:spPr>
        <p:txBody>
          <a:bodyPr>
            <a:noAutofit/>
          </a:bodyPr>
          <a:lstStyle>
            <a:lvl1pPr algn="l">
              <a:defRPr sz="40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3" name="矩形 6"/>
          <p:cNvSpPr/>
          <p:nvPr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 dirty="0"/>
          </a:p>
        </p:txBody>
      </p:sp>
      <p:sp>
        <p:nvSpPr>
          <p:cNvPr id="14" name="圆角矩形 7"/>
          <p:cNvSpPr/>
          <p:nvPr/>
        </p:nvSpPr>
        <p:spPr>
          <a:xfrm>
            <a:off x="260288" y="663896"/>
            <a:ext cx="267093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</p:spTree>
    <p:extLst>
      <p:ext uri="{BB962C8B-B14F-4D97-AF65-F5344CB8AC3E}">
        <p14:creationId xmlns:p14="http://schemas.microsoft.com/office/powerpoint/2010/main" val="124979444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730" indent="0">
              <a:buNone/>
              <a:defRPr sz="2300" b="1"/>
            </a:lvl2pPr>
            <a:lvl3pPr marL="1012825" indent="0">
              <a:buNone/>
              <a:defRPr sz="2000" b="1"/>
            </a:lvl3pPr>
            <a:lvl4pPr marL="1519555" indent="0">
              <a:buNone/>
              <a:defRPr sz="1900" b="1"/>
            </a:lvl4pPr>
            <a:lvl5pPr marL="2025650" indent="0">
              <a:buNone/>
              <a:defRPr sz="1900" b="1"/>
            </a:lvl5pPr>
            <a:lvl6pPr marL="2531745" indent="0">
              <a:buNone/>
              <a:defRPr sz="1900" b="1"/>
            </a:lvl6pPr>
            <a:lvl7pPr marL="3038475" indent="0">
              <a:buNone/>
              <a:defRPr sz="1900" b="1"/>
            </a:lvl7pPr>
            <a:lvl8pPr marL="3545205" indent="0">
              <a:buNone/>
              <a:defRPr sz="1900" b="1"/>
            </a:lvl8pPr>
            <a:lvl9pPr marL="405130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35" y="1535117"/>
            <a:ext cx="5389033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730" indent="0">
              <a:buNone/>
              <a:defRPr sz="2300" b="1"/>
            </a:lvl2pPr>
            <a:lvl3pPr marL="1012825" indent="0">
              <a:buNone/>
              <a:defRPr sz="2000" b="1"/>
            </a:lvl3pPr>
            <a:lvl4pPr marL="1519555" indent="0">
              <a:buNone/>
              <a:defRPr sz="1900" b="1"/>
            </a:lvl4pPr>
            <a:lvl5pPr marL="2025650" indent="0">
              <a:buNone/>
              <a:defRPr sz="1900" b="1"/>
            </a:lvl5pPr>
            <a:lvl6pPr marL="2531745" indent="0">
              <a:buNone/>
              <a:defRPr sz="1900" b="1"/>
            </a:lvl6pPr>
            <a:lvl7pPr marL="3038475" indent="0">
              <a:buNone/>
              <a:defRPr sz="1900" b="1"/>
            </a:lvl7pPr>
            <a:lvl8pPr marL="3545205" indent="0">
              <a:buNone/>
              <a:defRPr sz="1900" b="1"/>
            </a:lvl8pPr>
            <a:lvl9pPr marL="405130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35" y="2174875"/>
            <a:ext cx="5389033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53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147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06730" indent="0">
              <a:buNone/>
              <a:defRPr sz="1300"/>
            </a:lvl2pPr>
            <a:lvl3pPr marL="1012825" indent="0">
              <a:buNone/>
              <a:defRPr sz="1100"/>
            </a:lvl3pPr>
            <a:lvl4pPr marL="1519555" indent="0">
              <a:buNone/>
              <a:defRPr sz="1100"/>
            </a:lvl4pPr>
            <a:lvl5pPr marL="2025650" indent="0">
              <a:buNone/>
              <a:defRPr sz="1100"/>
            </a:lvl5pPr>
            <a:lvl6pPr marL="2531745" indent="0">
              <a:buNone/>
              <a:defRPr sz="1100"/>
            </a:lvl6pPr>
            <a:lvl7pPr marL="3038475" indent="0">
              <a:buNone/>
              <a:defRPr sz="1100"/>
            </a:lvl7pPr>
            <a:lvl8pPr marL="3545205" indent="0">
              <a:buNone/>
              <a:defRPr sz="1100"/>
            </a:lvl8pPr>
            <a:lvl9pPr marL="40513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6730" indent="0">
              <a:buNone/>
              <a:defRPr sz="3100"/>
            </a:lvl2pPr>
            <a:lvl3pPr marL="1012825" indent="0">
              <a:buNone/>
              <a:defRPr sz="2700"/>
            </a:lvl3pPr>
            <a:lvl4pPr marL="1519555" indent="0">
              <a:buNone/>
              <a:defRPr sz="2300"/>
            </a:lvl4pPr>
            <a:lvl5pPr marL="2025650" indent="0">
              <a:buNone/>
              <a:defRPr sz="2300"/>
            </a:lvl5pPr>
            <a:lvl6pPr marL="2531745" indent="0">
              <a:buNone/>
              <a:defRPr sz="2300"/>
            </a:lvl6pPr>
            <a:lvl7pPr marL="3038475" indent="0">
              <a:buNone/>
              <a:defRPr sz="2300"/>
            </a:lvl7pPr>
            <a:lvl8pPr marL="3545205" indent="0">
              <a:buNone/>
              <a:defRPr sz="2300"/>
            </a:lvl8pPr>
            <a:lvl9pPr marL="4051300" indent="0">
              <a:buNone/>
              <a:defRPr sz="23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00"/>
            </a:lvl1pPr>
            <a:lvl2pPr marL="506730" indent="0">
              <a:buNone/>
              <a:defRPr sz="1300"/>
            </a:lvl2pPr>
            <a:lvl3pPr marL="1012825" indent="0">
              <a:buNone/>
              <a:defRPr sz="1100"/>
            </a:lvl3pPr>
            <a:lvl4pPr marL="1519555" indent="0">
              <a:buNone/>
              <a:defRPr sz="1100"/>
            </a:lvl4pPr>
            <a:lvl5pPr marL="2025650" indent="0">
              <a:buNone/>
              <a:defRPr sz="1100"/>
            </a:lvl5pPr>
            <a:lvl6pPr marL="2531745" indent="0">
              <a:buNone/>
              <a:defRPr sz="1100"/>
            </a:lvl6pPr>
            <a:lvl7pPr marL="3038475" indent="0">
              <a:buNone/>
              <a:defRPr sz="1100"/>
            </a:lvl7pPr>
            <a:lvl8pPr marL="3545205" indent="0">
              <a:buNone/>
              <a:defRPr sz="1100"/>
            </a:lvl8pPr>
            <a:lvl9pPr marL="40513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581" tIns="60790" rIns="121581" bIns="6079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581" tIns="60790" rIns="121581" bIns="6079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121581" tIns="60790" rIns="121581" bIns="60790" rtlCol="0" anchor="ctr"/>
          <a:lstStyle>
            <a:lvl1pPr algn="l" eaLnBrk="1" hangingPunct="1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18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121581" tIns="60790" rIns="121581" bIns="60790" rtlCol="0" anchor="ctr"/>
          <a:lstStyle>
            <a:lvl1pPr algn="ctr" eaLnBrk="1" hangingPunct="1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18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wrap="square" lIns="121581" tIns="60790" rIns="121581" bIns="60790" numCol="1" anchor="ctr" anchorCtr="0" compatLnSpc="1"/>
          <a:lstStyle>
            <a:lvl1pPr algn="r" eaLnBrk="1" hangingPunct="1">
              <a:defRPr sz="1300" smtClean="0">
                <a:solidFill>
                  <a:srgbClr val="898989"/>
                </a:solidFill>
              </a:defRPr>
            </a:lvl1pPr>
          </a:lstStyle>
          <a:p>
            <a:pPr defTabSz="911860" fontAlgn="base">
              <a:spcBef>
                <a:spcPct val="0"/>
              </a:spcBef>
              <a:spcAft>
                <a:spcPct val="0"/>
              </a:spcAft>
              <a:defRPr/>
            </a:pPr>
            <a:fld id="{54C4A90C-E326-4071-A758-2EBBA93615FA}" type="slidenum">
              <a:rPr lang="en-US" altLang="zh-CN" smtClean="0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0673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1282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51955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02565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3162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6190" indent="-2533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indent="-2533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015" indent="-2533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85110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797935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04665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73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82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55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565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174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847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520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130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02" tIns="60801" rIns="121602" bIns="60801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5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602" tIns="60801" rIns="121602" bIns="60801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506"/>
            <a:ext cx="2844800" cy="366183"/>
          </a:xfrm>
          <a:prstGeom prst="rect">
            <a:avLst/>
          </a:prstGeom>
        </p:spPr>
        <p:txBody>
          <a:bodyPr vert="horz" lIns="121602" tIns="60801" rIns="121602" bIns="60801" rtlCol="0" anchor="ctr"/>
          <a:lstStyle>
            <a:lvl1pPr algn="l" eaLnBrk="1" hangingPunct="1">
              <a:defRPr sz="13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18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506"/>
            <a:ext cx="3860800" cy="366183"/>
          </a:xfrm>
          <a:prstGeom prst="rect">
            <a:avLst/>
          </a:prstGeom>
        </p:spPr>
        <p:txBody>
          <a:bodyPr vert="horz" lIns="121602" tIns="60801" rIns="121602" bIns="60801" rtlCol="0" anchor="ctr"/>
          <a:lstStyle>
            <a:lvl1pPr algn="ctr" eaLnBrk="1" hangingPunct="1">
              <a:defRPr sz="13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9118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506"/>
            <a:ext cx="2844800" cy="366183"/>
          </a:xfrm>
          <a:prstGeom prst="rect">
            <a:avLst/>
          </a:prstGeom>
        </p:spPr>
        <p:txBody>
          <a:bodyPr vert="horz" wrap="square" lIns="121602" tIns="60801" rIns="121602" bIns="60801" numCol="1" anchor="ctr" anchorCtr="0" compatLnSpc="1"/>
          <a:lstStyle>
            <a:lvl1pPr algn="r">
              <a:defRPr sz="1300">
                <a:solidFill>
                  <a:srgbClr val="898989"/>
                </a:solidFill>
              </a:defRPr>
            </a:lvl1pPr>
          </a:lstStyle>
          <a:p>
            <a:pPr defTabSz="911860" fontAlgn="base">
              <a:spcBef>
                <a:spcPct val="0"/>
              </a:spcBef>
              <a:spcAft>
                <a:spcPct val="0"/>
              </a:spcAft>
            </a:pPr>
            <a:fld id="{0AA8171B-DB53-4CB5-B12B-A56D03115643}" type="slidenum">
              <a:rPr lang="en-US" altLang="zh-CN" smtClean="0">
                <a:latin typeface="Arial" panose="020B0604020202020204" pitchFamily="34" charset="0"/>
              </a:rPr>
              <a:t>‹#›</a:t>
            </a:fld>
            <a:endParaRPr lang="en-US" altLang="zh-CN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0673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1282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51955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026285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797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3168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6190" indent="-2533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920" indent="-2533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79650" indent="-25336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85745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92475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798570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05300" indent="-253365" algn="l" defTabSz="10128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73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282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55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628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238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911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5840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1935" algn="l" defTabSz="101282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5pPr>
      <a:lvl6pPr marL="608330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6pPr>
      <a:lvl7pPr marL="1217295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7pPr>
      <a:lvl8pPr marL="1825625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8pPr>
      <a:lvl9pPr marL="2433955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5656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1pPr>
      <a:lvl2pPr marL="45656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2pPr>
      <a:lvl3pPr marL="45656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3pPr>
      <a:lvl4pPr marL="45656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4pPr>
      <a:lvl5pPr marL="45656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5pPr>
      <a:lvl6pPr marL="106489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6pPr>
      <a:lvl7pPr marL="1673225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7pPr>
      <a:lvl8pPr marL="2282190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8pPr>
      <a:lvl9pPr marL="2890520" indent="-456565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 defTabSz="914400" eaLnBrk="1" hangingPunct="1">
              <a:defRPr sz="1300" noProof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 defTabSz="914400" eaLnBrk="1" hangingPunct="1">
              <a:defRPr sz="1300" noProof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121912" tIns="60956" rIns="121912" bIns="60956" numCol="1" anchor="ctr" anchorCtr="0" compatLnSpc="1"/>
          <a:lstStyle>
            <a:lvl1pPr algn="r" defTabSz="914400">
              <a:defRPr sz="13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786A04-EBBA-49B6-B4C8-7FBD5EE5CDDA}" type="slidenum">
              <a:rPr lang="en-US" altLang="zh-CN" smtClean="0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50800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01600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52400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032000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254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ndico.cern.ch/event/1553599/overview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image" Target="NULL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5" Type="http://schemas.openxmlformats.org/officeDocument/2006/relationships/tags" Target="../tags/tag8.xml"/><Relationship Id="rId15" Type="http://schemas.openxmlformats.org/officeDocument/2006/relationships/image" Target="../media/image7.png"/><Relationship Id="rId10" Type="http://schemas.openxmlformats.org/officeDocument/2006/relationships/tags" Target="../tags/tag13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image" Target="NULL" TargetMode="Externa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NULL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9.xml"/><Relationship Id="rId7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4" Type="http://schemas.openxmlformats.org/officeDocument/2006/relationships/tags" Target="../tags/tag20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2" descr="1d831cef3769555968f7b1ffe8a955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文本框 4"/>
          <p:cNvSpPr txBox="1">
            <a:spLocks noChangeArrowheads="1"/>
          </p:cNvSpPr>
          <p:nvPr/>
        </p:nvSpPr>
        <p:spPr bwMode="auto">
          <a:xfrm>
            <a:off x="1007533" y="2372802"/>
            <a:ext cx="9408584" cy="17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2" tIns="60941" rIns="121882" bIns="60941">
            <a:spAutoFit/>
          </a:bodyPr>
          <a:lstStyle/>
          <a:p>
            <a:pPr eaLnBrk="0" hangingPunct="0"/>
            <a:r>
              <a:rPr lang="zh-CN" altLang="en-US" sz="5300" dirty="0">
                <a:solidFill>
                  <a:schemeClr val="bg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人工智能</a:t>
            </a:r>
            <a:endParaRPr lang="en-US" altLang="zh-CN" sz="5300" dirty="0">
              <a:solidFill>
                <a:schemeClr val="bg2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eaLnBrk="0" hangingPunct="0"/>
            <a:r>
              <a:rPr lang="zh-CN" altLang="en-US" sz="5300" dirty="0">
                <a:solidFill>
                  <a:schemeClr val="bg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在</a:t>
            </a:r>
            <a:r>
              <a:rPr lang="en-US" altLang="zh-CN" sz="5300" dirty="0">
                <a:solidFill>
                  <a:schemeClr val="bg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CSNS</a:t>
            </a:r>
            <a:r>
              <a:rPr lang="zh-CN" altLang="en-US" sz="5300" dirty="0">
                <a:solidFill>
                  <a:schemeClr val="bg2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加速器中的应用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1104901" y="4102100"/>
            <a:ext cx="6623051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8" name="文本框 6"/>
          <p:cNvSpPr txBox="1">
            <a:spLocks noChangeArrowheads="1"/>
          </p:cNvSpPr>
          <p:nvPr/>
        </p:nvSpPr>
        <p:spPr bwMode="auto">
          <a:xfrm>
            <a:off x="1153584" y="4100002"/>
            <a:ext cx="8348133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2" tIns="60941" rIns="121882" bIns="60941">
            <a:spAutoFit/>
          </a:bodyPr>
          <a:lstStyle/>
          <a:p>
            <a:pPr eaLnBrk="0" hangingPunct="0"/>
            <a:r>
              <a:rPr lang="zh-CN" altLang="en-US" sz="2700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中国科学院高能物理研究所 张玉亮</a:t>
            </a:r>
            <a:endParaRPr lang="en-US" altLang="zh-CN" sz="2700" dirty="0">
              <a:solidFill>
                <a:schemeClr val="bg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r>
              <a:rPr lang="zh-CN" altLang="en-US" sz="2700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2025年</a:t>
            </a:r>
            <a:r>
              <a:rPr lang="en-US" altLang="zh-CN" sz="2700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sz="2700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700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</a:t>
            </a:r>
            <a:r>
              <a:rPr lang="zh-CN" altLang="en-US" sz="2700" dirty="0">
                <a:solidFill>
                  <a:schemeClr val="bg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</a:p>
        </p:txBody>
      </p:sp>
      <p:pic>
        <p:nvPicPr>
          <p:cNvPr id="11269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1" y="1018117"/>
            <a:ext cx="895349" cy="8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286" y="1024480"/>
            <a:ext cx="1297516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5" y="1028716"/>
            <a:ext cx="1445683" cy="8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729493" cy="575733"/>
          </a:xfrm>
        </p:spPr>
        <p:txBody>
          <a:bodyPr/>
          <a:lstStyle/>
          <a:p>
            <a:r>
              <a:rPr lang="en-US" altLang="zh-CN" sz="4000" dirty="0"/>
              <a:t>AI</a:t>
            </a:r>
            <a:r>
              <a:rPr lang="zh-CN" altLang="en-US" sz="4000" dirty="0"/>
              <a:t>应用于超导高频腔优化设计</a:t>
            </a:r>
            <a:endParaRPr lang="zh-CN" altLang="zh-CN" dirty="0"/>
          </a:p>
        </p:txBody>
      </p:sp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10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82720326-67FE-4E9D-9AF1-E0FEF286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41" y="1028021"/>
            <a:ext cx="10980969" cy="5291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使用动态结合神经网络与遗传算法的新算法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(DNMOGA)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解决双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Spoke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腔优化问题。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Tx/>
              <a:buNone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Tx/>
              <a:buNone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0">
              <a:lnSpc>
                <a:spcPct val="100000"/>
              </a:lnSpc>
              <a:spcAft>
                <a:spcPts val="600"/>
              </a:spcAft>
              <a:buClrTx/>
              <a:buNone/>
              <a:defRPr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226800">
              <a:lnSpc>
                <a:spcPct val="120000"/>
              </a:lnSpc>
              <a:spcAft>
                <a:spcPts val="600"/>
              </a:spcAft>
              <a:buClrTx/>
              <a:buFont typeface="微软雅黑" panose="020B0503020204020204" pitchFamily="34" charset="-122"/>
              <a:buChar char="━"/>
              <a:defRPr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226800">
              <a:lnSpc>
                <a:spcPct val="120000"/>
              </a:lnSpc>
              <a:spcAft>
                <a:spcPts val="600"/>
              </a:spcAft>
              <a:buFont typeface="微软雅黑" panose="020B0503020204020204" pitchFamily="34" charset="-122"/>
              <a:buChar char="━"/>
              <a:defRPr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7706FDE-611A-4970-A9CD-B2EB6606B6F9}"/>
                  </a:ext>
                </a:extLst>
              </p:cNvPr>
              <p:cNvSpPr txBox="1"/>
              <p:nvPr/>
            </p:nvSpPr>
            <p:spPr>
              <a:xfrm>
                <a:off x="744391" y="1777633"/>
                <a:ext cx="2877113" cy="10737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zh-CN" altLang="en-US" sz="1200" i="1" smtClean="0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</m:rPr>
                              <a:rPr lang="zh-CN" altLang="en-US" sz="1200">
                                <a:solidFill>
                                  <a:srgbClr val="364B3C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zh-CN" altLang="en-US" sz="1200" i="0">
                                <a:solidFill>
                                  <a:srgbClr val="364B3C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e>
                            <m:sSup>
                              <m:sSupPr>
                                <m:ctrlPr>
                                  <a:rPr lang="zh-CN" altLang="en-US" sz="1200" i="1">
                                    <a:solidFill>
                                      <a:srgbClr val="364B3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zh-CN" altLang="en-US" sz="1200" i="1">
                                        <a:solidFill>
                                          <a:srgbClr val="364B3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200" i="1">
                                        <a:solidFill>
                                          <a:srgbClr val="364B3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zh-CN" altLang="en-US" sz="1200" i="1">
                                        <a:solidFill>
                                          <a:srgbClr val="364B3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zh-CN" altLang="en-US" sz="1200" i="1">
                                            <a:solidFill>
                                              <a:srgbClr val="364B3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zh-CN" altLang="en-US" sz="1200" i="1">
                                            <a:solidFill>
                                              <a:srgbClr val="364B3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zh-CN" altLang="en-US" sz="1200">
                                    <a:solidFill>
                                      <a:srgbClr val="364B3C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en-US" altLang="zh-CN" sz="1200" i="1" smtClean="0">
                                        <a:solidFill>
                                          <a:srgbClr val="364B3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altLang="zh-CN" sz="1200" i="1" smtClean="0">
                                            <a:solidFill>
                                              <a:srgbClr val="364B3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altLang="zh-CN" sz="1200" i="1" smtClean="0">
                                                  <a:solidFill>
                                                    <a:srgbClr val="364B3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zh-CN" altLang="en-US" sz="1200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f>
                                                          <m:fPr>
                                                            <m:type m:val="lin"/>
                                                            <m:ctrlP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fPr>
                                                          <m:num>
                                                            <m: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𝑅</m:t>
                                                            </m:r>
                                                          </m:num>
                                                          <m:den>
                                                            <m: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𝑄</m:t>
                                                            </m:r>
                                                          </m:den>
                                                        </m:f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zh-CN" altLang="en-US" sz="1200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FM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acc>
                                                          <m:accPr>
                                                            <m:chr m:val="⃗"/>
                                                            <m:ctrlP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accPr>
                                                          <m:e>
                                                            <m: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𝑥</m:t>
                                                            </m:r>
                                                          </m:e>
                                                        </m:acc>
                                                      </m:e>
                                                    </m:d>
                                                  </m:e>
                                                </m:d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zh-CN" altLang="en-US" sz="1200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zh-CN" altLang="en-US" sz="1200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𝜂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𝐸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acc>
                                                          <m:accPr>
                                                            <m:chr m:val="⃗"/>
                                                            <m:ctrlP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accPr>
                                                          <m:e>
                                                            <m: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𝑥</m:t>
                                                            </m:r>
                                                          </m:e>
                                                        </m:acc>
                                                      </m:e>
                                                    </m:d>
                                                  </m:e>
                                                </m:d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altLang="zh-CN" sz="1200" i="1" smtClean="0">
                                                  <a:solidFill>
                                                    <a:srgbClr val="364B3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zh-CN" altLang="en-US" sz="1200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3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zh-CN" altLang="en-US" sz="1200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𝜉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𝐻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acc>
                                                          <m:accPr>
                                                            <m:chr m:val="⃗"/>
                                                            <m:ctrlP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accPr>
                                                          <m:e>
                                                            <m: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𝑥</m:t>
                                                            </m:r>
                                                          </m:e>
                                                        </m:acc>
                                                      </m:e>
                                                    </m:d>
                                                  </m:e>
                                                </m:d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𝐹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zh-CN" altLang="en-US" sz="1200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4</m:t>
                                                    </m:r>
                                                  </m:sub>
                                                </m:sSub>
                                                <m:d>
                                                  <m:dPr>
                                                    <m:ctrlPr>
                                                      <a:rPr lang="zh-CN" altLang="en-US" sz="1200" i="1">
                                                        <a:solidFill>
                                                          <a:srgbClr val="364B3C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sSub>
                                                      <m:sSub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𝐹𝐹𝑇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zh-CN" altLang="en-US" sz="1200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 </m:t>
                                                        </m:r>
                                                      </m:sub>
                                                    </m:sSub>
                                                    <m:d>
                                                      <m:dPr>
                                                        <m:ctrlPr>
                                                          <a:rPr lang="zh-CN" altLang="en-US" sz="1200" i="1">
                                                            <a:solidFill>
                                                              <a:srgbClr val="364B3C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dPr>
                                                      <m:e>
                                                        <m:acc>
                                                          <m:accPr>
                                                            <m:chr m:val="⃗"/>
                                                            <m:ctrlP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accPr>
                                                          <m:e>
                                                            <m:r>
                                                              <a:rPr lang="zh-CN" altLang="en-US" sz="1200" i="1">
                                                                <a:solidFill>
                                                                  <a:srgbClr val="364B3C"/>
                                                                </a:solidFill>
                                                                <a:latin typeface="Cambria Math" panose="02040503050406030204" pitchFamily="18" charset="0"/>
                                                              </a:rPr>
                                                              <m:t>𝑥</m:t>
                                                            </m:r>
                                                          </m:e>
                                                        </m:acc>
                                                      </m:e>
                                                    </m:d>
                                                  </m:e>
                                                </m:d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sup>
                                <m:r>
                                  <a:rPr lang="zh-CN" altLang="en-US" sz="1200" i="0">
                                    <a:solidFill>
                                      <a:srgbClr val="364B3C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zh-CN" altLang="en-US" sz="1200" dirty="0">
                  <a:solidFill>
                    <a:srgbClr val="364B3C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7706FDE-611A-4970-A9CD-B2EB6606B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91" y="1777633"/>
                <a:ext cx="2877113" cy="10737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08826B8-722A-4292-BA34-D79E80BB6967}"/>
                  </a:ext>
                </a:extLst>
              </p:cNvPr>
              <p:cNvSpPr txBox="1"/>
              <p:nvPr/>
            </p:nvSpPr>
            <p:spPr>
              <a:xfrm>
                <a:off x="1394218" y="3111716"/>
                <a:ext cx="1812377" cy="291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en-US" sz="1200" smtClean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sSub>
                        <m:sSubPr>
                          <m:ctrlP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  <m:t>𝐹𝑀</m:t>
                          </m:r>
                        </m:sub>
                      </m:sSub>
                      <m: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  <m:t>𝑜𝑏𝑗𝑒𝑐𝑡</m:t>
                          </m:r>
                        </m:sub>
                      </m:sSub>
                      <m: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200" dirty="0">
                  <a:solidFill>
                    <a:srgbClr val="364B3C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08826B8-722A-4292-BA34-D79E80BB6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18" y="3111716"/>
                <a:ext cx="1812377" cy="291875"/>
              </a:xfrm>
              <a:prstGeom prst="rect">
                <a:avLst/>
              </a:prstGeom>
              <a:blipFill>
                <a:blip r:embed="rId4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1210437-BDB7-4289-9A98-CA4586E27F36}"/>
                  </a:ext>
                </a:extLst>
              </p:cNvPr>
              <p:cNvSpPr txBox="1"/>
              <p:nvPr/>
            </p:nvSpPr>
            <p:spPr>
              <a:xfrm>
                <a:off x="1542047" y="3386920"/>
                <a:ext cx="159502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200" smtClean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sz="1200" i="1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sz="1200" i="0">
                              <a:solidFill>
                                <a:srgbClr val="364B3C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zh-CN" altLang="en-US" sz="1200" i="1">
                                  <a:solidFill>
                                    <a:srgbClr val="364B3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200" i="0">
                                  <a:solidFill>
                                    <a:srgbClr val="364B3C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</m:d>
                        </m:e>
                      </m:func>
                      <m: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zh-CN" altLang="en-US" sz="1200" i="0">
                          <a:solidFill>
                            <a:srgbClr val="364B3C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oMath>
                  </m:oMathPara>
                </a14:m>
                <a:endParaRPr lang="zh-CN" altLang="en-US" sz="1200" dirty="0">
                  <a:solidFill>
                    <a:srgbClr val="364B3C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1210437-BDB7-4289-9A98-CA4586E27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047" y="3386920"/>
                <a:ext cx="1595027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E7BDE43E-EC67-4D69-9910-E6357F5F22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0889523"/>
                  </p:ext>
                </p:extLst>
              </p:nvPr>
            </p:nvGraphicFramePr>
            <p:xfrm>
              <a:off x="4448314" y="3095625"/>
              <a:ext cx="6468340" cy="683281"/>
            </p:xfrm>
            <a:graphic>
              <a:graphicData uri="http://schemas.openxmlformats.org/drawingml/2006/table">
                <a:tbl>
                  <a:tblPr firstRow="1" firstCol="1" bandRow="1">
                    <a:tableStyleId>{B301B821-A1FF-4177-AEE7-76D212191A09}</a:tableStyleId>
                  </a:tblPr>
                  <a:tblGrid>
                    <a:gridCol w="12154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718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366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9366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36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19306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kern="100" dirty="0">
                              <a:effectLst/>
                            </a:rPr>
                            <a:t> 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𝑭𝑴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kern="100" dirty="0">
                              <a:effectLst/>
                            </a:rPr>
                            <a:t>↑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kern="100" dirty="0">
                              <a:effectLst/>
                            </a:rPr>
                            <a:t>↓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𝝃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kern="100" dirty="0">
                              <a:effectLst/>
                            </a:rPr>
                            <a:t>↓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indent="0" algn="ctr" font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200" i="1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en-US" sz="1200" kern="10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12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200" kern="100" dirty="0">
                              <a:effectLst/>
                            </a:rPr>
                            <a:t>↑</a:t>
                          </a:r>
                          <a:endParaRPr lang="zh-CN" sz="1200" b="1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2571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</a:pPr>
                          <a:r>
                            <a:rPr lang="zh-CN" sz="1200" kern="100" dirty="0">
                              <a:effectLst/>
                            </a:rPr>
                            <a:t>手动解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503.6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3.89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7.38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0.8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25714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</a:rPr>
                            <a:t>DNMOGA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541.66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3.79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5.70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0.83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E7BDE43E-EC67-4D69-9910-E6357F5F22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0889523"/>
                  </p:ext>
                </p:extLst>
              </p:nvPr>
            </p:nvGraphicFramePr>
            <p:xfrm>
              <a:off x="4448314" y="3095625"/>
              <a:ext cx="6468340" cy="683281"/>
            </p:xfrm>
            <a:graphic>
              <a:graphicData uri="http://schemas.openxmlformats.org/drawingml/2006/table">
                <a:tbl>
                  <a:tblPr firstRow="1" firstCol="1" bandRow="1">
                    <a:tableStyleId>{B301B821-A1FF-4177-AEE7-76D212191A09}</a:tableStyleId>
                  </a:tblPr>
                  <a:tblGrid>
                    <a:gridCol w="121547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3718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9366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9366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936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19306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kern="100" dirty="0">
                              <a:effectLst/>
                            </a:rPr>
                            <a:t> 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89333" t="-18750" r="-284000" b="-3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00943" t="-18750" r="-201415" b="-3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99531" t="-18750" r="-100469" b="-3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401415" t="-18750" r="-943" b="-30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511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</a:pPr>
                          <a:r>
                            <a:rPr lang="zh-CN" sz="1200" kern="100" dirty="0">
                              <a:effectLst/>
                            </a:rPr>
                            <a:t>手动解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503.6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3.89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7.38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0.8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4511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00" dirty="0">
                              <a:effectLst/>
                            </a:rPr>
                            <a:t>DNMOGA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541.66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3.79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5.70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en-US" altLang="zh-CN" sz="1200" kern="1200" dirty="0">
                              <a:effectLst/>
                            </a:rPr>
                            <a:t>0.83</a:t>
                          </a:r>
                          <a:endParaRPr lang="zh-CN" sz="120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4" name="图片 23" descr="report20230319_spoke_algorithm_epsilon">
            <a:extLst>
              <a:ext uri="{FF2B5EF4-FFF2-40B4-BE49-F238E27FC236}">
                <a16:creationId xmlns:a16="http://schemas.microsoft.com/office/drawing/2014/main" id="{E80DA05D-A3A0-453D-9FF8-CE6E41449075}"/>
              </a:ext>
            </a:extLst>
          </p:cNvPr>
          <p:cNvPicPr/>
          <p:nvPr/>
        </p:nvPicPr>
        <p:blipFill rotWithShape="1">
          <a:blip r:embed="rId7"/>
          <a:srcRect t="10256" r="12118"/>
          <a:stretch>
            <a:fillRect/>
          </a:stretch>
        </p:blipFill>
        <p:spPr bwMode="auto">
          <a:xfrm>
            <a:off x="931148" y="4006613"/>
            <a:ext cx="3091409" cy="2333340"/>
          </a:xfrm>
          <a:prstGeom prst="rect">
            <a:avLst/>
          </a:prstGeom>
          <a:ln>
            <a:noFill/>
          </a:ln>
        </p:spPr>
      </p:pic>
      <p:pic>
        <p:nvPicPr>
          <p:cNvPr id="25" name="图片 24" descr="report20230319_spoke_algorithm_lamda">
            <a:extLst>
              <a:ext uri="{FF2B5EF4-FFF2-40B4-BE49-F238E27FC236}">
                <a16:creationId xmlns:a16="http://schemas.microsoft.com/office/drawing/2014/main" id="{521B28AC-3215-40EA-B9A4-271E9720D269}"/>
              </a:ext>
            </a:extLst>
          </p:cNvPr>
          <p:cNvPicPr/>
          <p:nvPr/>
        </p:nvPicPr>
        <p:blipFill rotWithShape="1">
          <a:blip r:embed="rId8"/>
          <a:srcRect t="8579" r="12851"/>
          <a:stretch>
            <a:fillRect/>
          </a:stretch>
        </p:blipFill>
        <p:spPr bwMode="auto">
          <a:xfrm>
            <a:off x="4022557" y="3990275"/>
            <a:ext cx="2989495" cy="2333340"/>
          </a:xfrm>
          <a:prstGeom prst="rect">
            <a:avLst/>
          </a:prstGeom>
          <a:ln>
            <a:noFill/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DC5E59-B10D-4FD0-A1F3-D02321B0DC19}"/>
              </a:ext>
            </a:extLst>
          </p:cNvPr>
          <p:cNvPicPr/>
          <p:nvPr/>
        </p:nvPicPr>
        <p:blipFill rotWithShape="1">
          <a:blip r:embed="rId9"/>
          <a:srcRect l="6194" r="8542"/>
          <a:stretch>
            <a:fillRect/>
          </a:stretch>
        </p:blipFill>
        <p:spPr bwMode="auto">
          <a:xfrm>
            <a:off x="7465844" y="4058749"/>
            <a:ext cx="3007043" cy="2017198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1AADBF3-ABC5-4A55-AA48-2D31C197D7CB}"/>
                  </a:ext>
                </a:extLst>
              </p:cNvPr>
              <p:cNvSpPr txBox="1"/>
              <p:nvPr/>
            </p:nvSpPr>
            <p:spPr>
              <a:xfrm>
                <a:off x="4333342" y="1621025"/>
                <a:ext cx="7559203" cy="1346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几何参数个数：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38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结论：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经过初始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1000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个个体、每代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50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个迭代产生的个体、共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60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次迭代，三台工作站分布式计算共用时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96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小时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，产生了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459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个可行个体。其中，有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11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个个体在</a:t>
                </a:r>
                <a:r>
                  <a:rPr lang="zh-CN" altLang="en-US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全部四项指标中均比手动解好</a:t>
                </a:r>
                <a:r>
                  <a:rPr lang="zh-CN" altLang="en-US" sz="14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。在单独展示的个体中，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altLang="zh-CN" sz="1400" b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altLang="zh-CN" sz="1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𝐹</m:t>
                        </m:r>
                        <m:r>
                          <a:rPr lang="en-US" altLang="zh-CN" sz="1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CN" altLang="zh-CN" sz="1400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提升</a:t>
                </a:r>
                <a:r>
                  <a:rPr lang="zh-CN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7%</a:t>
                </a:r>
                <a:r>
                  <a:rPr lang="zh-CN" altLang="zh-CN" sz="1400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altLang="zh-CN" sz="14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zh-CN" altLang="zh-CN" sz="1400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降低了</a:t>
                </a:r>
                <a:r>
                  <a:rPr lang="en-US" altLang="zh-CN" sz="14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22%</a:t>
                </a:r>
                <a:r>
                  <a:rPr lang="zh-CN" altLang="en-US" sz="1400" dirty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。</a:t>
                </a:r>
                <a:endPara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1AADBF3-ABC5-4A55-AA48-2D31C197D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342" y="1621025"/>
                <a:ext cx="7559203" cy="1346907"/>
              </a:xfrm>
              <a:prstGeom prst="rect">
                <a:avLst/>
              </a:prstGeom>
              <a:blipFill>
                <a:blip r:embed="rId10"/>
                <a:stretch>
                  <a:fillRect l="-242" r="-2177" b="-36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701DEDF2-7464-48FF-9785-B3E3433D079C}"/>
              </a:ext>
            </a:extLst>
          </p:cNvPr>
          <p:cNvSpPr txBox="1"/>
          <p:nvPr/>
        </p:nvSpPr>
        <p:spPr>
          <a:xfrm>
            <a:off x="1293327" y="6447098"/>
            <a:ext cx="9179560" cy="3361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 algn="l">
              <a:lnSpc>
                <a:spcPct val="150000"/>
              </a:lnSpc>
              <a:buSzPct val="75000"/>
              <a:buFont typeface="Wingdings" panose="05000000000000000000" pitchFamily="2" charset="2"/>
              <a:buNone/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Handling shape optimization of superconducting cavities with DNMOGA. Computer Physics Communications (2024): 109136.</a:t>
            </a:r>
          </a:p>
        </p:txBody>
      </p:sp>
    </p:spTree>
    <p:extLst>
      <p:ext uri="{BB962C8B-B14F-4D97-AF65-F5344CB8AC3E}">
        <p14:creationId xmlns:p14="http://schemas.microsoft.com/office/powerpoint/2010/main" val="2472207546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729493" cy="575733"/>
          </a:xfrm>
        </p:spPr>
        <p:txBody>
          <a:bodyPr/>
          <a:lstStyle/>
          <a:p>
            <a:r>
              <a:rPr lang="en-US" altLang="zh-CN" sz="4000" dirty="0"/>
              <a:t>AI</a:t>
            </a:r>
            <a:r>
              <a:rPr lang="zh-CN" altLang="en-US" sz="4000" dirty="0"/>
              <a:t>应用于</a:t>
            </a:r>
            <a:r>
              <a:rPr lang="en-US" altLang="zh-CN" sz="4000" dirty="0"/>
              <a:t>FFAG</a:t>
            </a:r>
            <a:r>
              <a:rPr lang="zh-CN" altLang="en-US" sz="4000" dirty="0"/>
              <a:t>加速器物理设计</a:t>
            </a:r>
            <a:endParaRPr lang="zh-CN" altLang="zh-CN" dirty="0"/>
          </a:p>
        </p:txBody>
      </p:sp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11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23F6361E-9FF2-4A70-984C-8ACCFE7C0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" y="1046980"/>
            <a:ext cx="12021253" cy="14887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等比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FFAG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磁场结构具有高度非线性特点，且设计参数耦合严重，基于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K-means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聚类与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Rank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等级排序筛选精英解集，有效提升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NSGA-II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迭代效率且避免陷入全局最优解。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NSGA-II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迭代初期数据训练代理模型，提出一种基于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transformer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架构的模型构建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lattice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优化预测代理模型，显著改善小样本数据上预测精度和泛化能力。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ClrTx/>
              <a:buNone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Tx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0">
              <a:lnSpc>
                <a:spcPct val="100000"/>
              </a:lnSpc>
              <a:spcAft>
                <a:spcPts val="600"/>
              </a:spcAft>
              <a:buClrTx/>
              <a:buNone/>
              <a:defRPr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226800">
              <a:lnSpc>
                <a:spcPct val="120000"/>
              </a:lnSpc>
              <a:spcAft>
                <a:spcPts val="600"/>
              </a:spcAft>
              <a:buClrTx/>
              <a:buFont typeface="微软雅黑" panose="020B0503020204020204" pitchFamily="34" charset="-122"/>
              <a:buChar char="━"/>
              <a:defRPr/>
            </a:pP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226800">
              <a:lnSpc>
                <a:spcPct val="120000"/>
              </a:lnSpc>
              <a:spcAft>
                <a:spcPts val="600"/>
              </a:spcAft>
              <a:buFont typeface="微软雅黑" panose="020B0503020204020204" pitchFamily="34" charset="-122"/>
              <a:buChar char="━"/>
              <a:defRPr/>
            </a:pP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8C253059-F8EA-4BD5-B402-A1B1B9A5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0" y="2564314"/>
            <a:ext cx="6029110" cy="3516981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35012EC9-D340-47A5-98A8-8756B32F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933" y="2679031"/>
            <a:ext cx="5953932" cy="30199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633453F-B859-481F-BEFE-D01E3E8E26F6}"/>
              </a:ext>
            </a:extLst>
          </p:cNvPr>
          <p:cNvSpPr txBox="1"/>
          <p:nvPr/>
        </p:nvSpPr>
        <p:spPr>
          <a:xfrm>
            <a:off x="1512248" y="4513409"/>
            <a:ext cx="14318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NSGA-II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5C3524D-DE9C-4ABF-9A7B-9A791520CFE0}"/>
              </a:ext>
            </a:extLst>
          </p:cNvPr>
          <p:cNvCxnSpPr>
            <a:cxnSpLocks/>
          </p:cNvCxnSpPr>
          <p:nvPr/>
        </p:nvCxnSpPr>
        <p:spPr>
          <a:xfrm flipH="1" flipV="1">
            <a:off x="1087509" y="4708655"/>
            <a:ext cx="42473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3">
            <a:extLst>
              <a:ext uri="{FF2B5EF4-FFF2-40B4-BE49-F238E27FC236}">
                <a16:creationId xmlns:a16="http://schemas.microsoft.com/office/drawing/2014/main" id="{17F3C188-7DCE-4EF5-B5D6-640D7696B55A}"/>
              </a:ext>
            </a:extLst>
          </p:cNvPr>
          <p:cNvSpPr/>
          <p:nvPr/>
        </p:nvSpPr>
        <p:spPr bwMode="auto">
          <a:xfrm>
            <a:off x="1470926" y="2744605"/>
            <a:ext cx="4408506" cy="70203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03C4DA7-5025-4E0D-9E87-11FF544D7B0E}"/>
              </a:ext>
            </a:extLst>
          </p:cNvPr>
          <p:cNvSpPr txBox="1"/>
          <p:nvPr/>
        </p:nvSpPr>
        <p:spPr>
          <a:xfrm>
            <a:off x="2303258" y="3457658"/>
            <a:ext cx="3727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全局最优解解质量与传统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NSGA-II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FA87B5-B65E-4348-A1FE-7F1A50948259}"/>
              </a:ext>
            </a:extLst>
          </p:cNvPr>
          <p:cNvSpPr txBox="1"/>
          <p:nvPr/>
        </p:nvSpPr>
        <p:spPr>
          <a:xfrm>
            <a:off x="7510042" y="5811020"/>
            <a:ext cx="350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Transformer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模型在测试集性能表现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7D8CD1-8A21-4AFA-8571-104462B9ABF6}"/>
              </a:ext>
            </a:extLst>
          </p:cNvPr>
          <p:cNvSpPr txBox="1"/>
          <p:nvPr/>
        </p:nvSpPr>
        <p:spPr>
          <a:xfrm>
            <a:off x="3599125" y="6324626"/>
            <a:ext cx="6106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hlinkClick r:id="rId5"/>
              </a:rPr>
              <a:t>https://indico.cern.ch/event/1553599/overview</a:t>
            </a: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3544650253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729493" cy="575733"/>
          </a:xfrm>
        </p:spPr>
        <p:txBody>
          <a:bodyPr/>
          <a:lstStyle/>
          <a:p>
            <a:r>
              <a:rPr lang="en-US" altLang="zh-CN" sz="4000" dirty="0"/>
              <a:t>AI</a:t>
            </a:r>
            <a:r>
              <a:rPr lang="zh-CN" altLang="en-US" sz="4000" dirty="0"/>
              <a:t>应用于缪子源束线物理设计</a:t>
            </a:r>
            <a:endParaRPr lang="zh-CN" altLang="zh-CN" dirty="0"/>
          </a:p>
        </p:txBody>
      </p:sp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12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7" name="Picture 8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C8B49F1-1782-4639-95C6-FD0870AD0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1371453"/>
            <a:ext cx="3826184" cy="3188487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C9D2DA46-E4DB-4F60-8301-C98EA8CBA067}"/>
              </a:ext>
            </a:extLst>
          </p:cNvPr>
          <p:cNvSpPr txBox="1"/>
          <p:nvPr/>
        </p:nvSpPr>
        <p:spPr>
          <a:xfrm>
            <a:off x="3795362" y="1483971"/>
            <a:ext cx="3822409" cy="2893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并行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采用多处理器并行计算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多目标优化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=(ϕ20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中粒子数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)∗(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𝑙𝑜𝑔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(1−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))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合并优化目标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，同时优化流强与束斑尺寸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粒子源优化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使用束线发射度优化粒子源文件减少模拟粒子 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-&gt;10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b="1" baseline="30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E9171A6-131F-47AE-AFA5-FD4354A9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96" y="1232986"/>
            <a:ext cx="4344790" cy="33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D853E04A-E3FD-4CF3-A0DE-3F9BBFBB67D5}"/>
              </a:ext>
            </a:extLst>
          </p:cNvPr>
          <p:cNvSpPr txBox="1"/>
          <p:nvPr/>
        </p:nvSpPr>
        <p:spPr>
          <a:xfrm>
            <a:off x="9176177" y="4571727"/>
            <a:ext cx="240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缪子相空间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5F8EC1D7-258F-4631-9508-FCEC10F7839F}"/>
              </a:ext>
            </a:extLst>
          </p:cNvPr>
          <p:cNvSpPr txBox="1"/>
          <p:nvPr/>
        </p:nvSpPr>
        <p:spPr>
          <a:xfrm>
            <a:off x="9442715" y="4334560"/>
            <a:ext cx="1066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(mm)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15A388E6-80FB-4359-BE2B-B77543BB05A5}"/>
              </a:ext>
            </a:extLst>
          </p:cNvPr>
          <p:cNvSpPr txBox="1"/>
          <p:nvPr/>
        </p:nvSpPr>
        <p:spPr>
          <a:xfrm rot="16200000">
            <a:off x="7314670" y="2609815"/>
            <a:ext cx="10666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X’ </a:t>
            </a:r>
            <a:r>
              <a:rPr lang="en-CA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(mrad)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E0D6C9BB-F8DE-4D49-A97D-FEEDDF0CC96B}"/>
              </a:ext>
            </a:extLst>
          </p:cNvPr>
          <p:cNvSpPr txBox="1"/>
          <p:nvPr/>
        </p:nvSpPr>
        <p:spPr>
          <a:xfrm>
            <a:off x="9966051" y="3794296"/>
            <a:ext cx="2117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束线发射度椭圆</a:t>
            </a:r>
          </a:p>
        </p:txBody>
      </p:sp>
      <p:cxnSp>
        <p:nvCxnSpPr>
          <p:cNvPr id="25" name="Straight Arrow Connector 21">
            <a:extLst>
              <a:ext uri="{FF2B5EF4-FFF2-40B4-BE49-F238E27FC236}">
                <a16:creationId xmlns:a16="http://schemas.microsoft.com/office/drawing/2014/main" id="{8064A656-EC2C-411E-AEEA-D23E27801E7B}"/>
              </a:ext>
            </a:extLst>
          </p:cNvPr>
          <p:cNvCxnSpPr/>
          <p:nvPr/>
        </p:nvCxnSpPr>
        <p:spPr>
          <a:xfrm flipH="1" flipV="1">
            <a:off x="10156552" y="3237627"/>
            <a:ext cx="352839" cy="60628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3">
            <a:extLst>
              <a:ext uri="{FF2B5EF4-FFF2-40B4-BE49-F238E27FC236}">
                <a16:creationId xmlns:a16="http://schemas.microsoft.com/office/drawing/2014/main" id="{CDC8BD4D-0999-48FB-83A2-FBD066B31312}"/>
              </a:ext>
            </a:extLst>
          </p:cNvPr>
          <p:cNvCxnSpPr>
            <a:cxnSpLocks/>
          </p:cNvCxnSpPr>
          <p:nvPr/>
        </p:nvCxnSpPr>
        <p:spPr>
          <a:xfrm flipV="1">
            <a:off x="7513374" y="3503543"/>
            <a:ext cx="393204" cy="211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6BC922-E8D2-4F90-A97F-EFA8C6F25523}"/>
              </a:ext>
            </a:extLst>
          </p:cNvPr>
          <p:cNvCxnSpPr>
            <a:cxnSpLocks/>
          </p:cNvCxnSpPr>
          <p:nvPr/>
        </p:nvCxnSpPr>
        <p:spPr>
          <a:xfrm flipH="1">
            <a:off x="3384274" y="2323280"/>
            <a:ext cx="43410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2">
            <a:extLst>
              <a:ext uri="{FF2B5EF4-FFF2-40B4-BE49-F238E27FC236}">
                <a16:creationId xmlns:a16="http://schemas.microsoft.com/office/drawing/2014/main" id="{DD3A4E1C-391A-4A2C-992E-44BCCF2B4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" y="4934882"/>
            <a:ext cx="5527813" cy="1713622"/>
          </a:xfrm>
          <a:prstGeom prst="rect">
            <a:avLst/>
          </a:prstGeom>
        </p:spPr>
      </p:pic>
      <p:sp>
        <p:nvSpPr>
          <p:cNvPr id="29" name="TextBox 34">
            <a:extLst>
              <a:ext uri="{FF2B5EF4-FFF2-40B4-BE49-F238E27FC236}">
                <a16:creationId xmlns:a16="http://schemas.microsoft.com/office/drawing/2014/main" id="{2BCE9316-F5F8-4899-8A98-BFC8036F0CF1}"/>
              </a:ext>
            </a:extLst>
          </p:cNvPr>
          <p:cNvSpPr txBox="1"/>
          <p:nvPr/>
        </p:nvSpPr>
        <p:spPr>
          <a:xfrm>
            <a:off x="6500190" y="5050586"/>
            <a:ext cx="550955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分段模拟</a:t>
            </a:r>
            <a:r>
              <a:rPr lang="en-US" altLang="zh-CN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准直器挡住大部分粒子，在准直器记录粒子，并从束线中间开始模拟粒子输运，减少优化</a:t>
            </a:r>
            <a:r>
              <a:rPr lang="zh-CN" altLang="en-US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下游设备参数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需要模拟的粒子数量 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CA" altLang="zh-CN" sz="20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-&gt; 10</a:t>
            </a:r>
            <a:r>
              <a:rPr lang="en-CA" altLang="zh-CN" sz="2000" b="1" baseline="30000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b="1" baseline="30000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Straight Arrow Connector 37">
            <a:extLst>
              <a:ext uri="{FF2B5EF4-FFF2-40B4-BE49-F238E27FC236}">
                <a16:creationId xmlns:a16="http://schemas.microsoft.com/office/drawing/2014/main" id="{39C081F3-31EC-4718-9532-4DCA1D9BB497}"/>
              </a:ext>
            </a:extLst>
          </p:cNvPr>
          <p:cNvCxnSpPr>
            <a:cxnSpLocks/>
          </p:cNvCxnSpPr>
          <p:nvPr/>
        </p:nvCxnSpPr>
        <p:spPr>
          <a:xfrm flipH="1">
            <a:off x="5591784" y="5512251"/>
            <a:ext cx="73447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0">
            <a:extLst>
              <a:ext uri="{FF2B5EF4-FFF2-40B4-BE49-F238E27FC236}">
                <a16:creationId xmlns:a16="http://schemas.microsoft.com/office/drawing/2014/main" id="{5E27DBDF-2CA4-4B8B-8650-7863589362B3}"/>
              </a:ext>
            </a:extLst>
          </p:cNvPr>
          <p:cNvSpPr txBox="1"/>
          <p:nvPr/>
        </p:nvSpPr>
        <p:spPr>
          <a:xfrm>
            <a:off x="1454286" y="5829300"/>
            <a:ext cx="344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从束线中间开始模拟粒子输运</a:t>
            </a: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ECAA0E4D-CF96-4F93-AE70-D769BF0DEE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38555" y="6026138"/>
            <a:ext cx="2936957" cy="643222"/>
          </a:xfrm>
          <a:prstGeom prst="roundRect">
            <a:avLst>
              <a:gd name="adj" fmla="val 16835"/>
            </a:avLst>
          </a:prstGeom>
          <a:solidFill>
            <a:schemeClr val="bg1"/>
          </a:solidFill>
          <a:ln w="19050">
            <a:solidFill>
              <a:srgbClr val="C0C0C0"/>
            </a:solidFill>
            <a:rou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square" anchor="ctr"/>
          <a:lstStyle/>
          <a:p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模拟时间</a:t>
            </a:r>
            <a:r>
              <a:rPr lang="en-US" altLang="zh-CN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-&gt;1</a:t>
            </a:r>
            <a:r>
              <a:rPr lang="zh-CN" altLang="en-US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</a:p>
        </p:txBody>
      </p:sp>
    </p:spTree>
    <p:extLst>
      <p:ext uri="{BB962C8B-B14F-4D97-AF65-F5344CB8AC3E}">
        <p14:creationId xmlns:p14="http://schemas.microsoft.com/office/powerpoint/2010/main" val="3630672277"/>
      </p:ext>
    </p:extLst>
  </p:cSld>
  <p:clrMapOvr>
    <a:masterClrMapping/>
  </p:clrMapOvr>
  <p:transition spd="slow"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7" descr="C:/Users/ADMIN/AppData/Local/Temp/fig2wpp/@png2x_bg-2583&amp;379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9" y="-27517"/>
            <a:ext cx="12240684" cy="70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F35B0BEE-F18A-47BB-8FCB-E00DA2F2635D-1" descr="C:/Users/gaolw/AppData/Local/Temp/wpp.LeQcMjwp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/>
          <a:stretch>
            <a:fillRect/>
          </a:stretch>
        </p:blipFill>
        <p:spPr bwMode="auto">
          <a:xfrm>
            <a:off x="0" y="1888069"/>
            <a:ext cx="12177184" cy="2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标题 1" hidden="1"/>
          <p:cNvSpPr>
            <a:spLocks noGrp="1" noChangeArrowheads="1"/>
          </p:cNvSpPr>
          <p:nvPr>
            <p:ph type="ctrTitle"/>
          </p:nvPr>
        </p:nvSpPr>
        <p:spPr>
          <a:xfrm>
            <a:off x="914400" y="2131641"/>
            <a:ext cx="10363200" cy="1468967"/>
          </a:xfrm>
        </p:spPr>
        <p:txBody>
          <a:bodyPr/>
          <a:lstStyle/>
          <a:p>
            <a:r>
              <a:rPr lang="en-US" altLang="zh-CN">
                <a:latin typeface="Noto Serif CJK SC" pitchFamily="18" charset="-122"/>
                <a:ea typeface="FZHei-B01S" pitchFamily="2" charset="-122"/>
                <a:sym typeface="Noto Serif CJK SC" pitchFamily="18" charset="-122"/>
              </a:rPr>
              <a:t>+</a:t>
            </a:r>
            <a:endParaRPr lang="zh-CN" altLang="en-US"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896" y="1888069"/>
            <a:ext cx="12177183" cy="290406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7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cs typeface="+mn-ea"/>
              <a:sym typeface="Noto Serif CJK SC" pitchFamily="18" charset="-122"/>
            </a:endParaRPr>
          </a:p>
        </p:txBody>
      </p:sp>
      <p:sp>
        <p:nvSpPr>
          <p:cNvPr id="28" name="文本框 12"/>
          <p:cNvSpPr txBox="1"/>
          <p:nvPr/>
        </p:nvSpPr>
        <p:spPr>
          <a:xfrm>
            <a:off x="3121416" y="2793958"/>
            <a:ext cx="8475562" cy="1092288"/>
          </a:xfrm>
          <a:prstGeom prst="rect">
            <a:avLst/>
          </a:prstGeom>
          <a:noFill/>
        </p:spPr>
        <p:txBody>
          <a:bodyPr wrap="square" lIns="121605" tIns="60802" rIns="121605" bIns="60802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AI</a:t>
            </a:r>
            <a:r>
              <a:rPr lang="zh-CN" altLang="en-US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与</a:t>
            </a:r>
            <a:r>
              <a:rPr lang="en-US" altLang="zh-CN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CSNS</a:t>
            </a:r>
            <a:r>
              <a:rPr lang="zh-CN" altLang="en-US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加速器调束</a:t>
            </a:r>
          </a:p>
        </p:txBody>
      </p:sp>
      <p:sp>
        <p:nvSpPr>
          <p:cNvPr id="3" name="箭头: 五边形 2"/>
          <p:cNvSpPr/>
          <p:nvPr/>
        </p:nvSpPr>
        <p:spPr>
          <a:xfrm>
            <a:off x="874" y="1888069"/>
            <a:ext cx="3346451" cy="2904067"/>
          </a:xfrm>
          <a:prstGeom prst="homePlate">
            <a:avLst/>
          </a:prstGeom>
          <a:solidFill>
            <a:srgbClr val="3A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719667" y="2180169"/>
            <a:ext cx="1852084" cy="17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22" tIns="34286" rIns="68422" bIns="34286">
            <a:spAutoFit/>
          </a:bodyPr>
          <a:lstStyle/>
          <a:p>
            <a:pPr defTabSz="121539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Noto Serif CJK SC" pitchFamily="18" charset="-122"/>
              </a:rPr>
              <a:t>03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98D307DC-34D6-41C4-9E11-D79315B2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13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用于超导加速器腔失效快速补偿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4294967295"/>
          </p:nvPr>
        </p:nvSpPr>
        <p:spPr>
          <a:xfrm>
            <a:off x="463793" y="960625"/>
            <a:ext cx="11520678" cy="582812"/>
          </a:xfrm>
          <a:prstGeom prst="rect">
            <a:avLst/>
          </a:prstGeom>
        </p:spPr>
        <p:txBody>
          <a:bodyPr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补偿目标：超导腔失效后，需要重新匹配超导腔和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lattice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参数，使得束流参数恢复稳定</a:t>
            </a: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6D6F56-3673-4244-A1C9-7CE279FA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4034"/>
          <a:stretch/>
        </p:blipFill>
        <p:spPr>
          <a:xfrm>
            <a:off x="1055171" y="1756949"/>
            <a:ext cx="3306048" cy="7133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F4046F6-1ADD-4D4F-8CA4-31A53AFF6B66}"/>
              </a:ext>
            </a:extLst>
          </p:cNvPr>
          <p:cNvSpPr txBox="1"/>
          <p:nvPr/>
        </p:nvSpPr>
        <p:spPr>
          <a:xfrm>
            <a:off x="4510592" y="1942889"/>
            <a:ext cx="2887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SPOKE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段周期结构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CBC25A6-A772-4E90-BD6E-FA071A782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1"/>
          <a:stretch/>
        </p:blipFill>
        <p:spPr>
          <a:xfrm>
            <a:off x="1055171" y="2533670"/>
            <a:ext cx="3730653" cy="71893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912AD57-1EA7-4257-B9EA-1755D7513ED9}"/>
              </a:ext>
            </a:extLst>
          </p:cNvPr>
          <p:cNvSpPr txBox="1"/>
          <p:nvPr/>
        </p:nvSpPr>
        <p:spPr>
          <a:xfrm>
            <a:off x="4652268" y="2738390"/>
            <a:ext cx="2887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椭球段周期结构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053CB185-8792-47AD-817A-04EE725FB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65" y="3415517"/>
            <a:ext cx="4705432" cy="220949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F0E6C159-D960-4DC8-9663-C7CAB288872D}"/>
              </a:ext>
            </a:extLst>
          </p:cNvPr>
          <p:cNvSpPr txBox="1"/>
          <p:nvPr/>
        </p:nvSpPr>
        <p:spPr>
          <a:xfrm>
            <a:off x="5513527" y="4043215"/>
            <a:ext cx="146998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超导腔失效！</a:t>
            </a: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C183B1EA-5800-4DE7-B4A2-4B18C4CF37FE}"/>
              </a:ext>
            </a:extLst>
          </p:cNvPr>
          <p:cNvSpPr/>
          <p:nvPr/>
        </p:nvSpPr>
        <p:spPr>
          <a:xfrm>
            <a:off x="5688957" y="4459662"/>
            <a:ext cx="1143190" cy="324092"/>
          </a:xfrm>
          <a:prstGeom prst="rightArrow">
            <a:avLst/>
          </a:prstGeom>
          <a:solidFill>
            <a:srgbClr val="036DBF"/>
          </a:solidFill>
          <a:ln>
            <a:solidFill>
              <a:srgbClr val="036D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4C484F8-DDD5-4E3B-9EAE-02239DAD176A}"/>
              </a:ext>
            </a:extLst>
          </p:cNvPr>
          <p:cNvSpPr txBox="1"/>
          <p:nvPr/>
        </p:nvSpPr>
        <p:spPr>
          <a:xfrm>
            <a:off x="5604414" y="4783754"/>
            <a:ext cx="146998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出现扰动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9052E756-3D20-4700-9A3E-2BB49D070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046" y="3679008"/>
            <a:ext cx="4705433" cy="2209492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AC99B76F-369E-4D03-8FB0-046732FF6EFB}"/>
              </a:ext>
            </a:extLst>
          </p:cNvPr>
          <p:cNvSpPr/>
          <p:nvPr/>
        </p:nvSpPr>
        <p:spPr>
          <a:xfrm>
            <a:off x="8104592" y="3784488"/>
            <a:ext cx="57873" cy="19087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AC790D0-0C85-448A-B8ED-05332B379E4C}"/>
              </a:ext>
            </a:extLst>
          </p:cNvPr>
          <p:cNvSpPr txBox="1"/>
          <p:nvPr/>
        </p:nvSpPr>
        <p:spPr>
          <a:xfrm>
            <a:off x="7760580" y="3369641"/>
            <a:ext cx="92654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失效腔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D63150C-C9CD-4756-B7BF-BE9330BC1303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>
            <a:off x="8687129" y="3562002"/>
            <a:ext cx="56168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5B4036A0-8CDE-4D41-910D-4F4B05446CCD}"/>
              </a:ext>
            </a:extLst>
          </p:cNvPr>
          <p:cNvSpPr txBox="1"/>
          <p:nvPr/>
        </p:nvSpPr>
        <p:spPr>
          <a:xfrm>
            <a:off x="9248809" y="3369641"/>
            <a:ext cx="275043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主要影响束流纵向包络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E70CAF-0C87-49BD-B0AF-7F4F4436657A}"/>
              </a:ext>
            </a:extLst>
          </p:cNvPr>
          <p:cNvSpPr txBox="1"/>
          <p:nvPr/>
        </p:nvSpPr>
        <p:spPr>
          <a:xfrm>
            <a:off x="8304835" y="2070946"/>
            <a:ext cx="275043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周期结构保证束流通过每周期后参数缓慢变化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17F9FB2-4CD0-4B24-A44D-CE5AFA5FE9FD}"/>
              </a:ext>
            </a:extLst>
          </p:cNvPr>
          <p:cNvCxnSpPr/>
          <p:nvPr/>
        </p:nvCxnSpPr>
        <p:spPr>
          <a:xfrm>
            <a:off x="7149416" y="2470283"/>
            <a:ext cx="9201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8CE302E3-F9B9-4CD1-8AAC-CF6394E428EB}"/>
              </a:ext>
            </a:extLst>
          </p:cNvPr>
          <p:cNvSpPr txBox="1"/>
          <p:nvPr/>
        </p:nvSpPr>
        <p:spPr>
          <a:xfrm>
            <a:off x="784561" y="5577508"/>
            <a:ext cx="470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设计参数下缓慢变化的横向和纵向束流包络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455361C-54ED-4BD7-9DE1-41D22F8F9F14}"/>
              </a:ext>
            </a:extLst>
          </p:cNvPr>
          <p:cNvSpPr/>
          <p:nvPr/>
        </p:nvSpPr>
        <p:spPr>
          <a:xfrm>
            <a:off x="1095700" y="3547931"/>
            <a:ext cx="231495" cy="75869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858C46E-F881-4830-9800-7B49D97A59D0}"/>
              </a:ext>
            </a:extLst>
          </p:cNvPr>
          <p:cNvSpPr/>
          <p:nvPr/>
        </p:nvSpPr>
        <p:spPr>
          <a:xfrm>
            <a:off x="3248592" y="3548485"/>
            <a:ext cx="329879" cy="75869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左弧形 27">
            <a:extLst>
              <a:ext uri="{FF2B5EF4-FFF2-40B4-BE49-F238E27FC236}">
                <a16:creationId xmlns:a16="http://schemas.microsoft.com/office/drawing/2014/main" id="{C7372D88-AFBC-4F14-A8F1-9E633338A368}"/>
              </a:ext>
            </a:extLst>
          </p:cNvPr>
          <p:cNvSpPr/>
          <p:nvPr/>
        </p:nvSpPr>
        <p:spPr>
          <a:xfrm flipV="1">
            <a:off x="232952" y="2118509"/>
            <a:ext cx="788061" cy="1549255"/>
          </a:xfrm>
          <a:prstGeom prst="curvedRightArrow">
            <a:avLst>
              <a:gd name="adj1" fmla="val 23004"/>
              <a:gd name="adj2" fmla="val 52961"/>
              <a:gd name="adj3" fmla="val 25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箭头: 上 28">
            <a:extLst>
              <a:ext uri="{FF2B5EF4-FFF2-40B4-BE49-F238E27FC236}">
                <a16:creationId xmlns:a16="http://schemas.microsoft.com/office/drawing/2014/main" id="{E0AC7CD4-179F-47B3-B58E-9138F48CCC9E}"/>
              </a:ext>
            </a:extLst>
          </p:cNvPr>
          <p:cNvSpPr/>
          <p:nvPr/>
        </p:nvSpPr>
        <p:spPr>
          <a:xfrm>
            <a:off x="3268656" y="3160290"/>
            <a:ext cx="329879" cy="369332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">
            <a:extLst>
              <a:ext uri="{FF2B5EF4-FFF2-40B4-BE49-F238E27FC236}">
                <a16:creationId xmlns:a16="http://schemas.microsoft.com/office/drawing/2014/main" id="{20F13A3F-165E-4F66-980A-9F6BBFA79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14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351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>
            <a:extLst>
              <a:ext uri="{FF2B5EF4-FFF2-40B4-BE49-F238E27FC236}">
                <a16:creationId xmlns:a16="http://schemas.microsoft.com/office/drawing/2014/main" id="{BF738CEC-77AA-4BBD-8F56-A41F33A8CA67}"/>
              </a:ext>
            </a:extLst>
          </p:cNvPr>
          <p:cNvSpPr/>
          <p:nvPr/>
        </p:nvSpPr>
        <p:spPr>
          <a:xfrm>
            <a:off x="812964" y="2104272"/>
            <a:ext cx="4259373" cy="68023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构建参数空间（束流参数</a:t>
            </a:r>
            <a:r>
              <a:rPr lang="en-US" altLang="zh-CN" dirty="0"/>
              <a:t>-</a:t>
            </a:r>
            <a:r>
              <a:rPr lang="zh-CN" altLang="en-US" dirty="0"/>
              <a:t>元件参数）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7B10DA0-EB81-4655-BE15-C83C275CD81E}"/>
              </a:ext>
            </a:extLst>
          </p:cNvPr>
          <p:cNvCxnSpPr>
            <a:cxnSpLocks/>
          </p:cNvCxnSpPr>
          <p:nvPr/>
        </p:nvCxnSpPr>
        <p:spPr>
          <a:xfrm>
            <a:off x="2942662" y="2782221"/>
            <a:ext cx="0" cy="46356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329AFC0-63D4-45A7-BFC7-51C2BC761627}"/>
              </a:ext>
            </a:extLst>
          </p:cNvPr>
          <p:cNvSpPr/>
          <p:nvPr/>
        </p:nvSpPr>
        <p:spPr>
          <a:xfrm>
            <a:off x="812964" y="3245784"/>
            <a:ext cx="4259396" cy="7284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高并发批量产生数据集（运行数据、模拟数据）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14C163F-350A-4033-B7F8-C7D56363E142}"/>
              </a:ext>
            </a:extLst>
          </p:cNvPr>
          <p:cNvSpPr/>
          <p:nvPr/>
        </p:nvSpPr>
        <p:spPr>
          <a:xfrm>
            <a:off x="812966" y="4437842"/>
            <a:ext cx="4259394" cy="7284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训练</a:t>
            </a:r>
            <a:r>
              <a:rPr lang="en-US" altLang="zh-CN" dirty="0"/>
              <a:t>AI</a:t>
            </a:r>
            <a:r>
              <a:rPr lang="zh-CN" altLang="en-US" dirty="0"/>
              <a:t>代理模型，学习参数映射关系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E9AB7CC5-2ABD-49B9-A4EA-AFD926F87EF8}"/>
              </a:ext>
            </a:extLst>
          </p:cNvPr>
          <p:cNvCxnSpPr>
            <a:cxnSpLocks/>
          </p:cNvCxnSpPr>
          <p:nvPr/>
        </p:nvCxnSpPr>
        <p:spPr>
          <a:xfrm>
            <a:off x="2935743" y="3974279"/>
            <a:ext cx="0" cy="46356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B5E0381-C538-4935-BB4F-B0E4B59567B5}"/>
              </a:ext>
            </a:extLst>
          </p:cNvPr>
          <p:cNvCxnSpPr>
            <a:cxnSpLocks/>
          </p:cNvCxnSpPr>
          <p:nvPr/>
        </p:nvCxnSpPr>
        <p:spPr>
          <a:xfrm>
            <a:off x="2924496" y="5166337"/>
            <a:ext cx="0" cy="46356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FDA71D6-92D5-45DE-8A4D-892ABF5E07FB}"/>
              </a:ext>
            </a:extLst>
          </p:cNvPr>
          <p:cNvSpPr/>
          <p:nvPr/>
        </p:nvSpPr>
        <p:spPr>
          <a:xfrm>
            <a:off x="812964" y="5607402"/>
            <a:ext cx="4259377" cy="72849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秒级运算匹配参数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D2DF204-9F7E-45DD-A96A-6FFC76F4D8B6}"/>
              </a:ext>
            </a:extLst>
          </p:cNvPr>
          <p:cNvSpPr txBox="1"/>
          <p:nvPr/>
        </p:nvSpPr>
        <p:spPr>
          <a:xfrm>
            <a:off x="5871513" y="4455689"/>
            <a:ext cx="5844733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梯度提升决策树模型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GBDT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中低维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度性能更强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纵向问题维度较低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物理约束较强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---------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加速器具有强物理背景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具有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可解释性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---------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方便操作人员理解决策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F33E144-1B91-4303-AB33-5366685A9550}"/>
              </a:ext>
            </a:extLst>
          </p:cNvPr>
          <p:cNvSpPr txBox="1"/>
          <p:nvPr/>
        </p:nvSpPr>
        <p:spPr>
          <a:xfrm>
            <a:off x="5819830" y="3245784"/>
            <a:ext cx="54272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以束流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仿真数据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为基础训练模型，用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运行数据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进行微调，增强模型泛化能力。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98FB7F-BB47-4F8D-9797-F2CFECC8B702}"/>
              </a:ext>
            </a:extLst>
          </p:cNvPr>
          <p:cNvSpPr txBox="1"/>
          <p:nvPr/>
        </p:nvSpPr>
        <p:spPr>
          <a:xfrm>
            <a:off x="5819830" y="2294755"/>
            <a:ext cx="60969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根据匹配需求提出参数空间，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规范数据格式。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E3655C2A-51DE-417B-A731-3D47F955BC44}"/>
              </a:ext>
            </a:extLst>
          </p:cNvPr>
          <p:cNvSpPr/>
          <p:nvPr/>
        </p:nvSpPr>
        <p:spPr>
          <a:xfrm>
            <a:off x="5344312" y="2397059"/>
            <a:ext cx="475518" cy="22394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文本占位符 2">
            <a:extLst>
              <a:ext uri="{FF2B5EF4-FFF2-40B4-BE49-F238E27FC236}">
                <a16:creationId xmlns:a16="http://schemas.microsoft.com/office/drawing/2014/main" id="{608088E3-E280-45EF-982F-E83D38DBF6EC}"/>
              </a:ext>
            </a:extLst>
          </p:cNvPr>
          <p:cNvSpPr txBox="1">
            <a:spLocks/>
          </p:cNvSpPr>
          <p:nvPr/>
        </p:nvSpPr>
        <p:spPr bwMode="auto">
          <a:xfrm>
            <a:off x="678579" y="986295"/>
            <a:ext cx="11520678" cy="87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2" tIns="60956" rIns="121912" bIns="60956" numCol="1" anchor="t" anchorCtr="0" compatLnSpc="1"/>
          <a:lstStyle>
            <a:lvl1pPr marL="3810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500" indent="-317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2540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000" indent="-254000" algn="l" defTabSz="1016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监督学习代理模型：让模型大量学习“问题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答案”数据，找到匹配规律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将有效加快超导腔失效恢复计算速度，减小所用计算时间，方便部署在控制系统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50C45A8F-59E3-4B43-9C4D-EF1A70727ECB}"/>
              </a:ext>
            </a:extLst>
          </p:cNvPr>
          <p:cNvSpPr/>
          <p:nvPr/>
        </p:nvSpPr>
        <p:spPr>
          <a:xfrm>
            <a:off x="5304555" y="3512750"/>
            <a:ext cx="475518" cy="22394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BBC1D568-8FE8-424D-98B2-3BFB25F9EA75}"/>
              </a:ext>
            </a:extLst>
          </p:cNvPr>
          <p:cNvSpPr/>
          <p:nvPr/>
        </p:nvSpPr>
        <p:spPr>
          <a:xfrm>
            <a:off x="5304555" y="4732970"/>
            <a:ext cx="475518" cy="223947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用于超导加速器腔失效快速补偿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8E0E0BC7-056F-4F24-8D32-593CA7390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15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031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贝叶斯优化在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加速器应用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16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3F65ED-A0CD-4676-A60A-3538298CE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" y="1012791"/>
            <a:ext cx="5120000" cy="288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91FEC23-E682-47D2-B324-1F8A308D7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62" y="1074688"/>
            <a:ext cx="3753868" cy="2880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4E3C42A-A82E-4D35-B70E-9ACD8E163EF9}"/>
              </a:ext>
            </a:extLst>
          </p:cNvPr>
          <p:cNvSpPr txBox="1"/>
          <p:nvPr/>
        </p:nvSpPr>
        <p:spPr>
          <a:xfrm>
            <a:off x="8950179" y="1221092"/>
            <a:ext cx="30789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在优化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LEBT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时，不同流强下均可实现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95%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RFQ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通过率（图右上）。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LRBT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校正子，对改造前的注入区进行束流损失优化，束损可以满足供束要求（图左下）。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优化直线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参数进而优化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中的纵向束流分布，提高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通过率（图右下）。</a:t>
            </a:r>
          </a:p>
        </p:txBody>
      </p:sp>
      <p:pic>
        <p:nvPicPr>
          <p:cNvPr id="28" name="图片 27" descr="图表, 条形图&#10;&#10;AI 生成的内容可能不正确。">
            <a:extLst>
              <a:ext uri="{FF2B5EF4-FFF2-40B4-BE49-F238E27FC236}">
                <a16:creationId xmlns:a16="http://schemas.microsoft.com/office/drawing/2014/main" id="{EB9B7108-C538-4DF3-ABF7-EF05A8D4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" y="4155279"/>
            <a:ext cx="5155511" cy="234123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18F0E76-3AF7-4B09-9A94-7B315AE74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271" y="4010079"/>
            <a:ext cx="3502907" cy="24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2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7429293-78C3-57CD-1C68-05996382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可视化</a:t>
            </a:r>
            <a:r>
              <a:rPr lang="en-US" altLang="zh-CN" dirty="0"/>
              <a:t>BO</a:t>
            </a:r>
            <a:r>
              <a:rPr lang="zh-CN" altLang="en-US" dirty="0"/>
              <a:t>程序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657209-5428-7A7D-9D41-ADCB6714A949}"/>
              </a:ext>
            </a:extLst>
          </p:cNvPr>
          <p:cNvSpPr txBox="1"/>
          <p:nvPr/>
        </p:nvSpPr>
        <p:spPr>
          <a:xfrm>
            <a:off x="482308" y="827591"/>
            <a:ext cx="11493634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2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Pyapas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开发的贝叶斯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PV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优化器：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GUI/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配置一键优化，实时锁定最优值。</a:t>
            </a:r>
            <a:endParaRPr kumimoji="0" lang="en-US" altLang="zh-CN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063E57-A835-6E8B-7795-DD1E941B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3" y="1485936"/>
            <a:ext cx="6616413" cy="424251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F4906FE-DD92-56DA-A0C8-AF515E660415}"/>
              </a:ext>
            </a:extLst>
          </p:cNvPr>
          <p:cNvSpPr/>
          <p:nvPr/>
        </p:nvSpPr>
        <p:spPr bwMode="auto">
          <a:xfrm>
            <a:off x="153958" y="1592883"/>
            <a:ext cx="2696818" cy="237848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42FCFF83-7AE3-4ECF-8C2F-A2EC5AF1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17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28AC32-2F87-403F-B79D-EA8752C7A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22" y="2230067"/>
            <a:ext cx="5272665" cy="28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352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神经网络用于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轨道校正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18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6583B3-7AB3-4E38-BF67-BEB3B24D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915" y="3081895"/>
            <a:ext cx="5103497" cy="2873632"/>
          </a:xfrm>
          <a:prstGeom prst="rect">
            <a:avLst/>
          </a:prstGeom>
        </p:spPr>
      </p:pic>
      <p:pic>
        <p:nvPicPr>
          <p:cNvPr id="6" name="Picture 4" descr="http://clog.csns.ihep.ac.cn:3000/api/logs/richtext/2024/10/6/OrbitCorrection_cor19_x.png">
            <a:extLst>
              <a:ext uri="{FF2B5EF4-FFF2-40B4-BE49-F238E27FC236}">
                <a16:creationId xmlns:a16="http://schemas.microsoft.com/office/drawing/2014/main" id="{435F517E-8F3E-4548-BC01-611424C93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8" y="3002297"/>
            <a:ext cx="3543489" cy="306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ADD59F1C-A5B5-4546-83EE-D02A46C007B7}"/>
              </a:ext>
            </a:extLst>
          </p:cNvPr>
          <p:cNvSpPr/>
          <p:nvPr/>
        </p:nvSpPr>
        <p:spPr>
          <a:xfrm>
            <a:off x="6503435" y="4075308"/>
            <a:ext cx="429495" cy="461665"/>
          </a:xfrm>
          <a:prstGeom prst="rightArrow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52D941-9F27-4491-B0EA-9C1C051A2456}"/>
              </a:ext>
            </a:extLst>
          </p:cNvPr>
          <p:cNvSpPr txBox="1"/>
          <p:nvPr/>
        </p:nvSpPr>
        <p:spPr>
          <a:xfrm>
            <a:off x="6663335" y="2558675"/>
            <a:ext cx="51435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构建专用神经网络，寻找轨道校正更优的解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E144339-8908-438F-A73E-84FCA98F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051" y="3060034"/>
            <a:ext cx="2587383" cy="3011615"/>
          </a:xfrm>
          <a:prstGeom prst="rect">
            <a:avLst/>
          </a:prstGeom>
        </p:spPr>
      </p:pic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A7D6DE75-45DE-4283-B425-1AFB5E139577}"/>
              </a:ext>
            </a:extLst>
          </p:cNvPr>
          <p:cNvSpPr txBox="1">
            <a:spLocks/>
          </p:cNvSpPr>
          <p:nvPr/>
        </p:nvSpPr>
        <p:spPr>
          <a:xfrm>
            <a:off x="383491" y="957543"/>
            <a:ext cx="11423343" cy="149788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170kW </a:t>
            </a:r>
            <a:r>
              <a: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运行，水平轨道超过</a:t>
            </a:r>
            <a:r>
              <a:rPr lang="en-US" altLang="zh-CN" sz="3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10mm</a:t>
            </a:r>
            <a:r>
              <a:rPr lang="zh-CN" altLang="en-US" sz="3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，且有校正子变化速率超限问题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3500" dirty="0"/>
              <a:t>用神经网络方法进行轨道校正，</a:t>
            </a:r>
            <a:r>
              <a:rPr lang="zh-CN" altLang="en-US" sz="3500" b="1" dirty="0"/>
              <a:t>可以有效进行全周期校正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zh-CN" altLang="en-US" sz="3500" dirty="0"/>
              <a:t>基于神经网络得到的校正子设置，校正子变化速率更小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7863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神经网络用于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轨道校正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19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B8B0EEE-27E8-49C3-AE5B-EECA58F3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1" y="2790043"/>
            <a:ext cx="4304782" cy="28546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D378196-9385-4554-96E5-CADF324E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004" y="2877906"/>
            <a:ext cx="3531811" cy="25068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0CAE2F-89EC-4AE5-ACAE-C3675104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650" y="2790043"/>
            <a:ext cx="3278181" cy="250684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FFBD743-642B-422E-A878-EE1D1ED38AC5}"/>
              </a:ext>
            </a:extLst>
          </p:cNvPr>
          <p:cNvSpPr txBox="1"/>
          <p:nvPr/>
        </p:nvSpPr>
        <p:spPr>
          <a:xfrm>
            <a:off x="835137" y="2420711"/>
            <a:ext cx="351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全周期有效校正</a:t>
            </a:r>
            <a:endParaRPr 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03E856-0BEF-4945-9664-BAFAFEBE9EEE}"/>
              </a:ext>
            </a:extLst>
          </p:cNvPr>
          <p:cNvSpPr txBox="1"/>
          <p:nvPr/>
        </p:nvSpPr>
        <p:spPr>
          <a:xfrm>
            <a:off x="4577587" y="2436099"/>
            <a:ext cx="351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校正子设置更平滑，用量小</a:t>
            </a:r>
            <a:endParaRPr 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2F89B2-4886-4012-B33F-09D040C52DF3}"/>
              </a:ext>
            </a:extLst>
          </p:cNvPr>
          <p:cNvSpPr txBox="1"/>
          <p:nvPr/>
        </p:nvSpPr>
        <p:spPr>
          <a:xfrm>
            <a:off x="8366690" y="2282211"/>
            <a:ext cx="3090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同等校正水平，校正子变化速率明显减小（黄色）</a:t>
            </a:r>
            <a:endParaRPr lang="en-US" dirty="0"/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72AB6C26-07ED-4CC8-98D9-6452A6598BB5}"/>
              </a:ext>
            </a:extLst>
          </p:cNvPr>
          <p:cNvSpPr txBox="1">
            <a:spLocks/>
          </p:cNvSpPr>
          <p:nvPr/>
        </p:nvSpPr>
        <p:spPr>
          <a:xfrm>
            <a:off x="183691" y="1030753"/>
            <a:ext cx="10475344" cy="113299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zh-CN" altLang="en-US" dirty="0"/>
              <a:t>用神经网络方法进行轨道校正，</a:t>
            </a:r>
            <a:r>
              <a:rPr lang="zh-CN" altLang="en-US" b="1" dirty="0"/>
              <a:t>可以有效进行全周期校正</a:t>
            </a:r>
          </a:p>
          <a:p>
            <a:pPr lvl="1"/>
            <a:r>
              <a:rPr lang="zh-CN" altLang="en-US" dirty="0"/>
              <a:t>基于神经网络得到的校正子设置，校正子变化速率更小</a:t>
            </a:r>
          </a:p>
        </p:txBody>
      </p:sp>
    </p:spTree>
    <p:extLst>
      <p:ext uri="{BB962C8B-B14F-4D97-AF65-F5344CB8AC3E}">
        <p14:creationId xmlns:p14="http://schemas.microsoft.com/office/powerpoint/2010/main" val="293512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814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2" name="组合 31"/>
          <p:cNvGrpSpPr/>
          <p:nvPr>
            <p:custDataLst>
              <p:tags r:id="rId1"/>
            </p:custDataLst>
          </p:nvPr>
        </p:nvGrpSpPr>
        <p:grpSpPr bwMode="auto">
          <a:xfrm>
            <a:off x="5500892" y="3192741"/>
            <a:ext cx="6178020" cy="589935"/>
            <a:chOff x="5697796" y="1515017"/>
            <a:chExt cx="6105828" cy="484165"/>
          </a:xfrm>
        </p:grpSpPr>
        <p:sp>
          <p:nvSpPr>
            <p:cNvPr id="10243" name="文本框 34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6662868" y="1519252"/>
              <a:ext cx="5140756" cy="479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</a:t>
              </a: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CSNS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加速器设计</a:t>
              </a:r>
            </a:p>
          </p:txBody>
        </p:sp>
        <p:sp>
          <p:nvSpPr>
            <p:cNvPr id="10244" name="文本框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697796" y="1515017"/>
              <a:ext cx="901757" cy="479930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02</a:t>
              </a:r>
            </a:p>
          </p:txBody>
        </p:sp>
      </p:grpSp>
      <p:grpSp>
        <p:nvGrpSpPr>
          <p:cNvPr id="10245" name="组合 26"/>
          <p:cNvGrpSpPr/>
          <p:nvPr>
            <p:custDataLst>
              <p:tags r:id="rId2"/>
            </p:custDataLst>
          </p:nvPr>
        </p:nvGrpSpPr>
        <p:grpSpPr bwMode="auto">
          <a:xfrm>
            <a:off x="5500892" y="2434093"/>
            <a:ext cx="6302944" cy="584776"/>
            <a:chOff x="3963711" y="218075"/>
            <a:chExt cx="7131967" cy="478219"/>
          </a:xfrm>
        </p:grpSpPr>
        <p:sp>
          <p:nvSpPr>
            <p:cNvPr id="10246" name="文本框 29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68629" y="218075"/>
              <a:ext cx="6027049" cy="45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CSNS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为什么拥抱</a:t>
              </a: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endParaRPr lang="zh-CN" altLang="en-US" sz="3200" b="1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47" name="文本框 2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963711" y="218075"/>
              <a:ext cx="1031558" cy="478219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01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360606" y="1013369"/>
            <a:ext cx="3768880" cy="1584857"/>
          </a:xfrm>
          <a:prstGeom prst="rect">
            <a:avLst/>
          </a:prstGeom>
          <a:noFill/>
        </p:spPr>
        <p:txBody>
          <a:bodyPr wrap="square" lIns="121730" tIns="60865" rIns="121730" bIns="60865">
            <a:spAutoFit/>
          </a:bodyPr>
          <a:lstStyle/>
          <a:p>
            <a:pPr algn="dist" defTabSz="12172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6700" b="1" noProof="1">
                <a:solidFill>
                  <a:srgbClr val="95B3D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报告提纲</a:t>
            </a:r>
            <a:endParaRPr lang="zh-CN" altLang="en-US" sz="6700" b="1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defTabSz="12172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800" b="1" noProof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249" name="组合 10"/>
          <p:cNvGrpSpPr/>
          <p:nvPr>
            <p:custDataLst>
              <p:tags r:id="rId3"/>
            </p:custDataLst>
          </p:nvPr>
        </p:nvGrpSpPr>
        <p:grpSpPr bwMode="auto">
          <a:xfrm>
            <a:off x="5498777" y="3919434"/>
            <a:ext cx="6187017" cy="593899"/>
            <a:chOff x="5696960" y="1472503"/>
            <a:chExt cx="6111372" cy="485750"/>
          </a:xfrm>
        </p:grpSpPr>
        <p:sp>
          <p:nvSpPr>
            <p:cNvPr id="10250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667575" y="1472503"/>
              <a:ext cx="5140757" cy="478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</a:t>
              </a: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CSNS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加速器调束</a:t>
              </a:r>
            </a:p>
          </p:txBody>
        </p:sp>
        <p:sp>
          <p:nvSpPr>
            <p:cNvPr id="10251" name="文本框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696960" y="1479959"/>
              <a:ext cx="902593" cy="478294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03</a:t>
              </a:r>
            </a:p>
          </p:txBody>
        </p:sp>
      </p:grpSp>
      <p:grpSp>
        <p:nvGrpSpPr>
          <p:cNvPr id="10252" name="组合 13"/>
          <p:cNvGrpSpPr/>
          <p:nvPr>
            <p:custDataLst>
              <p:tags r:id="rId4"/>
            </p:custDataLst>
          </p:nvPr>
        </p:nvGrpSpPr>
        <p:grpSpPr bwMode="auto">
          <a:xfrm>
            <a:off x="5500895" y="4671456"/>
            <a:ext cx="6184900" cy="589952"/>
            <a:chOff x="5697796" y="1448785"/>
            <a:chExt cx="6110536" cy="482525"/>
          </a:xfrm>
        </p:grpSpPr>
        <p:sp>
          <p:nvSpPr>
            <p:cNvPr id="10253" name="文本框 17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67577" y="1453020"/>
              <a:ext cx="5140755" cy="478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AI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与</a:t>
              </a:r>
              <a:r>
                <a:rPr lang="en-US" altLang="zh-CN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CSNS</a:t>
              </a:r>
              <a:r>
                <a:rPr lang="zh-CN" altLang="en-US" sz="3200" b="1" dirty="0">
                  <a:solidFill>
                    <a:srgbClr val="4A452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加速器运行</a:t>
              </a:r>
            </a:p>
          </p:txBody>
        </p:sp>
        <p:sp>
          <p:nvSpPr>
            <p:cNvPr id="10254" name="文本框 1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697796" y="1448785"/>
              <a:ext cx="901756" cy="478291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121729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04</a:t>
              </a: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5486400" y="2231868"/>
            <a:ext cx="5617623" cy="38817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神经网络用于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轨道校正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20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5C9EC02-5E07-4B9A-B443-6B1B97F4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0" y="1442750"/>
            <a:ext cx="4135053" cy="26199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156BE7-04AD-45C5-9059-787CE64A1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090" y="1442750"/>
            <a:ext cx="4463263" cy="261991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69BF8B1-B8E0-4994-A1FD-0CDEB5FD729A}"/>
              </a:ext>
            </a:extLst>
          </p:cNvPr>
          <p:cNvSpPr txBox="1"/>
          <p:nvPr/>
        </p:nvSpPr>
        <p:spPr>
          <a:xfrm>
            <a:off x="771808" y="2377585"/>
            <a:ext cx="3629536" cy="30777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400" b="1" dirty="0"/>
              <a:t>神经网络方法，可以有效的进行全周期校正</a:t>
            </a: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AA7F915F-55A4-4B36-A8EC-2E1AB19FD945}"/>
              </a:ext>
            </a:extLst>
          </p:cNvPr>
          <p:cNvSpPr/>
          <p:nvPr/>
        </p:nvSpPr>
        <p:spPr>
          <a:xfrm>
            <a:off x="4903519" y="2553195"/>
            <a:ext cx="1003465" cy="32063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634CE8C-DC1E-4B34-8226-7DB84F7861D4}"/>
              </a:ext>
            </a:extLst>
          </p:cNvPr>
          <p:cNvSpPr txBox="1"/>
          <p:nvPr/>
        </p:nvSpPr>
        <p:spPr>
          <a:xfrm>
            <a:off x="4769673" y="1968420"/>
            <a:ext cx="1465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不限制校正子</a:t>
            </a:r>
            <a:endParaRPr lang="en-US" altLang="zh-CN" sz="1600" dirty="0"/>
          </a:p>
          <a:p>
            <a:r>
              <a:rPr lang="zh-CN" altLang="en-US" sz="1600" dirty="0"/>
              <a:t>模型继续预测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46B658D-A9A7-4982-802D-822209AEFDB0}"/>
              </a:ext>
            </a:extLst>
          </p:cNvPr>
          <p:cNvSpPr txBox="1"/>
          <p:nvPr/>
        </p:nvSpPr>
        <p:spPr>
          <a:xfrm>
            <a:off x="10634353" y="2796639"/>
            <a:ext cx="15316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04/09</a:t>
            </a:r>
            <a:r>
              <a:rPr lang="zh-CN" altLang="en-US" sz="1100" b="1" dirty="0">
                <a:solidFill>
                  <a:srgbClr val="FF0000"/>
                </a:solidFill>
              </a:rPr>
              <a:t>校正子明显超限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0663D4-0122-47B5-A286-F1AE9C8EC3CA}"/>
              </a:ext>
            </a:extLst>
          </p:cNvPr>
          <p:cNvSpPr txBox="1"/>
          <p:nvPr/>
        </p:nvSpPr>
        <p:spPr>
          <a:xfrm>
            <a:off x="6171090" y="4076157"/>
            <a:ext cx="5396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Without constraining the correctors, the orbit can be further corrected.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96004FB-8E4D-4407-B8C2-08F11369F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03" y="4566143"/>
            <a:ext cx="4587224" cy="162053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47D245D-0CC7-4B25-A4E3-461B7EE5C8EA}"/>
              </a:ext>
            </a:extLst>
          </p:cNvPr>
          <p:cNvSpPr txBox="1"/>
          <p:nvPr/>
        </p:nvSpPr>
        <p:spPr>
          <a:xfrm>
            <a:off x="308154" y="6209215"/>
            <a:ext cx="52287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分析轨道模式特征，</a:t>
            </a:r>
            <a:r>
              <a:rPr lang="en-US" altLang="zh-CN" sz="1400" dirty="0"/>
              <a:t>04/09</a:t>
            </a:r>
            <a:r>
              <a:rPr lang="zh-CN" altLang="en-US" sz="1400" dirty="0"/>
              <a:t>校正子，主要对色散区轨道进行校正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F4715AE2-7790-4CC1-9CA8-9C1A37FD79E9}"/>
              </a:ext>
            </a:extLst>
          </p:cNvPr>
          <p:cNvCxnSpPr>
            <a:cxnSpLocks/>
          </p:cNvCxnSpPr>
          <p:nvPr/>
        </p:nvCxnSpPr>
        <p:spPr>
          <a:xfrm flipH="1">
            <a:off x="4772486" y="2796639"/>
            <a:ext cx="535784" cy="195349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999F07A-3DBE-4FFE-8F26-4443A1F8FADD}"/>
              </a:ext>
            </a:extLst>
          </p:cNvPr>
          <p:cNvCxnSpPr>
            <a:cxnSpLocks/>
          </p:cNvCxnSpPr>
          <p:nvPr/>
        </p:nvCxnSpPr>
        <p:spPr>
          <a:xfrm flipH="1">
            <a:off x="2601238" y="5058888"/>
            <a:ext cx="236966" cy="19604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AFDCC72-3B82-464A-BB64-BA2BCF58CF6A}"/>
              </a:ext>
            </a:extLst>
          </p:cNvPr>
          <p:cNvSpPr txBox="1"/>
          <p:nvPr/>
        </p:nvSpPr>
        <p:spPr>
          <a:xfrm>
            <a:off x="2305266" y="4815444"/>
            <a:ext cx="157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Dispersion at BPMs</a:t>
            </a:r>
            <a:endParaRPr lang="zh-CN" altLang="en-US" sz="1200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8CEEB93-0346-4F14-A8C2-24C2634DD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004" y="4643825"/>
            <a:ext cx="4982113" cy="1620532"/>
          </a:xfrm>
          <a:prstGeom prst="rect">
            <a:avLst/>
          </a:prstGeom>
        </p:spPr>
      </p:pic>
      <p:sp>
        <p:nvSpPr>
          <p:cNvPr id="34" name="箭头: 右 33">
            <a:extLst>
              <a:ext uri="{FF2B5EF4-FFF2-40B4-BE49-F238E27FC236}">
                <a16:creationId xmlns:a16="http://schemas.microsoft.com/office/drawing/2014/main" id="{3AAB7B43-3F54-4E67-B9BE-AE395481926C}"/>
              </a:ext>
            </a:extLst>
          </p:cNvPr>
          <p:cNvSpPr/>
          <p:nvPr/>
        </p:nvSpPr>
        <p:spPr>
          <a:xfrm>
            <a:off x="5191952" y="5254932"/>
            <a:ext cx="794778" cy="320634"/>
          </a:xfrm>
          <a:prstGeom prst="rightArrow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BA926AE-2214-40E2-A23E-A829BF030EC2}"/>
              </a:ext>
            </a:extLst>
          </p:cNvPr>
          <p:cNvSpPr txBox="1"/>
          <p:nvPr/>
        </p:nvSpPr>
        <p:spPr>
          <a:xfrm>
            <a:off x="6549241" y="4674918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Simulation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BAF8362-0CB4-4CBD-9FB7-879F397DBA44}"/>
              </a:ext>
            </a:extLst>
          </p:cNvPr>
          <p:cNvSpPr txBox="1"/>
          <p:nvPr/>
        </p:nvSpPr>
        <p:spPr>
          <a:xfrm>
            <a:off x="8331336" y="5683201"/>
            <a:ext cx="1684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Preset dispersion orbit</a:t>
            </a:r>
            <a:endParaRPr lang="zh-CN" altLang="en-US" sz="12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54D063A-AF15-4203-96C8-CC82C903194B}"/>
              </a:ext>
            </a:extLst>
          </p:cNvPr>
          <p:cNvSpPr txBox="1"/>
          <p:nvPr/>
        </p:nvSpPr>
        <p:spPr>
          <a:xfrm>
            <a:off x="6234792" y="6264357"/>
            <a:ext cx="49364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色散轨道 不能被 校正子完全校正，只能在一定程序上抑制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05DB938-15F0-4590-8CF9-7737B31AED1F}"/>
              </a:ext>
            </a:extLst>
          </p:cNvPr>
          <p:cNvSpPr txBox="1"/>
          <p:nvPr/>
        </p:nvSpPr>
        <p:spPr>
          <a:xfrm>
            <a:off x="4007011" y="1476576"/>
            <a:ext cx="35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8A741E0-EC0F-4160-86D2-A8CC246CE7DE}"/>
              </a:ext>
            </a:extLst>
          </p:cNvPr>
          <p:cNvSpPr txBox="1"/>
          <p:nvPr/>
        </p:nvSpPr>
        <p:spPr>
          <a:xfrm>
            <a:off x="9860620" y="1476476"/>
            <a:ext cx="35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</a:t>
            </a:r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DD8CEED-11E2-4FC9-9E4E-9D4648714B12}"/>
              </a:ext>
            </a:extLst>
          </p:cNvPr>
          <p:cNvSpPr txBox="1"/>
          <p:nvPr/>
        </p:nvSpPr>
        <p:spPr>
          <a:xfrm>
            <a:off x="3605185" y="4389714"/>
            <a:ext cx="1258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Mean of </a:t>
            </a:r>
            <a:r>
              <a:rPr lang="zh-CN" altLang="en-US" sz="1400" dirty="0"/>
              <a:t> </a:t>
            </a:r>
            <a:r>
              <a:rPr lang="en-US" altLang="zh-CN" sz="1400" dirty="0"/>
              <a:t>(B-A)</a:t>
            </a:r>
            <a:endParaRPr lang="zh-CN" altLang="en-US" sz="1400" dirty="0"/>
          </a:p>
        </p:txBody>
      </p:sp>
      <p:sp>
        <p:nvSpPr>
          <p:cNvPr id="41" name="文本占位符 2">
            <a:extLst>
              <a:ext uri="{FF2B5EF4-FFF2-40B4-BE49-F238E27FC236}">
                <a16:creationId xmlns:a16="http://schemas.microsoft.com/office/drawing/2014/main" id="{778D8D41-DA7A-41D5-89F1-A9E2B8E61E48}"/>
              </a:ext>
            </a:extLst>
          </p:cNvPr>
          <p:cNvSpPr txBox="1">
            <a:spLocks/>
          </p:cNvSpPr>
          <p:nvPr/>
        </p:nvSpPr>
        <p:spPr>
          <a:xfrm>
            <a:off x="436682" y="893190"/>
            <a:ext cx="6896004" cy="549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基于训练好的模型深入研究</a:t>
            </a:r>
            <a:r>
              <a:rPr lang="zh-CN" altLang="en-US" sz="2000" dirty="0">
                <a:solidFill>
                  <a:srgbClr val="FF0000"/>
                </a:solidFill>
              </a:rPr>
              <a:t>影响校正效果的关键因素</a:t>
            </a:r>
          </a:p>
        </p:txBody>
      </p:sp>
    </p:spTree>
    <p:extLst>
      <p:ext uri="{BB962C8B-B14F-4D97-AF65-F5344CB8AC3E}">
        <p14:creationId xmlns:p14="http://schemas.microsoft.com/office/powerpoint/2010/main" val="392593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7" descr="C:/Users/ADMIN/AppData/Local/Temp/fig2wpp/@png2x_bg-2583&amp;379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9" y="-27517"/>
            <a:ext cx="12240684" cy="70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F35B0BEE-F18A-47BB-8FCB-E00DA2F2635D-1" descr="C:/Users/gaolw/AppData/Local/Temp/wpp.LeQcMjwp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/>
          <a:stretch>
            <a:fillRect/>
          </a:stretch>
        </p:blipFill>
        <p:spPr bwMode="auto">
          <a:xfrm>
            <a:off x="0" y="1888069"/>
            <a:ext cx="12177184" cy="2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标题 1" hidden="1"/>
          <p:cNvSpPr>
            <a:spLocks noGrp="1" noChangeArrowheads="1"/>
          </p:cNvSpPr>
          <p:nvPr>
            <p:ph type="ctrTitle"/>
          </p:nvPr>
        </p:nvSpPr>
        <p:spPr>
          <a:xfrm>
            <a:off x="914400" y="2131641"/>
            <a:ext cx="10363200" cy="1468967"/>
          </a:xfrm>
        </p:spPr>
        <p:txBody>
          <a:bodyPr/>
          <a:lstStyle/>
          <a:p>
            <a:r>
              <a:rPr lang="en-US" altLang="zh-CN">
                <a:latin typeface="Noto Serif CJK SC" pitchFamily="18" charset="-122"/>
                <a:ea typeface="FZHei-B01S" pitchFamily="2" charset="-122"/>
                <a:sym typeface="Noto Serif CJK SC" pitchFamily="18" charset="-122"/>
              </a:rPr>
              <a:t>+</a:t>
            </a:r>
            <a:endParaRPr lang="zh-CN" altLang="en-US"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896" y="1888069"/>
            <a:ext cx="12177183" cy="290406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7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cs typeface="+mn-ea"/>
              <a:sym typeface="Noto Serif CJK SC" pitchFamily="18" charset="-122"/>
            </a:endParaRPr>
          </a:p>
        </p:txBody>
      </p:sp>
      <p:sp>
        <p:nvSpPr>
          <p:cNvPr id="3" name="箭头: 五边形 2"/>
          <p:cNvSpPr/>
          <p:nvPr/>
        </p:nvSpPr>
        <p:spPr>
          <a:xfrm>
            <a:off x="-52916" y="1888069"/>
            <a:ext cx="3346451" cy="2904067"/>
          </a:xfrm>
          <a:prstGeom prst="homePlate">
            <a:avLst/>
          </a:prstGeom>
          <a:solidFill>
            <a:srgbClr val="3A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719667" y="2180169"/>
            <a:ext cx="1852084" cy="17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22" tIns="34286" rIns="68422" bIns="34286">
            <a:spAutoFit/>
          </a:bodyPr>
          <a:lstStyle/>
          <a:p>
            <a:pPr defTabSz="121539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Noto Serif CJK SC" pitchFamily="18" charset="-122"/>
              </a:rPr>
              <a:t>04</a:t>
            </a:r>
          </a:p>
        </p:txBody>
      </p:sp>
      <p:sp>
        <p:nvSpPr>
          <p:cNvPr id="9" name="文本框 12">
            <a:extLst>
              <a:ext uri="{FF2B5EF4-FFF2-40B4-BE49-F238E27FC236}">
                <a16:creationId xmlns:a16="http://schemas.microsoft.com/office/drawing/2014/main" id="{950488BD-E989-4E74-A75B-325B80670B28}"/>
              </a:ext>
            </a:extLst>
          </p:cNvPr>
          <p:cNvSpPr txBox="1"/>
          <p:nvPr/>
        </p:nvSpPr>
        <p:spPr>
          <a:xfrm>
            <a:off x="3121416" y="2793958"/>
            <a:ext cx="8475562" cy="1092288"/>
          </a:xfrm>
          <a:prstGeom prst="rect">
            <a:avLst/>
          </a:prstGeom>
          <a:noFill/>
        </p:spPr>
        <p:txBody>
          <a:bodyPr wrap="square" lIns="121605" tIns="60802" rIns="121605" bIns="60802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AI</a:t>
            </a:r>
            <a:r>
              <a:rPr lang="zh-CN" altLang="en-US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与</a:t>
            </a:r>
            <a:r>
              <a:rPr lang="en-US" altLang="zh-CN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CSNS</a:t>
            </a:r>
            <a:r>
              <a:rPr lang="zh-CN" altLang="en-US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加速器运行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加速器运行方式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22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224C454-169B-4ACB-96EE-3C98155DF059}"/>
              </a:ext>
            </a:extLst>
          </p:cNvPr>
          <p:cNvGrpSpPr/>
          <p:nvPr/>
        </p:nvGrpSpPr>
        <p:grpSpPr>
          <a:xfrm>
            <a:off x="4763457" y="1318088"/>
            <a:ext cx="7428543" cy="4520924"/>
            <a:chOff x="1798056" y="1915970"/>
            <a:chExt cx="7428543" cy="452092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649BB9D-19DE-4948-B448-1F3E981C5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695" y="2419895"/>
              <a:ext cx="2538807" cy="1206328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4539112-5B9B-4ABA-A23A-F2B255C34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097" y="4202158"/>
              <a:ext cx="1312147" cy="1685176"/>
            </a:xfrm>
            <a:prstGeom prst="rect">
              <a:avLst/>
            </a:prstGeom>
          </p:spPr>
        </p:pic>
        <p:pic>
          <p:nvPicPr>
            <p:cNvPr id="1026" name="Picture 2" descr="日志图标_日志icon_日志矢量图标_88ICON">
              <a:extLst>
                <a:ext uri="{FF2B5EF4-FFF2-40B4-BE49-F238E27FC236}">
                  <a16:creationId xmlns:a16="http://schemas.microsoft.com/office/drawing/2014/main" id="{341FAD98-E4E8-43FC-B173-E3EC2A7E7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6452" y="4202158"/>
              <a:ext cx="1640542" cy="1640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实时监测图片免费下载_PNG素材_编号ve9i59d3q_图精灵">
              <a:extLst>
                <a:ext uri="{FF2B5EF4-FFF2-40B4-BE49-F238E27FC236}">
                  <a16:creationId xmlns:a16="http://schemas.microsoft.com/office/drawing/2014/main" id="{1722796A-F591-44CB-8DDD-CC51D6B3B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695" y="4356514"/>
              <a:ext cx="2379698" cy="153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文本占位符 2">
              <a:extLst>
                <a:ext uri="{FF2B5EF4-FFF2-40B4-BE49-F238E27FC236}">
                  <a16:creationId xmlns:a16="http://schemas.microsoft.com/office/drawing/2014/main" id="{8649152A-7F2A-4C7E-A1E3-28F22F80A268}"/>
                </a:ext>
              </a:extLst>
            </p:cNvPr>
            <p:cNvSpPr txBox="1">
              <a:spLocks/>
            </p:cNvSpPr>
            <p:nvPr/>
          </p:nvSpPr>
          <p:spPr>
            <a:xfrm>
              <a:off x="1862071" y="5887334"/>
              <a:ext cx="2127223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000" b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5000</a:t>
              </a:r>
              <a:r>
                <a:rPr lang="zh-CN" altLang="en-US" sz="2000" b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个报警变量</a:t>
              </a:r>
            </a:p>
          </p:txBody>
        </p:sp>
        <p:sp>
          <p:nvSpPr>
            <p:cNvPr id="43" name="文本占位符 2">
              <a:extLst>
                <a:ext uri="{FF2B5EF4-FFF2-40B4-BE49-F238E27FC236}">
                  <a16:creationId xmlns:a16="http://schemas.microsoft.com/office/drawing/2014/main" id="{1A21EE6E-5E22-4989-9B64-3E8A3AC5F011}"/>
                </a:ext>
              </a:extLst>
            </p:cNvPr>
            <p:cNvSpPr txBox="1">
              <a:spLocks/>
            </p:cNvSpPr>
            <p:nvPr/>
          </p:nvSpPr>
          <p:spPr>
            <a:xfrm>
              <a:off x="1798056" y="3729776"/>
              <a:ext cx="2127223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严重依赖</a:t>
              </a:r>
            </a:p>
          </p:txBody>
        </p:sp>
        <p:sp>
          <p:nvSpPr>
            <p:cNvPr id="44" name="文本占位符 2">
              <a:extLst>
                <a:ext uri="{FF2B5EF4-FFF2-40B4-BE49-F238E27FC236}">
                  <a16:creationId xmlns:a16="http://schemas.microsoft.com/office/drawing/2014/main" id="{2F10046E-1766-453A-A254-93D1826C6DA1}"/>
                </a:ext>
              </a:extLst>
            </p:cNvPr>
            <p:cNvSpPr txBox="1">
              <a:spLocks/>
            </p:cNvSpPr>
            <p:nvPr/>
          </p:nvSpPr>
          <p:spPr>
            <a:xfrm>
              <a:off x="4474932" y="5887334"/>
              <a:ext cx="2127223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个大屏幕</a:t>
              </a:r>
              <a:r>
                <a:rPr lang="en-US" altLang="zh-CN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+30</a:t>
              </a: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个控制台显示器</a:t>
              </a:r>
            </a:p>
          </p:txBody>
        </p:sp>
        <p:sp>
          <p:nvSpPr>
            <p:cNvPr id="45" name="文本占位符 2">
              <a:extLst>
                <a:ext uri="{FF2B5EF4-FFF2-40B4-BE49-F238E27FC236}">
                  <a16:creationId xmlns:a16="http://schemas.microsoft.com/office/drawing/2014/main" id="{21372A97-7445-4D5A-9146-8E150F5B44C9}"/>
                </a:ext>
              </a:extLst>
            </p:cNvPr>
            <p:cNvSpPr txBox="1">
              <a:spLocks/>
            </p:cNvSpPr>
            <p:nvPr/>
          </p:nvSpPr>
          <p:spPr>
            <a:xfrm>
              <a:off x="4356878" y="3729776"/>
              <a:ext cx="2127223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一般依赖</a:t>
              </a:r>
            </a:p>
          </p:txBody>
        </p:sp>
        <p:sp>
          <p:nvSpPr>
            <p:cNvPr id="46" name="文本占位符 2">
              <a:extLst>
                <a:ext uri="{FF2B5EF4-FFF2-40B4-BE49-F238E27FC236}">
                  <a16:creationId xmlns:a16="http://schemas.microsoft.com/office/drawing/2014/main" id="{A16F7DAF-970F-4720-B357-5287C17F525C}"/>
                </a:ext>
              </a:extLst>
            </p:cNvPr>
            <p:cNvSpPr txBox="1">
              <a:spLocks/>
            </p:cNvSpPr>
            <p:nvPr/>
          </p:nvSpPr>
          <p:spPr>
            <a:xfrm>
              <a:off x="7064219" y="3672942"/>
              <a:ext cx="2127223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强制要求</a:t>
              </a:r>
            </a:p>
          </p:txBody>
        </p:sp>
        <p:sp>
          <p:nvSpPr>
            <p:cNvPr id="47" name="文本占位符 2">
              <a:extLst>
                <a:ext uri="{FF2B5EF4-FFF2-40B4-BE49-F238E27FC236}">
                  <a16:creationId xmlns:a16="http://schemas.microsoft.com/office/drawing/2014/main" id="{E6EBFAA8-3AA3-463D-A0B8-8DC819817106}"/>
                </a:ext>
              </a:extLst>
            </p:cNvPr>
            <p:cNvSpPr txBox="1">
              <a:spLocks/>
            </p:cNvSpPr>
            <p:nvPr/>
          </p:nvSpPr>
          <p:spPr>
            <a:xfrm>
              <a:off x="7099376" y="5815473"/>
              <a:ext cx="2127223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个信息化系统</a:t>
              </a:r>
            </a:p>
          </p:txBody>
        </p:sp>
        <p:sp>
          <p:nvSpPr>
            <p:cNvPr id="48" name="文本占位符 2">
              <a:extLst>
                <a:ext uri="{FF2B5EF4-FFF2-40B4-BE49-F238E27FC236}">
                  <a16:creationId xmlns:a16="http://schemas.microsoft.com/office/drawing/2014/main" id="{1CA558B0-EC22-4480-9D12-B489E14923BD}"/>
                </a:ext>
              </a:extLst>
            </p:cNvPr>
            <p:cNvSpPr txBox="1">
              <a:spLocks/>
            </p:cNvSpPr>
            <p:nvPr/>
          </p:nvSpPr>
          <p:spPr>
            <a:xfrm>
              <a:off x="3345752" y="1915970"/>
              <a:ext cx="5038165" cy="5495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lang="zh-CN" altLang="en-US" sz="2400" b="1" u="none" strike="noStrike" kern="0" cap="none" spc="0" normalizeH="0" baseline="0" dirty="0">
                  <a:solidFill>
                    <a:srgbClr val="005DA2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1pPr>
              <a:lvl2pPr marL="774700" indent="-3429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tabLst>
                  <a:tab pos="1609090" algn="l"/>
                </a:tabLst>
                <a:defRPr lang="zh-CN" altLang="en-US" sz="2000" u="none" strike="noStrike" kern="0" cap="none" spc="0" normalizeH="0" baseline="0" dirty="0">
                  <a:solidFill>
                    <a:schemeClr val="tx1"/>
                  </a:solidFill>
                  <a:uFillTx/>
                  <a:latin typeface="Times New Roman" panose="02020603050405020304" pitchFamily="18" charset="0"/>
                  <a:ea typeface="微软雅黑" panose="020B0503020204020204" charset="-122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35"/>
                </a:spcAft>
                <a:buFont typeface="Arial" panose="020B0604020202020204" pitchFamily="34" charset="0"/>
                <a:buChar char="•"/>
                <a:defRPr sz="1600" u="none" strike="noStrike" kern="1200" cap="none" spc="125" normalizeH="0" baseline="0">
                  <a:solidFill>
                    <a:schemeClr val="tx1"/>
                  </a:solidFill>
                  <a:uFillTx/>
                  <a:latin typeface="Arial" panose="020B0604020202020204" pitchFamily="34" charset="0"/>
                  <a:ea typeface="隶书" panose="02010509060101010101" pitchFamily="49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ct val="10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r>
                <a:rPr lang="en-US" altLang="zh-CN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班，</a:t>
              </a:r>
              <a:r>
                <a:rPr lang="en-US" altLang="zh-CN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7*24</a:t>
              </a: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，每天完成四次现场巡检</a:t>
              </a:r>
            </a:p>
          </p:txBody>
        </p:sp>
      </p:grpSp>
      <p:sp>
        <p:nvSpPr>
          <p:cNvPr id="50" name="基于机器学习方法创建CSNS加速器运行智能值班员">
            <a:extLst>
              <a:ext uri="{FF2B5EF4-FFF2-40B4-BE49-F238E27FC236}">
                <a16:creationId xmlns:a16="http://schemas.microsoft.com/office/drawing/2014/main" id="{758034EE-ACD2-4255-A623-4D07C4F639EF}"/>
              </a:ext>
            </a:extLst>
          </p:cNvPr>
          <p:cNvSpPr txBox="1"/>
          <p:nvPr/>
        </p:nvSpPr>
        <p:spPr>
          <a:xfrm>
            <a:off x="295953" y="1513866"/>
            <a:ext cx="4581952" cy="369331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8" tIns="91438" rIns="91438" bIns="91438">
            <a:spAutoFit/>
          </a:bodyPr>
          <a:lstStyle/>
          <a:p>
            <a:pPr marL="393700" lvl="1" indent="-342900" defTabSz="1828800">
              <a:buClr>
                <a:srgbClr val="000000"/>
              </a:buClr>
              <a:buSzPct val="100000"/>
              <a:buFont typeface="Wingdings" panose="05000000000000000000" pitchFamily="2" charset="2"/>
              <a:buChar char="l"/>
              <a:defRPr sz="1900"/>
            </a:pP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 marL="995278" lvl="2" indent="-220578" defTabSz="18288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Char char="‣"/>
              <a:defRPr sz="1900"/>
            </a:pPr>
            <a:r>
              <a:rPr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难以通过设置阈值来预警的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变量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正常值不固定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995278" lvl="2" indent="-220578" defTabSz="18288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Char char="‣"/>
              <a:defRPr sz="1900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难以</a:t>
            </a:r>
            <a:r>
              <a:rPr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识别突然抖动的异常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95278" lvl="2" indent="-220578" defTabSz="18288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Char char="‣"/>
              <a:defRPr sz="1900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难以快速识别长周期的慢变化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95278" lvl="2" indent="-220578" defTabSz="1828800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Char char="‣"/>
              <a:defRPr sz="1900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难以对本地站实时监测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93700" lvl="1" indent="-342900" defTabSz="1828800">
              <a:buClr>
                <a:srgbClr val="000000"/>
              </a:buClr>
              <a:buSzPct val="100000"/>
              <a:buFont typeface="Wingdings" panose="05000000000000000000" pitchFamily="2" charset="2"/>
              <a:buChar char="l"/>
              <a:defRPr sz="1900"/>
            </a:pP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93700" lvl="1" indent="-342900" defTabSz="1828800">
              <a:buClr>
                <a:srgbClr val="000000"/>
              </a:buClr>
              <a:buSzPct val="100000"/>
              <a:buFont typeface="Wingdings" panose="05000000000000000000" pitchFamily="2" charset="2"/>
              <a:buChar char="l"/>
              <a:defRPr sz="1900"/>
            </a:pP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提高故障排查效率、运行效率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536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值班员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23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7" name="设计架构.png" descr="设计架构.png">
            <a:extLst>
              <a:ext uri="{FF2B5EF4-FFF2-40B4-BE49-F238E27FC236}">
                <a16:creationId xmlns:a16="http://schemas.microsoft.com/office/drawing/2014/main" id="{70A7FE05-1DDE-4491-98DF-0CB303601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91" y="1088667"/>
            <a:ext cx="11889218" cy="468066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5218DA-8A91-463E-A712-EEDC0F281258}"/>
              </a:ext>
            </a:extLst>
          </p:cNvPr>
          <p:cNvSpPr txBox="1"/>
          <p:nvPr/>
        </p:nvSpPr>
        <p:spPr>
          <a:xfrm>
            <a:off x="717177" y="5984586"/>
            <a:ext cx="105156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彭娜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张玉亮等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基于机器学习方法的 </a:t>
            </a:r>
            <a:r>
              <a:rPr lang="en-US" altLang="zh-CN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CSNS </a:t>
            </a:r>
            <a:r>
              <a:rPr lang="zh-CN" altLang="en-US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加速器智能值班员样机系统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核技术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2025.</a:t>
            </a:r>
          </a:p>
          <a:p>
            <a:pPr>
              <a:spcBef>
                <a:spcPts val="600"/>
              </a:spcBef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彭娜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郭臻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张玉亮等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Using machine learning to analyze data related to RCS transmission efficiency in CSNS. RDTM, 2025.</a:t>
            </a:r>
          </a:p>
          <a:p>
            <a:pPr>
              <a:spcBef>
                <a:spcPts val="600"/>
              </a:spcBef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何泳成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张玉亮等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基于深度学习的</a:t>
            </a:r>
            <a:r>
              <a:rPr lang="en-US" altLang="zh-CN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加速器预警系统样机</a:t>
            </a:r>
            <a:r>
              <a:rPr lang="en-US" altLang="zh-CN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强激光与粒子束，</a:t>
            </a:r>
            <a:r>
              <a:rPr lang="en-US" altLang="zh-CN" sz="100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2021.</a:t>
            </a:r>
            <a:endParaRPr lang="en-US" altLang="zh-CN" sz="1000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1000" dirty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149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预警值班员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24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92FBD14-BB71-4872-BCC7-D35B0FE3389F}"/>
              </a:ext>
            </a:extLst>
          </p:cNvPr>
          <p:cNvSpPr txBox="1"/>
          <p:nvPr/>
        </p:nvSpPr>
        <p:spPr>
          <a:xfrm>
            <a:off x="362518" y="1162891"/>
            <a:ext cx="11435891" cy="4862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以真空度预警为例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使用卷积神经网络（</a:t>
            </a:r>
            <a:r>
              <a:rPr lang="en-US" altLang="zh-CN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CNN</a:t>
            </a:r>
            <a:r>
              <a:rPr lang="zh-CN" altLang="en-US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）进行训练</a:t>
            </a:r>
            <a:endParaRPr lang="en-US" altLang="zh-CN" sz="20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lvl="1">
              <a:lnSpc>
                <a:spcPct val="120000"/>
              </a:lnSpc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训练相关信息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90F7605B-369B-474B-A07F-0AB4D791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61" y="2034766"/>
            <a:ext cx="8641576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DBF09B29-3556-4CA7-A72D-F00B24059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069771"/>
              </p:ext>
            </p:extLst>
          </p:nvPr>
        </p:nvGraphicFramePr>
        <p:xfrm>
          <a:off x="1703512" y="4698830"/>
          <a:ext cx="8496942" cy="112793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61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6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60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53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7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77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81016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训练轮数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每轮训</a:t>
                      </a:r>
                      <a:endParaRPr lang="en-US" altLang="zh-CN" sz="1600" b="1" kern="100" dirty="0">
                        <a:effectLst/>
                      </a:endParaRPr>
                    </a:p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练耗时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训练集</a:t>
                      </a:r>
                      <a:endParaRPr lang="en-US" altLang="zh-CN" sz="1600" b="1" kern="100" dirty="0">
                        <a:effectLst/>
                      </a:endParaRPr>
                    </a:p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样本数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测试集</a:t>
                      </a:r>
                      <a:endParaRPr lang="en-US" altLang="zh-CN" sz="1600" b="1" kern="100" dirty="0">
                        <a:effectLst/>
                      </a:endParaRPr>
                    </a:p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样本数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学习率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保持率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准确率</a:t>
                      </a:r>
                      <a:r>
                        <a:rPr lang="en-US" sz="1600" b="1" kern="100" dirty="0">
                          <a:effectLst/>
                        </a:rPr>
                        <a:t> 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917"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351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effectLst/>
                        </a:rPr>
                        <a:t>约</a:t>
                      </a:r>
                      <a:r>
                        <a:rPr lang="en-US" altLang="zh-CN" sz="1600" b="1" kern="100" dirty="0">
                          <a:effectLst/>
                        </a:rPr>
                        <a:t>3</a:t>
                      </a:r>
                      <a:r>
                        <a:rPr lang="zh-CN" altLang="en-US" sz="1600" b="1" kern="100" dirty="0">
                          <a:effectLst/>
                        </a:rPr>
                        <a:t>分钟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50</a:t>
                      </a:r>
                      <a:r>
                        <a:rPr lang="zh-CN" altLang="en-US" sz="1600" b="1" kern="100" dirty="0">
                          <a:effectLst/>
                        </a:rPr>
                        <a:t>万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5</a:t>
                      </a:r>
                      <a:r>
                        <a:rPr lang="zh-CN" altLang="en-US" sz="1600" b="1" kern="100" dirty="0">
                          <a:effectLst/>
                        </a:rPr>
                        <a:t>万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0</a:t>
                      </a:r>
                      <a:r>
                        <a:rPr lang="en-US" altLang="zh-CN" sz="1600" b="1" kern="100" dirty="0">
                          <a:effectLst/>
                        </a:rPr>
                        <a:t>.0002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0</a:t>
                      </a:r>
                      <a:r>
                        <a:rPr lang="en-US" altLang="zh-CN" sz="1600" b="1" kern="100" dirty="0">
                          <a:effectLst/>
                        </a:rPr>
                        <a:t>.9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98.4%</a:t>
                      </a:r>
                      <a:endParaRPr lang="zh-CN" sz="1600" b="1" kern="100" dirty="0"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68589" marR="685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014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预警值班员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25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E9E2F4C-51F8-43E9-8418-3ECC87388081}"/>
              </a:ext>
            </a:extLst>
          </p:cNvPr>
          <p:cNvSpPr txBox="1"/>
          <p:nvPr/>
        </p:nvSpPr>
        <p:spPr>
          <a:xfrm>
            <a:off x="313396" y="1288397"/>
            <a:ext cx="4701605" cy="4716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实测案例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案例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：预警级别在发生真空联锁前约半小时开始升高，预警级别达到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时发生了真空阀门联锁。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案例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DTL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温度预警级别达到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，及时排查出原因是温度传感器线路接触不良并进行了修复，避免了联锁故障。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1CEC7C-8B8F-46C7-8B89-59DBC455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613" y="1288397"/>
            <a:ext cx="5257462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87FF77D-2164-4F32-97A2-FBBAD7CB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894" y="3838400"/>
            <a:ext cx="5240834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9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本地站巡检值班员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26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E124B1A-81E8-49CC-B26A-1757F9D8D118}"/>
              </a:ext>
            </a:extLst>
          </p:cNvPr>
          <p:cNvSpPr txBox="1"/>
          <p:nvPr/>
        </p:nvSpPr>
        <p:spPr>
          <a:xfrm>
            <a:off x="255165" y="1065116"/>
            <a:ext cx="11543244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由于传统人工巡检存在巡检周期长（每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小时一次）、效率不高和无法实时监测等不足，所以根据巡检项目需求，设计了基于多模态传感器的本地站智能巡检系统。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8565358-62FF-4E39-8E4C-FDA37CAEC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257534"/>
            <a:ext cx="6734676" cy="30767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4FF1064-00F3-4F80-BA23-679D8627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309" y="2634376"/>
            <a:ext cx="5323140" cy="23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45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时空对比融合异常判定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27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F9F1B31-62D2-404A-AAA4-5FB69059B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374" y="982199"/>
            <a:ext cx="8520863" cy="540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D87E6E5-C40E-412F-A868-C3D77CAF12D0}"/>
              </a:ext>
            </a:extLst>
          </p:cNvPr>
          <p:cNvSpPr txBox="1"/>
          <p:nvPr/>
        </p:nvSpPr>
        <p:spPr>
          <a:xfrm>
            <a:off x="192763" y="1197352"/>
            <a:ext cx="3258560" cy="3724096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核心逻辑：仅用正常数据训练，充分融合时空特征。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核心流程：数据预处理与增强→时序特征提取→空间特征强化→时空对比融合→异常判定。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E314184-215E-4564-AC6E-36D9097880EF}"/>
              </a:ext>
            </a:extLst>
          </p:cNvPr>
          <p:cNvSpPr txBox="1"/>
          <p:nvPr/>
        </p:nvSpPr>
        <p:spPr>
          <a:xfrm>
            <a:off x="788894" y="6431247"/>
            <a:ext cx="10515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+mn-ea"/>
              </a:rPr>
              <a:t>杨喆</a:t>
            </a:r>
            <a:r>
              <a:rPr lang="en-US" altLang="zh-CN" sz="1000" dirty="0">
                <a:latin typeface="+mn-ea"/>
              </a:rPr>
              <a:t>, </a:t>
            </a:r>
            <a:r>
              <a:rPr lang="zh-CN" altLang="en-US" sz="1000" dirty="0">
                <a:latin typeface="+mn-ea"/>
              </a:rPr>
              <a:t>周锐畅</a:t>
            </a:r>
            <a:r>
              <a:rPr lang="en-US" altLang="zh-CN" sz="1000" dirty="0">
                <a:latin typeface="+mn-ea"/>
              </a:rPr>
              <a:t>, </a:t>
            </a:r>
            <a:r>
              <a:rPr lang="zh-CN" altLang="en-US" sz="1000" dirty="0">
                <a:latin typeface="+mn-ea"/>
              </a:rPr>
              <a:t>何泳成等</a:t>
            </a:r>
            <a:r>
              <a:rPr lang="en-US" altLang="zh-CN" sz="1000" dirty="0">
                <a:latin typeface="+mn-ea"/>
              </a:rPr>
              <a:t>. </a:t>
            </a:r>
            <a:r>
              <a:rPr lang="en-US" altLang="zh-CN" sz="900" i="0" dirty="0">
                <a:effectLst/>
                <a:latin typeface="-apple-system"/>
              </a:rPr>
              <a:t>Anomaly detection of particle accelerators using spatial-temporal contrastive fusion of multi-sensor time series. Reliability Engineering &amp; System Safety, 2026</a:t>
            </a:r>
            <a:r>
              <a:rPr lang="en-US" altLang="zh-CN" sz="1000" dirty="0">
                <a:latin typeface="+mn-ea"/>
              </a:rPr>
              <a:t>.</a:t>
            </a:r>
            <a:r>
              <a:rPr lang="zh-CN" altLang="en-US" sz="1000" dirty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126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在束流诊断中的应用研究</a:t>
            </a: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28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701B9D2-0BD3-4AC1-AE5A-23F0904C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59" y="1082544"/>
            <a:ext cx="5300894" cy="30964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553B6E-C7BF-48DF-AB2A-77DAC70C9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49" y="4477912"/>
            <a:ext cx="1314746" cy="17523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825A134-FF5A-43C3-AD70-637C8289C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77" r="17591"/>
          <a:stretch/>
        </p:blipFill>
        <p:spPr>
          <a:xfrm>
            <a:off x="3342819" y="5121648"/>
            <a:ext cx="2789924" cy="110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6A655A8-1522-442A-AAC3-16ED9EECC13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12532" r="24794" b="6367"/>
          <a:stretch/>
        </p:blipFill>
        <p:spPr bwMode="auto">
          <a:xfrm>
            <a:off x="6446765" y="1082544"/>
            <a:ext cx="4907035" cy="35100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7C17C56-ACC2-49B6-89DF-9BFFE7D26837}"/>
              </a:ext>
            </a:extLst>
          </p:cNvPr>
          <p:cNvSpPr txBox="1"/>
          <p:nvPr/>
        </p:nvSpPr>
        <p:spPr>
          <a:xfrm>
            <a:off x="3126295" y="4500683"/>
            <a:ext cx="3201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LRIPM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蜂窝状低压板匀场栅网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造成图像像素缺失</a:t>
            </a:r>
            <a:endParaRPr lang="zh-CN" altLang="en-US" sz="16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9FC2F9F-4377-4FC7-9863-46040FF9FEAE}"/>
              </a:ext>
            </a:extLst>
          </p:cNvPr>
          <p:cNvSpPr txBox="1"/>
          <p:nvPr/>
        </p:nvSpPr>
        <p:spPr>
          <a:xfrm>
            <a:off x="6660658" y="4592606"/>
            <a:ext cx="49070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图像修复方法选择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>
              <a:buFont typeface="Wingdings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模糊滤波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高斯模糊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0" lvl="3" indent="-342900">
              <a:buFont typeface="Wingdings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中值模糊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14450" lvl="2" indent="-342900">
              <a:buFont typeface="Wingdings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偏微分方程修复算法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14450" lvl="2" indent="-342900">
              <a:buFont typeface="Wingdings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无监督学习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8B25389-C8BD-4B29-B392-D2209A38ED48}"/>
              </a:ext>
            </a:extLst>
          </p:cNvPr>
          <p:cNvSpPr txBox="1"/>
          <p:nvPr/>
        </p:nvSpPr>
        <p:spPr>
          <a:xfrm>
            <a:off x="788894" y="6431247"/>
            <a:ext cx="7455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+mn-ea"/>
              </a:rPr>
              <a:t>刘孟宇，黄蔚玲等</a:t>
            </a:r>
            <a:r>
              <a:rPr lang="en-US" altLang="zh-CN" sz="1000" dirty="0">
                <a:latin typeface="+mn-ea"/>
              </a:rPr>
              <a:t>. </a:t>
            </a:r>
            <a:r>
              <a:rPr lang="zh-CN" altLang="en-US" sz="1000" dirty="0">
                <a:latin typeface="+mn-ea"/>
              </a:rPr>
              <a:t>强流质子加速器束流剖面测量探测器设计，强激光与粒子束，</a:t>
            </a:r>
            <a:r>
              <a:rPr lang="en-US" altLang="zh-CN" sz="1000" dirty="0">
                <a:latin typeface="+mn-ea"/>
              </a:rPr>
              <a:t>2025.4</a:t>
            </a:r>
            <a:endParaRPr lang="en-US" altLang="zh-CN" sz="1000" dirty="0">
              <a:latin typeface="+mn-ea"/>
              <a:cs typeface="宋体" panose="02010600030101010101" pitchFamily="2" charset="-122"/>
            </a:endParaRPr>
          </a:p>
          <a:p>
            <a:r>
              <a:rPr lang="zh-CN" altLang="en-US" sz="1000" dirty="0">
                <a:latin typeface="+mn-ea"/>
                <a:cs typeface="宋体" panose="02010600030101010101" pitchFamily="2" charset="-122"/>
              </a:rPr>
              <a:t>刘孟宇，黄蔚玲等</a:t>
            </a:r>
            <a:r>
              <a:rPr lang="en-US" altLang="zh-CN" sz="1000" dirty="0">
                <a:latin typeface="+mn-ea"/>
                <a:cs typeface="宋体" panose="02010600030101010101" pitchFamily="2" charset="-122"/>
              </a:rPr>
              <a:t>. </a:t>
            </a:r>
            <a:r>
              <a:rPr lang="en-US" altLang="zh-CN" sz="1000" dirty="0">
                <a:effectLst/>
                <a:latin typeface="+mn-ea"/>
                <a:cs typeface="宋体" panose="02010600030101010101" pitchFamily="2" charset="-122"/>
              </a:rPr>
              <a:t>CSNS</a:t>
            </a:r>
            <a:r>
              <a:rPr lang="zh-CN" altLang="zh-CN" sz="1000" dirty="0">
                <a:effectLst/>
                <a:latin typeface="+mn-ea"/>
                <a:cs typeface="宋体" panose="02010600030101010101" pitchFamily="2" charset="-122"/>
              </a:rPr>
              <a:t>残余气体电离型束流剖面</a:t>
            </a:r>
            <a:r>
              <a:rPr lang="zh-CN" altLang="zh-CN" sz="1000" dirty="0">
                <a:solidFill>
                  <a:srgbClr val="000000"/>
                </a:solidFill>
                <a:effectLst/>
                <a:latin typeface="+mn-ea"/>
                <a:cs typeface="宋体" panose="02010600030101010101" pitchFamily="2" charset="-122"/>
              </a:rPr>
              <a:t>测量</a:t>
            </a:r>
            <a:r>
              <a:rPr lang="zh-CN" altLang="zh-CN" sz="1000" dirty="0">
                <a:effectLst/>
                <a:latin typeface="+mn-ea"/>
                <a:cs typeface="宋体" panose="02010600030101010101" pitchFamily="2" charset="-122"/>
              </a:rPr>
              <a:t>畸变校正研究</a:t>
            </a:r>
            <a:r>
              <a:rPr lang="zh-CN" altLang="en-US" sz="1000" dirty="0">
                <a:latin typeface="+mn-ea"/>
                <a:cs typeface="宋体" panose="02010600030101010101" pitchFamily="2" charset="-122"/>
              </a:rPr>
              <a:t>，强激光与粒子束，</a:t>
            </a:r>
            <a:r>
              <a:rPr lang="en-US" altLang="zh-CN" sz="1000" dirty="0">
                <a:latin typeface="+mn-ea"/>
                <a:cs typeface="宋体" panose="02010600030101010101" pitchFamily="2" charset="-122"/>
              </a:rPr>
              <a:t>2025</a:t>
            </a:r>
            <a:endParaRPr lang="zh-CN" altLang="en-US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7704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4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AccChatBot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29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F88320-3D0B-43A2-AC26-BA87AE317FFD}"/>
              </a:ext>
            </a:extLst>
          </p:cNvPr>
          <p:cNvSpPr/>
          <p:nvPr/>
        </p:nvSpPr>
        <p:spPr>
          <a:xfrm>
            <a:off x="609600" y="910491"/>
            <a:ext cx="11216537" cy="70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基于大模型技术构建统一中文自然语言查询入口，提高查询效率。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C87482C-405A-470A-A60F-334D55B42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37" y="1577788"/>
            <a:ext cx="3647326" cy="480087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3C0E9-B9E4-438D-B707-5983321F6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3" y="1612463"/>
            <a:ext cx="7729321" cy="45097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19F2FB9-D5C3-4CFC-BE74-D02C89F68A66}"/>
              </a:ext>
            </a:extLst>
          </p:cNvPr>
          <p:cNvSpPr txBox="1"/>
          <p:nvPr/>
        </p:nvSpPr>
        <p:spPr>
          <a:xfrm>
            <a:off x="788894" y="6431247"/>
            <a:ext cx="10515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+mn-ea"/>
              </a:rPr>
              <a:t>陈迪炜</a:t>
            </a:r>
            <a:r>
              <a:rPr lang="en-US" altLang="zh-CN" sz="1000" dirty="0">
                <a:latin typeface="+mn-ea"/>
              </a:rPr>
              <a:t>, </a:t>
            </a:r>
            <a:r>
              <a:rPr lang="zh-CN" altLang="en-US" sz="1000" dirty="0">
                <a:latin typeface="+mn-ea"/>
              </a:rPr>
              <a:t>卢晓含等</a:t>
            </a:r>
            <a:r>
              <a:rPr lang="en-US" altLang="zh-CN" sz="1000" dirty="0">
                <a:latin typeface="+mn-ea"/>
              </a:rPr>
              <a:t>. PVHD: Research and Application of PV Query Algorithm Based on Hybrid Retrieval and Dynamic Truncation Mechanism. ICCPR 2025.</a:t>
            </a:r>
            <a:r>
              <a:rPr lang="zh-CN" altLang="en-US" sz="1000" dirty="0"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683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7" descr="C:/Users/ADMIN/AppData/Local/Temp/fig2wpp/@png2x_bg-2583&amp;379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82" y="-36482"/>
            <a:ext cx="12240684" cy="70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F35B0BEE-F18A-47BB-8FCB-E00DA2F2635D-1" descr="C:/Users/gaolw/AppData/Local/Temp/wpp.LeQcMjwp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/>
          <a:stretch>
            <a:fillRect/>
          </a:stretch>
        </p:blipFill>
        <p:spPr bwMode="auto">
          <a:xfrm>
            <a:off x="0" y="1888069"/>
            <a:ext cx="12177184" cy="2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标题 1" hidden="1"/>
          <p:cNvSpPr>
            <a:spLocks noGrp="1" noChangeArrowheads="1"/>
          </p:cNvSpPr>
          <p:nvPr>
            <p:ph type="ctrTitle"/>
          </p:nvPr>
        </p:nvSpPr>
        <p:spPr>
          <a:xfrm>
            <a:off x="914400" y="2131641"/>
            <a:ext cx="10363200" cy="1468967"/>
          </a:xfrm>
        </p:spPr>
        <p:txBody>
          <a:bodyPr/>
          <a:lstStyle/>
          <a:p>
            <a:r>
              <a:rPr lang="en-US" altLang="zh-CN">
                <a:latin typeface="Noto Serif CJK SC" pitchFamily="18" charset="-122"/>
                <a:ea typeface="FZHei-B01S" pitchFamily="2" charset="-122"/>
                <a:sym typeface="Noto Serif CJK SC" pitchFamily="18" charset="-122"/>
              </a:rPr>
              <a:t>+</a:t>
            </a:r>
            <a:endParaRPr lang="zh-CN" altLang="en-US"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896" y="1888069"/>
            <a:ext cx="12177183" cy="290406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7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cs typeface="+mn-ea"/>
              <a:sym typeface="Noto Serif CJK SC" pitchFamily="18" charset="-122"/>
            </a:endParaRPr>
          </a:p>
        </p:txBody>
      </p:sp>
      <p:sp>
        <p:nvSpPr>
          <p:cNvPr id="28" name="文本框 12"/>
          <p:cNvSpPr txBox="1"/>
          <p:nvPr/>
        </p:nvSpPr>
        <p:spPr>
          <a:xfrm>
            <a:off x="3495127" y="2770860"/>
            <a:ext cx="8185885" cy="1138454"/>
          </a:xfrm>
          <a:prstGeom prst="rect">
            <a:avLst/>
          </a:prstGeom>
          <a:noFill/>
        </p:spPr>
        <p:txBody>
          <a:bodyPr wrap="square" lIns="121605" tIns="60802" rIns="121605" bIns="60802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2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为什么拥抱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箭头: 五边形 2"/>
          <p:cNvSpPr/>
          <p:nvPr/>
        </p:nvSpPr>
        <p:spPr>
          <a:xfrm>
            <a:off x="-52916" y="1888069"/>
            <a:ext cx="3346451" cy="2904067"/>
          </a:xfrm>
          <a:prstGeom prst="homePlate">
            <a:avLst/>
          </a:prstGeom>
          <a:solidFill>
            <a:srgbClr val="3A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719667" y="2180169"/>
            <a:ext cx="1852084" cy="198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22" tIns="34286" rIns="68422" bIns="34286">
            <a:spAutoFit/>
          </a:bodyPr>
          <a:lstStyle/>
          <a:p>
            <a:pPr defTabSz="121539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Noto Serif CJK SC" pitchFamily="18" charset="-122"/>
              </a:rPr>
              <a:t>01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3C8AAFCA-A32D-4711-9BCE-1AB62C6D8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E7874E2A-B494-40B6-BDA3-95D6EA20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4365"/>
            <a:ext cx="9492532" cy="575938"/>
          </a:xfrm>
        </p:spPr>
        <p:txBody>
          <a:bodyPr/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4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AccChatBot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">
            <a:extLst>
              <a:ext uri="{FF2B5EF4-FFF2-40B4-BE49-F238E27FC236}">
                <a16:creationId xmlns:a16="http://schemas.microsoft.com/office/drawing/2014/main" id="{6FA11340-DE99-48D8-A667-DD0156D8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30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009A034-B475-4F95-B930-485987B7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67" y="1033247"/>
            <a:ext cx="10829285" cy="55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74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zh-CN" altLang="x-none" dirty="0"/>
              <a:t>结束语</a:t>
            </a:r>
            <a:endParaRPr lang="x-none" dirty="0"/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436427" y="1233396"/>
            <a:ext cx="11289248" cy="32769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781" tIns="60890" rIns="121781" bIns="60890">
            <a:spAutoFit/>
          </a:bodyPr>
          <a:lstStyle/>
          <a:p>
            <a:pPr marL="456565" indent="-456565" algn="just">
              <a:lnSpc>
                <a:spcPts val="3865"/>
              </a:lnSpc>
              <a:spcAft>
                <a:spcPts val="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加速器自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年开放运行以来，积累了海量高质量数据，为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应用提供了数据支撑。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6565" indent="-456565" algn="just">
              <a:lnSpc>
                <a:spcPts val="3865"/>
              </a:lnSpc>
              <a:spcAft>
                <a:spcPts val="800"/>
              </a:spcAft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在加速器设计、调束和运行中使用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算法做了一些初步工作，还需继续结合应用场景，继续做更深入工作。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6565" indent="-456565" algn="just">
              <a:lnSpc>
                <a:spcPts val="3865"/>
              </a:lnSpc>
              <a:spcAft>
                <a:spcPts val="800"/>
              </a:spcAft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欢迎各位老师与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加速器团队在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应用方面进行合作，协助我们解决实际工程问题。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"/>
          <p:cNvSpPr/>
          <p:nvPr/>
        </p:nvSpPr>
        <p:spPr>
          <a:xfrm>
            <a:off x="11472600" y="6501341"/>
            <a:ext cx="556253" cy="38404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21781" tIns="60890" rIns="121781" bIns="60890" anchor="t" anchorCtr="0"/>
          <a:lstStyle/>
          <a:p>
            <a:pPr algn="r"/>
            <a:fld id="{CAD2D6BD-DE1B-4B5F-8B41-2702339687B9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31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2"/>
          <p:cNvSpPr>
            <a:spLocks noGrp="1" noChangeArrowheads="1"/>
          </p:cNvSpPr>
          <p:nvPr>
            <p:ph type="title"/>
          </p:nvPr>
        </p:nvSpPr>
        <p:spPr>
          <a:xfrm>
            <a:off x="609660" y="173568"/>
            <a:ext cx="9175751" cy="575733"/>
          </a:xfrm>
        </p:spPr>
        <p:txBody>
          <a:bodyPr/>
          <a:lstStyle/>
          <a:p>
            <a:r>
              <a:rPr lang="zh-CN" altLang="en-US" dirty="0"/>
              <a:t>探索微观世界的 “超级显微镜”</a:t>
            </a:r>
          </a:p>
        </p:txBody>
      </p:sp>
      <p:sp>
        <p:nvSpPr>
          <p:cNvPr id="49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4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0" name="Picture 2" descr="W020090918368293183026.jpg">
            <a:extLst>
              <a:ext uri="{FF2B5EF4-FFF2-40B4-BE49-F238E27FC236}">
                <a16:creationId xmlns:a16="http://schemas.microsoft.com/office/drawing/2014/main" id="{01A655C7-33E8-46BD-8186-ED064D399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" y="1390451"/>
            <a:ext cx="2283320" cy="17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Image result for electron positron colliding">
            <a:extLst>
              <a:ext uri="{FF2B5EF4-FFF2-40B4-BE49-F238E27FC236}">
                <a16:creationId xmlns:a16="http://schemas.microsoft.com/office/drawing/2014/main" id="{957C7E70-4CA2-48EE-A4C1-75AEBB16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71" y="1352980"/>
            <a:ext cx="2404686" cy="19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7FA48D-2B3A-4243-8F28-A833C988A02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3815" y="1253714"/>
            <a:ext cx="3213484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CB0C1D9-3023-4A5F-A664-DFB27BF6C43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509723" y="3548887"/>
            <a:ext cx="2844232" cy="1810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Picture 2" descr="http://p0.qhmsg.com/dr/270_500_/t010e20aa51b8e9962e.gif">
            <a:extLst>
              <a:ext uri="{FF2B5EF4-FFF2-40B4-BE49-F238E27FC236}">
                <a16:creationId xmlns:a16="http://schemas.microsoft.com/office/drawing/2014/main" id="{F4BB0E68-14C4-4CC8-9893-27778188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06" y="3317487"/>
            <a:ext cx="2307197" cy="20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DE7EAA05-F986-44D0-9428-D9F1E9DF4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25597"/>
          <a:stretch>
            <a:fillRect/>
          </a:stretch>
        </p:blipFill>
        <p:spPr bwMode="auto">
          <a:xfrm>
            <a:off x="7383478" y="1431678"/>
            <a:ext cx="2119182" cy="18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C:\Users\Administrator-pc\Desktop\直线+环.jpg">
            <a:extLst>
              <a:ext uri="{FF2B5EF4-FFF2-40B4-BE49-F238E27FC236}">
                <a16:creationId xmlns:a16="http://schemas.microsoft.com/office/drawing/2014/main" id="{0A4F7276-01BC-481A-9A04-72DA3643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10285" y="1361706"/>
            <a:ext cx="2415444" cy="1810750"/>
          </a:xfrm>
          <a:prstGeom prst="rect">
            <a:avLst/>
          </a:prstGeom>
          <a:noFill/>
        </p:spPr>
      </p:pic>
      <p:pic>
        <p:nvPicPr>
          <p:cNvPr id="57" name="Picture 8" descr="https://pic2.zhimg.com/80/v2-d45fa0f085f7f8f86ca36271ecef9e00_720w.jpg?source=1940ef5c">
            <a:extLst>
              <a:ext uri="{FF2B5EF4-FFF2-40B4-BE49-F238E27FC236}">
                <a16:creationId xmlns:a16="http://schemas.microsoft.com/office/drawing/2014/main" id="{1C71100B-3A5C-459B-946E-78A7EA96B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 bwMode="auto">
          <a:xfrm>
            <a:off x="2385107" y="3420280"/>
            <a:ext cx="2432954" cy="19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65C871B-0002-4DFD-8A67-D43216B18A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498" y="3417816"/>
            <a:ext cx="2674035" cy="1810750"/>
          </a:xfrm>
          <a:prstGeom prst="rect">
            <a:avLst/>
          </a:prstGeom>
        </p:spPr>
      </p:pic>
      <p:sp>
        <p:nvSpPr>
          <p:cNvPr id="59" name="AutoShape 2" descr="2,900+ 項粒子加速器照片檔、圖片和免版稅影像- iStock">
            <a:extLst>
              <a:ext uri="{FF2B5EF4-FFF2-40B4-BE49-F238E27FC236}">
                <a16:creationId xmlns:a16="http://schemas.microsoft.com/office/drawing/2014/main" id="{ACF04D38-F0F3-4088-B0A9-EC9417795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3722" y="30795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BF6750A2-7795-471D-948C-475D9B4B2D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" y="3375088"/>
            <a:ext cx="2256107" cy="1969693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D4C6C593-F0EB-4B75-8FC1-7065C55E8FB6}"/>
              </a:ext>
            </a:extLst>
          </p:cNvPr>
          <p:cNvSpPr txBox="1"/>
          <p:nvPr/>
        </p:nvSpPr>
        <p:spPr>
          <a:xfrm>
            <a:off x="838137" y="5604286"/>
            <a:ext cx="1018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高能量      高亮度           高束流品质、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高稳定性（平台型装置）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5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3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175751" cy="575733"/>
          </a:xfrm>
        </p:spPr>
        <p:txBody>
          <a:bodyPr/>
          <a:lstStyle/>
          <a:p>
            <a:r>
              <a:rPr lang="zh-CN" altLang="en-US" dirty="0"/>
              <a:t>良好的</a:t>
            </a:r>
            <a:r>
              <a:rPr lang="en-US" altLang="zh-CN" dirty="0"/>
              <a:t>AI</a:t>
            </a:r>
            <a:r>
              <a:rPr lang="zh-CN" altLang="en-US" dirty="0"/>
              <a:t>应用平台</a:t>
            </a:r>
            <a:endParaRPr lang="zh-CN" altLang="zh-CN" dirty="0">
              <a:solidFill>
                <a:srgbClr val="0C0472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1211C97-6157-4768-B44D-E1079E951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98" y="1293060"/>
            <a:ext cx="6457255" cy="46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7">
            <a:extLst>
              <a:ext uri="{FF2B5EF4-FFF2-40B4-BE49-F238E27FC236}">
                <a16:creationId xmlns:a16="http://schemas.microsoft.com/office/drawing/2014/main" id="{87999E59-5E6D-4B2E-8590-03CFA30B6410}"/>
              </a:ext>
            </a:extLst>
          </p:cNvPr>
          <p:cNvSpPr txBox="1"/>
          <p:nvPr/>
        </p:nvSpPr>
        <p:spPr>
          <a:xfrm>
            <a:off x="7215808" y="4159004"/>
            <a:ext cx="1420131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运行数据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故障数据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日志数据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……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1" name="右箭头 8">
            <a:extLst>
              <a:ext uri="{FF2B5EF4-FFF2-40B4-BE49-F238E27FC236}">
                <a16:creationId xmlns:a16="http://schemas.microsoft.com/office/drawing/2014/main" id="{AC93E961-3ED2-4131-96BF-0DF04A6D4D65}"/>
              </a:ext>
            </a:extLst>
          </p:cNvPr>
          <p:cNvSpPr/>
          <p:nvPr/>
        </p:nvSpPr>
        <p:spPr bwMode="auto">
          <a:xfrm>
            <a:off x="8659794" y="4689904"/>
            <a:ext cx="336575" cy="3240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099D56E-E079-4FFE-90DF-677EDF2D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23" y="4173491"/>
            <a:ext cx="2219201" cy="125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1">
            <a:extLst>
              <a:ext uri="{FF2B5EF4-FFF2-40B4-BE49-F238E27FC236}">
                <a16:creationId xmlns:a16="http://schemas.microsoft.com/office/drawing/2014/main" id="{ACCEF29E-E228-4B71-AF4D-1CAF00BB7817}"/>
              </a:ext>
            </a:extLst>
          </p:cNvPr>
          <p:cNvSpPr txBox="1"/>
          <p:nvPr/>
        </p:nvSpPr>
        <p:spPr>
          <a:xfrm>
            <a:off x="7162490" y="2763688"/>
            <a:ext cx="4180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技术价值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 减少人工经验依赖、提升调试效率、支撑数字孪生构建、 实现故障预警等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EF26D00-752A-491F-B4CE-C7F863CDF578}"/>
              </a:ext>
            </a:extLst>
          </p:cNvPr>
          <p:cNvSpPr/>
          <p:nvPr/>
        </p:nvSpPr>
        <p:spPr>
          <a:xfrm>
            <a:off x="7156727" y="1601568"/>
            <a:ext cx="4150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传统方法局限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 依赖人工经验、优化周期长、非线性关联难处理、 故障响应滞后等</a:t>
            </a:r>
          </a:p>
        </p:txBody>
      </p:sp>
    </p:spTree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175751" cy="575733"/>
          </a:xfrm>
        </p:spPr>
        <p:txBody>
          <a:bodyPr/>
          <a:lstStyle/>
          <a:p>
            <a:r>
              <a:rPr lang="zh-CN" altLang="en-US" dirty="0"/>
              <a:t>加速器领域</a:t>
            </a:r>
            <a:r>
              <a:rPr lang="en-US" altLang="zh-CN" dirty="0"/>
              <a:t>AI</a:t>
            </a:r>
            <a:r>
              <a:rPr lang="zh-CN" altLang="en-US" dirty="0"/>
              <a:t>的发展方向</a:t>
            </a:r>
            <a:endParaRPr lang="zh-CN" altLang="zh-CN" dirty="0"/>
          </a:p>
        </p:txBody>
      </p:sp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6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9BAD96B-6832-44CE-A540-E7CC3C182F0C}"/>
              </a:ext>
            </a:extLst>
          </p:cNvPr>
          <p:cNvGrpSpPr/>
          <p:nvPr/>
        </p:nvGrpSpPr>
        <p:grpSpPr>
          <a:xfrm>
            <a:off x="191344" y="1264973"/>
            <a:ext cx="11809312" cy="4396276"/>
            <a:chOff x="263352" y="1313400"/>
            <a:chExt cx="9295911" cy="5211943"/>
          </a:xfrm>
        </p:grpSpPr>
        <p:sp>
          <p:nvSpPr>
            <p:cNvPr id="40" name="任意多边形 9">
              <a:extLst>
                <a:ext uri="{FF2B5EF4-FFF2-40B4-BE49-F238E27FC236}">
                  <a16:creationId xmlns:a16="http://schemas.microsoft.com/office/drawing/2014/main" id="{F458D522-E8D8-4ACE-A373-3AF7065F81AE}"/>
                </a:ext>
              </a:extLst>
            </p:cNvPr>
            <p:cNvSpPr/>
            <p:nvPr/>
          </p:nvSpPr>
          <p:spPr bwMode="auto">
            <a:xfrm>
              <a:off x="263352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/>
            </a:solid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设计优化</a:t>
              </a:r>
            </a:p>
          </p:txBody>
        </p:sp>
        <p:sp>
          <p:nvSpPr>
            <p:cNvPr id="41" name="任意多边形 10">
              <a:extLst>
                <a:ext uri="{FF2B5EF4-FFF2-40B4-BE49-F238E27FC236}">
                  <a16:creationId xmlns:a16="http://schemas.microsoft.com/office/drawing/2014/main" id="{AFDA1D58-6F88-49F7-B935-904E01C97EE4}"/>
                </a:ext>
              </a:extLst>
            </p:cNvPr>
            <p:cNvSpPr/>
            <p:nvPr/>
          </p:nvSpPr>
          <p:spPr bwMode="auto">
            <a:xfrm>
              <a:off x="263352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D8EA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加速优化过程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简化模拟过程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高效优化算法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贝叶斯化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NN-MOGA</a:t>
              </a: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ML-Based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评估模型</a:t>
              </a:r>
            </a:p>
          </p:txBody>
        </p:sp>
        <p:sp>
          <p:nvSpPr>
            <p:cNvPr id="42" name="任意多边形 11">
              <a:extLst>
                <a:ext uri="{FF2B5EF4-FFF2-40B4-BE49-F238E27FC236}">
                  <a16:creationId xmlns:a16="http://schemas.microsoft.com/office/drawing/2014/main" id="{9DED9C77-821C-4F8A-B46D-B496DB4FD385}"/>
                </a:ext>
              </a:extLst>
            </p:cNvPr>
            <p:cNvSpPr/>
            <p:nvPr/>
          </p:nvSpPr>
          <p:spPr bwMode="auto">
            <a:xfrm>
              <a:off x="2135560" y="1313400"/>
              <a:ext cx="1698781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/>
            </a:solidFill>
          </p:spPr>
          <p:style>
            <a:lnRef idx="2">
              <a:schemeClr val="accent5">
                <a:hueOff val="-3676672"/>
                <a:satOff val="-5111"/>
                <a:lumOff val="-1958"/>
                <a:alphaOff val="0"/>
              </a:schemeClr>
            </a:lnRef>
            <a:fillRef idx="1">
              <a:schemeClr val="accent5">
                <a:hueOff val="-3676672"/>
                <a:satOff val="-5111"/>
                <a:lumOff val="-1958"/>
                <a:alphaOff val="0"/>
              </a:schemeClr>
            </a:fillRef>
            <a:effectRef idx="0">
              <a:schemeClr val="accent5">
                <a:hueOff val="-3676672"/>
                <a:satOff val="-5111"/>
                <a:lumOff val="-1958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代理模型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12">
              <a:extLst>
                <a:ext uri="{FF2B5EF4-FFF2-40B4-BE49-F238E27FC236}">
                  <a16:creationId xmlns:a16="http://schemas.microsoft.com/office/drawing/2014/main" id="{2CD321D5-A473-49F4-981D-7CA7B8B6820E}"/>
                </a:ext>
              </a:extLst>
            </p:cNvPr>
            <p:cNvSpPr/>
            <p:nvPr/>
          </p:nvSpPr>
          <p:spPr bwMode="auto">
            <a:xfrm>
              <a:off x="2135561" y="2011115"/>
              <a:ext cx="1698781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A5C4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lnRef>
            <a:fillRef idx="1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695877"/>
                <a:satOff val="-6405"/>
                <a:lumOff val="-64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加速模拟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单一系统代理模型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全局代理模型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defTabSz="767351">
                <a:spcAft>
                  <a:spcPct val="15000"/>
                </a:spcAft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实测数据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NN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高斯过程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决策树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任意多边形 13">
              <a:extLst>
                <a:ext uri="{FF2B5EF4-FFF2-40B4-BE49-F238E27FC236}">
                  <a16:creationId xmlns:a16="http://schemas.microsoft.com/office/drawing/2014/main" id="{6C450E2F-D904-4B50-A782-1DF6E6F10123}"/>
                </a:ext>
              </a:extLst>
            </p:cNvPr>
            <p:cNvSpPr/>
            <p:nvPr/>
          </p:nvSpPr>
          <p:spPr bwMode="auto">
            <a:xfrm>
              <a:off x="3891025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在线优化控制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任意多边形 14">
              <a:extLst>
                <a:ext uri="{FF2B5EF4-FFF2-40B4-BE49-F238E27FC236}">
                  <a16:creationId xmlns:a16="http://schemas.microsoft.com/office/drawing/2014/main" id="{D21A4C68-4EE2-4C38-AE76-2FE79F996FE5}"/>
                </a:ext>
              </a:extLst>
            </p:cNvPr>
            <p:cNvSpPr/>
            <p:nvPr/>
          </p:nvSpPr>
          <p:spPr bwMode="auto">
            <a:xfrm>
              <a:off x="3891025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E9C0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在线快速调节多维、非线性参数空间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寻找最佳束流模式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不同束流条件对应模式的快速切换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贝叶斯优化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强化学习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基于代理模型的在线优化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基于代理模型的预测控制</a:t>
              </a:r>
            </a:p>
          </p:txBody>
        </p:sp>
        <p:sp>
          <p:nvSpPr>
            <p:cNvPr id="51" name="任意多边形 13">
              <a:extLst>
                <a:ext uri="{FF2B5EF4-FFF2-40B4-BE49-F238E27FC236}">
                  <a16:creationId xmlns:a16="http://schemas.microsoft.com/office/drawing/2014/main" id="{99B20EAC-0290-4E45-9FF5-63CC1AE09605}"/>
                </a:ext>
              </a:extLst>
            </p:cNvPr>
            <p:cNvSpPr/>
            <p:nvPr/>
          </p:nvSpPr>
          <p:spPr bwMode="auto">
            <a:xfrm>
              <a:off x="5768300" y="1313400"/>
              <a:ext cx="1807079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C8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束测增强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任意多边形 14">
              <a:extLst>
                <a:ext uri="{FF2B5EF4-FFF2-40B4-BE49-F238E27FC236}">
                  <a16:creationId xmlns:a16="http://schemas.microsoft.com/office/drawing/2014/main" id="{709268C7-530B-4D7B-9449-56EC462A0A44}"/>
                </a:ext>
              </a:extLst>
            </p:cNvPr>
            <p:cNvSpPr/>
            <p:nvPr/>
          </p:nvSpPr>
          <p:spPr bwMode="auto">
            <a:xfrm>
              <a:off x="5768300" y="2011115"/>
              <a:ext cx="1807079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6C8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提高束流诊断系统性能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虚拟束测元件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快速诊断分析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自动测量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CNN</a:t>
              </a: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贝叶斯搜索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任意多边形 13">
              <a:extLst>
                <a:ext uri="{FF2B5EF4-FFF2-40B4-BE49-F238E27FC236}">
                  <a16:creationId xmlns:a16="http://schemas.microsoft.com/office/drawing/2014/main" id="{EB73B560-F081-4F63-9C76-09D1A2567ADE}"/>
                </a:ext>
              </a:extLst>
            </p:cNvPr>
            <p:cNvSpPr/>
            <p:nvPr/>
          </p:nvSpPr>
          <p:spPr bwMode="auto">
            <a:xfrm>
              <a:off x="7645575" y="1313400"/>
              <a:ext cx="1913688" cy="697715"/>
            </a:xfrm>
            <a:custGeom>
              <a:avLst/>
              <a:gdLst>
                <a:gd name="connsiteX0" fmla="*/ 0 w 3212309"/>
                <a:gd name="connsiteY0" fmla="*/ 0 h 662400"/>
                <a:gd name="connsiteX1" fmla="*/ 3212309 w 3212309"/>
                <a:gd name="connsiteY1" fmla="*/ 0 h 662400"/>
                <a:gd name="connsiteX2" fmla="*/ 3212309 w 3212309"/>
                <a:gd name="connsiteY2" fmla="*/ 662400 h 662400"/>
                <a:gd name="connsiteX3" fmla="*/ 0 w 3212309"/>
                <a:gd name="connsiteY3" fmla="*/ 662400 h 662400"/>
                <a:gd name="connsiteX4" fmla="*/ 0 w 3212309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662400">
                  <a:moveTo>
                    <a:pt x="0" y="0"/>
                  </a:moveTo>
                  <a:lnTo>
                    <a:pt x="3212309" y="0"/>
                  </a:lnTo>
                  <a:lnTo>
                    <a:pt x="3212309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8CC"/>
            </a:solidFill>
          </p:spPr>
          <p:style>
            <a:lnRef idx="2">
              <a:schemeClr val="accent5">
                <a:hueOff val="-7353344"/>
                <a:satOff val="-10225"/>
                <a:lumOff val="-3919"/>
                <a:alphaOff val="0"/>
              </a:schemeClr>
            </a:lnRef>
            <a:fillRef idx="1">
              <a:schemeClr val="accent5">
                <a:hueOff val="-7353344"/>
                <a:satOff val="-10225"/>
                <a:lumOff val="-3919"/>
                <a:alphaOff val="0"/>
              </a:schemeClr>
            </a:fillRef>
            <a:effectRef idx="0">
              <a:schemeClr val="accent5">
                <a:hueOff val="-7353344"/>
                <a:satOff val="-10225"/>
                <a:lumOff val="-3919"/>
                <a:alphaOff val="0"/>
              </a:schemeClr>
            </a:effectRef>
            <a:fontRef idx="minor">
              <a:schemeClr val="lt1"/>
            </a:fontRef>
          </p:style>
          <p:txBody>
            <a:bodyPr lIns="122796" tIns="70169" rIns="122796" bIns="70169" spcCol="1270" anchor="ctr"/>
            <a:lstStyle/>
            <a:p>
              <a:pPr algn="ctr" defTabSz="7673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17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故障诊断、预测</a:t>
              </a:r>
              <a:endParaRPr lang="zh-CN" altLang="en-US" sz="17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任意多边形 14">
              <a:extLst>
                <a:ext uri="{FF2B5EF4-FFF2-40B4-BE49-F238E27FC236}">
                  <a16:creationId xmlns:a16="http://schemas.microsoft.com/office/drawing/2014/main" id="{CBE9BFE8-5825-4BBD-B846-D6D2BD73CB0A}"/>
                </a:ext>
              </a:extLst>
            </p:cNvPr>
            <p:cNvSpPr/>
            <p:nvPr/>
          </p:nvSpPr>
          <p:spPr bwMode="auto">
            <a:xfrm>
              <a:off x="7645575" y="2011115"/>
              <a:ext cx="1913688" cy="4514228"/>
            </a:xfrm>
            <a:custGeom>
              <a:avLst/>
              <a:gdLst>
                <a:gd name="connsiteX0" fmla="*/ 0 w 3212309"/>
                <a:gd name="connsiteY0" fmla="*/ 0 h 2651670"/>
                <a:gd name="connsiteX1" fmla="*/ 3212309 w 3212309"/>
                <a:gd name="connsiteY1" fmla="*/ 0 h 2651670"/>
                <a:gd name="connsiteX2" fmla="*/ 3212309 w 3212309"/>
                <a:gd name="connsiteY2" fmla="*/ 2651670 h 2651670"/>
                <a:gd name="connsiteX3" fmla="*/ 0 w 3212309"/>
                <a:gd name="connsiteY3" fmla="*/ 2651670 h 2651670"/>
                <a:gd name="connsiteX4" fmla="*/ 0 w 3212309"/>
                <a:gd name="connsiteY4" fmla="*/ 0 h 265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309" h="2651670">
                  <a:moveTo>
                    <a:pt x="0" y="0"/>
                  </a:moveTo>
                  <a:lnTo>
                    <a:pt x="3212309" y="0"/>
                  </a:lnTo>
                  <a:lnTo>
                    <a:pt x="3212309" y="2651670"/>
                  </a:lnTo>
                  <a:lnTo>
                    <a:pt x="0" y="2651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8CC">
                <a:alpha val="20000"/>
              </a:srgbClr>
            </a:solidFill>
          </p:spPr>
          <p:style>
            <a:lnRef idx="2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lnRef>
            <a:fillRef idx="1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3"/>
                <a:lumOff val="-128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2097" tIns="92097" rIns="122796" bIns="138145" spcCol="1270"/>
            <a:lstStyle/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r>
                <a:rPr lang="zh-CN" altLang="en-US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故障预测</a:t>
              </a:r>
              <a:r>
                <a:rPr lang="en-US" altLang="zh-CN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异常检测</a:t>
              </a:r>
              <a:endPara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Ø"/>
                <a:defRPr/>
              </a:pPr>
              <a:endParaRPr lang="en-US" altLang="zh-CN" sz="17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检测异常硬件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故障分类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故障预测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Arial" panose="020B0604020202020204" pitchFamily="34" charset="0"/>
                <a:buChar char="•"/>
                <a:defRPr/>
              </a:pP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自编码器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条件变分自编码器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聚类</a:t>
              </a:r>
              <a:endPara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lvl="1" indent="-285750" defTabSz="767351">
                <a:spcAft>
                  <a:spcPct val="15000"/>
                </a:spcAft>
                <a:buFont typeface="Wingdings" panose="05000000000000000000" pitchFamily="2" charset="2"/>
                <a:buChar char="ü"/>
                <a:defRPr/>
              </a:pP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175751" cy="575733"/>
          </a:xfrm>
        </p:spPr>
        <p:txBody>
          <a:bodyPr/>
          <a:lstStyle/>
          <a:p>
            <a:r>
              <a:rPr lang="zh-CN" altLang="en-US" dirty="0"/>
              <a:t>中国散裂中子源</a:t>
            </a:r>
            <a:r>
              <a:rPr lang="en-US" altLang="zh-CN" dirty="0"/>
              <a:t>(CSNS)</a:t>
            </a:r>
            <a:endParaRPr lang="zh-CN" altLang="zh-CN" dirty="0"/>
          </a:p>
        </p:txBody>
      </p:sp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7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5528D9F-A249-4638-A90A-0E46F7AD7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" y="2366266"/>
            <a:ext cx="5406182" cy="36004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89565C-ECB9-4594-AE91-1352B050B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15" y="2525959"/>
            <a:ext cx="5664392" cy="325654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1DFB616-0CE4-49E0-81B1-03DC8636DF47}"/>
              </a:ext>
            </a:extLst>
          </p:cNvPr>
          <p:cNvSpPr/>
          <p:nvPr/>
        </p:nvSpPr>
        <p:spPr>
          <a:xfrm>
            <a:off x="515380" y="1038312"/>
            <a:ext cx="111612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China Spallation Neutron Source: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基于强流脉冲质子加速器的散裂中子源用户装置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年供束时间大于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5000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小时和供束效率大于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95%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是同类型加速器追求的核心指标</a:t>
            </a:r>
          </a:p>
        </p:txBody>
      </p:sp>
    </p:spTree>
    <p:extLst>
      <p:ext uri="{BB962C8B-B14F-4D97-AF65-F5344CB8AC3E}">
        <p14:creationId xmlns:p14="http://schemas.microsoft.com/office/powerpoint/2010/main" val="1843471797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 noChangeArrowheads="1"/>
          </p:cNvSpPr>
          <p:nvPr>
            <p:ph type="title"/>
          </p:nvPr>
        </p:nvSpPr>
        <p:spPr>
          <a:xfrm>
            <a:off x="609644" y="173568"/>
            <a:ext cx="9175751" cy="575733"/>
          </a:xfrm>
        </p:spPr>
        <p:txBody>
          <a:bodyPr/>
          <a:lstStyle/>
          <a:p>
            <a:r>
              <a:rPr lang="en-US" altLang="zh-CN" dirty="0"/>
              <a:t>CSNS</a:t>
            </a:r>
            <a:r>
              <a:rPr lang="zh-CN" altLang="en-US" dirty="0"/>
              <a:t>加速器</a:t>
            </a:r>
            <a:r>
              <a:rPr lang="en-US" altLang="zh-CN" dirty="0"/>
              <a:t>-</a:t>
            </a:r>
            <a:r>
              <a:rPr lang="zh-CN" altLang="en-US" dirty="0"/>
              <a:t>大数据的生产者</a:t>
            </a:r>
            <a:endParaRPr lang="zh-CN" altLang="zh-CN" dirty="0"/>
          </a:p>
        </p:txBody>
      </p:sp>
      <p:sp>
        <p:nvSpPr>
          <p:cNvPr id="46083" name="矩形"/>
          <p:cNvSpPr>
            <a:spLocks noChangeArrowheads="1"/>
          </p:cNvSpPr>
          <p:nvPr/>
        </p:nvSpPr>
        <p:spPr bwMode="auto">
          <a:xfrm>
            <a:off x="11567693" y="6502400"/>
            <a:ext cx="461433" cy="3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696" tIns="60846" rIns="121696" bIns="60846"/>
          <a:lstStyle/>
          <a:p>
            <a:pPr algn="r" defTabSz="1216660" fontAlgn="base">
              <a:spcBef>
                <a:spcPct val="0"/>
              </a:spcBef>
              <a:spcAft>
                <a:spcPct val="0"/>
              </a:spcAft>
            </a:pPr>
            <a:fld id="{E14308A9-3574-41C1-B774-3106507CCE6B}" type="slidenum">
              <a:rPr lang="en-US" altLang="zh-CN" sz="1200">
                <a:solidFill>
                  <a:srgbClr val="4D5E68"/>
                </a:solidFill>
                <a:latin typeface="Impact" panose="020B0806030902050204" pitchFamily="34" charset="0"/>
              </a:rPr>
              <a:t>8</a:t>
            </a:fld>
            <a:endParaRPr lang="zh-CN" altLang="en-US" sz="12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5837AB-67CF-41FF-AFED-62A0CF49CFF3}"/>
              </a:ext>
            </a:extLst>
          </p:cNvPr>
          <p:cNvSpPr/>
          <p:nvPr/>
        </p:nvSpPr>
        <p:spPr>
          <a:xfrm>
            <a:off x="767409" y="1086819"/>
            <a:ext cx="97930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年开始，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加速器逐步建立了数字化运行维护平台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每天存储几十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高质量数据和运维信息，为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应用提供了强力数据支撑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CA2B5C6-9487-45DE-A661-870566178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86" y="2766611"/>
            <a:ext cx="3330370" cy="288032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0486453-C03A-468B-866C-339DCD1675EB}"/>
              </a:ext>
            </a:extLst>
          </p:cNvPr>
          <p:cNvGrpSpPr/>
          <p:nvPr/>
        </p:nvGrpSpPr>
        <p:grpSpPr>
          <a:xfrm>
            <a:off x="541519" y="2177222"/>
            <a:ext cx="3594142" cy="2029549"/>
            <a:chOff x="512400" y="2039055"/>
            <a:chExt cx="3594142" cy="2029549"/>
          </a:xfrm>
        </p:grpSpPr>
        <p:sp>
          <p:nvSpPr>
            <p:cNvPr id="23" name="矩形: 圆角 27">
              <a:extLst>
                <a:ext uri="{FF2B5EF4-FFF2-40B4-BE49-F238E27FC236}">
                  <a16:creationId xmlns:a16="http://schemas.microsoft.com/office/drawing/2014/main" id="{4ECFE233-8B6B-4982-BB97-29F67074831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12400" y="2039055"/>
              <a:ext cx="3594142" cy="2029549"/>
            </a:xfrm>
            <a:prstGeom prst="roundRect">
              <a:avLst>
                <a:gd name="adj" fmla="val 8073"/>
              </a:avLst>
            </a:prstGeom>
            <a:solidFill>
              <a:srgbClr val="FFFFFF"/>
            </a:solidFill>
            <a:ln>
              <a:solidFill>
                <a:srgbClr val="333399"/>
              </a:solidFill>
            </a:ln>
            <a:effectLst>
              <a:outerShdw blurRad="203200" dist="76200" dir="8100000" algn="tr" rotWithShape="0">
                <a:srgbClr val="333399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lIns="216000" tIns="288000" rIns="72000" bIns="0" numCol="1" spcCol="0" rtlCol="0" fromWordArt="0" anchor="t" anchorCtr="0" forceAA="0" compatLnSpc="1">
              <a:noAutofit/>
            </a:bodyPr>
            <a:lstStyle/>
            <a:p>
              <a:pPr marL="285750" indent="-285750" algn="just" defTabSz="762000" eaLnBrk="1" fontAlgn="auto" hangingPunct="1">
                <a:spcBef>
                  <a:spcPts val="600"/>
                </a:spcBef>
                <a:spcAft>
                  <a:spcPts val="0"/>
                </a:spcAft>
                <a:buFont typeface="微软雅黑" panose="020B0503020204020204" pitchFamily="34" charset="-122"/>
                <a:buChar char="−"/>
                <a:defRPr/>
              </a:pPr>
              <a:endParaRPr lang="en-US" altLang="zh-CN" sz="2135" b="1" spc="105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D49DD11-1CA8-4CAE-9DFB-3AA9897BD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397" y="2444776"/>
              <a:ext cx="3463918" cy="1512167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9B28C73-F02B-48B7-B7BA-DCB9097F2EC3}"/>
                </a:ext>
              </a:extLst>
            </p:cNvPr>
            <p:cNvSpPr txBox="1"/>
            <p:nvPr/>
          </p:nvSpPr>
          <p:spPr>
            <a:xfrm>
              <a:off x="789184" y="2039055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实时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PV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：近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DF1F871-FE9B-4787-AF0D-6688758EFDF5}"/>
              </a:ext>
            </a:extLst>
          </p:cNvPr>
          <p:cNvGrpSpPr/>
          <p:nvPr/>
        </p:nvGrpSpPr>
        <p:grpSpPr>
          <a:xfrm>
            <a:off x="541519" y="4483609"/>
            <a:ext cx="3594142" cy="2029549"/>
            <a:chOff x="491925" y="4104993"/>
            <a:chExt cx="3594142" cy="2029549"/>
          </a:xfrm>
        </p:grpSpPr>
        <p:sp>
          <p:nvSpPr>
            <p:cNvPr id="24" name="矩形: 圆角 27">
              <a:extLst>
                <a:ext uri="{FF2B5EF4-FFF2-40B4-BE49-F238E27FC236}">
                  <a16:creationId xmlns:a16="http://schemas.microsoft.com/office/drawing/2014/main" id="{84354084-255D-46CD-8AC5-BA0E746A71B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91925" y="4104993"/>
              <a:ext cx="3594142" cy="2029549"/>
            </a:xfrm>
            <a:prstGeom prst="roundRect">
              <a:avLst>
                <a:gd name="adj" fmla="val 8073"/>
              </a:avLst>
            </a:prstGeom>
            <a:solidFill>
              <a:srgbClr val="FFFFFF"/>
            </a:solidFill>
            <a:ln>
              <a:solidFill>
                <a:srgbClr val="333399"/>
              </a:solidFill>
            </a:ln>
            <a:effectLst>
              <a:outerShdw blurRad="203200" dist="76200" dir="8100000" algn="tr" rotWithShape="0">
                <a:srgbClr val="333399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lIns="216000" tIns="288000" rIns="72000" bIns="0" numCol="1" spcCol="0" rtlCol="0" fromWordArt="0" anchor="t" anchorCtr="0" forceAA="0" compatLnSpc="1">
              <a:noAutofit/>
            </a:bodyPr>
            <a:lstStyle/>
            <a:p>
              <a:pPr marL="285750" indent="-285750" algn="just" defTabSz="762000" eaLnBrk="1" fontAlgn="auto" hangingPunct="1">
                <a:spcBef>
                  <a:spcPts val="600"/>
                </a:spcBef>
                <a:spcAft>
                  <a:spcPts val="0"/>
                </a:spcAft>
                <a:buFont typeface="微软雅黑" panose="020B0503020204020204" pitchFamily="34" charset="-122"/>
                <a:buChar char="−"/>
                <a:defRPr/>
              </a:pPr>
              <a:endParaRPr lang="en-US" altLang="zh-CN" sz="2135" b="1" spc="105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AAD3ABF-0A33-4CCD-B044-6F085B7D6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2"/>
            <a:stretch/>
          </p:blipFill>
          <p:spPr>
            <a:xfrm>
              <a:off x="597755" y="4524490"/>
              <a:ext cx="3393890" cy="1521707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B235D63-25F1-457E-9611-8A9D3CE4E1C9}"/>
                </a:ext>
              </a:extLst>
            </p:cNvPr>
            <p:cNvSpPr txBox="1"/>
            <p:nvPr/>
          </p:nvSpPr>
          <p:spPr>
            <a:xfrm>
              <a:off x="824215" y="4130076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模式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PV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5000+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06112E9-BE28-4178-B934-4786A5868E42}"/>
              </a:ext>
            </a:extLst>
          </p:cNvPr>
          <p:cNvGrpSpPr/>
          <p:nvPr/>
        </p:nvGrpSpPr>
        <p:grpSpPr>
          <a:xfrm>
            <a:off x="8130731" y="2177221"/>
            <a:ext cx="3594142" cy="2029549"/>
            <a:chOff x="8128536" y="2063467"/>
            <a:chExt cx="3594142" cy="2029549"/>
          </a:xfrm>
        </p:grpSpPr>
        <p:sp>
          <p:nvSpPr>
            <p:cNvPr id="25" name="矩形: 圆角 27">
              <a:extLst>
                <a:ext uri="{FF2B5EF4-FFF2-40B4-BE49-F238E27FC236}">
                  <a16:creationId xmlns:a16="http://schemas.microsoft.com/office/drawing/2014/main" id="{DD220200-E45C-4D02-A219-6A3BA1AD003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8128536" y="2063467"/>
              <a:ext cx="3594142" cy="2029549"/>
            </a:xfrm>
            <a:prstGeom prst="roundRect">
              <a:avLst>
                <a:gd name="adj" fmla="val 8073"/>
              </a:avLst>
            </a:prstGeom>
            <a:solidFill>
              <a:srgbClr val="FFFFFF"/>
            </a:solidFill>
            <a:ln>
              <a:solidFill>
                <a:srgbClr val="333399"/>
              </a:solidFill>
            </a:ln>
            <a:effectLst>
              <a:outerShdw blurRad="203200" dist="76200" dir="8100000" algn="tr" rotWithShape="0">
                <a:srgbClr val="333399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lIns="216000" tIns="288000" rIns="72000" bIns="0" numCol="1" spcCol="0" rtlCol="0" fromWordArt="0" anchor="t" anchorCtr="0" forceAA="0" compatLnSpc="1">
              <a:noAutofit/>
            </a:bodyPr>
            <a:lstStyle/>
            <a:p>
              <a:pPr marL="285750" indent="-285750" algn="just" defTabSz="762000" eaLnBrk="1" fontAlgn="auto" hangingPunct="1">
                <a:spcBef>
                  <a:spcPts val="600"/>
                </a:spcBef>
                <a:spcAft>
                  <a:spcPts val="0"/>
                </a:spcAft>
                <a:buFont typeface="微软雅黑" panose="020B0503020204020204" pitchFamily="34" charset="-122"/>
                <a:buChar char="−"/>
                <a:defRPr/>
              </a:pPr>
              <a:endParaRPr lang="en-US" altLang="zh-CN" sz="2135" b="1" spc="105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12C6363-0BCE-4B95-A261-60D623CBE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1" t="17253"/>
            <a:stretch/>
          </p:blipFill>
          <p:spPr>
            <a:xfrm>
              <a:off x="8181632" y="2432799"/>
              <a:ext cx="3396916" cy="1609393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7BBF457-6209-4582-8F5B-FC46E33E1BAC}"/>
                </a:ext>
              </a:extLst>
            </p:cNvPr>
            <p:cNvSpPr txBox="1"/>
            <p:nvPr/>
          </p:nvSpPr>
          <p:spPr>
            <a:xfrm>
              <a:off x="8377435" y="2113340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归档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PV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723A19D-13B5-40D9-BD28-D22E3EF0AA7A}"/>
              </a:ext>
            </a:extLst>
          </p:cNvPr>
          <p:cNvGrpSpPr/>
          <p:nvPr/>
        </p:nvGrpSpPr>
        <p:grpSpPr>
          <a:xfrm>
            <a:off x="8135791" y="4483609"/>
            <a:ext cx="3594142" cy="2029549"/>
            <a:chOff x="8181632" y="4356897"/>
            <a:chExt cx="3594142" cy="2029549"/>
          </a:xfrm>
        </p:grpSpPr>
        <p:sp>
          <p:nvSpPr>
            <p:cNvPr id="26" name="矩形: 圆角 27">
              <a:extLst>
                <a:ext uri="{FF2B5EF4-FFF2-40B4-BE49-F238E27FC236}">
                  <a16:creationId xmlns:a16="http://schemas.microsoft.com/office/drawing/2014/main" id="{3BDE29C4-CC01-467B-A6A2-1763910D41F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8181632" y="4356897"/>
              <a:ext cx="3594142" cy="2029549"/>
            </a:xfrm>
            <a:prstGeom prst="roundRect">
              <a:avLst>
                <a:gd name="adj" fmla="val 8073"/>
              </a:avLst>
            </a:prstGeom>
            <a:solidFill>
              <a:srgbClr val="FFFFFF"/>
            </a:solidFill>
            <a:ln>
              <a:solidFill>
                <a:srgbClr val="333399"/>
              </a:solidFill>
            </a:ln>
            <a:effectLst>
              <a:outerShdw blurRad="203200" dist="76200" dir="8100000" algn="tr" rotWithShape="0">
                <a:srgbClr val="333399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Overflow="overflow" horzOverflow="overflow" vert="horz" wrap="square" lIns="216000" tIns="288000" rIns="72000" bIns="0" numCol="1" spcCol="0" rtlCol="0" fromWordArt="0" anchor="t" anchorCtr="0" forceAA="0" compatLnSpc="1">
              <a:noAutofit/>
            </a:bodyPr>
            <a:lstStyle/>
            <a:p>
              <a:pPr marL="285750" indent="-285750" algn="just" defTabSz="762000" eaLnBrk="1" fontAlgn="auto" hangingPunct="1">
                <a:spcBef>
                  <a:spcPts val="600"/>
                </a:spcBef>
                <a:spcAft>
                  <a:spcPts val="0"/>
                </a:spcAft>
                <a:buFont typeface="微软雅黑" panose="020B0503020204020204" pitchFamily="34" charset="-122"/>
                <a:buChar char="−"/>
                <a:defRPr/>
              </a:pPr>
              <a:endParaRPr lang="en-US" altLang="zh-CN" sz="2135" b="1" spc="105" dirty="0">
                <a:solidFill>
                  <a:srgbClr val="000000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E3AAC7E-BC0D-4B15-A2C5-C41997C4C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07" y="4809070"/>
              <a:ext cx="3329373" cy="1523551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FE8475E-5C2A-492B-8201-1EF0F3D2CACE}"/>
                </a:ext>
              </a:extLst>
            </p:cNvPr>
            <p:cNvSpPr txBox="1"/>
            <p:nvPr/>
          </p:nvSpPr>
          <p:spPr>
            <a:xfrm>
              <a:off x="8401656" y="4410406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报警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PV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：约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5000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53199AAF-E8D2-42A9-AE54-5129C8E42C91}"/>
              </a:ext>
            </a:extLst>
          </p:cNvPr>
          <p:cNvSpPr txBox="1"/>
          <p:nvPr/>
        </p:nvSpPr>
        <p:spPr>
          <a:xfrm>
            <a:off x="4560551" y="2411760"/>
            <a:ext cx="32574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年的运行维护数字化信息</a:t>
            </a:r>
          </a:p>
        </p:txBody>
      </p:sp>
    </p:spTree>
    <p:extLst>
      <p:ext uri="{BB962C8B-B14F-4D97-AF65-F5344CB8AC3E}">
        <p14:creationId xmlns:p14="http://schemas.microsoft.com/office/powerpoint/2010/main" val="2794235305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7" descr="C:/Users/ADMIN/AppData/Local/Temp/fig2wpp/@png2x_bg-2583&amp;3791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9" y="-27517"/>
            <a:ext cx="12240684" cy="70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F35B0BEE-F18A-47BB-8FCB-E00DA2F2635D-1" descr="C:/Users/gaolw/AppData/Local/Temp/wpp.LeQcMjwp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0"/>
          <a:stretch>
            <a:fillRect/>
          </a:stretch>
        </p:blipFill>
        <p:spPr bwMode="auto">
          <a:xfrm>
            <a:off x="0" y="1888069"/>
            <a:ext cx="12177184" cy="290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标题 1" hidden="1"/>
          <p:cNvSpPr>
            <a:spLocks noGrp="1" noChangeArrowheads="1"/>
          </p:cNvSpPr>
          <p:nvPr>
            <p:ph type="ctrTitle"/>
          </p:nvPr>
        </p:nvSpPr>
        <p:spPr>
          <a:xfrm>
            <a:off x="914400" y="2131641"/>
            <a:ext cx="10363200" cy="1468967"/>
          </a:xfrm>
        </p:spPr>
        <p:txBody>
          <a:bodyPr/>
          <a:lstStyle/>
          <a:p>
            <a:r>
              <a:rPr lang="en-US" altLang="zh-CN">
                <a:latin typeface="Noto Serif CJK SC" pitchFamily="18" charset="-122"/>
                <a:ea typeface="FZHei-B01S" pitchFamily="2" charset="-122"/>
                <a:sym typeface="Noto Serif CJK SC" pitchFamily="18" charset="-122"/>
              </a:rPr>
              <a:t>+</a:t>
            </a:r>
            <a:endParaRPr lang="zh-CN" altLang="en-US"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4896" y="1888069"/>
            <a:ext cx="12177183" cy="290406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7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cs typeface="+mn-ea"/>
              <a:sym typeface="Noto Serif CJK SC" pitchFamily="18" charset="-122"/>
            </a:endParaRPr>
          </a:p>
        </p:txBody>
      </p:sp>
      <p:sp>
        <p:nvSpPr>
          <p:cNvPr id="28" name="文本框 12"/>
          <p:cNvSpPr txBox="1"/>
          <p:nvPr/>
        </p:nvSpPr>
        <p:spPr>
          <a:xfrm>
            <a:off x="3077683" y="2793958"/>
            <a:ext cx="8511343" cy="1092288"/>
          </a:xfrm>
          <a:prstGeom prst="rect">
            <a:avLst/>
          </a:prstGeom>
          <a:noFill/>
        </p:spPr>
        <p:txBody>
          <a:bodyPr wrap="square" lIns="121605" tIns="60802" rIns="121605" bIns="60802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AI</a:t>
            </a:r>
            <a:r>
              <a:rPr lang="zh-CN" altLang="en-US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与</a:t>
            </a:r>
            <a:r>
              <a:rPr lang="en-US" altLang="zh-CN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CSNS</a:t>
            </a:r>
            <a:r>
              <a:rPr lang="zh-CN" altLang="en-US" sz="6300" b="1" noProof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Noto Serif CJK SC" pitchFamily="18" charset="-122"/>
              </a:rPr>
              <a:t>加速器设计</a:t>
            </a:r>
          </a:p>
        </p:txBody>
      </p:sp>
      <p:sp>
        <p:nvSpPr>
          <p:cNvPr id="3" name="箭头: 五边形 2"/>
          <p:cNvSpPr/>
          <p:nvPr/>
        </p:nvSpPr>
        <p:spPr>
          <a:xfrm>
            <a:off x="-52916" y="1888069"/>
            <a:ext cx="3346451" cy="2904067"/>
          </a:xfrm>
          <a:prstGeom prst="homePlate">
            <a:avLst/>
          </a:prstGeom>
          <a:solidFill>
            <a:srgbClr val="3A6B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05" tIns="60802" rIns="121605" bIns="60802" anchor="ctr"/>
          <a:lstStyle/>
          <a:p>
            <a:pPr algn="ctr" defTabSz="1215390" fontAlgn="base">
              <a:spcBef>
                <a:spcPct val="0"/>
              </a:spcBef>
              <a:spcAft>
                <a:spcPct val="0"/>
              </a:spcAft>
            </a:pPr>
            <a:endParaRPr lang="zh-CN" altLang="en-US" sz="100" noProof="1">
              <a:solidFill>
                <a:prstClr val="white"/>
              </a:solidFill>
              <a:latin typeface="Noto Serif CJK SC" pitchFamily="18" charset="-122"/>
              <a:ea typeface="FZHei-B01S" pitchFamily="2" charset="-122"/>
              <a:sym typeface="Noto Serif CJK SC" pitchFamily="18" charset="-122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719667" y="2180169"/>
            <a:ext cx="1852084" cy="17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22" tIns="34286" rIns="68422" bIns="34286">
            <a:spAutoFit/>
          </a:bodyPr>
          <a:lstStyle/>
          <a:p>
            <a:pPr defTabSz="121539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9600" b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Noto Serif CJK SC" pitchFamily="18" charset="-122"/>
              </a:rPr>
              <a:t>02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PICID" val="{bd801e56-f7be-491a-9686-26ce9388344b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4_3*l_h_f*1_4_1"/>
  <p:tag name="KSO_WM_TEMPLATE_CATEGORY" val="diagram"/>
  <p:tag name="KSO_WM_TEMPLATE_INDEX" val="202316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0.95001220703125,&quot;left&quot;:-73.35814344511255,&quot;top&quot;:38.92215925081509,&quot;width&quot;:866.36187744140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输入你的智能图形项正文，文字是您思想的提炼，请尽量言简意赅"/>
  <p:tag name="KSO_WM_UNIT_LINE_FORE_SCHEMECOLOR_INDEX" val="5"/>
  <p:tag name="KSO_WM_UNIT_TEXT_TYPE" val="1"/>
  <p:tag name="KSO_WM_UNIT_SHADOW_SCHEMECOLOR_INDEX" val="5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4_3*l_h_f*1_4_1"/>
  <p:tag name="KSO_WM_TEMPLATE_CATEGORY" val="diagram"/>
  <p:tag name="KSO_WM_TEMPLATE_INDEX" val="202316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0.95001220703125,&quot;left&quot;:-73.35814344511255,&quot;top&quot;:38.92215925081509,&quot;width&quot;:866.36187744140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输入你的智能图形项正文，文字是您思想的提炼，请尽量言简意赅"/>
  <p:tag name="KSO_WM_UNIT_LINE_FORE_SCHEMECOLOR_INDEX" val="5"/>
  <p:tag name="KSO_WM_UNIT_TEXT_TYPE" val="1"/>
  <p:tag name="KSO_WM_UNIT_SHADOW_SCHEMECOLOR_INDEX" val="5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4_3*l_h_f*1_4_1"/>
  <p:tag name="KSO_WM_TEMPLATE_CATEGORY" val="diagram"/>
  <p:tag name="KSO_WM_TEMPLATE_INDEX" val="202316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0.95001220703125,&quot;left&quot;:-73.35814344511255,&quot;top&quot;:38.92215925081509,&quot;width&quot;:866.36187744140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输入你的智能图形项正文，文字是您思想的提炼，请尽量言简意赅"/>
  <p:tag name="KSO_WM_UNIT_LINE_FORE_SCHEMECOLOR_INDEX" val="5"/>
  <p:tag name="KSO_WM_UNIT_TEXT_TYPE" val="1"/>
  <p:tag name="KSO_WM_UNIT_SHADOW_SCHEMECOLOR_INDEX" val="5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4_3*l_h_f*1_4_1"/>
  <p:tag name="KSO_WM_TEMPLATE_CATEGORY" val="diagram"/>
  <p:tag name="KSO_WM_TEMPLATE_INDEX" val="20231684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80.95001220703125,&quot;left&quot;:-73.35814344511255,&quot;top&quot;:38.92215925081509,&quot;width&quot;:866.361877441406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输入你的智能图形项正文，文字是您思想的提炼，请尽量言简意赅"/>
  <p:tag name="KSO_WM_UNIT_LINE_FORE_SCHEMECOLOR_INDEX" val="5"/>
  <p:tag name="KSO_WM_UNIT_TEXT_TYPE" val="1"/>
  <p:tag name="KSO_WM_UNIT_SHADOW_SCHEMECOLOR_INDEX" val="5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PICID" val="{bd801e56-f7be-491a-9686-26ce9388344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PICID" val="{bd801e56-f7be-491a-9686-26ce9388344b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PICID" val="{bd801e56-f7be-491a-9686-26ce9388344b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11574803149614,&quot;left&quot;:361.453779527559,&quot;top&quot;:172.07496062992124,&quot;width&quot;:494.60370078740164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8575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wrap="square" lIns="81000" tIns="0" rIns="81000" bIns="0">
        <a:spAutoFit/>
      </a:bodyPr>
      <a:lstStyle>
        <a:defPPr algn="just">
          <a:lnSpc>
            <a:spcPct val="110000"/>
          </a:lnSpc>
          <a:defRPr b="1" dirty="0" smtClean="0">
            <a:ea typeface="微软雅黑" panose="020B0503020204020204" pitchFamily="34" charset="-122"/>
            <a:cs typeface="Arial" panose="020B0604020202020204" pitchFamily="34" charset="0"/>
            <a:sym typeface="微软雅黑" panose="020B0503020204020204" pitchFamily="34" charset="-122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8575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wrap="square" lIns="81000" tIns="0" rIns="81000" bIns="0">
        <a:spAutoFit/>
      </a:bodyPr>
      <a:lstStyle>
        <a:defPPr algn="just">
          <a:lnSpc>
            <a:spcPct val="110000"/>
          </a:lnSpc>
          <a:defRPr b="1" dirty="0" smtClean="0">
            <a:ea typeface="微软雅黑" panose="020B0503020204020204" pitchFamily="34" charset="-122"/>
            <a:cs typeface="Arial" panose="020B0604020202020204" pitchFamily="34" charset="0"/>
            <a:sym typeface="微软雅黑" panose="020B0503020204020204" pitchFamily="34" charset="-122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28575"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wrap="square" lIns="81000" tIns="0" rIns="81000" bIns="0">
        <a:spAutoFit/>
      </a:bodyPr>
      <a:lstStyle>
        <a:defPPr algn="just">
          <a:lnSpc>
            <a:spcPct val="110000"/>
          </a:lnSpc>
          <a:defRPr b="1" dirty="0" smtClean="0">
            <a:ea typeface="微软雅黑" panose="020B0503020204020204" pitchFamily="34" charset="-122"/>
            <a:cs typeface="Arial" panose="020B0604020202020204" pitchFamily="34" charset="0"/>
            <a:sym typeface="微软雅黑" panose="020B0503020204020204" pitchFamily="34" charset="-122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</TotalTime>
  <Words>1950</Words>
  <Application>Microsoft Office PowerPoint</Application>
  <PresentationFormat>宽屏</PresentationFormat>
  <Paragraphs>338</Paragraphs>
  <Slides>31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-apple-system</vt:lpstr>
      <vt:lpstr>Noto Serif CJK SC</vt:lpstr>
      <vt:lpstr>等线</vt:lpstr>
      <vt:lpstr>黑体</vt:lpstr>
      <vt:lpstr>华文隶书</vt:lpstr>
      <vt:lpstr>宋体</vt:lpstr>
      <vt:lpstr>微软雅黑</vt:lpstr>
      <vt:lpstr>Arial</vt:lpstr>
      <vt:lpstr>Calibri</vt:lpstr>
      <vt:lpstr>Cambria Math</vt:lpstr>
      <vt:lpstr>Impact</vt:lpstr>
      <vt:lpstr>Times New Roman</vt:lpstr>
      <vt:lpstr>Wingdings</vt:lpstr>
      <vt:lpstr>1_Office 主题</vt:lpstr>
      <vt:lpstr>Office 主题</vt:lpstr>
      <vt:lpstr>9_Office 主题</vt:lpstr>
      <vt:lpstr>13_Office 主题</vt:lpstr>
      <vt:lpstr>PowerPoint 演示文稿</vt:lpstr>
      <vt:lpstr>PowerPoint 演示文稿</vt:lpstr>
      <vt:lpstr>+</vt:lpstr>
      <vt:lpstr>探索微观世界的 “超级显微镜”</vt:lpstr>
      <vt:lpstr>良好的AI应用平台</vt:lpstr>
      <vt:lpstr>加速器领域AI的发展方向</vt:lpstr>
      <vt:lpstr>中国散裂中子源(CSNS)</vt:lpstr>
      <vt:lpstr>CSNS加速器-大数据的生产者</vt:lpstr>
      <vt:lpstr>+</vt:lpstr>
      <vt:lpstr>AI应用于超导高频腔优化设计</vt:lpstr>
      <vt:lpstr>AI应用于FFAG加速器物理设计</vt:lpstr>
      <vt:lpstr>AI应用于缪子源束线物理设计</vt:lpstr>
      <vt:lpstr>+</vt:lpstr>
      <vt:lpstr>AI用于超导加速器腔失效快速补偿</vt:lpstr>
      <vt:lpstr>AI用于超导加速器腔失效快速补偿</vt:lpstr>
      <vt:lpstr>贝叶斯优化在CSNS加速器应用</vt:lpstr>
      <vt:lpstr>可视化BO程序</vt:lpstr>
      <vt:lpstr>神经网络用于RCS轨道校正</vt:lpstr>
      <vt:lpstr>神经网络用于RCS轨道校正</vt:lpstr>
      <vt:lpstr>神经网络用于RCS轨道校正</vt:lpstr>
      <vt:lpstr>+</vt:lpstr>
      <vt:lpstr>CSNS加速器运行方式</vt:lpstr>
      <vt:lpstr>CSNS加速器AI值班员</vt:lpstr>
      <vt:lpstr>AI预警值班员</vt:lpstr>
      <vt:lpstr>AI预警值班员</vt:lpstr>
      <vt:lpstr>AI本地站巡检值班员</vt:lpstr>
      <vt:lpstr>时空对比融合异常判定</vt:lpstr>
      <vt:lpstr>AI在束流诊断中的应用研究</vt:lpstr>
      <vt:lpstr>基于LLM的AccChatBot</vt:lpstr>
      <vt:lpstr>基于LLM的AccChatBot</vt:lpstr>
      <vt:lpstr> 结束语</vt:lpstr>
    </vt:vector>
  </TitlesOfParts>
  <Company>chenying0907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zhang</cp:lastModifiedBy>
  <cp:revision>530</cp:revision>
  <cp:lastPrinted>2025-10-20T08:54:00Z</cp:lastPrinted>
  <dcterms:created xsi:type="dcterms:W3CDTF">2016-07-09T01:44:00Z</dcterms:created>
  <dcterms:modified xsi:type="dcterms:W3CDTF">2025-12-26T14:35:21Z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9E5AAA14EC814F92BC50CF25B3571DE0_12</vt:lpwstr>
  </property>
  <property fmtid="{D5CDD505-2E9C-101B-9397-08002B2CF9AE}" pid="3" name="KSOProductBuildVer">
    <vt:lpwstr>2052-12.1.0.23125</vt:lpwstr>
  </property>
</Properties>
</file>