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1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4FF"/>
    <a:srgbClr val="FF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5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6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8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4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61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6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0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12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79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1F5A-BC92-4580-9095-670CABFF92CF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5B83-4D34-4D63-A801-D71DF5AB62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4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68144" y="1797127"/>
            <a:ext cx="9144000" cy="1601918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solidFill>
                  <a:srgbClr val="0070C0"/>
                </a:solidFill>
              </a:rPr>
              <a:t>Update on the PID Detectors </a:t>
            </a:r>
            <a:br>
              <a:rPr lang="en-US" altLang="zh-CN" sz="5400" b="1" dirty="0" smtClean="0">
                <a:solidFill>
                  <a:srgbClr val="0070C0"/>
                </a:solidFill>
              </a:rPr>
            </a:br>
            <a:r>
              <a:rPr lang="en-US" altLang="zh-CN" sz="5400" b="1" dirty="0" smtClean="0">
                <a:solidFill>
                  <a:srgbClr val="0070C0"/>
                </a:solidFill>
              </a:rPr>
              <a:t>for </a:t>
            </a:r>
            <a:r>
              <a:rPr lang="en-US" altLang="zh-CN" sz="5400" b="1" dirty="0" err="1" smtClean="0">
                <a:solidFill>
                  <a:srgbClr val="0070C0"/>
                </a:solidFill>
              </a:rPr>
              <a:t>EicC</a:t>
            </a:r>
            <a:endParaRPr lang="zh-CN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68144" y="4188514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i="1" dirty="0" smtClean="0">
                <a:solidFill>
                  <a:srgbClr val="0070C0"/>
                </a:solidFill>
              </a:rPr>
              <a:t>Xin Li</a:t>
            </a:r>
          </a:p>
          <a:p>
            <a:r>
              <a:rPr lang="en-US" altLang="zh-CN" sz="2800" i="1" dirty="0" smtClean="0">
                <a:solidFill>
                  <a:srgbClr val="0070C0"/>
                </a:solidFill>
              </a:rPr>
              <a:t>05</a:t>
            </a:r>
            <a:r>
              <a:rPr lang="en-US" altLang="zh-CN" sz="2800" i="1" dirty="0" smtClean="0">
                <a:solidFill>
                  <a:srgbClr val="0070C0"/>
                </a:solidFill>
              </a:rPr>
              <a:t>/09</a:t>
            </a:r>
            <a:r>
              <a:rPr lang="en-US" altLang="zh-CN" sz="2800" i="1" dirty="0" smtClean="0">
                <a:solidFill>
                  <a:srgbClr val="0070C0"/>
                </a:solidFill>
              </a:rPr>
              <a:t>/2022</a:t>
            </a:r>
            <a:endParaRPr lang="zh-CN" altLang="en-US" sz="2800" i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758001" y="6447631"/>
            <a:ext cx="2057400" cy="273844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31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912" y="900532"/>
            <a:ext cx="5448554" cy="2134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44342" y="4557224"/>
            <a:ext cx="5711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Radiator: 13mm x 36mm x 2400mm </a:t>
            </a:r>
          </a:p>
          <a:p>
            <a:r>
              <a:rPr lang="en-US" altLang="zh-CN" dirty="0"/>
              <a:t>Expansion volume: 240mm x 360mm x 300mm</a:t>
            </a:r>
          </a:p>
          <a:p>
            <a:r>
              <a:rPr lang="en-US" altLang="zh-CN" dirty="0"/>
              <a:t>MCP-PMT: </a:t>
            </a:r>
            <a:r>
              <a:rPr lang="en-US" altLang="zh-CN" dirty="0" err="1"/>
              <a:t>Hamamastu</a:t>
            </a:r>
            <a:r>
              <a:rPr lang="en-US" altLang="zh-CN" dirty="0"/>
              <a:t> R10754</a:t>
            </a:r>
          </a:p>
          <a:p>
            <a:r>
              <a:rPr lang="en-US" altLang="zh-CN" dirty="0"/>
              <a:t>                   4 x </a:t>
            </a:r>
            <a:r>
              <a:rPr lang="en-US" altLang="zh-CN" dirty="0" smtClean="0"/>
              <a:t>4 </a:t>
            </a:r>
            <a:r>
              <a:rPr lang="en-US" altLang="zh-CN" dirty="0"/>
              <a:t>array, pixel size: 5.75mm x 5.75mm</a:t>
            </a:r>
          </a:p>
          <a:p>
            <a:r>
              <a:rPr lang="en-US" altLang="zh-CN" dirty="0"/>
              <a:t>Focusing: spherical 3-layer lens (Fused silica + LaK33B glass)</a:t>
            </a:r>
          </a:p>
          <a:p>
            <a:r>
              <a:rPr lang="en-US" altLang="zh-CN" dirty="0"/>
              <a:t>                  curvature radius: 30◦, 30/7.5cm, thickness: 1cm </a:t>
            </a: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9" y="2940437"/>
            <a:ext cx="1800126" cy="1326014"/>
          </a:xfrm>
          <a:prstGeom prst="rect">
            <a:avLst/>
          </a:prstGeom>
        </p:spPr>
      </p:pic>
      <p:pic>
        <p:nvPicPr>
          <p:cNvPr id="12" name="Picture 2" descr="n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66" y="1087932"/>
            <a:ext cx="879920" cy="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758001" y="6447631"/>
            <a:ext cx="2057400" cy="273844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2907576" y="3233613"/>
            <a:ext cx="132016" cy="182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07576" y="93677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351" y="2982130"/>
            <a:ext cx="2006128" cy="1302764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="" xmlns:a16="http://schemas.microsoft.com/office/drawing/2014/main" id="{6DB7BF14-D2D1-47DF-BB4D-F74789CF80E7}"/>
              </a:ext>
            </a:extLst>
          </p:cNvPr>
          <p:cNvSpPr txBox="1">
            <a:spLocks/>
          </p:cNvSpPr>
          <p:nvPr/>
        </p:nvSpPr>
        <p:spPr>
          <a:xfrm>
            <a:off x="929640" y="213870"/>
            <a:ext cx="10515600" cy="648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 smtClean="0">
                <a:solidFill>
                  <a:srgbClr val="0000FF"/>
                </a:solidFill>
              </a:rPr>
              <a:t>Geant4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Simualtion</a:t>
            </a:r>
            <a:r>
              <a:rPr lang="en-US" altLang="zh-CN" b="1" dirty="0" smtClean="0">
                <a:solidFill>
                  <a:srgbClr val="0000FF"/>
                </a:solidFill>
              </a:rPr>
              <a:t> on Barrel DIRC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955813" y="939959"/>
            <a:ext cx="4678680" cy="2693553"/>
            <a:chOff x="466234" y="619133"/>
            <a:chExt cx="4183077" cy="2615703"/>
          </a:xfrm>
        </p:grpSpPr>
        <p:pic>
          <p:nvPicPr>
            <p:cNvPr id="27" name="图片 26">
              <a:extLst>
                <a:ext uri="{FF2B5EF4-FFF2-40B4-BE49-F238E27FC236}">
                  <a16:creationId xmlns="" xmlns:a16="http://schemas.microsoft.com/office/drawing/2014/main" id="{73B31374-DC4C-4960-A4FD-2F077EAAE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234" y="619133"/>
              <a:ext cx="3779628" cy="2615703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252951" y="2668317"/>
              <a:ext cx="2396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C00000"/>
                  </a:solidFill>
                </a:rPr>
                <a:t>Barrel DIRC: L~3m, inner radius~0.8m</a:t>
              </a:r>
              <a:endParaRPr lang="zh-CN" altLang="en-US" sz="1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3704" y="2940437"/>
            <a:ext cx="1496999" cy="1903162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42" y="3771935"/>
            <a:ext cx="3275549" cy="28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9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68790" y="324404"/>
            <a:ext cx="10515600" cy="46125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Current Simulation on DIRC Expansion Volume</a:t>
            </a:r>
            <a:endParaRPr lang="zh-CN" altLang="en-US" sz="3600" dirty="0" smtClean="0">
              <a:solidFill>
                <a:srgbClr val="0000FF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20" y="1793857"/>
            <a:ext cx="3600947" cy="2470491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1162725" y="4493824"/>
            <a:ext cx="979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200" dirty="0" smtClean="0">
                <a:solidFill>
                  <a:srgbClr val="0070C0"/>
                </a:solidFill>
              </a:rPr>
              <a:t>Simulate the DIRC performance with </a:t>
            </a:r>
            <a:r>
              <a:rPr lang="en-US" altLang="zh-CN" sz="2200" dirty="0" smtClean="0">
                <a:solidFill>
                  <a:srgbClr val="0070C0"/>
                </a:solidFill>
              </a:rPr>
              <a:t>one more focusing expansion </a:t>
            </a:r>
            <a:r>
              <a:rPr lang="en-US" altLang="zh-CN" sz="2200" dirty="0" smtClean="0">
                <a:solidFill>
                  <a:srgbClr val="0070C0"/>
                </a:solidFill>
              </a:rPr>
              <a:t>volume </a:t>
            </a:r>
            <a:r>
              <a:rPr lang="en-US" altLang="zh-CN" sz="2200" dirty="0" smtClean="0">
                <a:solidFill>
                  <a:srgbClr val="0070C0"/>
                </a:solidFill>
              </a:rPr>
              <a:t>of </a:t>
            </a:r>
            <a:r>
              <a:rPr lang="en-US" altLang="zh-CN" sz="2200" dirty="0" smtClean="0">
                <a:solidFill>
                  <a:srgbClr val="0070C0"/>
                </a:solidFill>
              </a:rPr>
              <a:t>different </a:t>
            </a:r>
            <a:r>
              <a:rPr lang="en-US" altLang="zh-CN" sz="2200" dirty="0" smtClean="0">
                <a:solidFill>
                  <a:srgbClr val="0070C0"/>
                </a:solidFill>
              </a:rPr>
              <a:t>shapes. 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738911" y="2918217"/>
            <a:ext cx="611702" cy="414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511013" y="4274552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20cm</a:t>
            </a:r>
            <a:endParaRPr lang="zh-CN" altLang="en-US" sz="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6362106" y="943099"/>
            <a:ext cx="3814020" cy="3546897"/>
            <a:chOff x="6373920" y="1124163"/>
            <a:chExt cx="3470676" cy="33175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3920" y="1124163"/>
              <a:ext cx="3317590" cy="331759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7498401" y="3146281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60◦</a:t>
              </a:r>
              <a:endParaRPr lang="zh-CN" altLang="en-US" sz="800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652653" y="3859429"/>
              <a:ext cx="4379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1.7cm</a:t>
              </a:r>
              <a:endParaRPr lang="zh-CN" altLang="en-US" sz="80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243584" y="4226309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15cm</a:t>
              </a:r>
              <a:endParaRPr lang="zh-CN" altLang="en-US" sz="8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124817" y="3672364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15cm</a:t>
              </a:r>
              <a:endParaRPr lang="zh-CN" altLang="en-US" sz="8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124817" y="1124163"/>
              <a:ext cx="4379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/>
                <a:t>1</a:t>
              </a:r>
              <a:r>
                <a:rPr lang="en-US" altLang="zh-CN" sz="800" dirty="0" smtClean="0"/>
                <a:t>.5cm</a:t>
              </a:r>
              <a:endParaRPr lang="zh-CN" altLang="en-US" sz="800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19551" y="1631946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25cm</a:t>
              </a:r>
              <a:endParaRPr lang="zh-CN" altLang="en-US" sz="80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432304" y="2757733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50cm</a:t>
              </a:r>
              <a:endParaRPr lang="zh-CN" altLang="en-US" sz="800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57067" y="3400875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25cm</a:t>
              </a:r>
              <a:endParaRPr lang="zh-CN" altLang="en-US" sz="8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290641" y="3027704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30◦</a:t>
              </a:r>
              <a:endParaRPr lang="zh-CN" altLang="en-US" sz="8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70269" y="3172008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32cm</a:t>
              </a:r>
              <a:endParaRPr lang="zh-CN" altLang="en-US" sz="800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226158" y="2284547"/>
              <a:ext cx="3609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8cm</a:t>
              </a:r>
              <a:endParaRPr lang="zh-CN" altLang="en-US" sz="8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256196" y="248627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40◦</a:t>
              </a:r>
              <a:endParaRPr lang="zh-CN" altLang="en-US" sz="800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367832" y="2618536"/>
              <a:ext cx="3385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 smtClean="0"/>
                <a:t>23◦</a:t>
              </a:r>
              <a:endParaRPr lang="zh-CN" altLang="en-US" sz="800" dirty="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574601" y="4271231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20cm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1895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002" y="3529804"/>
            <a:ext cx="3672924" cy="234465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88" y="3461088"/>
            <a:ext cx="3278640" cy="234352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01" y="1032040"/>
            <a:ext cx="3743325" cy="244792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04585"/>
              </p:ext>
            </p:extLst>
          </p:nvPr>
        </p:nvGraphicFramePr>
        <p:xfrm>
          <a:off x="7223752" y="1358876"/>
          <a:ext cx="4680311" cy="3620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156"/>
                <a:gridCol w="1212338"/>
                <a:gridCol w="2018817"/>
              </a:tblGrid>
              <a:tr h="85674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PMT plane Tile angle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Photon number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SPE Angle resolution (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57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</a:t>
                      </a:r>
                      <a:r>
                        <a:rPr lang="en-US" altLang="zh-CN" baseline="30000" dirty="0" smtClean="0"/>
                        <a:t>◦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 </a:t>
                      </a:r>
                      <a:r>
                        <a:rPr lang="en-US" altLang="zh-CN" dirty="0" smtClean="0"/>
                        <a:t>~ </a:t>
                      </a:r>
                      <a:r>
                        <a:rPr lang="en-US" altLang="zh-CN" dirty="0" smtClean="0"/>
                        <a:t>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~ </a:t>
                      </a:r>
                      <a:r>
                        <a:rPr lang="en-US" altLang="zh-CN" dirty="0" smtClean="0"/>
                        <a:t>11</a:t>
                      </a:r>
                      <a:endParaRPr lang="zh-CN" altLang="en-US" dirty="0"/>
                    </a:p>
                  </a:txBody>
                  <a:tcPr/>
                </a:tc>
              </a:tr>
              <a:tr h="69579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r>
                        <a:rPr lang="en-US" altLang="zh-CN" baseline="30000" dirty="0" smtClean="0">
                          <a:solidFill>
                            <a:schemeClr val="tx1"/>
                          </a:solidFill>
                        </a:rPr>
                        <a:t>◦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 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72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US" altLang="zh-CN" baseline="30000" dirty="0" smtClean="0">
                          <a:solidFill>
                            <a:srgbClr val="FF0000"/>
                          </a:solidFill>
                        </a:rPr>
                        <a:t>◦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173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r>
                        <a:rPr lang="en-US" altLang="zh-CN" baseline="30000" dirty="0" smtClean="0"/>
                        <a:t>◦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125698" y="1361318"/>
            <a:ext cx="199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Photon collected at PMT tilt angle =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40</a:t>
            </a:r>
            <a:r>
              <a:rPr lang="en-US" altLang="zh-CN" sz="1600" b="1" dirty="0">
                <a:solidFill>
                  <a:srgbClr val="0070C0"/>
                </a:solidFill>
              </a:rPr>
              <a:t>◦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97933" y="3675730"/>
            <a:ext cx="214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SPE angle resolution at PMT tilt angle =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35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77842" y="3675730"/>
            <a:ext cx="21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SPE angle resolution at PMT tilt angle =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40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◦</a:t>
            </a: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1095808" y="180678"/>
            <a:ext cx="10725281" cy="801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solidFill>
                  <a:srgbClr val="0000FF"/>
                </a:solidFill>
              </a:rPr>
              <a:t>Simulation on different PMT tilt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Angles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47" y="2238381"/>
            <a:ext cx="2117015" cy="118337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132220" y="1182015"/>
            <a:ext cx="879060" cy="2289510"/>
            <a:chOff x="10411548" y="1339607"/>
            <a:chExt cx="1183115" cy="2812093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0537672" y="1339607"/>
              <a:ext cx="832419" cy="93863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0411548" y="1339607"/>
              <a:ext cx="1261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0411548" y="1339607"/>
              <a:ext cx="0" cy="2704800"/>
            </a:xfrm>
            <a:prstGeom prst="line">
              <a:avLst/>
            </a:prstGeom>
            <a:ln w="19050">
              <a:solidFill>
                <a:srgbClr val="063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411548" y="4044407"/>
              <a:ext cx="699988" cy="1"/>
            </a:xfrm>
            <a:prstGeom prst="line">
              <a:avLst/>
            </a:prstGeom>
            <a:ln w="19050">
              <a:solidFill>
                <a:srgbClr val="063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1381203" y="2280243"/>
              <a:ext cx="213460" cy="4212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弧形 44"/>
            <p:cNvSpPr/>
            <p:nvPr/>
          </p:nvSpPr>
          <p:spPr>
            <a:xfrm rot="1025727">
              <a:off x="10797608" y="2347209"/>
              <a:ext cx="717791" cy="1804491"/>
            </a:xfrm>
            <a:prstGeom prst="arc">
              <a:avLst>
                <a:gd name="adj1" fmla="val 17420350"/>
                <a:gd name="adj2" fmla="val 4607461"/>
              </a:avLst>
            </a:prstGeom>
            <a:ln w="19050">
              <a:solidFill>
                <a:srgbClr val="063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1595298" y="3078146"/>
            <a:ext cx="258192" cy="18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2354580" y="1165860"/>
            <a:ext cx="489842" cy="78023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285500" y="1169948"/>
            <a:ext cx="545738" cy="74661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/>
          <p:nvPr/>
        </p:nvCxnSpPr>
        <p:spPr>
          <a:xfrm flipV="1">
            <a:off x="2132220" y="1516380"/>
            <a:ext cx="342742" cy="175260"/>
          </a:xfrm>
          <a:prstGeom prst="curvedConnector3">
            <a:avLst>
              <a:gd name="adj1" fmla="val 96688"/>
            </a:avLst>
          </a:prstGeom>
          <a:ln w="12700">
            <a:solidFill>
              <a:srgbClr val="0634FF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2205305" y="1614564"/>
            <a:ext cx="1096775" cy="27699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634FF"/>
                </a:solidFill>
              </a:rPr>
              <a:t>PMT tilt Angle</a:t>
            </a:r>
            <a:endParaRPr lang="zh-CN" altLang="en-US" sz="1200" b="1" dirty="0">
              <a:solidFill>
                <a:srgbClr val="063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8" y="3498616"/>
            <a:ext cx="3334027" cy="2469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284" y="3458284"/>
            <a:ext cx="3748576" cy="25497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284" y="943778"/>
            <a:ext cx="3712639" cy="247266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11298"/>
              </p:ext>
            </p:extLst>
          </p:nvPr>
        </p:nvGraphicFramePr>
        <p:xfrm>
          <a:off x="7421448" y="1309342"/>
          <a:ext cx="4680311" cy="3678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9156"/>
                <a:gridCol w="1212338"/>
                <a:gridCol w="2018817"/>
              </a:tblGrid>
              <a:tr h="85674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EV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depth 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PMT plane size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Photon number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SPE Angle resolution (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57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15cm /</a:t>
                      </a:r>
                      <a:r>
                        <a:rPr lang="en-US" altLang="zh-CN" baseline="0" dirty="0" smtClean="0"/>
                        <a:t> 25cm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 </a:t>
                      </a:r>
                      <a:r>
                        <a:rPr lang="en-US" altLang="zh-CN" dirty="0" smtClean="0"/>
                        <a:t>~ </a:t>
                      </a:r>
                      <a:r>
                        <a:rPr lang="en-US" altLang="zh-CN" dirty="0" smtClean="0"/>
                        <a:t>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</a:t>
                      </a:r>
                      <a:r>
                        <a:rPr lang="en-US" altLang="zh-CN" dirty="0" smtClean="0"/>
                        <a:t>~ </a:t>
                      </a:r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</a:tr>
              <a:tr h="69579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18cm / 30cm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 ~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072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21cm / 35cm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 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173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24cm /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40cm</a:t>
                      </a:r>
                    </a:p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805056" y="1309342"/>
            <a:ext cx="199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Photon collected at EV depth =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18cm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3307" y="3670472"/>
            <a:ext cx="191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SPE angle resolution at EV depth =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21cm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40804" y="3682928"/>
            <a:ext cx="1917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SPE angle resolution at EV depth =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18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cm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095808" y="102516"/>
            <a:ext cx="10725281" cy="801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solidFill>
                  <a:srgbClr val="0000FF"/>
                </a:solidFill>
              </a:rPr>
              <a:t>Simulation on different EV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Sizes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7947" y="826084"/>
            <a:ext cx="2931375" cy="2662267"/>
            <a:chOff x="25185" y="449727"/>
            <a:chExt cx="3460541" cy="3116579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85" y="2103030"/>
              <a:ext cx="2499174" cy="1385321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2119740" y="866397"/>
              <a:ext cx="1036195" cy="2680211"/>
              <a:chOff x="10411548" y="1339607"/>
              <a:chExt cx="1181347" cy="2812093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10537672" y="1339607"/>
                <a:ext cx="832419" cy="9386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10411548" y="1339607"/>
                <a:ext cx="1261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10411548" y="1339607"/>
                <a:ext cx="0" cy="2704800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0411548" y="4044407"/>
                <a:ext cx="699988" cy="1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1379435" y="2284761"/>
                <a:ext cx="213460" cy="421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弧形 21"/>
              <p:cNvSpPr/>
              <p:nvPr/>
            </p:nvSpPr>
            <p:spPr>
              <a:xfrm rot="1025727">
                <a:off x="10797608" y="2347209"/>
                <a:ext cx="717791" cy="1804491"/>
              </a:xfrm>
              <a:prstGeom prst="arc">
                <a:avLst>
                  <a:gd name="adj1" fmla="val 17420350"/>
                  <a:gd name="adj2" fmla="val 4607461"/>
                </a:avLst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119742" y="449727"/>
              <a:ext cx="1365984" cy="3116579"/>
              <a:chOff x="10411548" y="1339607"/>
              <a:chExt cx="1172860" cy="2812093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0537672" y="1339607"/>
                <a:ext cx="832419" cy="9386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10411548" y="1339607"/>
                <a:ext cx="1261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10411548" y="1339607"/>
                <a:ext cx="0" cy="2704800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411548" y="4044407"/>
                <a:ext cx="699988" cy="1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>
                <a:endCxn id="35" idx="0"/>
              </p:cNvCxnSpPr>
              <p:nvPr/>
            </p:nvCxnSpPr>
            <p:spPr>
              <a:xfrm>
                <a:off x="11370947" y="2269270"/>
                <a:ext cx="213460" cy="421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弧形 34"/>
              <p:cNvSpPr/>
              <p:nvPr/>
            </p:nvSpPr>
            <p:spPr>
              <a:xfrm rot="1025727">
                <a:off x="10797608" y="2347209"/>
                <a:ext cx="717791" cy="1804491"/>
              </a:xfrm>
              <a:prstGeom prst="arc">
                <a:avLst>
                  <a:gd name="adj1" fmla="val 17420350"/>
                  <a:gd name="adj2" fmla="val 4607461"/>
                </a:avLst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126281" y="637185"/>
              <a:ext cx="1200563" cy="2909423"/>
              <a:chOff x="10411548" y="1339607"/>
              <a:chExt cx="1172860" cy="2812093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10537672" y="1339607"/>
                <a:ext cx="832419" cy="9386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>
                <a:off x="10411548" y="1339607"/>
                <a:ext cx="1261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0411548" y="1339607"/>
                <a:ext cx="0" cy="2704800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0411548" y="4044407"/>
                <a:ext cx="699988" cy="1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endCxn id="42" idx="0"/>
              </p:cNvCxnSpPr>
              <p:nvPr/>
            </p:nvCxnSpPr>
            <p:spPr>
              <a:xfrm>
                <a:off x="11370947" y="2269270"/>
                <a:ext cx="213460" cy="421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弧形 41"/>
              <p:cNvSpPr/>
              <p:nvPr/>
            </p:nvSpPr>
            <p:spPr>
              <a:xfrm rot="1025727">
                <a:off x="10797608" y="2347209"/>
                <a:ext cx="717791" cy="1804491"/>
              </a:xfrm>
              <a:prstGeom prst="arc">
                <a:avLst>
                  <a:gd name="adj1" fmla="val 17420350"/>
                  <a:gd name="adj2" fmla="val 4607461"/>
                </a:avLst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485900" y="3086100"/>
              <a:ext cx="304800" cy="21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1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89" y="3364443"/>
            <a:ext cx="3216038" cy="2392837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92" y="1117297"/>
            <a:ext cx="3207307" cy="2138204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095808" y="102516"/>
            <a:ext cx="10725281" cy="801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solidFill>
                  <a:srgbClr val="0000FF"/>
                </a:solidFill>
              </a:rPr>
              <a:t>Simulation on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different EV Bar Lengths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450774" y="1414259"/>
            <a:ext cx="2653333" cy="2289510"/>
            <a:chOff x="738947" y="1204875"/>
            <a:chExt cx="2653333" cy="228951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8947" y="2261241"/>
              <a:ext cx="2117015" cy="1183379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2513220" y="1204875"/>
              <a:ext cx="879060" cy="2289510"/>
              <a:chOff x="10411548" y="1339607"/>
              <a:chExt cx="1183115" cy="2812093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0537672" y="1339607"/>
                <a:ext cx="832419" cy="9386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10411548" y="1339607"/>
                <a:ext cx="1261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411548" y="1339607"/>
                <a:ext cx="0" cy="2704800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0411548" y="4044407"/>
                <a:ext cx="699988" cy="1"/>
              </a:xfrm>
              <a:prstGeom prst="line">
                <a:avLst/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1381203" y="2287989"/>
                <a:ext cx="213460" cy="421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弧形 35"/>
              <p:cNvSpPr/>
              <p:nvPr/>
            </p:nvSpPr>
            <p:spPr>
              <a:xfrm rot="1025727">
                <a:off x="10797608" y="2347209"/>
                <a:ext cx="717791" cy="1804491"/>
              </a:xfrm>
              <a:prstGeom prst="arc">
                <a:avLst>
                  <a:gd name="adj1" fmla="val 17420350"/>
                  <a:gd name="adj2" fmla="val 4607461"/>
                </a:avLst>
              </a:prstGeom>
              <a:ln w="19050">
                <a:solidFill>
                  <a:srgbClr val="0634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1499668" y="3063240"/>
              <a:ext cx="46629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484428" y="3253740"/>
              <a:ext cx="46629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87" y="3806905"/>
            <a:ext cx="3069786" cy="1998930"/>
          </a:xfrm>
          <a:prstGeom prst="rect">
            <a:avLst/>
          </a:prstGeom>
        </p:spPr>
      </p:pic>
      <p:graphicFrame>
        <p:nvGraphicFramePr>
          <p:cNvPr id="71" name="表格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54284"/>
              </p:ext>
            </p:extLst>
          </p:nvPr>
        </p:nvGraphicFramePr>
        <p:xfrm>
          <a:off x="7388509" y="1195861"/>
          <a:ext cx="4615460" cy="3664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9076"/>
                <a:gridCol w="1195540"/>
                <a:gridCol w="1990844"/>
              </a:tblGrid>
              <a:tr h="85674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EV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bar length</a:t>
                      </a:r>
                    </a:p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(cm)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Photon number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SPE Angle resolution (</a:t>
                      </a:r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mrad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5794"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10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~ </a:t>
                      </a:r>
                      <a:r>
                        <a:rPr lang="en-US" altLang="zh-CN" dirty="0" smtClean="0"/>
                        <a:t>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 </a:t>
                      </a:r>
                      <a:r>
                        <a:rPr lang="en-US" altLang="zh-CN" dirty="0" smtClean="0"/>
                        <a:t>~ 13</a:t>
                      </a:r>
                      <a:endParaRPr lang="zh-CN" altLang="en-US" dirty="0"/>
                    </a:p>
                  </a:txBody>
                  <a:tcPr/>
                </a:tc>
              </a:tr>
              <a:tr h="695794"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7 ~ 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30729"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14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58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85707"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~ 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6 ~ 11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" name="文本框 73"/>
          <p:cNvSpPr txBox="1"/>
          <p:nvPr/>
        </p:nvSpPr>
        <p:spPr>
          <a:xfrm>
            <a:off x="5436261" y="3560442"/>
            <a:ext cx="1649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SPE angle resolution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bar length = 20cm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199795" y="1249241"/>
            <a:ext cx="188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70C0"/>
                </a:solidFill>
              </a:rPr>
              <a:t>Photon collected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at </a:t>
            </a:r>
            <a:r>
              <a:rPr lang="en-US" altLang="zh-CN" sz="1600" b="1" dirty="0" smtClean="0">
                <a:solidFill>
                  <a:srgbClr val="0070C0"/>
                </a:solidFill>
              </a:rPr>
              <a:t>bar length = 20cm</a:t>
            </a:r>
            <a:endParaRPr lang="en-US" altLang="zh-CN" sz="1600" b="1" dirty="0" smtClean="0">
              <a:solidFill>
                <a:srgbClr val="0070C0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677787" y="3364443"/>
            <a:ext cx="305049" cy="98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连接符 81"/>
          <p:cNvCxnSpPr/>
          <p:nvPr/>
        </p:nvCxnSpPr>
        <p:spPr>
          <a:xfrm>
            <a:off x="2196255" y="3272624"/>
            <a:ext cx="0" cy="1905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2670167" y="3272624"/>
            <a:ext cx="0" cy="19050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494975" y="1831275"/>
            <a:ext cx="2397648" cy="1019063"/>
            <a:chOff x="494975" y="1831275"/>
            <a:chExt cx="2397648" cy="1019063"/>
          </a:xfrm>
        </p:grpSpPr>
        <p:grpSp>
          <p:nvGrpSpPr>
            <p:cNvPr id="64" name="组合 63"/>
            <p:cNvGrpSpPr/>
            <p:nvPr/>
          </p:nvGrpSpPr>
          <p:grpSpPr>
            <a:xfrm>
              <a:off x="607213" y="2277027"/>
              <a:ext cx="2170228" cy="354705"/>
              <a:chOff x="6049119" y="3557482"/>
              <a:chExt cx="2170228" cy="354705"/>
            </a:xfrm>
          </p:grpSpPr>
          <p:grpSp>
            <p:nvGrpSpPr>
              <p:cNvPr id="61" name="组合 60"/>
              <p:cNvGrpSpPr/>
              <p:nvPr/>
            </p:nvGrpSpPr>
            <p:grpSpPr>
              <a:xfrm flipH="1">
                <a:off x="6049119" y="3557482"/>
                <a:ext cx="1417127" cy="347085"/>
                <a:chOff x="8701847" y="2784735"/>
                <a:chExt cx="1827521" cy="1066800"/>
              </a:xfrm>
            </p:grpSpPr>
            <p:cxnSp>
              <p:nvCxnSpPr>
                <p:cNvPr id="44" name="直接连接符 43"/>
                <p:cNvCxnSpPr/>
                <p:nvPr/>
              </p:nvCxnSpPr>
              <p:spPr>
                <a:xfrm>
                  <a:off x="8701847" y="27847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8854247" y="29371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9006647" y="30895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9159047" y="32419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9311447" y="33943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9463847" y="35467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9616247" y="36991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9768647" y="3851535"/>
                  <a:ext cx="760721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直接连接符 61"/>
              <p:cNvCxnSpPr/>
              <p:nvPr/>
            </p:nvCxnSpPr>
            <p:spPr>
              <a:xfrm>
                <a:off x="7458626" y="3568537"/>
                <a:ext cx="760721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646630" y="3912187"/>
                <a:ext cx="760721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接连接符 66"/>
            <p:cNvCxnSpPr/>
            <p:nvPr/>
          </p:nvCxnSpPr>
          <p:spPr>
            <a:xfrm flipV="1">
              <a:off x="1197104" y="2288082"/>
              <a:ext cx="819616" cy="34365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2098816" y="1906703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</a:rPr>
                <a:t>EV bar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41663" y="1907879"/>
              <a:ext cx="930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radiator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0" name="圆角矩形标注 69"/>
            <p:cNvSpPr/>
            <p:nvPr/>
          </p:nvSpPr>
          <p:spPr>
            <a:xfrm>
              <a:off x="494975" y="1831275"/>
              <a:ext cx="2359223" cy="1019063"/>
            </a:xfrm>
            <a:prstGeom prst="wedgeRoundRectCallout">
              <a:avLst>
                <a:gd name="adj1" fmla="val 21802"/>
                <a:gd name="adj2" fmla="val 91662"/>
                <a:gd name="adj3" fmla="val 16667"/>
              </a:avLst>
            </a:prstGeom>
            <a:solidFill>
              <a:schemeClr val="accent1">
                <a:alpha val="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 flipV="1">
              <a:off x="1957825" y="2286935"/>
              <a:ext cx="819616" cy="34365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1184838" y="2741244"/>
              <a:ext cx="760721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>
              <a:off x="605341" y="2733624"/>
              <a:ext cx="589891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1928502" y="2409325"/>
              <a:ext cx="819616" cy="34365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1204724" y="2630585"/>
              <a:ext cx="0" cy="11065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1943864" y="2622965"/>
              <a:ext cx="0" cy="11065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2759204" y="2295305"/>
              <a:ext cx="0" cy="11065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685" y="920197"/>
            <a:ext cx="4504994" cy="25689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828" y="920198"/>
            <a:ext cx="4687465" cy="264911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045" y="130203"/>
            <a:ext cx="10894695" cy="5692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solidFill>
                  <a:srgbClr val="0000FF"/>
                </a:solidFill>
                <a:latin typeface="+mn-lt"/>
              </a:rPr>
              <a:t>Simulated performance of single DIRC module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8804" y="3719949"/>
            <a:ext cx="4106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 </a:t>
            </a:r>
            <a:r>
              <a:rPr lang="en-US" altLang="zh-CN" dirty="0" err="1"/>
              <a:t>GeV</a:t>
            </a:r>
            <a:r>
              <a:rPr lang="en-US" altLang="zh-CN" dirty="0"/>
              <a:t>/c P</a:t>
            </a:r>
            <a:r>
              <a:rPr lang="en-US" altLang="zh-CN" dirty="0" smtClean="0"/>
              <a:t>ion incident at 30</a:t>
            </a:r>
            <a:r>
              <a:rPr lang="en-US" altLang="zh-CN" i="1" dirty="0"/>
              <a:t>◦ </a:t>
            </a:r>
            <a:r>
              <a:rPr lang="en-US" altLang="zh-CN" dirty="0"/>
              <a:t>polar </a:t>
            </a:r>
            <a:r>
              <a:rPr lang="en-US" altLang="zh-CN" dirty="0" smtClean="0"/>
              <a:t>angle,  </a:t>
            </a:r>
            <a:br>
              <a:rPr lang="en-US" altLang="zh-CN" dirty="0" smtClean="0"/>
            </a:b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658804" y="4181614"/>
            <a:ext cx="4661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000" dirty="0" smtClean="0">
                <a:solidFill>
                  <a:srgbClr val="0070C0"/>
                </a:solidFill>
              </a:rPr>
              <a:t>Detected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phtons</a:t>
            </a:r>
            <a:r>
              <a:rPr lang="en-US" altLang="zh-CN" sz="2000" dirty="0" smtClean="0">
                <a:solidFill>
                  <a:srgbClr val="0070C0"/>
                </a:solidFill>
              </a:rPr>
              <a:t> per pion track: </a:t>
            </a:r>
          </a:p>
          <a:p>
            <a:pPr>
              <a:lnSpc>
                <a:spcPts val="2400"/>
              </a:lnSpc>
            </a:pPr>
            <a:r>
              <a:rPr lang="en-US" altLang="zh-CN" sz="2000" dirty="0">
                <a:solidFill>
                  <a:srgbClr val="0070C0"/>
                </a:solidFill>
              </a:rPr>
              <a:t>M</a:t>
            </a:r>
            <a:r>
              <a:rPr lang="en-US" altLang="zh-CN" sz="2000" dirty="0" smtClean="0">
                <a:solidFill>
                  <a:srgbClr val="0070C0"/>
                </a:solidFill>
              </a:rPr>
              <a:t>ean </a:t>
            </a:r>
            <a:r>
              <a:rPr lang="en-US" altLang="zh-CN" sz="2000" dirty="0" smtClean="0">
                <a:solidFill>
                  <a:srgbClr val="0070C0"/>
                </a:solidFill>
              </a:rPr>
              <a:t>number= 58</a:t>
            </a: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ts val="2400"/>
              </a:lnSpc>
            </a:pPr>
            <a:endParaRPr lang="en-US" altLang="zh-CN" sz="2000" dirty="0" smtClean="0">
              <a:solidFill>
                <a:srgbClr val="0070C0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zh-CN" sz="2000" dirty="0" smtClean="0">
                <a:solidFill>
                  <a:srgbClr val="0070C0"/>
                </a:solidFill>
              </a:rPr>
              <a:t>Reconstructed Cherenkov angle resolution:</a:t>
            </a:r>
          </a:p>
          <a:p>
            <a:pPr>
              <a:lnSpc>
                <a:spcPts val="2400"/>
              </a:lnSpc>
            </a:pPr>
            <a:r>
              <a:rPr lang="en-US" altLang="zh-CN" sz="2000" dirty="0" smtClean="0">
                <a:solidFill>
                  <a:srgbClr val="0070C0"/>
                </a:solidFill>
              </a:rPr>
              <a:t> σ</a:t>
            </a:r>
            <a:r>
              <a:rPr lang="en-US" altLang="zh-CN" sz="2000" baseline="-25000" dirty="0" smtClean="0">
                <a:solidFill>
                  <a:srgbClr val="0070C0"/>
                </a:solidFill>
              </a:rPr>
              <a:t>C</a:t>
            </a:r>
            <a:r>
              <a:rPr lang="en-US" altLang="zh-CN" sz="2000" dirty="0" smtClean="0">
                <a:solidFill>
                  <a:srgbClr val="0070C0"/>
                </a:solidFill>
              </a:rPr>
              <a:t> = </a:t>
            </a:r>
            <a:r>
              <a:rPr lang="en-US" altLang="zh-CN" sz="2000" dirty="0" smtClean="0">
                <a:solidFill>
                  <a:srgbClr val="0070C0"/>
                </a:solidFill>
              </a:rPr>
              <a:t>1.37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mrad</a:t>
            </a:r>
            <a:r>
              <a:rPr lang="en-US" altLang="zh-CN" sz="2000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815182" y="1161144"/>
            <a:ext cx="1949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Detected photons per pion track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226105" y="1133882"/>
            <a:ext cx="1757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Reconstructed Cherenkov angle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116" y="3719949"/>
            <a:ext cx="1924644" cy="26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9276" y="617603"/>
            <a:ext cx="4657650" cy="45947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4 layer, 8 Module, time &amp; x-y position measurement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Reconstructed angle resolution~1mrad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Module size: 40 ~ 50cm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EJ200 + optical fiber</a:t>
            </a:r>
            <a:r>
              <a:rPr lang="zh-CN" altLang="en-US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+ </a:t>
            </a:r>
            <a:r>
              <a:rPr lang="en-US" altLang="zh-CN" sz="2000" dirty="0" err="1" smtClean="0">
                <a:solidFill>
                  <a:srgbClr val="002060"/>
                </a:solidFill>
                <a:ea typeface="楷体" panose="02010609060101010101" pitchFamily="49" charset="-122"/>
              </a:rPr>
              <a:t>SiPM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S13360 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Triangular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scintillator +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optical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fiber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 256 </a:t>
            </a:r>
            <a:r>
              <a:rPr lang="en-US" altLang="zh-CN" sz="2000" dirty="0" smtClean="0">
                <a:solidFill>
                  <a:srgbClr val="002060"/>
                </a:solidFill>
                <a:ea typeface="楷体" panose="02010609060101010101" pitchFamily="49" charset="-122"/>
              </a:rPr>
              <a:t>channel electronics, time resolution &lt; 100ps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2400" dirty="0" smtClean="0">
              <a:solidFill>
                <a:srgbClr val="002060"/>
              </a:solidFill>
              <a:ea typeface="楷体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zh-CN" altLang="en-US" sz="2400" dirty="0" smtClean="0">
              <a:solidFill>
                <a:srgbClr val="002060"/>
              </a:solidFill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sz="2400" dirty="0" smtClean="0">
              <a:ea typeface="楷体" panose="02010609060101010101" pitchFamily="49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96996" y="156345"/>
            <a:ext cx="10515600" cy="461258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Cosmic ray test </a:t>
            </a:r>
            <a:r>
              <a:rPr lang="en-US" altLang="zh-CN" sz="3200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setup</a:t>
            </a:r>
            <a:endParaRPr lang="zh-CN" altLang="en-US" sz="3200" dirty="0" smtClean="0">
              <a:solidFill>
                <a:srgbClr val="0000FF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26" name="矩形标注 25"/>
          <p:cNvSpPr/>
          <p:nvPr/>
        </p:nvSpPr>
        <p:spPr>
          <a:xfrm>
            <a:off x="5647703" y="1436732"/>
            <a:ext cx="2776378" cy="2110121"/>
          </a:xfrm>
          <a:prstGeom prst="wedgeRectCallout">
            <a:avLst>
              <a:gd name="adj1" fmla="val 76967"/>
              <a:gd name="adj2" fmla="val -29415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50" y="1456091"/>
            <a:ext cx="2728516" cy="64977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11" y="2128934"/>
            <a:ext cx="2194129" cy="139719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9053215" y="775681"/>
            <a:ext cx="2915966" cy="5113905"/>
            <a:chOff x="8744211" y="141463"/>
            <a:chExt cx="2915966" cy="5113905"/>
          </a:xfrm>
        </p:grpSpPr>
        <p:grpSp>
          <p:nvGrpSpPr>
            <p:cNvPr id="2" name="组合 1"/>
            <p:cNvGrpSpPr/>
            <p:nvPr/>
          </p:nvGrpSpPr>
          <p:grpSpPr>
            <a:xfrm>
              <a:off x="8744211" y="141463"/>
              <a:ext cx="2915966" cy="5113905"/>
              <a:chOff x="8662230" y="-232901"/>
              <a:chExt cx="3110800" cy="571127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8662230" y="852977"/>
                <a:ext cx="3110800" cy="4625394"/>
                <a:chOff x="7961059" y="605704"/>
                <a:chExt cx="3110800" cy="462539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8029639" y="1364817"/>
                  <a:ext cx="3034600" cy="1182529"/>
                  <a:chOff x="8029639" y="1364817"/>
                  <a:chExt cx="3034600" cy="1182529"/>
                </a:xfrm>
              </p:grpSpPr>
              <p:sp>
                <p:nvSpPr>
                  <p:cNvPr id="6" name="立方体 5"/>
                  <p:cNvSpPr/>
                  <p:nvPr/>
                </p:nvSpPr>
                <p:spPr>
                  <a:xfrm>
                    <a:off x="8037259" y="1478444"/>
                    <a:ext cx="3026980" cy="1068902"/>
                  </a:xfrm>
                  <a:prstGeom prst="cube">
                    <a:avLst>
                      <a:gd name="adj" fmla="val 91825"/>
                    </a:avLst>
                  </a:prstGeom>
                  <a:pattFill prst="lt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" name="立方体 6"/>
                  <p:cNvSpPr/>
                  <p:nvPr/>
                </p:nvSpPr>
                <p:spPr>
                  <a:xfrm>
                    <a:off x="8029639" y="1364817"/>
                    <a:ext cx="3026980" cy="1068902"/>
                  </a:xfrm>
                  <a:prstGeom prst="cube">
                    <a:avLst>
                      <a:gd name="adj" fmla="val 91825"/>
                    </a:avLst>
                  </a:prstGeom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8"/>
                <p:cNvGrpSpPr/>
                <p:nvPr/>
              </p:nvGrpSpPr>
              <p:grpSpPr>
                <a:xfrm>
                  <a:off x="8037259" y="2706693"/>
                  <a:ext cx="3034600" cy="1182529"/>
                  <a:chOff x="8029639" y="1364817"/>
                  <a:chExt cx="3034600" cy="1182529"/>
                </a:xfrm>
              </p:grpSpPr>
              <p:sp>
                <p:nvSpPr>
                  <p:cNvPr id="10" name="立方体 9"/>
                  <p:cNvSpPr/>
                  <p:nvPr/>
                </p:nvSpPr>
                <p:spPr>
                  <a:xfrm>
                    <a:off x="8037259" y="1478444"/>
                    <a:ext cx="3026980" cy="1068902"/>
                  </a:xfrm>
                  <a:prstGeom prst="cube">
                    <a:avLst>
                      <a:gd name="adj" fmla="val 91825"/>
                    </a:avLst>
                  </a:prstGeom>
                  <a:pattFill prst="lt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立方体 10"/>
                  <p:cNvSpPr/>
                  <p:nvPr/>
                </p:nvSpPr>
                <p:spPr>
                  <a:xfrm>
                    <a:off x="8029639" y="1364817"/>
                    <a:ext cx="3026980" cy="1068902"/>
                  </a:xfrm>
                  <a:prstGeom prst="cube">
                    <a:avLst>
                      <a:gd name="adj" fmla="val 91825"/>
                    </a:avLst>
                  </a:prstGeom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7961059" y="4048569"/>
                  <a:ext cx="3034600" cy="1182529"/>
                  <a:chOff x="8029639" y="1364817"/>
                  <a:chExt cx="3034600" cy="1182529"/>
                </a:xfrm>
              </p:grpSpPr>
              <p:sp>
                <p:nvSpPr>
                  <p:cNvPr id="13" name="立方体 12"/>
                  <p:cNvSpPr/>
                  <p:nvPr/>
                </p:nvSpPr>
                <p:spPr>
                  <a:xfrm>
                    <a:off x="8037259" y="1478444"/>
                    <a:ext cx="3026980" cy="1068902"/>
                  </a:xfrm>
                  <a:prstGeom prst="cube">
                    <a:avLst>
                      <a:gd name="adj" fmla="val 91825"/>
                    </a:avLst>
                  </a:prstGeom>
                  <a:pattFill prst="ltHorz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立方体 13"/>
                  <p:cNvSpPr/>
                  <p:nvPr/>
                </p:nvSpPr>
                <p:spPr>
                  <a:xfrm>
                    <a:off x="8029639" y="1364817"/>
                    <a:ext cx="3026980" cy="1068902"/>
                  </a:xfrm>
                  <a:prstGeom prst="cube">
                    <a:avLst>
                      <a:gd name="adj" fmla="val 91825"/>
                    </a:avLst>
                  </a:prstGeom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6" name="直接箭头连接符 15"/>
                <p:cNvCxnSpPr/>
                <p:nvPr/>
              </p:nvCxnSpPr>
              <p:spPr>
                <a:xfrm>
                  <a:off x="9482169" y="3889222"/>
                  <a:ext cx="157131" cy="7534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9235249" y="2546834"/>
                  <a:ext cx="144971" cy="69379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8869489" y="605704"/>
                  <a:ext cx="243840" cy="119953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立方体 28"/>
              <p:cNvSpPr/>
              <p:nvPr/>
            </p:nvSpPr>
            <p:spPr>
              <a:xfrm>
                <a:off x="8746050" y="463515"/>
                <a:ext cx="3026980" cy="1068902"/>
              </a:xfrm>
              <a:prstGeom prst="cube">
                <a:avLst>
                  <a:gd name="adj" fmla="val 91825"/>
                </a:avLst>
              </a:prstGeom>
              <a:pattFill prst="ltHorz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立方体 29"/>
              <p:cNvSpPr/>
              <p:nvPr/>
            </p:nvSpPr>
            <p:spPr>
              <a:xfrm>
                <a:off x="8738430" y="370876"/>
                <a:ext cx="3026980" cy="1068902"/>
              </a:xfrm>
              <a:prstGeom prst="cube">
                <a:avLst>
                  <a:gd name="adj" fmla="val 91825"/>
                </a:avLst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9335957" y="-232901"/>
                <a:ext cx="243840" cy="119953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立方体 14"/>
            <p:cNvSpPr/>
            <p:nvPr/>
          </p:nvSpPr>
          <p:spPr>
            <a:xfrm>
              <a:off x="9038447" y="3056262"/>
              <a:ext cx="2248924" cy="212431"/>
            </a:xfrm>
            <a:prstGeom prst="cube">
              <a:avLst>
                <a:gd name="adj" fmla="val 751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050021" y="3208010"/>
              <a:ext cx="1538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70C0"/>
                  </a:solidFill>
                </a:rPr>
                <a:t>Tested DIRC</a:t>
              </a:r>
              <a:endParaRPr lang="zh-CN" alt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9976644" y="3029871"/>
              <a:ext cx="29898" cy="1148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230AF483-0660-4B11-A466-971E667F5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268" y="3721494"/>
            <a:ext cx="2611142" cy="112741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90518"/>
              </p:ext>
            </p:extLst>
          </p:nvPr>
        </p:nvGraphicFramePr>
        <p:xfrm>
          <a:off x="651124" y="4184215"/>
          <a:ext cx="4816357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798"/>
                <a:gridCol w="996381"/>
                <a:gridCol w="952237"/>
                <a:gridCol w="840941"/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Material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Amount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Price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Total</a:t>
                      </a:r>
                      <a:endParaRPr lang="zh-CN" altLang="en-US" sz="16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Scintillator: EJ-208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Light fiber: Y11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500m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130000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Werroc</a:t>
                      </a:r>
                      <a:r>
                        <a:rPr lang="en-US" altLang="zh-CN" sz="1600" dirty="0" smtClean="0"/>
                        <a:t>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SiPM</a:t>
                      </a:r>
                      <a:r>
                        <a:rPr lang="en-US" altLang="zh-CN" sz="1600" dirty="0" smtClean="0"/>
                        <a:t>: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S13360-3075PE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140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Tyvek: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1025D&amp;1056D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Electronics: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TMP116</a:t>
                      </a:r>
                      <a:endParaRPr lang="en-US" altLang="zh-C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175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400250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9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471</Words>
  <Application>Microsoft Office PowerPoint</Application>
  <PresentationFormat>宽屏</PresentationFormat>
  <Paragraphs>132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楷体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Update on the PID Detectors  for EicC</vt:lpstr>
      <vt:lpstr>PowerPoint 演示文稿</vt:lpstr>
      <vt:lpstr>Current Simulation on DIRC Expansion Volume</vt:lpstr>
      <vt:lpstr>PowerPoint 演示文稿</vt:lpstr>
      <vt:lpstr>PowerPoint 演示文稿</vt:lpstr>
      <vt:lpstr>PowerPoint 演示文稿</vt:lpstr>
      <vt:lpstr>Simulated performance of single DIRC module</vt:lpstr>
      <vt:lpstr>Cosmic ray test setup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PID Detectors  for EicC</dc:title>
  <dc:creator>Windows 用户</dc:creator>
  <cp:lastModifiedBy>Windows 用户</cp:lastModifiedBy>
  <cp:revision>55</cp:revision>
  <dcterms:created xsi:type="dcterms:W3CDTF">2022-05-10T18:53:57Z</dcterms:created>
  <dcterms:modified xsi:type="dcterms:W3CDTF">2022-05-11T01:16:53Z</dcterms:modified>
</cp:coreProperties>
</file>