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258" r:id="rId2"/>
    <p:sldId id="821" r:id="rId3"/>
    <p:sldId id="268" r:id="rId4"/>
    <p:sldId id="295" r:id="rId5"/>
    <p:sldId id="259" r:id="rId6"/>
    <p:sldId id="822" r:id="rId7"/>
    <p:sldId id="266" r:id="rId8"/>
    <p:sldId id="269" r:id="rId9"/>
    <p:sldId id="270" r:id="rId10"/>
    <p:sldId id="283" r:id="rId11"/>
    <p:sldId id="823" r:id="rId12"/>
    <p:sldId id="826" r:id="rId13"/>
    <p:sldId id="825" r:id="rId14"/>
    <p:sldId id="362" r:id="rId15"/>
    <p:sldId id="280" r:id="rId16"/>
    <p:sldId id="281" r:id="rId17"/>
    <p:sldId id="827" r:id="rId18"/>
    <p:sldId id="829" r:id="rId19"/>
    <p:sldId id="274" r:id="rId20"/>
    <p:sldId id="278" r:id="rId21"/>
    <p:sldId id="310" r:id="rId22"/>
    <p:sldId id="343" r:id="rId23"/>
    <p:sldId id="361" r:id="rId24"/>
    <p:sldId id="824" r:id="rId25"/>
    <p:sldId id="319" r:id="rId26"/>
    <p:sldId id="819" r:id="rId27"/>
    <p:sldId id="306" r:id="rId28"/>
    <p:sldId id="820" r:id="rId29"/>
    <p:sldId id="297" r:id="rId30"/>
    <p:sldId id="296" r:id="rId31"/>
    <p:sldId id="298" r:id="rId32"/>
    <p:sldId id="82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7" d="100"/>
          <a:sy n="147" d="100"/>
        </p:scale>
        <p:origin x="696"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7T11:24:58.540"/>
    </inkml:context>
    <inkml:brush xml:id="br0">
      <inkml:brushProperty name="width" value="0.4" units="cm"/>
      <inkml:brushProperty name="height" value="0.8" units="cm"/>
      <inkml:brushProperty name="color" value="#EF0C4D"/>
      <inkml:brushProperty name="tip" value="rectangle"/>
      <inkml:brushProperty name="rasterOp" value="maskPen"/>
      <inkml:brushProperty name="ignorePressure" value="1"/>
    </inkml:brush>
  </inkml:definitions>
  <inkml:trace contextRef="#ctx0" brushRef="#br0">0 1,'207'10,"6"0,-79-1,2 1,571-11,-527 21,-101-19,120-3,-105-17,-79 18</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7T11:25:00.795"/>
    </inkml:context>
    <inkml:brush xml:id="br0">
      <inkml:brushProperty name="width" value="0.4" units="cm"/>
      <inkml:brushProperty name="height" value="0.8" units="cm"/>
      <inkml:brushProperty name="color" value="#EF0C4D"/>
      <inkml:brushProperty name="tip" value="rectangle"/>
      <inkml:brushProperty name="rasterOp" value="maskPen"/>
      <inkml:brushProperty name="ignorePressure" value="1"/>
    </inkml:brush>
  </inkml:definitions>
  <inkml:trace contextRef="#ctx0" brushRef="#br0">0 56,'1220'-15,"141"8,-772 10,384-3,-721 11,-116-3,592 11,-394-17,288-5,-481-6,44-1,-45 13,-47 0,123-12,-117-6,-48 6,88-3,787 14,-860-12,-42 5,-11 2</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10-07T11:25:02.406"/>
    </inkml:context>
    <inkml:brush xml:id="br0">
      <inkml:brushProperty name="width" value="0.4" units="cm"/>
      <inkml:brushProperty name="height" value="0.8" units="cm"/>
      <inkml:brushProperty name="color" value="#EF0C4D"/>
      <inkml:brushProperty name="tip" value="rectangle"/>
      <inkml:brushProperty name="rasterOp" value="maskPen"/>
      <inkml:brushProperty name="ignorePressure" value="1"/>
    </inkml:brush>
  </inkml:definitions>
  <inkml:trace contextRef="#ctx0" brushRef="#br0">0 20,'870'15,"-262"-11,-439-23,-121 11,0 2,69 0,49 16,65 1,51 13,-178-11,-44-6,-9-1,61 1,-36-8,-60 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62C646-B42A-4C6B-B69A-2E46E57F81C9}" type="datetimeFigureOut">
              <a:rPr lang="en-US" smtClean="0"/>
              <a:t>10/27/2026</a:t>
            </a:fld>
            <a:endParaRPr lang="en-US"/>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4294F6-1DB1-4B9A-87EB-D95E312FCE03}" type="slidenum">
              <a:rPr lang="en-US" smtClean="0"/>
              <a:t>‹#›</a:t>
            </a:fld>
            <a:endParaRPr lang="en-US"/>
          </a:p>
        </p:txBody>
      </p:sp>
    </p:spTree>
    <p:extLst>
      <p:ext uri="{BB962C8B-B14F-4D97-AF65-F5344CB8AC3E}">
        <p14:creationId xmlns:p14="http://schemas.microsoft.com/office/powerpoint/2010/main" val="3577726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txBody>
          <a:bodyPr/>
          <a:lstStyle/>
          <a:p>
            <a:endParaRPr lang="ru-RU"/>
          </a:p>
        </p:txBody>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5"/>
          </p:nvPr>
        </p:nvSpPr>
        <p:spPr/>
        <p:txBody>
          <a:bodyPr/>
          <a:lstStyle/>
          <a:p>
            <a:fld id="{744294F6-1DB1-4B9A-87EB-D95E312FCE03}" type="slidenum">
              <a:rPr lang="en-US" smtClean="0"/>
              <a:t>7</a:t>
            </a:fld>
            <a:endParaRPr lang="en-US"/>
          </a:p>
        </p:txBody>
      </p:sp>
    </p:spTree>
    <p:extLst>
      <p:ext uri="{BB962C8B-B14F-4D97-AF65-F5344CB8AC3E}">
        <p14:creationId xmlns:p14="http://schemas.microsoft.com/office/powerpoint/2010/main" val="2427677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03E4D-F1CC-5B26-3717-7D77C4F9B4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47C456-983C-D3BE-3B18-DBE7CF4F241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B95D3E3-F467-78F7-A489-26FF441174E2}"/>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607089F9-5168-C9CE-7C44-1C06A5C9D9A9}"/>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456740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42F39-E2DF-283F-57AA-C15E404F05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FD5FBD-3881-2109-77B6-AC6421A0AA3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F196BCC-135E-DA36-4A76-D812EDBB30E9}"/>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6B79708D-A827-9BEE-72FB-884770CFEC7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1956529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70D3A-DAF5-582D-4FFC-3E5E45AF87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C747D7-DA7F-0A8F-D1A2-01586BD1772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D90B3D7-01EE-A6B7-C7FA-868C4207E854}"/>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FDF26E66-A206-E5B0-12DF-6F343193A438}"/>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2535784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9C5EE-1828-DD18-7053-3F076E7D27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6709FD-1E76-F4A9-D7C9-A1BFD76D5B9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A99CB76-3963-FC3B-7A2E-65FF210F2744}"/>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B19C2DBB-3EEC-025F-CF72-9725C4338553}"/>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903596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6FF94-AD72-5251-2C7B-27F194A177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AFBC01-A521-2154-4CC2-8142947C6D6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2598EB92-67CC-0970-2C30-DCBBEBE75D09}"/>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0CDD7063-D075-5561-6398-2A225969D3A7}"/>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7555346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A21C3D-78CE-FEA2-E1EF-9CEE4751D0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2B2335E-3605-D821-A274-13AFA3F77B1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65BBA40-E1F7-FE96-DD69-7C323B290759}"/>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16921838-1FEC-DE36-6F67-13B2809176EA}"/>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132811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D26BE-28C4-AF2D-BD82-C550D1A93E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FA0C6E-DC46-DC2C-5F65-701659F8E70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04497C3-18E9-CCDC-E5B9-2930A0D60853}"/>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C4DE7AF0-7796-A756-18E4-2289B16E192E}"/>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416346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7DA40C-8C53-5D97-4095-EC47C17DE3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436289-2586-F09C-3425-64FAD30DC7B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269776C-1BFA-93E1-32AF-E424548E7837}"/>
              </a:ext>
            </a:extLst>
          </p:cNvPr>
          <p:cNvSpPr>
            <a:spLocks noGrp="1"/>
          </p:cNvSpPr>
          <p:nvPr>
            <p:ph type="body" idx="1"/>
          </p:nvPr>
        </p:nvSpPr>
        <p:spPr/>
        <p:txBody>
          <a:bodyPr/>
          <a:lstStyle/>
          <a:p>
            <a:endParaRPr dirty="0"/>
          </a:p>
        </p:txBody>
      </p:sp>
      <p:sp>
        <p:nvSpPr>
          <p:cNvPr id="4" name="Slide Number Placeholder 3">
            <a:extLst>
              <a:ext uri="{FF2B5EF4-FFF2-40B4-BE49-F238E27FC236}">
                <a16:creationId xmlns:a16="http://schemas.microsoft.com/office/drawing/2014/main" id="{CE6F1811-81F3-964C-AB7B-3D426295354F}"/>
              </a:ext>
            </a:extLst>
          </p:cNvPr>
          <p:cNvSpPr>
            <a:spLocks noGrp="1"/>
          </p:cNvSpPr>
          <p:nvPr>
            <p:ph type="sldNum" idx="5"/>
          </p:nvPr>
        </p:nvSpPr>
        <p:spPr/>
        <p:txBody>
          <a:bodyPr/>
          <a:lstStyle/>
          <a:p>
            <a:endParaRPr/>
          </a:p>
        </p:txBody>
      </p:sp>
    </p:spTree>
    <p:extLst>
      <p:ext uri="{BB962C8B-B14F-4D97-AF65-F5344CB8AC3E}">
        <p14:creationId xmlns:p14="http://schemas.microsoft.com/office/powerpoint/2010/main" val="2688823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A294918-4FE0-86E5-BB3F-467EF67BCD34}"/>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a:p>
        </p:txBody>
      </p:sp>
      <p:sp>
        <p:nvSpPr>
          <p:cNvPr id="3" name="Подзаголовок 2">
            <a:extLst>
              <a:ext uri="{FF2B5EF4-FFF2-40B4-BE49-F238E27FC236}">
                <a16:creationId xmlns:a16="http://schemas.microsoft.com/office/drawing/2014/main" id="{1E2BC117-CA69-138E-EF47-EE74855E7B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a:p>
        </p:txBody>
      </p:sp>
      <p:sp>
        <p:nvSpPr>
          <p:cNvPr id="4" name="Дата 3">
            <a:extLst>
              <a:ext uri="{FF2B5EF4-FFF2-40B4-BE49-F238E27FC236}">
                <a16:creationId xmlns:a16="http://schemas.microsoft.com/office/drawing/2014/main" id="{17070018-D838-3AB8-6E1C-A42D2C94F0BF}"/>
              </a:ext>
            </a:extLst>
          </p:cNvPr>
          <p:cNvSpPr>
            <a:spLocks noGrp="1"/>
          </p:cNvSpPr>
          <p:nvPr>
            <p:ph type="dt" sz="half" idx="10"/>
          </p:nvPr>
        </p:nvSpPr>
        <p:spPr/>
        <p:txBody>
          <a:bodyPr/>
          <a:lstStyle/>
          <a:p>
            <a:fld id="{73AF3AC0-01B3-4C54-94F1-E62F8D3C18B6}" type="datetime1">
              <a:rPr lang="en-US" smtClean="0"/>
              <a:t>10/27/2026</a:t>
            </a:fld>
            <a:endParaRPr lang="en-US"/>
          </a:p>
        </p:txBody>
      </p:sp>
      <p:sp>
        <p:nvSpPr>
          <p:cNvPr id="5" name="Нижний колонтитул 4">
            <a:extLst>
              <a:ext uri="{FF2B5EF4-FFF2-40B4-BE49-F238E27FC236}">
                <a16:creationId xmlns:a16="http://schemas.microsoft.com/office/drawing/2014/main" id="{AEB8E94B-B2B0-BE2A-6510-BDBFAC2FF7BA}"/>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7CAC7126-3455-199F-0ACC-DFEACAD89E40}"/>
              </a:ext>
            </a:extLst>
          </p:cNvPr>
          <p:cNvSpPr>
            <a:spLocks noGrp="1"/>
          </p:cNvSpPr>
          <p:nvPr>
            <p:ph type="sldNum" sz="quarter" idx="12"/>
          </p:nvPr>
        </p:nvSpPr>
        <p:spPr/>
        <p:txBody>
          <a:bodyPr/>
          <a:lstStyle/>
          <a:p>
            <a:fld id="{266C5EB8-ABAD-4348-9532-0275B03BF9FE}" type="slidenum">
              <a:rPr lang="en-US" smtClean="0"/>
              <a:t>‹#›</a:t>
            </a:fld>
            <a:endParaRPr lang="en-US"/>
          </a:p>
        </p:txBody>
      </p:sp>
    </p:spTree>
    <p:extLst>
      <p:ext uri="{BB962C8B-B14F-4D97-AF65-F5344CB8AC3E}">
        <p14:creationId xmlns:p14="http://schemas.microsoft.com/office/powerpoint/2010/main" val="22114438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89ABDAB-711E-6724-1A27-109CBE624EB5}"/>
              </a:ext>
            </a:extLst>
          </p:cNvPr>
          <p:cNvSpPr>
            <a:spLocks noGrp="1"/>
          </p:cNvSpPr>
          <p:nvPr>
            <p:ph type="title"/>
          </p:nvPr>
        </p:nvSpPr>
        <p:spPr/>
        <p:txBody>
          <a:bodyPr/>
          <a:lstStyle/>
          <a:p>
            <a:r>
              <a:rPr lang="ru-RU"/>
              <a:t>Образец заголовка</a:t>
            </a:r>
            <a:endParaRPr lang="en-US"/>
          </a:p>
        </p:txBody>
      </p:sp>
      <p:sp>
        <p:nvSpPr>
          <p:cNvPr id="3" name="Объект 2">
            <a:extLst>
              <a:ext uri="{FF2B5EF4-FFF2-40B4-BE49-F238E27FC236}">
                <a16:creationId xmlns:a16="http://schemas.microsoft.com/office/drawing/2014/main" id="{7DBC604F-4476-5E7B-C458-879A2F16A56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8EE52310-74F2-00F0-03AB-6C6AEB53EA72}"/>
              </a:ext>
            </a:extLst>
          </p:cNvPr>
          <p:cNvSpPr>
            <a:spLocks noGrp="1"/>
          </p:cNvSpPr>
          <p:nvPr>
            <p:ph type="dt" sz="half" idx="10"/>
          </p:nvPr>
        </p:nvSpPr>
        <p:spPr/>
        <p:txBody>
          <a:bodyPr/>
          <a:lstStyle/>
          <a:p>
            <a:fld id="{5D96AC0A-7388-43E7-AB5B-2EB27F239820}" type="datetime1">
              <a:rPr lang="en-US" smtClean="0"/>
              <a:t>10/27/2026</a:t>
            </a:fld>
            <a:endParaRPr lang="en-US"/>
          </a:p>
        </p:txBody>
      </p:sp>
      <p:sp>
        <p:nvSpPr>
          <p:cNvPr id="5" name="Нижний колонтитул 4">
            <a:extLst>
              <a:ext uri="{FF2B5EF4-FFF2-40B4-BE49-F238E27FC236}">
                <a16:creationId xmlns:a16="http://schemas.microsoft.com/office/drawing/2014/main" id="{C8952415-DBE7-ECD0-C449-EC9F53F5E8A4}"/>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5D446449-7152-63F3-0FE0-8CBC0567A439}"/>
              </a:ext>
            </a:extLst>
          </p:cNvPr>
          <p:cNvSpPr>
            <a:spLocks noGrp="1"/>
          </p:cNvSpPr>
          <p:nvPr>
            <p:ph type="sldNum" sz="quarter" idx="12"/>
          </p:nvPr>
        </p:nvSpPr>
        <p:spPr/>
        <p:txBody>
          <a:bodyPr/>
          <a:lstStyle/>
          <a:p>
            <a:fld id="{266C5EB8-ABAD-4348-9532-0275B03BF9FE}" type="slidenum">
              <a:rPr lang="en-US" smtClean="0"/>
              <a:t>‹#›</a:t>
            </a:fld>
            <a:endParaRPr lang="en-US"/>
          </a:p>
        </p:txBody>
      </p:sp>
    </p:spTree>
    <p:extLst>
      <p:ext uri="{BB962C8B-B14F-4D97-AF65-F5344CB8AC3E}">
        <p14:creationId xmlns:p14="http://schemas.microsoft.com/office/powerpoint/2010/main" val="42630371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10FA11B-89F9-89E6-6E3B-FAF6641A44F3}"/>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a:p>
        </p:txBody>
      </p:sp>
      <p:sp>
        <p:nvSpPr>
          <p:cNvPr id="3" name="Текст 2">
            <a:extLst>
              <a:ext uri="{FF2B5EF4-FFF2-40B4-BE49-F238E27FC236}">
                <a16:creationId xmlns:a16="http://schemas.microsoft.com/office/drawing/2014/main" id="{04E9CCF0-761D-7B43-21AC-86CAD59DE66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A43C9DFE-814A-BF2C-C9E7-2A403E324842}"/>
              </a:ext>
            </a:extLst>
          </p:cNvPr>
          <p:cNvSpPr>
            <a:spLocks noGrp="1"/>
          </p:cNvSpPr>
          <p:nvPr>
            <p:ph type="dt" sz="half" idx="10"/>
          </p:nvPr>
        </p:nvSpPr>
        <p:spPr/>
        <p:txBody>
          <a:bodyPr/>
          <a:lstStyle/>
          <a:p>
            <a:fld id="{68A7F936-A729-45FB-818C-4C584E9396FE}" type="datetime1">
              <a:rPr lang="en-US" smtClean="0"/>
              <a:t>10/27/2026</a:t>
            </a:fld>
            <a:endParaRPr lang="en-US"/>
          </a:p>
        </p:txBody>
      </p:sp>
      <p:sp>
        <p:nvSpPr>
          <p:cNvPr id="5" name="Нижний колонтитул 4">
            <a:extLst>
              <a:ext uri="{FF2B5EF4-FFF2-40B4-BE49-F238E27FC236}">
                <a16:creationId xmlns:a16="http://schemas.microsoft.com/office/drawing/2014/main" id="{079302E6-805B-BC42-AC7C-19B9B5F78D91}"/>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73C74157-502F-DFEF-9816-B64DB0A56F82}"/>
              </a:ext>
            </a:extLst>
          </p:cNvPr>
          <p:cNvSpPr>
            <a:spLocks noGrp="1"/>
          </p:cNvSpPr>
          <p:nvPr>
            <p:ph type="sldNum" sz="quarter" idx="12"/>
          </p:nvPr>
        </p:nvSpPr>
        <p:spPr/>
        <p:txBody>
          <a:bodyPr/>
          <a:lstStyle/>
          <a:p>
            <a:fld id="{266C5EB8-ABAD-4348-9532-0275B03BF9FE}" type="slidenum">
              <a:rPr lang="en-US" smtClean="0"/>
              <a:t>‹#›</a:t>
            </a:fld>
            <a:endParaRPr lang="en-US"/>
          </a:p>
        </p:txBody>
      </p:sp>
    </p:spTree>
    <p:extLst>
      <p:ext uri="{BB962C8B-B14F-4D97-AF65-F5344CB8AC3E}">
        <p14:creationId xmlns:p14="http://schemas.microsoft.com/office/powerpoint/2010/main" val="35996764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2E18B0E-9246-D2A8-EE73-AF3ADF0D28E5}"/>
              </a:ext>
            </a:extLst>
          </p:cNvPr>
          <p:cNvSpPr>
            <a:spLocks noGrp="1"/>
          </p:cNvSpPr>
          <p:nvPr>
            <p:ph type="title"/>
          </p:nvPr>
        </p:nvSpPr>
        <p:spPr/>
        <p:txBody>
          <a:bodyPr/>
          <a:lstStyle/>
          <a:p>
            <a:r>
              <a:rPr lang="ru-RU"/>
              <a:t>Образец заголовка</a:t>
            </a:r>
            <a:endParaRPr lang="en-US"/>
          </a:p>
        </p:txBody>
      </p:sp>
      <p:sp>
        <p:nvSpPr>
          <p:cNvPr id="3" name="Объект 2">
            <a:extLst>
              <a:ext uri="{FF2B5EF4-FFF2-40B4-BE49-F238E27FC236}">
                <a16:creationId xmlns:a16="http://schemas.microsoft.com/office/drawing/2014/main" id="{660D1F29-56B4-AA47-E04C-EF66996F7846}"/>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Объект 3">
            <a:extLst>
              <a:ext uri="{FF2B5EF4-FFF2-40B4-BE49-F238E27FC236}">
                <a16:creationId xmlns:a16="http://schemas.microsoft.com/office/drawing/2014/main" id="{60FAA137-6933-952F-6B88-9E2A4D8A87F9}"/>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4">
            <a:extLst>
              <a:ext uri="{FF2B5EF4-FFF2-40B4-BE49-F238E27FC236}">
                <a16:creationId xmlns:a16="http://schemas.microsoft.com/office/drawing/2014/main" id="{97640FE6-1373-4046-051C-BD9BABF3C7B7}"/>
              </a:ext>
            </a:extLst>
          </p:cNvPr>
          <p:cNvSpPr>
            <a:spLocks noGrp="1"/>
          </p:cNvSpPr>
          <p:nvPr>
            <p:ph type="dt" sz="half" idx="10"/>
          </p:nvPr>
        </p:nvSpPr>
        <p:spPr/>
        <p:txBody>
          <a:bodyPr/>
          <a:lstStyle/>
          <a:p>
            <a:fld id="{969D5906-8311-4C71-AB89-C2BA34E5BF27}" type="datetime1">
              <a:rPr lang="en-US" smtClean="0"/>
              <a:t>10/27/2026</a:t>
            </a:fld>
            <a:endParaRPr lang="en-US"/>
          </a:p>
        </p:txBody>
      </p:sp>
      <p:sp>
        <p:nvSpPr>
          <p:cNvPr id="6" name="Нижний колонтитул 5">
            <a:extLst>
              <a:ext uri="{FF2B5EF4-FFF2-40B4-BE49-F238E27FC236}">
                <a16:creationId xmlns:a16="http://schemas.microsoft.com/office/drawing/2014/main" id="{66A59C25-2C76-BC47-7792-7C4ACA6C89F4}"/>
              </a:ext>
            </a:extLst>
          </p:cNvPr>
          <p:cNvSpPr>
            <a:spLocks noGrp="1"/>
          </p:cNvSpPr>
          <p:nvPr>
            <p:ph type="ftr" sz="quarter" idx="11"/>
          </p:nvPr>
        </p:nvSpPr>
        <p:spPr/>
        <p:txBody>
          <a:bodyPr/>
          <a:lstStyle/>
          <a:p>
            <a:endParaRPr lang="en-US"/>
          </a:p>
        </p:txBody>
      </p:sp>
      <p:sp>
        <p:nvSpPr>
          <p:cNvPr id="7" name="Номер слайда 6">
            <a:extLst>
              <a:ext uri="{FF2B5EF4-FFF2-40B4-BE49-F238E27FC236}">
                <a16:creationId xmlns:a16="http://schemas.microsoft.com/office/drawing/2014/main" id="{0520BA1F-7BF7-3E62-2833-AA280DA2B28F}"/>
              </a:ext>
            </a:extLst>
          </p:cNvPr>
          <p:cNvSpPr>
            <a:spLocks noGrp="1"/>
          </p:cNvSpPr>
          <p:nvPr>
            <p:ph type="sldNum" sz="quarter" idx="12"/>
          </p:nvPr>
        </p:nvSpPr>
        <p:spPr/>
        <p:txBody>
          <a:bodyPr/>
          <a:lstStyle/>
          <a:p>
            <a:fld id="{266C5EB8-ABAD-4348-9532-0275B03BF9FE}" type="slidenum">
              <a:rPr lang="en-US" smtClean="0"/>
              <a:t>‹#›</a:t>
            </a:fld>
            <a:endParaRPr lang="en-US"/>
          </a:p>
        </p:txBody>
      </p:sp>
    </p:spTree>
    <p:extLst>
      <p:ext uri="{BB962C8B-B14F-4D97-AF65-F5344CB8AC3E}">
        <p14:creationId xmlns:p14="http://schemas.microsoft.com/office/powerpoint/2010/main" val="41029309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CE67D54-1381-5F2D-C71E-EFE92CEA39E2}"/>
              </a:ext>
            </a:extLst>
          </p:cNvPr>
          <p:cNvSpPr>
            <a:spLocks noGrp="1"/>
          </p:cNvSpPr>
          <p:nvPr>
            <p:ph type="title"/>
          </p:nvPr>
        </p:nvSpPr>
        <p:spPr>
          <a:xfrm>
            <a:off x="839788" y="365125"/>
            <a:ext cx="10515600" cy="1325563"/>
          </a:xfrm>
        </p:spPr>
        <p:txBody>
          <a:bodyPr/>
          <a:lstStyle/>
          <a:p>
            <a:r>
              <a:rPr lang="ru-RU"/>
              <a:t>Образец заголовка</a:t>
            </a:r>
            <a:endParaRPr lang="en-US"/>
          </a:p>
        </p:txBody>
      </p:sp>
      <p:sp>
        <p:nvSpPr>
          <p:cNvPr id="3" name="Текст 2">
            <a:extLst>
              <a:ext uri="{FF2B5EF4-FFF2-40B4-BE49-F238E27FC236}">
                <a16:creationId xmlns:a16="http://schemas.microsoft.com/office/drawing/2014/main" id="{80C0669E-CF35-99E8-BE9B-2267A730667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6B51A71B-1D01-49BF-07AA-26AB44D469F5}"/>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Текст 4">
            <a:extLst>
              <a:ext uri="{FF2B5EF4-FFF2-40B4-BE49-F238E27FC236}">
                <a16:creationId xmlns:a16="http://schemas.microsoft.com/office/drawing/2014/main" id="{A72C470E-7862-BF1C-0E8B-0784D0A514E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69521788-8BD9-FD15-9E91-C66F66F3ACD4}"/>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6">
            <a:extLst>
              <a:ext uri="{FF2B5EF4-FFF2-40B4-BE49-F238E27FC236}">
                <a16:creationId xmlns:a16="http://schemas.microsoft.com/office/drawing/2014/main" id="{AF056E9D-48BD-E1A0-4EF7-31E84871D718}"/>
              </a:ext>
            </a:extLst>
          </p:cNvPr>
          <p:cNvSpPr>
            <a:spLocks noGrp="1"/>
          </p:cNvSpPr>
          <p:nvPr>
            <p:ph type="dt" sz="half" idx="10"/>
          </p:nvPr>
        </p:nvSpPr>
        <p:spPr/>
        <p:txBody>
          <a:bodyPr/>
          <a:lstStyle/>
          <a:p>
            <a:fld id="{FA1CEF5C-13BD-4400-8306-0C7602B173E9}" type="datetime1">
              <a:rPr lang="en-US" smtClean="0"/>
              <a:t>10/27/2026</a:t>
            </a:fld>
            <a:endParaRPr lang="en-US"/>
          </a:p>
        </p:txBody>
      </p:sp>
      <p:sp>
        <p:nvSpPr>
          <p:cNvPr id="8" name="Нижний колонтитул 7">
            <a:extLst>
              <a:ext uri="{FF2B5EF4-FFF2-40B4-BE49-F238E27FC236}">
                <a16:creationId xmlns:a16="http://schemas.microsoft.com/office/drawing/2014/main" id="{95EEEAD7-DEBE-0EF8-DEF6-FF197977C072}"/>
              </a:ext>
            </a:extLst>
          </p:cNvPr>
          <p:cNvSpPr>
            <a:spLocks noGrp="1"/>
          </p:cNvSpPr>
          <p:nvPr>
            <p:ph type="ftr" sz="quarter" idx="11"/>
          </p:nvPr>
        </p:nvSpPr>
        <p:spPr/>
        <p:txBody>
          <a:bodyPr/>
          <a:lstStyle/>
          <a:p>
            <a:endParaRPr lang="en-US"/>
          </a:p>
        </p:txBody>
      </p:sp>
      <p:sp>
        <p:nvSpPr>
          <p:cNvPr id="9" name="Номер слайда 8">
            <a:extLst>
              <a:ext uri="{FF2B5EF4-FFF2-40B4-BE49-F238E27FC236}">
                <a16:creationId xmlns:a16="http://schemas.microsoft.com/office/drawing/2014/main" id="{AFB3C451-562F-9AC8-4854-73A42B81A18D}"/>
              </a:ext>
            </a:extLst>
          </p:cNvPr>
          <p:cNvSpPr>
            <a:spLocks noGrp="1"/>
          </p:cNvSpPr>
          <p:nvPr>
            <p:ph type="sldNum" sz="quarter" idx="12"/>
          </p:nvPr>
        </p:nvSpPr>
        <p:spPr/>
        <p:txBody>
          <a:bodyPr/>
          <a:lstStyle/>
          <a:p>
            <a:fld id="{266C5EB8-ABAD-4348-9532-0275B03BF9FE}" type="slidenum">
              <a:rPr lang="en-US" smtClean="0"/>
              <a:t>‹#›</a:t>
            </a:fld>
            <a:endParaRPr lang="en-US"/>
          </a:p>
        </p:txBody>
      </p:sp>
    </p:spTree>
    <p:extLst>
      <p:ext uri="{BB962C8B-B14F-4D97-AF65-F5344CB8AC3E}">
        <p14:creationId xmlns:p14="http://schemas.microsoft.com/office/powerpoint/2010/main" val="25185423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BD12E6BC-E2CD-07E1-50F8-B078926277B4}"/>
              </a:ext>
            </a:extLst>
          </p:cNvPr>
          <p:cNvSpPr>
            <a:spLocks noGrp="1"/>
          </p:cNvSpPr>
          <p:nvPr>
            <p:ph type="title"/>
          </p:nvPr>
        </p:nvSpPr>
        <p:spPr/>
        <p:txBody>
          <a:bodyPr/>
          <a:lstStyle/>
          <a:p>
            <a:r>
              <a:rPr lang="ru-RU"/>
              <a:t>Образец заголовка</a:t>
            </a:r>
            <a:endParaRPr lang="en-US"/>
          </a:p>
        </p:txBody>
      </p:sp>
      <p:sp>
        <p:nvSpPr>
          <p:cNvPr id="3" name="Дата 2">
            <a:extLst>
              <a:ext uri="{FF2B5EF4-FFF2-40B4-BE49-F238E27FC236}">
                <a16:creationId xmlns:a16="http://schemas.microsoft.com/office/drawing/2014/main" id="{59D491D3-D3B3-EAC8-A808-5754D1FAA65D}"/>
              </a:ext>
            </a:extLst>
          </p:cNvPr>
          <p:cNvSpPr>
            <a:spLocks noGrp="1"/>
          </p:cNvSpPr>
          <p:nvPr>
            <p:ph type="dt" sz="half" idx="10"/>
          </p:nvPr>
        </p:nvSpPr>
        <p:spPr/>
        <p:txBody>
          <a:bodyPr/>
          <a:lstStyle/>
          <a:p>
            <a:fld id="{8FB9E5D9-45B7-4829-9490-035C57F3611F}" type="datetime1">
              <a:rPr lang="en-US" smtClean="0"/>
              <a:t>10/27/2026</a:t>
            </a:fld>
            <a:endParaRPr lang="en-US"/>
          </a:p>
        </p:txBody>
      </p:sp>
      <p:sp>
        <p:nvSpPr>
          <p:cNvPr id="4" name="Нижний колонтитул 3">
            <a:extLst>
              <a:ext uri="{FF2B5EF4-FFF2-40B4-BE49-F238E27FC236}">
                <a16:creationId xmlns:a16="http://schemas.microsoft.com/office/drawing/2014/main" id="{493BACDC-C37D-745E-D66F-78C17308B506}"/>
              </a:ext>
            </a:extLst>
          </p:cNvPr>
          <p:cNvSpPr>
            <a:spLocks noGrp="1"/>
          </p:cNvSpPr>
          <p:nvPr>
            <p:ph type="ftr" sz="quarter" idx="11"/>
          </p:nvPr>
        </p:nvSpPr>
        <p:spPr/>
        <p:txBody>
          <a:bodyPr/>
          <a:lstStyle/>
          <a:p>
            <a:endParaRPr lang="en-US"/>
          </a:p>
        </p:txBody>
      </p:sp>
      <p:sp>
        <p:nvSpPr>
          <p:cNvPr id="5" name="Номер слайда 4">
            <a:extLst>
              <a:ext uri="{FF2B5EF4-FFF2-40B4-BE49-F238E27FC236}">
                <a16:creationId xmlns:a16="http://schemas.microsoft.com/office/drawing/2014/main" id="{8318E99F-0870-2A64-C73E-88ACE65983C3}"/>
              </a:ext>
            </a:extLst>
          </p:cNvPr>
          <p:cNvSpPr>
            <a:spLocks noGrp="1"/>
          </p:cNvSpPr>
          <p:nvPr>
            <p:ph type="sldNum" sz="quarter" idx="12"/>
          </p:nvPr>
        </p:nvSpPr>
        <p:spPr/>
        <p:txBody>
          <a:bodyPr/>
          <a:lstStyle/>
          <a:p>
            <a:fld id="{266C5EB8-ABAD-4348-9532-0275B03BF9FE}" type="slidenum">
              <a:rPr lang="en-US" smtClean="0"/>
              <a:t>‹#›</a:t>
            </a:fld>
            <a:endParaRPr lang="en-US"/>
          </a:p>
        </p:txBody>
      </p:sp>
    </p:spTree>
    <p:extLst>
      <p:ext uri="{BB962C8B-B14F-4D97-AF65-F5344CB8AC3E}">
        <p14:creationId xmlns:p14="http://schemas.microsoft.com/office/powerpoint/2010/main" val="4020553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59C672CD-63C9-52DC-E99D-E97D867142BD}"/>
              </a:ext>
            </a:extLst>
          </p:cNvPr>
          <p:cNvSpPr>
            <a:spLocks noGrp="1"/>
          </p:cNvSpPr>
          <p:nvPr>
            <p:ph type="dt" sz="half" idx="10"/>
          </p:nvPr>
        </p:nvSpPr>
        <p:spPr/>
        <p:txBody>
          <a:bodyPr/>
          <a:lstStyle/>
          <a:p>
            <a:fld id="{283C925D-E6FF-41FE-B32F-26215B1681EA}" type="datetime1">
              <a:rPr lang="en-US" smtClean="0"/>
              <a:t>10/27/2026</a:t>
            </a:fld>
            <a:endParaRPr lang="en-US"/>
          </a:p>
        </p:txBody>
      </p:sp>
      <p:sp>
        <p:nvSpPr>
          <p:cNvPr id="3" name="Нижний колонтитул 2">
            <a:extLst>
              <a:ext uri="{FF2B5EF4-FFF2-40B4-BE49-F238E27FC236}">
                <a16:creationId xmlns:a16="http://schemas.microsoft.com/office/drawing/2014/main" id="{3103D273-5567-79F0-A753-17AE0ED6BBE6}"/>
              </a:ext>
            </a:extLst>
          </p:cNvPr>
          <p:cNvSpPr>
            <a:spLocks noGrp="1"/>
          </p:cNvSpPr>
          <p:nvPr>
            <p:ph type="ftr" sz="quarter" idx="11"/>
          </p:nvPr>
        </p:nvSpPr>
        <p:spPr/>
        <p:txBody>
          <a:bodyPr/>
          <a:lstStyle/>
          <a:p>
            <a:endParaRPr lang="en-US"/>
          </a:p>
        </p:txBody>
      </p:sp>
      <p:sp>
        <p:nvSpPr>
          <p:cNvPr id="4" name="Номер слайда 3">
            <a:extLst>
              <a:ext uri="{FF2B5EF4-FFF2-40B4-BE49-F238E27FC236}">
                <a16:creationId xmlns:a16="http://schemas.microsoft.com/office/drawing/2014/main" id="{469E9DF4-EC25-D8EA-47EC-B73E8A3C2AF5}"/>
              </a:ext>
            </a:extLst>
          </p:cNvPr>
          <p:cNvSpPr>
            <a:spLocks noGrp="1"/>
          </p:cNvSpPr>
          <p:nvPr>
            <p:ph type="sldNum" sz="quarter" idx="12"/>
          </p:nvPr>
        </p:nvSpPr>
        <p:spPr/>
        <p:txBody>
          <a:bodyPr/>
          <a:lstStyle/>
          <a:p>
            <a:fld id="{266C5EB8-ABAD-4348-9532-0275B03BF9FE}" type="slidenum">
              <a:rPr lang="en-US" smtClean="0"/>
              <a:t>‹#›</a:t>
            </a:fld>
            <a:endParaRPr lang="en-US"/>
          </a:p>
        </p:txBody>
      </p:sp>
    </p:spTree>
    <p:extLst>
      <p:ext uri="{BB962C8B-B14F-4D97-AF65-F5344CB8AC3E}">
        <p14:creationId xmlns:p14="http://schemas.microsoft.com/office/powerpoint/2010/main" val="1343167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A751160-4A60-1F40-1665-155AE8AF014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a:p>
        </p:txBody>
      </p:sp>
      <p:sp>
        <p:nvSpPr>
          <p:cNvPr id="3" name="Объект 2">
            <a:extLst>
              <a:ext uri="{FF2B5EF4-FFF2-40B4-BE49-F238E27FC236}">
                <a16:creationId xmlns:a16="http://schemas.microsoft.com/office/drawing/2014/main" id="{9508F409-EF6B-BD07-FAC6-7E7546D525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Текст 3">
            <a:extLst>
              <a:ext uri="{FF2B5EF4-FFF2-40B4-BE49-F238E27FC236}">
                <a16:creationId xmlns:a16="http://schemas.microsoft.com/office/drawing/2014/main" id="{95821D0F-5CC0-A813-782A-0D0AB3D8A3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4A356F9A-3604-0836-953C-08F8BB3B4728}"/>
              </a:ext>
            </a:extLst>
          </p:cNvPr>
          <p:cNvSpPr>
            <a:spLocks noGrp="1"/>
          </p:cNvSpPr>
          <p:nvPr>
            <p:ph type="dt" sz="half" idx="10"/>
          </p:nvPr>
        </p:nvSpPr>
        <p:spPr/>
        <p:txBody>
          <a:bodyPr/>
          <a:lstStyle/>
          <a:p>
            <a:fld id="{CEC805E4-D424-4C6B-B890-39E37772549E}" type="datetime1">
              <a:rPr lang="en-US" smtClean="0"/>
              <a:t>10/27/2026</a:t>
            </a:fld>
            <a:endParaRPr lang="en-US"/>
          </a:p>
        </p:txBody>
      </p:sp>
      <p:sp>
        <p:nvSpPr>
          <p:cNvPr id="6" name="Нижний колонтитул 5">
            <a:extLst>
              <a:ext uri="{FF2B5EF4-FFF2-40B4-BE49-F238E27FC236}">
                <a16:creationId xmlns:a16="http://schemas.microsoft.com/office/drawing/2014/main" id="{D271BC5A-FA56-0699-A102-F3B87A41F616}"/>
              </a:ext>
            </a:extLst>
          </p:cNvPr>
          <p:cNvSpPr>
            <a:spLocks noGrp="1"/>
          </p:cNvSpPr>
          <p:nvPr>
            <p:ph type="ftr" sz="quarter" idx="11"/>
          </p:nvPr>
        </p:nvSpPr>
        <p:spPr/>
        <p:txBody>
          <a:bodyPr/>
          <a:lstStyle/>
          <a:p>
            <a:endParaRPr lang="en-US"/>
          </a:p>
        </p:txBody>
      </p:sp>
      <p:sp>
        <p:nvSpPr>
          <p:cNvPr id="7" name="Номер слайда 6">
            <a:extLst>
              <a:ext uri="{FF2B5EF4-FFF2-40B4-BE49-F238E27FC236}">
                <a16:creationId xmlns:a16="http://schemas.microsoft.com/office/drawing/2014/main" id="{73838C44-F8DD-E134-8291-573DFF066881}"/>
              </a:ext>
            </a:extLst>
          </p:cNvPr>
          <p:cNvSpPr>
            <a:spLocks noGrp="1"/>
          </p:cNvSpPr>
          <p:nvPr>
            <p:ph type="sldNum" sz="quarter" idx="12"/>
          </p:nvPr>
        </p:nvSpPr>
        <p:spPr/>
        <p:txBody>
          <a:bodyPr/>
          <a:lstStyle/>
          <a:p>
            <a:fld id="{266C5EB8-ABAD-4348-9532-0275B03BF9FE}" type="slidenum">
              <a:rPr lang="en-US" smtClean="0"/>
              <a:t>‹#›</a:t>
            </a:fld>
            <a:endParaRPr lang="en-US"/>
          </a:p>
        </p:txBody>
      </p:sp>
    </p:spTree>
    <p:extLst>
      <p:ext uri="{BB962C8B-B14F-4D97-AF65-F5344CB8AC3E}">
        <p14:creationId xmlns:p14="http://schemas.microsoft.com/office/powerpoint/2010/main" val="30890942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9C0F71AC-BC41-0EB8-FF84-5DEDBD89853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a:p>
        </p:txBody>
      </p:sp>
      <p:sp>
        <p:nvSpPr>
          <p:cNvPr id="3" name="Рисунок 2">
            <a:extLst>
              <a:ext uri="{FF2B5EF4-FFF2-40B4-BE49-F238E27FC236}">
                <a16:creationId xmlns:a16="http://schemas.microsoft.com/office/drawing/2014/main" id="{621027ED-7C9F-DA01-EC6F-E59DFBC05E8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a:extLst>
              <a:ext uri="{FF2B5EF4-FFF2-40B4-BE49-F238E27FC236}">
                <a16:creationId xmlns:a16="http://schemas.microsoft.com/office/drawing/2014/main" id="{4D45F06B-31C6-C811-1FD4-868EEAB6FEF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284FDB30-A5C6-9780-110B-8768CA3873CC}"/>
              </a:ext>
            </a:extLst>
          </p:cNvPr>
          <p:cNvSpPr>
            <a:spLocks noGrp="1"/>
          </p:cNvSpPr>
          <p:nvPr>
            <p:ph type="dt" sz="half" idx="10"/>
          </p:nvPr>
        </p:nvSpPr>
        <p:spPr/>
        <p:txBody>
          <a:bodyPr/>
          <a:lstStyle/>
          <a:p>
            <a:fld id="{BF7DEA19-FBCF-4843-8A88-84C52A2C354F}" type="datetime1">
              <a:rPr lang="en-US" smtClean="0"/>
              <a:t>10/27/2026</a:t>
            </a:fld>
            <a:endParaRPr lang="en-US"/>
          </a:p>
        </p:txBody>
      </p:sp>
      <p:sp>
        <p:nvSpPr>
          <p:cNvPr id="6" name="Нижний колонтитул 5">
            <a:extLst>
              <a:ext uri="{FF2B5EF4-FFF2-40B4-BE49-F238E27FC236}">
                <a16:creationId xmlns:a16="http://schemas.microsoft.com/office/drawing/2014/main" id="{B80C8588-1C81-938F-0101-0D72678452DE}"/>
              </a:ext>
            </a:extLst>
          </p:cNvPr>
          <p:cNvSpPr>
            <a:spLocks noGrp="1"/>
          </p:cNvSpPr>
          <p:nvPr>
            <p:ph type="ftr" sz="quarter" idx="11"/>
          </p:nvPr>
        </p:nvSpPr>
        <p:spPr/>
        <p:txBody>
          <a:bodyPr/>
          <a:lstStyle/>
          <a:p>
            <a:endParaRPr lang="en-US"/>
          </a:p>
        </p:txBody>
      </p:sp>
      <p:sp>
        <p:nvSpPr>
          <p:cNvPr id="7" name="Номер слайда 6">
            <a:extLst>
              <a:ext uri="{FF2B5EF4-FFF2-40B4-BE49-F238E27FC236}">
                <a16:creationId xmlns:a16="http://schemas.microsoft.com/office/drawing/2014/main" id="{78A1AF2F-E2DE-EEF9-0616-0CCEA4D8ED2B}"/>
              </a:ext>
            </a:extLst>
          </p:cNvPr>
          <p:cNvSpPr>
            <a:spLocks noGrp="1"/>
          </p:cNvSpPr>
          <p:nvPr>
            <p:ph type="sldNum" sz="quarter" idx="12"/>
          </p:nvPr>
        </p:nvSpPr>
        <p:spPr/>
        <p:txBody>
          <a:bodyPr/>
          <a:lstStyle/>
          <a:p>
            <a:fld id="{266C5EB8-ABAD-4348-9532-0275B03BF9FE}" type="slidenum">
              <a:rPr lang="en-US" smtClean="0"/>
              <a:t>‹#›</a:t>
            </a:fld>
            <a:endParaRPr lang="en-US"/>
          </a:p>
        </p:txBody>
      </p:sp>
    </p:spTree>
    <p:extLst>
      <p:ext uri="{BB962C8B-B14F-4D97-AF65-F5344CB8AC3E}">
        <p14:creationId xmlns:p14="http://schemas.microsoft.com/office/powerpoint/2010/main" val="4179948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C28B8042-8A98-A8B9-F729-A5A649364ACD}"/>
              </a:ext>
            </a:extLst>
          </p:cNvPr>
          <p:cNvSpPr>
            <a:spLocks noGrp="1"/>
          </p:cNvSpPr>
          <p:nvPr>
            <p:ph type="title"/>
          </p:nvPr>
        </p:nvSpPr>
        <p:spPr/>
        <p:txBody>
          <a:bodyPr/>
          <a:lstStyle/>
          <a:p>
            <a:r>
              <a:rPr lang="ru-RU"/>
              <a:t>Образец заголовка</a:t>
            </a:r>
            <a:endParaRPr lang="en-US"/>
          </a:p>
        </p:txBody>
      </p:sp>
      <p:sp>
        <p:nvSpPr>
          <p:cNvPr id="3" name="Вертикальный текст 2">
            <a:extLst>
              <a:ext uri="{FF2B5EF4-FFF2-40B4-BE49-F238E27FC236}">
                <a16:creationId xmlns:a16="http://schemas.microsoft.com/office/drawing/2014/main" id="{37231CAD-ED30-7C9C-42B3-2183F882F1A8}"/>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D4E6C116-D9B2-EB2E-D04D-032488572665}"/>
              </a:ext>
            </a:extLst>
          </p:cNvPr>
          <p:cNvSpPr>
            <a:spLocks noGrp="1"/>
          </p:cNvSpPr>
          <p:nvPr>
            <p:ph type="dt" sz="half" idx="10"/>
          </p:nvPr>
        </p:nvSpPr>
        <p:spPr/>
        <p:txBody>
          <a:bodyPr/>
          <a:lstStyle/>
          <a:p>
            <a:fld id="{BE5F49EC-E2CC-4FCD-B952-2A6085268149}" type="datetime1">
              <a:rPr lang="en-US" smtClean="0"/>
              <a:t>10/27/2026</a:t>
            </a:fld>
            <a:endParaRPr lang="en-US"/>
          </a:p>
        </p:txBody>
      </p:sp>
      <p:sp>
        <p:nvSpPr>
          <p:cNvPr id="5" name="Нижний колонтитул 4">
            <a:extLst>
              <a:ext uri="{FF2B5EF4-FFF2-40B4-BE49-F238E27FC236}">
                <a16:creationId xmlns:a16="http://schemas.microsoft.com/office/drawing/2014/main" id="{8A2CBB86-954F-62A4-A280-858308932CC2}"/>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0E5E9C27-E834-2BCD-16AD-81FAC326D789}"/>
              </a:ext>
            </a:extLst>
          </p:cNvPr>
          <p:cNvSpPr>
            <a:spLocks noGrp="1"/>
          </p:cNvSpPr>
          <p:nvPr>
            <p:ph type="sldNum" sz="quarter" idx="12"/>
          </p:nvPr>
        </p:nvSpPr>
        <p:spPr/>
        <p:txBody>
          <a:bodyPr/>
          <a:lstStyle/>
          <a:p>
            <a:fld id="{266C5EB8-ABAD-4348-9532-0275B03BF9FE}" type="slidenum">
              <a:rPr lang="en-US" smtClean="0"/>
              <a:t>‹#›</a:t>
            </a:fld>
            <a:endParaRPr lang="en-US"/>
          </a:p>
        </p:txBody>
      </p:sp>
    </p:spTree>
    <p:extLst>
      <p:ext uri="{BB962C8B-B14F-4D97-AF65-F5344CB8AC3E}">
        <p14:creationId xmlns:p14="http://schemas.microsoft.com/office/powerpoint/2010/main" val="3628472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D8329922-32C2-3A1D-9138-A6026E671DCC}"/>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en-US"/>
          </a:p>
        </p:txBody>
      </p:sp>
      <p:sp>
        <p:nvSpPr>
          <p:cNvPr id="3" name="Вертикальный текст 2">
            <a:extLst>
              <a:ext uri="{FF2B5EF4-FFF2-40B4-BE49-F238E27FC236}">
                <a16:creationId xmlns:a16="http://schemas.microsoft.com/office/drawing/2014/main" id="{1DB194AF-0336-64AA-DC67-711C1F1C728F}"/>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97E25D07-139A-C2E3-5F46-C08519CB8360}"/>
              </a:ext>
            </a:extLst>
          </p:cNvPr>
          <p:cNvSpPr>
            <a:spLocks noGrp="1"/>
          </p:cNvSpPr>
          <p:nvPr>
            <p:ph type="dt" sz="half" idx="10"/>
          </p:nvPr>
        </p:nvSpPr>
        <p:spPr/>
        <p:txBody>
          <a:bodyPr/>
          <a:lstStyle/>
          <a:p>
            <a:fld id="{7AAB3E66-74CD-436E-96B2-369C32A6198F}" type="datetime1">
              <a:rPr lang="en-US" smtClean="0"/>
              <a:t>10/27/2026</a:t>
            </a:fld>
            <a:endParaRPr lang="en-US"/>
          </a:p>
        </p:txBody>
      </p:sp>
      <p:sp>
        <p:nvSpPr>
          <p:cNvPr id="5" name="Нижний колонтитул 4">
            <a:extLst>
              <a:ext uri="{FF2B5EF4-FFF2-40B4-BE49-F238E27FC236}">
                <a16:creationId xmlns:a16="http://schemas.microsoft.com/office/drawing/2014/main" id="{A5A595EC-80ED-FFF0-1733-4810C2F7FEF7}"/>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2F20CB4A-EBAE-99BF-14CF-819AB9B3F872}"/>
              </a:ext>
            </a:extLst>
          </p:cNvPr>
          <p:cNvSpPr>
            <a:spLocks noGrp="1"/>
          </p:cNvSpPr>
          <p:nvPr>
            <p:ph type="sldNum" sz="quarter" idx="12"/>
          </p:nvPr>
        </p:nvSpPr>
        <p:spPr/>
        <p:txBody>
          <a:bodyPr/>
          <a:lstStyle/>
          <a:p>
            <a:fld id="{266C5EB8-ABAD-4348-9532-0275B03BF9FE}" type="slidenum">
              <a:rPr lang="en-US" smtClean="0"/>
              <a:t>‹#›</a:t>
            </a:fld>
            <a:endParaRPr lang="en-US"/>
          </a:p>
        </p:txBody>
      </p:sp>
    </p:spTree>
    <p:extLst>
      <p:ext uri="{BB962C8B-B14F-4D97-AF65-F5344CB8AC3E}">
        <p14:creationId xmlns:p14="http://schemas.microsoft.com/office/powerpoint/2010/main" val="2623428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Номера страниц">
    <p:spTree>
      <p:nvGrpSpPr>
        <p:cNvPr id="1" name=""/>
        <p:cNvGrpSpPr/>
        <p:nvPr/>
      </p:nvGrpSpPr>
      <p:grpSpPr>
        <a:xfrm>
          <a:off x="0" y="0"/>
          <a:ext cx="0" cy="0"/>
          <a:chOff x="0" y="0"/>
          <a:chExt cx="0" cy="0"/>
        </a:xfrm>
      </p:grpSpPr>
      <p:sp>
        <p:nvSpPr>
          <p:cNvPr id="4" name="Дата 3">
            <a:extLst>
              <a:ext uri="{FF2B5EF4-FFF2-40B4-BE49-F238E27FC236}">
                <a16:creationId xmlns:a16="http://schemas.microsoft.com/office/drawing/2014/main" id="{E3B87BFC-A2C4-489A-5C75-17DA9B6112EB}"/>
              </a:ext>
            </a:extLst>
          </p:cNvPr>
          <p:cNvSpPr>
            <a:spLocks noGrp="1"/>
          </p:cNvSpPr>
          <p:nvPr>
            <p:ph type="dt" sz="half" idx="10"/>
          </p:nvPr>
        </p:nvSpPr>
        <p:spPr/>
        <p:txBody>
          <a:bodyPr/>
          <a:lstStyle/>
          <a:p>
            <a:fld id="{BC77EBDC-9325-4707-A88A-AF9EFA35BEE3}" type="datetime1">
              <a:rPr lang="en-US" smtClean="0"/>
              <a:t>10/27/2026</a:t>
            </a:fld>
            <a:endParaRPr lang="en-US"/>
          </a:p>
        </p:txBody>
      </p:sp>
      <p:sp>
        <p:nvSpPr>
          <p:cNvPr id="5" name="Нижний колонтитул 4">
            <a:extLst>
              <a:ext uri="{FF2B5EF4-FFF2-40B4-BE49-F238E27FC236}">
                <a16:creationId xmlns:a16="http://schemas.microsoft.com/office/drawing/2014/main" id="{56BBF7AE-5655-CC82-28D8-75C454E08F98}"/>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18AC590B-3962-2546-DDAB-C773D8A00C38}"/>
              </a:ext>
            </a:extLst>
          </p:cNvPr>
          <p:cNvSpPr>
            <a:spLocks noGrp="1"/>
          </p:cNvSpPr>
          <p:nvPr>
            <p:ph type="sldNum" sz="quarter" idx="12"/>
          </p:nvPr>
        </p:nvSpPr>
        <p:spPr>
          <a:xfrm>
            <a:off x="9287493" y="6356350"/>
            <a:ext cx="2743200" cy="365125"/>
          </a:xfrm>
        </p:spPr>
        <p:txBody>
          <a:bodyPr/>
          <a:lstStyle>
            <a:lvl1pPr>
              <a:defRPr sz="3200"/>
            </a:lvl1pPr>
          </a:lstStyle>
          <a:p>
            <a:fld id="{40F634AC-44B4-4DE3-A34A-2DF4E9B2BD58}" type="slidenum">
              <a:rPr lang="en-US" smtClean="0">
                <a:latin typeface="Algerian" panose="04020705040A02060702" pitchFamily="82" charset="0"/>
              </a:rPr>
              <a:pPr/>
              <a:t>‹#›</a:t>
            </a:fld>
            <a:endParaRPr lang="en-US" dirty="0">
              <a:latin typeface="Algerian" panose="04020705040A02060702" pitchFamily="82" charset="0"/>
            </a:endParaRPr>
          </a:p>
        </p:txBody>
      </p:sp>
    </p:spTree>
    <p:extLst>
      <p:ext uri="{BB962C8B-B14F-4D97-AF65-F5344CB8AC3E}">
        <p14:creationId xmlns:p14="http://schemas.microsoft.com/office/powerpoint/2010/main" val="30374594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8540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0D4C5635-026A-4CE5-3239-7CFF0C29B0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a:p>
        </p:txBody>
      </p:sp>
      <p:sp>
        <p:nvSpPr>
          <p:cNvPr id="3" name="Текст 2">
            <a:extLst>
              <a:ext uri="{FF2B5EF4-FFF2-40B4-BE49-F238E27FC236}">
                <a16:creationId xmlns:a16="http://schemas.microsoft.com/office/drawing/2014/main" id="{315A588B-76FA-A1CA-2D90-6BB3A2FC22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2FEBBCC7-4DD9-EB86-C8A9-92DA4F7BE6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C2EF646-007F-4047-A2B9-55F59C4CFF5A}" type="datetime1">
              <a:rPr lang="en-US" smtClean="0"/>
              <a:t>10/27/2026</a:t>
            </a:fld>
            <a:endParaRPr lang="en-US"/>
          </a:p>
        </p:txBody>
      </p:sp>
      <p:sp>
        <p:nvSpPr>
          <p:cNvPr id="5" name="Нижний колонтитул 4">
            <a:extLst>
              <a:ext uri="{FF2B5EF4-FFF2-40B4-BE49-F238E27FC236}">
                <a16:creationId xmlns:a16="http://schemas.microsoft.com/office/drawing/2014/main" id="{AD48422C-823E-6981-DEC8-D51B25AA62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Номер слайда 5">
            <a:extLst>
              <a:ext uri="{FF2B5EF4-FFF2-40B4-BE49-F238E27FC236}">
                <a16:creationId xmlns:a16="http://schemas.microsoft.com/office/drawing/2014/main" id="{EEFE3B2B-2C39-41AB-BCF7-DB92516B6D1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66C5EB8-ABAD-4348-9532-0275B03BF9FE}" type="slidenum">
              <a:rPr lang="en-US" smtClean="0"/>
              <a:t>‹#›</a:t>
            </a:fld>
            <a:endParaRPr lang="en-US"/>
          </a:p>
        </p:txBody>
      </p:sp>
    </p:spTree>
    <p:extLst>
      <p:ext uri="{BB962C8B-B14F-4D97-AF65-F5344CB8AC3E}">
        <p14:creationId xmlns:p14="http://schemas.microsoft.com/office/powerpoint/2010/main" val="2859672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hyperlink" Target="file:///F:\Inetpub\wwwroot\index.html"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emf"/></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2.xml"/><Relationship Id="rId6" Type="http://schemas.openxmlformats.org/officeDocument/2006/relationships/image" Target="../media/image14.emf"/><Relationship Id="rId5" Type="http://schemas.openxmlformats.org/officeDocument/2006/relationships/image" Target="../media/image13.jpeg"/><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emf"/></Relationships>
</file>

<file path=ppt/slides/_rels/slide6.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image" Target="../media/image19.emf"/><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hyperlink" Target="https://link.springer.com/article/10.1134/S1063778821090386" TargetMode="External"/><Relationship Id="rId3" Type="http://schemas.openxmlformats.org/officeDocument/2006/relationships/image" Target="../media/image24.emf"/><Relationship Id="rId7" Type="http://schemas.openxmlformats.org/officeDocument/2006/relationships/image" Target="../media/image27.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hyperlink" Target="https://link.springer.com/article/10.1007/s00601-008-0307-6" TargetMode="External"/><Relationship Id="rId4" Type="http://schemas.openxmlformats.org/officeDocument/2006/relationships/image" Target="../media/image25.jpe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image" Target="../media/image32.emf"/><Relationship Id="rId1" Type="http://schemas.openxmlformats.org/officeDocument/2006/relationships/slideLayout" Target="../slideLayouts/slideLayout2.xml"/><Relationship Id="rId6" Type="http://schemas.openxmlformats.org/officeDocument/2006/relationships/hyperlink" Target="https://nsr.jinr.int/article/92" TargetMode="External"/><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emf"/><Relationship Id="rId1" Type="http://schemas.openxmlformats.org/officeDocument/2006/relationships/slideLayout" Target="../slideLayouts/slideLayout7.xml"/><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7.xml"/><Relationship Id="rId4" Type="http://schemas.openxmlformats.org/officeDocument/2006/relationships/hyperlink" Target="https://doi.org/10.48550/arXiv.2610.05984"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6.emf"/><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48.png"/><Relationship Id="rId4" Type="http://schemas.openxmlformats.org/officeDocument/2006/relationships/image" Target="../media/image47.png"/></Relationships>
</file>

<file path=ppt/slides/_rels/slide19.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3.xml"/><Relationship Id="rId1" Type="http://schemas.openxmlformats.org/officeDocument/2006/relationships/slideLayout" Target="../slideLayouts/slideLayout13.xml"/><Relationship Id="rId5" Type="http://schemas.openxmlformats.org/officeDocument/2006/relationships/hyperlink" Target="http://becquerel.jinr.ru/thesisreferate/Ronald_Lawrence_Final_report.pdf" TargetMode="External"/><Relationship Id="rId4" Type="http://schemas.openxmlformats.org/officeDocument/2006/relationships/image" Target="../media/image49.emf"/></Relationships>
</file>

<file path=ppt/slides/_rels/slide20.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4.xml"/><Relationship Id="rId1" Type="http://schemas.openxmlformats.org/officeDocument/2006/relationships/slideLayout" Target="../slideLayouts/slideLayout13.xml"/><Relationship Id="rId6" Type="http://schemas.openxmlformats.org/officeDocument/2006/relationships/hyperlink" Target="https://doi.org/10.1134/S1063779624702459" TargetMode="External"/><Relationship Id="rId5" Type="http://schemas.openxmlformats.org/officeDocument/2006/relationships/hyperlink" Target="http://becquerel.jinr.ru/thesisreferate/Murashka%20report_student_1634_project_161.pdf" TargetMode="External"/><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3" Type="http://schemas.openxmlformats.org/officeDocument/2006/relationships/image" Target="../media/image52.emf"/><Relationship Id="rId7" Type="http://schemas.openxmlformats.org/officeDocument/2006/relationships/hyperlink" Target="https://doi.org/10.1134/S106377882311011X"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emf"/></Relationships>
</file>

<file path=ppt/slides/_rels/slide22.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60.png"/><Relationship Id="rId13" Type="http://schemas.openxmlformats.org/officeDocument/2006/relationships/image" Target="../media/image63.png"/><Relationship Id="rId3" Type="http://schemas.openxmlformats.org/officeDocument/2006/relationships/image" Target="../media/image59.emf"/><Relationship Id="rId7" Type="http://schemas.openxmlformats.org/officeDocument/2006/relationships/customXml" Target="../ink/ink1.xml"/><Relationship Id="rId12" Type="http://schemas.openxmlformats.org/officeDocument/2006/relationships/image" Target="../media/image620.png"/><Relationship Id="rId2" Type="http://schemas.openxmlformats.org/officeDocument/2006/relationships/image" Target="../media/image58.emf"/><Relationship Id="rId1" Type="http://schemas.openxmlformats.org/officeDocument/2006/relationships/slideLayout" Target="../slideLayouts/slideLayout7.xml"/><Relationship Id="rId6" Type="http://schemas.openxmlformats.org/officeDocument/2006/relationships/image" Target="../media/image62.png"/><Relationship Id="rId11" Type="http://schemas.openxmlformats.org/officeDocument/2006/relationships/customXml" Target="../ink/ink3.xml"/><Relationship Id="rId5" Type="http://schemas.openxmlformats.org/officeDocument/2006/relationships/image" Target="../media/image61.png"/><Relationship Id="rId10" Type="http://schemas.openxmlformats.org/officeDocument/2006/relationships/image" Target="../media/image610.png"/><Relationship Id="rId4" Type="http://schemas.openxmlformats.org/officeDocument/2006/relationships/image" Target="../media/image60.jpeg"/><Relationship Id="rId9" Type="http://schemas.openxmlformats.org/officeDocument/2006/relationships/customXml" Target="../ink/ink2.xml"/><Relationship Id="rId14" Type="http://schemas.openxmlformats.org/officeDocument/2006/relationships/image" Target="../media/image64.png"/></Relationships>
</file>

<file path=ppt/slides/_rels/slide25.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4" Type="http://schemas.openxmlformats.org/officeDocument/2006/relationships/hyperlink" Target="https://doi.org/10.1016/j.physletb.2021.136460"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image" Target="../media/image67.emf"/><Relationship Id="rId1" Type="http://schemas.openxmlformats.org/officeDocument/2006/relationships/slideLayout" Target="../slideLayouts/slideLayout2.xml"/><Relationship Id="rId4" Type="http://schemas.openxmlformats.org/officeDocument/2006/relationships/hyperlink" Target="https://doi.org/10.1134/S1063779622020575" TargetMode="External"/></Relationships>
</file>

<file path=ppt/slides/_rels/slide27.xml.rels><?xml version="1.0" encoding="UTF-8" standalone="yes"?>
<Relationships xmlns="http://schemas.openxmlformats.org/package/2006/relationships"><Relationship Id="rId8" Type="http://schemas.openxmlformats.org/officeDocument/2006/relationships/image" Target="../media/image74.jpeg"/><Relationship Id="rId3" Type="http://schemas.openxmlformats.org/officeDocument/2006/relationships/image" Target="../media/image69.png"/><Relationship Id="rId7" Type="http://schemas.openxmlformats.org/officeDocument/2006/relationships/image" Target="../media/image73.jpeg"/><Relationship Id="rId2" Type="http://schemas.openxmlformats.org/officeDocument/2006/relationships/notesSlide" Target="../notesSlides/notesSlide6.xml"/><Relationship Id="rId1" Type="http://schemas.openxmlformats.org/officeDocument/2006/relationships/slideLayout" Target="../slideLayouts/slideLayout13.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jpeg"/></Relationships>
</file>

<file path=ppt/slides/_rels/slide28.xml.rels><?xml version="1.0" encoding="UTF-8" standalone="yes"?>
<Relationships xmlns="http://schemas.openxmlformats.org/package/2006/relationships"><Relationship Id="rId3" Type="http://schemas.openxmlformats.org/officeDocument/2006/relationships/image" Target="../media/image76.emf"/><Relationship Id="rId2" Type="http://schemas.openxmlformats.org/officeDocument/2006/relationships/image" Target="../media/image75.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78.wmf"/><Relationship Id="rId2" Type="http://schemas.openxmlformats.org/officeDocument/2006/relationships/notesSlide" Target="../notesSlides/notesSlide8.xml"/><Relationship Id="rId1" Type="http://schemas.openxmlformats.org/officeDocument/2006/relationships/slideLayout" Target="../slideLayouts/slideLayout13.xml"/><Relationship Id="rId4" Type="http://schemas.openxmlformats.org/officeDocument/2006/relationships/image" Target="../media/image79.wmf"/></Relationships>
</file>

<file path=ppt/slides/_rels/slide31.xml.rels><?xml version="1.0" encoding="UTF-8" standalone="yes"?>
<Relationships xmlns="http://schemas.openxmlformats.org/package/2006/relationships"><Relationship Id="rId3" Type="http://schemas.openxmlformats.org/officeDocument/2006/relationships/image" Target="../media/image80.jpeg"/><Relationship Id="rId7" Type="http://schemas.openxmlformats.org/officeDocument/2006/relationships/image" Target="../media/image84.png"/><Relationship Id="rId2" Type="http://schemas.openxmlformats.org/officeDocument/2006/relationships/notesSlide" Target="../notesSlides/notesSlide9.xml"/><Relationship Id="rId1" Type="http://schemas.openxmlformats.org/officeDocument/2006/relationships/slideLayout" Target="../slideLayouts/slideLayout13.xml"/><Relationship Id="rId6" Type="http://schemas.openxmlformats.org/officeDocument/2006/relationships/image" Target="../media/image83.wmf"/><Relationship Id="rId5" Type="http://schemas.openxmlformats.org/officeDocument/2006/relationships/image" Target="../media/image82.png"/><Relationship Id="rId4" Type="http://schemas.openxmlformats.org/officeDocument/2006/relationships/image" Target="../media/image81.png"/></Relationships>
</file>

<file path=ppt/slides/_rels/slide32.xml.rels><?xml version="1.0" encoding="UTF-8" standalone="yes"?>
<Relationships xmlns="http://schemas.openxmlformats.org/package/2006/relationships"><Relationship Id="rId3" Type="http://schemas.openxmlformats.org/officeDocument/2006/relationships/image" Target="../media/image86.emf"/><Relationship Id="rId2" Type="http://schemas.openxmlformats.org/officeDocument/2006/relationships/image" Target="../media/image85.emf"/><Relationship Id="rId1" Type="http://schemas.openxmlformats.org/officeDocument/2006/relationships/slideLayout" Target="../slideLayouts/slideLayout2.xml"/><Relationship Id="rId5" Type="http://schemas.openxmlformats.org/officeDocument/2006/relationships/image" Target="../media/image88.emf"/><Relationship Id="rId4" Type="http://schemas.openxmlformats.org/officeDocument/2006/relationships/image" Target="../media/image8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deck-title">
            <a:extLst>
              <a:ext uri="{FF2B5EF4-FFF2-40B4-BE49-F238E27FC236}">
                <a16:creationId xmlns:a16="http://schemas.microsoft.com/office/drawing/2014/main" id="{501552A0-7306-4028-B4B0-E26F42B379DF}"/>
              </a:ext>
            </a:extLst>
          </p:cNvPr>
          <p:cNvSpPr>
            <a:spLocks noGrp="1" noRot="1" noMove="1" noResize="1" noEditPoints="1" noAdjustHandles="1" noChangeArrowheads="1" noChangeShapeType="1"/>
          </p:cNvSpPr>
          <p:nvPr/>
        </p:nvSpPr>
        <p:spPr>
          <a:xfrm>
            <a:off x="711332" y="1680979"/>
            <a:ext cx="7762875" cy="2762250"/>
          </a:xfrm>
          <a:prstGeom prst="rect">
            <a:avLst/>
          </a:prstGeom>
          <a:noFill/>
          <a:ln w="0">
            <a:noFill/>
            <a:prstDash val="solid"/>
          </a:ln>
        </p:spPr>
        <p:txBody>
          <a:bodyPr anchor="b"/>
          <a:lstStyle/>
          <a:p>
            <a:pPr algn="ctr">
              <a:defRPr sz="4275" b="1">
                <a:solidFill>
                  <a:srgbClr val="101820"/>
                </a:solidFill>
              </a:defRPr>
            </a:pPr>
            <a:r>
              <a:rPr lang="en-US" sz="4275" b="1" dirty="0">
                <a:solidFill>
                  <a:srgbClr val="101820"/>
                </a:solidFill>
              </a:rPr>
              <a:t>The </a:t>
            </a:r>
            <a:r>
              <a:rPr lang="en-US" sz="4275" b="1" baseline="30000" dirty="0">
                <a:solidFill>
                  <a:srgbClr val="101820"/>
                </a:solidFill>
              </a:rPr>
              <a:t>8</a:t>
            </a:r>
            <a:r>
              <a:rPr lang="en-US" sz="4275" b="1" dirty="0">
                <a:solidFill>
                  <a:srgbClr val="101820"/>
                </a:solidFill>
              </a:rPr>
              <a:t>Be NUCLEUS AND HOYLE STATE IN THE DISSOCIATION OF RELATIVISTIC NUCLEI</a:t>
            </a:r>
            <a:endParaRPr sz="4275" b="1" dirty="0">
              <a:solidFill>
                <a:srgbClr val="101820"/>
              </a:solidFill>
            </a:endParaRPr>
          </a:p>
        </p:txBody>
      </p:sp>
      <p:sp>
        <p:nvSpPr>
          <p:cNvPr id="18" name="Прямоугольник 17">
            <a:extLst>
              <a:ext uri="{FF2B5EF4-FFF2-40B4-BE49-F238E27FC236}">
                <a16:creationId xmlns:a16="http://schemas.microsoft.com/office/drawing/2014/main" id="{0D87887E-D4F5-50AD-60C5-7061C2E221B0}"/>
              </a:ext>
            </a:extLst>
          </p:cNvPr>
          <p:cNvSpPr>
            <a:spLocks noGrp="1" noRot="1" noMove="1" noResize="1" noEditPoints="1" noAdjustHandles="1" noChangeArrowheads="1" noChangeShapeType="1"/>
          </p:cNvSpPr>
          <p:nvPr/>
        </p:nvSpPr>
        <p:spPr>
          <a:xfrm>
            <a:off x="8763000" y="0"/>
            <a:ext cx="3429000" cy="6858000"/>
          </a:xfrm>
          <a:prstGeom prst="rect">
            <a:avLst/>
          </a:prstGeom>
          <a:solidFill>
            <a:srgbClr val="101820"/>
          </a:solidFill>
          <a:ln w="0">
            <a:noFill/>
            <a:prstDash val="solid"/>
          </a:ln>
        </p:spPr>
        <p:txBody>
          <a:bodyPr/>
          <a:lstStyle/>
          <a:p>
            <a:endParaRPr lang="en-US" dirty="0"/>
          </a:p>
        </p:txBody>
      </p:sp>
      <p:sp>
        <p:nvSpPr>
          <p:cNvPr id="20" name="Прямоугольник 19">
            <a:extLst>
              <a:ext uri="{FF2B5EF4-FFF2-40B4-BE49-F238E27FC236}">
                <a16:creationId xmlns:a16="http://schemas.microsoft.com/office/drawing/2014/main" id="{671FA796-7482-A6D0-3657-699854DB2B4F}"/>
              </a:ext>
            </a:extLst>
          </p:cNvPr>
          <p:cNvSpPr>
            <a:spLocks noGrp="1" noRot="1" noMove="1" noResize="1" noEditPoints="1" noAdjustHandles="1" noChangeArrowheads="1" noChangeShapeType="1"/>
          </p:cNvSpPr>
          <p:nvPr/>
        </p:nvSpPr>
        <p:spPr>
          <a:xfrm>
            <a:off x="9064335" y="2389293"/>
            <a:ext cx="2826327" cy="1220932"/>
          </a:xfrm>
          <a:prstGeom prst="rect">
            <a:avLst/>
          </a:prstGeom>
          <a:noFill/>
          <a:ln w="0">
            <a:noFill/>
            <a:prstDash val="solid"/>
          </a:ln>
        </p:spPr>
        <p:txBody>
          <a:bodyPr anchor="t"/>
          <a:lstStyle/>
          <a:p>
            <a:pPr algn="ctr">
              <a:defRPr sz="2700" b="1">
                <a:solidFill>
                  <a:srgbClr val="FFFFFF"/>
                </a:solidFill>
              </a:defRPr>
            </a:pPr>
            <a:r>
              <a:rPr lang="ro-RO" sz="3600" b="1" dirty="0">
                <a:solidFill>
                  <a:srgbClr val="FFFFFF"/>
                </a:solidFill>
                <a:latin typeface="Algerian" panose="04020705040A02060702" pitchFamily="82" charset="0"/>
              </a:rPr>
              <a:t>BECQUEREL</a:t>
            </a:r>
          </a:p>
          <a:p>
            <a:pPr algn="ctr">
              <a:defRPr sz="2700" b="1">
                <a:solidFill>
                  <a:srgbClr val="FFFFFF"/>
                </a:solidFill>
              </a:defRPr>
            </a:pPr>
            <a:r>
              <a:rPr lang="ro-RO" sz="3600" b="1" dirty="0">
                <a:solidFill>
                  <a:srgbClr val="FFFFFF"/>
                </a:solidFill>
                <a:latin typeface="Algerian" panose="04020705040A02060702" pitchFamily="82" charset="0"/>
              </a:rPr>
              <a:t>project</a:t>
            </a:r>
          </a:p>
        </p:txBody>
      </p:sp>
      <p:sp>
        <p:nvSpPr>
          <p:cNvPr id="22" name="Прямоугольник 21">
            <a:extLst>
              <a:ext uri="{FF2B5EF4-FFF2-40B4-BE49-F238E27FC236}">
                <a16:creationId xmlns:a16="http://schemas.microsoft.com/office/drawing/2014/main" id="{4FB84996-CAD3-F13A-E689-86D1E5432425}"/>
              </a:ext>
            </a:extLst>
          </p:cNvPr>
          <p:cNvSpPr>
            <a:spLocks noGrp="1" noRot="1" noMove="1" noResize="1" noEditPoints="1" noAdjustHandles="1" noChangeArrowheads="1" noChangeShapeType="1"/>
          </p:cNvSpPr>
          <p:nvPr/>
        </p:nvSpPr>
        <p:spPr>
          <a:xfrm>
            <a:off x="9641921" y="3566003"/>
            <a:ext cx="2140527" cy="1357009"/>
          </a:xfrm>
          <a:prstGeom prst="rect">
            <a:avLst/>
          </a:prstGeom>
          <a:noFill/>
          <a:ln w="0">
            <a:noFill/>
            <a:prstDash val="solid"/>
          </a:ln>
        </p:spPr>
        <p:txBody>
          <a:bodyPr anchor="t"/>
          <a:lstStyle/>
          <a:p>
            <a:pPr algn="l">
              <a:defRPr sz="1725" b="0">
                <a:solidFill>
                  <a:srgbClr val="D6E9F8"/>
                </a:solidFill>
              </a:defRPr>
            </a:pPr>
            <a:r>
              <a:rPr sz="1725" b="0" dirty="0" err="1">
                <a:solidFill>
                  <a:schemeClr val="accent2"/>
                </a:solidFill>
              </a:rPr>
              <a:t>BE</a:t>
            </a:r>
            <a:r>
              <a:rPr sz="1725" b="0" dirty="0" err="1">
                <a:solidFill>
                  <a:srgbClr val="D6E9F8"/>
                </a:solidFill>
              </a:rPr>
              <a:t>ryllium</a:t>
            </a:r>
            <a:endParaRPr sz="1725" b="0" dirty="0">
              <a:solidFill>
                <a:srgbClr val="D6E9F8"/>
              </a:solidFill>
            </a:endParaRPr>
          </a:p>
          <a:p>
            <a:pPr algn="l">
              <a:defRPr sz="1725" b="0">
                <a:solidFill>
                  <a:srgbClr val="D6E9F8"/>
                </a:solidFill>
              </a:defRPr>
            </a:pPr>
            <a:r>
              <a:rPr sz="1725" b="0" dirty="0">
                <a:solidFill>
                  <a:schemeClr val="accent2"/>
                </a:solidFill>
              </a:rPr>
              <a:t>C</a:t>
            </a:r>
            <a:r>
              <a:rPr sz="1725" b="0" dirty="0">
                <a:solidFill>
                  <a:srgbClr val="D6E9F8"/>
                </a:solidFill>
              </a:rPr>
              <a:t>lustering </a:t>
            </a:r>
            <a:endParaRPr lang="en-US" sz="1725" b="0" dirty="0">
              <a:solidFill>
                <a:srgbClr val="D6E9F8"/>
              </a:solidFill>
            </a:endParaRPr>
          </a:p>
          <a:p>
            <a:pPr algn="l">
              <a:defRPr sz="1725" b="0">
                <a:solidFill>
                  <a:srgbClr val="D6E9F8"/>
                </a:solidFill>
              </a:defRPr>
            </a:pPr>
            <a:r>
              <a:rPr sz="1725" b="0" dirty="0" err="1">
                <a:solidFill>
                  <a:schemeClr val="accent2"/>
                </a:solidFill>
              </a:rPr>
              <a:t>QUE</a:t>
            </a:r>
            <a:r>
              <a:rPr sz="1725" b="0" dirty="0" err="1">
                <a:solidFill>
                  <a:srgbClr val="D6E9F8"/>
                </a:solidFill>
              </a:rPr>
              <a:t>st</a:t>
            </a:r>
            <a:r>
              <a:rPr sz="1725" b="0" dirty="0">
                <a:solidFill>
                  <a:srgbClr val="D6E9F8"/>
                </a:solidFill>
              </a:rPr>
              <a:t> in</a:t>
            </a:r>
          </a:p>
          <a:p>
            <a:pPr algn="l">
              <a:defRPr sz="1725" b="0">
                <a:solidFill>
                  <a:srgbClr val="D6E9F8"/>
                </a:solidFill>
              </a:defRPr>
            </a:pPr>
            <a:r>
              <a:rPr sz="1725" b="0" dirty="0" err="1">
                <a:solidFill>
                  <a:schemeClr val="accent2"/>
                </a:solidFill>
              </a:rPr>
              <a:t>REL</a:t>
            </a:r>
            <a:r>
              <a:rPr sz="1725" b="0" dirty="0" err="1">
                <a:solidFill>
                  <a:srgbClr val="D6E9F8"/>
                </a:solidFill>
              </a:rPr>
              <a:t>ativistic</a:t>
            </a:r>
            <a:r>
              <a:rPr lang="en-US" sz="1725" b="0" dirty="0">
                <a:solidFill>
                  <a:srgbClr val="D6E9F8"/>
                </a:solidFill>
              </a:rPr>
              <a:t> </a:t>
            </a:r>
            <a:r>
              <a:rPr sz="1725" b="0" dirty="0">
                <a:solidFill>
                  <a:srgbClr val="D6E9F8"/>
                </a:solidFill>
              </a:rPr>
              <a:t>multifragmentation</a:t>
            </a:r>
          </a:p>
        </p:txBody>
      </p:sp>
      <p:sp>
        <p:nvSpPr>
          <p:cNvPr id="24" name="Прямоугольник 23">
            <a:extLst>
              <a:ext uri="{FF2B5EF4-FFF2-40B4-BE49-F238E27FC236}">
                <a16:creationId xmlns:a16="http://schemas.microsoft.com/office/drawing/2014/main" id="{DA719AF1-C331-7860-D272-16863F15D8D5}"/>
              </a:ext>
            </a:extLst>
          </p:cNvPr>
          <p:cNvSpPr>
            <a:spLocks noGrp="1" noRot="1" noMove="1" noResize="1" noEditPoints="1" noAdjustHandles="1" noChangeArrowheads="1" noChangeShapeType="1"/>
          </p:cNvSpPr>
          <p:nvPr/>
        </p:nvSpPr>
        <p:spPr>
          <a:xfrm>
            <a:off x="661879" y="5607750"/>
            <a:ext cx="6953250" cy="781050"/>
          </a:xfrm>
          <a:prstGeom prst="rect">
            <a:avLst/>
          </a:prstGeom>
          <a:noFill/>
          <a:ln w="0">
            <a:noFill/>
            <a:prstDash val="solid"/>
          </a:ln>
        </p:spPr>
        <p:txBody>
          <a:bodyPr anchor="t"/>
          <a:lstStyle/>
          <a:p>
            <a:pPr algn="l">
              <a:defRPr sz="1800" b="0">
                <a:solidFill>
                  <a:srgbClr val="101820"/>
                </a:solidFill>
              </a:defRPr>
            </a:pPr>
            <a:r>
              <a:rPr sz="2000" b="1" dirty="0">
                <a:solidFill>
                  <a:srgbClr val="101820"/>
                </a:solidFill>
              </a:rPr>
              <a:t>Andrei </a:t>
            </a:r>
            <a:r>
              <a:rPr lang="en-US" sz="2000" b="1" dirty="0">
                <a:solidFill>
                  <a:srgbClr val="101820"/>
                </a:solidFill>
              </a:rPr>
              <a:t>ZAITSEV</a:t>
            </a:r>
          </a:p>
          <a:p>
            <a:pPr algn="l">
              <a:defRPr sz="1800" b="0">
                <a:solidFill>
                  <a:srgbClr val="101820"/>
                </a:solidFill>
              </a:defRPr>
            </a:pPr>
            <a:r>
              <a:rPr lang="en-US" sz="2000" b="1" dirty="0">
                <a:solidFill>
                  <a:srgbClr val="101820"/>
                </a:solidFill>
              </a:rPr>
              <a:t>On behalf of the Becquerel Project</a:t>
            </a:r>
            <a:endParaRPr lang="ru-RU" sz="2000" b="1" dirty="0">
              <a:solidFill>
                <a:srgbClr val="101820"/>
              </a:solidFill>
            </a:endParaRPr>
          </a:p>
          <a:p>
            <a:pPr algn="l">
              <a:defRPr sz="1800" b="0">
                <a:solidFill>
                  <a:srgbClr val="101820"/>
                </a:solidFill>
              </a:defRPr>
            </a:pPr>
            <a:r>
              <a:rPr sz="1800" b="0" dirty="0">
                <a:solidFill>
                  <a:srgbClr val="101820"/>
                </a:solidFill>
              </a:rPr>
              <a:t>VBLHEP, Joint Institute for Nuclear Research</a:t>
            </a:r>
            <a:r>
              <a:rPr lang="en-US" sz="1800" b="0" dirty="0">
                <a:solidFill>
                  <a:srgbClr val="101820"/>
                </a:solidFill>
              </a:rPr>
              <a:t> (Dubna)</a:t>
            </a:r>
            <a:endParaRPr sz="1800" b="0" dirty="0">
              <a:solidFill>
                <a:srgbClr val="101820"/>
              </a:solidFill>
            </a:endParaRPr>
          </a:p>
        </p:txBody>
      </p:sp>
      <p:sp>
        <p:nvSpPr>
          <p:cNvPr id="28" name="TextBox 27">
            <a:extLst>
              <a:ext uri="{FF2B5EF4-FFF2-40B4-BE49-F238E27FC236}">
                <a16:creationId xmlns:a16="http://schemas.microsoft.com/office/drawing/2014/main" id="{0F3379B2-D68E-7288-0B7E-D4BCE5AA937F}"/>
              </a:ext>
            </a:extLst>
          </p:cNvPr>
          <p:cNvSpPr txBox="1">
            <a:spLocks noGrp="1" noRot="1" noMove="1" noResize="1" noEditPoints="1" noAdjustHandles="1" noChangeArrowheads="1" noChangeShapeType="1"/>
          </p:cNvSpPr>
          <p:nvPr/>
        </p:nvSpPr>
        <p:spPr>
          <a:xfrm>
            <a:off x="9613607" y="6347815"/>
            <a:ext cx="1727781" cy="369332"/>
          </a:xfrm>
          <a:prstGeom prst="rect">
            <a:avLst/>
          </a:prstGeom>
          <a:noFill/>
        </p:spPr>
        <p:txBody>
          <a:bodyPr wrap="none" rtlCol="0">
            <a:spAutoFit/>
          </a:bodyPr>
          <a:lstStyle/>
          <a:p>
            <a:r>
              <a:rPr lang="en-US" dirty="0">
                <a:solidFill>
                  <a:schemeClr val="bg1"/>
                </a:solidFill>
              </a:rPr>
              <a:t>becquerel.jinr.ru</a:t>
            </a:r>
          </a:p>
        </p:txBody>
      </p:sp>
      <p:pic>
        <p:nvPicPr>
          <p:cNvPr id="30" name="Рисунок 29">
            <a:extLst>
              <a:ext uri="{FF2B5EF4-FFF2-40B4-BE49-F238E27FC236}">
                <a16:creationId xmlns:a16="http://schemas.microsoft.com/office/drawing/2014/main" id="{65A88C99-ACAC-CFF1-95FA-3DC07144368F}"/>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9860416" y="5010637"/>
            <a:ext cx="1291358" cy="1291358"/>
          </a:xfrm>
          <a:prstGeom prst="rect">
            <a:avLst/>
          </a:prstGeom>
        </p:spPr>
      </p:pic>
      <p:pic>
        <p:nvPicPr>
          <p:cNvPr id="32" name="Picture 5" descr="Becquerel_plate">
            <a:extLst>
              <a:ext uri="{FF2B5EF4-FFF2-40B4-BE49-F238E27FC236}">
                <a16:creationId xmlns:a16="http://schemas.microsoft.com/office/drawing/2014/main" id="{EFE24F93-09A2-2EAC-4103-A560E8391EE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9172551" y="81212"/>
            <a:ext cx="2609897" cy="210744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4" name="Picture 5" descr="logo">
            <a:hlinkClick r:id="rId4" action="ppaction://hlinkfile"/>
            <a:extLst>
              <a:ext uri="{FF2B5EF4-FFF2-40B4-BE49-F238E27FC236}">
                <a16:creationId xmlns:a16="http://schemas.microsoft.com/office/drawing/2014/main" id="{541EE935-C0B8-C0FC-433F-960929F79C47}"/>
              </a:ext>
            </a:extLst>
          </p:cNvPr>
          <p:cNvPicPr>
            <a:picLocks noGrp="1" noRot="1" noChangeAspect="1" noMove="1" noResize="1" noEditPoints="1" noAdjustHandles="1" noChangeArrowheads="1" noChangeShapeType="1" noCrop="1"/>
          </p:cNvPicPr>
          <p:nvPr/>
        </p:nvPicPr>
        <p:blipFill rotWithShape="1">
          <a:blip r:embed="rId5">
            <a:extLst>
              <a:ext uri="{28A0092B-C50C-407E-A947-70E740481C1C}">
                <a14:useLocalDpi xmlns:a14="http://schemas.microsoft.com/office/drawing/2010/main" val="0"/>
              </a:ext>
            </a:extLst>
          </a:blip>
          <a:srcRect r="90993"/>
          <a:stretch>
            <a:fillRect/>
          </a:stretch>
        </p:blipFill>
        <p:spPr bwMode="auto">
          <a:xfrm>
            <a:off x="11263638" y="37809"/>
            <a:ext cx="823609" cy="103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Группа 5">
            <a:extLst>
              <a:ext uri="{FF2B5EF4-FFF2-40B4-BE49-F238E27FC236}">
                <a16:creationId xmlns:a16="http://schemas.microsoft.com/office/drawing/2014/main" id="{BE871E21-0B48-3F88-8D0B-29B77F916B83}"/>
              </a:ext>
            </a:extLst>
          </p:cNvPr>
          <p:cNvGrpSpPr>
            <a:grpSpLocks noGrp="1" noUngrp="1" noRot="1" noMove="1" noResize="1"/>
          </p:cNvGrpSpPr>
          <p:nvPr/>
        </p:nvGrpSpPr>
        <p:grpSpPr>
          <a:xfrm>
            <a:off x="460037" y="229785"/>
            <a:ext cx="8149953" cy="1451194"/>
            <a:chOff x="460037" y="229785"/>
            <a:chExt cx="8149953" cy="1451194"/>
          </a:xfrm>
        </p:grpSpPr>
        <p:pic>
          <p:nvPicPr>
            <p:cNvPr id="3" name="Рисунок 2">
              <a:extLst>
                <a:ext uri="{FF2B5EF4-FFF2-40B4-BE49-F238E27FC236}">
                  <a16:creationId xmlns:a16="http://schemas.microsoft.com/office/drawing/2014/main" id="{507EF30D-BD29-D88B-F7E6-128E7738234F}"/>
                </a:ext>
              </a:extLst>
            </p:cNvPr>
            <p:cNvPicPr>
              <a:picLocks noGrp="1" noRot="1" noChangeAspect="1" noMove="1" noResize="1" noEditPoints="1" noAdjustHandles="1" noChangeArrowheads="1" noChangeShapeType="1" noCrop="1"/>
            </p:cNvPicPr>
            <p:nvPr/>
          </p:nvPicPr>
          <p:blipFill>
            <a:blip r:embed="rId6"/>
            <a:stretch/>
          </p:blipFill>
          <p:spPr>
            <a:xfrm>
              <a:off x="460037" y="342900"/>
              <a:ext cx="1156376" cy="1162050"/>
            </a:xfrm>
            <a:prstGeom prst="rect">
              <a:avLst/>
            </a:prstGeom>
          </p:spPr>
        </p:pic>
        <p:grpSp>
          <p:nvGrpSpPr>
            <p:cNvPr id="5" name="Группа 4">
              <a:extLst>
                <a:ext uri="{FF2B5EF4-FFF2-40B4-BE49-F238E27FC236}">
                  <a16:creationId xmlns:a16="http://schemas.microsoft.com/office/drawing/2014/main" id="{AEADAD23-2D39-0C0C-F90F-2B7176DEDE22}"/>
                </a:ext>
              </a:extLst>
            </p:cNvPr>
            <p:cNvGrpSpPr>
              <a:grpSpLocks noGrp="1" noUngrp="1" noRot="1" noMove="1" noResize="1"/>
            </p:cNvGrpSpPr>
            <p:nvPr/>
          </p:nvGrpSpPr>
          <p:grpSpPr>
            <a:xfrm>
              <a:off x="1792209" y="229785"/>
              <a:ext cx="6817781" cy="1451194"/>
              <a:chOff x="1792209" y="229785"/>
              <a:chExt cx="6817781" cy="1451194"/>
            </a:xfrm>
          </p:grpSpPr>
          <p:sp>
            <p:nvSpPr>
              <p:cNvPr id="38" name="Прямоугольник 37">
                <a:extLst>
                  <a:ext uri="{FF2B5EF4-FFF2-40B4-BE49-F238E27FC236}">
                    <a16:creationId xmlns:a16="http://schemas.microsoft.com/office/drawing/2014/main" id="{45C3BE41-ECE0-6A2C-B8C5-57381E358727}"/>
                  </a:ext>
                </a:extLst>
              </p:cNvPr>
              <p:cNvSpPr>
                <a:spLocks noGrp="1" noRot="1" noMove="1" noResize="1" noEditPoints="1" noAdjustHandles="1" noChangeArrowheads="1" noChangeShapeType="1"/>
              </p:cNvSpPr>
              <p:nvPr/>
            </p:nvSpPr>
            <p:spPr>
              <a:xfrm>
                <a:off x="1792209" y="229785"/>
                <a:ext cx="4726694" cy="1451194"/>
              </a:xfrm>
              <a:prstGeom prst="rect">
                <a:avLst/>
              </a:prstGeom>
              <a:noFill/>
              <a:ln w="0">
                <a:noFill/>
                <a:prstDash val="solid"/>
              </a:ln>
            </p:spPr>
            <p:txBody>
              <a:bodyPr anchor="t"/>
              <a:lstStyle/>
              <a:p>
                <a:pPr algn="ctr">
                  <a:defRPr sz="1275" b="1">
                    <a:solidFill>
                      <a:srgbClr val="005AA9"/>
                    </a:solidFill>
                  </a:defRPr>
                </a:pPr>
                <a:r>
                  <a:rPr lang="ru-RU" sz="2000" b="1" dirty="0">
                    <a:solidFill>
                      <a:srgbClr val="005AA9"/>
                    </a:solidFill>
                  </a:rPr>
                  <a:t>The 13th International Conference </a:t>
                </a:r>
                <a:r>
                  <a:rPr lang="ru-RU" sz="2000" b="1" dirty="0" err="1">
                    <a:solidFill>
                      <a:srgbClr val="005AA9"/>
                    </a:solidFill>
                  </a:rPr>
                  <a:t>on</a:t>
                </a:r>
                <a:r>
                  <a:rPr lang="ru-RU" sz="2000" b="1" dirty="0">
                    <a:solidFill>
                      <a:srgbClr val="005AA9"/>
                    </a:solidFill>
                  </a:rPr>
                  <a:t> Direct </a:t>
                </a:r>
                <a:r>
                  <a:rPr lang="ru-RU" sz="2000" b="1" dirty="0" err="1">
                    <a:solidFill>
                      <a:srgbClr val="005AA9"/>
                    </a:solidFill>
                  </a:rPr>
                  <a:t>Reactions</a:t>
                </a:r>
                <a:r>
                  <a:rPr lang="ru-RU" sz="2000" b="1" dirty="0">
                    <a:solidFill>
                      <a:srgbClr val="005AA9"/>
                    </a:solidFill>
                  </a:rPr>
                  <a:t> </a:t>
                </a:r>
                <a:r>
                  <a:rPr lang="ru-RU" sz="2000" b="1" dirty="0" err="1">
                    <a:solidFill>
                      <a:srgbClr val="005AA9"/>
                    </a:solidFill>
                  </a:rPr>
                  <a:t>with</a:t>
                </a:r>
                <a:r>
                  <a:rPr lang="ru-RU" sz="2000" b="1" dirty="0">
                    <a:solidFill>
                      <a:srgbClr val="005AA9"/>
                    </a:solidFill>
                  </a:rPr>
                  <a:t> </a:t>
                </a:r>
                <a:r>
                  <a:rPr lang="ru-RU" sz="2000" b="1" dirty="0" err="1">
                    <a:solidFill>
                      <a:srgbClr val="005AA9"/>
                    </a:solidFill>
                  </a:rPr>
                  <a:t>Exotic</a:t>
                </a:r>
                <a:r>
                  <a:rPr lang="ru-RU" sz="2000" b="1" dirty="0">
                    <a:solidFill>
                      <a:srgbClr val="005AA9"/>
                    </a:solidFill>
                  </a:rPr>
                  <a:t> </a:t>
                </a:r>
                <a:r>
                  <a:rPr lang="ru-RU" sz="2000" b="1" dirty="0" err="1">
                    <a:solidFill>
                      <a:srgbClr val="005AA9"/>
                    </a:solidFill>
                  </a:rPr>
                  <a:t>Beams</a:t>
                </a:r>
                <a:r>
                  <a:rPr lang="ru-RU" sz="2000" b="1" dirty="0">
                    <a:solidFill>
                      <a:srgbClr val="005AA9"/>
                    </a:solidFill>
                  </a:rPr>
                  <a:t> (DREB2026)</a:t>
                </a:r>
                <a:r>
                  <a:rPr sz="2000" b="1" dirty="0">
                    <a:solidFill>
                      <a:srgbClr val="005AA9"/>
                    </a:solidFill>
                  </a:rPr>
                  <a:t> </a:t>
                </a:r>
                <a:endParaRPr lang="en-US" sz="2000" b="1" dirty="0">
                  <a:solidFill>
                    <a:srgbClr val="005AA9"/>
                  </a:solidFill>
                </a:endParaRPr>
              </a:p>
              <a:p>
                <a:pPr algn="ctr">
                  <a:defRPr sz="1275" b="1">
                    <a:solidFill>
                      <a:srgbClr val="005AA9"/>
                    </a:solidFill>
                  </a:defRPr>
                </a:pPr>
                <a:r>
                  <a:rPr lang="ru-RU" sz="2000" b="1" dirty="0" err="1">
                    <a:solidFill>
                      <a:srgbClr val="005AA9"/>
                    </a:solidFill>
                  </a:rPr>
                  <a:t>Shenzhen</a:t>
                </a:r>
                <a:r>
                  <a:rPr sz="2000" b="1" dirty="0">
                    <a:solidFill>
                      <a:srgbClr val="005AA9"/>
                    </a:solidFill>
                  </a:rPr>
                  <a:t> · </a:t>
                </a:r>
                <a:r>
                  <a:rPr lang="en-US" sz="2000" b="1" dirty="0">
                    <a:solidFill>
                      <a:srgbClr val="005AA9"/>
                    </a:solidFill>
                  </a:rPr>
                  <a:t>1</a:t>
                </a:r>
                <a:r>
                  <a:rPr sz="2000" b="1" dirty="0">
                    <a:solidFill>
                      <a:srgbClr val="005AA9"/>
                    </a:solidFill>
                  </a:rPr>
                  <a:t>–</a:t>
                </a:r>
                <a:r>
                  <a:rPr lang="en-US" sz="2000" b="1" dirty="0">
                    <a:solidFill>
                      <a:srgbClr val="005AA9"/>
                    </a:solidFill>
                  </a:rPr>
                  <a:t>6</a:t>
                </a:r>
                <a:r>
                  <a:rPr sz="2000" b="1" dirty="0">
                    <a:solidFill>
                      <a:srgbClr val="005AA9"/>
                    </a:solidFill>
                  </a:rPr>
                  <a:t> </a:t>
                </a:r>
                <a:r>
                  <a:rPr lang="en-US" sz="2000" b="1" dirty="0">
                    <a:solidFill>
                      <a:srgbClr val="005AA9"/>
                    </a:solidFill>
                  </a:rPr>
                  <a:t>November</a:t>
                </a:r>
                <a:r>
                  <a:rPr sz="2000" b="1" dirty="0">
                    <a:solidFill>
                      <a:srgbClr val="005AA9"/>
                    </a:solidFill>
                  </a:rPr>
                  <a:t> 2026</a:t>
                </a:r>
              </a:p>
            </p:txBody>
          </p:sp>
          <p:pic>
            <p:nvPicPr>
              <p:cNvPr id="4" name="Рисунок 3">
                <a:extLst>
                  <a:ext uri="{FF2B5EF4-FFF2-40B4-BE49-F238E27FC236}">
                    <a16:creationId xmlns:a16="http://schemas.microsoft.com/office/drawing/2014/main" id="{8389614D-6D06-7937-EA34-CF54A648AEF4}"/>
                  </a:ext>
                </a:extLst>
              </p:cNvPr>
              <p:cNvPicPr>
                <a:picLocks noGrp="1" noRot="1" noChangeAspect="1" noMove="1" noResize="1" noEditPoints="1" noAdjustHandles="1" noChangeArrowheads="1" noChangeShapeType="1" noCrop="1"/>
              </p:cNvPicPr>
              <p:nvPr/>
            </p:nvPicPr>
            <p:blipFill>
              <a:blip r:embed="rId7"/>
              <a:stretch>
                <a:fillRect/>
              </a:stretch>
            </p:blipFill>
            <p:spPr>
              <a:xfrm>
                <a:off x="6541690" y="400057"/>
                <a:ext cx="2068300" cy="795272"/>
              </a:xfrm>
              <a:prstGeom prst="rect">
                <a:avLst/>
              </a:prstGeom>
            </p:spPr>
          </p:pic>
        </p:grpSp>
      </p:grpSp>
      <p:sp>
        <p:nvSpPr>
          <p:cNvPr id="7" name="Номер слайда 6">
            <a:extLst>
              <a:ext uri="{FF2B5EF4-FFF2-40B4-BE49-F238E27FC236}">
                <a16:creationId xmlns:a16="http://schemas.microsoft.com/office/drawing/2014/main" id="{59366CD0-2FDA-1439-C978-0298BC0E3CDA}"/>
              </a:ext>
            </a:extLst>
          </p:cNvPr>
          <p:cNvSpPr>
            <a:spLocks noGrp="1"/>
          </p:cNvSpPr>
          <p:nvPr>
            <p:ph type="sldNum" sz="quarter" idx="12"/>
          </p:nvPr>
        </p:nvSpPr>
        <p:spPr/>
        <p:txBody>
          <a:bodyPr/>
          <a:lstStyle/>
          <a:p>
            <a:fld id="{266C5EB8-ABAD-4348-9532-0275B03BF9FE}" type="slidenum">
              <a:rPr lang="en-US" smtClean="0"/>
              <a:t>1</a:t>
            </a:fld>
            <a:endParaRPr lang="en-US"/>
          </a:p>
        </p:txBody>
      </p:sp>
    </p:spTree>
    <p:extLst>
      <p:ext uri="{BB962C8B-B14F-4D97-AF65-F5344CB8AC3E}">
        <p14:creationId xmlns:p14="http://schemas.microsoft.com/office/powerpoint/2010/main" val="38516972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4D625A1-54BF-6B04-8829-5DD7BC71BD4B}"/>
              </a:ext>
            </a:extLst>
          </p:cNvPr>
          <p:cNvSpPr txBox="1">
            <a:spLocks noGrp="1" noRot="1" noMove="1" noResize="1" noEditPoints="1" noAdjustHandles="1" noChangeArrowheads="1" noChangeShapeType="1"/>
          </p:cNvSpPr>
          <p:nvPr/>
        </p:nvSpPr>
        <p:spPr>
          <a:xfrm>
            <a:off x="714375" y="476250"/>
            <a:ext cx="11451431" cy="411360"/>
          </a:xfrm>
          <a:prstGeom prst="rect">
            <a:avLst/>
          </a:prstGeom>
          <a:noFill/>
        </p:spPr>
        <p:txBody>
          <a:bodyPr wrap="square" lIns="0" tIns="0" rIns="0" bIns="0" anchor="t">
            <a:spAutoFit/>
          </a:bodyPr>
          <a:lstStyle/>
          <a:p>
            <a:pPr>
              <a:lnSpc>
                <a:spcPts val="3240"/>
              </a:lnSpc>
            </a:pPr>
            <a:r>
              <a:rPr lang="en-US" sz="2700" b="1" dirty="0">
                <a:latin typeface="Calibri" panose="020F0502020204030204" pitchFamily="34" charset="0"/>
                <a:ea typeface="Calibri" panose="020F0502020204030204" pitchFamily="34" charset="0"/>
                <a:cs typeface="Calibri" panose="020F0502020204030204" pitchFamily="34" charset="0"/>
              </a:rPr>
              <a:t>Nuclear emulsion research in China</a:t>
            </a:r>
            <a:r>
              <a:rPr lang="ru-RU" sz="2700" b="1" dirty="0">
                <a:latin typeface="Calibri" panose="020F0502020204030204" pitchFamily="34" charset="0"/>
                <a:ea typeface="Calibri" panose="020F0502020204030204" pitchFamily="34" charset="0"/>
                <a:cs typeface="Calibri" panose="020F0502020204030204" pitchFamily="34" charset="0"/>
              </a:rPr>
              <a:t> </a:t>
            </a:r>
            <a:endParaRPr sz="2700" b="1" i="0" u="none" dirty="0">
              <a:latin typeface="Montserrat"/>
            </a:endParaRPr>
          </a:p>
        </p:txBody>
      </p:sp>
      <p:sp>
        <p:nvSpPr>
          <p:cNvPr id="7" name="Rectangle 13">
            <a:extLst>
              <a:ext uri="{FF2B5EF4-FFF2-40B4-BE49-F238E27FC236}">
                <a16:creationId xmlns:a16="http://schemas.microsoft.com/office/drawing/2014/main" id="{3D30BAD9-BEA1-3D86-B3C0-08B7902C34B6}"/>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sp>
        <p:nvSpPr>
          <p:cNvPr id="53" name="history-1950">
            <a:extLst>
              <a:ext uri="{FF2B5EF4-FFF2-40B4-BE49-F238E27FC236}">
                <a16:creationId xmlns:a16="http://schemas.microsoft.com/office/drawing/2014/main" id="{C736A5DD-6268-8283-AD74-D1C120C30E03}"/>
              </a:ext>
            </a:extLst>
          </p:cNvPr>
          <p:cNvSpPr>
            <a:spLocks noGrp="1" noRot="1" noMove="1" noResize="1" noEditPoints="1" noAdjustHandles="1" noChangeArrowheads="1" noChangeShapeType="1"/>
          </p:cNvSpPr>
          <p:nvPr/>
        </p:nvSpPr>
        <p:spPr>
          <a:xfrm>
            <a:off x="666750" y="1095375"/>
            <a:ext cx="10953750" cy="333375"/>
          </a:xfrm>
          <a:prstGeom prst="rect">
            <a:avLst/>
          </a:prstGeom>
          <a:noFill/>
          <a:ln w="0">
            <a:noFill/>
            <a:prstDash val="solid"/>
          </a:ln>
        </p:spPr>
        <p:txBody>
          <a:bodyPr wrap="square" lIns="0" tIns="0" rIns="0" bIns="0">
            <a:noAutofit/>
          </a:bodyPr>
          <a:lstStyle>
            <a:defPPr>
              <a:defRPr sz="1875" b="1">
                <a:solidFill>
                  <a:srgbClr val="087E8B"/>
                </a:solidFill>
                <a:latin typeface="DejaVu Sans"/>
                <a:ea typeface="DejaVu Sans"/>
                <a:cs typeface="DejaVu Sans"/>
              </a:defRPr>
            </a:defPPr>
            <a:lvl1pPr>
              <a:defRPr sz="1875" b="1">
                <a:solidFill>
                  <a:srgbClr val="087E8B"/>
                </a:solidFill>
                <a:latin typeface="DejaVu Sans"/>
                <a:ea typeface="DejaVu Sans"/>
                <a:cs typeface="DejaVu Sans"/>
              </a:defRPr>
            </a:lvl1pPr>
            <a:lvl2pPr>
              <a:defRPr sz="1875" b="1">
                <a:solidFill>
                  <a:srgbClr val="087E8B"/>
                </a:solidFill>
                <a:latin typeface="DejaVu Sans"/>
                <a:ea typeface="DejaVu Sans"/>
                <a:cs typeface="DejaVu Sans"/>
              </a:defRPr>
            </a:lvl2pPr>
            <a:lvl3pPr>
              <a:defRPr sz="1875" b="1">
                <a:solidFill>
                  <a:srgbClr val="087E8B"/>
                </a:solidFill>
                <a:latin typeface="DejaVu Sans"/>
                <a:ea typeface="DejaVu Sans"/>
                <a:cs typeface="DejaVu Sans"/>
              </a:defRPr>
            </a:lvl3pPr>
            <a:lvl4pPr>
              <a:defRPr sz="1875" b="1">
                <a:solidFill>
                  <a:srgbClr val="087E8B"/>
                </a:solidFill>
                <a:latin typeface="DejaVu Sans"/>
                <a:ea typeface="DejaVu Sans"/>
                <a:cs typeface="DejaVu Sans"/>
              </a:defRPr>
            </a:lvl4pPr>
            <a:lvl5pPr>
              <a:defRPr sz="1875" b="1">
                <a:solidFill>
                  <a:srgbClr val="087E8B"/>
                </a:solidFill>
                <a:latin typeface="DejaVu Sans"/>
                <a:ea typeface="DejaVu Sans"/>
                <a:cs typeface="DejaVu Sans"/>
              </a:defRPr>
            </a:lvl5pPr>
            <a:lvl6pPr>
              <a:defRPr sz="1875" b="1">
                <a:solidFill>
                  <a:srgbClr val="087E8B"/>
                </a:solidFill>
                <a:latin typeface="DejaVu Sans"/>
                <a:ea typeface="DejaVu Sans"/>
                <a:cs typeface="DejaVu Sans"/>
              </a:defRPr>
            </a:lvl6pPr>
            <a:lvl7pPr>
              <a:defRPr sz="1875" b="1">
                <a:solidFill>
                  <a:srgbClr val="087E8B"/>
                </a:solidFill>
                <a:latin typeface="DejaVu Sans"/>
                <a:ea typeface="DejaVu Sans"/>
                <a:cs typeface="DejaVu Sans"/>
              </a:defRPr>
            </a:lvl7pPr>
            <a:lvl8pPr>
              <a:defRPr sz="1875" b="1">
                <a:solidFill>
                  <a:srgbClr val="087E8B"/>
                </a:solidFill>
                <a:latin typeface="DejaVu Sans"/>
                <a:ea typeface="DejaVu Sans"/>
                <a:cs typeface="DejaVu Sans"/>
              </a:defRPr>
            </a:lvl8pPr>
            <a:lvl9pPr>
              <a:defRPr sz="1875" b="1">
                <a:solidFill>
                  <a:srgbClr val="087E8B"/>
                </a:solidFill>
                <a:latin typeface="DejaVu Sans"/>
                <a:ea typeface="DejaVu Sans"/>
                <a:cs typeface="DejaVu Sans"/>
              </a:defRPr>
            </a:lvl9pPr>
          </a:lstStyle>
          <a:p>
            <a:pPr>
              <a:defRPr sz="1875" b="1">
                <a:solidFill>
                  <a:srgbClr val="087E8B"/>
                </a:solidFill>
                <a:latin typeface="DejaVu Sans"/>
                <a:ea typeface="DejaVu Sans"/>
                <a:cs typeface="DejaVu Sans"/>
              </a:defRPr>
            </a:pPr>
            <a:r>
              <a:rPr sz="1875" b="1">
                <a:solidFill>
                  <a:srgbClr val="087E8B"/>
                </a:solidFill>
                <a:latin typeface="DejaVu Sans"/>
                <a:ea typeface="DejaVu Sans"/>
                <a:cs typeface="DejaVu Sans"/>
              </a:rPr>
              <a:t>1950: He Zehui initiated nuclear emulsion research in China.</a:t>
            </a:r>
          </a:p>
        </p:txBody>
      </p:sp>
      <p:sp>
        <p:nvSpPr>
          <p:cNvPr id="55" name="history-materials">
            <a:extLst>
              <a:ext uri="{FF2B5EF4-FFF2-40B4-BE49-F238E27FC236}">
                <a16:creationId xmlns:a16="http://schemas.microsoft.com/office/drawing/2014/main" id="{12923634-1E05-7995-1E1C-80273D051EA1}"/>
              </a:ext>
            </a:extLst>
          </p:cNvPr>
          <p:cNvSpPr>
            <a:spLocks noGrp="1" noRot="1" noMove="1" noResize="1" noEditPoints="1" noAdjustHandles="1" noChangeArrowheads="1" noChangeShapeType="1"/>
          </p:cNvSpPr>
          <p:nvPr/>
        </p:nvSpPr>
        <p:spPr>
          <a:xfrm>
            <a:off x="666750" y="1495425"/>
            <a:ext cx="10953750" cy="314325"/>
          </a:xfrm>
          <a:prstGeom prst="rect">
            <a:avLst/>
          </a:prstGeom>
          <a:noFill/>
          <a:ln w="0">
            <a:noFill/>
            <a:prstDash val="solid"/>
          </a:ln>
        </p:spPr>
        <p:txBody>
          <a:bodyPr wrap="square" lIns="0" tIns="0" rIns="0" bIns="0">
            <a:noAutofit/>
          </a:bodyPr>
          <a:lstStyle>
            <a:defPPr>
              <a:defRPr sz="1650" b="0">
                <a:solidFill>
                  <a:srgbClr val="52616C"/>
                </a:solidFill>
                <a:latin typeface="DejaVu Sans"/>
                <a:ea typeface="DejaVu Sans"/>
                <a:cs typeface="DejaVu Sans"/>
              </a:defRPr>
            </a:defPPr>
            <a:lvl1pPr>
              <a:defRPr sz="1650" b="0">
                <a:solidFill>
                  <a:srgbClr val="52616C"/>
                </a:solidFill>
                <a:latin typeface="DejaVu Sans"/>
                <a:ea typeface="DejaVu Sans"/>
                <a:cs typeface="DejaVu Sans"/>
              </a:defRPr>
            </a:lvl1pPr>
            <a:lvl2pPr>
              <a:defRPr sz="1650" b="0">
                <a:solidFill>
                  <a:srgbClr val="52616C"/>
                </a:solidFill>
                <a:latin typeface="DejaVu Sans"/>
                <a:ea typeface="DejaVu Sans"/>
                <a:cs typeface="DejaVu Sans"/>
              </a:defRPr>
            </a:lvl2pPr>
            <a:lvl3pPr>
              <a:defRPr sz="1650" b="0">
                <a:solidFill>
                  <a:srgbClr val="52616C"/>
                </a:solidFill>
                <a:latin typeface="DejaVu Sans"/>
                <a:ea typeface="DejaVu Sans"/>
                <a:cs typeface="DejaVu Sans"/>
              </a:defRPr>
            </a:lvl3pPr>
            <a:lvl4pPr>
              <a:defRPr sz="1650" b="0">
                <a:solidFill>
                  <a:srgbClr val="52616C"/>
                </a:solidFill>
                <a:latin typeface="DejaVu Sans"/>
                <a:ea typeface="DejaVu Sans"/>
                <a:cs typeface="DejaVu Sans"/>
              </a:defRPr>
            </a:lvl4pPr>
            <a:lvl5pPr>
              <a:defRPr sz="1650" b="0">
                <a:solidFill>
                  <a:srgbClr val="52616C"/>
                </a:solidFill>
                <a:latin typeface="DejaVu Sans"/>
                <a:ea typeface="DejaVu Sans"/>
                <a:cs typeface="DejaVu Sans"/>
              </a:defRPr>
            </a:lvl5pPr>
            <a:lvl6pPr>
              <a:defRPr sz="1650" b="0">
                <a:solidFill>
                  <a:srgbClr val="52616C"/>
                </a:solidFill>
                <a:latin typeface="DejaVu Sans"/>
                <a:ea typeface="DejaVu Sans"/>
                <a:cs typeface="DejaVu Sans"/>
              </a:defRPr>
            </a:lvl6pPr>
            <a:lvl7pPr>
              <a:defRPr sz="1650" b="0">
                <a:solidFill>
                  <a:srgbClr val="52616C"/>
                </a:solidFill>
                <a:latin typeface="DejaVu Sans"/>
                <a:ea typeface="DejaVu Sans"/>
                <a:cs typeface="DejaVu Sans"/>
              </a:defRPr>
            </a:lvl7pPr>
            <a:lvl8pPr>
              <a:defRPr sz="1650" b="0">
                <a:solidFill>
                  <a:srgbClr val="52616C"/>
                </a:solidFill>
                <a:latin typeface="DejaVu Sans"/>
                <a:ea typeface="DejaVu Sans"/>
                <a:cs typeface="DejaVu Sans"/>
              </a:defRPr>
            </a:lvl8pPr>
            <a:lvl9pPr>
              <a:defRPr sz="1650" b="0">
                <a:solidFill>
                  <a:srgbClr val="52616C"/>
                </a:solidFill>
                <a:latin typeface="DejaVu Sans"/>
                <a:ea typeface="DejaVu Sans"/>
                <a:cs typeface="DejaVu Sans"/>
              </a:defRPr>
            </a:lvl9pPr>
          </a:lstStyle>
          <a:p>
            <a:pPr>
              <a:defRPr sz="1650" b="0">
                <a:solidFill>
                  <a:srgbClr val="52616C"/>
                </a:solidFill>
                <a:latin typeface="DejaVu Sans"/>
                <a:ea typeface="DejaVu Sans"/>
                <a:cs typeface="DejaVu Sans"/>
              </a:defRPr>
            </a:pPr>
            <a:r>
              <a:rPr sz="1650" b="0">
                <a:solidFill>
                  <a:srgbClr val="52616C"/>
                </a:solidFill>
                <a:latin typeface="DejaVu Sans"/>
                <a:ea typeface="DejaVu Sans"/>
                <a:cs typeface="DejaVu Sans"/>
              </a:rPr>
              <a:t>1956: proton-sensitive N-2/N-3. 1958: electron-sensitive N-4/N-5.</a:t>
            </a:r>
          </a:p>
        </p:txBody>
      </p:sp>
      <p:sp>
        <p:nvSpPr>
          <p:cNvPr id="57" name="university-0">
            <a:extLst>
              <a:ext uri="{FF2B5EF4-FFF2-40B4-BE49-F238E27FC236}">
                <a16:creationId xmlns:a16="http://schemas.microsoft.com/office/drawing/2014/main" id="{74953EBA-5733-C43C-82FB-BAA3FFDE3BD2}"/>
              </a:ext>
            </a:extLst>
          </p:cNvPr>
          <p:cNvSpPr>
            <a:spLocks noGrp="1" noRot="1" noMove="1" noResize="1" noEditPoints="1" noAdjustHandles="1" noChangeArrowheads="1" noChangeShapeType="1"/>
          </p:cNvSpPr>
          <p:nvPr/>
        </p:nvSpPr>
        <p:spPr>
          <a:xfrm>
            <a:off x="457200" y="2124075"/>
            <a:ext cx="3524250" cy="685800"/>
          </a:xfrm>
          <a:prstGeom prst="rect">
            <a:avLst/>
          </a:prstGeom>
          <a:noFill/>
          <a:ln w="0">
            <a:noFill/>
            <a:prstDash val="solid"/>
          </a:ln>
        </p:spPr>
        <p:txBody>
          <a:bodyPr wrap="square" lIns="0" tIns="0" rIns="0" bIns="0">
            <a:noAutofit/>
          </a:bodyPr>
          <a:lstStyle>
            <a:defPPr>
              <a:defRPr sz="2025" b="1">
                <a:solidFill>
                  <a:srgbClr val="152B3C"/>
                </a:solidFill>
                <a:latin typeface="DejaVu Sans"/>
                <a:ea typeface="DejaVu Sans"/>
                <a:cs typeface="DejaVu Sans"/>
              </a:defRPr>
            </a:defPPr>
            <a:lvl1pPr>
              <a:defRPr sz="2025" b="1">
                <a:solidFill>
                  <a:srgbClr val="152B3C"/>
                </a:solidFill>
                <a:latin typeface="DejaVu Sans"/>
                <a:ea typeface="DejaVu Sans"/>
                <a:cs typeface="DejaVu Sans"/>
              </a:defRPr>
            </a:lvl1pPr>
            <a:lvl2pPr>
              <a:defRPr sz="2025" b="1">
                <a:solidFill>
                  <a:srgbClr val="152B3C"/>
                </a:solidFill>
                <a:latin typeface="DejaVu Sans"/>
                <a:ea typeface="DejaVu Sans"/>
                <a:cs typeface="DejaVu Sans"/>
              </a:defRPr>
            </a:lvl2pPr>
            <a:lvl3pPr>
              <a:defRPr sz="2025" b="1">
                <a:solidFill>
                  <a:srgbClr val="152B3C"/>
                </a:solidFill>
                <a:latin typeface="DejaVu Sans"/>
                <a:ea typeface="DejaVu Sans"/>
                <a:cs typeface="DejaVu Sans"/>
              </a:defRPr>
            </a:lvl3pPr>
            <a:lvl4pPr>
              <a:defRPr sz="2025" b="1">
                <a:solidFill>
                  <a:srgbClr val="152B3C"/>
                </a:solidFill>
                <a:latin typeface="DejaVu Sans"/>
                <a:ea typeface="DejaVu Sans"/>
                <a:cs typeface="DejaVu Sans"/>
              </a:defRPr>
            </a:lvl4pPr>
            <a:lvl5pPr>
              <a:defRPr sz="2025" b="1">
                <a:solidFill>
                  <a:srgbClr val="152B3C"/>
                </a:solidFill>
                <a:latin typeface="DejaVu Sans"/>
                <a:ea typeface="DejaVu Sans"/>
                <a:cs typeface="DejaVu Sans"/>
              </a:defRPr>
            </a:lvl5pPr>
            <a:lvl6pPr>
              <a:defRPr sz="2025" b="1">
                <a:solidFill>
                  <a:srgbClr val="152B3C"/>
                </a:solidFill>
                <a:latin typeface="DejaVu Sans"/>
                <a:ea typeface="DejaVu Sans"/>
                <a:cs typeface="DejaVu Sans"/>
              </a:defRPr>
            </a:lvl6pPr>
            <a:lvl7pPr>
              <a:defRPr sz="2025" b="1">
                <a:solidFill>
                  <a:srgbClr val="152B3C"/>
                </a:solidFill>
                <a:latin typeface="DejaVu Sans"/>
                <a:ea typeface="DejaVu Sans"/>
                <a:cs typeface="DejaVu Sans"/>
              </a:defRPr>
            </a:lvl7pPr>
            <a:lvl8pPr>
              <a:defRPr sz="2025" b="1">
                <a:solidFill>
                  <a:srgbClr val="152B3C"/>
                </a:solidFill>
                <a:latin typeface="DejaVu Sans"/>
                <a:ea typeface="DejaVu Sans"/>
                <a:cs typeface="DejaVu Sans"/>
              </a:defRPr>
            </a:lvl8pPr>
            <a:lvl9pPr>
              <a:defRPr sz="2025" b="1">
                <a:solidFill>
                  <a:srgbClr val="152B3C"/>
                </a:solidFill>
                <a:latin typeface="DejaVu Sans"/>
                <a:ea typeface="DejaVu Sans"/>
                <a:cs typeface="DejaVu Sans"/>
              </a:defRPr>
            </a:lvl9pPr>
          </a:lstStyle>
          <a:p>
            <a:pPr>
              <a:defRPr sz="2025" b="1">
                <a:solidFill>
                  <a:srgbClr val="152B3C"/>
                </a:solidFill>
                <a:latin typeface="DejaVu Sans"/>
                <a:ea typeface="DejaVu Sans"/>
                <a:cs typeface="DejaVu Sans"/>
              </a:defRPr>
            </a:pPr>
            <a:r>
              <a:rPr sz="2025" b="1">
                <a:solidFill>
                  <a:srgbClr val="152B3C"/>
                </a:solidFill>
                <a:latin typeface="DejaVu Sans"/>
                <a:ea typeface="DejaVu Sans"/>
                <a:cs typeface="DejaVu Sans"/>
              </a:rPr>
              <a:t>Central China</a:t>
            </a:r>
          </a:p>
          <a:p>
            <a:pPr>
              <a:defRPr sz="2025" b="1">
                <a:solidFill>
                  <a:srgbClr val="152B3C"/>
                </a:solidFill>
                <a:latin typeface="DejaVu Sans"/>
                <a:ea typeface="DejaVu Sans"/>
                <a:cs typeface="DejaVu Sans"/>
              </a:defRPr>
            </a:pPr>
            <a:r>
              <a:rPr sz="2025" b="1">
                <a:solidFill>
                  <a:srgbClr val="152B3C"/>
                </a:solidFill>
                <a:latin typeface="DejaVu Sans"/>
                <a:ea typeface="DejaVu Sans"/>
                <a:cs typeface="DejaVu Sans"/>
              </a:rPr>
              <a:t>Normal University</a:t>
            </a:r>
          </a:p>
        </p:txBody>
      </p:sp>
      <p:sp>
        <p:nvSpPr>
          <p:cNvPr id="59" name="city-0">
            <a:extLst>
              <a:ext uri="{FF2B5EF4-FFF2-40B4-BE49-F238E27FC236}">
                <a16:creationId xmlns:a16="http://schemas.microsoft.com/office/drawing/2014/main" id="{034C43D6-4EAC-F84C-62BD-1431AC327C2A}"/>
              </a:ext>
            </a:extLst>
          </p:cNvPr>
          <p:cNvSpPr>
            <a:spLocks noGrp="1" noRot="1" noMove="1" noResize="1" noEditPoints="1" noAdjustHandles="1" noChangeArrowheads="1" noChangeShapeType="1"/>
          </p:cNvSpPr>
          <p:nvPr/>
        </p:nvSpPr>
        <p:spPr>
          <a:xfrm>
            <a:off x="457200" y="2924175"/>
            <a:ext cx="3524250" cy="266700"/>
          </a:xfrm>
          <a:prstGeom prst="rect">
            <a:avLst/>
          </a:prstGeom>
          <a:noFill/>
          <a:ln w="0">
            <a:noFill/>
            <a:prstDash val="solid"/>
          </a:ln>
        </p:spPr>
        <p:txBody>
          <a:bodyPr wrap="square" lIns="0" tIns="0" rIns="0" bIns="0">
            <a:noAutofit/>
          </a:bodyPr>
          <a:lstStyle>
            <a:defPPr>
              <a:defRPr sz="1575" b="0">
                <a:solidFill>
                  <a:srgbClr val="52616C"/>
                </a:solidFill>
                <a:latin typeface="DejaVu Sans"/>
                <a:ea typeface="DejaVu Sans"/>
                <a:cs typeface="DejaVu Sans"/>
              </a:defRPr>
            </a:defPPr>
            <a:lvl1pPr>
              <a:defRPr sz="1575" b="0">
                <a:solidFill>
                  <a:srgbClr val="52616C"/>
                </a:solidFill>
                <a:latin typeface="DejaVu Sans"/>
                <a:ea typeface="DejaVu Sans"/>
                <a:cs typeface="DejaVu Sans"/>
              </a:defRPr>
            </a:lvl1pPr>
            <a:lvl2pPr>
              <a:defRPr sz="1575" b="0">
                <a:solidFill>
                  <a:srgbClr val="52616C"/>
                </a:solidFill>
                <a:latin typeface="DejaVu Sans"/>
                <a:ea typeface="DejaVu Sans"/>
                <a:cs typeface="DejaVu Sans"/>
              </a:defRPr>
            </a:lvl2pPr>
            <a:lvl3pPr>
              <a:defRPr sz="1575" b="0">
                <a:solidFill>
                  <a:srgbClr val="52616C"/>
                </a:solidFill>
                <a:latin typeface="DejaVu Sans"/>
                <a:ea typeface="DejaVu Sans"/>
                <a:cs typeface="DejaVu Sans"/>
              </a:defRPr>
            </a:lvl3pPr>
            <a:lvl4pPr>
              <a:defRPr sz="1575" b="0">
                <a:solidFill>
                  <a:srgbClr val="52616C"/>
                </a:solidFill>
                <a:latin typeface="DejaVu Sans"/>
                <a:ea typeface="DejaVu Sans"/>
                <a:cs typeface="DejaVu Sans"/>
              </a:defRPr>
            </a:lvl4pPr>
            <a:lvl5pPr>
              <a:defRPr sz="1575" b="0">
                <a:solidFill>
                  <a:srgbClr val="52616C"/>
                </a:solidFill>
                <a:latin typeface="DejaVu Sans"/>
                <a:ea typeface="DejaVu Sans"/>
                <a:cs typeface="DejaVu Sans"/>
              </a:defRPr>
            </a:lvl5pPr>
            <a:lvl6pPr>
              <a:defRPr sz="1575" b="0">
                <a:solidFill>
                  <a:srgbClr val="52616C"/>
                </a:solidFill>
                <a:latin typeface="DejaVu Sans"/>
                <a:ea typeface="DejaVu Sans"/>
                <a:cs typeface="DejaVu Sans"/>
              </a:defRPr>
            </a:lvl6pPr>
            <a:lvl7pPr>
              <a:defRPr sz="1575" b="0">
                <a:solidFill>
                  <a:srgbClr val="52616C"/>
                </a:solidFill>
                <a:latin typeface="DejaVu Sans"/>
                <a:ea typeface="DejaVu Sans"/>
                <a:cs typeface="DejaVu Sans"/>
              </a:defRPr>
            </a:lvl7pPr>
            <a:lvl8pPr>
              <a:defRPr sz="1575" b="0">
                <a:solidFill>
                  <a:srgbClr val="52616C"/>
                </a:solidFill>
                <a:latin typeface="DejaVu Sans"/>
                <a:ea typeface="DejaVu Sans"/>
                <a:cs typeface="DejaVu Sans"/>
              </a:defRPr>
            </a:lvl8pPr>
            <a:lvl9pPr>
              <a:defRPr sz="1575" b="0">
                <a:solidFill>
                  <a:srgbClr val="52616C"/>
                </a:solidFill>
                <a:latin typeface="DejaVu Sans"/>
                <a:ea typeface="DejaVu Sans"/>
                <a:cs typeface="DejaVu Sans"/>
              </a:defRPr>
            </a:lvl9pPr>
          </a:lstStyle>
          <a:p>
            <a:pPr>
              <a:defRPr sz="1575" b="0">
                <a:solidFill>
                  <a:srgbClr val="52616C"/>
                </a:solidFill>
                <a:latin typeface="DejaVu Sans"/>
                <a:ea typeface="DejaVu Sans"/>
                <a:cs typeface="DejaVu Sans"/>
              </a:defRPr>
            </a:pPr>
            <a:r>
              <a:rPr sz="1575" b="0">
                <a:solidFill>
                  <a:srgbClr val="52616C"/>
                </a:solidFill>
                <a:latin typeface="DejaVu Sans"/>
                <a:ea typeface="DejaVu Sans"/>
                <a:cs typeface="DejaVu Sans"/>
              </a:rPr>
              <a:t>Wuhan</a:t>
            </a:r>
          </a:p>
        </p:txBody>
      </p:sp>
      <p:sp>
        <p:nvSpPr>
          <p:cNvPr id="61" name="column-rule-0">
            <a:extLst>
              <a:ext uri="{FF2B5EF4-FFF2-40B4-BE49-F238E27FC236}">
                <a16:creationId xmlns:a16="http://schemas.microsoft.com/office/drawing/2014/main" id="{1C36EECE-F902-A881-7D0D-36660401733B}"/>
              </a:ext>
            </a:extLst>
          </p:cNvPr>
          <p:cNvSpPr>
            <a:spLocks noGrp="1" noRot="1" noMove="1" noResize="1" noEditPoints="1" noAdjustHandles="1" noChangeArrowheads="1" noChangeShapeType="1"/>
          </p:cNvSpPr>
          <p:nvPr/>
        </p:nvSpPr>
        <p:spPr>
          <a:xfrm>
            <a:off x="457200" y="3333750"/>
            <a:ext cx="3476625" cy="19050"/>
          </a:xfrm>
          <a:prstGeom prst="rect">
            <a:avLst/>
          </a:prstGeom>
          <a:solidFill>
            <a:srgbClr val="CCDADD"/>
          </a:solidFill>
          <a:ln w="0">
            <a:noFill/>
            <a:prstDash val="solid"/>
          </a:ln>
        </p:spPr>
        <p:txBody>
          <a:bodyPr/>
          <a:lstStyle/>
          <a:p>
            <a:endParaRPr lang="ru-RU"/>
          </a:p>
        </p:txBody>
      </p:sp>
      <p:sp>
        <p:nvSpPr>
          <p:cNvPr id="63" name="focus-0">
            <a:extLst>
              <a:ext uri="{FF2B5EF4-FFF2-40B4-BE49-F238E27FC236}">
                <a16:creationId xmlns:a16="http://schemas.microsoft.com/office/drawing/2014/main" id="{C3BDA3AE-FE14-B973-F859-D2C564E5D050}"/>
              </a:ext>
            </a:extLst>
          </p:cNvPr>
          <p:cNvSpPr>
            <a:spLocks noGrp="1" noRot="1" noMove="1" noResize="1" noEditPoints="1" noAdjustHandles="1" noChangeArrowheads="1" noChangeShapeType="1"/>
          </p:cNvSpPr>
          <p:nvPr/>
        </p:nvSpPr>
        <p:spPr>
          <a:xfrm>
            <a:off x="457200" y="3495675"/>
            <a:ext cx="3524250" cy="342900"/>
          </a:xfrm>
          <a:prstGeom prst="rect">
            <a:avLst/>
          </a:prstGeom>
          <a:noFill/>
          <a:ln w="0">
            <a:noFill/>
            <a:prstDash val="solid"/>
          </a:ln>
        </p:spPr>
        <p:txBody>
          <a:bodyPr wrap="square" lIns="0" tIns="0" rIns="0" bIns="0">
            <a:noAutofit/>
          </a:bodyPr>
          <a:lstStyle>
            <a:defPPr>
              <a:defRPr sz="1725" b="1">
                <a:solidFill>
                  <a:srgbClr val="087E8B"/>
                </a:solidFill>
                <a:latin typeface="DejaVu Sans"/>
                <a:ea typeface="DejaVu Sans"/>
                <a:cs typeface="DejaVu Sans"/>
              </a:defRPr>
            </a:defPPr>
            <a:lvl1pPr>
              <a:defRPr sz="1725" b="1">
                <a:solidFill>
                  <a:srgbClr val="087E8B"/>
                </a:solidFill>
                <a:latin typeface="DejaVu Sans"/>
                <a:ea typeface="DejaVu Sans"/>
                <a:cs typeface="DejaVu Sans"/>
              </a:defRPr>
            </a:lvl1pPr>
            <a:lvl2pPr>
              <a:defRPr sz="1725" b="1">
                <a:solidFill>
                  <a:srgbClr val="087E8B"/>
                </a:solidFill>
                <a:latin typeface="DejaVu Sans"/>
                <a:ea typeface="DejaVu Sans"/>
                <a:cs typeface="DejaVu Sans"/>
              </a:defRPr>
            </a:lvl2pPr>
            <a:lvl3pPr>
              <a:defRPr sz="1725" b="1">
                <a:solidFill>
                  <a:srgbClr val="087E8B"/>
                </a:solidFill>
                <a:latin typeface="DejaVu Sans"/>
                <a:ea typeface="DejaVu Sans"/>
                <a:cs typeface="DejaVu Sans"/>
              </a:defRPr>
            </a:lvl3pPr>
            <a:lvl4pPr>
              <a:defRPr sz="1725" b="1">
                <a:solidFill>
                  <a:srgbClr val="087E8B"/>
                </a:solidFill>
                <a:latin typeface="DejaVu Sans"/>
                <a:ea typeface="DejaVu Sans"/>
                <a:cs typeface="DejaVu Sans"/>
              </a:defRPr>
            </a:lvl4pPr>
            <a:lvl5pPr>
              <a:defRPr sz="1725" b="1">
                <a:solidFill>
                  <a:srgbClr val="087E8B"/>
                </a:solidFill>
                <a:latin typeface="DejaVu Sans"/>
                <a:ea typeface="DejaVu Sans"/>
                <a:cs typeface="DejaVu Sans"/>
              </a:defRPr>
            </a:lvl5pPr>
            <a:lvl6pPr>
              <a:defRPr sz="1725" b="1">
                <a:solidFill>
                  <a:srgbClr val="087E8B"/>
                </a:solidFill>
                <a:latin typeface="DejaVu Sans"/>
                <a:ea typeface="DejaVu Sans"/>
                <a:cs typeface="DejaVu Sans"/>
              </a:defRPr>
            </a:lvl6pPr>
            <a:lvl7pPr>
              <a:defRPr sz="1725" b="1">
                <a:solidFill>
                  <a:srgbClr val="087E8B"/>
                </a:solidFill>
                <a:latin typeface="DejaVu Sans"/>
                <a:ea typeface="DejaVu Sans"/>
                <a:cs typeface="DejaVu Sans"/>
              </a:defRPr>
            </a:lvl7pPr>
            <a:lvl8pPr>
              <a:defRPr sz="1725" b="1">
                <a:solidFill>
                  <a:srgbClr val="087E8B"/>
                </a:solidFill>
                <a:latin typeface="DejaVu Sans"/>
                <a:ea typeface="DejaVu Sans"/>
                <a:cs typeface="DejaVu Sans"/>
              </a:defRPr>
            </a:lvl8pPr>
            <a:lvl9pPr>
              <a:defRPr sz="1725" b="1">
                <a:solidFill>
                  <a:srgbClr val="087E8B"/>
                </a:solidFill>
                <a:latin typeface="DejaVu Sans"/>
                <a:ea typeface="DejaVu Sans"/>
                <a:cs typeface="DejaVu Sans"/>
              </a:defRPr>
            </a:lvl9pPr>
          </a:lstStyle>
          <a:p>
            <a:pPr>
              <a:defRPr sz="1725" b="1">
                <a:solidFill>
                  <a:srgbClr val="087E8B"/>
                </a:solidFill>
                <a:latin typeface="DejaVu Sans"/>
                <a:ea typeface="DejaVu Sans"/>
                <a:cs typeface="DejaVu Sans"/>
              </a:defRPr>
            </a:pPr>
            <a:r>
              <a:rPr sz="1725" b="1">
                <a:solidFill>
                  <a:srgbClr val="087E8B"/>
                </a:solidFill>
                <a:latin typeface="DejaVu Sans"/>
                <a:ea typeface="DejaVu Sans"/>
                <a:cs typeface="DejaVu Sans"/>
              </a:rPr>
              <a:t>Relativistic heavy ions</a:t>
            </a:r>
          </a:p>
        </p:txBody>
      </p:sp>
      <p:sp>
        <p:nvSpPr>
          <p:cNvPr id="65" name="contribution-0">
            <a:extLst>
              <a:ext uri="{FF2B5EF4-FFF2-40B4-BE49-F238E27FC236}">
                <a16:creationId xmlns:a16="http://schemas.microsoft.com/office/drawing/2014/main" id="{3DE5EFDC-BBE7-0977-0B03-C5BCDD9B8527}"/>
              </a:ext>
            </a:extLst>
          </p:cNvPr>
          <p:cNvSpPr>
            <a:spLocks noGrp="1" noRot="1" noMove="1" noResize="1" noEditPoints="1" noAdjustHandles="1" noChangeArrowheads="1" noChangeShapeType="1"/>
          </p:cNvSpPr>
          <p:nvPr/>
        </p:nvSpPr>
        <p:spPr>
          <a:xfrm>
            <a:off x="457200" y="3981450"/>
            <a:ext cx="3524250" cy="1257300"/>
          </a:xfrm>
          <a:prstGeom prst="rect">
            <a:avLst/>
          </a:prstGeom>
          <a:noFill/>
          <a:ln w="0">
            <a:noFill/>
            <a:prstDash val="solid"/>
          </a:ln>
        </p:spPr>
        <p:txBody>
          <a:bodyPr wrap="square" lIns="0" tIns="0" rIns="0" bIns="0">
            <a:noAutofit/>
          </a:bodyPr>
          <a:lstStyle>
            <a:defPPr>
              <a:defRPr sz="1575" b="0">
                <a:solidFill>
                  <a:srgbClr val="152B3C"/>
                </a:solidFill>
                <a:latin typeface="DejaVu Sans"/>
                <a:ea typeface="DejaVu Sans"/>
                <a:cs typeface="DejaVu Sans"/>
              </a:defRPr>
            </a:defPPr>
            <a:lvl1pPr>
              <a:defRPr sz="1575" b="0">
                <a:solidFill>
                  <a:srgbClr val="152B3C"/>
                </a:solidFill>
                <a:latin typeface="DejaVu Sans"/>
                <a:ea typeface="DejaVu Sans"/>
                <a:cs typeface="DejaVu Sans"/>
              </a:defRPr>
            </a:lvl1pPr>
            <a:lvl2pPr>
              <a:defRPr sz="1575" b="0">
                <a:solidFill>
                  <a:srgbClr val="152B3C"/>
                </a:solidFill>
                <a:latin typeface="DejaVu Sans"/>
                <a:ea typeface="DejaVu Sans"/>
                <a:cs typeface="DejaVu Sans"/>
              </a:defRPr>
            </a:lvl2pPr>
            <a:lvl3pPr>
              <a:defRPr sz="1575" b="0">
                <a:solidFill>
                  <a:srgbClr val="152B3C"/>
                </a:solidFill>
                <a:latin typeface="DejaVu Sans"/>
                <a:ea typeface="DejaVu Sans"/>
                <a:cs typeface="DejaVu Sans"/>
              </a:defRPr>
            </a:lvl3pPr>
            <a:lvl4pPr>
              <a:defRPr sz="1575" b="0">
                <a:solidFill>
                  <a:srgbClr val="152B3C"/>
                </a:solidFill>
                <a:latin typeface="DejaVu Sans"/>
                <a:ea typeface="DejaVu Sans"/>
                <a:cs typeface="DejaVu Sans"/>
              </a:defRPr>
            </a:lvl4pPr>
            <a:lvl5pPr>
              <a:defRPr sz="1575" b="0">
                <a:solidFill>
                  <a:srgbClr val="152B3C"/>
                </a:solidFill>
                <a:latin typeface="DejaVu Sans"/>
                <a:ea typeface="DejaVu Sans"/>
                <a:cs typeface="DejaVu Sans"/>
              </a:defRPr>
            </a:lvl5pPr>
            <a:lvl6pPr>
              <a:defRPr sz="1575" b="0">
                <a:solidFill>
                  <a:srgbClr val="152B3C"/>
                </a:solidFill>
                <a:latin typeface="DejaVu Sans"/>
                <a:ea typeface="DejaVu Sans"/>
                <a:cs typeface="DejaVu Sans"/>
              </a:defRPr>
            </a:lvl6pPr>
            <a:lvl7pPr>
              <a:defRPr sz="1575" b="0">
                <a:solidFill>
                  <a:srgbClr val="152B3C"/>
                </a:solidFill>
                <a:latin typeface="DejaVu Sans"/>
                <a:ea typeface="DejaVu Sans"/>
                <a:cs typeface="DejaVu Sans"/>
              </a:defRPr>
            </a:lvl7pPr>
            <a:lvl8pPr>
              <a:defRPr sz="1575" b="0">
                <a:solidFill>
                  <a:srgbClr val="152B3C"/>
                </a:solidFill>
                <a:latin typeface="DejaVu Sans"/>
                <a:ea typeface="DejaVu Sans"/>
                <a:cs typeface="DejaVu Sans"/>
              </a:defRPr>
            </a:lvl8pPr>
            <a:lvl9pPr>
              <a:defRPr sz="1575" b="0">
                <a:solidFill>
                  <a:srgbClr val="152B3C"/>
                </a:solidFill>
                <a:latin typeface="DejaVu Sans"/>
                <a:ea typeface="DejaVu Sans"/>
                <a:cs typeface="DejaVu Sans"/>
              </a:defRPr>
            </a:lvl9pPr>
          </a:lstStyle>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Prof. Daicui Zhou</a:t>
            </a:r>
          </a:p>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Deputy Head / Head of the</a:t>
            </a:r>
          </a:p>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Nuclear Emulsion Laboratory</a:t>
            </a:r>
          </a:p>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(1983–1997)</a:t>
            </a:r>
          </a:p>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EMU01 / EMU12 collaborations</a:t>
            </a:r>
          </a:p>
        </p:txBody>
      </p:sp>
      <p:sp>
        <p:nvSpPr>
          <p:cNvPr id="67" name="university-1">
            <a:extLst>
              <a:ext uri="{FF2B5EF4-FFF2-40B4-BE49-F238E27FC236}">
                <a16:creationId xmlns:a16="http://schemas.microsoft.com/office/drawing/2014/main" id="{B1916EB6-C9C5-696D-63FE-D5C02F0CA043}"/>
              </a:ext>
            </a:extLst>
          </p:cNvPr>
          <p:cNvSpPr>
            <a:spLocks noGrp="1" noRot="1" noMove="1" noResize="1" noEditPoints="1" noAdjustHandles="1" noChangeArrowheads="1" noChangeShapeType="1"/>
          </p:cNvSpPr>
          <p:nvPr/>
        </p:nvSpPr>
        <p:spPr>
          <a:xfrm>
            <a:off x="4333875" y="2124075"/>
            <a:ext cx="3524250" cy="685800"/>
          </a:xfrm>
          <a:prstGeom prst="rect">
            <a:avLst/>
          </a:prstGeom>
          <a:noFill/>
          <a:ln w="0">
            <a:noFill/>
            <a:prstDash val="solid"/>
          </a:ln>
        </p:spPr>
        <p:txBody>
          <a:bodyPr wrap="square" lIns="0" tIns="0" rIns="0" bIns="0">
            <a:noAutofit/>
          </a:bodyPr>
          <a:lstStyle>
            <a:defPPr>
              <a:defRPr sz="2025" b="1">
                <a:solidFill>
                  <a:srgbClr val="152B3C"/>
                </a:solidFill>
                <a:latin typeface="DejaVu Sans"/>
                <a:ea typeface="DejaVu Sans"/>
                <a:cs typeface="DejaVu Sans"/>
              </a:defRPr>
            </a:defPPr>
            <a:lvl1pPr>
              <a:defRPr sz="2025" b="1">
                <a:solidFill>
                  <a:srgbClr val="152B3C"/>
                </a:solidFill>
                <a:latin typeface="DejaVu Sans"/>
                <a:ea typeface="DejaVu Sans"/>
                <a:cs typeface="DejaVu Sans"/>
              </a:defRPr>
            </a:lvl1pPr>
            <a:lvl2pPr>
              <a:defRPr sz="2025" b="1">
                <a:solidFill>
                  <a:srgbClr val="152B3C"/>
                </a:solidFill>
                <a:latin typeface="DejaVu Sans"/>
                <a:ea typeface="DejaVu Sans"/>
                <a:cs typeface="DejaVu Sans"/>
              </a:defRPr>
            </a:lvl2pPr>
            <a:lvl3pPr>
              <a:defRPr sz="2025" b="1">
                <a:solidFill>
                  <a:srgbClr val="152B3C"/>
                </a:solidFill>
                <a:latin typeface="DejaVu Sans"/>
                <a:ea typeface="DejaVu Sans"/>
                <a:cs typeface="DejaVu Sans"/>
              </a:defRPr>
            </a:lvl3pPr>
            <a:lvl4pPr>
              <a:defRPr sz="2025" b="1">
                <a:solidFill>
                  <a:srgbClr val="152B3C"/>
                </a:solidFill>
                <a:latin typeface="DejaVu Sans"/>
                <a:ea typeface="DejaVu Sans"/>
                <a:cs typeface="DejaVu Sans"/>
              </a:defRPr>
            </a:lvl4pPr>
            <a:lvl5pPr>
              <a:defRPr sz="2025" b="1">
                <a:solidFill>
                  <a:srgbClr val="152B3C"/>
                </a:solidFill>
                <a:latin typeface="DejaVu Sans"/>
                <a:ea typeface="DejaVu Sans"/>
                <a:cs typeface="DejaVu Sans"/>
              </a:defRPr>
            </a:lvl5pPr>
            <a:lvl6pPr>
              <a:defRPr sz="2025" b="1">
                <a:solidFill>
                  <a:srgbClr val="152B3C"/>
                </a:solidFill>
                <a:latin typeface="DejaVu Sans"/>
                <a:ea typeface="DejaVu Sans"/>
                <a:cs typeface="DejaVu Sans"/>
              </a:defRPr>
            </a:lvl6pPr>
            <a:lvl7pPr>
              <a:defRPr sz="2025" b="1">
                <a:solidFill>
                  <a:srgbClr val="152B3C"/>
                </a:solidFill>
                <a:latin typeface="DejaVu Sans"/>
                <a:ea typeface="DejaVu Sans"/>
                <a:cs typeface="DejaVu Sans"/>
              </a:defRPr>
            </a:lvl7pPr>
            <a:lvl8pPr>
              <a:defRPr sz="2025" b="1">
                <a:solidFill>
                  <a:srgbClr val="152B3C"/>
                </a:solidFill>
                <a:latin typeface="DejaVu Sans"/>
                <a:ea typeface="DejaVu Sans"/>
                <a:cs typeface="DejaVu Sans"/>
              </a:defRPr>
            </a:lvl8pPr>
            <a:lvl9pPr>
              <a:defRPr sz="2025" b="1">
                <a:solidFill>
                  <a:srgbClr val="152B3C"/>
                </a:solidFill>
                <a:latin typeface="DejaVu Sans"/>
                <a:ea typeface="DejaVu Sans"/>
                <a:cs typeface="DejaVu Sans"/>
              </a:defRPr>
            </a:lvl9pPr>
          </a:lstStyle>
          <a:p>
            <a:pPr>
              <a:defRPr sz="2025" b="1">
                <a:solidFill>
                  <a:srgbClr val="152B3C"/>
                </a:solidFill>
                <a:latin typeface="DejaVu Sans"/>
                <a:ea typeface="DejaVu Sans"/>
                <a:cs typeface="DejaVu Sans"/>
              </a:defRPr>
            </a:pPr>
            <a:r>
              <a:rPr sz="2025" b="1">
                <a:solidFill>
                  <a:srgbClr val="152B3C"/>
                </a:solidFill>
                <a:latin typeface="DejaVu Sans"/>
                <a:ea typeface="DejaVu Sans"/>
                <a:cs typeface="DejaVu Sans"/>
              </a:rPr>
              <a:t>Shanxi Normal</a:t>
            </a:r>
          </a:p>
          <a:p>
            <a:pPr>
              <a:defRPr sz="2025" b="1">
                <a:solidFill>
                  <a:srgbClr val="152B3C"/>
                </a:solidFill>
                <a:latin typeface="DejaVu Sans"/>
                <a:ea typeface="DejaVu Sans"/>
                <a:cs typeface="DejaVu Sans"/>
              </a:defRPr>
            </a:pPr>
            <a:r>
              <a:rPr sz="2025" b="1">
                <a:solidFill>
                  <a:srgbClr val="152B3C"/>
                </a:solidFill>
                <a:latin typeface="DejaVu Sans"/>
                <a:ea typeface="DejaVu Sans"/>
                <a:cs typeface="DejaVu Sans"/>
              </a:rPr>
              <a:t>University</a:t>
            </a:r>
          </a:p>
        </p:txBody>
      </p:sp>
      <p:sp>
        <p:nvSpPr>
          <p:cNvPr id="69" name="city-1">
            <a:extLst>
              <a:ext uri="{FF2B5EF4-FFF2-40B4-BE49-F238E27FC236}">
                <a16:creationId xmlns:a16="http://schemas.microsoft.com/office/drawing/2014/main" id="{A14BDC53-7523-1CD8-96C5-95C3CE426631}"/>
              </a:ext>
            </a:extLst>
          </p:cNvPr>
          <p:cNvSpPr>
            <a:spLocks noGrp="1" noRot="1" noMove="1" noResize="1" noEditPoints="1" noAdjustHandles="1" noChangeArrowheads="1" noChangeShapeType="1"/>
          </p:cNvSpPr>
          <p:nvPr/>
        </p:nvSpPr>
        <p:spPr>
          <a:xfrm>
            <a:off x="4333875" y="2924175"/>
            <a:ext cx="3524250" cy="266700"/>
          </a:xfrm>
          <a:prstGeom prst="rect">
            <a:avLst/>
          </a:prstGeom>
          <a:noFill/>
          <a:ln w="0">
            <a:noFill/>
            <a:prstDash val="solid"/>
          </a:ln>
        </p:spPr>
        <p:txBody>
          <a:bodyPr wrap="square" lIns="0" tIns="0" rIns="0" bIns="0">
            <a:noAutofit/>
          </a:bodyPr>
          <a:lstStyle>
            <a:defPPr>
              <a:defRPr sz="1575" b="0">
                <a:solidFill>
                  <a:srgbClr val="52616C"/>
                </a:solidFill>
                <a:latin typeface="DejaVu Sans"/>
                <a:ea typeface="DejaVu Sans"/>
                <a:cs typeface="DejaVu Sans"/>
              </a:defRPr>
            </a:defPPr>
            <a:lvl1pPr>
              <a:defRPr sz="1575" b="0">
                <a:solidFill>
                  <a:srgbClr val="52616C"/>
                </a:solidFill>
                <a:latin typeface="DejaVu Sans"/>
                <a:ea typeface="DejaVu Sans"/>
                <a:cs typeface="DejaVu Sans"/>
              </a:defRPr>
            </a:lvl1pPr>
            <a:lvl2pPr>
              <a:defRPr sz="1575" b="0">
                <a:solidFill>
                  <a:srgbClr val="52616C"/>
                </a:solidFill>
                <a:latin typeface="DejaVu Sans"/>
                <a:ea typeface="DejaVu Sans"/>
                <a:cs typeface="DejaVu Sans"/>
              </a:defRPr>
            </a:lvl2pPr>
            <a:lvl3pPr>
              <a:defRPr sz="1575" b="0">
                <a:solidFill>
                  <a:srgbClr val="52616C"/>
                </a:solidFill>
                <a:latin typeface="DejaVu Sans"/>
                <a:ea typeface="DejaVu Sans"/>
                <a:cs typeface="DejaVu Sans"/>
              </a:defRPr>
            </a:lvl3pPr>
            <a:lvl4pPr>
              <a:defRPr sz="1575" b="0">
                <a:solidFill>
                  <a:srgbClr val="52616C"/>
                </a:solidFill>
                <a:latin typeface="DejaVu Sans"/>
                <a:ea typeface="DejaVu Sans"/>
                <a:cs typeface="DejaVu Sans"/>
              </a:defRPr>
            </a:lvl4pPr>
            <a:lvl5pPr>
              <a:defRPr sz="1575" b="0">
                <a:solidFill>
                  <a:srgbClr val="52616C"/>
                </a:solidFill>
                <a:latin typeface="DejaVu Sans"/>
                <a:ea typeface="DejaVu Sans"/>
                <a:cs typeface="DejaVu Sans"/>
              </a:defRPr>
            </a:lvl5pPr>
            <a:lvl6pPr>
              <a:defRPr sz="1575" b="0">
                <a:solidFill>
                  <a:srgbClr val="52616C"/>
                </a:solidFill>
                <a:latin typeface="DejaVu Sans"/>
                <a:ea typeface="DejaVu Sans"/>
                <a:cs typeface="DejaVu Sans"/>
              </a:defRPr>
            </a:lvl6pPr>
            <a:lvl7pPr>
              <a:defRPr sz="1575" b="0">
                <a:solidFill>
                  <a:srgbClr val="52616C"/>
                </a:solidFill>
                <a:latin typeface="DejaVu Sans"/>
                <a:ea typeface="DejaVu Sans"/>
                <a:cs typeface="DejaVu Sans"/>
              </a:defRPr>
            </a:lvl7pPr>
            <a:lvl8pPr>
              <a:defRPr sz="1575" b="0">
                <a:solidFill>
                  <a:srgbClr val="52616C"/>
                </a:solidFill>
                <a:latin typeface="DejaVu Sans"/>
                <a:ea typeface="DejaVu Sans"/>
                <a:cs typeface="DejaVu Sans"/>
              </a:defRPr>
            </a:lvl8pPr>
            <a:lvl9pPr>
              <a:defRPr sz="1575" b="0">
                <a:solidFill>
                  <a:srgbClr val="52616C"/>
                </a:solidFill>
                <a:latin typeface="DejaVu Sans"/>
                <a:ea typeface="DejaVu Sans"/>
                <a:cs typeface="DejaVu Sans"/>
              </a:defRPr>
            </a:lvl9pPr>
          </a:lstStyle>
          <a:p>
            <a:pPr>
              <a:defRPr sz="1575" b="0">
                <a:solidFill>
                  <a:srgbClr val="52616C"/>
                </a:solidFill>
                <a:latin typeface="DejaVu Sans"/>
                <a:ea typeface="DejaVu Sans"/>
                <a:cs typeface="DejaVu Sans"/>
              </a:defRPr>
            </a:pPr>
            <a:r>
              <a:rPr sz="1575" b="0">
                <a:solidFill>
                  <a:srgbClr val="52616C"/>
                </a:solidFill>
                <a:latin typeface="DejaVu Sans"/>
                <a:ea typeface="DejaVu Sans"/>
                <a:cs typeface="DejaVu Sans"/>
              </a:rPr>
              <a:t>Linfen</a:t>
            </a:r>
          </a:p>
        </p:txBody>
      </p:sp>
      <p:sp>
        <p:nvSpPr>
          <p:cNvPr id="71" name="column-rule-1">
            <a:extLst>
              <a:ext uri="{FF2B5EF4-FFF2-40B4-BE49-F238E27FC236}">
                <a16:creationId xmlns:a16="http://schemas.microsoft.com/office/drawing/2014/main" id="{5919D323-637A-89EC-0848-EA3B852799C2}"/>
              </a:ext>
            </a:extLst>
          </p:cNvPr>
          <p:cNvSpPr>
            <a:spLocks noGrp="1" noRot="1" noMove="1" noResize="1" noEditPoints="1" noAdjustHandles="1" noChangeArrowheads="1" noChangeShapeType="1"/>
          </p:cNvSpPr>
          <p:nvPr/>
        </p:nvSpPr>
        <p:spPr>
          <a:xfrm>
            <a:off x="4333875" y="3333750"/>
            <a:ext cx="3476625" cy="19050"/>
          </a:xfrm>
          <a:prstGeom prst="rect">
            <a:avLst/>
          </a:prstGeom>
          <a:solidFill>
            <a:srgbClr val="CCDADD"/>
          </a:solidFill>
          <a:ln w="0">
            <a:noFill/>
            <a:prstDash val="solid"/>
          </a:ln>
        </p:spPr>
        <p:txBody>
          <a:bodyPr/>
          <a:lstStyle/>
          <a:p>
            <a:endParaRPr lang="ru-RU"/>
          </a:p>
        </p:txBody>
      </p:sp>
      <p:sp>
        <p:nvSpPr>
          <p:cNvPr id="73" name="focus-1">
            <a:extLst>
              <a:ext uri="{FF2B5EF4-FFF2-40B4-BE49-F238E27FC236}">
                <a16:creationId xmlns:a16="http://schemas.microsoft.com/office/drawing/2014/main" id="{E56CBB2D-4469-C20E-AA3D-65738EBD5FD7}"/>
              </a:ext>
            </a:extLst>
          </p:cNvPr>
          <p:cNvSpPr>
            <a:spLocks noGrp="1" noRot="1" noMove="1" noResize="1" noEditPoints="1" noAdjustHandles="1" noChangeArrowheads="1" noChangeShapeType="1"/>
          </p:cNvSpPr>
          <p:nvPr/>
        </p:nvSpPr>
        <p:spPr>
          <a:xfrm>
            <a:off x="4333875" y="3495675"/>
            <a:ext cx="3524250" cy="342900"/>
          </a:xfrm>
          <a:prstGeom prst="rect">
            <a:avLst/>
          </a:prstGeom>
          <a:noFill/>
          <a:ln w="0">
            <a:noFill/>
            <a:prstDash val="solid"/>
          </a:ln>
        </p:spPr>
        <p:txBody>
          <a:bodyPr wrap="square" lIns="0" tIns="0" rIns="0" bIns="0">
            <a:noAutofit/>
          </a:bodyPr>
          <a:lstStyle>
            <a:defPPr>
              <a:defRPr sz="1725" b="1">
                <a:solidFill>
                  <a:srgbClr val="087E8B"/>
                </a:solidFill>
                <a:latin typeface="DejaVu Sans"/>
                <a:ea typeface="DejaVu Sans"/>
                <a:cs typeface="DejaVu Sans"/>
              </a:defRPr>
            </a:defPPr>
            <a:lvl1pPr>
              <a:defRPr sz="1725" b="1">
                <a:solidFill>
                  <a:srgbClr val="087E8B"/>
                </a:solidFill>
                <a:latin typeface="DejaVu Sans"/>
                <a:ea typeface="DejaVu Sans"/>
                <a:cs typeface="DejaVu Sans"/>
              </a:defRPr>
            </a:lvl1pPr>
            <a:lvl2pPr>
              <a:defRPr sz="1725" b="1">
                <a:solidFill>
                  <a:srgbClr val="087E8B"/>
                </a:solidFill>
                <a:latin typeface="DejaVu Sans"/>
                <a:ea typeface="DejaVu Sans"/>
                <a:cs typeface="DejaVu Sans"/>
              </a:defRPr>
            </a:lvl2pPr>
            <a:lvl3pPr>
              <a:defRPr sz="1725" b="1">
                <a:solidFill>
                  <a:srgbClr val="087E8B"/>
                </a:solidFill>
                <a:latin typeface="DejaVu Sans"/>
                <a:ea typeface="DejaVu Sans"/>
                <a:cs typeface="DejaVu Sans"/>
              </a:defRPr>
            </a:lvl3pPr>
            <a:lvl4pPr>
              <a:defRPr sz="1725" b="1">
                <a:solidFill>
                  <a:srgbClr val="087E8B"/>
                </a:solidFill>
                <a:latin typeface="DejaVu Sans"/>
                <a:ea typeface="DejaVu Sans"/>
                <a:cs typeface="DejaVu Sans"/>
              </a:defRPr>
            </a:lvl4pPr>
            <a:lvl5pPr>
              <a:defRPr sz="1725" b="1">
                <a:solidFill>
                  <a:srgbClr val="087E8B"/>
                </a:solidFill>
                <a:latin typeface="DejaVu Sans"/>
                <a:ea typeface="DejaVu Sans"/>
                <a:cs typeface="DejaVu Sans"/>
              </a:defRPr>
            </a:lvl5pPr>
            <a:lvl6pPr>
              <a:defRPr sz="1725" b="1">
                <a:solidFill>
                  <a:srgbClr val="087E8B"/>
                </a:solidFill>
                <a:latin typeface="DejaVu Sans"/>
                <a:ea typeface="DejaVu Sans"/>
                <a:cs typeface="DejaVu Sans"/>
              </a:defRPr>
            </a:lvl6pPr>
            <a:lvl7pPr>
              <a:defRPr sz="1725" b="1">
                <a:solidFill>
                  <a:srgbClr val="087E8B"/>
                </a:solidFill>
                <a:latin typeface="DejaVu Sans"/>
                <a:ea typeface="DejaVu Sans"/>
                <a:cs typeface="DejaVu Sans"/>
              </a:defRPr>
            </a:lvl7pPr>
            <a:lvl8pPr>
              <a:defRPr sz="1725" b="1">
                <a:solidFill>
                  <a:srgbClr val="087E8B"/>
                </a:solidFill>
                <a:latin typeface="DejaVu Sans"/>
                <a:ea typeface="DejaVu Sans"/>
                <a:cs typeface="DejaVu Sans"/>
              </a:defRPr>
            </a:lvl8pPr>
            <a:lvl9pPr>
              <a:defRPr sz="1725" b="1">
                <a:solidFill>
                  <a:srgbClr val="087E8B"/>
                </a:solidFill>
                <a:latin typeface="DejaVu Sans"/>
                <a:ea typeface="DejaVu Sans"/>
                <a:cs typeface="DejaVu Sans"/>
              </a:defRPr>
            </a:lvl9pPr>
          </a:lstStyle>
          <a:p>
            <a:pPr>
              <a:defRPr sz="1725" b="1">
                <a:solidFill>
                  <a:srgbClr val="087E8B"/>
                </a:solidFill>
                <a:latin typeface="DejaVu Sans"/>
                <a:ea typeface="DejaVu Sans"/>
                <a:cs typeface="DejaVu Sans"/>
              </a:defRPr>
            </a:pPr>
            <a:r>
              <a:rPr sz="1725" b="1">
                <a:solidFill>
                  <a:srgbClr val="087E8B"/>
                </a:solidFill>
                <a:latin typeface="DejaVu Sans"/>
                <a:ea typeface="DejaVu Sans"/>
                <a:cs typeface="DejaVu Sans"/>
              </a:rPr>
              <a:t>Nuclear fragmentation</a:t>
            </a:r>
          </a:p>
        </p:txBody>
      </p:sp>
      <p:sp>
        <p:nvSpPr>
          <p:cNvPr id="75" name="contribution-1">
            <a:extLst>
              <a:ext uri="{FF2B5EF4-FFF2-40B4-BE49-F238E27FC236}">
                <a16:creationId xmlns:a16="http://schemas.microsoft.com/office/drawing/2014/main" id="{CFE4CE7E-F19B-B590-C305-9E8BEC0501CF}"/>
              </a:ext>
            </a:extLst>
          </p:cNvPr>
          <p:cNvSpPr>
            <a:spLocks noGrp="1" noRot="1" noMove="1" noResize="1" noEditPoints="1" noAdjustHandles="1" noChangeArrowheads="1" noChangeShapeType="1"/>
          </p:cNvSpPr>
          <p:nvPr/>
        </p:nvSpPr>
        <p:spPr>
          <a:xfrm>
            <a:off x="4333875" y="3981450"/>
            <a:ext cx="3524250" cy="1257300"/>
          </a:xfrm>
          <a:prstGeom prst="rect">
            <a:avLst/>
          </a:prstGeom>
          <a:noFill/>
          <a:ln w="0">
            <a:noFill/>
            <a:prstDash val="solid"/>
          </a:ln>
        </p:spPr>
        <p:txBody>
          <a:bodyPr wrap="square" lIns="0" tIns="0" rIns="0" bIns="0">
            <a:noAutofit/>
          </a:bodyPr>
          <a:lstStyle>
            <a:defPPr>
              <a:defRPr sz="1575" b="0">
                <a:solidFill>
                  <a:srgbClr val="152B3C"/>
                </a:solidFill>
                <a:latin typeface="DejaVu Sans"/>
                <a:ea typeface="DejaVu Sans"/>
                <a:cs typeface="DejaVu Sans"/>
              </a:defRPr>
            </a:defPPr>
            <a:lvl1pPr>
              <a:defRPr sz="1575" b="0">
                <a:solidFill>
                  <a:srgbClr val="152B3C"/>
                </a:solidFill>
                <a:latin typeface="DejaVu Sans"/>
                <a:ea typeface="DejaVu Sans"/>
                <a:cs typeface="DejaVu Sans"/>
              </a:defRPr>
            </a:lvl1pPr>
            <a:lvl2pPr>
              <a:defRPr sz="1575" b="0">
                <a:solidFill>
                  <a:srgbClr val="152B3C"/>
                </a:solidFill>
                <a:latin typeface="DejaVu Sans"/>
                <a:ea typeface="DejaVu Sans"/>
                <a:cs typeface="DejaVu Sans"/>
              </a:defRPr>
            </a:lvl2pPr>
            <a:lvl3pPr>
              <a:defRPr sz="1575" b="0">
                <a:solidFill>
                  <a:srgbClr val="152B3C"/>
                </a:solidFill>
                <a:latin typeface="DejaVu Sans"/>
                <a:ea typeface="DejaVu Sans"/>
                <a:cs typeface="DejaVu Sans"/>
              </a:defRPr>
            </a:lvl3pPr>
            <a:lvl4pPr>
              <a:defRPr sz="1575" b="0">
                <a:solidFill>
                  <a:srgbClr val="152B3C"/>
                </a:solidFill>
                <a:latin typeface="DejaVu Sans"/>
                <a:ea typeface="DejaVu Sans"/>
                <a:cs typeface="DejaVu Sans"/>
              </a:defRPr>
            </a:lvl4pPr>
            <a:lvl5pPr>
              <a:defRPr sz="1575" b="0">
                <a:solidFill>
                  <a:srgbClr val="152B3C"/>
                </a:solidFill>
                <a:latin typeface="DejaVu Sans"/>
                <a:ea typeface="DejaVu Sans"/>
                <a:cs typeface="DejaVu Sans"/>
              </a:defRPr>
            </a:lvl5pPr>
            <a:lvl6pPr>
              <a:defRPr sz="1575" b="0">
                <a:solidFill>
                  <a:srgbClr val="152B3C"/>
                </a:solidFill>
                <a:latin typeface="DejaVu Sans"/>
                <a:ea typeface="DejaVu Sans"/>
                <a:cs typeface="DejaVu Sans"/>
              </a:defRPr>
            </a:lvl6pPr>
            <a:lvl7pPr>
              <a:defRPr sz="1575" b="0">
                <a:solidFill>
                  <a:srgbClr val="152B3C"/>
                </a:solidFill>
                <a:latin typeface="DejaVu Sans"/>
                <a:ea typeface="DejaVu Sans"/>
                <a:cs typeface="DejaVu Sans"/>
              </a:defRPr>
            </a:lvl7pPr>
            <a:lvl8pPr>
              <a:defRPr sz="1575" b="0">
                <a:solidFill>
                  <a:srgbClr val="152B3C"/>
                </a:solidFill>
                <a:latin typeface="DejaVu Sans"/>
                <a:ea typeface="DejaVu Sans"/>
                <a:cs typeface="DejaVu Sans"/>
              </a:defRPr>
            </a:lvl8pPr>
            <a:lvl9pPr>
              <a:defRPr sz="1575" b="0">
                <a:solidFill>
                  <a:srgbClr val="152B3C"/>
                </a:solidFill>
                <a:latin typeface="DejaVu Sans"/>
                <a:ea typeface="DejaVu Sans"/>
                <a:cs typeface="DejaVu Sans"/>
              </a:defRPr>
            </a:lvl9pPr>
          </a:lstStyle>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¹⁶O fragmentation in emulsion</a:t>
            </a:r>
          </a:p>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at 3.7 and 60 GeV/nucleon</a:t>
            </a:r>
          </a:p>
          <a:p>
            <a:endParaRPr sz="1575" b="0">
              <a:solidFill>
                <a:srgbClr val="152B3C"/>
              </a:solidFill>
              <a:latin typeface="DejaVu Sans"/>
              <a:ea typeface="DejaVu Sans"/>
              <a:cs typeface="DejaVu Sans"/>
            </a:endParaRPr>
          </a:p>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Charge topology and</a:t>
            </a:r>
          </a:p>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fragment multiplicities</a:t>
            </a:r>
          </a:p>
        </p:txBody>
      </p:sp>
      <p:sp>
        <p:nvSpPr>
          <p:cNvPr id="77" name="university-2">
            <a:extLst>
              <a:ext uri="{FF2B5EF4-FFF2-40B4-BE49-F238E27FC236}">
                <a16:creationId xmlns:a16="http://schemas.microsoft.com/office/drawing/2014/main" id="{5AE1DB7B-CF5E-5FFD-A539-471D8F46A5BB}"/>
              </a:ext>
            </a:extLst>
          </p:cNvPr>
          <p:cNvSpPr>
            <a:spLocks noGrp="1" noRot="1" noMove="1" noResize="1" noEditPoints="1" noAdjustHandles="1" noChangeArrowheads="1" noChangeShapeType="1"/>
          </p:cNvSpPr>
          <p:nvPr/>
        </p:nvSpPr>
        <p:spPr>
          <a:xfrm>
            <a:off x="8210550" y="2124075"/>
            <a:ext cx="3524250" cy="685800"/>
          </a:xfrm>
          <a:prstGeom prst="rect">
            <a:avLst/>
          </a:prstGeom>
          <a:noFill/>
          <a:ln w="0">
            <a:noFill/>
            <a:prstDash val="solid"/>
          </a:ln>
        </p:spPr>
        <p:txBody>
          <a:bodyPr wrap="square" lIns="0" tIns="0" rIns="0" bIns="0">
            <a:noAutofit/>
          </a:bodyPr>
          <a:lstStyle>
            <a:defPPr>
              <a:defRPr sz="2025" b="1">
                <a:solidFill>
                  <a:srgbClr val="152B3C"/>
                </a:solidFill>
                <a:latin typeface="DejaVu Sans"/>
                <a:ea typeface="DejaVu Sans"/>
                <a:cs typeface="DejaVu Sans"/>
              </a:defRPr>
            </a:defPPr>
            <a:lvl1pPr>
              <a:defRPr sz="2025" b="1">
                <a:solidFill>
                  <a:srgbClr val="152B3C"/>
                </a:solidFill>
                <a:latin typeface="DejaVu Sans"/>
                <a:ea typeface="DejaVu Sans"/>
                <a:cs typeface="DejaVu Sans"/>
              </a:defRPr>
            </a:lvl1pPr>
            <a:lvl2pPr>
              <a:defRPr sz="2025" b="1">
                <a:solidFill>
                  <a:srgbClr val="152B3C"/>
                </a:solidFill>
                <a:latin typeface="DejaVu Sans"/>
                <a:ea typeface="DejaVu Sans"/>
                <a:cs typeface="DejaVu Sans"/>
              </a:defRPr>
            </a:lvl2pPr>
            <a:lvl3pPr>
              <a:defRPr sz="2025" b="1">
                <a:solidFill>
                  <a:srgbClr val="152B3C"/>
                </a:solidFill>
                <a:latin typeface="DejaVu Sans"/>
                <a:ea typeface="DejaVu Sans"/>
                <a:cs typeface="DejaVu Sans"/>
              </a:defRPr>
            </a:lvl3pPr>
            <a:lvl4pPr>
              <a:defRPr sz="2025" b="1">
                <a:solidFill>
                  <a:srgbClr val="152B3C"/>
                </a:solidFill>
                <a:latin typeface="DejaVu Sans"/>
                <a:ea typeface="DejaVu Sans"/>
                <a:cs typeface="DejaVu Sans"/>
              </a:defRPr>
            </a:lvl4pPr>
            <a:lvl5pPr>
              <a:defRPr sz="2025" b="1">
                <a:solidFill>
                  <a:srgbClr val="152B3C"/>
                </a:solidFill>
                <a:latin typeface="DejaVu Sans"/>
                <a:ea typeface="DejaVu Sans"/>
                <a:cs typeface="DejaVu Sans"/>
              </a:defRPr>
            </a:lvl5pPr>
            <a:lvl6pPr>
              <a:defRPr sz="2025" b="1">
                <a:solidFill>
                  <a:srgbClr val="152B3C"/>
                </a:solidFill>
                <a:latin typeface="DejaVu Sans"/>
                <a:ea typeface="DejaVu Sans"/>
                <a:cs typeface="DejaVu Sans"/>
              </a:defRPr>
            </a:lvl6pPr>
            <a:lvl7pPr>
              <a:defRPr sz="2025" b="1">
                <a:solidFill>
                  <a:srgbClr val="152B3C"/>
                </a:solidFill>
                <a:latin typeface="DejaVu Sans"/>
                <a:ea typeface="DejaVu Sans"/>
                <a:cs typeface="DejaVu Sans"/>
              </a:defRPr>
            </a:lvl7pPr>
            <a:lvl8pPr>
              <a:defRPr sz="2025" b="1">
                <a:solidFill>
                  <a:srgbClr val="152B3C"/>
                </a:solidFill>
                <a:latin typeface="DejaVu Sans"/>
                <a:ea typeface="DejaVu Sans"/>
                <a:cs typeface="DejaVu Sans"/>
              </a:defRPr>
            </a:lvl8pPr>
            <a:lvl9pPr>
              <a:defRPr sz="2025" b="1">
                <a:solidFill>
                  <a:srgbClr val="152B3C"/>
                </a:solidFill>
                <a:latin typeface="DejaVu Sans"/>
                <a:ea typeface="DejaVu Sans"/>
                <a:cs typeface="DejaVu Sans"/>
              </a:defRPr>
            </a:lvl9pPr>
          </a:lstStyle>
          <a:p>
            <a:pPr>
              <a:defRPr sz="2025" b="1">
                <a:solidFill>
                  <a:srgbClr val="152B3C"/>
                </a:solidFill>
                <a:latin typeface="DejaVu Sans"/>
                <a:ea typeface="DejaVu Sans"/>
                <a:cs typeface="DejaVu Sans"/>
              </a:defRPr>
            </a:pPr>
            <a:r>
              <a:rPr sz="2025" b="1">
                <a:solidFill>
                  <a:srgbClr val="152B3C"/>
                </a:solidFill>
                <a:latin typeface="DejaVu Sans"/>
                <a:ea typeface="DejaVu Sans"/>
                <a:cs typeface="DejaVu Sans"/>
              </a:rPr>
              <a:t>Tsinghua</a:t>
            </a:r>
          </a:p>
          <a:p>
            <a:pPr>
              <a:defRPr sz="2025" b="1">
                <a:solidFill>
                  <a:srgbClr val="152B3C"/>
                </a:solidFill>
                <a:latin typeface="DejaVu Sans"/>
                <a:ea typeface="DejaVu Sans"/>
                <a:cs typeface="DejaVu Sans"/>
              </a:defRPr>
            </a:pPr>
            <a:r>
              <a:rPr sz="2025" b="1">
                <a:solidFill>
                  <a:srgbClr val="152B3C"/>
                </a:solidFill>
                <a:latin typeface="DejaVu Sans"/>
                <a:ea typeface="DejaVu Sans"/>
                <a:cs typeface="DejaVu Sans"/>
              </a:rPr>
              <a:t>University</a:t>
            </a:r>
          </a:p>
        </p:txBody>
      </p:sp>
      <p:sp>
        <p:nvSpPr>
          <p:cNvPr id="79" name="city-2">
            <a:extLst>
              <a:ext uri="{FF2B5EF4-FFF2-40B4-BE49-F238E27FC236}">
                <a16:creationId xmlns:a16="http://schemas.microsoft.com/office/drawing/2014/main" id="{A20C0800-D417-7D9C-EDAB-899BB5C2BF34}"/>
              </a:ext>
            </a:extLst>
          </p:cNvPr>
          <p:cNvSpPr>
            <a:spLocks noGrp="1" noRot="1" noMove="1" noResize="1" noEditPoints="1" noAdjustHandles="1" noChangeArrowheads="1" noChangeShapeType="1"/>
          </p:cNvSpPr>
          <p:nvPr/>
        </p:nvSpPr>
        <p:spPr>
          <a:xfrm>
            <a:off x="8210550" y="2924175"/>
            <a:ext cx="3524250" cy="266700"/>
          </a:xfrm>
          <a:prstGeom prst="rect">
            <a:avLst/>
          </a:prstGeom>
          <a:noFill/>
          <a:ln w="0">
            <a:noFill/>
            <a:prstDash val="solid"/>
          </a:ln>
        </p:spPr>
        <p:txBody>
          <a:bodyPr wrap="square" lIns="0" tIns="0" rIns="0" bIns="0">
            <a:noAutofit/>
          </a:bodyPr>
          <a:lstStyle>
            <a:defPPr>
              <a:defRPr sz="1575" b="0">
                <a:solidFill>
                  <a:srgbClr val="52616C"/>
                </a:solidFill>
                <a:latin typeface="DejaVu Sans"/>
                <a:ea typeface="DejaVu Sans"/>
                <a:cs typeface="DejaVu Sans"/>
              </a:defRPr>
            </a:defPPr>
            <a:lvl1pPr>
              <a:defRPr sz="1575" b="0">
                <a:solidFill>
                  <a:srgbClr val="52616C"/>
                </a:solidFill>
                <a:latin typeface="DejaVu Sans"/>
                <a:ea typeface="DejaVu Sans"/>
                <a:cs typeface="DejaVu Sans"/>
              </a:defRPr>
            </a:lvl1pPr>
            <a:lvl2pPr>
              <a:defRPr sz="1575" b="0">
                <a:solidFill>
                  <a:srgbClr val="52616C"/>
                </a:solidFill>
                <a:latin typeface="DejaVu Sans"/>
                <a:ea typeface="DejaVu Sans"/>
                <a:cs typeface="DejaVu Sans"/>
              </a:defRPr>
            </a:lvl2pPr>
            <a:lvl3pPr>
              <a:defRPr sz="1575" b="0">
                <a:solidFill>
                  <a:srgbClr val="52616C"/>
                </a:solidFill>
                <a:latin typeface="DejaVu Sans"/>
                <a:ea typeface="DejaVu Sans"/>
                <a:cs typeface="DejaVu Sans"/>
              </a:defRPr>
            </a:lvl3pPr>
            <a:lvl4pPr>
              <a:defRPr sz="1575" b="0">
                <a:solidFill>
                  <a:srgbClr val="52616C"/>
                </a:solidFill>
                <a:latin typeface="DejaVu Sans"/>
                <a:ea typeface="DejaVu Sans"/>
                <a:cs typeface="DejaVu Sans"/>
              </a:defRPr>
            </a:lvl4pPr>
            <a:lvl5pPr>
              <a:defRPr sz="1575" b="0">
                <a:solidFill>
                  <a:srgbClr val="52616C"/>
                </a:solidFill>
                <a:latin typeface="DejaVu Sans"/>
                <a:ea typeface="DejaVu Sans"/>
                <a:cs typeface="DejaVu Sans"/>
              </a:defRPr>
            </a:lvl5pPr>
            <a:lvl6pPr>
              <a:defRPr sz="1575" b="0">
                <a:solidFill>
                  <a:srgbClr val="52616C"/>
                </a:solidFill>
                <a:latin typeface="DejaVu Sans"/>
                <a:ea typeface="DejaVu Sans"/>
                <a:cs typeface="DejaVu Sans"/>
              </a:defRPr>
            </a:lvl6pPr>
            <a:lvl7pPr>
              <a:defRPr sz="1575" b="0">
                <a:solidFill>
                  <a:srgbClr val="52616C"/>
                </a:solidFill>
                <a:latin typeface="DejaVu Sans"/>
                <a:ea typeface="DejaVu Sans"/>
                <a:cs typeface="DejaVu Sans"/>
              </a:defRPr>
            </a:lvl7pPr>
            <a:lvl8pPr>
              <a:defRPr sz="1575" b="0">
                <a:solidFill>
                  <a:srgbClr val="52616C"/>
                </a:solidFill>
                <a:latin typeface="DejaVu Sans"/>
                <a:ea typeface="DejaVu Sans"/>
                <a:cs typeface="DejaVu Sans"/>
              </a:defRPr>
            </a:lvl8pPr>
            <a:lvl9pPr>
              <a:defRPr sz="1575" b="0">
                <a:solidFill>
                  <a:srgbClr val="52616C"/>
                </a:solidFill>
                <a:latin typeface="DejaVu Sans"/>
                <a:ea typeface="DejaVu Sans"/>
                <a:cs typeface="DejaVu Sans"/>
              </a:defRPr>
            </a:lvl9pPr>
          </a:lstStyle>
          <a:p>
            <a:pPr>
              <a:defRPr sz="1575" b="0">
                <a:solidFill>
                  <a:srgbClr val="52616C"/>
                </a:solidFill>
                <a:latin typeface="DejaVu Sans"/>
                <a:ea typeface="DejaVu Sans"/>
                <a:cs typeface="DejaVu Sans"/>
              </a:defRPr>
            </a:pPr>
            <a:r>
              <a:rPr sz="1575" b="0">
                <a:solidFill>
                  <a:srgbClr val="52616C"/>
                </a:solidFill>
                <a:latin typeface="DejaVu Sans"/>
                <a:ea typeface="DejaVu Sans"/>
                <a:cs typeface="DejaVu Sans"/>
              </a:rPr>
              <a:t>Beijing</a:t>
            </a:r>
          </a:p>
        </p:txBody>
      </p:sp>
      <p:sp>
        <p:nvSpPr>
          <p:cNvPr id="81" name="column-rule-2">
            <a:extLst>
              <a:ext uri="{FF2B5EF4-FFF2-40B4-BE49-F238E27FC236}">
                <a16:creationId xmlns:a16="http://schemas.microsoft.com/office/drawing/2014/main" id="{B54E7625-D0DF-B368-4BEC-9340539BC4C2}"/>
              </a:ext>
            </a:extLst>
          </p:cNvPr>
          <p:cNvSpPr>
            <a:spLocks noGrp="1" noRot="1" noMove="1" noResize="1" noEditPoints="1" noAdjustHandles="1" noChangeArrowheads="1" noChangeShapeType="1"/>
          </p:cNvSpPr>
          <p:nvPr/>
        </p:nvSpPr>
        <p:spPr>
          <a:xfrm>
            <a:off x="8210550" y="3333750"/>
            <a:ext cx="3476625" cy="19050"/>
          </a:xfrm>
          <a:prstGeom prst="rect">
            <a:avLst/>
          </a:prstGeom>
          <a:solidFill>
            <a:srgbClr val="CCDADD"/>
          </a:solidFill>
          <a:ln w="0">
            <a:noFill/>
            <a:prstDash val="solid"/>
          </a:ln>
        </p:spPr>
        <p:txBody>
          <a:bodyPr/>
          <a:lstStyle/>
          <a:p>
            <a:endParaRPr lang="ru-RU"/>
          </a:p>
        </p:txBody>
      </p:sp>
      <p:sp>
        <p:nvSpPr>
          <p:cNvPr id="83" name="focus-2">
            <a:extLst>
              <a:ext uri="{FF2B5EF4-FFF2-40B4-BE49-F238E27FC236}">
                <a16:creationId xmlns:a16="http://schemas.microsoft.com/office/drawing/2014/main" id="{B176E94C-FB1B-2E2C-E925-9644F1E8A192}"/>
              </a:ext>
            </a:extLst>
          </p:cNvPr>
          <p:cNvSpPr>
            <a:spLocks noGrp="1" noRot="1" noMove="1" noResize="1" noEditPoints="1" noAdjustHandles="1" noChangeArrowheads="1" noChangeShapeType="1"/>
          </p:cNvSpPr>
          <p:nvPr/>
        </p:nvSpPr>
        <p:spPr>
          <a:xfrm>
            <a:off x="8210550" y="3495675"/>
            <a:ext cx="3524250" cy="342900"/>
          </a:xfrm>
          <a:prstGeom prst="rect">
            <a:avLst/>
          </a:prstGeom>
          <a:noFill/>
          <a:ln w="0">
            <a:noFill/>
            <a:prstDash val="solid"/>
          </a:ln>
        </p:spPr>
        <p:txBody>
          <a:bodyPr wrap="square" lIns="0" tIns="0" rIns="0" bIns="0">
            <a:noAutofit/>
          </a:bodyPr>
          <a:lstStyle>
            <a:defPPr>
              <a:defRPr sz="1725" b="1">
                <a:solidFill>
                  <a:srgbClr val="087E8B"/>
                </a:solidFill>
                <a:latin typeface="DejaVu Sans"/>
                <a:ea typeface="DejaVu Sans"/>
                <a:cs typeface="DejaVu Sans"/>
              </a:defRPr>
            </a:defPPr>
            <a:lvl1pPr>
              <a:defRPr sz="1725" b="1">
                <a:solidFill>
                  <a:srgbClr val="087E8B"/>
                </a:solidFill>
                <a:latin typeface="DejaVu Sans"/>
                <a:ea typeface="DejaVu Sans"/>
                <a:cs typeface="DejaVu Sans"/>
              </a:defRPr>
            </a:lvl1pPr>
            <a:lvl2pPr>
              <a:defRPr sz="1725" b="1">
                <a:solidFill>
                  <a:srgbClr val="087E8B"/>
                </a:solidFill>
                <a:latin typeface="DejaVu Sans"/>
                <a:ea typeface="DejaVu Sans"/>
                <a:cs typeface="DejaVu Sans"/>
              </a:defRPr>
            </a:lvl2pPr>
            <a:lvl3pPr>
              <a:defRPr sz="1725" b="1">
                <a:solidFill>
                  <a:srgbClr val="087E8B"/>
                </a:solidFill>
                <a:latin typeface="DejaVu Sans"/>
                <a:ea typeface="DejaVu Sans"/>
                <a:cs typeface="DejaVu Sans"/>
              </a:defRPr>
            </a:lvl3pPr>
            <a:lvl4pPr>
              <a:defRPr sz="1725" b="1">
                <a:solidFill>
                  <a:srgbClr val="087E8B"/>
                </a:solidFill>
                <a:latin typeface="DejaVu Sans"/>
                <a:ea typeface="DejaVu Sans"/>
                <a:cs typeface="DejaVu Sans"/>
              </a:defRPr>
            </a:lvl4pPr>
            <a:lvl5pPr>
              <a:defRPr sz="1725" b="1">
                <a:solidFill>
                  <a:srgbClr val="087E8B"/>
                </a:solidFill>
                <a:latin typeface="DejaVu Sans"/>
                <a:ea typeface="DejaVu Sans"/>
                <a:cs typeface="DejaVu Sans"/>
              </a:defRPr>
            </a:lvl5pPr>
            <a:lvl6pPr>
              <a:defRPr sz="1725" b="1">
                <a:solidFill>
                  <a:srgbClr val="087E8B"/>
                </a:solidFill>
                <a:latin typeface="DejaVu Sans"/>
                <a:ea typeface="DejaVu Sans"/>
                <a:cs typeface="DejaVu Sans"/>
              </a:defRPr>
            </a:lvl6pPr>
            <a:lvl7pPr>
              <a:defRPr sz="1725" b="1">
                <a:solidFill>
                  <a:srgbClr val="087E8B"/>
                </a:solidFill>
                <a:latin typeface="DejaVu Sans"/>
                <a:ea typeface="DejaVu Sans"/>
                <a:cs typeface="DejaVu Sans"/>
              </a:defRPr>
            </a:lvl7pPr>
            <a:lvl8pPr>
              <a:defRPr sz="1725" b="1">
                <a:solidFill>
                  <a:srgbClr val="087E8B"/>
                </a:solidFill>
                <a:latin typeface="DejaVu Sans"/>
                <a:ea typeface="DejaVu Sans"/>
                <a:cs typeface="DejaVu Sans"/>
              </a:defRPr>
            </a:lvl8pPr>
            <a:lvl9pPr>
              <a:defRPr sz="1725" b="1">
                <a:solidFill>
                  <a:srgbClr val="087E8B"/>
                </a:solidFill>
                <a:latin typeface="DejaVu Sans"/>
                <a:ea typeface="DejaVu Sans"/>
                <a:cs typeface="DejaVu Sans"/>
              </a:defRPr>
            </a:lvl9pPr>
          </a:lstStyle>
          <a:p>
            <a:pPr>
              <a:defRPr sz="1725" b="1">
                <a:solidFill>
                  <a:srgbClr val="087E8B"/>
                </a:solidFill>
                <a:latin typeface="DejaVu Sans"/>
                <a:ea typeface="DejaVu Sans"/>
                <a:cs typeface="DejaVu Sans"/>
              </a:defRPr>
            </a:pPr>
            <a:r>
              <a:rPr sz="1725" b="1">
                <a:solidFill>
                  <a:srgbClr val="087E8B"/>
                </a:solidFill>
                <a:latin typeface="DejaVu Sans"/>
                <a:ea typeface="DejaVu Sans"/>
                <a:cs typeface="DejaVu Sans"/>
              </a:rPr>
              <a:t>Neutrinos with FASERν</a:t>
            </a:r>
          </a:p>
        </p:txBody>
      </p:sp>
      <p:sp>
        <p:nvSpPr>
          <p:cNvPr id="85" name="contribution-2">
            <a:extLst>
              <a:ext uri="{FF2B5EF4-FFF2-40B4-BE49-F238E27FC236}">
                <a16:creationId xmlns:a16="http://schemas.microsoft.com/office/drawing/2014/main" id="{80E3AC46-BD5F-2FA6-5770-578A9A97EEB4}"/>
              </a:ext>
            </a:extLst>
          </p:cNvPr>
          <p:cNvSpPr>
            <a:spLocks noGrp="1" noRot="1" noMove="1" noResize="1" noEditPoints="1" noAdjustHandles="1" noChangeArrowheads="1" noChangeShapeType="1"/>
          </p:cNvSpPr>
          <p:nvPr/>
        </p:nvSpPr>
        <p:spPr>
          <a:xfrm>
            <a:off x="8210550" y="3981450"/>
            <a:ext cx="3524250" cy="1257300"/>
          </a:xfrm>
          <a:prstGeom prst="rect">
            <a:avLst/>
          </a:prstGeom>
          <a:noFill/>
          <a:ln w="0">
            <a:noFill/>
            <a:prstDash val="solid"/>
          </a:ln>
        </p:spPr>
        <p:txBody>
          <a:bodyPr wrap="square" lIns="0" tIns="0" rIns="0" bIns="0">
            <a:noAutofit/>
          </a:bodyPr>
          <a:lstStyle>
            <a:defPPr>
              <a:defRPr sz="1575" b="0">
                <a:solidFill>
                  <a:srgbClr val="152B3C"/>
                </a:solidFill>
                <a:latin typeface="DejaVu Sans"/>
                <a:ea typeface="DejaVu Sans"/>
                <a:cs typeface="DejaVu Sans"/>
              </a:defRPr>
            </a:defPPr>
            <a:lvl1pPr>
              <a:defRPr sz="1575" b="0">
                <a:solidFill>
                  <a:srgbClr val="152B3C"/>
                </a:solidFill>
                <a:latin typeface="DejaVu Sans"/>
                <a:ea typeface="DejaVu Sans"/>
                <a:cs typeface="DejaVu Sans"/>
              </a:defRPr>
            </a:lvl1pPr>
            <a:lvl2pPr>
              <a:defRPr sz="1575" b="0">
                <a:solidFill>
                  <a:srgbClr val="152B3C"/>
                </a:solidFill>
                <a:latin typeface="DejaVu Sans"/>
                <a:ea typeface="DejaVu Sans"/>
                <a:cs typeface="DejaVu Sans"/>
              </a:defRPr>
            </a:lvl2pPr>
            <a:lvl3pPr>
              <a:defRPr sz="1575" b="0">
                <a:solidFill>
                  <a:srgbClr val="152B3C"/>
                </a:solidFill>
                <a:latin typeface="DejaVu Sans"/>
                <a:ea typeface="DejaVu Sans"/>
                <a:cs typeface="DejaVu Sans"/>
              </a:defRPr>
            </a:lvl3pPr>
            <a:lvl4pPr>
              <a:defRPr sz="1575" b="0">
                <a:solidFill>
                  <a:srgbClr val="152B3C"/>
                </a:solidFill>
                <a:latin typeface="DejaVu Sans"/>
                <a:ea typeface="DejaVu Sans"/>
                <a:cs typeface="DejaVu Sans"/>
              </a:defRPr>
            </a:lvl4pPr>
            <a:lvl5pPr>
              <a:defRPr sz="1575" b="0">
                <a:solidFill>
                  <a:srgbClr val="152B3C"/>
                </a:solidFill>
                <a:latin typeface="DejaVu Sans"/>
                <a:ea typeface="DejaVu Sans"/>
                <a:cs typeface="DejaVu Sans"/>
              </a:defRPr>
            </a:lvl5pPr>
            <a:lvl6pPr>
              <a:defRPr sz="1575" b="0">
                <a:solidFill>
                  <a:srgbClr val="152B3C"/>
                </a:solidFill>
                <a:latin typeface="DejaVu Sans"/>
                <a:ea typeface="DejaVu Sans"/>
                <a:cs typeface="DejaVu Sans"/>
              </a:defRPr>
            </a:lvl6pPr>
            <a:lvl7pPr>
              <a:defRPr sz="1575" b="0">
                <a:solidFill>
                  <a:srgbClr val="152B3C"/>
                </a:solidFill>
                <a:latin typeface="DejaVu Sans"/>
                <a:ea typeface="DejaVu Sans"/>
                <a:cs typeface="DejaVu Sans"/>
              </a:defRPr>
            </a:lvl7pPr>
            <a:lvl8pPr>
              <a:defRPr sz="1575" b="0">
                <a:solidFill>
                  <a:srgbClr val="152B3C"/>
                </a:solidFill>
                <a:latin typeface="DejaVu Sans"/>
                <a:ea typeface="DejaVu Sans"/>
                <a:cs typeface="DejaVu Sans"/>
              </a:defRPr>
            </a:lvl8pPr>
            <a:lvl9pPr>
              <a:defRPr sz="1575" b="0">
                <a:solidFill>
                  <a:srgbClr val="152B3C"/>
                </a:solidFill>
                <a:latin typeface="DejaVu Sans"/>
                <a:ea typeface="DejaVu Sans"/>
                <a:cs typeface="DejaVu Sans"/>
              </a:defRPr>
            </a:lvl9pPr>
          </a:lstStyle>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Emulsion detector construction</a:t>
            </a:r>
          </a:p>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and data analysis</a:t>
            </a:r>
          </a:p>
          <a:p>
            <a:endParaRPr sz="1575" b="0">
              <a:solidFill>
                <a:srgbClr val="152B3C"/>
              </a:solidFill>
              <a:latin typeface="DejaVu Sans"/>
              <a:ea typeface="DejaVu Sans"/>
              <a:cs typeface="DejaVu Sans"/>
            </a:endParaRPr>
          </a:p>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Film production, development</a:t>
            </a:r>
          </a:p>
          <a:p>
            <a:pPr>
              <a:defRPr sz="1575" b="0">
                <a:solidFill>
                  <a:srgbClr val="152B3C"/>
                </a:solidFill>
                <a:latin typeface="DejaVu Sans"/>
                <a:ea typeface="DejaVu Sans"/>
                <a:cs typeface="DejaVu Sans"/>
              </a:defRPr>
            </a:pPr>
            <a:r>
              <a:rPr sz="1575" b="0">
                <a:solidFill>
                  <a:srgbClr val="152B3C"/>
                </a:solidFill>
                <a:latin typeface="DejaVu Sans"/>
                <a:ea typeface="DejaVu Sans"/>
                <a:cs typeface="DejaVu Sans"/>
              </a:rPr>
              <a:t>and scanning within FASER</a:t>
            </a:r>
          </a:p>
        </p:txBody>
      </p:sp>
      <p:sp>
        <p:nvSpPr>
          <p:cNvPr id="87" name="historical-rule">
            <a:extLst>
              <a:ext uri="{FF2B5EF4-FFF2-40B4-BE49-F238E27FC236}">
                <a16:creationId xmlns:a16="http://schemas.microsoft.com/office/drawing/2014/main" id="{93C28DDC-F6CE-098B-0982-D3009F9DCDC1}"/>
              </a:ext>
            </a:extLst>
          </p:cNvPr>
          <p:cNvSpPr>
            <a:spLocks noGrp="1" noRot="1" noMove="1" noResize="1" noEditPoints="1" noAdjustHandles="1" noChangeArrowheads="1" noChangeShapeType="1"/>
          </p:cNvSpPr>
          <p:nvPr/>
        </p:nvSpPr>
        <p:spPr>
          <a:xfrm>
            <a:off x="457200" y="5429250"/>
            <a:ext cx="11277600" cy="9525"/>
          </a:xfrm>
          <a:prstGeom prst="rect">
            <a:avLst/>
          </a:prstGeom>
          <a:solidFill>
            <a:srgbClr val="CCDADD"/>
          </a:solidFill>
          <a:ln w="0">
            <a:noFill/>
            <a:prstDash val="solid"/>
          </a:ln>
        </p:spPr>
        <p:txBody>
          <a:bodyPr/>
          <a:lstStyle/>
          <a:p>
            <a:endParaRPr lang="ru-RU"/>
          </a:p>
        </p:txBody>
      </p:sp>
      <p:sp>
        <p:nvSpPr>
          <p:cNvPr id="89" name="emu01-history">
            <a:extLst>
              <a:ext uri="{FF2B5EF4-FFF2-40B4-BE49-F238E27FC236}">
                <a16:creationId xmlns:a16="http://schemas.microsoft.com/office/drawing/2014/main" id="{02030977-1B5F-A514-FC7E-36546D759098}"/>
              </a:ext>
            </a:extLst>
          </p:cNvPr>
          <p:cNvSpPr>
            <a:spLocks noGrp="1" noRot="1" noMove="1" noResize="1" noEditPoints="1" noAdjustHandles="1" noChangeArrowheads="1" noChangeShapeType="1"/>
          </p:cNvSpPr>
          <p:nvPr/>
        </p:nvSpPr>
        <p:spPr>
          <a:xfrm>
            <a:off x="457200" y="5562600"/>
            <a:ext cx="11277600" cy="514350"/>
          </a:xfrm>
          <a:prstGeom prst="rect">
            <a:avLst/>
          </a:prstGeom>
          <a:noFill/>
          <a:ln w="0">
            <a:noFill/>
            <a:prstDash val="solid"/>
          </a:ln>
        </p:spPr>
        <p:txBody>
          <a:bodyPr wrap="square" lIns="0" tIns="0" rIns="0" bIns="0">
            <a:noAutofit/>
          </a:bodyPr>
          <a:lstStyle>
            <a:defPPr>
              <a:defRPr sz="1425" b="0">
                <a:solidFill>
                  <a:srgbClr val="152B3C"/>
                </a:solidFill>
                <a:latin typeface="DejaVu Sans"/>
                <a:ea typeface="DejaVu Sans"/>
                <a:cs typeface="DejaVu Sans"/>
              </a:defRPr>
            </a:defPPr>
            <a:lvl1pPr>
              <a:defRPr sz="1425" b="0">
                <a:solidFill>
                  <a:srgbClr val="152B3C"/>
                </a:solidFill>
                <a:latin typeface="DejaVu Sans"/>
                <a:ea typeface="DejaVu Sans"/>
                <a:cs typeface="DejaVu Sans"/>
              </a:defRPr>
            </a:lvl1pPr>
            <a:lvl2pPr>
              <a:defRPr sz="1425" b="0">
                <a:solidFill>
                  <a:srgbClr val="152B3C"/>
                </a:solidFill>
                <a:latin typeface="DejaVu Sans"/>
                <a:ea typeface="DejaVu Sans"/>
                <a:cs typeface="DejaVu Sans"/>
              </a:defRPr>
            </a:lvl2pPr>
            <a:lvl3pPr>
              <a:defRPr sz="1425" b="0">
                <a:solidFill>
                  <a:srgbClr val="152B3C"/>
                </a:solidFill>
                <a:latin typeface="DejaVu Sans"/>
                <a:ea typeface="DejaVu Sans"/>
                <a:cs typeface="DejaVu Sans"/>
              </a:defRPr>
            </a:lvl3pPr>
            <a:lvl4pPr>
              <a:defRPr sz="1425" b="0">
                <a:solidFill>
                  <a:srgbClr val="152B3C"/>
                </a:solidFill>
                <a:latin typeface="DejaVu Sans"/>
                <a:ea typeface="DejaVu Sans"/>
                <a:cs typeface="DejaVu Sans"/>
              </a:defRPr>
            </a:lvl4pPr>
            <a:lvl5pPr>
              <a:defRPr sz="1425" b="0">
                <a:solidFill>
                  <a:srgbClr val="152B3C"/>
                </a:solidFill>
                <a:latin typeface="DejaVu Sans"/>
                <a:ea typeface="DejaVu Sans"/>
                <a:cs typeface="DejaVu Sans"/>
              </a:defRPr>
            </a:lvl5pPr>
            <a:lvl6pPr>
              <a:defRPr sz="1425" b="0">
                <a:solidFill>
                  <a:srgbClr val="152B3C"/>
                </a:solidFill>
                <a:latin typeface="DejaVu Sans"/>
                <a:ea typeface="DejaVu Sans"/>
                <a:cs typeface="DejaVu Sans"/>
              </a:defRPr>
            </a:lvl6pPr>
            <a:lvl7pPr>
              <a:defRPr sz="1425" b="0">
                <a:solidFill>
                  <a:srgbClr val="152B3C"/>
                </a:solidFill>
                <a:latin typeface="DejaVu Sans"/>
                <a:ea typeface="DejaVu Sans"/>
                <a:cs typeface="DejaVu Sans"/>
              </a:defRPr>
            </a:lvl7pPr>
            <a:lvl8pPr>
              <a:defRPr sz="1425" b="0">
                <a:solidFill>
                  <a:srgbClr val="152B3C"/>
                </a:solidFill>
                <a:latin typeface="DejaVu Sans"/>
                <a:ea typeface="DejaVu Sans"/>
                <a:cs typeface="DejaVu Sans"/>
              </a:defRPr>
            </a:lvl8pPr>
            <a:lvl9pPr>
              <a:defRPr sz="1425" b="0">
                <a:solidFill>
                  <a:srgbClr val="152B3C"/>
                </a:solidFill>
                <a:latin typeface="DejaVu Sans"/>
                <a:ea typeface="DejaVu Sans"/>
                <a:cs typeface="DejaVu Sans"/>
              </a:defRPr>
            </a:lvl9pPr>
          </a:lstStyle>
          <a:p>
            <a:pPr>
              <a:defRPr sz="1425" b="0">
                <a:solidFill>
                  <a:srgbClr val="152B3C"/>
                </a:solidFill>
                <a:latin typeface="DejaVu Sans"/>
                <a:ea typeface="DejaVu Sans"/>
                <a:cs typeface="DejaVu Sans"/>
              </a:defRPr>
            </a:pPr>
            <a:r>
              <a:rPr sz="1425" b="0">
                <a:solidFill>
                  <a:srgbClr val="152B3C"/>
                </a:solidFill>
                <a:latin typeface="DejaVu Sans"/>
                <a:ea typeface="DejaVu Sans"/>
                <a:cs typeface="DejaVu Sans"/>
              </a:rPr>
              <a:t>EMU01 participants listed in 1993: IHEP (Beijing), CCNU (Wuhan), Shanxi Normal University</a:t>
            </a:r>
          </a:p>
          <a:p>
            <a:pPr>
              <a:defRPr sz="1425" b="0">
                <a:solidFill>
                  <a:srgbClr val="152B3C"/>
                </a:solidFill>
                <a:latin typeface="DejaVu Sans"/>
                <a:ea typeface="DejaVu Sans"/>
                <a:cs typeface="DejaVu Sans"/>
              </a:defRPr>
            </a:pPr>
            <a:r>
              <a:rPr sz="1425" b="0">
                <a:solidFill>
                  <a:srgbClr val="152B3C"/>
                </a:solidFill>
                <a:latin typeface="DejaVu Sans"/>
                <a:ea typeface="DejaVu Sans"/>
                <a:cs typeface="DejaVu Sans"/>
              </a:rPr>
              <a:t>and Hunan Education Institute (Changsha).</a:t>
            </a:r>
          </a:p>
        </p:txBody>
      </p:sp>
      <p:sp>
        <p:nvSpPr>
          <p:cNvPr id="91" name="sun-reference">
            <a:extLst>
              <a:ext uri="{FF2B5EF4-FFF2-40B4-BE49-F238E27FC236}">
                <a16:creationId xmlns:a16="http://schemas.microsoft.com/office/drawing/2014/main" id="{D0CBC938-6757-6FD0-E1E8-BCB7BCF8DE49}"/>
              </a:ext>
            </a:extLst>
          </p:cNvPr>
          <p:cNvSpPr>
            <a:spLocks noGrp="1" noRot="1" noMove="1" noResize="1" noEditPoints="1" noAdjustHandles="1" noChangeArrowheads="1" noChangeShapeType="1"/>
          </p:cNvSpPr>
          <p:nvPr/>
        </p:nvSpPr>
        <p:spPr>
          <a:xfrm>
            <a:off x="457200" y="6191250"/>
            <a:ext cx="11277600" cy="228600"/>
          </a:xfrm>
          <a:prstGeom prst="rect">
            <a:avLst/>
          </a:prstGeom>
          <a:noFill/>
          <a:ln w="0">
            <a:noFill/>
            <a:prstDash val="solid"/>
          </a:ln>
        </p:spPr>
        <p:txBody>
          <a:bodyPr wrap="square" lIns="0" tIns="0" rIns="0" bIns="0">
            <a:noAutofit/>
          </a:bodyPr>
          <a:lstStyle>
            <a:defPPr>
              <a:defRPr sz="1200" b="0">
                <a:solidFill>
                  <a:srgbClr val="52616C"/>
                </a:solidFill>
                <a:latin typeface="DejaVu Sans"/>
                <a:ea typeface="DejaVu Sans"/>
                <a:cs typeface="DejaVu Sans"/>
              </a:defRPr>
            </a:defPPr>
            <a:lvl1pPr>
              <a:defRPr sz="1200" b="0">
                <a:solidFill>
                  <a:srgbClr val="52616C"/>
                </a:solidFill>
                <a:latin typeface="DejaVu Sans"/>
                <a:ea typeface="DejaVu Sans"/>
                <a:cs typeface="DejaVu Sans"/>
              </a:defRPr>
            </a:lvl1pPr>
            <a:lvl2pPr>
              <a:defRPr sz="1200" b="0">
                <a:solidFill>
                  <a:srgbClr val="52616C"/>
                </a:solidFill>
                <a:latin typeface="DejaVu Sans"/>
                <a:ea typeface="DejaVu Sans"/>
                <a:cs typeface="DejaVu Sans"/>
              </a:defRPr>
            </a:lvl2pPr>
            <a:lvl3pPr>
              <a:defRPr sz="1200" b="0">
                <a:solidFill>
                  <a:srgbClr val="52616C"/>
                </a:solidFill>
                <a:latin typeface="DejaVu Sans"/>
                <a:ea typeface="DejaVu Sans"/>
                <a:cs typeface="DejaVu Sans"/>
              </a:defRPr>
            </a:lvl3pPr>
            <a:lvl4pPr>
              <a:defRPr sz="1200" b="0">
                <a:solidFill>
                  <a:srgbClr val="52616C"/>
                </a:solidFill>
                <a:latin typeface="DejaVu Sans"/>
                <a:ea typeface="DejaVu Sans"/>
                <a:cs typeface="DejaVu Sans"/>
              </a:defRPr>
            </a:lvl4pPr>
            <a:lvl5pPr>
              <a:defRPr sz="1200" b="0">
                <a:solidFill>
                  <a:srgbClr val="52616C"/>
                </a:solidFill>
                <a:latin typeface="DejaVu Sans"/>
                <a:ea typeface="DejaVu Sans"/>
                <a:cs typeface="DejaVu Sans"/>
              </a:defRPr>
            </a:lvl5pPr>
            <a:lvl6pPr>
              <a:defRPr sz="1200" b="0">
                <a:solidFill>
                  <a:srgbClr val="52616C"/>
                </a:solidFill>
                <a:latin typeface="DejaVu Sans"/>
                <a:ea typeface="DejaVu Sans"/>
                <a:cs typeface="DejaVu Sans"/>
              </a:defRPr>
            </a:lvl6pPr>
            <a:lvl7pPr>
              <a:defRPr sz="1200" b="0">
                <a:solidFill>
                  <a:srgbClr val="52616C"/>
                </a:solidFill>
                <a:latin typeface="DejaVu Sans"/>
                <a:ea typeface="DejaVu Sans"/>
                <a:cs typeface="DejaVu Sans"/>
              </a:defRPr>
            </a:lvl7pPr>
            <a:lvl8pPr>
              <a:defRPr sz="1200" b="0">
                <a:solidFill>
                  <a:srgbClr val="52616C"/>
                </a:solidFill>
                <a:latin typeface="DejaVu Sans"/>
                <a:ea typeface="DejaVu Sans"/>
                <a:cs typeface="DejaVu Sans"/>
              </a:defRPr>
            </a:lvl8pPr>
            <a:lvl9pPr>
              <a:defRPr sz="1200" b="0">
                <a:solidFill>
                  <a:srgbClr val="52616C"/>
                </a:solidFill>
                <a:latin typeface="DejaVu Sans"/>
                <a:ea typeface="DejaVu Sans"/>
                <a:cs typeface="DejaVu Sans"/>
              </a:defRPr>
            </a:lvl9pPr>
          </a:lstStyle>
          <a:p>
            <a:pPr>
              <a:defRPr sz="1200" b="0">
                <a:solidFill>
                  <a:srgbClr val="52616C"/>
                </a:solidFill>
                <a:latin typeface="DejaVu Sans"/>
                <a:ea typeface="DejaVu Sans"/>
                <a:cs typeface="DejaVu Sans"/>
              </a:defRPr>
            </a:pPr>
            <a:r>
              <a:rPr sz="1200" b="0">
                <a:solidFill>
                  <a:srgbClr val="52616C"/>
                </a:solidFill>
                <a:latin typeface="DejaVu Sans"/>
                <a:ea typeface="DejaVu Sans"/>
                <a:cs typeface="DejaVu Sans"/>
              </a:rPr>
              <a:t>H. Sun, Nuclear Tracks Radiat. Meas. 22, 233–242 (1993). doi:10.1016/0969-8078(93)90056-A</a:t>
            </a:r>
          </a:p>
        </p:txBody>
      </p:sp>
      <p:sp>
        <p:nvSpPr>
          <p:cNvPr id="93" name="other-references">
            <a:extLst>
              <a:ext uri="{FF2B5EF4-FFF2-40B4-BE49-F238E27FC236}">
                <a16:creationId xmlns:a16="http://schemas.microsoft.com/office/drawing/2014/main" id="{87E1F50B-C42E-C593-ABE0-0609EE05700B}"/>
              </a:ext>
            </a:extLst>
          </p:cNvPr>
          <p:cNvSpPr>
            <a:spLocks noGrp="1" noRot="1" noMove="1" noResize="1" noEditPoints="1" noAdjustHandles="1" noChangeArrowheads="1" noChangeShapeType="1"/>
          </p:cNvSpPr>
          <p:nvPr/>
        </p:nvSpPr>
        <p:spPr>
          <a:xfrm>
            <a:off x="457200" y="6467475"/>
            <a:ext cx="11277600" cy="209550"/>
          </a:xfrm>
          <a:prstGeom prst="rect">
            <a:avLst/>
          </a:prstGeom>
          <a:noFill/>
          <a:ln w="0">
            <a:noFill/>
            <a:prstDash val="solid"/>
          </a:ln>
        </p:spPr>
        <p:txBody>
          <a:bodyPr wrap="square" lIns="0" tIns="0" rIns="0" bIns="0">
            <a:noAutofit/>
          </a:bodyPr>
          <a:lstStyle>
            <a:defPPr>
              <a:defRPr sz="1125" b="0">
                <a:solidFill>
                  <a:srgbClr val="52616C"/>
                </a:solidFill>
                <a:latin typeface="DejaVu Sans"/>
                <a:ea typeface="DejaVu Sans"/>
                <a:cs typeface="DejaVu Sans"/>
              </a:defRPr>
            </a:defPPr>
            <a:lvl1pPr>
              <a:defRPr sz="1125" b="0">
                <a:solidFill>
                  <a:srgbClr val="52616C"/>
                </a:solidFill>
                <a:latin typeface="DejaVu Sans"/>
                <a:ea typeface="DejaVu Sans"/>
                <a:cs typeface="DejaVu Sans"/>
              </a:defRPr>
            </a:lvl1pPr>
            <a:lvl2pPr>
              <a:defRPr sz="1125" b="0">
                <a:solidFill>
                  <a:srgbClr val="52616C"/>
                </a:solidFill>
                <a:latin typeface="DejaVu Sans"/>
                <a:ea typeface="DejaVu Sans"/>
                <a:cs typeface="DejaVu Sans"/>
              </a:defRPr>
            </a:lvl2pPr>
            <a:lvl3pPr>
              <a:defRPr sz="1125" b="0">
                <a:solidFill>
                  <a:srgbClr val="52616C"/>
                </a:solidFill>
                <a:latin typeface="DejaVu Sans"/>
                <a:ea typeface="DejaVu Sans"/>
                <a:cs typeface="DejaVu Sans"/>
              </a:defRPr>
            </a:lvl3pPr>
            <a:lvl4pPr>
              <a:defRPr sz="1125" b="0">
                <a:solidFill>
                  <a:srgbClr val="52616C"/>
                </a:solidFill>
                <a:latin typeface="DejaVu Sans"/>
                <a:ea typeface="DejaVu Sans"/>
                <a:cs typeface="DejaVu Sans"/>
              </a:defRPr>
            </a:lvl4pPr>
            <a:lvl5pPr>
              <a:defRPr sz="1125" b="0">
                <a:solidFill>
                  <a:srgbClr val="52616C"/>
                </a:solidFill>
                <a:latin typeface="DejaVu Sans"/>
                <a:ea typeface="DejaVu Sans"/>
                <a:cs typeface="DejaVu Sans"/>
              </a:defRPr>
            </a:lvl5pPr>
            <a:lvl6pPr>
              <a:defRPr sz="1125" b="0">
                <a:solidFill>
                  <a:srgbClr val="52616C"/>
                </a:solidFill>
                <a:latin typeface="DejaVu Sans"/>
                <a:ea typeface="DejaVu Sans"/>
                <a:cs typeface="DejaVu Sans"/>
              </a:defRPr>
            </a:lvl6pPr>
            <a:lvl7pPr>
              <a:defRPr sz="1125" b="0">
                <a:solidFill>
                  <a:srgbClr val="52616C"/>
                </a:solidFill>
                <a:latin typeface="DejaVu Sans"/>
                <a:ea typeface="DejaVu Sans"/>
                <a:cs typeface="DejaVu Sans"/>
              </a:defRPr>
            </a:lvl7pPr>
            <a:lvl8pPr>
              <a:defRPr sz="1125" b="0">
                <a:solidFill>
                  <a:srgbClr val="52616C"/>
                </a:solidFill>
                <a:latin typeface="DejaVu Sans"/>
                <a:ea typeface="DejaVu Sans"/>
                <a:cs typeface="DejaVu Sans"/>
              </a:defRPr>
            </a:lvl8pPr>
            <a:lvl9pPr>
              <a:defRPr sz="1125" b="0">
                <a:solidFill>
                  <a:srgbClr val="52616C"/>
                </a:solidFill>
                <a:latin typeface="DejaVu Sans"/>
                <a:ea typeface="DejaVu Sans"/>
                <a:cs typeface="DejaVu Sans"/>
              </a:defRPr>
            </a:lvl9pPr>
          </a:lstStyle>
          <a:p>
            <a:pPr>
              <a:defRPr sz="1125" b="0">
                <a:solidFill>
                  <a:srgbClr val="52616C"/>
                </a:solidFill>
                <a:latin typeface="DejaVu Sans"/>
                <a:ea typeface="DejaVu Sans"/>
                <a:cs typeface="DejaVu Sans"/>
              </a:defRPr>
            </a:pPr>
            <a:r>
              <a:rPr sz="1125" b="0">
                <a:solidFill>
                  <a:srgbClr val="52616C"/>
                </a:solidFill>
                <a:latin typeface="DejaVu Sans"/>
                <a:ea typeface="DejaVu Sans"/>
                <a:cs typeface="DejaVu Sans"/>
              </a:rPr>
              <a:t>Additional sources: CCNU biography of D. Zhou; Zhang et al. (2002, 2005); Tsinghua University (2024).</a:t>
            </a:r>
          </a:p>
        </p:txBody>
      </p:sp>
      <p:pic>
        <p:nvPicPr>
          <p:cNvPr id="95" name="Рисунок 94">
            <a:extLst>
              <a:ext uri="{FF2B5EF4-FFF2-40B4-BE49-F238E27FC236}">
                <a16:creationId xmlns:a16="http://schemas.microsoft.com/office/drawing/2014/main" id="{98E751B4-2F60-CF7C-0AEB-616FE287DBBB}"/>
              </a:ext>
            </a:extLst>
          </p:cNvPr>
          <p:cNvPicPr>
            <a:picLocks noChangeAspect="1"/>
          </p:cNvPicPr>
          <p:nvPr/>
        </p:nvPicPr>
        <p:blipFill>
          <a:blip r:embed="rId2"/>
          <a:stretch>
            <a:fillRect/>
          </a:stretch>
        </p:blipFill>
        <p:spPr>
          <a:xfrm>
            <a:off x="9925050" y="133790"/>
            <a:ext cx="2114550" cy="308474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6" name="Номер слайда 95">
            <a:extLst>
              <a:ext uri="{FF2B5EF4-FFF2-40B4-BE49-F238E27FC236}">
                <a16:creationId xmlns:a16="http://schemas.microsoft.com/office/drawing/2014/main" id="{EC17355A-F04D-5155-4723-2B5E706922EF}"/>
              </a:ext>
            </a:extLst>
          </p:cNvPr>
          <p:cNvSpPr>
            <a:spLocks noGrp="1"/>
          </p:cNvSpPr>
          <p:nvPr>
            <p:ph type="sldNum" sz="quarter" idx="12"/>
          </p:nvPr>
        </p:nvSpPr>
        <p:spPr/>
        <p:txBody>
          <a:bodyPr/>
          <a:lstStyle/>
          <a:p>
            <a:fld id="{266C5EB8-ABAD-4348-9532-0275B03BF9FE}" type="slidenum">
              <a:rPr lang="en-US" smtClean="0"/>
              <a:t>2</a:t>
            </a:fld>
            <a:endParaRPr lang="en-US"/>
          </a:p>
        </p:txBody>
      </p:sp>
    </p:spTree>
    <p:extLst>
      <p:ext uri="{BB962C8B-B14F-4D97-AF65-F5344CB8AC3E}">
        <p14:creationId xmlns:p14="http://schemas.microsoft.com/office/powerpoint/2010/main" val="27969138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Группа 3">
            <a:extLst>
              <a:ext uri="{FF2B5EF4-FFF2-40B4-BE49-F238E27FC236}">
                <a16:creationId xmlns:a16="http://schemas.microsoft.com/office/drawing/2014/main" id="{62505312-28AC-ECDE-D564-A3274AC894FB}"/>
              </a:ext>
            </a:extLst>
          </p:cNvPr>
          <p:cNvGrpSpPr>
            <a:grpSpLocks noGrp="1" noUngrp="1" noRot="1" noMove="1" noResize="1"/>
          </p:cNvGrpSpPr>
          <p:nvPr/>
        </p:nvGrpSpPr>
        <p:grpSpPr>
          <a:xfrm>
            <a:off x="6096000" y="249558"/>
            <a:ext cx="5893761" cy="4916047"/>
            <a:chOff x="6493362" y="697172"/>
            <a:chExt cx="5470308" cy="4333727"/>
          </a:xfrm>
        </p:grpSpPr>
        <p:pic>
          <p:nvPicPr>
            <p:cNvPr id="5" name="Picture 2">
              <a:extLst>
                <a:ext uri="{FF2B5EF4-FFF2-40B4-BE49-F238E27FC236}">
                  <a16:creationId xmlns:a16="http://schemas.microsoft.com/office/drawing/2014/main" id="{92FA3927-E2F8-91D5-F8AB-92633A066899}"/>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a:fillRect/>
            </a:stretch>
          </p:blipFill>
          <p:spPr bwMode="auto">
            <a:xfrm>
              <a:off x="6493362" y="697172"/>
              <a:ext cx="5470308" cy="433372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 name="Oval 6">
              <a:extLst>
                <a:ext uri="{FF2B5EF4-FFF2-40B4-BE49-F238E27FC236}">
                  <a16:creationId xmlns:a16="http://schemas.microsoft.com/office/drawing/2014/main" id="{EDCDF7CC-D849-85A1-73C8-47C4ACE60B12}"/>
                </a:ext>
              </a:extLst>
            </p:cNvPr>
            <p:cNvSpPr>
              <a:spLocks noGrp="1" noRot="1" noMove="1" noResize="1" noEditPoints="1" noAdjustHandles="1" noChangeArrowheads="1" noChangeShapeType="1"/>
            </p:cNvSpPr>
            <p:nvPr/>
          </p:nvSpPr>
          <p:spPr bwMode="auto">
            <a:xfrm>
              <a:off x="7334383" y="3881815"/>
              <a:ext cx="765702" cy="728061"/>
            </a:xfrm>
            <a:prstGeom prst="ellipse">
              <a:avLst/>
            </a:prstGeom>
            <a:noFill/>
            <a:ln w="57150">
              <a:solidFill>
                <a:srgbClr val="FF3300"/>
              </a:solidFill>
              <a:prstDash val="dashDot"/>
              <a:round/>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endParaRPr lang="ru-RU" altLang="ru-RU" dirty="0"/>
            </a:p>
          </p:txBody>
        </p:sp>
      </p:grpSp>
      <p:pic>
        <p:nvPicPr>
          <p:cNvPr id="7" name="Picture 9">
            <a:extLst>
              <a:ext uri="{FF2B5EF4-FFF2-40B4-BE49-F238E27FC236}">
                <a16:creationId xmlns:a16="http://schemas.microsoft.com/office/drawing/2014/main" id="{20671F77-EB48-C251-19A6-BC80594C867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7172530" y="5392297"/>
            <a:ext cx="4153085" cy="139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Рисунок 2">
            <a:extLst>
              <a:ext uri="{FF2B5EF4-FFF2-40B4-BE49-F238E27FC236}">
                <a16:creationId xmlns:a16="http://schemas.microsoft.com/office/drawing/2014/main" id="{C22B34EF-4C6F-98D1-C825-5861226C3865}"/>
              </a:ext>
            </a:extLst>
          </p:cNvPr>
          <p:cNvPicPr>
            <a:picLocks noGrp="1" noRot="1" noMove="1" noResize="1" noEditPoints="1" noAdjustHandles="1" noChangeArrowheads="1" noChangeShapeType="1" noCrop="1"/>
          </p:cNvPicPr>
          <p:nvPr/>
        </p:nvPicPr>
        <p:blipFill>
          <a:blip r:embed="rId4"/>
          <a:srcRect l="8285" t="34787" r="5381"/>
          <a:stretch>
            <a:fillRect/>
          </a:stretch>
        </p:blipFill>
        <p:spPr>
          <a:xfrm>
            <a:off x="298315" y="1283833"/>
            <a:ext cx="4662791" cy="4290334"/>
          </a:xfrm>
          <a:prstGeom prst="rect">
            <a:avLst/>
          </a:prstGeom>
        </p:spPr>
      </p:pic>
      <p:sp>
        <p:nvSpPr>
          <p:cNvPr id="20" name="TextBox 19">
            <a:extLst>
              <a:ext uri="{FF2B5EF4-FFF2-40B4-BE49-F238E27FC236}">
                <a16:creationId xmlns:a16="http://schemas.microsoft.com/office/drawing/2014/main" id="{399532F9-8717-902F-B708-DAB567BF8100}"/>
              </a:ext>
            </a:extLst>
          </p:cNvPr>
          <p:cNvSpPr txBox="1">
            <a:spLocks noGrp="1" noRot="1" noMove="1" noResize="1" noEditPoints="1" noAdjustHandles="1" noChangeArrowheads="1" noChangeShapeType="1"/>
          </p:cNvSpPr>
          <p:nvPr/>
        </p:nvSpPr>
        <p:spPr>
          <a:xfrm>
            <a:off x="714375" y="476250"/>
            <a:ext cx="11451431" cy="411360"/>
          </a:xfrm>
          <a:prstGeom prst="rect">
            <a:avLst/>
          </a:prstGeom>
          <a:noFill/>
        </p:spPr>
        <p:txBody>
          <a:bodyPr wrap="square" lIns="0" tIns="0" rIns="0" bIns="0" anchor="t">
            <a:spAutoFit/>
          </a:bodyPr>
          <a:lstStyle/>
          <a:p>
            <a:pPr>
              <a:lnSpc>
                <a:spcPts val="3240"/>
              </a:lnSpc>
            </a:pPr>
            <a:r>
              <a:rPr lang="en-US" sz="2700" b="1" dirty="0">
                <a:latin typeface="Calibri" panose="020F0502020204030204" pitchFamily="34" charset="0"/>
                <a:ea typeface="Calibri" panose="020F0502020204030204" pitchFamily="34" charset="0"/>
                <a:cs typeface="Calibri" panose="020F0502020204030204" pitchFamily="34" charset="0"/>
              </a:rPr>
              <a:t>Search for </a:t>
            </a:r>
            <a:r>
              <a:rPr lang="el-GR" sz="2700" b="1" dirty="0">
                <a:latin typeface="Calibri" panose="020F0502020204030204" pitchFamily="34" charset="0"/>
                <a:ea typeface="Calibri" panose="020F0502020204030204" pitchFamily="34" charset="0"/>
                <a:cs typeface="Calibri" panose="020F0502020204030204" pitchFamily="34" charset="0"/>
              </a:rPr>
              <a:t>α</a:t>
            </a:r>
            <a:r>
              <a:rPr lang="en-US" sz="2700" b="1" dirty="0">
                <a:latin typeface="Calibri" panose="020F0502020204030204" pitchFamily="34" charset="0"/>
                <a:ea typeface="Calibri" panose="020F0502020204030204" pitchFamily="34" charset="0"/>
                <a:cs typeface="Calibri" panose="020F0502020204030204" pitchFamily="34" charset="0"/>
              </a:rPr>
              <a:t>BEC states</a:t>
            </a:r>
            <a:endParaRPr sz="2700" b="1" i="0" u="none" dirty="0">
              <a:latin typeface="Montserrat"/>
            </a:endParaRPr>
          </a:p>
        </p:txBody>
      </p:sp>
      <p:sp>
        <p:nvSpPr>
          <p:cNvPr id="22" name="Rectangle 13">
            <a:extLst>
              <a:ext uri="{FF2B5EF4-FFF2-40B4-BE49-F238E27FC236}">
                <a16:creationId xmlns:a16="http://schemas.microsoft.com/office/drawing/2014/main" id="{2FF1005B-6973-1B6F-1A69-19AC7C5C903B}"/>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sp>
        <p:nvSpPr>
          <p:cNvPr id="2" name="Номер слайда 1">
            <a:extLst>
              <a:ext uri="{FF2B5EF4-FFF2-40B4-BE49-F238E27FC236}">
                <a16:creationId xmlns:a16="http://schemas.microsoft.com/office/drawing/2014/main" id="{98756979-DAE7-6293-355D-C0F35E8AFE68}"/>
              </a:ext>
            </a:extLst>
          </p:cNvPr>
          <p:cNvSpPr>
            <a:spLocks noGrp="1"/>
          </p:cNvSpPr>
          <p:nvPr>
            <p:ph type="sldNum" sz="quarter" idx="12"/>
          </p:nvPr>
        </p:nvSpPr>
        <p:spPr/>
        <p:txBody>
          <a:bodyPr/>
          <a:lstStyle/>
          <a:p>
            <a:fld id="{266C5EB8-ABAD-4348-9532-0275B03BF9FE}" type="slidenum">
              <a:rPr lang="en-US" smtClean="0"/>
              <a:t>3</a:t>
            </a:fld>
            <a:endParaRPr lang="en-US"/>
          </a:p>
        </p:txBody>
      </p:sp>
    </p:spTree>
    <p:extLst>
      <p:ext uri="{BB962C8B-B14F-4D97-AF65-F5344CB8AC3E}">
        <p14:creationId xmlns:p14="http://schemas.microsoft.com/office/powerpoint/2010/main" val="7588638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С12">
            <a:extLst>
              <a:ext uri="{FF2B5EF4-FFF2-40B4-BE49-F238E27FC236}">
                <a16:creationId xmlns:a16="http://schemas.microsoft.com/office/drawing/2014/main" id="{D5FD48AF-2A91-4262-9C2C-7103FA1143BF}"/>
              </a:ext>
            </a:extLst>
          </p:cNvPr>
          <p:cNvPicPr>
            <a:picLocks noGrp="1" noRot="1" noChangeAspect="1" noMove="1" noResize="1" noEditPoints="1" noAdjustHandles="1" noChangeArrowheads="1" noChangeShapeType="1" noCrop="1"/>
          </p:cNvPicPr>
          <p:nvPr/>
        </p:nvPicPr>
        <p:blipFill>
          <a:blip r:embed="rId2">
            <a:lum bright="-12000"/>
            <a:extLst>
              <a:ext uri="{28A0092B-C50C-407E-A947-70E740481C1C}">
                <a14:useLocalDpi xmlns:a14="http://schemas.microsoft.com/office/drawing/2010/main" val="0"/>
              </a:ext>
            </a:extLst>
          </a:blip>
          <a:srcRect b="32829"/>
          <a:stretch>
            <a:fillRect/>
          </a:stretch>
        </p:blipFill>
        <p:spPr bwMode="auto">
          <a:xfrm>
            <a:off x="6205490" y="5607050"/>
            <a:ext cx="5212147" cy="1189037"/>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 name="Picture 9" descr="O16">
            <a:extLst>
              <a:ext uri="{FF2B5EF4-FFF2-40B4-BE49-F238E27FC236}">
                <a16:creationId xmlns:a16="http://schemas.microsoft.com/office/drawing/2014/main" id="{15E22DB5-FE1D-45C2-8EC8-0528F4406EBB}"/>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20070" t="43332" r="13097" b="32153"/>
          <a:stretch>
            <a:fillRect/>
          </a:stretch>
        </p:blipFill>
        <p:spPr bwMode="auto">
          <a:xfrm>
            <a:off x="6205490" y="4445793"/>
            <a:ext cx="5212147" cy="109855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11" descr="mg-9924-5221">
            <a:extLst>
              <a:ext uri="{FF2B5EF4-FFF2-40B4-BE49-F238E27FC236}">
                <a16:creationId xmlns:a16="http://schemas.microsoft.com/office/drawing/2014/main" id="{D852352E-2EDB-4C99-AD09-FBB6E6A72C94}"/>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l="15172" t="35803" r="65190" b="26495"/>
          <a:stretch>
            <a:fillRect/>
          </a:stretch>
        </p:blipFill>
        <p:spPr bwMode="auto">
          <a:xfrm>
            <a:off x="460932" y="200819"/>
            <a:ext cx="10956705" cy="1169988"/>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 name="Picture 13" descr="Ne_5alpha">
            <a:extLst>
              <a:ext uri="{FF2B5EF4-FFF2-40B4-BE49-F238E27FC236}">
                <a16:creationId xmlns:a16="http://schemas.microsoft.com/office/drawing/2014/main" id="{D86F8C7B-FB8F-44E0-83A7-B0A42D866F7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t="18912" r="28334" b="11806"/>
          <a:stretch>
            <a:fillRect/>
          </a:stretch>
        </p:blipFill>
        <p:spPr bwMode="auto">
          <a:xfrm>
            <a:off x="6205491" y="1487486"/>
            <a:ext cx="5212147" cy="2895600"/>
          </a:xfrm>
          <a:prstGeom prst="rect">
            <a:avLst/>
          </a:pr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Text Box 16">
            <a:extLst>
              <a:ext uri="{FF2B5EF4-FFF2-40B4-BE49-F238E27FC236}">
                <a16:creationId xmlns:a16="http://schemas.microsoft.com/office/drawing/2014/main" id="{24373ADA-8A66-42CA-AFCB-EE2C26F56D06}"/>
              </a:ext>
            </a:extLst>
          </p:cNvPr>
          <p:cNvSpPr txBox="1">
            <a:spLocks noGrp="1" noRot="1" noMove="1" noResize="1" noEditPoints="1" noAdjustHandles="1" noChangeArrowheads="1" noChangeShapeType="1"/>
          </p:cNvSpPr>
          <p:nvPr/>
        </p:nvSpPr>
        <p:spPr bwMode="auto">
          <a:xfrm>
            <a:off x="1090413" y="867929"/>
            <a:ext cx="1374775" cy="406400"/>
          </a:xfrm>
          <a:prstGeom prst="rect">
            <a:avLst/>
          </a:prstGeom>
          <a:solidFill>
            <a:schemeClr val="bg1"/>
          </a:solidFill>
          <a:ln w="28575">
            <a:solidFill>
              <a:schemeClr val="tx1">
                <a:lumMod val="95000"/>
                <a:lumOff val="5000"/>
              </a:schemeClr>
            </a:solidFill>
            <a:miter lim="800000"/>
            <a:headEnd/>
            <a:tailEnd/>
          </a:ln>
          <a:effectLst/>
        </p:spPr>
        <p:txBody>
          <a:bodyPr wrap="none">
            <a:spAutoFit/>
          </a:bodyPr>
          <a:lstStyle/>
          <a:p>
            <a:pPr>
              <a:defRPr/>
            </a:pPr>
            <a:r>
              <a:rPr lang="en-US" sz="2000" b="1" baseline="30000" dirty="0">
                <a:effectLst>
                  <a:outerShdw blurRad="38100" dist="38100" dir="2700000" algn="tl">
                    <a:srgbClr val="C0C0C0"/>
                  </a:outerShdw>
                </a:effectLst>
                <a:latin typeface="Times New Roman" pitchFamily="18" charset="0"/>
                <a:cs typeface="Times New Roman" pitchFamily="18" charset="0"/>
              </a:rPr>
              <a:t>24</a:t>
            </a:r>
            <a:r>
              <a:rPr lang="en-US" sz="2000" b="1" dirty="0">
                <a:effectLst>
                  <a:outerShdw blurRad="38100" dist="38100" dir="2700000" algn="tl">
                    <a:srgbClr val="C0C0C0"/>
                  </a:outerShdw>
                </a:effectLst>
                <a:latin typeface="Times New Roman" pitchFamily="18" charset="0"/>
                <a:cs typeface="Times New Roman" pitchFamily="18" charset="0"/>
              </a:rPr>
              <a:t>Mg → 6</a:t>
            </a:r>
            <a:r>
              <a:rPr lang="el-GR" sz="2000" b="1" dirty="0">
                <a:effectLst>
                  <a:outerShdw blurRad="38100" dist="38100" dir="2700000" algn="tl">
                    <a:srgbClr val="C0C0C0"/>
                  </a:outerShdw>
                </a:effectLst>
                <a:latin typeface="Times New Roman" pitchFamily="18" charset="0"/>
                <a:cs typeface="Times New Roman" pitchFamily="18" charset="0"/>
              </a:rPr>
              <a:t>α</a:t>
            </a:r>
          </a:p>
        </p:txBody>
      </p:sp>
      <p:sp>
        <p:nvSpPr>
          <p:cNvPr id="9" name="Rectangle 17">
            <a:extLst>
              <a:ext uri="{FF2B5EF4-FFF2-40B4-BE49-F238E27FC236}">
                <a16:creationId xmlns:a16="http://schemas.microsoft.com/office/drawing/2014/main" id="{4A69E7EA-C06B-4C8F-A3FF-34CB3B735FE7}"/>
              </a:ext>
            </a:extLst>
          </p:cNvPr>
          <p:cNvSpPr>
            <a:spLocks noGrp="1" noRot="1" noMove="1" noResize="1" noEditPoints="1" noAdjustHandles="1" noChangeArrowheads="1" noChangeShapeType="1"/>
          </p:cNvSpPr>
          <p:nvPr/>
        </p:nvSpPr>
        <p:spPr bwMode="auto">
          <a:xfrm>
            <a:off x="6296056" y="1667546"/>
            <a:ext cx="1304925" cy="406400"/>
          </a:xfrm>
          <a:prstGeom prst="rect">
            <a:avLst/>
          </a:prstGeom>
          <a:solidFill>
            <a:schemeClr val="bg1"/>
          </a:solidFill>
          <a:ln w="28575">
            <a:solidFill>
              <a:schemeClr val="tx1">
                <a:lumMod val="95000"/>
                <a:lumOff val="5000"/>
              </a:schemeClr>
            </a:solidFill>
            <a:miter lim="800000"/>
            <a:headEnd/>
            <a:tailEnd/>
          </a:ln>
          <a:effectLst/>
        </p:spPr>
        <p:txBody>
          <a:bodyPr wrap="none">
            <a:spAutoFit/>
          </a:bodyPr>
          <a:lstStyle/>
          <a:p>
            <a:pPr>
              <a:defRPr/>
            </a:pPr>
            <a:r>
              <a:rPr lang="en-US" sz="2000" b="1" baseline="30000" dirty="0">
                <a:effectLst>
                  <a:outerShdw blurRad="38100" dist="38100" dir="2700000" algn="tl">
                    <a:srgbClr val="C0C0C0"/>
                  </a:outerShdw>
                </a:effectLst>
                <a:latin typeface="Times New Roman" pitchFamily="18" charset="0"/>
                <a:cs typeface="Times New Roman" pitchFamily="18" charset="0"/>
              </a:rPr>
              <a:t>22</a:t>
            </a:r>
            <a:r>
              <a:rPr lang="en-US" sz="2000" b="1" dirty="0">
                <a:effectLst>
                  <a:outerShdw blurRad="38100" dist="38100" dir="2700000" algn="tl">
                    <a:srgbClr val="C0C0C0"/>
                  </a:outerShdw>
                </a:effectLst>
                <a:latin typeface="Times New Roman" pitchFamily="18" charset="0"/>
                <a:cs typeface="Times New Roman" pitchFamily="18" charset="0"/>
              </a:rPr>
              <a:t>Ne → 5</a:t>
            </a:r>
            <a:r>
              <a:rPr lang="el-GR" sz="2000" b="1" dirty="0">
                <a:effectLst>
                  <a:outerShdw blurRad="38100" dist="38100" dir="2700000" algn="tl">
                    <a:srgbClr val="C0C0C0"/>
                  </a:outerShdw>
                </a:effectLst>
                <a:latin typeface="Times New Roman" pitchFamily="18" charset="0"/>
                <a:cs typeface="Times New Roman" pitchFamily="18" charset="0"/>
              </a:rPr>
              <a:t>α</a:t>
            </a:r>
            <a:endParaRPr lang="ru-RU" sz="2000" b="1" dirty="0">
              <a:effectLst>
                <a:outerShdw blurRad="38100" dist="38100" dir="2700000" algn="tl">
                  <a:srgbClr val="C0C0C0"/>
                </a:outerShdw>
              </a:effectLst>
              <a:latin typeface="Times New Roman" pitchFamily="18" charset="0"/>
              <a:cs typeface="Times New Roman" pitchFamily="18" charset="0"/>
            </a:endParaRPr>
          </a:p>
        </p:txBody>
      </p:sp>
      <p:sp>
        <p:nvSpPr>
          <p:cNvPr id="10" name="Rectangle 18">
            <a:extLst>
              <a:ext uri="{FF2B5EF4-FFF2-40B4-BE49-F238E27FC236}">
                <a16:creationId xmlns:a16="http://schemas.microsoft.com/office/drawing/2014/main" id="{E1511B31-517A-4774-8FA6-2DC3CF2B0616}"/>
              </a:ext>
            </a:extLst>
          </p:cNvPr>
          <p:cNvSpPr>
            <a:spLocks noGrp="1" noRot="1" noMove="1" noResize="1" noEditPoints="1" noAdjustHandles="1" noChangeArrowheads="1" noChangeShapeType="1"/>
          </p:cNvSpPr>
          <p:nvPr/>
        </p:nvSpPr>
        <p:spPr bwMode="auto">
          <a:xfrm>
            <a:off x="6296056" y="4612481"/>
            <a:ext cx="1209675" cy="400050"/>
          </a:xfrm>
          <a:prstGeom prst="rect">
            <a:avLst/>
          </a:prstGeom>
          <a:solidFill>
            <a:schemeClr val="bg1"/>
          </a:solidFill>
          <a:ln w="28575">
            <a:solidFill>
              <a:schemeClr val="tx1"/>
            </a:solidFill>
            <a:miter lim="800000"/>
            <a:headEnd/>
            <a:tailEnd/>
          </a:ln>
          <a:effectLst/>
        </p:spPr>
        <p:txBody>
          <a:bodyPr wrap="none">
            <a:spAutoFit/>
          </a:bodyPr>
          <a:lstStyle/>
          <a:p>
            <a:pPr>
              <a:defRPr/>
            </a:pPr>
            <a:r>
              <a:rPr lang="en-US" sz="2000" b="1" baseline="30000" dirty="0">
                <a:effectLst>
                  <a:outerShdw blurRad="38100" dist="38100" dir="2700000" algn="tl">
                    <a:srgbClr val="C0C0C0"/>
                  </a:outerShdw>
                </a:effectLst>
                <a:latin typeface="Times New Roman" pitchFamily="18" charset="0"/>
                <a:cs typeface="Times New Roman" pitchFamily="18" charset="0"/>
              </a:rPr>
              <a:t>16</a:t>
            </a:r>
            <a:r>
              <a:rPr lang="en-US" sz="2000" b="1" dirty="0">
                <a:effectLst>
                  <a:outerShdw blurRad="38100" dist="38100" dir="2700000" algn="tl">
                    <a:srgbClr val="C0C0C0"/>
                  </a:outerShdw>
                </a:effectLst>
                <a:latin typeface="Times New Roman" pitchFamily="18" charset="0"/>
                <a:cs typeface="Times New Roman" pitchFamily="18" charset="0"/>
              </a:rPr>
              <a:t>O → 4</a:t>
            </a:r>
            <a:r>
              <a:rPr lang="el-GR" sz="2000" b="1" dirty="0">
                <a:effectLst>
                  <a:outerShdw blurRad="38100" dist="38100" dir="2700000" algn="tl">
                    <a:srgbClr val="C0C0C0"/>
                  </a:outerShdw>
                </a:effectLst>
                <a:latin typeface="Times New Roman" pitchFamily="18" charset="0"/>
                <a:cs typeface="Times New Roman" pitchFamily="18" charset="0"/>
              </a:rPr>
              <a:t>α</a:t>
            </a:r>
            <a:endParaRPr lang="ru-RU" sz="2000" b="1" dirty="0">
              <a:effectLst>
                <a:outerShdw blurRad="38100" dist="38100" dir="2700000" algn="tl">
                  <a:srgbClr val="C0C0C0"/>
                </a:outerShdw>
              </a:effectLst>
              <a:latin typeface="Times New Roman" pitchFamily="18" charset="0"/>
              <a:cs typeface="Times New Roman" pitchFamily="18" charset="0"/>
            </a:endParaRPr>
          </a:p>
        </p:txBody>
      </p:sp>
      <p:sp>
        <p:nvSpPr>
          <p:cNvPr id="11" name="Rectangle 19">
            <a:extLst>
              <a:ext uri="{FF2B5EF4-FFF2-40B4-BE49-F238E27FC236}">
                <a16:creationId xmlns:a16="http://schemas.microsoft.com/office/drawing/2014/main" id="{A95AB063-2C3D-4C4D-AB26-519AAB7AC5CD}"/>
              </a:ext>
            </a:extLst>
          </p:cNvPr>
          <p:cNvSpPr>
            <a:spLocks noGrp="1" noRot="1" noMove="1" noResize="1" noEditPoints="1" noAdjustHandles="1" noChangeArrowheads="1" noChangeShapeType="1"/>
          </p:cNvSpPr>
          <p:nvPr/>
        </p:nvSpPr>
        <p:spPr bwMode="auto">
          <a:xfrm>
            <a:off x="6310343" y="5801518"/>
            <a:ext cx="1195388" cy="400050"/>
          </a:xfrm>
          <a:prstGeom prst="rect">
            <a:avLst/>
          </a:prstGeom>
          <a:solidFill>
            <a:schemeClr val="bg1"/>
          </a:solidFill>
          <a:ln w="28575">
            <a:solidFill>
              <a:schemeClr val="tx1">
                <a:lumMod val="95000"/>
                <a:lumOff val="5000"/>
              </a:schemeClr>
            </a:solidFill>
            <a:miter lim="800000"/>
            <a:headEnd/>
            <a:tailEnd/>
          </a:ln>
          <a:effectLst/>
        </p:spPr>
        <p:txBody>
          <a:bodyPr wrap="none">
            <a:spAutoFit/>
          </a:bodyPr>
          <a:lstStyle/>
          <a:p>
            <a:pPr>
              <a:defRPr/>
            </a:pPr>
            <a:r>
              <a:rPr lang="en-US" sz="2000" b="1" baseline="30000" dirty="0">
                <a:effectLst>
                  <a:outerShdw blurRad="38100" dist="38100" dir="2700000" algn="tl">
                    <a:srgbClr val="C0C0C0"/>
                  </a:outerShdw>
                </a:effectLst>
                <a:latin typeface="Times New Roman" pitchFamily="18" charset="0"/>
                <a:cs typeface="Times New Roman" pitchFamily="18" charset="0"/>
              </a:rPr>
              <a:t>12</a:t>
            </a:r>
            <a:r>
              <a:rPr lang="en-US" sz="2000" b="1" dirty="0">
                <a:effectLst>
                  <a:outerShdw blurRad="38100" dist="38100" dir="2700000" algn="tl">
                    <a:srgbClr val="C0C0C0"/>
                  </a:outerShdw>
                </a:effectLst>
                <a:latin typeface="Times New Roman" pitchFamily="18" charset="0"/>
                <a:cs typeface="Times New Roman" pitchFamily="18" charset="0"/>
              </a:rPr>
              <a:t>C → 3</a:t>
            </a:r>
            <a:r>
              <a:rPr lang="el-GR" sz="2000" b="1" dirty="0">
                <a:effectLst>
                  <a:outerShdw blurRad="38100" dist="38100" dir="2700000" algn="tl">
                    <a:srgbClr val="C0C0C0"/>
                  </a:outerShdw>
                </a:effectLst>
                <a:latin typeface="Times New Roman" pitchFamily="18" charset="0"/>
                <a:cs typeface="Times New Roman" pitchFamily="18" charset="0"/>
              </a:rPr>
              <a:t>α</a:t>
            </a:r>
            <a:endParaRPr lang="ru-RU" sz="2000" b="1" dirty="0">
              <a:effectLst>
                <a:outerShdw blurRad="38100" dist="38100" dir="2700000" algn="tl">
                  <a:srgbClr val="C0C0C0"/>
                </a:outerShdw>
              </a:effectLst>
              <a:latin typeface="Times New Roman" pitchFamily="18" charset="0"/>
              <a:cs typeface="Times New Roman" pitchFamily="18" charset="0"/>
            </a:endParaRPr>
          </a:p>
        </p:txBody>
      </p:sp>
      <p:pic>
        <p:nvPicPr>
          <p:cNvPr id="3" name="Рисунок 2">
            <a:extLst>
              <a:ext uri="{FF2B5EF4-FFF2-40B4-BE49-F238E27FC236}">
                <a16:creationId xmlns:a16="http://schemas.microsoft.com/office/drawing/2014/main" id="{0B608DED-AEF7-4225-9A1B-899E9763A394}"/>
              </a:ext>
            </a:extLst>
          </p:cNvPr>
          <p:cNvPicPr>
            <a:picLocks noGrp="1" noRot="1" noChangeAspect="1" noMove="1" noResize="1" noEditPoints="1" noAdjustHandles="1" noChangeArrowheads="1" noChangeShapeType="1" noCrop="1"/>
          </p:cNvPicPr>
          <p:nvPr/>
        </p:nvPicPr>
        <p:blipFill>
          <a:blip r:embed="rId6"/>
          <a:stretch>
            <a:fillRect/>
          </a:stretch>
        </p:blipFill>
        <p:spPr>
          <a:xfrm>
            <a:off x="774361" y="1553374"/>
            <a:ext cx="4426417" cy="4190285"/>
          </a:xfrm>
          <a:prstGeom prst="rect">
            <a:avLst/>
          </a:prstGeom>
        </p:spPr>
      </p:pic>
      <p:sp>
        <p:nvSpPr>
          <p:cNvPr id="13" name="TextBox 12">
            <a:extLst>
              <a:ext uri="{FF2B5EF4-FFF2-40B4-BE49-F238E27FC236}">
                <a16:creationId xmlns:a16="http://schemas.microsoft.com/office/drawing/2014/main" id="{EEDF0746-0A0D-3FBB-6346-59F5CFA21BEB}"/>
              </a:ext>
            </a:extLst>
          </p:cNvPr>
          <p:cNvSpPr txBox="1">
            <a:spLocks noGrp="1" noRot="1" noMove="1" noResize="1" noEditPoints="1" noAdjustHandles="1" noChangeArrowheads="1" noChangeShapeType="1"/>
          </p:cNvSpPr>
          <p:nvPr/>
        </p:nvSpPr>
        <p:spPr>
          <a:xfrm>
            <a:off x="-21061" y="5926226"/>
            <a:ext cx="6226551" cy="707886"/>
          </a:xfrm>
          <a:prstGeom prst="rect">
            <a:avLst/>
          </a:prstGeom>
          <a:noFill/>
        </p:spPr>
        <p:txBody>
          <a:bodyPr wrap="square">
            <a:spAutoFit/>
          </a:bodyPr>
          <a:lstStyle/>
          <a:p>
            <a:pPr marR="0" lvl="0" algn="ctr">
              <a:spcBef>
                <a:spcPts val="450"/>
              </a:spcBef>
              <a:spcAft>
                <a:spcPts val="1200"/>
              </a:spcAft>
            </a:pPr>
            <a:r>
              <a:rPr lang="en-US" sz="2000" dirty="0">
                <a:highlight>
                  <a:srgbClr val="FFFF00"/>
                </a:highlight>
              </a:rPr>
              <a:t>Is the formation of ⁸Be, ¹²C(0₂⁺) or other near-threshold states possible in relativistic fragmentation?</a:t>
            </a:r>
            <a:endParaRPr lang="ru-RU" sz="2000" b="0" i="0" dirty="0">
              <a:solidFill>
                <a:schemeClr val="tx1"/>
              </a:solidFill>
              <a:effectLst/>
              <a:highlight>
                <a:srgbClr val="FFFF00"/>
              </a:highlight>
              <a:latin typeface="+mn-lt"/>
            </a:endParaRPr>
          </a:p>
        </p:txBody>
      </p:sp>
      <p:sp>
        <p:nvSpPr>
          <p:cNvPr id="2" name="Номер слайда 1">
            <a:extLst>
              <a:ext uri="{FF2B5EF4-FFF2-40B4-BE49-F238E27FC236}">
                <a16:creationId xmlns:a16="http://schemas.microsoft.com/office/drawing/2014/main" id="{ED7D6013-DE7B-9607-1405-09D2CE80329D}"/>
              </a:ext>
            </a:extLst>
          </p:cNvPr>
          <p:cNvSpPr>
            <a:spLocks noGrp="1"/>
          </p:cNvSpPr>
          <p:nvPr>
            <p:ph type="sldNum" sz="quarter" idx="12"/>
          </p:nvPr>
        </p:nvSpPr>
        <p:spPr/>
        <p:txBody>
          <a:bodyPr/>
          <a:lstStyle/>
          <a:p>
            <a:fld id="{40F634AC-44B4-4DE3-A34A-2DF4E9B2BD58}" type="slidenum">
              <a:rPr lang="en-US" smtClean="0">
                <a:latin typeface="Algerian" panose="04020705040A02060702" pitchFamily="82" charset="0"/>
              </a:rPr>
              <a:pPr/>
              <a:t>4</a:t>
            </a:fld>
            <a:endParaRPr lang="en-US" dirty="0">
              <a:latin typeface="Algerian" panose="04020705040A02060702" pitchFamily="82" charset="0"/>
            </a:endParaRPr>
          </a:p>
        </p:txBody>
      </p:sp>
    </p:spTree>
    <p:extLst>
      <p:ext uri="{BB962C8B-B14F-4D97-AF65-F5344CB8AC3E}">
        <p14:creationId xmlns:p14="http://schemas.microsoft.com/office/powerpoint/2010/main" val="1532633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 descr="Star%20in_Hair">
            <a:extLst>
              <a:ext uri="{FF2B5EF4-FFF2-40B4-BE49-F238E27FC236}">
                <a16:creationId xmlns:a16="http://schemas.microsoft.com/office/drawing/2014/main" id="{8BFDB1DA-AA42-E663-C934-34496A9B43E7}"/>
              </a:ext>
            </a:extLst>
          </p:cNvPr>
          <p:cNvPicPr>
            <a:picLocks noGrp="1" noRot="1" noChangeAspect="1" noMove="1" noResize="1" noEditPoints="1" noAdjustHandles="1" noChangeArrowheads="1" noChangeShapeType="1" noCrop="1"/>
          </p:cNvPicPr>
          <p:nvPr/>
        </p:nvPicPr>
        <p:blipFill>
          <a:blip r:embed="rId2" cstate="print"/>
          <a:srcRect l="16289" t="246" r="11030" b="24515"/>
          <a:stretch>
            <a:fillRect/>
          </a:stretch>
        </p:blipFill>
        <p:spPr bwMode="auto">
          <a:xfrm>
            <a:off x="0" y="13858"/>
            <a:ext cx="12165806" cy="8370541"/>
          </a:xfrm>
          <a:prstGeom prst="rect">
            <a:avLst/>
          </a:prstGeom>
          <a:noFill/>
          <a:ln w="9525">
            <a:noFill/>
            <a:miter lim="800000"/>
            <a:headEnd/>
            <a:tailEnd/>
          </a:ln>
        </p:spPr>
      </p:pic>
      <p:sp>
        <p:nvSpPr>
          <p:cNvPr id="13" name="TextBox 12"/>
          <p:cNvSpPr txBox="1">
            <a:spLocks noGrp="1" noRot="1" noMove="1" noResize="1" noEditPoints="1" noAdjustHandles="1" noChangeArrowheads="1" noChangeShapeType="1"/>
          </p:cNvSpPr>
          <p:nvPr/>
        </p:nvSpPr>
        <p:spPr>
          <a:xfrm>
            <a:off x="714375" y="476250"/>
            <a:ext cx="11451431" cy="411360"/>
          </a:xfrm>
          <a:prstGeom prst="rect">
            <a:avLst/>
          </a:prstGeom>
          <a:noFill/>
        </p:spPr>
        <p:txBody>
          <a:bodyPr wrap="square" lIns="0" tIns="0" rIns="0" bIns="0" anchor="t">
            <a:spAutoFit/>
          </a:bodyPr>
          <a:lstStyle/>
          <a:p>
            <a:pPr>
              <a:lnSpc>
                <a:spcPts val="3240"/>
              </a:lnSpc>
            </a:pPr>
            <a:r>
              <a:rPr lang="ro-RO" sz="2700" b="1" dirty="0">
                <a:latin typeface="Montserrat"/>
              </a:rPr>
              <a:t>Nuclear </a:t>
            </a:r>
            <a:r>
              <a:rPr lang="en-US" sz="2700" b="1" dirty="0">
                <a:latin typeface="Montserrat"/>
              </a:rPr>
              <a:t>track </a:t>
            </a:r>
            <a:r>
              <a:rPr lang="ro-RO" sz="2700" b="1" dirty="0">
                <a:latin typeface="Montserrat"/>
              </a:rPr>
              <a:t>emulsion (N</a:t>
            </a:r>
            <a:r>
              <a:rPr lang="en-US" sz="2700" b="1" dirty="0">
                <a:latin typeface="Montserrat"/>
              </a:rPr>
              <a:t>T</a:t>
            </a:r>
            <a:r>
              <a:rPr lang="ro-RO" sz="2700" b="1" dirty="0">
                <a:latin typeface="Montserrat"/>
              </a:rPr>
              <a:t>E) method</a:t>
            </a:r>
            <a:endParaRPr sz="2700" b="1" i="0" u="none" dirty="0">
              <a:latin typeface="Montserrat"/>
            </a:endParaRPr>
          </a:p>
        </p:txBody>
      </p:sp>
      <p:sp>
        <p:nvSpPr>
          <p:cNvPr id="14" name="Rectangle 13"/>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grpSp>
        <p:nvGrpSpPr>
          <p:cNvPr id="16" name="Группа 15">
            <a:extLst>
              <a:ext uri="{FF2B5EF4-FFF2-40B4-BE49-F238E27FC236}">
                <a16:creationId xmlns:a16="http://schemas.microsoft.com/office/drawing/2014/main" id="{8A32A9D9-DBCF-47A6-3C47-CFBAEF09E653}"/>
              </a:ext>
            </a:extLst>
          </p:cNvPr>
          <p:cNvGrpSpPr>
            <a:grpSpLocks noGrp="1" noUngrp="1" noRot="1" noMove="1" noResize="1"/>
          </p:cNvGrpSpPr>
          <p:nvPr/>
        </p:nvGrpSpPr>
        <p:grpSpPr>
          <a:xfrm>
            <a:off x="432088" y="1253562"/>
            <a:ext cx="6488552" cy="5009064"/>
            <a:chOff x="627580" y="1780768"/>
            <a:chExt cx="6315379" cy="5009064"/>
          </a:xfrm>
        </p:grpSpPr>
        <p:sp>
          <p:nvSpPr>
            <p:cNvPr id="4" name="TextBox 3"/>
            <p:cNvSpPr txBox="1">
              <a:spLocks noGrp="1" noRot="1" noMove="1" noResize="1" noEditPoints="1" noAdjustHandles="1" noChangeArrowheads="1" noChangeShapeType="1"/>
            </p:cNvSpPr>
            <p:nvPr/>
          </p:nvSpPr>
          <p:spPr>
            <a:xfrm>
              <a:off x="627580" y="1780768"/>
              <a:ext cx="6315379" cy="5009064"/>
            </a:xfrm>
            <a:prstGeom prst="rect">
              <a:avLst/>
            </a:prstGeom>
            <a:noFill/>
          </p:spPr>
          <p:txBody>
            <a:bodyPr wrap="square" lIns="0" tIns="0" rIns="0" bIns="0" anchor="t">
              <a:spAutoFit/>
            </a:bodyPr>
            <a:lstStyle/>
            <a:p>
              <a:pPr marL="285750" indent="-285750" algn="just">
                <a:buFont typeface="Arial" panose="020B0604020202020204" pitchFamily="34" charset="0"/>
                <a:buChar char="•"/>
              </a:pP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a:t>
              </a:r>
              <a:r>
                <a:rPr lang="ru-RU"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igh</a:t>
              </a: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spatial</a:t>
              </a:r>
              <a: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4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resolution</a:t>
              </a:r>
              <a:r>
                <a:rPr lang="ru-RU"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a:t>
              </a:r>
              <a:r>
                <a:rPr lang="ru-RU" sz="24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spatial</a:t>
              </a:r>
              <a:r>
                <a:rPr lang="ru-RU"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4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accuracy</a:t>
              </a:r>
              <a:r>
                <a:rPr lang="ru-RU"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of the </a:t>
              </a:r>
              <a:r>
                <a:rPr lang="ru-RU" sz="24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tracks</a:t>
              </a:r>
              <a:r>
                <a:rPr lang="ru-RU"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ru-RU" sz="24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is</a:t>
              </a:r>
              <a:r>
                <a:rPr lang="ru-RU"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0.5 μm</a:t>
              </a: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angular accuracy can reach ~10</a:t>
              </a:r>
              <a:r>
                <a:rPr lang="en-US" sz="2400" baseline="300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-3</a:t>
              </a: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rad.</a:t>
              </a:r>
            </a:p>
            <a:p>
              <a:pPr marL="285750" indent="-285750" algn="just">
                <a:buFont typeface="Arial" panose="020B0604020202020204" pitchFamily="34" charset="0"/>
                <a:buChar char="•"/>
              </a:pPr>
              <a:endParaRPr lang="en-US" sz="2400" b="0" i="0" u="none"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Full 3D tracking: </a:t>
              </a: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measurement of the angles of all charged fragments in a single nuclear emulsion layer (500 µm).</a:t>
              </a:r>
            </a:p>
            <a:p>
              <a:pPr marL="285750" indent="-285750" algn="just">
                <a:buFont typeface="Arial" panose="020B0604020202020204" pitchFamily="34" charset="0"/>
                <a:buChar char="•"/>
              </a:pP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ro-RO"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Fragment identification: </a:t>
              </a:r>
              <a:r>
                <a:rPr lang="ro-RO"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determination of </a:t>
              </a:r>
              <a:r>
                <a:rPr lang="ro-RO" sz="2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a:t>
              </a:r>
              <a:r>
                <a:rPr lang="el-GR"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β</a:t>
              </a:r>
              <a:r>
                <a:rPr lang="ro-RO" sz="2400"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t>
              </a:r>
              <a:r>
                <a:rPr lang="ro-RO"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via multiple Coulomb scattering.</a:t>
              </a:r>
            </a:p>
            <a:p>
              <a:pPr marL="285750" indent="-285750" algn="just">
                <a:buFont typeface="Arial" panose="020B0604020202020204" pitchFamily="34" charset="0"/>
                <a:buChar char="•"/>
              </a:pPr>
              <a:endPar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2400" b="1" i="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Q</a:t>
              </a:r>
              <a:r>
                <a:rPr lang="en-US" sz="24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-value reconstruction: </a:t>
              </a:r>
              <a:r>
                <a:rPr lang="en-US" sz="24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calculation of the invariant mass of excited systems.</a:t>
              </a:r>
            </a:p>
            <a:p>
              <a:pPr algn="just"/>
              <a:endParaRPr sz="1350" b="0" i="0" u="none" dirty="0">
                <a:latin typeface="Lato"/>
              </a:endParaRPr>
            </a:p>
          </p:txBody>
        </p:sp>
        <p:sp>
          <p:nvSpPr>
            <p:cNvPr id="5" name="TextBox 4"/>
            <p:cNvSpPr txBox="1">
              <a:spLocks noGrp="1" noRot="1" noMove="1" noResize="1" noEditPoints="1" noAdjustHandles="1" noChangeArrowheads="1" noChangeShapeType="1"/>
            </p:cNvSpPr>
            <p:nvPr/>
          </p:nvSpPr>
          <p:spPr>
            <a:xfrm>
              <a:off x="809625" y="2596455"/>
              <a:ext cx="5095875" cy="229230"/>
            </a:xfrm>
            <a:prstGeom prst="rect">
              <a:avLst/>
            </a:prstGeom>
            <a:noFill/>
          </p:spPr>
          <p:txBody>
            <a:bodyPr wrap="square" lIns="0" tIns="0" rIns="0" bIns="0" anchor="t">
              <a:spAutoFit/>
            </a:bodyPr>
            <a:lstStyle/>
            <a:p>
              <a:pPr algn="just">
                <a:lnSpc>
                  <a:spcPts val="2025"/>
                </a:lnSpc>
              </a:pPr>
              <a:endParaRPr sz="1350" i="0" u="none" dirty="0">
                <a:latin typeface="Lato"/>
              </a:endParaRPr>
            </a:p>
          </p:txBody>
        </p:sp>
        <p:sp>
          <p:nvSpPr>
            <p:cNvPr id="6" name="TextBox 5"/>
            <p:cNvSpPr txBox="1">
              <a:spLocks noGrp="1" noRot="1" noMove="1" noResize="1" noEditPoints="1" noAdjustHandles="1" noChangeArrowheads="1" noChangeShapeType="1"/>
            </p:cNvSpPr>
            <p:nvPr/>
          </p:nvSpPr>
          <p:spPr>
            <a:xfrm>
              <a:off x="809625" y="3225105"/>
              <a:ext cx="5095875" cy="229230"/>
            </a:xfrm>
            <a:prstGeom prst="rect">
              <a:avLst/>
            </a:prstGeom>
            <a:noFill/>
          </p:spPr>
          <p:txBody>
            <a:bodyPr wrap="square" lIns="0" tIns="0" rIns="0" bIns="0" anchor="t">
              <a:spAutoFit/>
            </a:bodyPr>
            <a:lstStyle/>
            <a:p>
              <a:pPr algn="just">
                <a:lnSpc>
                  <a:spcPts val="2025"/>
                </a:lnSpc>
              </a:pPr>
              <a:endParaRPr sz="1350" i="0" u="none" dirty="0">
                <a:latin typeface="Lato"/>
              </a:endParaRPr>
            </a:p>
          </p:txBody>
        </p:sp>
        <p:sp>
          <p:nvSpPr>
            <p:cNvPr id="7" name="TextBox 6"/>
            <p:cNvSpPr txBox="1">
              <a:spLocks noGrp="1" noRot="1" noMove="1" noResize="1" noEditPoints="1" noAdjustHandles="1" noChangeArrowheads="1" noChangeShapeType="1"/>
            </p:cNvSpPr>
            <p:nvPr/>
          </p:nvSpPr>
          <p:spPr>
            <a:xfrm>
              <a:off x="809625" y="3853755"/>
              <a:ext cx="5095875" cy="229230"/>
            </a:xfrm>
            <a:prstGeom prst="rect">
              <a:avLst/>
            </a:prstGeom>
            <a:noFill/>
          </p:spPr>
          <p:txBody>
            <a:bodyPr wrap="square" lIns="0" tIns="0" rIns="0" bIns="0" anchor="t">
              <a:spAutoFit/>
            </a:bodyPr>
            <a:lstStyle/>
            <a:p>
              <a:pPr algn="just">
                <a:lnSpc>
                  <a:spcPts val="2025"/>
                </a:lnSpc>
              </a:pPr>
              <a:endParaRPr sz="1350" i="0" u="none" dirty="0">
                <a:latin typeface="Lato"/>
              </a:endParaRPr>
            </a:p>
          </p:txBody>
        </p:sp>
      </p:grpSp>
      <p:pic>
        <p:nvPicPr>
          <p:cNvPr id="20" name="Picture 12" descr="C:\Users\Павел\Desktop\photo plates Kr Pb\plates_forest_hands.jpg">
            <a:extLst>
              <a:ext uri="{FF2B5EF4-FFF2-40B4-BE49-F238E27FC236}">
                <a16:creationId xmlns:a16="http://schemas.microsoft.com/office/drawing/2014/main" id="{0BBC738D-C77B-417E-FB01-1EA5C21A8600}"/>
              </a:ext>
            </a:extLst>
          </p:cNvPr>
          <p:cNvPicPr>
            <a:picLocks noGrp="1" noRot="1" noChangeAspect="1" noMove="1" noResize="1" noEditPoints="1" noAdjustHandles="1" noChangeArrowheads="1" noChangeShapeType="1" noCrop="1"/>
          </p:cNvPicPr>
          <p:nvPr/>
        </p:nvPicPr>
        <p:blipFill>
          <a:blip r:embed="rId3" cstate="print"/>
          <a:srcRect/>
          <a:stretch>
            <a:fillRect/>
          </a:stretch>
        </p:blipFill>
        <p:spPr bwMode="auto">
          <a:xfrm>
            <a:off x="8195147" y="400327"/>
            <a:ext cx="3425353" cy="3567074"/>
          </a:xfrm>
          <a:prstGeom prst="rect">
            <a:avLst/>
          </a:prstGeom>
          <a:noFill/>
          <a:ln w="9525">
            <a:noFill/>
            <a:miter lim="800000"/>
            <a:headEnd/>
            <a:tailEnd/>
          </a:ln>
        </p:spPr>
      </p:pic>
      <p:pic>
        <p:nvPicPr>
          <p:cNvPr id="15" name="Рисунок 14">
            <a:extLst>
              <a:ext uri="{FF2B5EF4-FFF2-40B4-BE49-F238E27FC236}">
                <a16:creationId xmlns:a16="http://schemas.microsoft.com/office/drawing/2014/main" id="{BB23AE9F-3A68-4701-4EC7-97D96107C5E0}"/>
              </a:ext>
            </a:extLst>
          </p:cNvPr>
          <p:cNvPicPr>
            <a:picLocks noGrp="1" noRot="1" noChangeAspect="1" noMove="1" noResize="1" noEditPoints="1" noAdjustHandles="1" noChangeArrowheads="1" noChangeShapeType="1" noCrop="1"/>
          </p:cNvPicPr>
          <p:nvPr/>
        </p:nvPicPr>
        <p:blipFill>
          <a:blip r:embed="rId4"/>
          <a:stretch>
            <a:fillRect/>
          </a:stretch>
        </p:blipFill>
        <p:spPr>
          <a:xfrm>
            <a:off x="8014865" y="4237784"/>
            <a:ext cx="3785915" cy="2520000"/>
          </a:xfrm>
          <a:prstGeom prst="rect">
            <a:avLst/>
          </a:prstGeom>
        </p:spPr>
      </p:pic>
      <p:sp>
        <p:nvSpPr>
          <p:cNvPr id="9" name="TextBox 8">
            <a:extLst>
              <a:ext uri="{FF2B5EF4-FFF2-40B4-BE49-F238E27FC236}">
                <a16:creationId xmlns:a16="http://schemas.microsoft.com/office/drawing/2014/main" id="{D4F15CD8-3CF0-8A8E-0714-CF53E54CA4A1}"/>
              </a:ext>
            </a:extLst>
          </p:cNvPr>
          <p:cNvSpPr txBox="1">
            <a:spLocks noGrp="1" noRot="1" noMove="1" noResize="1" noEditPoints="1" noAdjustHandles="1" noChangeArrowheads="1" noChangeShapeType="1"/>
          </p:cNvSpPr>
          <p:nvPr/>
        </p:nvSpPr>
        <p:spPr>
          <a:xfrm>
            <a:off x="7940723" y="4367215"/>
            <a:ext cx="2299261" cy="707886"/>
          </a:xfrm>
          <a:prstGeom prst="rect">
            <a:avLst/>
          </a:prstGeom>
          <a:noFill/>
        </p:spPr>
        <p:txBody>
          <a:bodyPr wrap="square">
            <a:spAutoFit/>
          </a:bodyPr>
          <a:lstStyle/>
          <a:p>
            <a:r>
              <a:rPr lang="en-US" sz="2000" b="1" i="0" dirty="0">
                <a:solidFill>
                  <a:schemeClr val="bg1"/>
                </a:solidFill>
                <a:effectLst/>
                <a:latin typeface="Times New Roman" panose="02020603050405020304" pitchFamily="18" charset="0"/>
                <a:cs typeface="Times New Roman" panose="02020603050405020304" pitchFamily="18" charset="0"/>
              </a:rPr>
              <a:t>Pereslavl-Zalessky</a:t>
            </a:r>
          </a:p>
          <a:p>
            <a:pPr algn="ctr"/>
            <a:r>
              <a:rPr lang="en-US" sz="2000" b="1" i="0" dirty="0">
                <a:solidFill>
                  <a:schemeClr val="bg1"/>
                </a:solidFill>
                <a:effectLst/>
                <a:latin typeface="Times New Roman" panose="02020603050405020304" pitchFamily="18" charset="0"/>
                <a:cs typeface="Times New Roman" panose="02020603050405020304" pitchFamily="18" charset="0"/>
              </a:rPr>
              <a:t>Russia</a:t>
            </a:r>
            <a:endParaRPr lang="ru-RU" sz="1400" dirty="0">
              <a:solidFill>
                <a:schemeClr val="bg1"/>
              </a:solidFill>
            </a:endParaRPr>
          </a:p>
        </p:txBody>
      </p:sp>
      <p:pic>
        <p:nvPicPr>
          <p:cNvPr id="11" name="Рисунок 10">
            <a:extLst>
              <a:ext uri="{FF2B5EF4-FFF2-40B4-BE49-F238E27FC236}">
                <a16:creationId xmlns:a16="http://schemas.microsoft.com/office/drawing/2014/main" id="{7ACB7C1A-ACC5-F1ED-8A04-45EEF4664330}"/>
              </a:ext>
            </a:extLst>
          </p:cNvPr>
          <p:cNvPicPr>
            <a:picLocks noGrp="1" noRot="1" noChangeAspect="1" noMove="1" noResize="1" noEditPoints="1" noAdjustHandles="1" noChangeArrowheads="1" noChangeShapeType="1" noCrop="1"/>
          </p:cNvPicPr>
          <p:nvPr/>
        </p:nvPicPr>
        <p:blipFill>
          <a:blip r:embed="rId5"/>
          <a:stretch>
            <a:fillRect/>
          </a:stretch>
        </p:blipFill>
        <p:spPr>
          <a:xfrm>
            <a:off x="10732238" y="4296651"/>
            <a:ext cx="1061268" cy="424507"/>
          </a:xfrm>
          <a:prstGeom prst="rect">
            <a:avLst/>
          </a:prstGeom>
        </p:spPr>
      </p:pic>
      <p:sp>
        <p:nvSpPr>
          <p:cNvPr id="17" name="Номер слайда 16">
            <a:extLst>
              <a:ext uri="{FF2B5EF4-FFF2-40B4-BE49-F238E27FC236}">
                <a16:creationId xmlns:a16="http://schemas.microsoft.com/office/drawing/2014/main" id="{483DF452-5DD4-A060-889E-06497A065C48}"/>
              </a:ext>
            </a:extLst>
          </p:cNvPr>
          <p:cNvSpPr>
            <a:spLocks noGrp="1"/>
          </p:cNvSpPr>
          <p:nvPr>
            <p:ph type="sldNum" sz="quarter" idx="12"/>
          </p:nvPr>
        </p:nvSpPr>
        <p:spPr/>
        <p:txBody>
          <a:bodyPr/>
          <a:lstStyle/>
          <a:p>
            <a:fld id="{266C5EB8-ABAD-4348-9532-0275B03BF9FE}" type="slidenum">
              <a:rPr lang="en-US" smtClean="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a:extLst>
              <a:ext uri="{FF2B5EF4-FFF2-40B4-BE49-F238E27FC236}">
                <a16:creationId xmlns:a16="http://schemas.microsoft.com/office/drawing/2014/main" id="{74F7FAFB-FB4B-4910-CFF1-EB144DCBEF46}"/>
              </a:ext>
            </a:extLst>
          </p:cNvPr>
          <p:cNvPicPr>
            <a:picLocks noGrp="1" noRot="1" noChangeAspect="1" noMove="1" noResize="1" noEditPoints="1" noAdjustHandles="1" noChangeArrowheads="1" noChangeShapeType="1" noCrop="1"/>
          </p:cNvPicPr>
          <p:nvPr/>
        </p:nvPicPr>
        <p:blipFill>
          <a:blip r:embed="rId2"/>
          <a:srcRect t="65690"/>
          <a:stretch>
            <a:fillRect/>
          </a:stretch>
        </p:blipFill>
        <p:spPr>
          <a:xfrm>
            <a:off x="8643990" y="4986005"/>
            <a:ext cx="3521816" cy="1650443"/>
          </a:xfrm>
          <a:prstGeom prst="rect">
            <a:avLst/>
          </a:prstGeom>
        </p:spPr>
      </p:pic>
      <p:pic>
        <p:nvPicPr>
          <p:cNvPr id="8" name="Рисунок 7">
            <a:extLst>
              <a:ext uri="{FF2B5EF4-FFF2-40B4-BE49-F238E27FC236}">
                <a16:creationId xmlns:a16="http://schemas.microsoft.com/office/drawing/2014/main" id="{CD0D7A92-22F0-0D79-1239-0A0935ED6683}"/>
              </a:ext>
            </a:extLst>
          </p:cNvPr>
          <p:cNvPicPr>
            <a:picLocks noGrp="1" noRot="1" noChangeAspect="1" noMove="1" noResize="1" noEditPoints="1" noAdjustHandles="1" noChangeArrowheads="1" noChangeShapeType="1" noCrop="1"/>
          </p:cNvPicPr>
          <p:nvPr/>
        </p:nvPicPr>
        <p:blipFill>
          <a:blip r:embed="rId3"/>
          <a:stretch>
            <a:fillRect/>
          </a:stretch>
        </p:blipFill>
        <p:spPr>
          <a:xfrm>
            <a:off x="0" y="1115797"/>
            <a:ext cx="4508978" cy="5742203"/>
          </a:xfrm>
          <a:prstGeom prst="rect">
            <a:avLst/>
          </a:prstGeom>
        </p:spPr>
      </p:pic>
      <p:sp>
        <p:nvSpPr>
          <p:cNvPr id="10" name="TextBox 9">
            <a:extLst>
              <a:ext uri="{FF2B5EF4-FFF2-40B4-BE49-F238E27FC236}">
                <a16:creationId xmlns:a16="http://schemas.microsoft.com/office/drawing/2014/main" id="{7A69BA55-B6FF-9370-7283-6F0C2650AAB8}"/>
              </a:ext>
            </a:extLst>
          </p:cNvPr>
          <p:cNvSpPr txBox="1">
            <a:spLocks noGrp="1" noRot="1" noMove="1" noResize="1" noEditPoints="1" noAdjustHandles="1" noChangeArrowheads="1" noChangeShapeType="1"/>
          </p:cNvSpPr>
          <p:nvPr/>
        </p:nvSpPr>
        <p:spPr>
          <a:xfrm>
            <a:off x="714375" y="476250"/>
            <a:ext cx="11451431" cy="411360"/>
          </a:xfrm>
          <a:prstGeom prst="rect">
            <a:avLst/>
          </a:prstGeom>
          <a:noFill/>
        </p:spPr>
        <p:txBody>
          <a:bodyPr wrap="square" lIns="0" tIns="0" rIns="0" bIns="0" anchor="t">
            <a:spAutoFit/>
          </a:bodyPr>
          <a:lstStyle/>
          <a:p>
            <a:pPr>
              <a:lnSpc>
                <a:spcPts val="3240"/>
              </a:lnSpc>
            </a:pPr>
            <a:r>
              <a:rPr lang="en-US" sz="2700" b="1" i="0" u="none" dirty="0">
                <a:latin typeface="Montserrat"/>
              </a:rPr>
              <a:t>Momentum assignment in the forward fragmentation cone</a:t>
            </a:r>
            <a:endParaRPr sz="2700" b="1" i="0" u="none" dirty="0">
              <a:latin typeface="Montserrat"/>
            </a:endParaRPr>
          </a:p>
        </p:txBody>
      </p:sp>
      <p:sp>
        <p:nvSpPr>
          <p:cNvPr id="12" name="Rectangle 13">
            <a:extLst>
              <a:ext uri="{FF2B5EF4-FFF2-40B4-BE49-F238E27FC236}">
                <a16:creationId xmlns:a16="http://schemas.microsoft.com/office/drawing/2014/main" id="{36330767-AEB5-AE9D-AE55-05A43CCB5A0B}"/>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sp>
        <p:nvSpPr>
          <p:cNvPr id="14" name="TextBox 13">
            <a:extLst>
              <a:ext uri="{FF2B5EF4-FFF2-40B4-BE49-F238E27FC236}">
                <a16:creationId xmlns:a16="http://schemas.microsoft.com/office/drawing/2014/main" id="{14EED689-E7E2-1BA1-7357-9037508A1ED1}"/>
              </a:ext>
            </a:extLst>
          </p:cNvPr>
          <p:cNvSpPr txBox="1">
            <a:spLocks noGrp="1" noRot="1" noMove="1" noResize="1" noEditPoints="1" noAdjustHandles="1" noChangeArrowheads="1" noChangeShapeType="1"/>
          </p:cNvSpPr>
          <p:nvPr/>
        </p:nvSpPr>
        <p:spPr>
          <a:xfrm>
            <a:off x="1005806" y="938387"/>
            <a:ext cx="3099881" cy="276999"/>
          </a:xfrm>
          <a:prstGeom prst="rect">
            <a:avLst/>
          </a:prstGeom>
          <a:noFill/>
        </p:spPr>
        <p:txBody>
          <a:bodyPr wrap="square">
            <a:spAutoFit/>
          </a:bodyPr>
          <a:lstStyle/>
          <a:p>
            <a:r>
              <a:rPr lang="ro-RO" sz="1200" b="1" i="0" dirty="0">
                <a:solidFill>
                  <a:schemeClr val="tx1"/>
                </a:solidFill>
                <a:effectLst/>
                <a:latin typeface="Times New Roman" panose="02020603050405020304" pitchFamily="18" charset="0"/>
                <a:cs typeface="Times New Roman" panose="02020603050405020304" pitchFamily="18" charset="0"/>
              </a:rPr>
              <a:t>L. Anderson</a:t>
            </a:r>
            <a:r>
              <a:rPr lang="ru-RU" sz="1200" b="1" i="0" dirty="0">
                <a:solidFill>
                  <a:schemeClr val="tx1"/>
                </a:solidFill>
                <a:effectLst/>
                <a:latin typeface="Times New Roman" panose="02020603050405020304" pitchFamily="18" charset="0"/>
                <a:cs typeface="Times New Roman" panose="02020603050405020304" pitchFamily="18" charset="0"/>
              </a:rPr>
              <a:t> </a:t>
            </a:r>
            <a:r>
              <a:rPr lang="en-US" sz="1200" b="1" i="0" dirty="0">
                <a:solidFill>
                  <a:schemeClr val="tx1"/>
                </a:solidFill>
                <a:effectLst/>
                <a:latin typeface="Times New Roman" panose="02020603050405020304" pitchFamily="18" charset="0"/>
                <a:cs typeface="Times New Roman" panose="02020603050405020304" pitchFamily="18" charset="0"/>
              </a:rPr>
              <a:t>et al, </a:t>
            </a:r>
            <a:r>
              <a:rPr lang="ru-RU" sz="1200" b="1" i="0" dirty="0">
                <a:solidFill>
                  <a:schemeClr val="tx1"/>
                </a:solidFill>
                <a:effectLst/>
                <a:latin typeface="Times New Roman" panose="02020603050405020304" pitchFamily="18" charset="0"/>
                <a:cs typeface="Times New Roman" panose="02020603050405020304" pitchFamily="18" charset="0"/>
              </a:rPr>
              <a:t>Phys. </a:t>
            </a:r>
            <a:r>
              <a:rPr lang="ru-RU" sz="1200" b="1" i="0" dirty="0" err="1">
                <a:solidFill>
                  <a:schemeClr val="tx1"/>
                </a:solidFill>
                <a:effectLst/>
                <a:latin typeface="Times New Roman" panose="02020603050405020304" pitchFamily="18" charset="0"/>
                <a:cs typeface="Times New Roman" panose="02020603050405020304" pitchFamily="18" charset="0"/>
              </a:rPr>
              <a:t>Rev</a:t>
            </a:r>
            <a:r>
              <a:rPr lang="ru-RU" sz="1200" b="1" i="0" dirty="0">
                <a:solidFill>
                  <a:schemeClr val="tx1"/>
                </a:solidFill>
                <a:effectLst/>
                <a:latin typeface="Times New Roman" panose="02020603050405020304" pitchFamily="18" charset="0"/>
                <a:cs typeface="Times New Roman" panose="02020603050405020304" pitchFamily="18" charset="0"/>
              </a:rPr>
              <a:t>. C 28, 1224</a:t>
            </a:r>
            <a:endParaRPr lang="ru-RU" sz="1200" b="1" dirty="0">
              <a:latin typeface="Times New Roman" panose="02020603050405020304" pitchFamily="18" charset="0"/>
              <a:cs typeface="Times New Roman" panose="02020603050405020304" pitchFamily="18" charset="0"/>
            </a:endParaRPr>
          </a:p>
        </p:txBody>
      </p:sp>
      <p:pic>
        <p:nvPicPr>
          <p:cNvPr id="16" name="Рисунок 15">
            <a:extLst>
              <a:ext uri="{FF2B5EF4-FFF2-40B4-BE49-F238E27FC236}">
                <a16:creationId xmlns:a16="http://schemas.microsoft.com/office/drawing/2014/main" id="{03221CE0-0B68-26E5-09DD-C31FFA76905D}"/>
              </a:ext>
            </a:extLst>
          </p:cNvPr>
          <p:cNvPicPr>
            <a:picLocks noGrp="1" noRot="1" noChangeAspect="1" noMove="1" noResize="1" noEditPoints="1" noAdjustHandles="1" noChangeArrowheads="1" noChangeShapeType="1" noCrop="1"/>
          </p:cNvPicPr>
          <p:nvPr/>
        </p:nvPicPr>
        <p:blipFill>
          <a:blip r:embed="rId4"/>
          <a:stretch>
            <a:fillRect/>
          </a:stretch>
        </p:blipFill>
        <p:spPr>
          <a:xfrm>
            <a:off x="5729604" y="5419591"/>
            <a:ext cx="1609950" cy="962159"/>
          </a:xfrm>
          <a:prstGeom prst="rect">
            <a:avLst/>
          </a:prstGeom>
        </p:spPr>
      </p:pic>
      <p:pic>
        <p:nvPicPr>
          <p:cNvPr id="6" name="Picture 2">
            <a:extLst>
              <a:ext uri="{FF2B5EF4-FFF2-40B4-BE49-F238E27FC236}">
                <a16:creationId xmlns:a16="http://schemas.microsoft.com/office/drawing/2014/main" id="{7676AE02-3812-1A5D-A8B8-B75540E6E20F}"/>
              </a:ext>
            </a:extLst>
          </p:cNvPr>
          <p:cNvPicPr>
            <a:picLocks noGrp="1" noRot="1" noChangeAspect="1" noMove="1" noResize="1" noEditPoints="1" noAdjustHandles="1" noChangeArrowheads="1" noChangeShapeType="1" noCrop="1"/>
          </p:cNvPicPr>
          <p:nvPr/>
        </p:nvPicPr>
        <p:blipFill rotWithShape="1">
          <a:blip r:embed="rId5">
            <a:extLst>
              <a:ext uri="{28A0092B-C50C-407E-A947-70E740481C1C}">
                <a14:useLocalDpi xmlns:a14="http://schemas.microsoft.com/office/drawing/2010/main" val="0"/>
              </a:ext>
            </a:extLst>
          </a:blip>
          <a:srcRect r="49637" b="65269"/>
          <a:stretch>
            <a:fillRect/>
          </a:stretch>
        </p:blipFill>
        <p:spPr bwMode="auto">
          <a:xfrm>
            <a:off x="4936640" y="3429000"/>
            <a:ext cx="3411001" cy="1755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a:extLst>
              <a:ext uri="{FF2B5EF4-FFF2-40B4-BE49-F238E27FC236}">
                <a16:creationId xmlns:a16="http://schemas.microsoft.com/office/drawing/2014/main" id="{B6B893BA-E2FA-BDD4-6292-A74D986CAC22}"/>
              </a:ext>
            </a:extLst>
          </p:cNvPr>
          <p:cNvPicPr>
            <a:picLocks noGrp="1" noRot="1" noChangeAspect="1" noMove="1" noResize="1" noEditPoints="1" noAdjustHandles="1" noChangeArrowheads="1" noChangeShapeType="1" noCrop="1"/>
          </p:cNvPicPr>
          <p:nvPr/>
        </p:nvPicPr>
        <p:blipFill rotWithShape="1">
          <a:blip r:embed="rId5">
            <a:extLst>
              <a:ext uri="{28A0092B-C50C-407E-A947-70E740481C1C}">
                <a14:useLocalDpi xmlns:a14="http://schemas.microsoft.com/office/drawing/2010/main" val="0"/>
              </a:ext>
            </a:extLst>
          </a:blip>
          <a:srcRect l="16156" t="42659" r="50268" b="9217"/>
          <a:stretch>
            <a:fillRect/>
          </a:stretch>
        </p:blipFill>
        <p:spPr bwMode="auto">
          <a:xfrm>
            <a:off x="9136285" y="1254296"/>
            <a:ext cx="2744157" cy="2935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Рисунок 3">
            <a:extLst>
              <a:ext uri="{FF2B5EF4-FFF2-40B4-BE49-F238E27FC236}">
                <a16:creationId xmlns:a16="http://schemas.microsoft.com/office/drawing/2014/main" id="{81BA1665-417C-BFA3-3150-B0139C25AAFA}"/>
              </a:ext>
            </a:extLst>
          </p:cNvPr>
          <p:cNvPicPr>
            <a:picLocks noGrp="1" noRo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187510" y="1165579"/>
            <a:ext cx="2694138" cy="1985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Стрелка: вправо 4">
            <a:extLst>
              <a:ext uri="{FF2B5EF4-FFF2-40B4-BE49-F238E27FC236}">
                <a16:creationId xmlns:a16="http://schemas.microsoft.com/office/drawing/2014/main" id="{5C165697-B0D0-E2EB-6F43-6624016AE5DB}"/>
              </a:ext>
            </a:extLst>
          </p:cNvPr>
          <p:cNvSpPr>
            <a:spLocks noGrp="1" noRot="1" noMove="1" noResize="1" noEditPoints="1" noAdjustHandles="1" noChangeArrowheads="1" noChangeShapeType="1"/>
          </p:cNvSpPr>
          <p:nvPr/>
        </p:nvSpPr>
        <p:spPr>
          <a:xfrm>
            <a:off x="4390417" y="5693923"/>
            <a:ext cx="1102468" cy="330741"/>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solidFill>
                <a:schemeClr val="bg1"/>
              </a:solidFill>
            </a:endParaRPr>
          </a:p>
        </p:txBody>
      </p:sp>
      <p:sp>
        <p:nvSpPr>
          <p:cNvPr id="11" name="Стрелка: вправо 10">
            <a:extLst>
              <a:ext uri="{FF2B5EF4-FFF2-40B4-BE49-F238E27FC236}">
                <a16:creationId xmlns:a16="http://schemas.microsoft.com/office/drawing/2014/main" id="{3E1A40D2-7871-68B0-E6A9-2E44766FE491}"/>
              </a:ext>
            </a:extLst>
          </p:cNvPr>
          <p:cNvSpPr>
            <a:spLocks noGrp="1" noRot="1" noMove="1" noResize="1" noEditPoints="1" noAdjustHandles="1" noChangeArrowheads="1" noChangeShapeType="1"/>
          </p:cNvSpPr>
          <p:nvPr/>
        </p:nvSpPr>
        <p:spPr>
          <a:xfrm>
            <a:off x="7552094" y="5693923"/>
            <a:ext cx="1102468" cy="330741"/>
          </a:xfrm>
          <a:prstGeom prst="rightArrow">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ru-RU"/>
          </a:p>
        </p:txBody>
      </p:sp>
      <p:sp>
        <p:nvSpPr>
          <p:cNvPr id="13" name="Номер слайда 12">
            <a:extLst>
              <a:ext uri="{FF2B5EF4-FFF2-40B4-BE49-F238E27FC236}">
                <a16:creationId xmlns:a16="http://schemas.microsoft.com/office/drawing/2014/main" id="{4809E0A6-CB9A-FEC3-4F14-0D7DA9328902}"/>
              </a:ext>
            </a:extLst>
          </p:cNvPr>
          <p:cNvSpPr>
            <a:spLocks noGrp="1"/>
          </p:cNvSpPr>
          <p:nvPr>
            <p:ph type="sldNum" sz="quarter" idx="12"/>
          </p:nvPr>
        </p:nvSpPr>
        <p:spPr/>
        <p:txBody>
          <a:bodyPr/>
          <a:lstStyle/>
          <a:p>
            <a:fld id="{266C5EB8-ABAD-4348-9532-0275B03BF9FE}" type="slidenum">
              <a:rPr lang="en-US" smtClean="0"/>
              <a:t>6</a:t>
            </a:fld>
            <a:endParaRPr lang="en-US"/>
          </a:p>
        </p:txBody>
      </p:sp>
    </p:spTree>
    <p:extLst>
      <p:ext uri="{BB962C8B-B14F-4D97-AF65-F5344CB8AC3E}">
        <p14:creationId xmlns:p14="http://schemas.microsoft.com/office/powerpoint/2010/main" val="1649030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10542C5-74F9-72DC-8371-3BD00F27C2F9}"/>
              </a:ext>
            </a:extLst>
          </p:cNvPr>
          <p:cNvSpPr txBox="1">
            <a:spLocks noGrp="1" noRot="1" noMove="1" noResize="1" noEditPoints="1" noAdjustHandles="1" noChangeArrowheads="1" noChangeShapeType="1"/>
          </p:cNvSpPr>
          <p:nvPr/>
        </p:nvSpPr>
        <p:spPr>
          <a:xfrm>
            <a:off x="714376" y="476250"/>
            <a:ext cx="9532092" cy="410369"/>
          </a:xfrm>
          <a:prstGeom prst="rect">
            <a:avLst/>
          </a:prstGeom>
          <a:noFill/>
        </p:spPr>
        <p:txBody>
          <a:bodyPr wrap="square" lIns="0" tIns="0" rIns="0" bIns="0" anchor="t">
            <a:spAutoFit/>
          </a:bodyPr>
          <a:lstStyle/>
          <a:p>
            <a:pPr>
              <a:lnSpc>
                <a:spcPts val="3240"/>
              </a:lnSpc>
            </a:pPr>
            <a:r>
              <a:rPr lang="en-US" sz="2700" b="1" i="0" u="none" dirty="0">
                <a:latin typeface="Montserrat"/>
              </a:rPr>
              <a:t>Identification of</a:t>
            </a:r>
            <a:r>
              <a:rPr lang="ru-RU" sz="2700" b="1" i="0" u="none" dirty="0">
                <a:latin typeface="Montserrat"/>
              </a:rPr>
              <a:t> </a:t>
            </a:r>
            <a:r>
              <a:rPr lang="en-US" sz="2700" b="1" i="0" u="none" dirty="0">
                <a:latin typeface="Montserrat"/>
              </a:rPr>
              <a:t>the decay of relativistic </a:t>
            </a:r>
            <a:r>
              <a:rPr lang="en-US" sz="2700" b="1" i="0" u="none" baseline="30000" dirty="0">
                <a:latin typeface="Montserrat"/>
              </a:rPr>
              <a:t>8</a:t>
            </a:r>
            <a:r>
              <a:rPr lang="en-US" sz="2700" b="1" i="0" u="none" dirty="0">
                <a:latin typeface="Montserrat"/>
              </a:rPr>
              <a:t>Be nuclei</a:t>
            </a:r>
            <a:endParaRPr sz="2700" b="1" i="0" u="none" dirty="0">
              <a:latin typeface="Montserrat"/>
            </a:endParaRPr>
          </a:p>
        </p:txBody>
      </p:sp>
      <p:sp>
        <p:nvSpPr>
          <p:cNvPr id="7" name="Rectangle 13">
            <a:extLst>
              <a:ext uri="{FF2B5EF4-FFF2-40B4-BE49-F238E27FC236}">
                <a16:creationId xmlns:a16="http://schemas.microsoft.com/office/drawing/2014/main" id="{51BE73A9-E322-4BD1-B053-BAB2B13671B1}"/>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pic>
        <p:nvPicPr>
          <p:cNvPr id="9" name="Рисунок 8">
            <a:extLst>
              <a:ext uri="{FF2B5EF4-FFF2-40B4-BE49-F238E27FC236}">
                <a16:creationId xmlns:a16="http://schemas.microsoft.com/office/drawing/2014/main" id="{6C2D5411-77D5-9E27-4C41-F705CECCEAFD}"/>
              </a:ext>
            </a:extLst>
          </p:cNvPr>
          <p:cNvPicPr>
            <a:picLocks noGrp="1" noRot="1" noChangeAspect="1" noMove="1" noResize="1" noEditPoints="1" noAdjustHandles="1" noChangeArrowheads="1" noChangeShapeType="1" noCrop="1"/>
          </p:cNvPicPr>
          <p:nvPr/>
        </p:nvPicPr>
        <p:blipFill>
          <a:blip r:embed="rId3"/>
          <a:stretch>
            <a:fillRect/>
          </a:stretch>
        </p:blipFill>
        <p:spPr>
          <a:xfrm>
            <a:off x="5480422" y="1288360"/>
            <a:ext cx="6402405" cy="2473001"/>
          </a:xfrm>
          <a:prstGeom prst="rect">
            <a:avLst/>
          </a:prstGeom>
        </p:spPr>
      </p:pic>
      <p:sp>
        <p:nvSpPr>
          <p:cNvPr id="11" name="TextBox 10">
            <a:extLst>
              <a:ext uri="{FF2B5EF4-FFF2-40B4-BE49-F238E27FC236}">
                <a16:creationId xmlns:a16="http://schemas.microsoft.com/office/drawing/2014/main" id="{3580413C-FB84-6401-B144-A824BBD6F758}"/>
              </a:ext>
            </a:extLst>
          </p:cNvPr>
          <p:cNvSpPr txBox="1">
            <a:spLocks noGrp="1" noRot="1" noMove="1" noResize="1" noEditPoints="1" noAdjustHandles="1" noChangeArrowheads="1" noChangeShapeType="1"/>
          </p:cNvSpPr>
          <p:nvPr/>
        </p:nvSpPr>
        <p:spPr>
          <a:xfrm>
            <a:off x="6914432" y="996849"/>
            <a:ext cx="3534383" cy="369332"/>
          </a:xfrm>
          <a:prstGeom prst="rect">
            <a:avLst/>
          </a:prstGeom>
          <a:noFill/>
        </p:spPr>
        <p:txBody>
          <a:bodyPr wrap="square">
            <a:spAutoFit/>
          </a:bodyPr>
          <a:lstStyle/>
          <a:p>
            <a:r>
              <a:rPr lang="en-US" b="1" baseline="30000" dirty="0">
                <a:effectLst>
                  <a:outerShdw blurRad="38100" dist="38100" dir="2700000" algn="tl">
                    <a:srgbClr val="000000">
                      <a:alpha val="43137"/>
                    </a:srgbClr>
                  </a:outerShdw>
                </a:effectLst>
                <a:latin typeface="Times New Roman" pitchFamily="18" charset="0"/>
                <a:cs typeface="Times New Roman" pitchFamily="18" charset="0"/>
              </a:rPr>
              <a:t>9</a:t>
            </a:r>
            <a:r>
              <a:rPr lang="en-US" b="1" dirty="0">
                <a:effectLst>
                  <a:outerShdw blurRad="38100" dist="38100" dir="2700000" algn="tl">
                    <a:srgbClr val="000000">
                      <a:alpha val="43137"/>
                    </a:srgbClr>
                  </a:outerShdw>
                </a:effectLst>
                <a:latin typeface="Times New Roman" pitchFamily="18" charset="0"/>
                <a:cs typeface="Times New Roman" pitchFamily="18" charset="0"/>
              </a:rPr>
              <a:t>Be → 2α at 1.2 GeV per nucleon</a:t>
            </a:r>
            <a:endParaRPr lang="ru-RU" dirty="0"/>
          </a:p>
        </p:txBody>
      </p:sp>
      <p:grpSp>
        <p:nvGrpSpPr>
          <p:cNvPr id="16" name="Группа 15">
            <a:extLst>
              <a:ext uri="{FF2B5EF4-FFF2-40B4-BE49-F238E27FC236}">
                <a16:creationId xmlns:a16="http://schemas.microsoft.com/office/drawing/2014/main" id="{A40434D4-2641-02F0-00D7-BD01BC85C318}"/>
              </a:ext>
            </a:extLst>
          </p:cNvPr>
          <p:cNvGrpSpPr>
            <a:grpSpLocks noGrp="1" noUngrp="1" noRot="1" noMove="1" noResize="1"/>
          </p:cNvGrpSpPr>
          <p:nvPr/>
        </p:nvGrpSpPr>
        <p:grpSpPr>
          <a:xfrm>
            <a:off x="120725" y="1674290"/>
            <a:ext cx="5029361" cy="1428790"/>
            <a:chOff x="35051" y="1543139"/>
            <a:chExt cx="5155660" cy="1455822"/>
          </a:xfrm>
        </p:grpSpPr>
        <p:pic>
          <p:nvPicPr>
            <p:cNvPr id="13" name="Picture 6" descr="C:\Users\Павел\Desktop\BECQUEREL-2019_NOO\Be9-10-0763.jpg">
              <a:extLst>
                <a:ext uri="{FF2B5EF4-FFF2-40B4-BE49-F238E27FC236}">
                  <a16:creationId xmlns:a16="http://schemas.microsoft.com/office/drawing/2014/main" id="{5650E9DC-D00A-54C3-A922-F958B04A2C22}"/>
                </a:ext>
              </a:extLst>
            </p:cNvPr>
            <p:cNvPicPr>
              <a:picLocks noGrp="1" noRot="1" noChangeAspect="1" noMove="1" noResize="1" noEditPoints="1" noAdjustHandles="1" noChangeArrowheads="1" noChangeShapeType="1" noCrop="1"/>
            </p:cNvPicPr>
            <p:nvPr/>
          </p:nvPicPr>
          <p:blipFill>
            <a:blip r:embed="rId4" cstate="print"/>
            <a:srcRect r="47079"/>
            <a:stretch>
              <a:fillRect/>
            </a:stretch>
          </p:blipFill>
          <p:spPr bwMode="auto">
            <a:xfrm>
              <a:off x="41338" y="1543139"/>
              <a:ext cx="5149373" cy="748269"/>
            </a:xfrm>
            <a:prstGeom prst="rect">
              <a:avLst/>
            </a:prstGeom>
            <a:noFill/>
            <a:ln w="9525">
              <a:noFill/>
              <a:miter lim="800000"/>
              <a:headEnd/>
              <a:tailEnd/>
            </a:ln>
          </p:spPr>
        </p:pic>
        <p:pic>
          <p:nvPicPr>
            <p:cNvPr id="15" name="Picture 6" descr="C:\Users\Павел\Desktop\BECQUEREL-2019_NOO\Be9-10-0763.jpg">
              <a:extLst>
                <a:ext uri="{FF2B5EF4-FFF2-40B4-BE49-F238E27FC236}">
                  <a16:creationId xmlns:a16="http://schemas.microsoft.com/office/drawing/2014/main" id="{7143CE19-EBED-6CDC-0778-91C052A42F66}"/>
                </a:ext>
              </a:extLst>
            </p:cNvPr>
            <p:cNvPicPr>
              <a:picLocks noGrp="1" noRot="1" noChangeAspect="1" noMove="1" noResize="1" noEditPoints="1" noAdjustHandles="1" noChangeArrowheads="1" noChangeShapeType="1" noCrop="1"/>
            </p:cNvPicPr>
            <p:nvPr/>
          </p:nvPicPr>
          <p:blipFill>
            <a:blip r:embed="rId4" cstate="print"/>
            <a:srcRect l="81041" t="37186" b="33612"/>
            <a:stretch>
              <a:fillRect/>
            </a:stretch>
          </p:blipFill>
          <p:spPr bwMode="auto">
            <a:xfrm>
              <a:off x="35051" y="2388673"/>
              <a:ext cx="5155660" cy="610288"/>
            </a:xfrm>
            <a:prstGeom prst="rect">
              <a:avLst/>
            </a:prstGeom>
            <a:noFill/>
            <a:ln w="6350">
              <a:solidFill>
                <a:schemeClr val="tx1"/>
              </a:solidFill>
              <a:miter lim="800000"/>
              <a:headEnd/>
              <a:tailEnd/>
            </a:ln>
          </p:spPr>
        </p:pic>
      </p:grpSp>
      <p:sp>
        <p:nvSpPr>
          <p:cNvPr id="18" name="TextBox 17">
            <a:extLst>
              <a:ext uri="{FF2B5EF4-FFF2-40B4-BE49-F238E27FC236}">
                <a16:creationId xmlns:a16="http://schemas.microsoft.com/office/drawing/2014/main" id="{B88191ED-02BE-D7DC-EBD4-95D88A589101}"/>
              </a:ext>
            </a:extLst>
          </p:cNvPr>
          <p:cNvSpPr txBox="1">
            <a:spLocks noGrp="1" noRot="1" noMove="1" noResize="1" noEditPoints="1" noAdjustHandles="1" noChangeArrowheads="1" noChangeShapeType="1"/>
          </p:cNvSpPr>
          <p:nvPr/>
        </p:nvSpPr>
        <p:spPr>
          <a:xfrm>
            <a:off x="7673878" y="3645763"/>
            <a:ext cx="2190559" cy="261610"/>
          </a:xfrm>
          <a:prstGeom prst="rect">
            <a:avLst/>
          </a:prstGeom>
          <a:noFill/>
        </p:spPr>
        <p:txBody>
          <a:bodyPr wrap="square">
            <a:spAutoFit/>
          </a:bodyPr>
          <a:lstStyle/>
          <a:p>
            <a:r>
              <a:rPr lang="ru-RU" sz="1100" dirty="0">
                <a:latin typeface="Times New Roman" panose="02020603050405020304" pitchFamily="18" charset="0"/>
                <a:cs typeface="Times New Roman" panose="02020603050405020304" pitchFamily="18" charset="0"/>
                <a:hlinkClick r:id="rId5"/>
              </a:rPr>
              <a:t>Few Body Syst (2008) 44: 273–276</a:t>
            </a:r>
            <a:endParaRPr lang="ru-RU" sz="1100" dirty="0">
              <a:latin typeface="Times New Roman" panose="02020603050405020304" pitchFamily="18" charset="0"/>
              <a:cs typeface="Times New Roman" panose="02020603050405020304" pitchFamily="18" charset="0"/>
            </a:endParaRPr>
          </a:p>
        </p:txBody>
      </p:sp>
      <p:cxnSp>
        <p:nvCxnSpPr>
          <p:cNvPr id="35" name="Прямая со стрелкой 34">
            <a:extLst>
              <a:ext uri="{FF2B5EF4-FFF2-40B4-BE49-F238E27FC236}">
                <a16:creationId xmlns:a16="http://schemas.microsoft.com/office/drawing/2014/main" id="{8B4AE2E5-281E-CDB0-6582-5B4793B7AE3F}"/>
              </a:ext>
            </a:extLst>
          </p:cNvPr>
          <p:cNvCxnSpPr>
            <a:cxnSpLocks noGrp="1" noRot="1" noMove="1" noResize="1" noEditPoints="1" noAdjustHandles="1" noChangeArrowheads="1" noChangeShapeType="1"/>
          </p:cNvCxnSpPr>
          <p:nvPr/>
        </p:nvCxnSpPr>
        <p:spPr>
          <a:xfrm flipV="1">
            <a:off x="9213273" y="2388685"/>
            <a:ext cx="339436" cy="29217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nvGrpSpPr>
          <p:cNvPr id="38" name="Группа 37">
            <a:extLst>
              <a:ext uri="{FF2B5EF4-FFF2-40B4-BE49-F238E27FC236}">
                <a16:creationId xmlns:a16="http://schemas.microsoft.com/office/drawing/2014/main" id="{E12F5E4D-AAD8-D43D-06B8-A212CEB0FD72}"/>
              </a:ext>
            </a:extLst>
          </p:cNvPr>
          <p:cNvGrpSpPr>
            <a:grpSpLocks noGrp="1" noUngrp="1" noRot="1" noMove="1" noResize="1"/>
          </p:cNvGrpSpPr>
          <p:nvPr/>
        </p:nvGrpSpPr>
        <p:grpSpPr>
          <a:xfrm>
            <a:off x="5376972" y="3946709"/>
            <a:ext cx="6815028" cy="2627165"/>
            <a:chOff x="5355986" y="4004834"/>
            <a:chExt cx="6815028" cy="2627165"/>
          </a:xfrm>
        </p:grpSpPr>
        <p:grpSp>
          <p:nvGrpSpPr>
            <p:cNvPr id="37" name="Группа 36">
              <a:extLst>
                <a:ext uri="{FF2B5EF4-FFF2-40B4-BE49-F238E27FC236}">
                  <a16:creationId xmlns:a16="http://schemas.microsoft.com/office/drawing/2014/main" id="{06A44263-5A36-2877-7409-1A4FC207E1C8}"/>
                </a:ext>
              </a:extLst>
            </p:cNvPr>
            <p:cNvGrpSpPr>
              <a:grpSpLocks noGrp="1" noUngrp="1" noRot="1" noMove="1" noResize="1"/>
            </p:cNvGrpSpPr>
            <p:nvPr/>
          </p:nvGrpSpPr>
          <p:grpSpPr>
            <a:xfrm>
              <a:off x="5355986" y="4162114"/>
              <a:ext cx="6815028" cy="2469885"/>
              <a:chOff x="5381876" y="4135581"/>
              <a:chExt cx="6815028" cy="2469885"/>
            </a:xfrm>
          </p:grpSpPr>
          <p:pic>
            <p:nvPicPr>
              <p:cNvPr id="27" name="Рисунок 26">
                <a:extLst>
                  <a:ext uri="{FF2B5EF4-FFF2-40B4-BE49-F238E27FC236}">
                    <a16:creationId xmlns:a16="http://schemas.microsoft.com/office/drawing/2014/main" id="{CC3ED7B5-CEBB-C696-AC21-D718D6CA9BD1}"/>
                  </a:ext>
                </a:extLst>
              </p:cNvPr>
              <p:cNvPicPr>
                <a:picLocks noGrp="1" noRot="1" noChangeAspect="1" noMove="1" noResize="1" noEditPoints="1" noAdjustHandles="1" noChangeArrowheads="1" noChangeShapeType="1" noCrop="1"/>
              </p:cNvPicPr>
              <p:nvPr/>
            </p:nvPicPr>
            <p:blipFill>
              <a:blip r:embed="rId6"/>
              <a:stretch>
                <a:fillRect/>
              </a:stretch>
            </p:blipFill>
            <p:spPr>
              <a:xfrm>
                <a:off x="5381876" y="4255982"/>
                <a:ext cx="3299747" cy="2302867"/>
              </a:xfrm>
              <a:prstGeom prst="rect">
                <a:avLst/>
              </a:prstGeom>
            </p:spPr>
          </p:pic>
          <p:pic>
            <p:nvPicPr>
              <p:cNvPr id="20" name="Рисунок 19">
                <a:extLst>
                  <a:ext uri="{FF2B5EF4-FFF2-40B4-BE49-F238E27FC236}">
                    <a16:creationId xmlns:a16="http://schemas.microsoft.com/office/drawing/2014/main" id="{3EB8920B-85EC-667A-A1D7-3526318F5C73}"/>
                  </a:ext>
                </a:extLst>
              </p:cNvPr>
              <p:cNvPicPr>
                <a:picLocks noGrp="1" noRot="1" noChangeAspect="1" noMove="1" noResize="1" noEditPoints="1" noAdjustHandles="1" noChangeArrowheads="1" noChangeShapeType="1" noCrop="1"/>
              </p:cNvPicPr>
              <p:nvPr/>
            </p:nvPicPr>
            <p:blipFill>
              <a:blip r:embed="rId7"/>
              <a:stretch>
                <a:fillRect/>
              </a:stretch>
            </p:blipFill>
            <p:spPr>
              <a:xfrm>
                <a:off x="8681623" y="4186185"/>
                <a:ext cx="3515281" cy="2419281"/>
              </a:xfrm>
              <a:prstGeom prst="rect">
                <a:avLst/>
              </a:prstGeom>
            </p:spPr>
          </p:pic>
          <p:sp>
            <p:nvSpPr>
              <p:cNvPr id="21" name="TextBox 20">
                <a:extLst>
                  <a:ext uri="{FF2B5EF4-FFF2-40B4-BE49-F238E27FC236}">
                    <a16:creationId xmlns:a16="http://schemas.microsoft.com/office/drawing/2014/main" id="{32D019C0-E132-B790-F80C-6BAD32240FD7}"/>
                  </a:ext>
                </a:extLst>
              </p:cNvPr>
              <p:cNvSpPr txBox="1">
                <a:spLocks noGrp="1" noRot="1" noMove="1" noResize="1" noEditPoints="1" noAdjustHandles="1" noChangeArrowheads="1" noChangeShapeType="1"/>
              </p:cNvSpPr>
              <p:nvPr/>
            </p:nvSpPr>
            <p:spPr>
              <a:xfrm>
                <a:off x="10214179" y="4546473"/>
                <a:ext cx="1576072" cy="369332"/>
              </a:xfrm>
              <a:prstGeom prst="rect">
                <a:avLst/>
              </a:prstGeom>
              <a:noFill/>
            </p:spPr>
            <p:txBody>
              <a:bodyPr wrap="none" rtlCol="0">
                <a:spAutoFit/>
              </a:bodyPr>
              <a:lstStyle/>
              <a:p>
                <a:r>
                  <a:rPr lang="en-US" b="1" baseline="30000" dirty="0">
                    <a:latin typeface="Times New Roman" panose="02020603050405020304" pitchFamily="18" charset="0"/>
                    <a:cs typeface="Times New Roman" panose="02020603050405020304" pitchFamily="18" charset="0"/>
                  </a:rPr>
                  <a:t>16</a:t>
                </a:r>
                <a:r>
                  <a:rPr lang="en-US" b="1" dirty="0">
                    <a:latin typeface="Times New Roman" panose="02020603050405020304" pitchFamily="18" charset="0"/>
                    <a:cs typeface="Times New Roman" panose="02020603050405020304" pitchFamily="18" charset="0"/>
                  </a:rPr>
                  <a:t>O(</a:t>
                </a:r>
                <a:r>
                  <a:rPr lang="en-US" b="1" dirty="0" err="1">
                    <a:latin typeface="Times New Roman" panose="02020603050405020304" pitchFamily="18" charset="0"/>
                    <a:cs typeface="Times New Roman" panose="02020603050405020304" pitchFamily="18" charset="0"/>
                  </a:rPr>
                  <a:t>p,p</a:t>
                </a:r>
                <a:r>
                  <a:rPr lang="en-US" b="1" dirty="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2-4</a:t>
                </a:r>
                <a:r>
                  <a:rPr lang="en-US" b="1" dirty="0">
                    <a:latin typeface="Times New Roman" panose="02020603050405020304" pitchFamily="18" charset="0"/>
                    <a:cs typeface="Times New Roman" panose="02020603050405020304" pitchFamily="18" charset="0"/>
                  </a:rPr>
                  <a:t>]</a:t>
                </a:r>
                <a:r>
                  <a:rPr lang="el-GR" b="1" dirty="0">
                    <a:latin typeface="Times New Roman" panose="02020603050405020304" pitchFamily="18" charset="0"/>
                    <a:ea typeface="Calibri" panose="020F0502020204030204" pitchFamily="34" charset="0"/>
                    <a:cs typeface="Times New Roman" panose="02020603050405020304" pitchFamily="18" charset="0"/>
                  </a:rPr>
                  <a:t>α</a:t>
                </a:r>
                <a:endParaRPr lang="ru-RU" b="1" dirty="0">
                  <a:latin typeface="Times New Roman" panose="02020603050405020304" pitchFamily="18" charset="0"/>
                  <a:cs typeface="Times New Roman" panose="02020603050405020304" pitchFamily="18" charset="0"/>
                </a:endParaRPr>
              </a:p>
            </p:txBody>
          </p:sp>
          <p:grpSp>
            <p:nvGrpSpPr>
              <p:cNvPr id="31" name="Группа 30">
                <a:extLst>
                  <a:ext uri="{FF2B5EF4-FFF2-40B4-BE49-F238E27FC236}">
                    <a16:creationId xmlns:a16="http://schemas.microsoft.com/office/drawing/2014/main" id="{1223AD47-EBCB-BBBB-65FE-21E1C32F5889}"/>
                  </a:ext>
                </a:extLst>
              </p:cNvPr>
              <p:cNvGrpSpPr>
                <a:grpSpLocks noGrp="1" noUngrp="1" noRot="1" noMove="1" noResize="1"/>
              </p:cNvGrpSpPr>
              <p:nvPr/>
            </p:nvGrpSpPr>
            <p:grpSpPr>
              <a:xfrm>
                <a:off x="6914432" y="4443156"/>
                <a:ext cx="1470724" cy="584775"/>
                <a:chOff x="6857960" y="4349352"/>
                <a:chExt cx="1470724" cy="584775"/>
              </a:xfrm>
            </p:grpSpPr>
            <p:sp>
              <p:nvSpPr>
                <p:cNvPr id="25" name="TextBox 24">
                  <a:extLst>
                    <a:ext uri="{FF2B5EF4-FFF2-40B4-BE49-F238E27FC236}">
                      <a16:creationId xmlns:a16="http://schemas.microsoft.com/office/drawing/2014/main" id="{576CBFFE-6D05-B06E-C176-55B07045ED90}"/>
                    </a:ext>
                  </a:extLst>
                </p:cNvPr>
                <p:cNvSpPr txBox="1">
                  <a:spLocks noGrp="1" noRot="1" noMove="1" noResize="1" noEditPoints="1" noAdjustHandles="1" noChangeArrowheads="1" noChangeShapeType="1"/>
                </p:cNvSpPr>
                <p:nvPr/>
              </p:nvSpPr>
              <p:spPr>
                <a:xfrm>
                  <a:off x="7174334" y="4349352"/>
                  <a:ext cx="1154350" cy="584775"/>
                </a:xfrm>
                <a:prstGeom prst="rect">
                  <a:avLst/>
                </a:prstGeom>
                <a:noFill/>
              </p:spPr>
              <p:txBody>
                <a:bodyPr wrap="square">
                  <a:spAutoFit/>
                </a:bodyPr>
                <a:lstStyle/>
                <a:p>
                  <a:r>
                    <a:rPr lang="en-US" sz="1600" b="1" baseline="30000" dirty="0">
                      <a:latin typeface="Times New Roman" pitchFamily="18" charset="0"/>
                      <a:cs typeface="Times New Roman" pitchFamily="18" charset="0"/>
                    </a:rPr>
                    <a:t>12</a:t>
                  </a:r>
                  <a:r>
                    <a:rPr lang="en-US" sz="1600" b="1" dirty="0">
                      <a:latin typeface="Times New Roman" pitchFamily="18" charset="0"/>
                      <a:cs typeface="Times New Roman" pitchFamily="18" charset="0"/>
                    </a:rPr>
                    <a:t>C → 3</a:t>
                  </a:r>
                  <a:r>
                    <a:rPr lang="el-GR" sz="1600" b="1" dirty="0">
                      <a:latin typeface="Times New Roman" pitchFamily="18" charset="0"/>
                      <a:cs typeface="Times New Roman" pitchFamily="18" charset="0"/>
                    </a:rPr>
                    <a:t>α</a:t>
                  </a:r>
                  <a:r>
                    <a:rPr lang="en-US" sz="1600" b="1" dirty="0">
                      <a:latin typeface="Times New Roman" pitchFamily="18" charset="0"/>
                      <a:cs typeface="Times New Roman" pitchFamily="18" charset="0"/>
                    </a:rPr>
                    <a:t> </a:t>
                  </a:r>
                </a:p>
                <a:p>
                  <a:r>
                    <a:rPr lang="en-US" sz="1600" b="1" baseline="30000" dirty="0">
                      <a:latin typeface="Times New Roman" pitchFamily="18" charset="0"/>
                      <a:cs typeface="Times New Roman" pitchFamily="18" charset="0"/>
                    </a:rPr>
                    <a:t>16</a:t>
                  </a:r>
                  <a:r>
                    <a:rPr lang="en-US" sz="1600" b="1" dirty="0">
                      <a:latin typeface="Times New Roman" pitchFamily="18" charset="0"/>
                      <a:cs typeface="Times New Roman" pitchFamily="18" charset="0"/>
                    </a:rPr>
                    <a:t>O </a:t>
                  </a:r>
                  <a:r>
                    <a:rPr lang="el-GR" sz="1600" b="1" dirty="0">
                      <a:latin typeface="Times New Roman" pitchFamily="18" charset="0"/>
                      <a:cs typeface="Times New Roman" pitchFamily="18" charset="0"/>
                    </a:rPr>
                    <a:t>→</a:t>
                  </a:r>
                  <a:r>
                    <a:rPr lang="en-US" sz="1600" b="1" dirty="0">
                      <a:latin typeface="Times New Roman" pitchFamily="18" charset="0"/>
                      <a:cs typeface="Times New Roman" pitchFamily="18" charset="0"/>
                    </a:rPr>
                    <a:t> 4</a:t>
                  </a:r>
                  <a:r>
                    <a:rPr lang="el-GR" sz="1600" b="1" dirty="0">
                      <a:latin typeface="Times New Roman" pitchFamily="18" charset="0"/>
                      <a:cs typeface="Times New Roman" pitchFamily="18" charset="0"/>
                    </a:rPr>
                    <a:t>α</a:t>
                  </a:r>
                  <a:endParaRPr lang="en-US" sz="1600" b="1" dirty="0">
                    <a:latin typeface="Times New Roman" pitchFamily="18" charset="0"/>
                    <a:cs typeface="Times New Roman" pitchFamily="18" charset="0"/>
                  </a:endParaRPr>
                </a:p>
              </p:txBody>
            </p:sp>
            <p:cxnSp>
              <p:nvCxnSpPr>
                <p:cNvPr id="29" name="Прямая соединительная линия 28">
                  <a:extLst>
                    <a:ext uri="{FF2B5EF4-FFF2-40B4-BE49-F238E27FC236}">
                      <a16:creationId xmlns:a16="http://schemas.microsoft.com/office/drawing/2014/main" id="{B6BCE890-9765-4C66-3CF3-565557259E0D}"/>
                    </a:ext>
                  </a:extLst>
                </p:cNvPr>
                <p:cNvCxnSpPr>
                  <a:cxnSpLocks noGrp="1" noRot="1" noMove="1" noResize="1" noEditPoints="1" noAdjustHandles="1" noChangeArrowheads="1" noChangeShapeType="1"/>
                </p:cNvCxnSpPr>
                <p:nvPr/>
              </p:nvCxnSpPr>
              <p:spPr>
                <a:xfrm>
                  <a:off x="6857960" y="4501144"/>
                  <a:ext cx="342402" cy="0"/>
                </a:xfrm>
                <a:prstGeom prst="line">
                  <a:avLst/>
                </a:prstGeom>
                <a:ln>
                  <a:prstDash val="dash"/>
                </a:ln>
              </p:spPr>
              <p:style>
                <a:lnRef idx="2">
                  <a:schemeClr val="dk1"/>
                </a:lnRef>
                <a:fillRef idx="0">
                  <a:schemeClr val="dk1"/>
                </a:fillRef>
                <a:effectRef idx="1">
                  <a:schemeClr val="dk1"/>
                </a:effectRef>
                <a:fontRef idx="minor">
                  <a:schemeClr val="tx1"/>
                </a:fontRef>
              </p:style>
            </p:cxnSp>
            <p:cxnSp>
              <p:nvCxnSpPr>
                <p:cNvPr id="30" name="Прямая соединительная линия 29">
                  <a:extLst>
                    <a:ext uri="{FF2B5EF4-FFF2-40B4-BE49-F238E27FC236}">
                      <a16:creationId xmlns:a16="http://schemas.microsoft.com/office/drawing/2014/main" id="{88B478C9-C3AA-F19D-0CAE-E3D4C8B34CAD}"/>
                    </a:ext>
                  </a:extLst>
                </p:cNvPr>
                <p:cNvCxnSpPr>
                  <a:cxnSpLocks noGrp="1" noRot="1" noMove="1" noResize="1" noEditPoints="1" noAdjustHandles="1" noChangeArrowheads="1" noChangeShapeType="1"/>
                </p:cNvCxnSpPr>
                <p:nvPr/>
              </p:nvCxnSpPr>
              <p:spPr>
                <a:xfrm>
                  <a:off x="6857960" y="4735543"/>
                  <a:ext cx="342402" cy="0"/>
                </a:xfrm>
                <a:prstGeom prst="line">
                  <a:avLst/>
                </a:prstGeom>
              </p:spPr>
              <p:style>
                <a:lnRef idx="2">
                  <a:schemeClr val="dk1"/>
                </a:lnRef>
                <a:fillRef idx="0">
                  <a:schemeClr val="dk1"/>
                </a:fillRef>
                <a:effectRef idx="1">
                  <a:schemeClr val="dk1"/>
                </a:effectRef>
                <a:fontRef idx="minor">
                  <a:schemeClr val="tx1"/>
                </a:fontRef>
              </p:style>
            </p:cxnSp>
          </p:grpSp>
          <p:sp>
            <p:nvSpPr>
              <p:cNvPr id="33" name="TextBox 32">
                <a:extLst>
                  <a:ext uri="{FF2B5EF4-FFF2-40B4-BE49-F238E27FC236}">
                    <a16:creationId xmlns:a16="http://schemas.microsoft.com/office/drawing/2014/main" id="{7D7F248E-063B-E865-0CAC-DD6324FD595D}"/>
                  </a:ext>
                </a:extLst>
              </p:cNvPr>
              <p:cNvSpPr txBox="1">
                <a:spLocks noGrp="1" noRot="1" noMove="1" noResize="1" noEditPoints="1" noAdjustHandles="1" noChangeArrowheads="1" noChangeShapeType="1"/>
              </p:cNvSpPr>
              <p:nvPr/>
            </p:nvSpPr>
            <p:spPr>
              <a:xfrm>
                <a:off x="6975763" y="4135581"/>
                <a:ext cx="1136073" cy="338554"/>
              </a:xfrm>
              <a:prstGeom prst="rect">
                <a:avLst/>
              </a:prstGeom>
              <a:noFill/>
            </p:spPr>
            <p:txBody>
              <a:bodyPr wrap="square">
                <a:spAutoFit/>
              </a:bodyPr>
              <a:lstStyle/>
              <a:p>
                <a:r>
                  <a:rPr lang="en-US" sz="1600" b="1" dirty="0">
                    <a:effectLst>
                      <a:outerShdw blurRad="38100" dist="38100" dir="2700000" algn="tl">
                        <a:srgbClr val="000000">
                          <a:alpha val="43137"/>
                        </a:srgbClr>
                      </a:outerShdw>
                    </a:effectLst>
                    <a:latin typeface="Times New Roman" pitchFamily="18" charset="0"/>
                    <a:cs typeface="Times New Roman" pitchFamily="18" charset="0"/>
                  </a:rPr>
                  <a:t>3.65A GeV</a:t>
                </a:r>
                <a:endParaRPr lang="ru-RU" sz="1600" dirty="0"/>
              </a:p>
            </p:txBody>
          </p:sp>
        </p:grpSp>
        <p:sp>
          <p:nvSpPr>
            <p:cNvPr id="36" name="TextBox 35">
              <a:extLst>
                <a:ext uri="{FF2B5EF4-FFF2-40B4-BE49-F238E27FC236}">
                  <a16:creationId xmlns:a16="http://schemas.microsoft.com/office/drawing/2014/main" id="{C0EAE0D1-CCB0-32BE-2B12-7E4471319F8B}"/>
                </a:ext>
              </a:extLst>
            </p:cNvPr>
            <p:cNvSpPr txBox="1">
              <a:spLocks noGrp="1" noRot="1" noMove="1" noResize="1" noEditPoints="1" noAdjustHandles="1" noChangeArrowheads="1" noChangeShapeType="1"/>
            </p:cNvSpPr>
            <p:nvPr/>
          </p:nvSpPr>
          <p:spPr>
            <a:xfrm>
              <a:off x="10297197" y="4004834"/>
              <a:ext cx="1006622" cy="369332"/>
            </a:xfrm>
            <a:prstGeom prst="rect">
              <a:avLst/>
            </a:prstGeom>
            <a:noFill/>
          </p:spPr>
          <p:txBody>
            <a:bodyPr wrap="none" rtlCol="0">
              <a:spAutoFit/>
            </a:bodyPr>
            <a:lstStyle/>
            <a:p>
              <a:r>
                <a:rPr lang="en-US" dirty="0"/>
                <a:t>VPK-100</a:t>
              </a:r>
              <a:endParaRPr lang="ru-RU" dirty="0"/>
            </a:p>
          </p:txBody>
        </p:sp>
      </p:grpSp>
      <p:sp>
        <p:nvSpPr>
          <p:cNvPr id="40" name="TextBox 39">
            <a:extLst>
              <a:ext uri="{FF2B5EF4-FFF2-40B4-BE49-F238E27FC236}">
                <a16:creationId xmlns:a16="http://schemas.microsoft.com/office/drawing/2014/main" id="{C0FBBADD-7BE5-79B9-78EF-D5D61FDE0684}"/>
              </a:ext>
            </a:extLst>
          </p:cNvPr>
          <p:cNvSpPr txBox="1">
            <a:spLocks noGrp="1" noRot="1" noMove="1" noResize="1" noEditPoints="1" noAdjustHandles="1" noChangeArrowheads="1" noChangeShapeType="1"/>
          </p:cNvSpPr>
          <p:nvPr/>
        </p:nvSpPr>
        <p:spPr>
          <a:xfrm>
            <a:off x="7080729" y="6513927"/>
            <a:ext cx="4063755" cy="261610"/>
          </a:xfrm>
          <a:prstGeom prst="rect">
            <a:avLst/>
          </a:prstGeom>
          <a:noFill/>
        </p:spPr>
        <p:txBody>
          <a:bodyPr wrap="square">
            <a:spAutoFit/>
          </a:bodyPr>
          <a:lstStyle/>
          <a:p>
            <a:r>
              <a:rPr lang="ru-RU" sz="1100" dirty="0">
                <a:hlinkClick r:id="rId8"/>
              </a:rPr>
              <a:t>Physics of Atomic Nuclei, 2021, </a:t>
            </a:r>
            <a:r>
              <a:rPr lang="ru-RU" sz="1100" dirty="0" err="1">
                <a:hlinkClick r:id="rId8"/>
              </a:rPr>
              <a:t>Vol</a:t>
            </a:r>
            <a:r>
              <a:rPr lang="ru-RU" sz="1100" dirty="0">
                <a:hlinkClick r:id="rId8"/>
              </a:rPr>
              <a:t>. 84, No. 9, </a:t>
            </a:r>
            <a:r>
              <a:rPr lang="ru-RU" sz="1100" dirty="0" err="1">
                <a:hlinkClick r:id="rId8"/>
              </a:rPr>
              <a:t>pp</a:t>
            </a:r>
            <a:r>
              <a:rPr lang="ru-RU" sz="1100" dirty="0">
                <a:hlinkClick r:id="rId8"/>
              </a:rPr>
              <a:t>. 1641–1646</a:t>
            </a:r>
            <a:r>
              <a:rPr lang="ru-RU" sz="1100" dirty="0"/>
              <a:t>.</a:t>
            </a:r>
            <a:endParaRPr lang="ru-RU" sz="1100" dirty="0">
              <a:latin typeface="Times New Roman" panose="02020603050405020304" pitchFamily="18" charset="0"/>
              <a:cs typeface="Times New Roman" panose="02020603050405020304" pitchFamily="18" charset="0"/>
            </a:endParaRPr>
          </a:p>
        </p:txBody>
      </p:sp>
      <p:sp>
        <p:nvSpPr>
          <p:cNvPr id="49" name="TextBox 48">
            <a:extLst>
              <a:ext uri="{FF2B5EF4-FFF2-40B4-BE49-F238E27FC236}">
                <a16:creationId xmlns:a16="http://schemas.microsoft.com/office/drawing/2014/main" id="{28BF00B2-CDF4-2EBA-7CC3-974928AE161D}"/>
              </a:ext>
            </a:extLst>
          </p:cNvPr>
          <p:cNvSpPr txBox="1">
            <a:spLocks noGrp="1" noRot="1" noMove="1" noResize="1" noEditPoints="1" noAdjustHandles="1" noChangeArrowheads="1" noChangeShapeType="1"/>
          </p:cNvSpPr>
          <p:nvPr/>
        </p:nvSpPr>
        <p:spPr>
          <a:xfrm>
            <a:off x="10448815" y="4938891"/>
            <a:ext cx="1136073" cy="338554"/>
          </a:xfrm>
          <a:prstGeom prst="rect">
            <a:avLst/>
          </a:prstGeom>
          <a:noFill/>
        </p:spPr>
        <p:txBody>
          <a:bodyPr wrap="square">
            <a:spAutoFit/>
          </a:bodyPr>
          <a:lstStyle/>
          <a:p>
            <a:r>
              <a:rPr lang="en-US" sz="1600" b="1" dirty="0">
                <a:latin typeface="Times New Roman" pitchFamily="18" charset="0"/>
                <a:cs typeface="Times New Roman" pitchFamily="18" charset="0"/>
              </a:rPr>
              <a:t>3.25A GeV</a:t>
            </a:r>
            <a:endParaRPr lang="ru-RU" sz="1600" dirty="0"/>
          </a:p>
        </p:txBody>
      </p:sp>
      <p:sp>
        <p:nvSpPr>
          <p:cNvPr id="51" name="TextBox 50">
            <a:extLst>
              <a:ext uri="{FF2B5EF4-FFF2-40B4-BE49-F238E27FC236}">
                <a16:creationId xmlns:a16="http://schemas.microsoft.com/office/drawing/2014/main" id="{2B877490-C203-5540-7C7A-AA2E32E7686C}"/>
              </a:ext>
            </a:extLst>
          </p:cNvPr>
          <p:cNvSpPr txBox="1">
            <a:spLocks noGrp="1" noRot="1" noMove="1" noResize="1" noEditPoints="1" noAdjustHandles="1" noChangeArrowheads="1" noChangeShapeType="1"/>
          </p:cNvSpPr>
          <p:nvPr/>
        </p:nvSpPr>
        <p:spPr>
          <a:xfrm>
            <a:off x="205511" y="3788316"/>
            <a:ext cx="5023228" cy="2793072"/>
          </a:xfrm>
          <a:prstGeom prst="rect">
            <a:avLst/>
          </a:prstGeom>
          <a:noFill/>
        </p:spPr>
        <p:txBody>
          <a:bodyPr wrap="square">
            <a:spAutoFit/>
          </a:bodyPr>
          <a:lstStyle/>
          <a:p>
            <a:pPr indent="360363" algn="just">
              <a:spcAft>
                <a:spcPts val="900"/>
              </a:spcAft>
              <a:buFont typeface="Arial" panose="020B0604020202020204" pitchFamily="34" charset="0"/>
              <a:buChar char="•"/>
              <a:defRPr sz="1700">
                <a:solidFill>
                  <a:srgbClr val="18212B"/>
                </a:solidFill>
                <a:latin typeface="Aptos"/>
              </a:defRPr>
            </a:pPr>
            <a:r>
              <a:rPr lang="en-US" sz="1700" baseline="30000" dirty="0">
                <a:latin typeface="Times New Roman" panose="02020603050405020304" pitchFamily="18" charset="0"/>
                <a:cs typeface="Times New Roman" panose="02020603050405020304" pitchFamily="18" charset="0"/>
              </a:rPr>
              <a:t>9</a:t>
            </a:r>
            <a:r>
              <a:rPr lang="en-US" sz="1700" dirty="0">
                <a:latin typeface="Times New Roman" panose="02020603050405020304" pitchFamily="18" charset="0"/>
                <a:cs typeface="Times New Roman" panose="02020603050405020304" pitchFamily="18" charset="0"/>
              </a:rPr>
              <a:t>Be → 2α: 712 measured stars; about 80% show </a:t>
            </a:r>
            <a:r>
              <a:rPr lang="en-US" sz="1700" baseline="30000" dirty="0">
                <a:latin typeface="Times New Roman" panose="02020603050405020304" pitchFamily="18" charset="0"/>
                <a:cs typeface="Times New Roman" panose="02020603050405020304" pitchFamily="18" charset="0"/>
              </a:rPr>
              <a:t>8</a:t>
            </a:r>
            <a:r>
              <a:rPr lang="en-US" sz="1700" dirty="0">
                <a:latin typeface="Times New Roman" panose="02020603050405020304" pitchFamily="18" charset="0"/>
                <a:cs typeface="Times New Roman" panose="02020603050405020304" pitchFamily="18" charset="0"/>
              </a:rPr>
              <a:t>Be(0</a:t>
            </a:r>
            <a:r>
              <a:rPr lang="en-US" sz="1700" baseline="30000" dirty="0">
                <a:latin typeface="Times New Roman" panose="02020603050405020304" pitchFamily="18" charset="0"/>
                <a:cs typeface="Times New Roman" panose="02020603050405020304" pitchFamily="18" charset="0"/>
              </a:rPr>
              <a:t>+</a:t>
            </a:r>
            <a:r>
              <a:rPr lang="en-US" sz="1700" dirty="0">
                <a:latin typeface="Times New Roman" panose="02020603050405020304" pitchFamily="18" charset="0"/>
                <a:cs typeface="Times New Roman" panose="02020603050405020304" pitchFamily="18" charset="0"/>
              </a:rPr>
              <a:t>) or </a:t>
            </a:r>
            <a:r>
              <a:rPr lang="en-US" sz="1700" baseline="30000" dirty="0">
                <a:latin typeface="Times New Roman" panose="02020603050405020304" pitchFamily="18" charset="0"/>
                <a:cs typeface="Times New Roman" panose="02020603050405020304" pitchFamily="18" charset="0"/>
              </a:rPr>
              <a:t>8</a:t>
            </a:r>
            <a:r>
              <a:rPr lang="en-US" sz="1700" dirty="0">
                <a:latin typeface="Times New Roman" panose="02020603050405020304" pitchFamily="18" charset="0"/>
                <a:cs typeface="Times New Roman" panose="02020603050405020304" pitchFamily="18" charset="0"/>
              </a:rPr>
              <a:t>Be(2</a:t>
            </a:r>
            <a:r>
              <a:rPr lang="en-US" sz="1700" baseline="30000" dirty="0">
                <a:latin typeface="Times New Roman" panose="02020603050405020304" pitchFamily="18" charset="0"/>
                <a:cs typeface="Times New Roman" panose="02020603050405020304" pitchFamily="18" charset="0"/>
              </a:rPr>
              <a:t>+</a:t>
            </a:r>
            <a:r>
              <a:rPr lang="en-US" sz="1700" dirty="0">
                <a:latin typeface="Times New Roman" panose="02020603050405020304" pitchFamily="18" charset="0"/>
                <a:cs typeface="Times New Roman" panose="02020603050405020304" pitchFamily="18" charset="0"/>
              </a:rPr>
              <a:t>) contributions.</a:t>
            </a:r>
          </a:p>
          <a:p>
            <a:pPr indent="360363" algn="just">
              <a:spcAft>
                <a:spcPts val="900"/>
              </a:spcAft>
              <a:buFont typeface="Arial" panose="020B0604020202020204" pitchFamily="34" charset="0"/>
              <a:buChar char="•"/>
              <a:defRPr sz="1700">
                <a:solidFill>
                  <a:srgbClr val="18212B"/>
                </a:solidFill>
                <a:latin typeface="Aptos"/>
              </a:defRPr>
            </a:pPr>
            <a:r>
              <a:rPr lang="en-US" sz="1700" dirty="0">
                <a:latin typeface="Times New Roman" panose="02020603050405020304" pitchFamily="18" charset="0"/>
                <a:cs typeface="Times New Roman" panose="02020603050405020304" pitchFamily="18" charset="0"/>
              </a:rPr>
              <a:t>The </a:t>
            </a:r>
            <a:r>
              <a:rPr lang="en-US" sz="1700" baseline="30000" dirty="0">
                <a:latin typeface="Times New Roman" panose="02020603050405020304" pitchFamily="18" charset="0"/>
                <a:cs typeface="Times New Roman" panose="02020603050405020304" pitchFamily="18" charset="0"/>
              </a:rPr>
              <a:t>8</a:t>
            </a:r>
            <a:r>
              <a:rPr lang="en-US" sz="1700" dirty="0">
                <a:latin typeface="Times New Roman" panose="02020603050405020304" pitchFamily="18" charset="0"/>
                <a:cs typeface="Times New Roman" panose="02020603050405020304" pitchFamily="18" charset="0"/>
              </a:rPr>
              <a:t>Be criterion </a:t>
            </a:r>
            <a:r>
              <a:rPr lang="en-US" sz="1700" i="1" dirty="0">
                <a:latin typeface="Times New Roman" panose="02020603050405020304" pitchFamily="18" charset="0"/>
                <a:cs typeface="Times New Roman" panose="02020603050405020304" pitchFamily="18" charset="0"/>
              </a:rPr>
              <a:t>Q</a:t>
            </a:r>
            <a:r>
              <a:rPr lang="en-US" sz="1700" baseline="-25000" dirty="0">
                <a:latin typeface="Times New Roman" panose="02020603050405020304" pitchFamily="18" charset="0"/>
                <a:cs typeface="Times New Roman" panose="02020603050405020304" pitchFamily="18" charset="0"/>
              </a:rPr>
              <a:t>2α</a:t>
            </a:r>
            <a:r>
              <a:rPr lang="en-US" sz="1700" dirty="0">
                <a:latin typeface="Times New Roman" panose="02020603050405020304" pitchFamily="18" charset="0"/>
                <a:cs typeface="Times New Roman" panose="02020603050405020304" pitchFamily="18" charset="0"/>
              </a:rPr>
              <a:t> &lt; 200 keV is reproduced under the cleanest conditions.</a:t>
            </a:r>
            <a:endParaRPr lang="ru-RU" sz="1700" dirty="0">
              <a:latin typeface="Times New Roman" panose="02020603050405020304" pitchFamily="18" charset="0"/>
              <a:cs typeface="Times New Roman" panose="02020603050405020304" pitchFamily="18" charset="0"/>
            </a:endParaRPr>
          </a:p>
          <a:p>
            <a:pPr indent="360363" algn="just">
              <a:spcAft>
                <a:spcPts val="900"/>
              </a:spcAft>
              <a:buFont typeface="Arial" panose="020B0604020202020204" pitchFamily="34" charset="0"/>
              <a:buChar char="•"/>
              <a:defRPr sz="1700">
                <a:solidFill>
                  <a:srgbClr val="18212B"/>
                </a:solidFill>
                <a:latin typeface="Aptos"/>
              </a:defRPr>
            </a:pPr>
            <a:r>
              <a:rPr lang="en-US" sz="1700" dirty="0">
                <a:solidFill>
                  <a:srgbClr val="18212B"/>
                </a:solidFill>
                <a:latin typeface="Times New Roman" panose="02020603050405020304" pitchFamily="18" charset="0"/>
                <a:cs typeface="Times New Roman" panose="02020603050405020304" pitchFamily="18" charset="0"/>
              </a:rPr>
              <a:t>Applied</a:t>
            </a:r>
            <a:r>
              <a:rPr lang="ru-RU" sz="1700" dirty="0">
                <a:solidFill>
                  <a:srgbClr val="18212B"/>
                </a:solidFill>
                <a:latin typeface="Times New Roman" panose="02020603050405020304" pitchFamily="18" charset="0"/>
                <a:cs typeface="Times New Roman" panose="02020603050405020304" pitchFamily="18" charset="0"/>
              </a:rPr>
              <a:t> </a:t>
            </a:r>
            <a:r>
              <a:rPr lang="ru-RU" sz="1700" dirty="0" err="1">
                <a:solidFill>
                  <a:srgbClr val="18212B"/>
                </a:solidFill>
                <a:latin typeface="Times New Roman" panose="02020603050405020304" pitchFamily="18" charset="0"/>
                <a:cs typeface="Times New Roman" panose="02020603050405020304" pitchFamily="18" charset="0"/>
              </a:rPr>
              <a:t>condition</a:t>
            </a:r>
            <a:r>
              <a:rPr lang="ru-RU" sz="1700" dirty="0">
                <a:solidFill>
                  <a:srgbClr val="18212B"/>
                </a:solidFill>
                <a:latin typeface="Times New Roman" panose="02020603050405020304" pitchFamily="18" charset="0"/>
                <a:cs typeface="Times New Roman" panose="02020603050405020304" pitchFamily="18" charset="0"/>
              </a:rPr>
              <a:t> </a:t>
            </a:r>
            <a:r>
              <a:rPr lang="en-US" sz="1700" i="1" dirty="0">
                <a:latin typeface="Times New Roman" panose="02020603050405020304" pitchFamily="18" charset="0"/>
                <a:cs typeface="Times New Roman" panose="02020603050405020304" pitchFamily="18" charset="0"/>
              </a:rPr>
              <a:t>Q</a:t>
            </a:r>
            <a:r>
              <a:rPr lang="en-US" sz="1700" baseline="-25000" dirty="0">
                <a:latin typeface="Times New Roman" panose="02020603050405020304" pitchFamily="18" charset="0"/>
                <a:cs typeface="Times New Roman" panose="02020603050405020304" pitchFamily="18" charset="0"/>
              </a:rPr>
              <a:t>2α</a:t>
            </a:r>
            <a:r>
              <a:rPr lang="en-US" sz="1700" dirty="0">
                <a:latin typeface="Times New Roman" panose="02020603050405020304" pitchFamily="18" charset="0"/>
                <a:cs typeface="Times New Roman" panose="02020603050405020304" pitchFamily="18" charset="0"/>
              </a:rPr>
              <a:t> &lt; 0.2 </a:t>
            </a:r>
            <a:r>
              <a:rPr lang="ru-RU" sz="1700" dirty="0" err="1">
                <a:solidFill>
                  <a:srgbClr val="18212B"/>
                </a:solidFill>
                <a:latin typeface="Times New Roman" panose="02020603050405020304" pitchFamily="18" charset="0"/>
                <a:cs typeface="Times New Roman" panose="02020603050405020304" pitchFamily="18" charset="0"/>
              </a:rPr>
              <a:t>MeV</a:t>
            </a:r>
            <a:r>
              <a:rPr lang="ru-RU" sz="1700" dirty="0">
                <a:solidFill>
                  <a:srgbClr val="18212B"/>
                </a:solidFill>
                <a:latin typeface="Times New Roman" panose="02020603050405020304" pitchFamily="18" charset="0"/>
                <a:cs typeface="Times New Roman" panose="02020603050405020304" pitchFamily="18" charset="0"/>
              </a:rPr>
              <a:t> </a:t>
            </a:r>
            <a:r>
              <a:rPr lang="ru-RU" sz="1700" dirty="0" err="1">
                <a:solidFill>
                  <a:srgbClr val="18212B"/>
                </a:solidFill>
                <a:latin typeface="Times New Roman" panose="02020603050405020304" pitchFamily="18" charset="0"/>
                <a:cs typeface="Times New Roman" panose="02020603050405020304" pitchFamily="18" charset="0"/>
              </a:rPr>
              <a:t>identifies</a:t>
            </a:r>
            <a:r>
              <a:rPr lang="ru-RU" sz="1700" dirty="0">
                <a:solidFill>
                  <a:srgbClr val="18212B"/>
                </a:solidFill>
                <a:latin typeface="Times New Roman" panose="02020603050405020304" pitchFamily="18" charset="0"/>
                <a:cs typeface="Times New Roman" panose="02020603050405020304" pitchFamily="18" charset="0"/>
              </a:rPr>
              <a:t> </a:t>
            </a:r>
            <a:r>
              <a:rPr lang="en-US" sz="1700" baseline="30000" dirty="0">
                <a:latin typeface="Times New Roman" panose="02020603050405020304" pitchFamily="18" charset="0"/>
                <a:cs typeface="Times New Roman" panose="02020603050405020304" pitchFamily="18" charset="0"/>
              </a:rPr>
              <a:t>8</a:t>
            </a:r>
            <a:r>
              <a:rPr lang="en-US" sz="1700" dirty="0">
                <a:latin typeface="Times New Roman" panose="02020603050405020304" pitchFamily="18" charset="0"/>
                <a:cs typeface="Times New Roman" panose="02020603050405020304" pitchFamily="18" charset="0"/>
              </a:rPr>
              <a:t>Be(0</a:t>
            </a:r>
            <a:r>
              <a:rPr lang="en-US" sz="1700" baseline="30000" dirty="0">
                <a:latin typeface="Times New Roman" panose="02020603050405020304" pitchFamily="18" charset="0"/>
                <a:cs typeface="Times New Roman" panose="02020603050405020304" pitchFamily="18" charset="0"/>
              </a:rPr>
              <a:t>+</a:t>
            </a:r>
            <a:r>
              <a:rPr lang="en-US" sz="1700" dirty="0">
                <a:latin typeface="Times New Roman" panose="02020603050405020304" pitchFamily="18" charset="0"/>
                <a:cs typeface="Times New Roman" panose="02020603050405020304" pitchFamily="18" charset="0"/>
              </a:rPr>
              <a:t>)</a:t>
            </a:r>
            <a:r>
              <a:rPr lang="ru-RU" sz="1700" dirty="0">
                <a:latin typeface="Times New Roman" panose="02020603050405020304" pitchFamily="18" charset="0"/>
                <a:cs typeface="Times New Roman" panose="02020603050405020304" pitchFamily="18" charset="0"/>
              </a:rPr>
              <a:t> </a:t>
            </a:r>
            <a:r>
              <a:rPr lang="ru-RU" sz="1700" dirty="0" err="1">
                <a:solidFill>
                  <a:srgbClr val="18212B"/>
                </a:solidFill>
                <a:latin typeface="Times New Roman" panose="02020603050405020304" pitchFamily="18" charset="0"/>
                <a:cs typeface="Times New Roman" panose="02020603050405020304" pitchFamily="18" charset="0"/>
              </a:rPr>
              <a:t>decays</a:t>
            </a:r>
            <a:r>
              <a:rPr lang="ru-RU" sz="1700" dirty="0">
                <a:solidFill>
                  <a:srgbClr val="18212B"/>
                </a:solidFill>
                <a:latin typeface="Times New Roman" panose="02020603050405020304" pitchFamily="18" charset="0"/>
                <a:cs typeface="Times New Roman" panose="02020603050405020304" pitchFamily="18" charset="0"/>
              </a:rPr>
              <a:t> </a:t>
            </a:r>
            <a:r>
              <a:rPr lang="ru-RU" sz="1700" dirty="0" err="1">
                <a:solidFill>
                  <a:srgbClr val="18212B"/>
                </a:solidFill>
                <a:latin typeface="Times New Roman" panose="02020603050405020304" pitchFamily="18" charset="0"/>
                <a:cs typeface="Times New Roman" panose="02020603050405020304" pitchFamily="18" charset="0"/>
              </a:rPr>
              <a:t>with</a:t>
            </a:r>
            <a:r>
              <a:rPr lang="ru-RU" sz="1700" dirty="0">
                <a:solidFill>
                  <a:srgbClr val="18212B"/>
                </a:solidFill>
                <a:latin typeface="Times New Roman" panose="02020603050405020304" pitchFamily="18" charset="0"/>
                <a:cs typeface="Times New Roman" panose="02020603050405020304" pitchFamily="18" charset="0"/>
              </a:rPr>
              <a:t> </a:t>
            </a:r>
            <a:r>
              <a:rPr lang="ru-RU" sz="1700" dirty="0" err="1">
                <a:solidFill>
                  <a:srgbClr val="18212B"/>
                </a:solidFill>
                <a:latin typeface="Times New Roman" panose="02020603050405020304" pitchFamily="18" charset="0"/>
                <a:cs typeface="Times New Roman" panose="02020603050405020304" pitchFamily="18" charset="0"/>
              </a:rPr>
              <a:t>contributions</a:t>
            </a:r>
            <a:r>
              <a:rPr lang="ru-RU" sz="1700" dirty="0">
                <a:solidFill>
                  <a:srgbClr val="18212B"/>
                </a:solidFill>
                <a:latin typeface="Times New Roman" panose="02020603050405020304" pitchFamily="18" charset="0"/>
                <a:cs typeface="Times New Roman" panose="02020603050405020304" pitchFamily="18" charset="0"/>
              </a:rPr>
              <a:t> of</a:t>
            </a:r>
            <a:r>
              <a:rPr lang="en-US" sz="1700" dirty="0">
                <a:solidFill>
                  <a:srgbClr val="18212B"/>
                </a:solidFill>
                <a:latin typeface="Times New Roman" panose="02020603050405020304" pitchFamily="18" charset="0"/>
                <a:cs typeface="Times New Roman" panose="02020603050405020304" pitchFamily="18" charset="0"/>
              </a:rPr>
              <a:t> 45±4% </a:t>
            </a:r>
            <a:r>
              <a:rPr lang="en-US" sz="1700" dirty="0" err="1">
                <a:solidFill>
                  <a:srgbClr val="18212B"/>
                </a:solidFill>
                <a:latin typeface="Times New Roman" panose="02020603050405020304" pitchFamily="18" charset="0"/>
                <a:cs typeface="Times New Roman" panose="02020603050405020304" pitchFamily="18" charset="0"/>
              </a:rPr>
              <a:t>i</a:t>
            </a:r>
            <a:r>
              <a:rPr lang="ru-RU" sz="1700" dirty="0">
                <a:solidFill>
                  <a:srgbClr val="18212B"/>
                </a:solidFill>
                <a:latin typeface="Times New Roman" panose="02020603050405020304" pitchFamily="18" charset="0"/>
                <a:cs typeface="Times New Roman" panose="02020603050405020304" pitchFamily="18" charset="0"/>
              </a:rPr>
              <a:t>n </a:t>
            </a:r>
            <a:r>
              <a:rPr lang="en-US" baseline="30000" dirty="0">
                <a:latin typeface="Times New Roman" pitchFamily="18" charset="0"/>
                <a:cs typeface="Times New Roman" pitchFamily="18" charset="0"/>
              </a:rPr>
              <a:t>12</a:t>
            </a:r>
            <a:r>
              <a:rPr lang="en-US" dirty="0">
                <a:latin typeface="Times New Roman" pitchFamily="18" charset="0"/>
                <a:cs typeface="Times New Roman" pitchFamily="18" charset="0"/>
              </a:rPr>
              <a:t>C → 3</a:t>
            </a:r>
            <a:r>
              <a:rPr lang="el-GR" dirty="0">
                <a:latin typeface="Times New Roman" pitchFamily="18" charset="0"/>
                <a:cs typeface="Times New Roman" pitchFamily="18" charset="0"/>
              </a:rPr>
              <a:t>α </a:t>
            </a:r>
            <a:r>
              <a:rPr lang="ru-RU" sz="1700" dirty="0">
                <a:solidFill>
                  <a:srgbClr val="18212B"/>
                </a:solidFill>
                <a:latin typeface="Times New Roman" panose="02020603050405020304" pitchFamily="18" charset="0"/>
                <a:cs typeface="Times New Roman" panose="02020603050405020304" pitchFamily="18" charset="0"/>
              </a:rPr>
              <a:t>and</a:t>
            </a:r>
            <a:r>
              <a:rPr lang="en-US" sz="1700" dirty="0">
                <a:solidFill>
                  <a:srgbClr val="18212B"/>
                </a:solidFill>
                <a:latin typeface="Times New Roman" panose="02020603050405020304" pitchFamily="18" charset="0"/>
                <a:cs typeface="Times New Roman" panose="02020603050405020304" pitchFamily="18" charset="0"/>
              </a:rPr>
              <a:t> 62±3%</a:t>
            </a:r>
            <a:r>
              <a:rPr lang="ru-RU" sz="1700" dirty="0">
                <a:solidFill>
                  <a:srgbClr val="18212B"/>
                </a:solidFill>
                <a:latin typeface="Times New Roman" panose="02020603050405020304" pitchFamily="18" charset="0"/>
                <a:cs typeface="Times New Roman" panose="02020603050405020304" pitchFamily="18" charset="0"/>
              </a:rPr>
              <a:t> in</a:t>
            </a:r>
            <a:r>
              <a:rPr lang="en-US" sz="1700" dirty="0">
                <a:solidFill>
                  <a:srgbClr val="18212B"/>
                </a:solidFill>
                <a:latin typeface="Times New Roman" panose="02020603050405020304" pitchFamily="18" charset="0"/>
                <a:cs typeface="Times New Roman" panose="02020603050405020304" pitchFamily="18" charset="0"/>
              </a:rPr>
              <a:t> </a:t>
            </a:r>
            <a:r>
              <a:rPr lang="en-US" baseline="30000" dirty="0">
                <a:latin typeface="Times New Roman" pitchFamily="18" charset="0"/>
                <a:cs typeface="Times New Roman" pitchFamily="18" charset="0"/>
              </a:rPr>
              <a:t>16</a:t>
            </a:r>
            <a:r>
              <a:rPr lang="en-US" dirty="0">
                <a:latin typeface="Times New Roman" pitchFamily="18" charset="0"/>
                <a:cs typeface="Times New Roman" pitchFamily="18" charset="0"/>
              </a:rPr>
              <a:t>O </a:t>
            </a:r>
            <a:r>
              <a:rPr lang="el-GR" dirty="0">
                <a:latin typeface="Times New Roman" pitchFamily="18" charset="0"/>
                <a:cs typeface="Times New Roman" pitchFamily="18" charset="0"/>
              </a:rPr>
              <a:t>→</a:t>
            </a:r>
            <a:r>
              <a:rPr lang="en-US" dirty="0">
                <a:latin typeface="Times New Roman" pitchFamily="18" charset="0"/>
                <a:cs typeface="Times New Roman" pitchFamily="18" charset="0"/>
              </a:rPr>
              <a:t> 4</a:t>
            </a:r>
            <a:r>
              <a:rPr lang="el-GR" dirty="0">
                <a:latin typeface="Times New Roman" pitchFamily="18" charset="0"/>
                <a:cs typeface="Times New Roman" pitchFamily="18" charset="0"/>
              </a:rPr>
              <a:t>α</a:t>
            </a:r>
            <a:r>
              <a:rPr lang="en-US" dirty="0">
                <a:latin typeface="Times New Roman" pitchFamily="18" charset="0"/>
                <a:cs typeface="Times New Roman" pitchFamily="18" charset="0"/>
              </a:rPr>
              <a:t>, including 5% of </a:t>
            </a:r>
            <a:r>
              <a:rPr lang="en-US" baseline="30000" dirty="0">
                <a:latin typeface="Times New Roman" pitchFamily="18" charset="0"/>
                <a:cs typeface="Times New Roman" pitchFamily="18" charset="0"/>
              </a:rPr>
              <a:t>16</a:t>
            </a:r>
            <a:r>
              <a:rPr lang="en-US" dirty="0">
                <a:latin typeface="Times New Roman" pitchFamily="18" charset="0"/>
                <a:cs typeface="Times New Roman" pitchFamily="18" charset="0"/>
              </a:rPr>
              <a:t>O → 2</a:t>
            </a:r>
            <a:r>
              <a:rPr lang="en-US" baseline="30000" dirty="0">
                <a:latin typeface="Times New Roman" pitchFamily="18" charset="0"/>
                <a:cs typeface="Times New Roman" pitchFamily="18" charset="0"/>
              </a:rPr>
              <a:t>8</a:t>
            </a:r>
            <a:r>
              <a:rPr lang="en-US" dirty="0">
                <a:latin typeface="Times New Roman" pitchFamily="18" charset="0"/>
                <a:cs typeface="Times New Roman" pitchFamily="18" charset="0"/>
              </a:rPr>
              <a:t>Be channel</a:t>
            </a:r>
            <a:r>
              <a:rPr lang="en-US" sz="1700" b="1" dirty="0">
                <a:solidFill>
                  <a:srgbClr val="18212B"/>
                </a:solidFill>
                <a:latin typeface="Times New Roman" panose="02020603050405020304" pitchFamily="18" charset="0"/>
                <a:cs typeface="Times New Roman" panose="02020603050405020304" pitchFamily="18" charset="0"/>
              </a:rPr>
              <a:t>.</a:t>
            </a:r>
          </a:p>
          <a:p>
            <a:pPr indent="360363" algn="just">
              <a:spcAft>
                <a:spcPts val="900"/>
              </a:spcAft>
              <a:buFont typeface="Arial" panose="020B0604020202020204" pitchFamily="34" charset="0"/>
              <a:buChar char="•"/>
              <a:defRPr sz="1700">
                <a:solidFill>
                  <a:srgbClr val="18212B"/>
                </a:solidFill>
                <a:latin typeface="Aptos"/>
              </a:defRPr>
            </a:pPr>
            <a:endParaRPr lang="en-US" sz="1700" b="1" dirty="0">
              <a:solidFill>
                <a:srgbClr val="18212B"/>
              </a:solidFill>
              <a:latin typeface="Times New Roman" panose="02020603050405020304" pitchFamily="18" charset="0"/>
              <a:cs typeface="Times New Roman" panose="02020603050405020304" pitchFamily="18" charset="0"/>
            </a:endParaRPr>
          </a:p>
        </p:txBody>
      </p:sp>
      <p:sp>
        <p:nvSpPr>
          <p:cNvPr id="52" name="TextBox 51">
            <a:extLst>
              <a:ext uri="{FF2B5EF4-FFF2-40B4-BE49-F238E27FC236}">
                <a16:creationId xmlns:a16="http://schemas.microsoft.com/office/drawing/2014/main" id="{0BDA364F-5AFA-CCB8-EBA1-117B102C1B33}"/>
              </a:ext>
            </a:extLst>
          </p:cNvPr>
          <p:cNvSpPr txBox="1">
            <a:spLocks noGrp="1" noRot="1" noMove="1" noResize="1" noEditPoints="1" noAdjustHandles="1" noChangeArrowheads="1" noChangeShapeType="1"/>
          </p:cNvSpPr>
          <p:nvPr/>
        </p:nvSpPr>
        <p:spPr>
          <a:xfrm>
            <a:off x="183874" y="1673299"/>
            <a:ext cx="655949" cy="461665"/>
          </a:xfrm>
          <a:prstGeom prst="rect">
            <a:avLst/>
          </a:prstGeom>
          <a:noFill/>
        </p:spPr>
        <p:txBody>
          <a:bodyPr wrap="none" rtlCol="0">
            <a:spAutoFit/>
          </a:bodyPr>
          <a:lstStyle/>
          <a:p>
            <a:r>
              <a:rPr lang="en-US" sz="2400" b="1" baseline="30000" dirty="0"/>
              <a:t>9</a:t>
            </a:r>
            <a:r>
              <a:rPr lang="en-US" sz="2400" b="1" dirty="0"/>
              <a:t>Be</a:t>
            </a:r>
            <a:endParaRPr lang="ru-RU" sz="2400" b="1" dirty="0"/>
          </a:p>
        </p:txBody>
      </p:sp>
      <p:sp>
        <p:nvSpPr>
          <p:cNvPr id="53" name="TextBox 52">
            <a:extLst>
              <a:ext uri="{FF2B5EF4-FFF2-40B4-BE49-F238E27FC236}">
                <a16:creationId xmlns:a16="http://schemas.microsoft.com/office/drawing/2014/main" id="{6664A630-2EA4-EDF9-238C-C45EB7439844}"/>
              </a:ext>
            </a:extLst>
          </p:cNvPr>
          <p:cNvSpPr txBox="1">
            <a:spLocks noGrp="1" noRot="1" noMove="1" noResize="1" noEditPoints="1" noAdjustHandles="1" noChangeArrowheads="1" noChangeShapeType="1"/>
          </p:cNvSpPr>
          <p:nvPr/>
        </p:nvSpPr>
        <p:spPr>
          <a:xfrm>
            <a:off x="3837709" y="2496189"/>
            <a:ext cx="320922" cy="369332"/>
          </a:xfrm>
          <a:prstGeom prst="rect">
            <a:avLst/>
          </a:prstGeom>
          <a:noFill/>
        </p:spPr>
        <p:txBody>
          <a:bodyPr wrap="none" rtlCol="0">
            <a:spAutoFit/>
          </a:bodyPr>
          <a:lstStyle/>
          <a:p>
            <a:r>
              <a:rPr lang="el-GR" b="1" dirty="0">
                <a:latin typeface="Calibri" panose="020F0502020204030204" pitchFamily="34" charset="0"/>
                <a:ea typeface="Calibri" panose="020F0502020204030204" pitchFamily="34" charset="0"/>
                <a:cs typeface="Calibri" panose="020F0502020204030204" pitchFamily="34" charset="0"/>
              </a:rPr>
              <a:t>α</a:t>
            </a:r>
            <a:endParaRPr lang="ru-RU" b="1" dirty="0"/>
          </a:p>
        </p:txBody>
      </p:sp>
      <p:sp>
        <p:nvSpPr>
          <p:cNvPr id="55" name="TextBox 54">
            <a:extLst>
              <a:ext uri="{FF2B5EF4-FFF2-40B4-BE49-F238E27FC236}">
                <a16:creationId xmlns:a16="http://schemas.microsoft.com/office/drawing/2014/main" id="{C0C8ACAE-535A-B5D2-F4DD-FBE5A2F8F4DA}"/>
              </a:ext>
            </a:extLst>
          </p:cNvPr>
          <p:cNvSpPr txBox="1">
            <a:spLocks noGrp="1" noRot="1" noMove="1" noResize="1" noEditPoints="1" noAdjustHandles="1" noChangeArrowheads="1" noChangeShapeType="1"/>
          </p:cNvSpPr>
          <p:nvPr/>
        </p:nvSpPr>
        <p:spPr>
          <a:xfrm>
            <a:off x="4158631" y="2741683"/>
            <a:ext cx="320922" cy="369332"/>
          </a:xfrm>
          <a:prstGeom prst="rect">
            <a:avLst/>
          </a:prstGeom>
          <a:noFill/>
        </p:spPr>
        <p:txBody>
          <a:bodyPr wrap="none" rtlCol="0">
            <a:spAutoFit/>
          </a:bodyPr>
          <a:lstStyle/>
          <a:p>
            <a:r>
              <a:rPr lang="el-GR" b="1" dirty="0">
                <a:latin typeface="Calibri" panose="020F0502020204030204" pitchFamily="34" charset="0"/>
                <a:ea typeface="Calibri" panose="020F0502020204030204" pitchFamily="34" charset="0"/>
                <a:cs typeface="Calibri" panose="020F0502020204030204" pitchFamily="34" charset="0"/>
              </a:rPr>
              <a:t>α</a:t>
            </a:r>
            <a:endParaRPr lang="ru-RU" b="1" dirty="0"/>
          </a:p>
        </p:txBody>
      </p:sp>
      <p:sp>
        <p:nvSpPr>
          <p:cNvPr id="2" name="Номер слайда 1">
            <a:extLst>
              <a:ext uri="{FF2B5EF4-FFF2-40B4-BE49-F238E27FC236}">
                <a16:creationId xmlns:a16="http://schemas.microsoft.com/office/drawing/2014/main" id="{C6E65A98-DFAB-F2F5-3385-7D37FB4CB997}"/>
              </a:ext>
            </a:extLst>
          </p:cNvPr>
          <p:cNvSpPr>
            <a:spLocks noGrp="1"/>
          </p:cNvSpPr>
          <p:nvPr>
            <p:ph type="sldNum" sz="quarter" idx="12"/>
          </p:nvPr>
        </p:nvSpPr>
        <p:spPr/>
        <p:txBody>
          <a:bodyPr/>
          <a:lstStyle/>
          <a:p>
            <a:fld id="{266C5EB8-ABAD-4348-9532-0275B03BF9FE}" type="slidenum">
              <a:rPr lang="en-US" smtClean="0"/>
              <a:t>7</a:t>
            </a:fld>
            <a:endParaRPr lang="en-US"/>
          </a:p>
        </p:txBody>
      </p:sp>
    </p:spTree>
    <p:extLst>
      <p:ext uri="{BB962C8B-B14F-4D97-AF65-F5344CB8AC3E}">
        <p14:creationId xmlns:p14="http://schemas.microsoft.com/office/powerpoint/2010/main" val="2950187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Рисунок 13">
            <a:extLst>
              <a:ext uri="{FF2B5EF4-FFF2-40B4-BE49-F238E27FC236}">
                <a16:creationId xmlns:a16="http://schemas.microsoft.com/office/drawing/2014/main" id="{CF6748D6-781E-1B5C-1F2C-145F1717E513}"/>
              </a:ext>
            </a:extLst>
          </p:cNvPr>
          <p:cNvPicPr>
            <a:picLocks noGrp="1" noRot="1" noChangeAspect="1" noMove="1" noResize="1" noEditPoints="1" noAdjustHandles="1" noChangeArrowheads="1" noChangeShapeType="1" noCrop="1"/>
          </p:cNvPicPr>
          <p:nvPr/>
        </p:nvPicPr>
        <p:blipFill>
          <a:blip r:embed="rId2"/>
          <a:stretch>
            <a:fillRect/>
          </a:stretch>
        </p:blipFill>
        <p:spPr>
          <a:xfrm>
            <a:off x="7001173" y="1178415"/>
            <a:ext cx="4672018" cy="4361252"/>
          </a:xfrm>
          <a:prstGeom prst="rect">
            <a:avLst/>
          </a:prstGeom>
        </p:spPr>
      </p:pic>
      <p:sp>
        <p:nvSpPr>
          <p:cNvPr id="6" name="Rectangle 7">
            <a:extLst>
              <a:ext uri="{FF2B5EF4-FFF2-40B4-BE49-F238E27FC236}">
                <a16:creationId xmlns:a16="http://schemas.microsoft.com/office/drawing/2014/main" id="{2D96BEEF-AC00-C993-FC49-262E03CCDE87}"/>
              </a:ext>
            </a:extLst>
          </p:cNvPr>
          <p:cNvSpPr>
            <a:spLocks noGrp="1" noRot="1" noMove="1" noResize="1" noEditPoints="1" noAdjustHandles="1" noChangeArrowheads="1" noChangeShapeType="1"/>
          </p:cNvSpPr>
          <p:nvPr/>
        </p:nvSpPr>
        <p:spPr bwMode="auto">
          <a:xfrm>
            <a:off x="2424209" y="5920085"/>
            <a:ext cx="7343581" cy="461665"/>
          </a:xfrm>
          <a:prstGeom prst="rect">
            <a:avLst/>
          </a:prstGeom>
          <a:noFill/>
          <a:ln w="9525">
            <a:noFill/>
            <a:miter lim="800000"/>
            <a:headEnd/>
            <a:tailEnd/>
          </a:ln>
          <a:effectLst/>
        </p:spPr>
        <p:txBody>
          <a:bodyPr wrap="square" anchor="ctr">
            <a:spAutoFit/>
          </a:bodyPr>
          <a:lstStyle/>
          <a:p>
            <a:pPr algn="just">
              <a:defRPr/>
            </a:pPr>
            <a:r>
              <a:rPr lang="ru-RU" sz="2400" b="1" dirty="0"/>
              <a:t>Hoyle </a:t>
            </a:r>
            <a:r>
              <a:rPr lang="ru-RU" sz="2400" b="1" dirty="0" err="1"/>
              <a:t>state</a:t>
            </a:r>
            <a:r>
              <a:rPr lang="ru-RU" sz="2400" b="1" dirty="0"/>
              <a:t>: Γ ≈ 9.3 </a:t>
            </a:r>
            <a:r>
              <a:rPr lang="ru-RU" sz="2400" b="1" dirty="0" err="1"/>
              <a:t>eV</a:t>
            </a:r>
            <a:r>
              <a:rPr lang="ru-RU" sz="2400" b="1" dirty="0"/>
              <a:t> — </a:t>
            </a:r>
            <a:r>
              <a:rPr lang="ru-RU" sz="2400" b="1" dirty="0" err="1"/>
              <a:t>near-threshold</a:t>
            </a:r>
            <a:r>
              <a:rPr lang="ru-RU" sz="2400" b="1" dirty="0"/>
              <a:t> 3α </a:t>
            </a:r>
            <a:r>
              <a:rPr lang="ru-RU" sz="2400" b="1" dirty="0" err="1"/>
              <a:t>cluster</a:t>
            </a:r>
            <a:endParaRPr lang="ru-RU" sz="2400" b="1" dirty="0">
              <a:cs typeface="Times New Roman" pitchFamily="18" charset="0"/>
            </a:endParaRPr>
          </a:p>
        </p:txBody>
      </p:sp>
      <p:pic>
        <p:nvPicPr>
          <p:cNvPr id="12" name="Рисунок 11">
            <a:extLst>
              <a:ext uri="{FF2B5EF4-FFF2-40B4-BE49-F238E27FC236}">
                <a16:creationId xmlns:a16="http://schemas.microsoft.com/office/drawing/2014/main" id="{B779751C-9E46-8837-1475-839356DD9CB1}"/>
              </a:ext>
            </a:extLst>
          </p:cNvPr>
          <p:cNvPicPr>
            <a:picLocks noGrp="1" noRot="1" noChangeAspect="1" noMove="1" noResize="1" noEditPoints="1" noAdjustHandles="1" noChangeArrowheads="1" noChangeShapeType="1" noCrop="1"/>
          </p:cNvPicPr>
          <p:nvPr/>
        </p:nvPicPr>
        <p:blipFill>
          <a:blip r:embed="rId3"/>
          <a:stretch>
            <a:fillRect/>
          </a:stretch>
        </p:blipFill>
        <p:spPr>
          <a:xfrm>
            <a:off x="1255724" y="1477100"/>
            <a:ext cx="4343607" cy="3767326"/>
          </a:xfrm>
          <a:prstGeom prst="rect">
            <a:avLst/>
          </a:prstGeom>
        </p:spPr>
      </p:pic>
      <p:sp>
        <p:nvSpPr>
          <p:cNvPr id="3" name="TextBox 2">
            <a:extLst>
              <a:ext uri="{FF2B5EF4-FFF2-40B4-BE49-F238E27FC236}">
                <a16:creationId xmlns:a16="http://schemas.microsoft.com/office/drawing/2014/main" id="{3A228560-D499-A274-65B3-ED8892914F75}"/>
              </a:ext>
            </a:extLst>
          </p:cNvPr>
          <p:cNvSpPr txBox="1">
            <a:spLocks noGrp="1" noRot="1" noMove="1" noResize="1" noEditPoints="1" noAdjustHandles="1" noChangeArrowheads="1" noChangeShapeType="1"/>
          </p:cNvSpPr>
          <p:nvPr/>
        </p:nvSpPr>
        <p:spPr>
          <a:xfrm>
            <a:off x="714376" y="476250"/>
            <a:ext cx="9532092" cy="410369"/>
          </a:xfrm>
          <a:prstGeom prst="rect">
            <a:avLst/>
          </a:prstGeom>
          <a:noFill/>
        </p:spPr>
        <p:txBody>
          <a:bodyPr wrap="square" lIns="0" tIns="0" rIns="0" bIns="0" anchor="t">
            <a:spAutoFit/>
          </a:bodyPr>
          <a:lstStyle/>
          <a:p>
            <a:pPr>
              <a:lnSpc>
                <a:spcPts val="3240"/>
              </a:lnSpc>
            </a:pPr>
            <a:r>
              <a:rPr lang="en-US" sz="2700" b="1" i="0" u="none" dirty="0">
                <a:latin typeface="Montserrat"/>
              </a:rPr>
              <a:t>Hoyle state in dissociation of light nuclei</a:t>
            </a:r>
          </a:p>
        </p:txBody>
      </p:sp>
      <p:sp>
        <p:nvSpPr>
          <p:cNvPr id="5" name="Rectangle 13">
            <a:extLst>
              <a:ext uri="{FF2B5EF4-FFF2-40B4-BE49-F238E27FC236}">
                <a16:creationId xmlns:a16="http://schemas.microsoft.com/office/drawing/2014/main" id="{E006E0F4-A2E4-FF29-B382-4A774D576D53}"/>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sp>
        <p:nvSpPr>
          <p:cNvPr id="2" name="Номер слайда 1">
            <a:extLst>
              <a:ext uri="{FF2B5EF4-FFF2-40B4-BE49-F238E27FC236}">
                <a16:creationId xmlns:a16="http://schemas.microsoft.com/office/drawing/2014/main" id="{2669D33C-4673-7CB2-474E-26A360A7ABD4}"/>
              </a:ext>
            </a:extLst>
          </p:cNvPr>
          <p:cNvSpPr>
            <a:spLocks noGrp="1"/>
          </p:cNvSpPr>
          <p:nvPr>
            <p:ph type="sldNum" sz="quarter" idx="12"/>
          </p:nvPr>
        </p:nvSpPr>
        <p:spPr/>
        <p:txBody>
          <a:bodyPr/>
          <a:lstStyle/>
          <a:p>
            <a:fld id="{266C5EB8-ABAD-4348-9532-0275B03BF9FE}" type="slidenum">
              <a:rPr lang="en-US" smtClean="0"/>
              <a:t>8</a:t>
            </a:fld>
            <a:endParaRPr lang="en-US"/>
          </a:p>
        </p:txBody>
      </p:sp>
    </p:spTree>
    <p:extLst>
      <p:ext uri="{BB962C8B-B14F-4D97-AF65-F5344CB8AC3E}">
        <p14:creationId xmlns:p14="http://schemas.microsoft.com/office/powerpoint/2010/main" val="5349423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F79927-04D8-AA52-DB2F-E3DCB50DDD2C}"/>
              </a:ext>
            </a:extLst>
          </p:cNvPr>
          <p:cNvSpPr txBox="1">
            <a:spLocks noGrp="1" noRot="1" noMove="1" noResize="1" noEditPoints="1" noAdjustHandles="1" noChangeArrowheads="1" noChangeShapeType="1"/>
          </p:cNvSpPr>
          <p:nvPr/>
        </p:nvSpPr>
        <p:spPr>
          <a:xfrm>
            <a:off x="714376" y="476250"/>
            <a:ext cx="9532092" cy="410369"/>
          </a:xfrm>
          <a:prstGeom prst="rect">
            <a:avLst/>
          </a:prstGeom>
          <a:noFill/>
        </p:spPr>
        <p:txBody>
          <a:bodyPr wrap="square" lIns="0" tIns="0" rIns="0" bIns="0" anchor="t">
            <a:spAutoFit/>
          </a:bodyPr>
          <a:lstStyle/>
          <a:p>
            <a:pPr>
              <a:lnSpc>
                <a:spcPts val="3240"/>
              </a:lnSpc>
            </a:pPr>
            <a:r>
              <a:rPr lang="en-US" sz="2700" b="1" i="0" u="none" dirty="0">
                <a:latin typeface="Montserrat"/>
              </a:rPr>
              <a:t>Hoyle state in dissociation of </a:t>
            </a:r>
            <a:r>
              <a:rPr lang="en-US" sz="2700" b="1" i="0" u="none" baseline="30000" dirty="0">
                <a:latin typeface="Montserrat"/>
              </a:rPr>
              <a:t>12</a:t>
            </a:r>
            <a:r>
              <a:rPr lang="en-US" sz="2700" b="1" i="0" u="none" dirty="0">
                <a:latin typeface="Montserrat"/>
              </a:rPr>
              <a:t>C and </a:t>
            </a:r>
            <a:r>
              <a:rPr lang="en-US" sz="2700" b="1" i="0" u="none" baseline="30000" dirty="0">
                <a:latin typeface="Montserrat"/>
              </a:rPr>
              <a:t>16</a:t>
            </a:r>
            <a:r>
              <a:rPr lang="en-US" sz="2700" b="1" i="0" u="none" dirty="0">
                <a:latin typeface="Montserrat"/>
              </a:rPr>
              <a:t>O nuclei</a:t>
            </a:r>
          </a:p>
        </p:txBody>
      </p:sp>
      <p:sp>
        <p:nvSpPr>
          <p:cNvPr id="10" name="Rectangle 13">
            <a:extLst>
              <a:ext uri="{FF2B5EF4-FFF2-40B4-BE49-F238E27FC236}">
                <a16:creationId xmlns:a16="http://schemas.microsoft.com/office/drawing/2014/main" id="{F80D0432-18AC-7CF8-301D-AF86EF312A0D}"/>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sp>
        <p:nvSpPr>
          <p:cNvPr id="17" name="TextBox 16">
            <a:extLst>
              <a:ext uri="{FF2B5EF4-FFF2-40B4-BE49-F238E27FC236}">
                <a16:creationId xmlns:a16="http://schemas.microsoft.com/office/drawing/2014/main" id="{925E7F2C-0967-E55D-D4ED-F4EB0482E8BC}"/>
              </a:ext>
            </a:extLst>
          </p:cNvPr>
          <p:cNvSpPr txBox="1">
            <a:spLocks noGrp="1" noRot="1" noMove="1" noResize="1" noEditPoints="1" noAdjustHandles="1" noChangeArrowheads="1" noChangeShapeType="1"/>
          </p:cNvSpPr>
          <p:nvPr/>
        </p:nvSpPr>
        <p:spPr>
          <a:xfrm>
            <a:off x="2025417" y="4741922"/>
            <a:ext cx="9109092" cy="1962076"/>
          </a:xfrm>
          <a:prstGeom prst="rect">
            <a:avLst/>
          </a:prstGeom>
          <a:noFill/>
        </p:spPr>
        <p:txBody>
          <a:bodyPr wrap="square">
            <a:spAutoFit/>
          </a:bodyPr>
          <a:lstStyle/>
          <a:p>
            <a:pPr marL="285750" indent="-285750" algn="just">
              <a:spcAft>
                <a:spcPts val="900"/>
              </a:spcAft>
              <a:buFont typeface="Arial" panose="020B0604020202020204" pitchFamily="34" charset="0"/>
              <a:buChar char="•"/>
              <a:defRPr sz="1650">
                <a:solidFill>
                  <a:srgbClr val="18212B"/>
                </a:solidFill>
                <a:latin typeface="Aptos"/>
              </a:defRPr>
            </a:pPr>
            <a:r>
              <a:rPr lang="ro-RO" dirty="0">
                <a:latin typeface="Times New Roman" panose="02020603050405020304" pitchFamily="18" charset="0"/>
                <a:cs typeface="Times New Roman" panose="02020603050405020304" pitchFamily="18" charset="0"/>
              </a:rPr>
              <a:t>Combined analysis</a:t>
            </a:r>
            <a:r>
              <a:rPr lang="en-US" dirty="0">
                <a:latin typeface="Times New Roman" panose="02020603050405020304" pitchFamily="18" charset="0"/>
                <a:cs typeface="Times New Roman" panose="02020603050405020304" pitchFamily="18" charset="0"/>
              </a:rPr>
              <a:t>: 100 </a:t>
            </a:r>
            <a:r>
              <a:rPr lang="ro-RO" dirty="0">
                <a:latin typeface="Times New Roman" panose="02020603050405020304" pitchFamily="18" charset="0"/>
                <a:cs typeface="Times New Roman" panose="02020603050405020304" pitchFamily="18" charset="0"/>
              </a:rPr>
              <a:t>events</a:t>
            </a:r>
            <a:r>
              <a:rPr lang="en-US" dirty="0">
                <a:latin typeface="Times New Roman" panose="02020603050405020304" pitchFamily="18" charset="0"/>
                <a:cs typeface="Times New Roman" panose="02020603050405020304" pitchFamily="18" charset="0"/>
              </a:rPr>
              <a:t> of </a:t>
            </a:r>
            <a:r>
              <a:rPr lang="ro-RO" baseline="30000" dirty="0">
                <a:latin typeface="Times New Roman" panose="02020603050405020304" pitchFamily="18" charset="0"/>
                <a:cs typeface="Times New Roman" panose="02020603050405020304" pitchFamily="18" charset="0"/>
              </a:rPr>
              <a:t>12</a:t>
            </a:r>
            <a:r>
              <a:rPr lang="ro-RO" dirty="0">
                <a:latin typeface="Times New Roman" panose="02020603050405020304" pitchFamily="18" charset="0"/>
                <a:cs typeface="Times New Roman" panose="02020603050405020304" pitchFamily="18" charset="0"/>
              </a:rPr>
              <a:t>C → 3</a:t>
            </a:r>
            <a:r>
              <a:rPr lang="el-GR" dirty="0">
                <a:latin typeface="Times New Roman" panose="02020603050405020304" pitchFamily="18" charset="0"/>
                <a:cs typeface="Times New Roman" panose="02020603050405020304" pitchFamily="18" charset="0"/>
              </a:rPr>
              <a:t>α</a:t>
            </a:r>
            <a:r>
              <a:rPr lang="en-US"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at 450 MeV</a:t>
            </a:r>
            <a:r>
              <a:rPr lang="en-US" dirty="0">
                <a:latin typeface="Times New Roman" panose="02020603050405020304" pitchFamily="18" charset="0"/>
                <a:cs typeface="Times New Roman" panose="02020603050405020304" pitchFamily="18" charset="0"/>
              </a:rPr>
              <a:t>/nucleon</a:t>
            </a:r>
            <a:r>
              <a:rPr lang="ro-RO" dirty="0">
                <a:latin typeface="Times New Roman" panose="02020603050405020304" pitchFamily="18" charset="0"/>
                <a:cs typeface="Times New Roman" panose="02020603050405020304" pitchFamily="18" charset="0"/>
              </a:rPr>
              <a:t> and</a:t>
            </a:r>
            <a:r>
              <a:rPr lang="en-US" dirty="0">
                <a:latin typeface="Times New Roman" panose="02020603050405020304" pitchFamily="18" charset="0"/>
                <a:cs typeface="Times New Roman" panose="02020603050405020304" pitchFamily="18" charset="0"/>
              </a:rPr>
              <a:t> 510 at</a:t>
            </a:r>
            <a:r>
              <a:rPr lang="ro-RO" dirty="0">
                <a:latin typeface="Times New Roman" panose="02020603050405020304" pitchFamily="18" charset="0"/>
                <a:cs typeface="Times New Roman" panose="02020603050405020304" pitchFamily="18" charset="0"/>
              </a:rPr>
              <a:t> 3.65</a:t>
            </a:r>
            <a:r>
              <a:rPr lang="en-US"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GeV/nucleon</a:t>
            </a:r>
            <a:r>
              <a:rPr lang="en-US" dirty="0">
                <a:latin typeface="Times New Roman" panose="02020603050405020304" pitchFamily="18" charset="0"/>
                <a:cs typeface="Times New Roman" panose="02020603050405020304" pitchFamily="18" charset="0"/>
              </a:rPr>
              <a:t> together </a:t>
            </a:r>
            <a:r>
              <a:rPr lang="en-US" dirty="0">
                <a:solidFill>
                  <a:srgbClr val="18212B"/>
                </a:solidFill>
                <a:latin typeface="Times New Roman" panose="02020603050405020304" pitchFamily="18" charset="0"/>
                <a:cs typeface="Times New Roman" panose="02020603050405020304" pitchFamily="18" charset="0"/>
              </a:rPr>
              <a:t>with </a:t>
            </a:r>
            <a:r>
              <a:rPr lang="ro-RO" dirty="0">
                <a:solidFill>
                  <a:srgbClr val="18212B"/>
                </a:solidFill>
                <a:latin typeface="Times New Roman" panose="02020603050405020304" pitchFamily="18" charset="0"/>
                <a:cs typeface="Times New Roman" panose="02020603050405020304" pitchFamily="18" charset="0"/>
              </a:rPr>
              <a:t>641 coherent </a:t>
            </a:r>
            <a:r>
              <a:rPr lang="ro-RO" baseline="30000" dirty="0">
                <a:solidFill>
                  <a:srgbClr val="18212B"/>
                </a:solidFill>
                <a:latin typeface="Times New Roman" panose="02020603050405020304" pitchFamily="18" charset="0"/>
                <a:cs typeface="Times New Roman" panose="02020603050405020304" pitchFamily="18" charset="0"/>
              </a:rPr>
              <a:t>16</a:t>
            </a:r>
            <a:r>
              <a:rPr lang="ro-RO" dirty="0">
                <a:solidFill>
                  <a:srgbClr val="18212B"/>
                </a:solidFill>
                <a:latin typeface="Times New Roman" panose="02020603050405020304" pitchFamily="18" charset="0"/>
                <a:cs typeface="Times New Roman" panose="02020603050405020304" pitchFamily="18" charset="0"/>
              </a:rPr>
              <a:t>O → 4</a:t>
            </a:r>
            <a:r>
              <a:rPr lang="el-GR" dirty="0">
                <a:solidFill>
                  <a:srgbClr val="18212B"/>
                </a:solidFill>
                <a:latin typeface="Times New Roman" panose="02020603050405020304" pitchFamily="18" charset="0"/>
                <a:cs typeface="Times New Roman" panose="02020603050405020304" pitchFamily="18" charset="0"/>
              </a:rPr>
              <a:t>α</a:t>
            </a:r>
            <a:r>
              <a:rPr lang="en-US" dirty="0">
                <a:solidFill>
                  <a:srgbClr val="18212B"/>
                </a:solidFill>
                <a:latin typeface="Times New Roman" panose="02020603050405020304" pitchFamily="18" charset="0"/>
                <a:cs typeface="Times New Roman" panose="02020603050405020304" pitchFamily="18" charset="0"/>
              </a:rPr>
              <a:t>.</a:t>
            </a:r>
            <a:r>
              <a:rPr lang="el-GR" dirty="0">
                <a:solidFill>
                  <a:srgbClr val="18212B"/>
                </a:solidFill>
                <a:latin typeface="Times New Roman" panose="02020603050405020304" pitchFamily="18" charset="0"/>
                <a:cs typeface="Times New Roman" panose="02020603050405020304" pitchFamily="18" charset="0"/>
              </a:rPr>
              <a:t> </a:t>
            </a:r>
            <a:endParaRPr lang="ro-RO" dirty="0">
              <a:solidFill>
                <a:srgbClr val="18212B"/>
              </a:solidFill>
              <a:latin typeface="Times New Roman" panose="02020603050405020304" pitchFamily="18" charset="0"/>
              <a:cs typeface="Times New Roman" panose="02020603050405020304" pitchFamily="18" charset="0"/>
            </a:endParaRPr>
          </a:p>
          <a:p>
            <a:pPr marL="285750" indent="-285750" algn="just">
              <a:spcAft>
                <a:spcPts val="900"/>
              </a:spcAft>
              <a:buFont typeface="Arial" panose="020B0604020202020204" pitchFamily="34" charset="0"/>
              <a:buChar char="•"/>
              <a:defRPr sz="1650">
                <a:solidFill>
                  <a:srgbClr val="18212B"/>
                </a:solidFill>
                <a:latin typeface="Aptos"/>
              </a:defRPr>
            </a:pPr>
            <a:r>
              <a:rPr lang="ro-RO" dirty="0">
                <a:latin typeface="Times New Roman" panose="02020603050405020304" pitchFamily="18" charset="0"/>
                <a:cs typeface="Times New Roman" panose="02020603050405020304" pitchFamily="18" charset="0"/>
              </a:rPr>
              <a:t>With </a:t>
            </a:r>
            <a:r>
              <a:rPr lang="ro-RO" i="1" dirty="0">
                <a:latin typeface="Times New Roman" panose="02020603050405020304" pitchFamily="18" charset="0"/>
                <a:cs typeface="Times New Roman" panose="02020603050405020304" pitchFamily="18" charset="0"/>
              </a:rPr>
              <a:t>Q</a:t>
            </a:r>
            <a:r>
              <a:rPr lang="ro-RO" baseline="-25000" dirty="0">
                <a:latin typeface="Times New Roman" panose="02020603050405020304" pitchFamily="18" charset="0"/>
                <a:cs typeface="Times New Roman" panose="02020603050405020304" pitchFamily="18" charset="0"/>
              </a:rPr>
              <a:t>2</a:t>
            </a:r>
            <a:r>
              <a:rPr lang="el-GR" baseline="-25000" dirty="0">
                <a:latin typeface="Times New Roman" panose="02020603050405020304" pitchFamily="18" charset="0"/>
                <a:cs typeface="Times New Roman" panose="02020603050405020304" pitchFamily="18" charset="0"/>
              </a:rPr>
              <a:t>α</a:t>
            </a:r>
            <a:r>
              <a:rPr lang="el-GR" dirty="0">
                <a:latin typeface="Times New Roman" panose="02020603050405020304" pitchFamily="18" charset="0"/>
                <a:cs typeface="Times New Roman" panose="02020603050405020304" pitchFamily="18" charset="0"/>
              </a:rPr>
              <a:t>(</a:t>
            </a:r>
            <a:r>
              <a:rPr lang="el-GR" baseline="30000" dirty="0">
                <a:latin typeface="Times New Roman" panose="02020603050405020304" pitchFamily="18" charset="0"/>
                <a:cs typeface="Times New Roman" panose="02020603050405020304" pitchFamily="18" charset="0"/>
              </a:rPr>
              <a:t>8</a:t>
            </a:r>
            <a:r>
              <a:rPr lang="ro-RO" dirty="0">
                <a:latin typeface="Times New Roman" panose="02020603050405020304" pitchFamily="18" charset="0"/>
                <a:cs typeface="Times New Roman" panose="02020603050405020304" pitchFamily="18" charset="0"/>
              </a:rPr>
              <a:t>Be) &lt; 200 keV, two structures appear in </a:t>
            </a:r>
            <a:r>
              <a:rPr lang="ro-RO" i="1" dirty="0">
                <a:latin typeface="Times New Roman" panose="02020603050405020304" pitchFamily="18" charset="0"/>
                <a:cs typeface="Times New Roman" panose="02020603050405020304" pitchFamily="18" charset="0"/>
              </a:rPr>
              <a:t>Q</a:t>
            </a:r>
            <a:r>
              <a:rPr lang="ro-RO" baseline="-25000" dirty="0">
                <a:latin typeface="Times New Roman" panose="02020603050405020304" pitchFamily="18" charset="0"/>
                <a:cs typeface="Times New Roman" panose="02020603050405020304" pitchFamily="18" charset="0"/>
              </a:rPr>
              <a:t>3</a:t>
            </a:r>
            <a:r>
              <a:rPr lang="el-GR" baseline="-25000" dirty="0">
                <a:latin typeface="Times New Roman" panose="02020603050405020304" pitchFamily="18" charset="0"/>
                <a:cs typeface="Times New Roman" panose="02020603050405020304" pitchFamily="18" charset="0"/>
              </a:rPr>
              <a:t>α</a:t>
            </a:r>
            <a:r>
              <a:rPr lang="el-GR" dirty="0">
                <a:latin typeface="Times New Roman" panose="02020603050405020304" pitchFamily="18" charset="0"/>
                <a:cs typeface="Times New Roman" panose="02020603050405020304" pitchFamily="18" charset="0"/>
              </a:rPr>
              <a:t>.</a:t>
            </a:r>
          </a:p>
          <a:p>
            <a:pPr marL="285750" indent="-285750" algn="just">
              <a:spcAft>
                <a:spcPts val="900"/>
              </a:spcAft>
              <a:buFont typeface="Arial" panose="020B0604020202020204" pitchFamily="34" charset="0"/>
              <a:buChar char="•"/>
              <a:defRPr sz="1650">
                <a:solidFill>
                  <a:srgbClr val="18212B"/>
                </a:solidFill>
                <a:latin typeface="Aptos"/>
              </a:defRPr>
            </a:pPr>
            <a:r>
              <a:rPr lang="ro-RO" dirty="0">
                <a:latin typeface="Times New Roman" panose="02020603050405020304" pitchFamily="18" charset="0"/>
                <a:cs typeface="Times New Roman" panose="02020603050405020304" pitchFamily="18" charset="0"/>
              </a:rPr>
              <a:t>Hoyle peak: ⟨</a:t>
            </a:r>
            <a:r>
              <a:rPr lang="ro-RO" i="1" dirty="0">
                <a:latin typeface="Times New Roman" panose="02020603050405020304" pitchFamily="18" charset="0"/>
                <a:cs typeface="Times New Roman" panose="02020603050405020304" pitchFamily="18" charset="0"/>
              </a:rPr>
              <a:t>Q</a:t>
            </a:r>
            <a:r>
              <a:rPr lang="ro-RO" baseline="-25000" dirty="0">
                <a:latin typeface="Times New Roman" panose="02020603050405020304" pitchFamily="18" charset="0"/>
                <a:cs typeface="Times New Roman" panose="02020603050405020304" pitchFamily="18" charset="0"/>
              </a:rPr>
              <a:t>3</a:t>
            </a:r>
            <a:r>
              <a:rPr lang="el-GR" baseline="-25000" dirty="0">
                <a:latin typeface="Times New Roman" panose="02020603050405020304" pitchFamily="18" charset="0"/>
                <a:cs typeface="Times New Roman" panose="02020603050405020304" pitchFamily="18" charset="0"/>
              </a:rPr>
              <a:t>α</a:t>
            </a:r>
            <a:r>
              <a:rPr lang="el-GR" dirty="0">
                <a:latin typeface="Times New Roman" panose="02020603050405020304" pitchFamily="18" charset="0"/>
                <a:cs typeface="Times New Roman" panose="02020603050405020304" pitchFamily="18" charset="0"/>
              </a:rPr>
              <a:t>⟩ = 417 ± 27 </a:t>
            </a:r>
            <a:r>
              <a:rPr lang="ro-RO" dirty="0">
                <a:latin typeface="Times New Roman" panose="02020603050405020304" pitchFamily="18" charset="0"/>
                <a:cs typeface="Times New Roman" panose="02020603050405020304" pitchFamily="18" charset="0"/>
              </a:rPr>
              <a:t>keV; selection </a:t>
            </a:r>
            <a:r>
              <a:rPr lang="ro-RO" i="1" dirty="0">
                <a:latin typeface="Times New Roman" panose="02020603050405020304" pitchFamily="18" charset="0"/>
                <a:cs typeface="Times New Roman" panose="02020603050405020304" pitchFamily="18" charset="0"/>
              </a:rPr>
              <a:t>Q</a:t>
            </a:r>
            <a:r>
              <a:rPr lang="ro-RO" baseline="-25000" dirty="0">
                <a:latin typeface="Times New Roman" panose="02020603050405020304" pitchFamily="18" charset="0"/>
                <a:cs typeface="Times New Roman" panose="02020603050405020304" pitchFamily="18" charset="0"/>
              </a:rPr>
              <a:t>3</a:t>
            </a:r>
            <a:r>
              <a:rPr lang="el-GR" baseline="-25000" dirty="0">
                <a:latin typeface="Times New Roman" panose="02020603050405020304" pitchFamily="18" charset="0"/>
                <a:cs typeface="Times New Roman" panose="02020603050405020304" pitchFamily="18" charset="0"/>
              </a:rPr>
              <a:t>α</a:t>
            </a:r>
            <a:r>
              <a:rPr lang="el-GR" dirty="0">
                <a:latin typeface="Times New Roman" panose="02020603050405020304" pitchFamily="18" charset="0"/>
                <a:cs typeface="Times New Roman" panose="02020603050405020304" pitchFamily="18" charset="0"/>
              </a:rPr>
              <a:t> &lt; </a:t>
            </a:r>
            <a:r>
              <a:rPr lang="en-US" dirty="0">
                <a:latin typeface="Times New Roman" panose="02020603050405020304" pitchFamily="18" charset="0"/>
                <a:cs typeface="Times New Roman" panose="02020603050405020304" pitchFamily="18" charset="0"/>
              </a:rPr>
              <a:t>0.7</a:t>
            </a:r>
            <a:r>
              <a:rPr lang="el-GR" dirty="0">
                <a:latin typeface="Times New Roman" panose="02020603050405020304" pitchFamily="18" charset="0"/>
                <a:cs typeface="Times New Roman" panose="02020603050405020304" pitchFamily="18" charset="0"/>
              </a:rPr>
              <a:t> </a:t>
            </a:r>
            <a:r>
              <a:rPr lang="ro-RO" dirty="0">
                <a:latin typeface="Times New Roman" panose="02020603050405020304" pitchFamily="18" charset="0"/>
                <a:cs typeface="Times New Roman" panose="02020603050405020304" pitchFamily="18" charset="0"/>
              </a:rPr>
              <a:t>MeV</a:t>
            </a:r>
            <a:r>
              <a:rPr lang="en-US" dirty="0">
                <a:latin typeface="Times New Roman" panose="02020603050405020304" pitchFamily="18" charset="0"/>
                <a:cs typeface="Times New Roman" panose="02020603050405020304" pitchFamily="18" charset="0"/>
              </a:rPr>
              <a:t> has been chosen</a:t>
            </a:r>
            <a:r>
              <a:rPr lang="ro-RO" dirty="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a:p>
            <a:pPr marL="285750" indent="-285750" algn="just">
              <a:spcAft>
                <a:spcPts val="900"/>
              </a:spcAft>
              <a:buFont typeface="Arial" panose="020B0604020202020204" pitchFamily="34" charset="0"/>
              <a:buChar char="•"/>
              <a:defRPr sz="1650">
                <a:solidFill>
                  <a:srgbClr val="18212B"/>
                </a:solidFill>
                <a:latin typeface="Aptos"/>
              </a:defRPr>
            </a:pPr>
            <a:r>
              <a:rPr lang="en-US" dirty="0">
                <a:latin typeface="Times New Roman" panose="02020603050405020304" pitchFamily="18" charset="0"/>
                <a:cs typeface="Times New Roman" panose="02020603050405020304" pitchFamily="18" charset="0"/>
              </a:rPr>
              <a:t>Relative contributions of </a:t>
            </a:r>
            <a:r>
              <a:rPr lang="en-US" baseline="30000" dirty="0">
                <a:latin typeface="Times New Roman" panose="02020603050405020304" pitchFamily="18" charset="0"/>
                <a:cs typeface="Times New Roman" panose="02020603050405020304" pitchFamily="18" charset="0"/>
              </a:rPr>
              <a:t>8</a:t>
            </a:r>
            <a:r>
              <a:rPr lang="en-US" dirty="0">
                <a:latin typeface="Times New Roman" panose="02020603050405020304" pitchFamily="18" charset="0"/>
                <a:cs typeface="Times New Roman" panose="02020603050405020304" pitchFamily="18" charset="0"/>
              </a:rPr>
              <a:t>Be(0</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to the decays of the Hoyle state in</a:t>
            </a:r>
            <a:r>
              <a:rPr lang="ru-RU"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dissociation of</a:t>
            </a:r>
            <a:r>
              <a:rPr lang="ru-RU" dirty="0">
                <a:latin typeface="Times New Roman" panose="02020603050405020304" pitchFamily="18" charset="0"/>
                <a:cs typeface="Times New Roman" panose="02020603050405020304" pitchFamily="18" charset="0"/>
              </a:rPr>
              <a:t> </a:t>
            </a:r>
            <a:r>
              <a:rPr lang="ru-RU" baseline="30000" dirty="0">
                <a:latin typeface="Times New Roman" panose="02020603050405020304" pitchFamily="18" charset="0"/>
                <a:cs typeface="Times New Roman" panose="02020603050405020304" pitchFamily="18" charset="0"/>
              </a:rPr>
              <a:t>12</a:t>
            </a:r>
            <a:r>
              <a:rPr lang="ru-RU" dirty="0">
                <a:latin typeface="Times New Roman" panose="02020603050405020304" pitchFamily="18" charset="0"/>
                <a:cs typeface="Times New Roman" panose="02020603050405020304" pitchFamily="18" charset="0"/>
              </a:rPr>
              <a:t>С</a:t>
            </a:r>
            <a:r>
              <a:rPr lang="en-US" dirty="0">
                <a:latin typeface="Times New Roman" panose="02020603050405020304" pitchFamily="18" charset="0"/>
                <a:cs typeface="Times New Roman" panose="02020603050405020304" pitchFamily="18" charset="0"/>
              </a:rPr>
              <a:t> is 0.36</a:t>
            </a:r>
            <a:r>
              <a:rPr lang="ru-RU" dirty="0">
                <a:latin typeface="Times New Roman" pitchFamily="18" charset="0"/>
                <a:cs typeface="Times New Roman" pitchFamily="18" charset="0"/>
              </a:rPr>
              <a:t>±0.06</a:t>
            </a:r>
            <a:r>
              <a:rPr lang="en-US" dirty="0">
                <a:latin typeface="Times New Roman" pitchFamily="18" charset="0"/>
                <a:cs typeface="Times New Roman" pitchFamily="18" charset="0"/>
              </a:rPr>
              <a:t> and for </a:t>
            </a:r>
            <a:r>
              <a:rPr lang="en-US" baseline="30000" dirty="0">
                <a:latin typeface="Times New Roman" pitchFamily="18" charset="0"/>
                <a:cs typeface="Times New Roman" pitchFamily="18" charset="0"/>
              </a:rPr>
              <a:t>16</a:t>
            </a:r>
            <a:r>
              <a:rPr lang="en-US" dirty="0">
                <a:latin typeface="Times New Roman" pitchFamily="18" charset="0"/>
                <a:cs typeface="Times New Roman" pitchFamily="18" charset="0"/>
              </a:rPr>
              <a:t>O - </a:t>
            </a:r>
            <a:r>
              <a:rPr lang="ru-RU" dirty="0">
                <a:latin typeface="Times New Roman" pitchFamily="18" charset="0"/>
                <a:cs typeface="Times New Roman" pitchFamily="18" charset="0"/>
              </a:rPr>
              <a:t>0.35±0.04</a:t>
            </a:r>
            <a:endParaRPr lang="en-US" dirty="0">
              <a:latin typeface="Times New Roman" panose="02020603050405020304" pitchFamily="18" charset="0"/>
              <a:cs typeface="Times New Roman" panose="02020603050405020304" pitchFamily="18" charset="0"/>
            </a:endParaRPr>
          </a:p>
        </p:txBody>
      </p:sp>
      <p:grpSp>
        <p:nvGrpSpPr>
          <p:cNvPr id="32" name="Группа 31">
            <a:extLst>
              <a:ext uri="{FF2B5EF4-FFF2-40B4-BE49-F238E27FC236}">
                <a16:creationId xmlns:a16="http://schemas.microsoft.com/office/drawing/2014/main" id="{9DD9D6C2-2B05-7ECC-D431-3CD16B04FB10}"/>
              </a:ext>
            </a:extLst>
          </p:cNvPr>
          <p:cNvGrpSpPr>
            <a:grpSpLocks noGrp="1" noUngrp="1" noRot="1" noMove="1" noResize="1"/>
          </p:cNvGrpSpPr>
          <p:nvPr/>
        </p:nvGrpSpPr>
        <p:grpSpPr>
          <a:xfrm>
            <a:off x="386054" y="1021242"/>
            <a:ext cx="11262155" cy="3578467"/>
            <a:chOff x="308527" y="1266702"/>
            <a:chExt cx="11498746" cy="3731453"/>
          </a:xfrm>
        </p:grpSpPr>
        <p:grpSp>
          <p:nvGrpSpPr>
            <p:cNvPr id="15" name="Группа 14">
              <a:extLst>
                <a:ext uri="{FF2B5EF4-FFF2-40B4-BE49-F238E27FC236}">
                  <a16:creationId xmlns:a16="http://schemas.microsoft.com/office/drawing/2014/main" id="{716FC5C7-A16F-8C60-F184-4E8A782B219F}"/>
                </a:ext>
              </a:extLst>
            </p:cNvPr>
            <p:cNvGrpSpPr>
              <a:grpSpLocks noGrp="1" noUngrp="1" noRot="1" noMove="1" noResize="1"/>
            </p:cNvGrpSpPr>
            <p:nvPr/>
          </p:nvGrpSpPr>
          <p:grpSpPr>
            <a:xfrm>
              <a:off x="308527" y="1266702"/>
              <a:ext cx="11498746" cy="3731453"/>
              <a:chOff x="308527" y="1266702"/>
              <a:chExt cx="11498746" cy="3731453"/>
            </a:xfrm>
          </p:grpSpPr>
          <p:pic>
            <p:nvPicPr>
              <p:cNvPr id="12" name="Рисунок 11">
                <a:extLst>
                  <a:ext uri="{FF2B5EF4-FFF2-40B4-BE49-F238E27FC236}">
                    <a16:creationId xmlns:a16="http://schemas.microsoft.com/office/drawing/2014/main" id="{9C6FB658-B24B-88AE-B5FD-A5675CADE6C4}"/>
                  </a:ext>
                </a:extLst>
              </p:cNvPr>
              <p:cNvPicPr>
                <a:picLocks noGrp="1" noRot="1" noChangeAspect="1" noMove="1" noResize="1" noEditPoints="1" noAdjustHandles="1" noChangeArrowheads="1" noChangeShapeType="1" noCrop="1"/>
              </p:cNvPicPr>
              <p:nvPr/>
            </p:nvPicPr>
            <p:blipFill>
              <a:blip r:embed="rId2"/>
              <a:stretch>
                <a:fillRect/>
              </a:stretch>
            </p:blipFill>
            <p:spPr>
              <a:xfrm>
                <a:off x="308527" y="1266702"/>
                <a:ext cx="5388746" cy="3731453"/>
              </a:xfrm>
              <a:prstGeom prst="rect">
                <a:avLst/>
              </a:prstGeom>
            </p:spPr>
          </p:pic>
          <p:pic>
            <p:nvPicPr>
              <p:cNvPr id="14" name="Рисунок 13">
                <a:extLst>
                  <a:ext uri="{FF2B5EF4-FFF2-40B4-BE49-F238E27FC236}">
                    <a16:creationId xmlns:a16="http://schemas.microsoft.com/office/drawing/2014/main" id="{D703B53D-785F-08A9-B23F-DD1B74C1B4AD}"/>
                  </a:ext>
                </a:extLst>
              </p:cNvPr>
              <p:cNvPicPr>
                <a:picLocks noGrp="1" noRot="1" noChangeAspect="1" noMove="1" noResize="1" noEditPoints="1" noAdjustHandles="1" noChangeArrowheads="1" noChangeShapeType="1" noCrop="1"/>
              </p:cNvPicPr>
              <p:nvPr/>
            </p:nvPicPr>
            <p:blipFill>
              <a:blip r:embed="rId3"/>
              <a:stretch>
                <a:fillRect/>
              </a:stretch>
            </p:blipFill>
            <p:spPr>
              <a:xfrm>
                <a:off x="6166222" y="1274616"/>
                <a:ext cx="5641051" cy="3715624"/>
              </a:xfrm>
              <a:prstGeom prst="rect">
                <a:avLst/>
              </a:prstGeom>
            </p:spPr>
          </p:pic>
        </p:grpSp>
        <p:sp>
          <p:nvSpPr>
            <p:cNvPr id="18" name="TextBox 17">
              <a:extLst>
                <a:ext uri="{FF2B5EF4-FFF2-40B4-BE49-F238E27FC236}">
                  <a16:creationId xmlns:a16="http://schemas.microsoft.com/office/drawing/2014/main" id="{FC55A76F-211B-0104-49EB-E62DE3FFDFBA}"/>
                </a:ext>
              </a:extLst>
            </p:cNvPr>
            <p:cNvSpPr txBox="1">
              <a:spLocks noGrp="1" noRot="1" noMove="1" noResize="1" noEditPoints="1" noAdjustHandles="1" noChangeArrowheads="1" noChangeShapeType="1"/>
            </p:cNvSpPr>
            <p:nvPr/>
          </p:nvSpPr>
          <p:spPr>
            <a:xfrm>
              <a:off x="3387436" y="1579926"/>
              <a:ext cx="1826141" cy="400110"/>
            </a:xfrm>
            <a:prstGeom prst="rect">
              <a:avLst/>
            </a:prstGeom>
            <a:noFill/>
          </p:spPr>
          <p:txBody>
            <a:bodyPr wrap="none" rtlCol="0">
              <a:spAutoFit/>
            </a:bodyPr>
            <a:lstStyle/>
            <a:p>
              <a:r>
                <a:rPr lang="en-US" sz="2000" baseline="30000" dirty="0">
                  <a:latin typeface="Times New Roman" panose="02020603050405020304" pitchFamily="18" charset="0"/>
                  <a:cs typeface="Times New Roman" panose="02020603050405020304" pitchFamily="18" charset="0"/>
                </a:rPr>
                <a:t>12</a:t>
              </a:r>
              <a:r>
                <a:rPr lang="en-US" sz="2000" dirty="0">
                  <a:latin typeface="Times New Roman" panose="02020603050405020304" pitchFamily="18" charset="0"/>
                  <a:cs typeface="Times New Roman" panose="02020603050405020304" pitchFamily="18" charset="0"/>
                </a:rPr>
                <a:t>C→</a:t>
              </a:r>
              <a:r>
                <a:rPr lang="en-US" sz="2000" baseline="30000" dirty="0">
                  <a:latin typeface="Times New Roman" panose="02020603050405020304" pitchFamily="18" charset="0"/>
                  <a:cs typeface="Times New Roman" panose="02020603050405020304" pitchFamily="18" charset="0"/>
                </a:rPr>
                <a:t>8</a:t>
              </a:r>
              <a:r>
                <a:rPr lang="en-US" sz="2000" dirty="0">
                  <a:latin typeface="Times New Roman" panose="02020603050405020304" pitchFamily="18" charset="0"/>
                  <a:cs typeface="Times New Roman" panose="02020603050405020304" pitchFamily="18" charset="0"/>
                </a:rPr>
                <a:t>Be(0</a:t>
              </a:r>
              <a:r>
                <a:rPr lang="en-US" sz="2000" baseline="30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a:t>
              </a:r>
              <a:r>
                <a:rPr lang="el-GR" sz="2000" dirty="0">
                  <a:latin typeface="Times New Roman" panose="02020603050405020304" pitchFamily="18" charset="0"/>
                  <a:ea typeface="Calibri" panose="020F0502020204030204" pitchFamily="34" charset="0"/>
                  <a:cs typeface="Times New Roman" panose="02020603050405020304" pitchFamily="18" charset="0"/>
                </a:rPr>
                <a:t>α</a:t>
              </a:r>
              <a:endParaRPr lang="ru-RU" dirty="0">
                <a:latin typeface="Times New Roman" panose="02020603050405020304" pitchFamily="18" charset="0"/>
                <a:cs typeface="Times New Roman" panose="02020603050405020304" pitchFamily="18" charset="0"/>
              </a:endParaRPr>
            </a:p>
          </p:txBody>
        </p:sp>
        <p:sp>
          <p:nvSpPr>
            <p:cNvPr id="21" name="TextBox 20">
              <a:extLst>
                <a:ext uri="{FF2B5EF4-FFF2-40B4-BE49-F238E27FC236}">
                  <a16:creationId xmlns:a16="http://schemas.microsoft.com/office/drawing/2014/main" id="{239DF090-AB3B-D3EA-9DCC-0F778D146960}"/>
                </a:ext>
              </a:extLst>
            </p:cNvPr>
            <p:cNvSpPr txBox="1">
              <a:spLocks noGrp="1" noRot="1" noMove="1" noResize="1" noEditPoints="1" noAdjustHandles="1" noChangeArrowheads="1" noChangeShapeType="1"/>
            </p:cNvSpPr>
            <p:nvPr/>
          </p:nvSpPr>
          <p:spPr>
            <a:xfrm>
              <a:off x="3650046" y="1980036"/>
              <a:ext cx="1420966" cy="646331"/>
            </a:xfrm>
            <a:prstGeom prst="rect">
              <a:avLst/>
            </a:prstGeom>
            <a:noFill/>
          </p:spPr>
          <p:txBody>
            <a:bodyPr wrap="none" rtlCol="0">
              <a:spAutoFit/>
            </a:bodyPr>
            <a:lstStyle/>
            <a:p>
              <a:r>
                <a:rPr lang="en-US" dirty="0"/>
                <a:t>@3.65A GeV</a:t>
              </a:r>
            </a:p>
            <a:p>
              <a:r>
                <a:rPr lang="en-US" dirty="0"/>
                <a:t>@0.45A GeV</a:t>
              </a:r>
              <a:endParaRPr lang="ru-RU" dirty="0"/>
            </a:p>
          </p:txBody>
        </p:sp>
        <p:sp>
          <p:nvSpPr>
            <p:cNvPr id="23" name="TextBox 22">
              <a:extLst>
                <a:ext uri="{FF2B5EF4-FFF2-40B4-BE49-F238E27FC236}">
                  <a16:creationId xmlns:a16="http://schemas.microsoft.com/office/drawing/2014/main" id="{22FB5AA1-79CD-7031-F111-16FF5E6C8C2A}"/>
                </a:ext>
              </a:extLst>
            </p:cNvPr>
            <p:cNvSpPr txBox="1">
              <a:spLocks noGrp="1" noRot="1" noMove="1" noResize="1" noEditPoints="1" noAdjustHandles="1" noChangeArrowheads="1" noChangeShapeType="1"/>
            </p:cNvSpPr>
            <p:nvPr/>
          </p:nvSpPr>
          <p:spPr>
            <a:xfrm>
              <a:off x="7446818" y="3059668"/>
              <a:ext cx="1239981" cy="923330"/>
            </a:xfrm>
            <a:prstGeom prst="rect">
              <a:avLst/>
            </a:prstGeom>
            <a:noFill/>
          </p:spPr>
          <p:txBody>
            <a:bodyPr wrap="square">
              <a:spAutoFit/>
            </a:bodyPr>
            <a:lstStyle/>
            <a:p>
              <a:r>
                <a:rPr lang="en-US" baseline="30000" dirty="0">
                  <a:latin typeface="Times New Roman" panose="02020603050405020304" pitchFamily="18" charset="0"/>
                  <a:cs typeface="Times New Roman" panose="02020603050405020304" pitchFamily="18" charset="0"/>
                </a:rPr>
                <a:t>16</a:t>
              </a:r>
              <a:r>
                <a:rPr lang="ro-RO" b="0" i="0" u="none" strike="noStrike" baseline="0" dirty="0">
                  <a:latin typeface="Times New Roman" panose="02020603050405020304" pitchFamily="18" charset="0"/>
                  <a:cs typeface="Times New Roman" panose="02020603050405020304" pitchFamily="18" charset="0"/>
                </a:rPr>
                <a:t>O→4</a:t>
              </a:r>
              <a:r>
                <a:rPr lang="el-GR" b="0" i="0" u="none" strike="noStrike" dirty="0">
                  <a:latin typeface="Times New Roman" panose="02020603050405020304" pitchFamily="18" charset="0"/>
                  <a:cs typeface="Times New Roman" panose="02020603050405020304" pitchFamily="18" charset="0"/>
                </a:rPr>
                <a:t>α</a:t>
              </a:r>
              <a:endParaRPr lang="en-US" b="0" i="0" u="none" strike="noStrike" dirty="0">
                <a:latin typeface="Times New Roman" panose="02020603050405020304" pitchFamily="18" charset="0"/>
                <a:cs typeface="Times New Roman" panose="02020603050405020304" pitchFamily="18" charset="0"/>
              </a:endParaRPr>
            </a:p>
            <a:p>
              <a:r>
                <a:rPr lang="en-US" baseline="30000" dirty="0">
                  <a:latin typeface="Times New Roman" panose="02020603050405020304" pitchFamily="18" charset="0"/>
                  <a:cs typeface="Times New Roman" panose="02020603050405020304" pitchFamily="18" charset="0"/>
                </a:rPr>
                <a:t>12</a:t>
              </a:r>
              <a:r>
                <a:rPr lang="en-US" dirty="0">
                  <a:latin typeface="Times New Roman" panose="02020603050405020304" pitchFamily="18" charset="0"/>
                  <a:cs typeface="Times New Roman" panose="02020603050405020304" pitchFamily="18" charset="0"/>
                </a:rPr>
                <a:t>C→3</a:t>
              </a:r>
              <a:r>
                <a:rPr lang="el-GR" dirty="0">
                  <a:latin typeface="Times New Roman" panose="02020603050405020304" pitchFamily="18" charset="0"/>
                  <a:ea typeface="Calibri" panose="020F0502020204030204" pitchFamily="34" charset="0"/>
                  <a:cs typeface="Times New Roman" panose="02020603050405020304" pitchFamily="18" charset="0"/>
                </a:rPr>
                <a:t>α</a:t>
              </a:r>
              <a:endParaRPr lang="ru-RU" dirty="0">
                <a:latin typeface="Times New Roman" panose="02020603050405020304" pitchFamily="18" charset="0"/>
                <a:cs typeface="Times New Roman" panose="02020603050405020304" pitchFamily="18" charset="0"/>
              </a:endParaRPr>
            </a:p>
            <a:p>
              <a:endParaRPr lang="ru-RU" dirty="0">
                <a:latin typeface="Times New Roman" panose="02020603050405020304" pitchFamily="18" charset="0"/>
                <a:cs typeface="Times New Roman" panose="02020603050405020304" pitchFamily="18" charset="0"/>
              </a:endParaRPr>
            </a:p>
          </p:txBody>
        </p:sp>
        <p:cxnSp>
          <p:nvCxnSpPr>
            <p:cNvPr id="27" name="Прямая со стрелкой 26">
              <a:extLst>
                <a:ext uri="{FF2B5EF4-FFF2-40B4-BE49-F238E27FC236}">
                  <a16:creationId xmlns:a16="http://schemas.microsoft.com/office/drawing/2014/main" id="{E1574E9E-7F12-9025-B69B-A1890DB30B26}"/>
                </a:ext>
              </a:extLst>
            </p:cNvPr>
            <p:cNvCxnSpPr>
              <a:cxnSpLocks noGrp="1" noRot="1" noMove="1" noResize="1" noEditPoints="1" noAdjustHandles="1" noChangeArrowheads="1" noChangeShapeType="1"/>
            </p:cNvCxnSpPr>
            <p:nvPr/>
          </p:nvCxnSpPr>
          <p:spPr>
            <a:xfrm flipV="1">
              <a:off x="7775643" y="2696502"/>
              <a:ext cx="0" cy="36316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28" name="Прямая со стрелкой 27">
              <a:extLst>
                <a:ext uri="{FF2B5EF4-FFF2-40B4-BE49-F238E27FC236}">
                  <a16:creationId xmlns:a16="http://schemas.microsoft.com/office/drawing/2014/main" id="{7AE0E772-72D4-DE9C-B4D5-85A7548D3046}"/>
                </a:ext>
              </a:extLst>
            </p:cNvPr>
            <p:cNvCxnSpPr>
              <a:cxnSpLocks noGrp="1" noRot="1" noMove="1" noResize="1" noEditPoints="1" noAdjustHandles="1" noChangeArrowheads="1" noChangeShapeType="1"/>
            </p:cNvCxnSpPr>
            <p:nvPr/>
          </p:nvCxnSpPr>
          <p:spPr>
            <a:xfrm>
              <a:off x="7775643" y="3673653"/>
              <a:ext cx="0" cy="35474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grpSp>
      <p:sp>
        <p:nvSpPr>
          <p:cNvPr id="4" name="Номер слайда 3">
            <a:extLst>
              <a:ext uri="{FF2B5EF4-FFF2-40B4-BE49-F238E27FC236}">
                <a16:creationId xmlns:a16="http://schemas.microsoft.com/office/drawing/2014/main" id="{6814C92D-8FCA-08A3-56A7-2CE3C2AEF9D2}"/>
              </a:ext>
            </a:extLst>
          </p:cNvPr>
          <p:cNvSpPr>
            <a:spLocks noGrp="1"/>
          </p:cNvSpPr>
          <p:nvPr>
            <p:ph type="sldNum" sz="quarter" idx="12"/>
          </p:nvPr>
        </p:nvSpPr>
        <p:spPr/>
        <p:txBody>
          <a:bodyPr/>
          <a:lstStyle/>
          <a:p>
            <a:fld id="{266C5EB8-ABAD-4348-9532-0275B03BF9FE}" type="slidenum">
              <a:rPr lang="en-US" smtClean="0"/>
              <a:t>9</a:t>
            </a:fld>
            <a:endParaRPr lang="en-US"/>
          </a:p>
        </p:txBody>
      </p:sp>
    </p:spTree>
    <p:extLst>
      <p:ext uri="{BB962C8B-B14F-4D97-AF65-F5344CB8AC3E}">
        <p14:creationId xmlns:p14="http://schemas.microsoft.com/office/powerpoint/2010/main" val="29130368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a:extLst>
              <a:ext uri="{FF2B5EF4-FFF2-40B4-BE49-F238E27FC236}">
                <a16:creationId xmlns:a16="http://schemas.microsoft.com/office/drawing/2014/main" id="{256D64DB-7CDF-BB78-1033-2E3D72D20642}"/>
              </a:ext>
            </a:extLst>
          </p:cNvPr>
          <p:cNvPicPr>
            <a:picLocks noGrp="1" noRot="1" noChangeAspect="1" noMove="1" noResize="1" noEditPoints="1" noAdjustHandles="1" noChangeArrowheads="1" noChangeShapeType="1" noCrop="1"/>
          </p:cNvPicPr>
          <p:nvPr/>
        </p:nvPicPr>
        <p:blipFill>
          <a:blip r:embed="rId2"/>
          <a:stretch>
            <a:fillRect/>
          </a:stretch>
        </p:blipFill>
        <p:spPr>
          <a:xfrm>
            <a:off x="247412" y="773884"/>
            <a:ext cx="8053431" cy="5310231"/>
          </a:xfrm>
          <a:prstGeom prst="rect">
            <a:avLst/>
          </a:prstGeom>
        </p:spPr>
      </p:pic>
      <p:pic>
        <p:nvPicPr>
          <p:cNvPr id="12" name="Рисунок 11">
            <a:extLst>
              <a:ext uri="{FF2B5EF4-FFF2-40B4-BE49-F238E27FC236}">
                <a16:creationId xmlns:a16="http://schemas.microsoft.com/office/drawing/2014/main" id="{7C01D277-0789-33BC-50F5-A5423BE12E86}"/>
              </a:ext>
            </a:extLst>
          </p:cNvPr>
          <p:cNvPicPr>
            <a:picLocks noGrp="1" noRot="1" noChangeAspect="1" noMove="1" noResize="1" noEditPoints="1" noAdjustHandles="1" noChangeArrowheads="1" noChangeShapeType="1" noCrop="1"/>
          </p:cNvPicPr>
          <p:nvPr/>
        </p:nvPicPr>
        <p:blipFill>
          <a:blip r:embed="rId3"/>
          <a:stretch>
            <a:fillRect/>
          </a:stretch>
        </p:blipFill>
        <p:spPr>
          <a:xfrm>
            <a:off x="4904763" y="1369630"/>
            <a:ext cx="2382473" cy="419450"/>
          </a:xfrm>
          <a:prstGeom prst="rect">
            <a:avLst/>
          </a:prstGeom>
        </p:spPr>
      </p:pic>
      <p:pic>
        <p:nvPicPr>
          <p:cNvPr id="6" name="Рисунок 5">
            <a:extLst>
              <a:ext uri="{FF2B5EF4-FFF2-40B4-BE49-F238E27FC236}">
                <a16:creationId xmlns:a16="http://schemas.microsoft.com/office/drawing/2014/main" id="{C7B386DA-ED45-761E-F918-CF3A8AB4BD8C}"/>
              </a:ext>
            </a:extLst>
          </p:cNvPr>
          <p:cNvPicPr>
            <a:picLocks noGrp="1" noRot="1" noChangeAspect="1" noMove="1" noResize="1" noEditPoints="1" noAdjustHandles="1" noChangeArrowheads="1" noChangeShapeType="1" noCrop="1"/>
          </p:cNvPicPr>
          <p:nvPr/>
        </p:nvPicPr>
        <p:blipFill>
          <a:blip r:embed="rId4"/>
          <a:stretch>
            <a:fillRect/>
          </a:stretch>
        </p:blipFill>
        <p:spPr>
          <a:xfrm>
            <a:off x="125898" y="6157611"/>
            <a:ext cx="8973802" cy="609685"/>
          </a:xfrm>
          <a:prstGeom prst="rect">
            <a:avLst/>
          </a:prstGeom>
        </p:spPr>
      </p:pic>
      <p:sp>
        <p:nvSpPr>
          <p:cNvPr id="9" name="TextBox 8">
            <a:extLst>
              <a:ext uri="{FF2B5EF4-FFF2-40B4-BE49-F238E27FC236}">
                <a16:creationId xmlns:a16="http://schemas.microsoft.com/office/drawing/2014/main" id="{7BED8EF3-4314-82ED-CEC8-8369AF97AA7B}"/>
              </a:ext>
            </a:extLst>
          </p:cNvPr>
          <p:cNvSpPr txBox="1">
            <a:spLocks noGrp="1" noRot="1" noMove="1" noResize="1" noEditPoints="1" noAdjustHandles="1" noChangeArrowheads="1" noChangeShapeType="1"/>
          </p:cNvSpPr>
          <p:nvPr/>
        </p:nvSpPr>
        <p:spPr>
          <a:xfrm>
            <a:off x="7880731" y="2048564"/>
            <a:ext cx="3999005" cy="2144177"/>
          </a:xfrm>
          <a:prstGeom prst="rect">
            <a:avLst/>
          </a:prstGeom>
          <a:noFill/>
        </p:spPr>
        <p:txBody>
          <a:bodyPr wrap="square">
            <a:spAutoFit/>
          </a:bodyPr>
          <a:lstStyle/>
          <a:p>
            <a:pPr algn="just"/>
            <a:r>
              <a:rPr lang="en-US" sz="2000" b="1" i="0" u="none" strike="noStrike" baseline="30000" dirty="0">
                <a:latin typeface="Times New Roman" panose="02020603050405020304" pitchFamily="18" charset="0"/>
                <a:cs typeface="Times New Roman" panose="02020603050405020304" pitchFamily="18" charset="0"/>
              </a:rPr>
              <a:t>12</a:t>
            </a:r>
            <a:r>
              <a:rPr lang="en-US" sz="2000" b="1" i="0" u="none" strike="noStrike" dirty="0">
                <a:latin typeface="Times New Roman" panose="02020603050405020304" pitchFamily="18" charset="0"/>
                <a:cs typeface="Times New Roman" panose="02020603050405020304" pitchFamily="18" charset="0"/>
              </a:rPr>
              <a:t>C: </a:t>
            </a:r>
            <a:r>
              <a:rPr lang="en-US" sz="2000" i="0" u="none" strike="noStrike" dirty="0">
                <a:latin typeface="Times New Roman" panose="02020603050405020304" pitchFamily="18" charset="0"/>
                <a:cs typeface="Times New Roman" panose="02020603050405020304" pitchFamily="18" charset="0"/>
              </a:rPr>
              <a:t>The contributions </a:t>
            </a:r>
            <a:r>
              <a:rPr lang="en-US" sz="2000" dirty="0">
                <a:latin typeface="Times New Roman" panose="02020603050405020304" pitchFamily="18" charset="0"/>
                <a:cs typeface="Times New Roman" panose="02020603050405020304" pitchFamily="18" charset="0"/>
              </a:rPr>
              <a:t>of </a:t>
            </a:r>
            <a:r>
              <a:rPr lang="en-US" sz="2000" baseline="30000" dirty="0">
                <a:latin typeface="Times New Roman" panose="02020603050405020304" pitchFamily="18" charset="0"/>
                <a:cs typeface="Times New Roman" panose="02020603050405020304" pitchFamily="18" charset="0"/>
              </a:rPr>
              <a:t>8</a:t>
            </a:r>
            <a:r>
              <a:rPr lang="en-US" sz="2000" dirty="0">
                <a:latin typeface="Times New Roman" panose="02020603050405020304" pitchFamily="18" charset="0"/>
                <a:cs typeface="Times New Roman" panose="02020603050405020304" pitchFamily="18" charset="0"/>
              </a:rPr>
              <a:t>Be(0</a:t>
            </a:r>
            <a:r>
              <a:rPr lang="en-US" sz="2000" baseline="30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t>
            </a:r>
            <a:r>
              <a:rPr lang="en-US" sz="2000" baseline="30000" dirty="0">
                <a:latin typeface="Times New Roman" panose="02020603050405020304" pitchFamily="18" charset="0"/>
                <a:cs typeface="Times New Roman" panose="02020603050405020304" pitchFamily="18" charset="0"/>
              </a:rPr>
              <a:t>12</a:t>
            </a:r>
            <a:r>
              <a:rPr lang="en-US" sz="2000" dirty="0">
                <a:latin typeface="Times New Roman" panose="02020603050405020304" pitchFamily="18" charset="0"/>
                <a:cs typeface="Times New Roman" panose="02020603050405020304" pitchFamily="18" charset="0"/>
              </a:rPr>
              <a:t>C(0</a:t>
            </a:r>
            <a:r>
              <a:rPr lang="en-US" sz="2000" baseline="30000" dirty="0">
                <a:latin typeface="Times New Roman" panose="02020603050405020304" pitchFamily="18" charset="0"/>
                <a:cs typeface="Times New Roman" panose="02020603050405020304" pitchFamily="18" charset="0"/>
              </a:rPr>
              <a:t>+</a:t>
            </a:r>
            <a:r>
              <a:rPr lang="en-US" sz="2000" baseline="-25000" dirty="0">
                <a:latin typeface="Times New Roman" panose="02020603050405020304" pitchFamily="18" charset="0"/>
                <a:cs typeface="Times New Roman" panose="02020603050405020304" pitchFamily="18" charset="0"/>
              </a:rPr>
              <a:t>2</a:t>
            </a:r>
            <a:r>
              <a:rPr lang="en-US" sz="2000" dirty="0">
                <a:latin typeface="Times New Roman" panose="02020603050405020304" pitchFamily="18" charset="0"/>
                <a:cs typeface="Times New Roman" panose="02020603050405020304" pitchFamily="18" charset="0"/>
              </a:rPr>
              <a:t>) and </a:t>
            </a:r>
            <a:r>
              <a:rPr lang="en-US" sz="2000" baseline="30000" dirty="0">
                <a:latin typeface="Times New Roman" panose="02020603050405020304" pitchFamily="18" charset="0"/>
                <a:cs typeface="Times New Roman" panose="02020603050405020304" pitchFamily="18" charset="0"/>
              </a:rPr>
              <a:t>12</a:t>
            </a:r>
            <a:r>
              <a:rPr lang="en-US" sz="2000" dirty="0">
                <a:latin typeface="Times New Roman" panose="02020603050405020304" pitchFamily="18" charset="0"/>
                <a:cs typeface="Times New Roman" panose="02020603050405020304" pitchFamily="18" charset="0"/>
              </a:rPr>
              <a:t>C(3</a:t>
            </a:r>
            <a:r>
              <a:rPr lang="en-US" sz="2000" baseline="30000" dirty="0">
                <a:latin typeface="Times New Roman" panose="02020603050405020304" pitchFamily="18" charset="0"/>
                <a:cs typeface="Times New Roman" panose="02020603050405020304" pitchFamily="18" charset="0"/>
              </a:rPr>
              <a:t>−</a:t>
            </a:r>
            <a:r>
              <a:rPr lang="en-US" sz="2000" dirty="0">
                <a:latin typeface="Times New Roman" panose="02020603050405020304" pitchFamily="18" charset="0"/>
                <a:cs typeface="Times New Roman" panose="02020603050405020304" pitchFamily="18" charset="0"/>
              </a:rPr>
              <a:t>) are estimated as 43±4, 11±2, </a:t>
            </a:r>
            <a:r>
              <a:rPr lang="ro-RO" sz="2000" dirty="0">
                <a:latin typeface="Times New Roman" panose="02020603050405020304" pitchFamily="18" charset="0"/>
                <a:cs typeface="Times New Roman" panose="02020603050405020304" pitchFamily="18" charset="0"/>
              </a:rPr>
              <a:t>19±2%, respectively.</a:t>
            </a:r>
            <a:endParaRPr lang="en-US" sz="2000" dirty="0">
              <a:latin typeface="Times New Roman" panose="02020603050405020304" pitchFamily="18" charset="0"/>
              <a:cs typeface="Times New Roman" panose="02020603050405020304" pitchFamily="18" charset="0"/>
            </a:endParaRPr>
          </a:p>
          <a:p>
            <a:pPr algn="just"/>
            <a:endParaRPr lang="en-US" sz="2000" b="1" i="0" u="none" strike="noStrike" baseline="30000" dirty="0">
              <a:latin typeface="Times New Roman" panose="02020603050405020304" pitchFamily="18" charset="0"/>
              <a:cs typeface="Times New Roman" panose="02020603050405020304" pitchFamily="18" charset="0"/>
            </a:endParaRPr>
          </a:p>
          <a:p>
            <a:pPr algn="just"/>
            <a:r>
              <a:rPr lang="en-US" sz="2000" b="1" i="0" u="none" strike="noStrike" baseline="30000" dirty="0">
                <a:latin typeface="Times New Roman" panose="02020603050405020304" pitchFamily="18" charset="0"/>
                <a:cs typeface="Times New Roman" panose="02020603050405020304" pitchFamily="18" charset="0"/>
              </a:rPr>
              <a:t>16</a:t>
            </a:r>
            <a:r>
              <a:rPr lang="en-US" sz="2000" b="1" i="0" u="none" strike="noStrike" baseline="0" dirty="0">
                <a:latin typeface="Times New Roman" panose="02020603050405020304" pitchFamily="18" charset="0"/>
                <a:cs typeface="Times New Roman" panose="02020603050405020304" pitchFamily="18" charset="0"/>
              </a:rPr>
              <a:t>O: </a:t>
            </a:r>
            <a:r>
              <a:rPr lang="en-US" sz="2000" b="0" i="0" u="none" strike="noStrike" baseline="0" dirty="0">
                <a:latin typeface="Times New Roman" panose="02020603050405020304" pitchFamily="18" charset="0"/>
                <a:cs typeface="Times New Roman" panose="02020603050405020304" pitchFamily="18" charset="0"/>
              </a:rPr>
              <a:t>The contribution of the </a:t>
            </a:r>
            <a:r>
              <a:rPr lang="en-US" sz="2000" baseline="30000" dirty="0">
                <a:latin typeface="Times New Roman" panose="02020603050405020304" pitchFamily="18" charset="0"/>
                <a:cs typeface="Times New Roman" panose="02020603050405020304" pitchFamily="18" charset="0"/>
              </a:rPr>
              <a:t>12</a:t>
            </a:r>
            <a:r>
              <a:rPr lang="en-US" sz="2000" b="0" i="0" u="none" strike="noStrike" baseline="0" dirty="0">
                <a:latin typeface="Times New Roman" panose="02020603050405020304" pitchFamily="18" charset="0"/>
                <a:cs typeface="Times New Roman" panose="02020603050405020304" pitchFamily="18" charset="0"/>
              </a:rPr>
              <a:t>C(0</a:t>
            </a:r>
            <a:r>
              <a:rPr lang="en-US" sz="2000" b="0" i="0" u="none" strike="noStrike" baseline="30000" dirty="0">
                <a:latin typeface="Times New Roman" panose="02020603050405020304" pitchFamily="18" charset="0"/>
                <a:cs typeface="Times New Roman" panose="02020603050405020304" pitchFamily="18" charset="0"/>
              </a:rPr>
              <a:t>+</a:t>
            </a:r>
            <a:r>
              <a:rPr lang="en-US" sz="2000" b="0" i="0" u="none" strike="noStrike" baseline="-25000" dirty="0">
                <a:latin typeface="Times New Roman" panose="02020603050405020304" pitchFamily="18" charset="0"/>
                <a:cs typeface="Times New Roman" panose="02020603050405020304" pitchFamily="18" charset="0"/>
              </a:rPr>
              <a:t>2</a:t>
            </a:r>
            <a:r>
              <a:rPr lang="en-US" sz="2000" b="0" i="0" u="none" strike="noStrike" baseline="0" dirty="0">
                <a:latin typeface="Times New Roman" panose="02020603050405020304" pitchFamily="18" charset="0"/>
                <a:cs typeface="Times New Roman" panose="02020603050405020304" pitchFamily="18" charset="0"/>
              </a:rPr>
              <a:t>)α channel is 23±2%, </a:t>
            </a:r>
            <a:r>
              <a:rPr lang="en-US" sz="2000" b="0" i="0" u="none" strike="noStrike" baseline="30000" dirty="0">
                <a:latin typeface="Times New Roman" panose="02020603050405020304" pitchFamily="18" charset="0"/>
                <a:cs typeface="Times New Roman" panose="02020603050405020304" pitchFamily="18" charset="0"/>
              </a:rPr>
              <a:t>12</a:t>
            </a:r>
            <a:r>
              <a:rPr lang="en-US" sz="2000" b="0" i="0" u="none" strike="noStrike" baseline="0" dirty="0">
                <a:latin typeface="Times New Roman" panose="02020603050405020304" pitchFamily="18" charset="0"/>
                <a:cs typeface="Times New Roman" panose="02020603050405020304" pitchFamily="18" charset="0"/>
              </a:rPr>
              <a:t>C(3</a:t>
            </a:r>
            <a:r>
              <a:rPr lang="en-US" sz="2000" b="0" i="0" u="none" strike="noStrike" baseline="30000" dirty="0">
                <a:latin typeface="Times New Roman" panose="02020603050405020304" pitchFamily="18" charset="0"/>
                <a:cs typeface="Times New Roman" panose="02020603050405020304" pitchFamily="18" charset="0"/>
              </a:rPr>
              <a:t>−</a:t>
            </a:r>
            <a:r>
              <a:rPr lang="en-US" sz="2000" b="0" i="0" u="none" strike="noStrike" baseline="0" dirty="0">
                <a:latin typeface="Times New Roman" panose="02020603050405020304" pitchFamily="18" charset="0"/>
                <a:cs typeface="Times New Roman" panose="02020603050405020304" pitchFamily="18" charset="0"/>
              </a:rPr>
              <a:t>)α - 32±2%, 2</a:t>
            </a:r>
            <a:r>
              <a:rPr lang="en-US" sz="2000" b="0" i="0" u="none" strike="noStrike" baseline="30000" dirty="0">
                <a:latin typeface="Times New Roman" panose="02020603050405020304" pitchFamily="18" charset="0"/>
                <a:cs typeface="Times New Roman" panose="02020603050405020304" pitchFamily="18" charset="0"/>
              </a:rPr>
              <a:t>8</a:t>
            </a:r>
            <a:r>
              <a:rPr lang="en-US" sz="2000" b="0" i="0" u="none" strike="noStrike" baseline="0" dirty="0">
                <a:latin typeface="Times New Roman" panose="02020603050405020304" pitchFamily="18" charset="0"/>
                <a:cs typeface="Times New Roman" panose="02020603050405020304" pitchFamily="18" charset="0"/>
              </a:rPr>
              <a:t>Be(0+) - 5±1%</a:t>
            </a:r>
            <a:endParaRPr lang="ru-RU" sz="2000" dirty="0">
              <a:latin typeface="Times New Roman" panose="02020603050405020304" pitchFamily="18" charset="0"/>
              <a:cs typeface="Times New Roman" panose="02020603050405020304" pitchFamily="18" charset="0"/>
            </a:endParaRPr>
          </a:p>
        </p:txBody>
      </p:sp>
      <p:sp>
        <p:nvSpPr>
          <p:cNvPr id="11" name="TextBox 10">
            <a:extLst>
              <a:ext uri="{FF2B5EF4-FFF2-40B4-BE49-F238E27FC236}">
                <a16:creationId xmlns:a16="http://schemas.microsoft.com/office/drawing/2014/main" id="{44ECE5E3-03F2-C6E3-CBC0-89FF8908992B}"/>
              </a:ext>
            </a:extLst>
          </p:cNvPr>
          <p:cNvSpPr txBox="1">
            <a:spLocks noGrp="1" noRot="1" noMove="1" noResize="1" noEditPoints="1" noAdjustHandles="1" noChangeArrowheads="1" noChangeShapeType="1"/>
          </p:cNvSpPr>
          <p:nvPr/>
        </p:nvSpPr>
        <p:spPr>
          <a:xfrm>
            <a:off x="714376" y="476250"/>
            <a:ext cx="11477624" cy="410369"/>
          </a:xfrm>
          <a:prstGeom prst="rect">
            <a:avLst/>
          </a:prstGeom>
          <a:noFill/>
        </p:spPr>
        <p:txBody>
          <a:bodyPr wrap="square" lIns="0" tIns="0" rIns="0" bIns="0" anchor="t">
            <a:spAutoFit/>
          </a:bodyPr>
          <a:lstStyle/>
          <a:p>
            <a:pPr>
              <a:lnSpc>
                <a:spcPts val="3240"/>
              </a:lnSpc>
            </a:pPr>
            <a:r>
              <a:rPr lang="en-US" sz="2700" b="1" dirty="0">
                <a:latin typeface="Montserrat"/>
              </a:rPr>
              <a:t>F</a:t>
            </a:r>
            <a:r>
              <a:rPr lang="en-US" sz="2700" b="1" i="0" u="none" dirty="0">
                <a:latin typeface="Montserrat"/>
              </a:rPr>
              <a:t>ormation of the </a:t>
            </a:r>
            <a:r>
              <a:rPr lang="en-US" sz="2700" b="1" i="0" u="none" baseline="30000" dirty="0">
                <a:latin typeface="Montserrat"/>
              </a:rPr>
              <a:t>12</a:t>
            </a:r>
            <a:r>
              <a:rPr lang="en-US" sz="2700" b="1" i="0" u="none" dirty="0">
                <a:latin typeface="Montserrat"/>
              </a:rPr>
              <a:t>C(3</a:t>
            </a:r>
            <a:r>
              <a:rPr lang="en-US" sz="2700" b="1" i="0" u="none" baseline="30000" dirty="0">
                <a:latin typeface="Montserrat"/>
              </a:rPr>
              <a:t>-</a:t>
            </a:r>
            <a:r>
              <a:rPr lang="en-US" sz="2700" b="1" i="0" u="none" dirty="0">
                <a:latin typeface="Montserrat"/>
              </a:rPr>
              <a:t>) in relativistic dissociation of light nuclei</a:t>
            </a:r>
          </a:p>
        </p:txBody>
      </p:sp>
      <p:sp>
        <p:nvSpPr>
          <p:cNvPr id="14" name="Rectangle 13">
            <a:extLst>
              <a:ext uri="{FF2B5EF4-FFF2-40B4-BE49-F238E27FC236}">
                <a16:creationId xmlns:a16="http://schemas.microsoft.com/office/drawing/2014/main" id="{F8168953-7F4A-DAB2-3246-3CB699499AA1}"/>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pic>
        <p:nvPicPr>
          <p:cNvPr id="3" name="Рисунок 2">
            <a:extLst>
              <a:ext uri="{FF2B5EF4-FFF2-40B4-BE49-F238E27FC236}">
                <a16:creationId xmlns:a16="http://schemas.microsoft.com/office/drawing/2014/main" id="{A3673573-6508-7C1D-FF11-8C6D60D35292}"/>
              </a:ext>
            </a:extLst>
          </p:cNvPr>
          <p:cNvPicPr>
            <a:picLocks noGrp="1" noRot="1" noChangeAspect="1" noMove="1" noResize="1" noEditPoints="1" noAdjustHandles="1" noChangeArrowheads="1" noChangeShapeType="1" noCrop="1"/>
          </p:cNvPicPr>
          <p:nvPr/>
        </p:nvPicPr>
        <p:blipFill>
          <a:blip r:embed="rId5"/>
          <a:stretch>
            <a:fillRect/>
          </a:stretch>
        </p:blipFill>
        <p:spPr>
          <a:xfrm>
            <a:off x="4527349" y="2220675"/>
            <a:ext cx="2070943" cy="861017"/>
          </a:xfrm>
          <a:prstGeom prst="rect">
            <a:avLst/>
          </a:prstGeom>
        </p:spPr>
      </p:pic>
      <p:sp>
        <p:nvSpPr>
          <p:cNvPr id="7" name="TextBox 6">
            <a:extLst>
              <a:ext uri="{FF2B5EF4-FFF2-40B4-BE49-F238E27FC236}">
                <a16:creationId xmlns:a16="http://schemas.microsoft.com/office/drawing/2014/main" id="{A8385624-AD8C-F4E1-E3F0-FE3232E537AD}"/>
              </a:ext>
            </a:extLst>
          </p:cNvPr>
          <p:cNvSpPr txBox="1">
            <a:spLocks noGrp="1" noRot="1" noMove="1" noResize="1" noEditPoints="1" noAdjustHandles="1" noChangeArrowheads="1" noChangeShapeType="1"/>
          </p:cNvSpPr>
          <p:nvPr/>
        </p:nvSpPr>
        <p:spPr>
          <a:xfrm>
            <a:off x="4481953" y="3013787"/>
            <a:ext cx="3048000" cy="461665"/>
          </a:xfrm>
          <a:prstGeom prst="rect">
            <a:avLst/>
          </a:prstGeom>
          <a:noFill/>
        </p:spPr>
        <p:txBody>
          <a:bodyPr wrap="square">
            <a:spAutoFit/>
          </a:bodyPr>
          <a:lstStyle/>
          <a:p>
            <a:r>
              <a:rPr lang="ru-RU" sz="1200" b="0" i="0" dirty="0">
                <a:solidFill>
                  <a:schemeClr val="tx1"/>
                </a:solidFill>
                <a:effectLst/>
                <a:latin typeface="Times New Roman" panose="02020603050405020304" pitchFamily="18" charset="0"/>
                <a:cs typeface="Times New Roman" panose="02020603050405020304" pitchFamily="18" charset="0"/>
                <a:hlinkClick r:id="rId6"/>
              </a:rPr>
              <a:t>D. A. Artemenkov, A. A. Zaitsev, P. I. Zarubin </a:t>
            </a:r>
            <a:endParaRPr lang="en-US" sz="1200" b="0" i="0" dirty="0">
              <a:solidFill>
                <a:schemeClr val="tx1"/>
              </a:solidFill>
              <a:effectLst/>
              <a:latin typeface="Times New Roman" panose="02020603050405020304" pitchFamily="18" charset="0"/>
              <a:cs typeface="Times New Roman" panose="02020603050405020304" pitchFamily="18" charset="0"/>
              <a:hlinkClick r:id="rId6"/>
            </a:endParaRPr>
          </a:p>
          <a:p>
            <a:r>
              <a:rPr lang="ru-RU" sz="1200" b="0" i="1" dirty="0">
                <a:solidFill>
                  <a:schemeClr val="tx1"/>
                </a:solidFill>
                <a:effectLst/>
                <a:latin typeface="Times New Roman" panose="02020603050405020304" pitchFamily="18" charset="0"/>
                <a:cs typeface="Times New Roman" panose="02020603050405020304" pitchFamily="18" charset="0"/>
                <a:hlinkClick r:id="rId6"/>
              </a:rPr>
              <a:t>Natural </a:t>
            </a:r>
            <a:r>
              <a:rPr lang="ru-RU" sz="1200" b="0" i="1" dirty="0" err="1">
                <a:solidFill>
                  <a:schemeClr val="tx1"/>
                </a:solidFill>
                <a:effectLst/>
                <a:latin typeface="Times New Roman" panose="02020603050405020304" pitchFamily="18" charset="0"/>
                <a:cs typeface="Times New Roman" panose="02020603050405020304" pitchFamily="18" charset="0"/>
                <a:hlinkClick r:id="rId6"/>
              </a:rPr>
              <a:t>Sci</a:t>
            </a:r>
            <a:r>
              <a:rPr lang="ru-RU" sz="1200" b="0" i="1" dirty="0">
                <a:solidFill>
                  <a:schemeClr val="tx1"/>
                </a:solidFill>
                <a:effectLst/>
                <a:latin typeface="Times New Roman" panose="02020603050405020304" pitchFamily="18" charset="0"/>
                <a:cs typeface="Times New Roman" panose="02020603050405020304" pitchFamily="18" charset="0"/>
                <a:hlinkClick r:id="rId6"/>
              </a:rPr>
              <a:t>. </a:t>
            </a:r>
            <a:r>
              <a:rPr lang="ru-RU" sz="1200" b="0" i="1" dirty="0" err="1">
                <a:solidFill>
                  <a:schemeClr val="tx1"/>
                </a:solidFill>
                <a:effectLst/>
                <a:latin typeface="Times New Roman" panose="02020603050405020304" pitchFamily="18" charset="0"/>
                <a:cs typeface="Times New Roman" panose="02020603050405020304" pitchFamily="18" charset="0"/>
                <a:hlinkClick r:id="rId6"/>
              </a:rPr>
              <a:t>Rev</a:t>
            </a:r>
            <a:r>
              <a:rPr lang="ru-RU" sz="1200" b="0" i="1" dirty="0">
                <a:solidFill>
                  <a:schemeClr val="tx1"/>
                </a:solidFill>
                <a:effectLst/>
                <a:latin typeface="Times New Roman" panose="02020603050405020304" pitchFamily="18" charset="0"/>
                <a:cs typeface="Times New Roman" panose="02020603050405020304" pitchFamily="18" charset="0"/>
                <a:hlinkClick r:id="rId6"/>
              </a:rPr>
              <a:t>.</a:t>
            </a:r>
            <a:r>
              <a:rPr lang="ru-RU" sz="1200" b="0" i="0" dirty="0">
                <a:solidFill>
                  <a:schemeClr val="tx1"/>
                </a:solidFill>
                <a:effectLst/>
                <a:latin typeface="Times New Roman" panose="02020603050405020304" pitchFamily="18" charset="0"/>
                <a:cs typeface="Times New Roman" panose="02020603050405020304" pitchFamily="18" charset="0"/>
                <a:hlinkClick r:id="rId6"/>
              </a:rPr>
              <a:t> 3 200603 (2026)</a:t>
            </a:r>
            <a:endParaRPr lang="ru-RU" sz="1200" dirty="0">
              <a:latin typeface="Times New Roman" panose="02020603050405020304" pitchFamily="18" charset="0"/>
              <a:cs typeface="Times New Roman" panose="02020603050405020304" pitchFamily="18" charset="0"/>
            </a:endParaRPr>
          </a:p>
        </p:txBody>
      </p:sp>
      <p:sp>
        <p:nvSpPr>
          <p:cNvPr id="2" name="Номер слайда 1">
            <a:extLst>
              <a:ext uri="{FF2B5EF4-FFF2-40B4-BE49-F238E27FC236}">
                <a16:creationId xmlns:a16="http://schemas.microsoft.com/office/drawing/2014/main" id="{562CECBE-2E01-C213-66CB-A363B8232FBB}"/>
              </a:ext>
            </a:extLst>
          </p:cNvPr>
          <p:cNvSpPr>
            <a:spLocks noGrp="1"/>
          </p:cNvSpPr>
          <p:nvPr>
            <p:ph type="sldNum" sz="quarter" idx="12"/>
          </p:nvPr>
        </p:nvSpPr>
        <p:spPr/>
        <p:txBody>
          <a:bodyPr/>
          <a:lstStyle/>
          <a:p>
            <a:fld id="{266C5EB8-ABAD-4348-9532-0275B03BF9FE}" type="slidenum">
              <a:rPr lang="en-US" smtClean="0"/>
              <a:t>10</a:t>
            </a:fld>
            <a:endParaRPr lang="en-US"/>
          </a:p>
        </p:txBody>
      </p:sp>
    </p:spTree>
    <p:extLst>
      <p:ext uri="{BB962C8B-B14F-4D97-AF65-F5344CB8AC3E}">
        <p14:creationId xmlns:p14="http://schemas.microsoft.com/office/powerpoint/2010/main" val="8373870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FBEEC-42C2-95AC-10CE-79A08A60A519}"/>
            </a:ext>
          </a:extLst>
        </p:cNvPr>
        <p:cNvGrpSpPr/>
        <p:nvPr/>
      </p:nvGrpSpPr>
      <p:grpSpPr>
        <a:xfrm>
          <a:off x="0" y="0"/>
          <a:ext cx="0" cy="0"/>
          <a:chOff x="0" y="0"/>
          <a:chExt cx="0" cy="0"/>
        </a:xfrm>
      </p:grpSpPr>
      <p:sp>
        <p:nvSpPr>
          <p:cNvPr id="17" name="TextBox 16">
            <a:extLst>
              <a:ext uri="{FF2B5EF4-FFF2-40B4-BE49-F238E27FC236}">
                <a16:creationId xmlns:a16="http://schemas.microsoft.com/office/drawing/2014/main" id="{8C141532-ED00-1488-B6A5-9354C65080F2}"/>
              </a:ext>
            </a:extLst>
          </p:cNvPr>
          <p:cNvSpPr txBox="1">
            <a:spLocks noGrp="1" noRot="1" noMove="1" noResize="1" noEditPoints="1" noAdjustHandles="1" noChangeArrowheads="1" noChangeShapeType="1"/>
          </p:cNvSpPr>
          <p:nvPr/>
        </p:nvSpPr>
        <p:spPr>
          <a:xfrm>
            <a:off x="714375" y="476250"/>
            <a:ext cx="9905133" cy="410369"/>
          </a:xfrm>
          <a:prstGeom prst="rect">
            <a:avLst/>
          </a:prstGeom>
          <a:noFill/>
        </p:spPr>
        <p:txBody>
          <a:bodyPr wrap="square" lIns="0" tIns="0" rIns="0" bIns="0" anchor="t">
            <a:spAutoFit/>
          </a:bodyPr>
          <a:lstStyle/>
          <a:p>
            <a:pPr>
              <a:lnSpc>
                <a:spcPts val="3240"/>
              </a:lnSpc>
            </a:pPr>
            <a:r>
              <a:rPr lang="en-US" sz="2700" b="1" dirty="0">
                <a:latin typeface="Montserrat"/>
              </a:rPr>
              <a:t>Search for the </a:t>
            </a:r>
            <a:r>
              <a:rPr lang="en-US" sz="2700" b="1" baseline="30000" dirty="0">
                <a:latin typeface="Montserrat"/>
              </a:rPr>
              <a:t>16</a:t>
            </a:r>
            <a:r>
              <a:rPr lang="en-US" sz="2700" b="1" dirty="0">
                <a:latin typeface="Montserrat"/>
              </a:rPr>
              <a:t>O(0</a:t>
            </a:r>
            <a:r>
              <a:rPr lang="en-US" sz="2700" b="1" baseline="30000" dirty="0">
                <a:latin typeface="Montserrat"/>
              </a:rPr>
              <a:t>+</a:t>
            </a:r>
            <a:r>
              <a:rPr lang="en-US" sz="2700" b="1" baseline="-25000" dirty="0">
                <a:latin typeface="Montserrat"/>
              </a:rPr>
              <a:t>6</a:t>
            </a:r>
            <a:r>
              <a:rPr lang="en-US" sz="2700" b="1" dirty="0">
                <a:latin typeface="Montserrat"/>
              </a:rPr>
              <a:t>)→</a:t>
            </a:r>
            <a:r>
              <a:rPr lang="en-US" sz="2700" b="1" baseline="30000" dirty="0">
                <a:latin typeface="Montserrat"/>
              </a:rPr>
              <a:t>12</a:t>
            </a:r>
            <a:r>
              <a:rPr lang="en-US" sz="2700" b="1" dirty="0">
                <a:latin typeface="Montserrat"/>
              </a:rPr>
              <a:t>C(0</a:t>
            </a:r>
            <a:r>
              <a:rPr lang="en-US" sz="2700" b="1" baseline="30000" dirty="0">
                <a:latin typeface="Montserrat"/>
              </a:rPr>
              <a:t>+</a:t>
            </a:r>
            <a:r>
              <a:rPr lang="en-US" sz="2700" b="1" baseline="-25000" dirty="0">
                <a:latin typeface="Montserrat"/>
              </a:rPr>
              <a:t>2</a:t>
            </a:r>
            <a:r>
              <a:rPr lang="en-US" sz="2700" b="1" dirty="0">
                <a:latin typeface="Montserrat"/>
              </a:rPr>
              <a:t>/0</a:t>
            </a:r>
            <a:r>
              <a:rPr lang="en-US" sz="2700" b="1" baseline="30000" dirty="0">
                <a:latin typeface="Montserrat"/>
              </a:rPr>
              <a:t>+</a:t>
            </a:r>
            <a:r>
              <a:rPr lang="en-US" sz="2700" b="1" baseline="-25000" dirty="0">
                <a:latin typeface="Montserrat"/>
              </a:rPr>
              <a:t>1</a:t>
            </a:r>
            <a:r>
              <a:rPr lang="en-US" sz="2700" b="1" dirty="0">
                <a:latin typeface="Montserrat"/>
              </a:rPr>
              <a:t>)+α channels</a:t>
            </a:r>
            <a:endParaRPr lang="en-US" sz="2700" b="1" i="0" u="none" dirty="0">
              <a:latin typeface="Montserrat"/>
            </a:endParaRPr>
          </a:p>
        </p:txBody>
      </p:sp>
      <p:sp>
        <p:nvSpPr>
          <p:cNvPr id="19" name="Rectangle 13">
            <a:extLst>
              <a:ext uri="{FF2B5EF4-FFF2-40B4-BE49-F238E27FC236}">
                <a16:creationId xmlns:a16="http://schemas.microsoft.com/office/drawing/2014/main" id="{C8517885-DA53-561F-35A7-07F5F3A34BB1}"/>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sp>
        <p:nvSpPr>
          <p:cNvPr id="16" name="Прямоугольник 15">
            <a:extLst>
              <a:ext uri="{FF2B5EF4-FFF2-40B4-BE49-F238E27FC236}">
                <a16:creationId xmlns:a16="http://schemas.microsoft.com/office/drawing/2014/main" id="{CBA97D01-2F61-7118-EF4E-1F13916D59F2}"/>
              </a:ext>
            </a:extLst>
          </p:cNvPr>
          <p:cNvSpPr>
            <a:spLocks noGrp="1" noRot="1" noMove="1" noResize="1" noEditPoints="1" noAdjustHandles="1" noChangeArrowheads="1" noChangeShapeType="1"/>
          </p:cNvSpPr>
          <p:nvPr/>
        </p:nvSpPr>
        <p:spPr>
          <a:xfrm>
            <a:off x="130627" y="5988903"/>
            <a:ext cx="11887201" cy="830997"/>
          </a:xfrm>
          <a:prstGeom prst="rect">
            <a:avLst/>
          </a:prstGeom>
        </p:spPr>
        <p:txBody>
          <a:bodyPr wrap="square">
            <a:spAutoFit/>
          </a:bodyPr>
          <a:lstStyle/>
          <a:p>
            <a:pPr algn="just"/>
            <a:r>
              <a:rPr lang="en-US" sz="2400" b="1" dirty="0">
                <a:effectLst>
                  <a:outerShdw blurRad="38100" dist="38100" dir="2700000" algn="tl">
                    <a:srgbClr val="000000">
                      <a:alpha val="43137"/>
                    </a:srgbClr>
                  </a:outerShdw>
                </a:effectLst>
                <a:latin typeface="Times New Roman" pitchFamily="18" charset="0"/>
                <a:cs typeface="Times New Roman" pitchFamily="18" charset="0"/>
              </a:rPr>
              <a:t>The coexistence decays </a:t>
            </a:r>
            <a:r>
              <a:rPr lang="en-US" sz="2400" b="1" baseline="30000" dirty="0">
                <a:effectLst>
                  <a:outerShdw blurRad="38100" dist="38100" dir="2700000" algn="tl">
                    <a:srgbClr val="000000">
                      <a:alpha val="43137"/>
                    </a:srgbClr>
                  </a:outerShdw>
                </a:effectLst>
                <a:latin typeface="Times New Roman" pitchFamily="18" charset="0"/>
                <a:cs typeface="Times New Roman" pitchFamily="18" charset="0"/>
              </a:rPr>
              <a:t>16</a:t>
            </a:r>
            <a:r>
              <a:rPr lang="en-US" sz="2400" b="1" dirty="0">
                <a:effectLst>
                  <a:outerShdw blurRad="38100" dist="38100" dir="2700000" algn="tl">
                    <a:srgbClr val="000000">
                      <a:alpha val="43137"/>
                    </a:srgbClr>
                  </a:outerShdw>
                </a:effectLst>
                <a:latin typeface="Times New Roman" pitchFamily="18" charset="0"/>
                <a:cs typeface="Times New Roman" pitchFamily="18" charset="0"/>
              </a:rPr>
              <a:t>O(0</a:t>
            </a:r>
            <a:r>
              <a:rPr lang="en-US" sz="2400" b="1" baseline="30000" dirty="0">
                <a:effectLst>
                  <a:outerShdw blurRad="38100" dist="38100" dir="2700000" algn="tl">
                    <a:srgbClr val="000000">
                      <a:alpha val="43137"/>
                    </a:srgbClr>
                  </a:outerShdw>
                </a:effectLst>
                <a:latin typeface="Times New Roman" pitchFamily="18" charset="0"/>
                <a:cs typeface="Times New Roman" pitchFamily="18" charset="0"/>
              </a:rPr>
              <a:t>+</a:t>
            </a:r>
            <a:r>
              <a:rPr lang="en-US" sz="2400" b="1" baseline="-25000" dirty="0">
                <a:effectLst>
                  <a:outerShdw blurRad="38100" dist="38100" dir="2700000" algn="tl">
                    <a:srgbClr val="000000">
                      <a:alpha val="43137"/>
                    </a:srgbClr>
                  </a:outerShdw>
                </a:effectLst>
                <a:latin typeface="Times New Roman" pitchFamily="18" charset="0"/>
                <a:cs typeface="Times New Roman" pitchFamily="18" charset="0"/>
              </a:rPr>
              <a:t>6</a:t>
            </a:r>
            <a:r>
              <a:rPr lang="en-US" sz="2400" b="1" dirty="0">
                <a:effectLst>
                  <a:outerShdw blurRad="38100" dist="38100" dir="2700000" algn="tl">
                    <a:srgbClr val="000000">
                      <a:alpha val="43137"/>
                    </a:srgbClr>
                  </a:outerShdw>
                </a:effectLst>
                <a:latin typeface="Times New Roman" pitchFamily="18" charset="0"/>
                <a:cs typeface="Times New Roman" pitchFamily="18" charset="0"/>
              </a:rPr>
              <a:t>) → </a:t>
            </a:r>
            <a:r>
              <a:rPr lang="en-US" sz="2400" b="1" baseline="30000" dirty="0">
                <a:effectLst>
                  <a:outerShdw blurRad="38100" dist="38100" dir="2700000" algn="tl">
                    <a:srgbClr val="000000">
                      <a:alpha val="43137"/>
                    </a:srgbClr>
                  </a:outerShdw>
                </a:effectLst>
                <a:latin typeface="Times New Roman" pitchFamily="18" charset="0"/>
                <a:cs typeface="Times New Roman" pitchFamily="18" charset="0"/>
              </a:rPr>
              <a:t>12</a:t>
            </a:r>
            <a:r>
              <a:rPr lang="en-US" sz="2400" b="1" dirty="0">
                <a:effectLst>
                  <a:outerShdw blurRad="38100" dist="38100" dir="2700000" algn="tl">
                    <a:srgbClr val="000000">
                      <a:alpha val="43137"/>
                    </a:srgbClr>
                  </a:outerShdw>
                </a:effectLst>
                <a:latin typeface="Times New Roman" pitchFamily="18" charset="0"/>
                <a:cs typeface="Times New Roman" pitchFamily="18" charset="0"/>
              </a:rPr>
              <a:t>C(0</a:t>
            </a:r>
            <a:r>
              <a:rPr lang="en-US" sz="2400" b="1" baseline="30000" dirty="0">
                <a:effectLst>
                  <a:outerShdw blurRad="38100" dist="38100" dir="2700000" algn="tl">
                    <a:srgbClr val="000000">
                      <a:alpha val="43137"/>
                    </a:srgbClr>
                  </a:outerShdw>
                </a:effectLst>
                <a:latin typeface="Times New Roman" pitchFamily="18" charset="0"/>
                <a:cs typeface="Times New Roman" pitchFamily="18" charset="0"/>
              </a:rPr>
              <a:t>+</a:t>
            </a:r>
            <a:r>
              <a:rPr lang="en-US" sz="2400" b="1" baseline="-25000" dirty="0">
                <a:effectLst>
                  <a:outerShdw blurRad="38100" dist="38100" dir="2700000" algn="tl">
                    <a:srgbClr val="000000">
                      <a:alpha val="43137"/>
                    </a:srgbClr>
                  </a:outerShdw>
                </a:effectLst>
                <a:latin typeface="Times New Roman" pitchFamily="18" charset="0"/>
                <a:cs typeface="Times New Roman" pitchFamily="18" charset="0"/>
              </a:rPr>
              <a:t>2</a:t>
            </a:r>
            <a:r>
              <a:rPr lang="en-US" sz="2400" b="1" dirty="0">
                <a:effectLst>
                  <a:outerShdw blurRad="38100" dist="38100" dir="2700000" algn="tl">
                    <a:srgbClr val="000000">
                      <a:alpha val="43137"/>
                    </a:srgbClr>
                  </a:outerShdw>
                </a:effectLst>
                <a:latin typeface="Times New Roman" pitchFamily="18" charset="0"/>
                <a:cs typeface="Times New Roman" pitchFamily="18" charset="0"/>
              </a:rPr>
              <a:t>)α and </a:t>
            </a:r>
            <a:r>
              <a:rPr lang="en-US" sz="2400" b="1" baseline="30000" dirty="0">
                <a:effectLst>
                  <a:outerShdw blurRad="38100" dist="38100" dir="2700000" algn="tl">
                    <a:srgbClr val="000000">
                      <a:alpha val="43137"/>
                    </a:srgbClr>
                  </a:outerShdw>
                </a:effectLst>
                <a:latin typeface="Times New Roman" pitchFamily="18" charset="0"/>
                <a:cs typeface="Times New Roman" pitchFamily="18" charset="0"/>
              </a:rPr>
              <a:t>12</a:t>
            </a:r>
            <a:r>
              <a:rPr lang="en-US" sz="2400" b="1" dirty="0">
                <a:effectLst>
                  <a:outerShdw blurRad="38100" dist="38100" dir="2700000" algn="tl">
                    <a:srgbClr val="000000">
                      <a:alpha val="43137"/>
                    </a:srgbClr>
                  </a:outerShdw>
                </a:effectLst>
                <a:latin typeface="Times New Roman" pitchFamily="18" charset="0"/>
                <a:cs typeface="Times New Roman" pitchFamily="18" charset="0"/>
              </a:rPr>
              <a:t>Cα cannot be ruled out. The duality requires both decay modes to be examined.</a:t>
            </a:r>
            <a:endParaRPr lang="ru-RU" sz="24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0" name="TextBox 19">
            <a:extLst>
              <a:ext uri="{FF2B5EF4-FFF2-40B4-BE49-F238E27FC236}">
                <a16:creationId xmlns:a16="http://schemas.microsoft.com/office/drawing/2014/main" id="{7B8B8DF0-0B95-3F9B-6B3A-C7206DF1966E}"/>
              </a:ext>
            </a:extLst>
          </p:cNvPr>
          <p:cNvSpPr txBox="1">
            <a:spLocks noGrp="1" noRot="1" noMove="1" noResize="1" noEditPoints="1" noAdjustHandles="1" noChangeArrowheads="1" noChangeShapeType="1"/>
          </p:cNvSpPr>
          <p:nvPr/>
        </p:nvSpPr>
        <p:spPr>
          <a:xfrm>
            <a:off x="6683828" y="4229100"/>
            <a:ext cx="290464" cy="369332"/>
          </a:xfrm>
          <a:prstGeom prst="rect">
            <a:avLst/>
          </a:prstGeom>
          <a:noFill/>
        </p:spPr>
        <p:txBody>
          <a:bodyPr wrap="none" rtlCol="0">
            <a:spAutoFit/>
          </a:bodyPr>
          <a:lstStyle/>
          <a:p>
            <a:r>
              <a:rPr lang="ru-RU" dirty="0"/>
              <a:t>  </a:t>
            </a:r>
          </a:p>
        </p:txBody>
      </p:sp>
      <p:grpSp>
        <p:nvGrpSpPr>
          <p:cNvPr id="27" name="Группа 26">
            <a:extLst>
              <a:ext uri="{FF2B5EF4-FFF2-40B4-BE49-F238E27FC236}">
                <a16:creationId xmlns:a16="http://schemas.microsoft.com/office/drawing/2014/main" id="{B8A5A34E-BB1E-2CDE-5AC3-17952E37A46C}"/>
              </a:ext>
            </a:extLst>
          </p:cNvPr>
          <p:cNvGrpSpPr>
            <a:grpSpLocks noGrp="1" noUngrp="1" noRot="1" noMove="1" noResize="1"/>
          </p:cNvGrpSpPr>
          <p:nvPr/>
        </p:nvGrpSpPr>
        <p:grpSpPr>
          <a:xfrm>
            <a:off x="1343233" y="1281733"/>
            <a:ext cx="8770168" cy="4439920"/>
            <a:chOff x="504460" y="1363445"/>
            <a:chExt cx="8770168" cy="4439920"/>
          </a:xfrm>
        </p:grpSpPr>
        <p:pic>
          <p:nvPicPr>
            <p:cNvPr id="11" name="Picture 2">
              <a:extLst>
                <a:ext uri="{FF2B5EF4-FFF2-40B4-BE49-F238E27FC236}">
                  <a16:creationId xmlns:a16="http://schemas.microsoft.com/office/drawing/2014/main" id="{2814FB8F-75AC-E1E0-0B24-89F7C4ED2536}"/>
                </a:ext>
              </a:extLst>
            </p:cNvPr>
            <p:cNvPicPr>
              <a:picLocks noGrp="1" noRot="1" noChangeAspect="1" noMove="1" noResize="1" noEditPoints="1" noAdjustHandles="1" noChangeArrowheads="1" noChangeShapeType="1" noCrop="1"/>
            </p:cNvPicPr>
            <p:nvPr/>
          </p:nvPicPr>
          <p:blipFill>
            <a:blip r:embed="rId2" cstate="print"/>
            <a:srcRect l="35392" t="15807" r="335" b="7438"/>
            <a:stretch>
              <a:fillRect/>
            </a:stretch>
          </p:blipFill>
          <p:spPr bwMode="auto">
            <a:xfrm>
              <a:off x="504460" y="1363445"/>
              <a:ext cx="5181600" cy="4439920"/>
            </a:xfrm>
            <a:prstGeom prst="rect">
              <a:avLst/>
            </a:prstGeom>
            <a:noFill/>
            <a:ln w="9525">
              <a:noFill/>
              <a:miter lim="800000"/>
              <a:headEnd/>
              <a:tailEnd/>
            </a:ln>
          </p:spPr>
        </p:pic>
        <p:pic>
          <p:nvPicPr>
            <p:cNvPr id="13" name="Picture 3">
              <a:extLst>
                <a:ext uri="{FF2B5EF4-FFF2-40B4-BE49-F238E27FC236}">
                  <a16:creationId xmlns:a16="http://schemas.microsoft.com/office/drawing/2014/main" id="{D56B7CA5-F584-025E-C4E5-40180B26F59A}"/>
                </a:ext>
              </a:extLst>
            </p:cNvPr>
            <p:cNvPicPr>
              <a:picLocks noGrp="1" noRot="1" noChangeAspect="1" noMove="1" noResize="1" noEditPoints="1" noAdjustHandles="1" noChangeArrowheads="1" noChangeShapeType="1" noCrop="1"/>
            </p:cNvPicPr>
            <p:nvPr/>
          </p:nvPicPr>
          <p:blipFill>
            <a:blip r:embed="rId3" cstate="print"/>
            <a:srcRect l="7500" t="10326" b="4847"/>
            <a:stretch>
              <a:fillRect/>
            </a:stretch>
          </p:blipFill>
          <p:spPr bwMode="auto">
            <a:xfrm>
              <a:off x="5971902" y="2080031"/>
              <a:ext cx="3302726" cy="3124200"/>
            </a:xfrm>
            <a:prstGeom prst="rect">
              <a:avLst/>
            </a:prstGeom>
            <a:noFill/>
            <a:ln w="9525">
              <a:noFill/>
              <a:miter lim="800000"/>
              <a:headEnd/>
              <a:tailEnd/>
            </a:ln>
          </p:spPr>
        </p:pic>
        <p:sp>
          <p:nvSpPr>
            <p:cNvPr id="24" name="TextBox 23">
              <a:extLst>
                <a:ext uri="{FF2B5EF4-FFF2-40B4-BE49-F238E27FC236}">
                  <a16:creationId xmlns:a16="http://schemas.microsoft.com/office/drawing/2014/main" id="{F2A96EFE-5517-5C0C-5D4F-03C7D2F43D7D}"/>
                </a:ext>
              </a:extLst>
            </p:cNvPr>
            <p:cNvSpPr txBox="1">
              <a:spLocks noGrp="1" noRot="1" noMove="1" noResize="1" noEditPoints="1" noAdjustHandles="1" noChangeArrowheads="1" noChangeShapeType="1"/>
            </p:cNvSpPr>
            <p:nvPr/>
          </p:nvSpPr>
          <p:spPr>
            <a:xfrm>
              <a:off x="5472077" y="1367549"/>
              <a:ext cx="3606500" cy="769441"/>
            </a:xfrm>
            <a:prstGeom prst="rect">
              <a:avLst/>
            </a:prstGeom>
            <a:noFill/>
            <a:ln>
              <a:solidFill>
                <a:schemeClr val="tx1"/>
              </a:solidFill>
            </a:ln>
          </p:spPr>
          <p:txBody>
            <a:bodyPr wrap="none" rtlCol="0">
              <a:spAutoFit/>
            </a:bodyPr>
            <a:lstStyle/>
            <a:p>
              <a:r>
                <a:rPr lang="en-US" sz="4400" b="1" dirty="0">
                  <a:effectLst>
                    <a:outerShdw blurRad="38100" dist="38100" dir="2700000" algn="tl">
                      <a:srgbClr val="000000">
                        <a:alpha val="43137"/>
                      </a:srgbClr>
                    </a:outerShdw>
                  </a:effectLst>
                  <a:latin typeface="Times New Roman" pitchFamily="18" charset="0"/>
                  <a:cs typeface="Times New Roman" pitchFamily="18" charset="0"/>
                </a:rPr>
                <a:t>Just 296 keV</a:t>
              </a:r>
              <a:r>
                <a:rPr lang="ru-RU" sz="4400" b="1" dirty="0">
                  <a:effectLst>
                    <a:outerShdw blurRad="38100" dist="38100" dir="2700000" algn="tl">
                      <a:srgbClr val="000000">
                        <a:alpha val="43137"/>
                      </a:srgbClr>
                    </a:outerShdw>
                  </a:effectLst>
                  <a:latin typeface="Times New Roman" pitchFamily="18" charset="0"/>
                  <a:cs typeface="Times New Roman" pitchFamily="18" charset="0"/>
                </a:rPr>
                <a:t> </a:t>
              </a:r>
              <a:r>
                <a:rPr lang="en-US" sz="4400" b="1" dirty="0">
                  <a:effectLst>
                    <a:outerShdw blurRad="38100" dist="38100" dir="2700000" algn="tl">
                      <a:srgbClr val="000000">
                        <a:alpha val="43137"/>
                      </a:srgbClr>
                    </a:outerShdw>
                  </a:effectLst>
                  <a:latin typeface="Times New Roman" pitchFamily="18" charset="0"/>
                  <a:cs typeface="Times New Roman" pitchFamily="18" charset="0"/>
                </a:rPr>
                <a:t>!</a:t>
              </a:r>
              <a:endParaRPr lang="ru-RU" sz="4400" b="1" dirty="0">
                <a:effectLst>
                  <a:outerShdw blurRad="38100" dist="38100" dir="2700000" algn="tl">
                    <a:srgbClr val="000000">
                      <a:alpha val="43137"/>
                    </a:srgbClr>
                  </a:outerShdw>
                </a:effectLst>
                <a:latin typeface="Times New Roman" pitchFamily="18" charset="0"/>
                <a:cs typeface="Times New Roman" pitchFamily="18" charset="0"/>
              </a:endParaRPr>
            </a:p>
          </p:txBody>
        </p:sp>
      </p:grpSp>
      <p:sp>
        <p:nvSpPr>
          <p:cNvPr id="2" name="Номер слайда 1">
            <a:extLst>
              <a:ext uri="{FF2B5EF4-FFF2-40B4-BE49-F238E27FC236}">
                <a16:creationId xmlns:a16="http://schemas.microsoft.com/office/drawing/2014/main" id="{F7D82B9E-CA97-30E9-37B6-9287BE088A61}"/>
              </a:ext>
            </a:extLst>
          </p:cNvPr>
          <p:cNvSpPr>
            <a:spLocks noGrp="1"/>
          </p:cNvSpPr>
          <p:nvPr>
            <p:ph type="sldNum" sz="quarter" idx="12"/>
          </p:nvPr>
        </p:nvSpPr>
        <p:spPr/>
        <p:txBody>
          <a:bodyPr/>
          <a:lstStyle/>
          <a:p>
            <a:fld id="{266C5EB8-ABAD-4348-9532-0275B03BF9FE}" type="slidenum">
              <a:rPr lang="en-US" smtClean="0"/>
              <a:t>11</a:t>
            </a:fld>
            <a:endParaRPr lang="en-US"/>
          </a:p>
        </p:txBody>
      </p:sp>
    </p:spTree>
    <p:extLst>
      <p:ext uri="{BB962C8B-B14F-4D97-AF65-F5344CB8AC3E}">
        <p14:creationId xmlns:p14="http://schemas.microsoft.com/office/powerpoint/2010/main" val="6465817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Группа 18">
            <a:extLst>
              <a:ext uri="{FF2B5EF4-FFF2-40B4-BE49-F238E27FC236}">
                <a16:creationId xmlns:a16="http://schemas.microsoft.com/office/drawing/2014/main" id="{A255157F-42D9-250F-7689-F71C5F910FF3}"/>
              </a:ext>
            </a:extLst>
          </p:cNvPr>
          <p:cNvGrpSpPr>
            <a:grpSpLocks noGrp="1" noUngrp="1" noRot="1" noMove="1" noResize="1"/>
          </p:cNvGrpSpPr>
          <p:nvPr/>
        </p:nvGrpSpPr>
        <p:grpSpPr>
          <a:xfrm>
            <a:off x="571500" y="476250"/>
            <a:ext cx="10048008" cy="6003715"/>
            <a:chOff x="571500" y="476250"/>
            <a:chExt cx="10048008" cy="6003715"/>
          </a:xfrm>
        </p:grpSpPr>
        <p:sp>
          <p:nvSpPr>
            <p:cNvPr id="5" name="TextBox 4">
              <a:extLst>
                <a:ext uri="{FF2B5EF4-FFF2-40B4-BE49-F238E27FC236}">
                  <a16:creationId xmlns:a16="http://schemas.microsoft.com/office/drawing/2014/main" id="{9E6F7320-3010-1432-C235-F74B30567C49}"/>
                </a:ext>
              </a:extLst>
            </p:cNvPr>
            <p:cNvSpPr txBox="1">
              <a:spLocks noGrp="1" noRot="1" noMove="1" noResize="1" noEditPoints="1" noAdjustHandles="1" noChangeArrowheads="1" noChangeShapeType="1"/>
            </p:cNvSpPr>
            <p:nvPr/>
          </p:nvSpPr>
          <p:spPr>
            <a:xfrm>
              <a:off x="714375" y="476250"/>
              <a:ext cx="9905133" cy="410369"/>
            </a:xfrm>
            <a:prstGeom prst="rect">
              <a:avLst/>
            </a:prstGeom>
            <a:noFill/>
          </p:spPr>
          <p:txBody>
            <a:bodyPr wrap="square" lIns="0" tIns="0" rIns="0" bIns="0" anchor="t">
              <a:spAutoFit/>
            </a:bodyPr>
            <a:lstStyle/>
            <a:p>
              <a:pPr>
                <a:lnSpc>
                  <a:spcPts val="3240"/>
                </a:lnSpc>
              </a:pPr>
              <a:r>
                <a:rPr lang="en-US" sz="2700" b="1" dirty="0">
                  <a:latin typeface="Montserrat"/>
                </a:rPr>
                <a:t>Search for the </a:t>
              </a:r>
              <a:r>
                <a:rPr lang="en-US" sz="2700" b="1" baseline="30000" dirty="0">
                  <a:latin typeface="Montserrat"/>
                </a:rPr>
                <a:t>16</a:t>
              </a:r>
              <a:r>
                <a:rPr lang="en-US" sz="2700" b="1" dirty="0">
                  <a:latin typeface="Montserrat"/>
                </a:rPr>
                <a:t>O(0</a:t>
              </a:r>
              <a:r>
                <a:rPr lang="en-US" sz="2700" b="1" baseline="30000" dirty="0">
                  <a:latin typeface="Montserrat"/>
                </a:rPr>
                <a:t>+</a:t>
              </a:r>
              <a:r>
                <a:rPr lang="en-US" sz="2700" b="1" baseline="-25000" dirty="0">
                  <a:latin typeface="Montserrat"/>
                </a:rPr>
                <a:t>6</a:t>
              </a:r>
              <a:r>
                <a:rPr lang="en-US" sz="2700" b="1" dirty="0">
                  <a:latin typeface="Montserrat"/>
                </a:rPr>
                <a:t>)→</a:t>
              </a:r>
              <a:r>
                <a:rPr lang="en-US" sz="2700" b="1" baseline="30000" dirty="0">
                  <a:latin typeface="Montserrat"/>
                </a:rPr>
                <a:t>12</a:t>
              </a:r>
              <a:r>
                <a:rPr lang="en-US" sz="2700" b="1" dirty="0">
                  <a:latin typeface="Montserrat"/>
                </a:rPr>
                <a:t>C(0</a:t>
              </a:r>
              <a:r>
                <a:rPr lang="en-US" sz="2700" b="1" baseline="30000" dirty="0">
                  <a:latin typeface="Montserrat"/>
                </a:rPr>
                <a:t>+</a:t>
              </a:r>
              <a:r>
                <a:rPr lang="en-US" sz="2700" b="1" baseline="-25000" dirty="0">
                  <a:latin typeface="Montserrat"/>
                </a:rPr>
                <a:t>2</a:t>
              </a:r>
              <a:r>
                <a:rPr lang="en-US" sz="2700" b="1" dirty="0">
                  <a:latin typeface="Montserrat"/>
                </a:rPr>
                <a:t>)+α channel</a:t>
              </a:r>
              <a:endParaRPr lang="en-US" sz="2700" b="1" i="0" u="none" dirty="0">
                <a:latin typeface="Montserrat"/>
              </a:endParaRPr>
            </a:p>
          </p:txBody>
        </p:sp>
        <p:sp>
          <p:nvSpPr>
            <p:cNvPr id="7" name="Rectangle 13">
              <a:extLst>
                <a:ext uri="{FF2B5EF4-FFF2-40B4-BE49-F238E27FC236}">
                  <a16:creationId xmlns:a16="http://schemas.microsoft.com/office/drawing/2014/main" id="{EC153884-05CF-0D4E-5CAF-F6D1F2EFC104}"/>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grpSp>
          <p:nvGrpSpPr>
            <p:cNvPr id="8" name="Группа 7">
              <a:extLst>
                <a:ext uri="{FF2B5EF4-FFF2-40B4-BE49-F238E27FC236}">
                  <a16:creationId xmlns:a16="http://schemas.microsoft.com/office/drawing/2014/main" id="{433E68DA-B7A5-4D83-970E-A0A0AFEAD2F8}"/>
                </a:ext>
              </a:extLst>
            </p:cNvPr>
            <p:cNvGrpSpPr>
              <a:grpSpLocks noGrp="1" noUngrp="1" noRot="1" noMove="1" noResize="1"/>
            </p:cNvGrpSpPr>
            <p:nvPr/>
          </p:nvGrpSpPr>
          <p:grpSpPr>
            <a:xfrm>
              <a:off x="2620267" y="1293055"/>
              <a:ext cx="6951466" cy="5186910"/>
              <a:chOff x="107950" y="116632"/>
              <a:chExt cx="4535488" cy="3384203"/>
            </a:xfrm>
          </p:grpSpPr>
          <p:pic>
            <p:nvPicPr>
              <p:cNvPr id="9" name="Picture 5">
                <a:extLst>
                  <a:ext uri="{FF2B5EF4-FFF2-40B4-BE49-F238E27FC236}">
                    <a16:creationId xmlns:a16="http://schemas.microsoft.com/office/drawing/2014/main" id="{5EC9A9EC-C075-5ECA-A86C-94E930E26CE3}"/>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l="2197" r="5084"/>
              <a:stretch>
                <a:fillRect/>
              </a:stretch>
            </p:blipFill>
            <p:spPr bwMode="auto">
              <a:xfrm>
                <a:off x="107950" y="189310"/>
                <a:ext cx="4535488" cy="331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5" descr="C:\Pavel\USERS\Pavel\PPT\Balls\He4.jpg">
                <a:extLst>
                  <a:ext uri="{FF2B5EF4-FFF2-40B4-BE49-F238E27FC236}">
                    <a16:creationId xmlns:a16="http://schemas.microsoft.com/office/drawing/2014/main" id="{AFAD6D49-1A41-8098-B406-5B0331FD624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2988" y="405210"/>
                <a:ext cx="377825"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5" descr="C:\Pavel\USERS\Pavel\PPT\Balls\He4.jpg">
                <a:extLst>
                  <a:ext uri="{FF2B5EF4-FFF2-40B4-BE49-F238E27FC236}">
                    <a16:creationId xmlns:a16="http://schemas.microsoft.com/office/drawing/2014/main" id="{07B6A118-287E-0893-36F7-770AF200790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547813" y="189310"/>
                <a:ext cx="376237"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5" descr="C:\Pavel\USERS\Pavel\PPT\Balls\He4.jpg">
                <a:extLst>
                  <a:ext uri="{FF2B5EF4-FFF2-40B4-BE49-F238E27FC236}">
                    <a16:creationId xmlns:a16="http://schemas.microsoft.com/office/drawing/2014/main" id="{1B39447B-4042-7EA3-2DFE-8BA735859DA2}"/>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260748"/>
                <a:ext cx="376238"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5" descr="C:\Pavel\USERS\Pavel\PPT\Balls\He4.jpg">
                <a:extLst>
                  <a:ext uri="{FF2B5EF4-FFF2-40B4-BE49-F238E27FC236}">
                    <a16:creationId xmlns:a16="http://schemas.microsoft.com/office/drawing/2014/main" id="{37E5621F-E0FA-B6EB-1ED5-07FDBACA8BD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619250" y="548085"/>
                <a:ext cx="37623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Овал 13">
                <a:extLst>
                  <a:ext uri="{FF2B5EF4-FFF2-40B4-BE49-F238E27FC236}">
                    <a16:creationId xmlns:a16="http://schemas.microsoft.com/office/drawing/2014/main" id="{A0D98E3D-8698-C5B1-90E2-63137D11B01F}"/>
                  </a:ext>
                </a:extLst>
              </p:cNvPr>
              <p:cNvSpPr>
                <a:spLocks noGrp="1" noRot="1" noMove="1" noResize="1" noEditPoints="1" noAdjustHandles="1" noChangeArrowheads="1" noChangeShapeType="1"/>
              </p:cNvSpPr>
              <p:nvPr/>
            </p:nvSpPr>
            <p:spPr>
              <a:xfrm>
                <a:off x="1476375" y="116632"/>
                <a:ext cx="792163" cy="792163"/>
              </a:xfrm>
              <a:prstGeom prst="ellipse">
                <a:avLst/>
              </a:prstGeom>
              <a:solidFill>
                <a:schemeClr val="bg1">
                  <a:lumMod val="85000"/>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grpSp>
        <p:cxnSp>
          <p:nvCxnSpPr>
            <p:cNvPr id="16" name="Прямая со стрелкой 15">
              <a:extLst>
                <a:ext uri="{FF2B5EF4-FFF2-40B4-BE49-F238E27FC236}">
                  <a16:creationId xmlns:a16="http://schemas.microsoft.com/office/drawing/2014/main" id="{7C9ADA00-CEA2-B615-B149-FEB659C0B4D4}"/>
                </a:ext>
              </a:extLst>
            </p:cNvPr>
            <p:cNvCxnSpPr>
              <a:cxnSpLocks noGrp="1" noRot="1" noMove="1" noResize="1" noEditPoints="1" noAdjustHandles="1" noChangeArrowheads="1" noChangeShapeType="1"/>
            </p:cNvCxnSpPr>
            <p:nvPr/>
          </p:nvCxnSpPr>
          <p:spPr>
            <a:xfrm flipH="1">
              <a:off x="7734586" y="2075992"/>
              <a:ext cx="302509" cy="9697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8" name="TextBox 17">
              <a:extLst>
                <a:ext uri="{FF2B5EF4-FFF2-40B4-BE49-F238E27FC236}">
                  <a16:creationId xmlns:a16="http://schemas.microsoft.com/office/drawing/2014/main" id="{174B6AAE-42B9-E0D9-0129-936F3A87422B}"/>
                </a:ext>
              </a:extLst>
            </p:cNvPr>
            <p:cNvSpPr txBox="1">
              <a:spLocks/>
            </p:cNvSpPr>
            <p:nvPr/>
          </p:nvSpPr>
          <p:spPr>
            <a:xfrm>
              <a:off x="7389548" y="1701007"/>
              <a:ext cx="1279156" cy="369332"/>
            </a:xfrm>
            <a:prstGeom prst="rect">
              <a:avLst/>
            </a:prstGeom>
            <a:noFill/>
          </p:spPr>
          <p:txBody>
            <a:bodyPr wrap="square">
              <a:spAutoFit/>
            </a:bodyPr>
            <a:lstStyle/>
            <a:p>
              <a:r>
                <a:rPr lang="en-US" b="1" baseline="30000" dirty="0">
                  <a:latin typeface="Times New Roman" panose="02020603050405020304" pitchFamily="18" charset="0"/>
                  <a:cs typeface="Times New Roman" panose="02020603050405020304" pitchFamily="18" charset="0"/>
                </a:rPr>
                <a:t>12</a:t>
              </a:r>
              <a:r>
                <a:rPr lang="en-US" b="1" dirty="0">
                  <a:latin typeface="Times New Roman" panose="02020603050405020304" pitchFamily="18" charset="0"/>
                  <a:cs typeface="Times New Roman" panose="02020603050405020304" pitchFamily="18" charset="0"/>
                </a:rPr>
                <a:t>C(0</a:t>
              </a:r>
              <a:r>
                <a:rPr lang="en-US" b="1" baseline="30000" dirty="0">
                  <a:latin typeface="Times New Roman" panose="02020603050405020304" pitchFamily="18" charset="0"/>
                  <a:cs typeface="Times New Roman" panose="02020603050405020304" pitchFamily="18" charset="0"/>
                </a:rPr>
                <a:t>+</a:t>
              </a:r>
              <a:r>
                <a:rPr lang="en-US" b="1" baseline="-25000" dirty="0">
                  <a:latin typeface="Times New Roman" panose="02020603050405020304" pitchFamily="18" charset="0"/>
                  <a:cs typeface="Times New Roman" panose="02020603050405020304" pitchFamily="18" charset="0"/>
                </a:rPr>
                <a:t>2</a:t>
              </a:r>
              <a:r>
                <a:rPr lang="en-US" b="1" dirty="0">
                  <a:latin typeface="Times New Roman" panose="02020603050405020304" pitchFamily="18" charset="0"/>
                  <a:cs typeface="Times New Roman" panose="02020603050405020304" pitchFamily="18" charset="0"/>
                </a:rPr>
                <a:t>)</a:t>
              </a:r>
              <a:r>
                <a:rPr lang="ru-RU" b="1" dirty="0">
                  <a:latin typeface="Times New Roman" panose="02020603050405020304" pitchFamily="18" charset="0"/>
                  <a:cs typeface="Times New Roman" panose="02020603050405020304" pitchFamily="18" charset="0"/>
                </a:rPr>
                <a:t>+</a:t>
              </a:r>
              <a:r>
                <a:rPr lang="en-US" b="1" dirty="0">
                  <a:latin typeface="Times New Roman" panose="02020603050405020304" pitchFamily="18" charset="0"/>
                  <a:cs typeface="Times New Roman" panose="02020603050405020304" pitchFamily="18" charset="0"/>
                </a:rPr>
                <a:t> α</a:t>
              </a:r>
              <a:endParaRPr lang="ru-RU" dirty="0">
                <a:latin typeface="Times New Roman" panose="02020603050405020304" pitchFamily="18" charset="0"/>
                <a:cs typeface="Times New Roman" panose="02020603050405020304" pitchFamily="18" charset="0"/>
              </a:endParaRPr>
            </a:p>
          </p:txBody>
        </p:sp>
      </p:grpSp>
      <p:sp>
        <p:nvSpPr>
          <p:cNvPr id="2" name="Номер слайда 1">
            <a:extLst>
              <a:ext uri="{FF2B5EF4-FFF2-40B4-BE49-F238E27FC236}">
                <a16:creationId xmlns:a16="http://schemas.microsoft.com/office/drawing/2014/main" id="{51E0C115-CD9B-FF9E-EAE3-5A05BFEE17E0}"/>
              </a:ext>
            </a:extLst>
          </p:cNvPr>
          <p:cNvSpPr>
            <a:spLocks noGrp="1"/>
          </p:cNvSpPr>
          <p:nvPr>
            <p:ph type="sldNum" sz="quarter" idx="12"/>
          </p:nvPr>
        </p:nvSpPr>
        <p:spPr/>
        <p:txBody>
          <a:bodyPr/>
          <a:lstStyle/>
          <a:p>
            <a:fld id="{266C5EB8-ABAD-4348-9532-0275B03BF9FE}" type="slidenum">
              <a:rPr lang="en-US" smtClean="0"/>
              <a:t>12</a:t>
            </a:fld>
            <a:endParaRPr lang="en-US"/>
          </a:p>
        </p:txBody>
      </p:sp>
    </p:spTree>
    <p:extLst>
      <p:ext uri="{BB962C8B-B14F-4D97-AF65-F5344CB8AC3E}">
        <p14:creationId xmlns:p14="http://schemas.microsoft.com/office/powerpoint/2010/main" val="24396902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Рисунок 10">
            <a:extLst>
              <a:ext uri="{FF2B5EF4-FFF2-40B4-BE49-F238E27FC236}">
                <a16:creationId xmlns:a16="http://schemas.microsoft.com/office/drawing/2014/main" id="{9B3F995C-4B11-89B9-5BC5-0C931DC8D583}"/>
              </a:ext>
            </a:extLst>
          </p:cNvPr>
          <p:cNvPicPr>
            <a:picLocks noChangeAspect="1"/>
          </p:cNvPicPr>
          <p:nvPr/>
        </p:nvPicPr>
        <p:blipFill>
          <a:blip r:embed="rId2"/>
          <a:srcRect b="4176"/>
          <a:stretch>
            <a:fillRect/>
          </a:stretch>
        </p:blipFill>
        <p:spPr>
          <a:xfrm>
            <a:off x="5411011" y="1837817"/>
            <a:ext cx="6664258" cy="3303111"/>
          </a:xfrm>
          <a:prstGeom prst="rect">
            <a:avLst/>
          </a:prstGeom>
        </p:spPr>
      </p:pic>
      <p:sp>
        <p:nvSpPr>
          <p:cNvPr id="3" name="TextBox 2">
            <a:extLst>
              <a:ext uri="{FF2B5EF4-FFF2-40B4-BE49-F238E27FC236}">
                <a16:creationId xmlns:a16="http://schemas.microsoft.com/office/drawing/2014/main" id="{BB4D8CD1-9416-F668-5432-44065A30AE5D}"/>
              </a:ext>
            </a:extLst>
          </p:cNvPr>
          <p:cNvSpPr txBox="1">
            <a:spLocks noGrp="1" noRot="1" noMove="1" noResize="1" noEditPoints="1" noAdjustHandles="1" noChangeArrowheads="1" noChangeShapeType="1"/>
          </p:cNvSpPr>
          <p:nvPr/>
        </p:nvSpPr>
        <p:spPr>
          <a:xfrm>
            <a:off x="714375" y="476250"/>
            <a:ext cx="9905133" cy="410369"/>
          </a:xfrm>
          <a:prstGeom prst="rect">
            <a:avLst/>
          </a:prstGeom>
          <a:noFill/>
        </p:spPr>
        <p:txBody>
          <a:bodyPr wrap="square" lIns="0" tIns="0" rIns="0" bIns="0" anchor="t">
            <a:spAutoFit/>
          </a:bodyPr>
          <a:lstStyle/>
          <a:p>
            <a:pPr>
              <a:lnSpc>
                <a:spcPts val="3240"/>
              </a:lnSpc>
            </a:pPr>
            <a:r>
              <a:rPr lang="en-US" sz="2700" b="1" dirty="0">
                <a:latin typeface="Montserrat"/>
              </a:rPr>
              <a:t>Search for the </a:t>
            </a:r>
            <a:r>
              <a:rPr lang="en-US" sz="2700" b="1" baseline="30000" dirty="0">
                <a:latin typeface="Montserrat"/>
              </a:rPr>
              <a:t>16</a:t>
            </a:r>
            <a:r>
              <a:rPr lang="en-US" sz="2700" b="1" dirty="0">
                <a:latin typeface="Montserrat"/>
              </a:rPr>
              <a:t>O(0</a:t>
            </a:r>
            <a:r>
              <a:rPr lang="en-US" sz="2700" b="1" baseline="30000" dirty="0">
                <a:latin typeface="Montserrat"/>
              </a:rPr>
              <a:t>+</a:t>
            </a:r>
            <a:r>
              <a:rPr lang="en-US" sz="2700" b="1" baseline="-25000" dirty="0">
                <a:latin typeface="Montserrat"/>
              </a:rPr>
              <a:t>6</a:t>
            </a:r>
            <a:r>
              <a:rPr lang="en-US" sz="2700" b="1" dirty="0">
                <a:latin typeface="Montserrat"/>
              </a:rPr>
              <a:t>)→</a:t>
            </a:r>
            <a:r>
              <a:rPr lang="en-US" sz="2700" b="1" baseline="30000" dirty="0">
                <a:latin typeface="Montserrat"/>
              </a:rPr>
              <a:t>12</a:t>
            </a:r>
            <a:r>
              <a:rPr lang="en-US" sz="2700" b="1" dirty="0">
                <a:latin typeface="Montserrat"/>
              </a:rPr>
              <a:t>C(0</a:t>
            </a:r>
            <a:r>
              <a:rPr lang="en-US" sz="2700" b="1" baseline="30000" dirty="0">
                <a:latin typeface="Montserrat"/>
              </a:rPr>
              <a:t>+</a:t>
            </a:r>
            <a:r>
              <a:rPr lang="en-US" sz="2700" b="1" baseline="-25000" dirty="0">
                <a:latin typeface="Montserrat"/>
              </a:rPr>
              <a:t>1</a:t>
            </a:r>
            <a:r>
              <a:rPr lang="en-US" sz="2700" b="1" dirty="0">
                <a:latin typeface="Montserrat"/>
              </a:rPr>
              <a:t>)+α channels</a:t>
            </a:r>
            <a:endParaRPr lang="en-US" sz="2700" b="1" i="0" u="none" dirty="0">
              <a:latin typeface="Montserrat"/>
            </a:endParaRPr>
          </a:p>
        </p:txBody>
      </p:sp>
      <p:sp>
        <p:nvSpPr>
          <p:cNvPr id="5" name="Rectangle 13">
            <a:extLst>
              <a:ext uri="{FF2B5EF4-FFF2-40B4-BE49-F238E27FC236}">
                <a16:creationId xmlns:a16="http://schemas.microsoft.com/office/drawing/2014/main" id="{930BBAF3-1A19-E9CE-DAF1-791EDCA8D2EC}"/>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pic>
        <p:nvPicPr>
          <p:cNvPr id="4" name="Рисунок 3">
            <a:extLst>
              <a:ext uri="{FF2B5EF4-FFF2-40B4-BE49-F238E27FC236}">
                <a16:creationId xmlns:a16="http://schemas.microsoft.com/office/drawing/2014/main" id="{2F608C8A-929F-A80B-8585-EC175F0065A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2086510"/>
            <a:ext cx="5617707" cy="2684979"/>
          </a:xfrm>
          <a:prstGeom prst="rect">
            <a:avLst/>
          </a:prstGeom>
        </p:spPr>
      </p:pic>
      <p:sp>
        <p:nvSpPr>
          <p:cNvPr id="12" name="Прямоугольник 11">
            <a:extLst>
              <a:ext uri="{FF2B5EF4-FFF2-40B4-BE49-F238E27FC236}">
                <a16:creationId xmlns:a16="http://schemas.microsoft.com/office/drawing/2014/main" id="{0EF3B618-FAAB-09D4-C41C-C7D9922E677D}"/>
              </a:ext>
            </a:extLst>
          </p:cNvPr>
          <p:cNvSpPr/>
          <p:nvPr/>
        </p:nvSpPr>
        <p:spPr>
          <a:xfrm>
            <a:off x="8039612" y="2905328"/>
            <a:ext cx="4035657" cy="338554"/>
          </a:xfrm>
          <a:prstGeom prst="rect">
            <a:avLst/>
          </a:prstGeom>
          <a:ln>
            <a:solidFill>
              <a:schemeClr val="tx1"/>
            </a:solidFill>
          </a:ln>
        </p:spPr>
        <p:txBody>
          <a:bodyPr wrap="none">
            <a:spAutoFit/>
          </a:bodyPr>
          <a:lstStyle/>
          <a:p>
            <a:r>
              <a:rPr lang="en-US" sz="1600" b="1" dirty="0">
                <a:effectLst>
                  <a:outerShdw blurRad="38100" dist="38100" dir="2700000" algn="tl">
                    <a:srgbClr val="000000">
                      <a:alpha val="43137"/>
                    </a:srgbClr>
                  </a:outerShdw>
                </a:effectLst>
                <a:latin typeface="Times New Roman" pitchFamily="18" charset="0"/>
                <a:cs typeface="Times New Roman" pitchFamily="18" charset="0"/>
              </a:rPr>
              <a:t>〈 </a:t>
            </a:r>
            <a:r>
              <a:rPr lang="en-US" sz="1600" b="1" i="1" dirty="0">
                <a:effectLst>
                  <a:outerShdw blurRad="38100" dist="38100" dir="2700000" algn="tl">
                    <a:srgbClr val="000000">
                      <a:alpha val="43137"/>
                    </a:srgbClr>
                  </a:outerShdw>
                </a:effectLst>
                <a:latin typeface="Times New Roman" pitchFamily="18" charset="0"/>
                <a:cs typeface="Times New Roman" pitchFamily="18" charset="0"/>
              </a:rPr>
              <a:t>Q</a:t>
            </a:r>
            <a:r>
              <a:rPr lang="en-US" sz="1600" b="1" baseline="-25000" dirty="0">
                <a:effectLst>
                  <a:outerShdw blurRad="38100" dist="38100" dir="2700000" algn="tl">
                    <a:srgbClr val="000000">
                      <a:alpha val="43137"/>
                    </a:srgbClr>
                  </a:outerShdw>
                </a:effectLst>
                <a:latin typeface="Times New Roman" pitchFamily="18" charset="0"/>
                <a:cs typeface="Times New Roman" pitchFamily="18" charset="0"/>
              </a:rPr>
              <a:t>12Cα</a:t>
            </a:r>
            <a:r>
              <a:rPr lang="en-US" sz="1600" b="1" dirty="0">
                <a:effectLst>
                  <a:outerShdw blurRad="38100" dist="38100" dir="2700000" algn="tl">
                    <a:srgbClr val="000000">
                      <a:alpha val="43137"/>
                    </a:srgbClr>
                  </a:outerShdw>
                </a:effectLst>
                <a:latin typeface="Times New Roman" pitchFamily="18" charset="0"/>
                <a:cs typeface="Times New Roman" pitchFamily="18" charset="0"/>
              </a:rPr>
              <a:t>〉 = 14.9 ± </a:t>
            </a:r>
            <a:r>
              <a:rPr lang="ru-RU" sz="1600" b="1" dirty="0">
                <a:effectLst>
                  <a:outerShdw blurRad="38100" dist="38100" dir="2700000" algn="tl">
                    <a:srgbClr val="000000">
                      <a:alpha val="43137"/>
                    </a:srgbClr>
                  </a:outerShdw>
                </a:effectLst>
                <a:latin typeface="Times New Roman" pitchFamily="18" charset="0"/>
                <a:cs typeface="Times New Roman" pitchFamily="18" charset="0"/>
              </a:rPr>
              <a:t>0.</a:t>
            </a:r>
            <a:r>
              <a:rPr lang="en-US" sz="1600" b="1" dirty="0">
                <a:effectLst>
                  <a:outerShdw blurRad="38100" dist="38100" dir="2700000" algn="tl">
                    <a:srgbClr val="000000">
                      <a:alpha val="43137"/>
                    </a:srgbClr>
                  </a:outerShdw>
                </a:effectLst>
                <a:latin typeface="Times New Roman" pitchFamily="18" charset="0"/>
                <a:cs typeface="Times New Roman" pitchFamily="18" charset="0"/>
              </a:rPr>
              <a:t>4 MeV RMS 0.6 MeV </a:t>
            </a:r>
            <a:r>
              <a:rPr lang="ru-RU" sz="1600" b="1" dirty="0">
                <a:effectLst>
                  <a:outerShdw blurRad="38100" dist="38100" dir="2700000" algn="tl">
                    <a:srgbClr val="000000">
                      <a:alpha val="43137"/>
                    </a:srgbClr>
                  </a:outerShdw>
                </a:effectLst>
                <a:latin typeface="Times New Roman" pitchFamily="18" charset="0"/>
                <a:cs typeface="Times New Roman" pitchFamily="18" charset="0"/>
              </a:rPr>
              <a:t> </a:t>
            </a:r>
            <a:endParaRPr lang="ru-RU" sz="1600" dirty="0"/>
          </a:p>
        </p:txBody>
      </p:sp>
      <mc:AlternateContent xmlns:mc="http://schemas.openxmlformats.org/markup-compatibility/2006" xmlns:a14="http://schemas.microsoft.com/office/drawing/2010/main">
        <mc:Choice Requires="a14">
          <p:sp>
            <p:nvSpPr>
              <p:cNvPr id="13" name="TextBox 12">
                <a:extLst>
                  <a:ext uri="{FF2B5EF4-FFF2-40B4-BE49-F238E27FC236}">
                    <a16:creationId xmlns:a16="http://schemas.microsoft.com/office/drawing/2014/main" id="{77052F05-530F-E3BC-164C-D1C54F71A916}"/>
                  </a:ext>
                </a:extLst>
              </p:cNvPr>
              <p:cNvSpPr txBox="1"/>
              <p:nvPr/>
            </p:nvSpPr>
            <p:spPr>
              <a:xfrm>
                <a:off x="8887215" y="1348085"/>
                <a:ext cx="2340449" cy="974113"/>
              </a:xfrm>
              <a:prstGeom prst="rect">
                <a:avLst/>
              </a:prstGeom>
              <a:noFill/>
            </p:spPr>
            <p:txBody>
              <a:bodyPr wrap="none" lIns="0" tIns="0" rIns="0" bIns="0" rtlCol="0">
                <a:spAutoFit/>
              </a:bodyPr>
              <a:lstStyle/>
              <a:p>
                <a:pPr/>
                <a14:m>
                  <m:oMathPara xmlns:m="http://schemas.openxmlformats.org/officeDocument/2006/math">
                    <m:oMath>
                      <m:f>
                        <m:fPr>
                          <m:ctrlPr>
                            <a:rPr lang="ru-RU" sz="2800" b="1" i="1" smtClean="0">
                              <a:latin typeface="Cambria Math" panose="02040503050406030204" pitchFamily="18" charset="0"/>
                            </a:rPr>
                          </m:ctrlPr>
                        </m:fPr>
                        <m:num>
                          <m:sPre>
                            <m:sPrePr>
                              <m:ctrlPr>
                                <a:rPr lang="ru-RU" sz="2800" b="1" i="1" smtClean="0">
                                  <a:latin typeface="Cambria Math" panose="02040503050406030204" pitchFamily="18" charset="0"/>
                                </a:rPr>
                              </m:ctrlPr>
                            </m:sPrePr>
                            <m:sub>
                              <m:r>
                                <a:rPr lang="ru-RU" sz="2800" b="1" i="1" smtClean="0">
                                  <a:latin typeface="Cambria Math" panose="02040503050406030204" pitchFamily="18" charset="0"/>
                                </a:rPr>
                                <m:t> </m:t>
                              </m:r>
                            </m:sub>
                            <m:sup>
                              <m:r>
                                <a:rPr lang="ru-RU" sz="2800" b="1" i="1" smtClean="0">
                                  <a:latin typeface="Cambria Math" panose="02040503050406030204" pitchFamily="18" charset="0"/>
                                </a:rPr>
                                <m:t>𝟏𝟐</m:t>
                              </m:r>
                            </m:sup>
                            <m:e>
                              <m:r>
                                <a:rPr lang="ru-RU" sz="2800" b="1" i="1" smtClean="0">
                                  <a:latin typeface="Cambria Math" panose="02040503050406030204" pitchFamily="18" charset="0"/>
                                </a:rPr>
                                <m:t>𝑪</m:t>
                              </m:r>
                              <m:r>
                                <a:rPr lang="ru-RU" sz="2800" b="1" i="1" smtClean="0">
                                  <a:latin typeface="Cambria Math" panose="02040503050406030204" pitchFamily="18" charset="0"/>
                                </a:rPr>
                                <m:t>(</m:t>
                              </m:r>
                              <m:sSubSup>
                                <m:sSubSupPr>
                                  <m:ctrlPr>
                                    <a:rPr lang="ru-RU" sz="2800" b="1" i="1" smtClean="0">
                                      <a:latin typeface="Cambria Math" panose="02040503050406030204" pitchFamily="18" charset="0"/>
                                    </a:rPr>
                                  </m:ctrlPr>
                                </m:sSubSupPr>
                                <m:e>
                                  <m:r>
                                    <a:rPr lang="ru-RU" sz="2800" b="1" i="1" smtClean="0">
                                      <a:latin typeface="Cambria Math" panose="02040503050406030204" pitchFamily="18" charset="0"/>
                                    </a:rPr>
                                    <m:t>𝟎</m:t>
                                  </m:r>
                                </m:e>
                                <m:sub>
                                  <m:r>
                                    <a:rPr lang="ru-RU" sz="2800" b="1" i="1" smtClean="0">
                                      <a:latin typeface="Cambria Math" panose="02040503050406030204" pitchFamily="18" charset="0"/>
                                    </a:rPr>
                                    <m:t>𝟏</m:t>
                                  </m:r>
                                </m:sub>
                                <m:sup>
                                  <m:r>
                                    <a:rPr lang="ru-RU" sz="2800" b="1" i="1" smtClean="0">
                                      <a:latin typeface="Cambria Math" panose="02040503050406030204" pitchFamily="18" charset="0"/>
                                    </a:rPr>
                                    <m:t>+</m:t>
                                  </m:r>
                                </m:sup>
                              </m:sSubSup>
                              <m:r>
                                <a:rPr lang="ru-RU" sz="2800" b="1" i="1" smtClean="0">
                                  <a:latin typeface="Cambria Math" panose="02040503050406030204" pitchFamily="18" charset="0"/>
                                </a:rPr>
                                <m:t>)</m:t>
                              </m:r>
                            </m:e>
                          </m:sPre>
                        </m:num>
                        <m:den>
                          <m:sPre>
                            <m:sPrePr>
                              <m:ctrlPr>
                                <a:rPr lang="ru-RU" sz="2800" b="1" i="1">
                                  <a:latin typeface="Cambria Math" panose="02040503050406030204" pitchFamily="18" charset="0"/>
                                </a:rPr>
                              </m:ctrlPr>
                            </m:sPrePr>
                            <m:sub>
                              <m:r>
                                <a:rPr lang="ru-RU" sz="2800" b="1" i="1">
                                  <a:latin typeface="Cambria Math" panose="02040503050406030204" pitchFamily="18" charset="0"/>
                                </a:rPr>
                                <m:t> </m:t>
                              </m:r>
                            </m:sub>
                            <m:sup>
                              <m:r>
                                <a:rPr lang="ru-RU" sz="2800" b="1" i="1">
                                  <a:latin typeface="Cambria Math" panose="02040503050406030204" pitchFamily="18" charset="0"/>
                                </a:rPr>
                                <m:t>𝟏𝟐</m:t>
                              </m:r>
                            </m:sup>
                            <m:e>
                              <m:r>
                                <a:rPr lang="ru-RU" sz="2800" b="1" i="1">
                                  <a:latin typeface="Cambria Math" panose="02040503050406030204" pitchFamily="18" charset="0"/>
                                </a:rPr>
                                <m:t>𝑪</m:t>
                              </m:r>
                              <m:r>
                                <a:rPr lang="ru-RU" sz="2800" b="1" i="1">
                                  <a:latin typeface="Cambria Math" panose="02040503050406030204" pitchFamily="18" charset="0"/>
                                </a:rPr>
                                <m:t>(</m:t>
                              </m:r>
                              <m:sSubSup>
                                <m:sSubSupPr>
                                  <m:ctrlPr>
                                    <a:rPr lang="ru-RU" sz="2800" b="1" i="1">
                                      <a:latin typeface="Cambria Math" panose="02040503050406030204" pitchFamily="18" charset="0"/>
                                    </a:rPr>
                                  </m:ctrlPr>
                                </m:sSubSupPr>
                                <m:e>
                                  <m:r>
                                    <a:rPr lang="ru-RU" sz="2800" b="1" i="1">
                                      <a:latin typeface="Cambria Math" panose="02040503050406030204" pitchFamily="18" charset="0"/>
                                    </a:rPr>
                                    <m:t>𝟎</m:t>
                                  </m:r>
                                </m:e>
                                <m:sub>
                                  <m:r>
                                    <a:rPr lang="ru-RU" sz="2800" b="1" i="1" smtClean="0">
                                      <a:latin typeface="Cambria Math" panose="02040503050406030204" pitchFamily="18" charset="0"/>
                                    </a:rPr>
                                    <m:t>𝟐</m:t>
                                  </m:r>
                                </m:sub>
                                <m:sup>
                                  <m:r>
                                    <a:rPr lang="ru-RU" sz="2800" b="1" i="1">
                                      <a:latin typeface="Cambria Math" panose="02040503050406030204" pitchFamily="18" charset="0"/>
                                    </a:rPr>
                                    <m:t>+</m:t>
                                  </m:r>
                                </m:sup>
                              </m:sSubSup>
                              <m:r>
                                <a:rPr lang="ru-RU" sz="2800" b="1" i="1">
                                  <a:latin typeface="Cambria Math" panose="02040503050406030204" pitchFamily="18" charset="0"/>
                                </a:rPr>
                                <m:t>)</m:t>
                              </m:r>
                            </m:e>
                          </m:sPre>
                        </m:den>
                      </m:f>
                      <m:r>
                        <a:rPr lang="ru-RU" sz="2800" b="1" i="1" smtClean="0">
                          <a:latin typeface="Cambria Math" panose="02040503050406030204" pitchFamily="18" charset="0"/>
                        </a:rPr>
                        <m:t> </m:t>
                      </m:r>
                      <m:r>
                        <a:rPr lang="ru-RU" sz="2800" b="1" i="1" smtClean="0">
                          <a:latin typeface="Cambria Math" panose="02040503050406030204" pitchFamily="18" charset="0"/>
                          <a:ea typeface="Cambria Math" panose="02040503050406030204" pitchFamily="18" charset="0"/>
                        </a:rPr>
                        <m:t>≥</m:t>
                      </m:r>
                      <m:r>
                        <a:rPr lang="ru-RU" sz="2800" b="1" i="1" smtClean="0">
                          <a:latin typeface="Cambria Math" panose="02040503050406030204" pitchFamily="18" charset="0"/>
                          <a:ea typeface="Cambria Math" panose="02040503050406030204" pitchFamily="18" charset="0"/>
                        </a:rPr>
                        <m:t>𝟐𝟎</m:t>
                      </m:r>
                    </m:oMath>
                  </m:oMathPara>
                </a14:m>
                <a:endParaRPr lang="ru-RU" b="1" dirty="0">
                  <a:latin typeface="Times New Roman" panose="02020603050405020304" pitchFamily="18" charset="0"/>
                  <a:cs typeface="Times New Roman" panose="02020603050405020304" pitchFamily="18" charset="0"/>
                </a:endParaRPr>
              </a:p>
            </p:txBody>
          </p:sp>
        </mc:Choice>
        <mc:Fallback xmlns="">
          <p:sp>
            <p:nvSpPr>
              <p:cNvPr id="13" name="TextBox 12">
                <a:extLst>
                  <a:ext uri="{FF2B5EF4-FFF2-40B4-BE49-F238E27FC236}">
                    <a16:creationId xmlns:a16="http://schemas.microsoft.com/office/drawing/2014/main" id="{77052F05-530F-E3BC-164C-D1C54F71A916}"/>
                  </a:ext>
                </a:extLst>
              </p:cNvPr>
              <p:cNvSpPr txBox="1">
                <a:spLocks noRot="1" noChangeAspect="1" noMove="1" noResize="1" noEditPoints="1" noAdjustHandles="1" noChangeArrowheads="1" noChangeShapeType="1" noTextEdit="1"/>
              </p:cNvSpPr>
              <p:nvPr/>
            </p:nvSpPr>
            <p:spPr>
              <a:xfrm>
                <a:off x="8887215" y="1348085"/>
                <a:ext cx="2340449" cy="974113"/>
              </a:xfrm>
              <a:prstGeom prst="rect">
                <a:avLst/>
              </a:prstGeom>
              <a:blipFill>
                <a:blip r:embed="rId4"/>
                <a:stretch>
                  <a:fillRect/>
                </a:stretch>
              </a:blipFill>
            </p:spPr>
            <p:txBody>
              <a:bodyPr/>
              <a:lstStyle/>
              <a:p>
                <a:r>
                  <a:rPr lang="ru-RU">
                    <a:noFill/>
                  </a:rPr>
                  <a:t> </a:t>
                </a:r>
              </a:p>
            </p:txBody>
          </p:sp>
        </mc:Fallback>
      </mc:AlternateContent>
      <p:cxnSp>
        <p:nvCxnSpPr>
          <p:cNvPr id="15" name="Прямая со стрелкой 14">
            <a:extLst>
              <a:ext uri="{FF2B5EF4-FFF2-40B4-BE49-F238E27FC236}">
                <a16:creationId xmlns:a16="http://schemas.microsoft.com/office/drawing/2014/main" id="{0B623F07-1EE8-F45C-27EA-9328E178F7FA}"/>
              </a:ext>
            </a:extLst>
          </p:cNvPr>
          <p:cNvCxnSpPr/>
          <p:nvPr/>
        </p:nvCxnSpPr>
        <p:spPr>
          <a:xfrm flipH="1">
            <a:off x="8145294" y="3243882"/>
            <a:ext cx="324255" cy="40074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6" name="Номер слайда 15">
            <a:extLst>
              <a:ext uri="{FF2B5EF4-FFF2-40B4-BE49-F238E27FC236}">
                <a16:creationId xmlns:a16="http://schemas.microsoft.com/office/drawing/2014/main" id="{404742C8-5757-CA15-07AB-9FDB36F004B5}"/>
              </a:ext>
            </a:extLst>
          </p:cNvPr>
          <p:cNvSpPr>
            <a:spLocks noGrp="1"/>
          </p:cNvSpPr>
          <p:nvPr>
            <p:ph type="sldNum" sz="quarter" idx="12"/>
          </p:nvPr>
        </p:nvSpPr>
        <p:spPr/>
        <p:txBody>
          <a:bodyPr/>
          <a:lstStyle/>
          <a:p>
            <a:fld id="{266C5EB8-ABAD-4348-9532-0275B03BF9FE}" type="slidenum">
              <a:rPr lang="en-US" smtClean="0"/>
              <a:t>13</a:t>
            </a:fld>
            <a:endParaRPr lang="en-US"/>
          </a:p>
        </p:txBody>
      </p:sp>
    </p:spTree>
    <p:extLst>
      <p:ext uri="{BB962C8B-B14F-4D97-AF65-F5344CB8AC3E}">
        <p14:creationId xmlns:p14="http://schemas.microsoft.com/office/powerpoint/2010/main" val="3175641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71" name="Picture 27"/>
          <p:cNvPicPr>
            <a:picLocks noGrp="1" noRot="1" noChangeAspect="1" noMove="1" noResize="1" noEditPoints="1" noAdjustHandles="1" noChangeArrowheads="1" noChangeShapeType="1" noCrop="1"/>
          </p:cNvPicPr>
          <p:nvPr/>
        </p:nvPicPr>
        <p:blipFill>
          <a:blip r:embed="rId2" cstate="print"/>
          <a:srcRect r="1928" b="10581"/>
          <a:stretch>
            <a:fillRect/>
          </a:stretch>
        </p:blipFill>
        <p:spPr bwMode="auto">
          <a:xfrm>
            <a:off x="1927537" y="888144"/>
            <a:ext cx="7321684" cy="4903057"/>
          </a:xfrm>
          <a:prstGeom prst="rect">
            <a:avLst/>
          </a:prstGeom>
          <a:noFill/>
          <a:ln w="9525">
            <a:noFill/>
            <a:miter lim="800000"/>
            <a:headEnd/>
            <a:tailEnd/>
          </a:ln>
        </p:spPr>
      </p:pic>
      <p:sp>
        <p:nvSpPr>
          <p:cNvPr id="3" name="Прямоугольник 2"/>
          <p:cNvSpPr>
            <a:spLocks noGrp="1" noRot="1" noMove="1" noResize="1" noEditPoints="1" noAdjustHandles="1" noChangeArrowheads="1" noChangeShapeType="1"/>
          </p:cNvSpPr>
          <p:nvPr/>
        </p:nvSpPr>
        <p:spPr>
          <a:xfrm>
            <a:off x="272374" y="5791201"/>
            <a:ext cx="10473447" cy="1015663"/>
          </a:xfrm>
          <a:prstGeom prst="rect">
            <a:avLst/>
          </a:prstGeom>
        </p:spPr>
        <p:txBody>
          <a:bodyPr wrap="square">
            <a:spAutoFit/>
          </a:bodyPr>
          <a:lstStyle/>
          <a:p>
            <a:pPr algn="just"/>
            <a:r>
              <a:rPr lang="en-US" sz="2000" b="1" dirty="0">
                <a:effectLst>
                  <a:outerShdw blurRad="38100" dist="38100" dir="2700000" algn="tl">
                    <a:srgbClr val="000000">
                      <a:alpha val="43137"/>
                    </a:srgbClr>
                  </a:outerShdw>
                </a:effectLst>
                <a:latin typeface="Times New Roman" pitchFamily="18" charset="0"/>
                <a:cs typeface="Times New Roman" pitchFamily="18" charset="0"/>
              </a:rPr>
              <a:t>Distribution of O + He pairs from the dissociation of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22</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Ne nuclei at 3.22 GeV per nucleon over the invariant mass </a:t>
            </a:r>
            <a:r>
              <a:rPr lang="en-US" sz="2000" b="1" i="1" dirty="0">
                <a:effectLst>
                  <a:outerShdw blurRad="38100" dist="38100" dir="2700000" algn="tl">
                    <a:srgbClr val="000000">
                      <a:alpha val="43137"/>
                    </a:srgbClr>
                  </a:outerShdw>
                </a:effectLst>
                <a:latin typeface="Times New Roman" pitchFamily="18" charset="0"/>
                <a:cs typeface="Times New Roman" pitchFamily="18" charset="0"/>
              </a:rPr>
              <a:t>Q</a:t>
            </a:r>
            <a:r>
              <a:rPr lang="en-US" sz="2000" b="1" baseline="-25000" dirty="0">
                <a:effectLst>
                  <a:outerShdw blurRad="38100" dist="38100" dir="2700000" algn="tl">
                    <a:srgbClr val="000000">
                      <a:alpha val="43137"/>
                    </a:srgbClr>
                  </a:outerShdw>
                </a:effectLst>
                <a:latin typeface="Times New Roman" pitchFamily="18" charset="0"/>
                <a:cs typeface="Times New Roman" pitchFamily="18" charset="0"/>
              </a:rPr>
              <a:t>18Oα</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 (dots), “white” stars (dashed line) and “white” stars (hatched line) with the condition ∆</a:t>
            </a:r>
            <a:r>
              <a:rPr lang="en-US" sz="2000" b="1" dirty="0" err="1">
                <a:effectLst>
                  <a:outerShdw blurRad="38100" dist="38100" dir="2700000" algn="tl">
                    <a:srgbClr val="000000">
                      <a:alpha val="43137"/>
                    </a:srgbClr>
                  </a:outerShdw>
                </a:effectLst>
                <a:latin typeface="Times New Roman" pitchFamily="18" charset="0"/>
                <a:cs typeface="Times New Roman" pitchFamily="18" charset="0"/>
              </a:rPr>
              <a:t>ψ</a:t>
            </a:r>
            <a:r>
              <a:rPr lang="en-US" sz="2000" b="1" baseline="-25000" dirty="0" err="1">
                <a:effectLst>
                  <a:outerShdw blurRad="38100" dist="38100" dir="2700000" algn="tl">
                    <a:srgbClr val="000000">
                      <a:alpha val="43137"/>
                    </a:srgbClr>
                  </a:outerShdw>
                </a:effectLst>
                <a:latin typeface="Times New Roman" pitchFamily="18" charset="0"/>
                <a:cs typeface="Times New Roman" pitchFamily="18" charset="0"/>
              </a:rPr>
              <a:t>Oα</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 &gt; 100</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a:t>
            </a:r>
            <a:endParaRPr lang="ru-RU" sz="20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4" name="Прямоугольник 3"/>
          <p:cNvSpPr>
            <a:spLocks noGrp="1" noRot="1" noMove="1" noResize="1" noEditPoints="1" noAdjustHandles="1" noChangeArrowheads="1" noChangeShapeType="1"/>
          </p:cNvSpPr>
          <p:nvPr/>
        </p:nvSpPr>
        <p:spPr>
          <a:xfrm>
            <a:off x="8894778" y="5062351"/>
            <a:ext cx="1939955" cy="523220"/>
          </a:xfrm>
          <a:prstGeom prst="rect">
            <a:avLst/>
          </a:prstGeom>
          <a:ln>
            <a:solidFill>
              <a:schemeClr val="tx1"/>
            </a:solidFill>
          </a:ln>
        </p:spPr>
        <p:txBody>
          <a:bodyPr wrap="none">
            <a:spAutoFit/>
          </a:bodyPr>
          <a:lstStyle/>
          <a:p>
            <a:r>
              <a:rPr lang="en-US" sz="2800" b="1" i="1" dirty="0">
                <a:effectLst>
                  <a:outerShdw blurRad="38100" dist="38100" dir="2700000" algn="tl">
                    <a:srgbClr val="000000">
                      <a:alpha val="43137"/>
                    </a:srgbClr>
                  </a:outerShdw>
                </a:effectLst>
                <a:latin typeface="Times New Roman" pitchFamily="18" charset="0"/>
                <a:cs typeface="Times New Roman" pitchFamily="18" charset="0"/>
              </a:rPr>
              <a:t>Q</a:t>
            </a:r>
            <a:r>
              <a:rPr lang="en-US" sz="2800" b="1" baseline="-25000" dirty="0">
                <a:effectLst>
                  <a:outerShdw blurRad="38100" dist="38100" dir="2700000" algn="tl">
                    <a:srgbClr val="000000">
                      <a:alpha val="43137"/>
                    </a:srgbClr>
                  </a:outerShdw>
                </a:effectLst>
                <a:latin typeface="Times New Roman" pitchFamily="18" charset="0"/>
                <a:cs typeface="Times New Roman" pitchFamily="18" charset="0"/>
              </a:rPr>
              <a:t>18Oα</a:t>
            </a:r>
            <a:r>
              <a:rPr lang="en-US" sz="2800" b="1" dirty="0">
                <a:effectLst>
                  <a:outerShdw blurRad="38100" dist="38100" dir="2700000" algn="tl">
                    <a:srgbClr val="000000">
                      <a:alpha val="43137"/>
                    </a:srgbClr>
                  </a:outerShdw>
                </a:effectLst>
                <a:latin typeface="Times New Roman" pitchFamily="18" charset="0"/>
                <a:cs typeface="Times New Roman" pitchFamily="18" charset="0"/>
              </a:rPr>
              <a:t>, MeV</a:t>
            </a:r>
            <a:endParaRPr lang="ru-RU" sz="2800" dirty="0"/>
          </a:p>
        </p:txBody>
      </p:sp>
      <p:pic>
        <p:nvPicPr>
          <p:cNvPr id="63489" name="Picture 1"/>
          <p:cNvPicPr>
            <a:picLocks noGrp="1" noRot="1" noChangeAspect="1" noMove="1" noResize="1" noEditPoints="1" noAdjustHandles="1" noChangeArrowheads="1" noChangeShapeType="1" noCrop="1"/>
          </p:cNvPicPr>
          <p:nvPr/>
        </p:nvPicPr>
        <p:blipFill>
          <a:blip r:embed="rId3" cstate="print"/>
          <a:srcRect/>
          <a:stretch>
            <a:fillRect/>
          </a:stretch>
        </p:blipFill>
        <p:spPr bwMode="auto">
          <a:xfrm>
            <a:off x="6096000" y="990600"/>
            <a:ext cx="4562763" cy="3200400"/>
          </a:xfrm>
          <a:prstGeom prst="rect">
            <a:avLst/>
          </a:prstGeom>
          <a:noFill/>
          <a:ln w="9525">
            <a:solidFill>
              <a:schemeClr val="tx1"/>
            </a:solidFill>
            <a:miter lim="800000"/>
            <a:headEnd/>
            <a:tailEnd/>
          </a:ln>
        </p:spPr>
      </p:pic>
      <p:sp>
        <p:nvSpPr>
          <p:cNvPr id="6" name="Прямоугольник 5"/>
          <p:cNvSpPr>
            <a:spLocks noGrp="1" noRot="1" noMove="1" noResize="1" noEditPoints="1" noAdjustHandles="1" noChangeArrowheads="1" noChangeShapeType="1"/>
          </p:cNvSpPr>
          <p:nvPr/>
        </p:nvSpPr>
        <p:spPr>
          <a:xfrm>
            <a:off x="9160877" y="3097142"/>
            <a:ext cx="1407758" cy="338554"/>
          </a:xfrm>
          <a:prstGeom prst="rect">
            <a:avLst/>
          </a:prstGeom>
          <a:solidFill>
            <a:schemeClr val="bg1"/>
          </a:solidFill>
          <a:ln>
            <a:solidFill>
              <a:schemeClr val="tx1"/>
            </a:solidFill>
          </a:ln>
        </p:spPr>
        <p:txBody>
          <a:bodyPr wrap="none">
            <a:spAutoFit/>
          </a:bodyPr>
          <a:lstStyle/>
          <a:p>
            <a:r>
              <a:rPr lang="en-US" sz="1600" b="1" i="1" dirty="0">
                <a:effectLst>
                  <a:outerShdw blurRad="38100" dist="38100" dir="2700000" algn="tl">
                    <a:srgbClr val="000000">
                      <a:alpha val="43137"/>
                    </a:srgbClr>
                  </a:outerShdw>
                </a:effectLst>
                <a:latin typeface="Times New Roman" pitchFamily="18" charset="0"/>
                <a:cs typeface="Times New Roman" pitchFamily="18" charset="0"/>
              </a:rPr>
              <a:t>n</a:t>
            </a:r>
            <a:r>
              <a:rPr lang="en-US" sz="1600" b="1" baseline="-25000" dirty="0">
                <a:effectLst>
                  <a:outerShdw blurRad="38100" dist="38100" dir="2700000" algn="tl">
                    <a:srgbClr val="000000">
                      <a:alpha val="43137"/>
                    </a:srgbClr>
                  </a:outerShdw>
                </a:effectLst>
                <a:latin typeface="Times New Roman" pitchFamily="18" charset="0"/>
                <a:cs typeface="Times New Roman" pitchFamily="18" charset="0"/>
              </a:rPr>
              <a:t>s</a:t>
            </a:r>
            <a:r>
              <a:rPr lang="en-US" sz="1600" b="1" dirty="0">
                <a:effectLst>
                  <a:outerShdw blurRad="38100" dist="38100" dir="2700000" algn="tl">
                    <a:srgbClr val="000000">
                      <a:alpha val="43137"/>
                    </a:srgbClr>
                  </a:outerShdw>
                </a:effectLst>
                <a:latin typeface="Times New Roman" pitchFamily="18" charset="0"/>
                <a:cs typeface="Times New Roman" pitchFamily="18" charset="0"/>
              </a:rPr>
              <a:t> = 0&amp;</a:t>
            </a:r>
            <a:r>
              <a:rPr lang="en-US" sz="1600" b="1" i="1" dirty="0">
                <a:effectLst>
                  <a:outerShdw blurRad="38100" dist="38100" dir="2700000" algn="tl">
                    <a:srgbClr val="000000">
                      <a:alpha val="43137"/>
                    </a:srgbClr>
                  </a:outerShdw>
                </a:effectLst>
                <a:latin typeface="Times New Roman" pitchFamily="18" charset="0"/>
                <a:cs typeface="Times New Roman" pitchFamily="18" charset="0"/>
              </a:rPr>
              <a:t>n</a:t>
            </a:r>
            <a:r>
              <a:rPr lang="en-US" sz="1600" b="1" baseline="-25000" dirty="0">
                <a:effectLst>
                  <a:outerShdw blurRad="38100" dist="38100" dir="2700000" algn="tl">
                    <a:srgbClr val="000000">
                      <a:alpha val="43137"/>
                    </a:srgbClr>
                  </a:outerShdw>
                </a:effectLst>
                <a:latin typeface="Times New Roman" pitchFamily="18" charset="0"/>
                <a:cs typeface="Times New Roman" pitchFamily="18" charset="0"/>
              </a:rPr>
              <a:t>h</a:t>
            </a:r>
            <a:r>
              <a:rPr lang="en-US" sz="1600" b="1" dirty="0">
                <a:effectLst>
                  <a:outerShdw blurRad="38100" dist="38100" dir="2700000" algn="tl">
                    <a:srgbClr val="000000">
                      <a:alpha val="43137"/>
                    </a:srgbClr>
                  </a:outerShdw>
                </a:effectLst>
                <a:latin typeface="Times New Roman" pitchFamily="18" charset="0"/>
                <a:cs typeface="Times New Roman" pitchFamily="18" charset="0"/>
              </a:rPr>
              <a:t> = 0 </a:t>
            </a:r>
            <a:endParaRPr lang="ru-RU" sz="16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7" name="Прямоугольник 6"/>
          <p:cNvSpPr>
            <a:spLocks noGrp="1" noRot="1" noMove="1" noResize="1" noEditPoints="1" noAdjustHandles="1" noChangeArrowheads="1" noChangeShapeType="1"/>
          </p:cNvSpPr>
          <p:nvPr/>
        </p:nvSpPr>
        <p:spPr>
          <a:xfrm>
            <a:off x="1397558" y="1031131"/>
            <a:ext cx="3328155" cy="461665"/>
          </a:xfrm>
          <a:prstGeom prst="rect">
            <a:avLst/>
          </a:prstGeom>
          <a:solidFill>
            <a:schemeClr val="bg1"/>
          </a:solidFill>
          <a:ln>
            <a:solidFill>
              <a:schemeClr val="tx1"/>
            </a:solidFill>
          </a:ln>
        </p:spPr>
        <p:txBody>
          <a:bodyPr wrap="none">
            <a:spAutoFit/>
          </a:bodyPr>
          <a:lstStyle/>
          <a:p>
            <a:r>
              <a:rPr lang="en-US" sz="2400" b="1" dirty="0">
                <a:effectLst>
                  <a:outerShdw blurRad="38100" dist="38100" dir="2700000" algn="tl">
                    <a:srgbClr val="000000">
                      <a:alpha val="43137"/>
                    </a:srgbClr>
                  </a:outerShdw>
                </a:effectLst>
                <a:latin typeface="Times New Roman" pitchFamily="18" charset="0"/>
                <a:cs typeface="Times New Roman" pitchFamily="18" charset="0"/>
              </a:rPr>
              <a:t>⟨ </a:t>
            </a:r>
            <a:r>
              <a:rPr lang="en-US" sz="2400" b="1" i="1" dirty="0">
                <a:effectLst>
                  <a:outerShdw blurRad="38100" dist="38100" dir="2700000" algn="tl">
                    <a:srgbClr val="000000">
                      <a:alpha val="43137"/>
                    </a:srgbClr>
                  </a:outerShdw>
                </a:effectLst>
                <a:latin typeface="Times New Roman" pitchFamily="18" charset="0"/>
                <a:cs typeface="Times New Roman" pitchFamily="18" charset="0"/>
              </a:rPr>
              <a:t>Q</a:t>
            </a:r>
            <a:r>
              <a:rPr lang="en-US" sz="2400" b="1" baseline="-25000" dirty="0">
                <a:effectLst>
                  <a:outerShdw blurRad="38100" dist="38100" dir="2700000" algn="tl">
                    <a:srgbClr val="000000">
                      <a:alpha val="43137"/>
                    </a:srgbClr>
                  </a:outerShdw>
                </a:effectLst>
                <a:latin typeface="Times New Roman" pitchFamily="18" charset="0"/>
                <a:cs typeface="Times New Roman" pitchFamily="18" charset="0"/>
              </a:rPr>
              <a:t>18O</a:t>
            </a:r>
            <a:r>
              <a:rPr lang="el-GR" sz="2400" b="1" baseline="-25000" dirty="0">
                <a:effectLst>
                  <a:outerShdw blurRad="38100" dist="38100" dir="2700000" algn="tl">
                    <a:srgbClr val="000000">
                      <a:alpha val="43137"/>
                    </a:srgbClr>
                  </a:outerShdw>
                </a:effectLst>
                <a:latin typeface="Times New Roman" pitchFamily="18" charset="0"/>
                <a:cs typeface="Times New Roman" pitchFamily="18" charset="0"/>
              </a:rPr>
              <a:t>α</a:t>
            </a:r>
            <a:r>
              <a:rPr lang="el-GR" sz="2400" b="1" dirty="0">
                <a:effectLst>
                  <a:outerShdw blurRad="38100" dist="38100" dir="2700000" algn="tl">
                    <a:srgbClr val="000000">
                      <a:alpha val="43137"/>
                    </a:srgbClr>
                  </a:outerShdw>
                </a:effectLst>
                <a:latin typeface="Times New Roman" pitchFamily="18" charset="0"/>
                <a:cs typeface="Times New Roman" pitchFamily="18" charset="0"/>
              </a:rPr>
              <a:t>⟩ = </a:t>
            </a:r>
            <a:r>
              <a:rPr lang="en-US" sz="2400" b="1" dirty="0">
                <a:effectLst>
                  <a:outerShdw blurRad="38100" dist="38100" dir="2700000" algn="tl">
                    <a:srgbClr val="000000">
                      <a:alpha val="43137"/>
                    </a:srgbClr>
                  </a:outerShdw>
                </a:effectLst>
                <a:latin typeface="Times New Roman" pitchFamily="18" charset="0"/>
                <a:cs typeface="Times New Roman" pitchFamily="18" charset="0"/>
              </a:rPr>
              <a:t>2.0</a:t>
            </a:r>
            <a:r>
              <a:rPr lang="el-GR" sz="2400" b="1" dirty="0">
                <a:effectLst>
                  <a:outerShdw blurRad="38100" dist="38100" dir="2700000" algn="tl">
                    <a:srgbClr val="000000">
                      <a:alpha val="43137"/>
                    </a:srgbClr>
                  </a:outerShdw>
                </a:effectLst>
                <a:latin typeface="Times New Roman" pitchFamily="18" charset="0"/>
                <a:cs typeface="Times New Roman" pitchFamily="18" charset="0"/>
              </a:rPr>
              <a:t> ± 0.</a:t>
            </a:r>
            <a:r>
              <a:rPr lang="en-US" sz="2400" b="1" dirty="0">
                <a:effectLst>
                  <a:outerShdw blurRad="38100" dist="38100" dir="2700000" algn="tl">
                    <a:srgbClr val="000000">
                      <a:alpha val="43137"/>
                    </a:srgbClr>
                  </a:outerShdw>
                </a:effectLst>
                <a:latin typeface="Times New Roman" pitchFamily="18" charset="0"/>
                <a:cs typeface="Times New Roman" pitchFamily="18" charset="0"/>
              </a:rPr>
              <a:t>2</a:t>
            </a:r>
            <a:r>
              <a:rPr lang="el-GR" sz="2400" b="1" dirty="0">
                <a:effectLst>
                  <a:outerShdw blurRad="38100" dist="38100" dir="2700000" algn="tl">
                    <a:srgbClr val="000000">
                      <a:alpha val="43137"/>
                    </a:srgbClr>
                  </a:outerShdw>
                </a:effectLst>
                <a:latin typeface="Times New Roman" pitchFamily="18" charset="0"/>
                <a:cs typeface="Times New Roman" pitchFamily="18" charset="0"/>
              </a:rPr>
              <a:t> </a:t>
            </a:r>
            <a:r>
              <a:rPr lang="en-US" sz="2400" b="1" dirty="0">
                <a:effectLst>
                  <a:outerShdw blurRad="38100" dist="38100" dir="2700000" algn="tl">
                    <a:srgbClr val="000000">
                      <a:alpha val="43137"/>
                    </a:srgbClr>
                  </a:outerShdw>
                </a:effectLst>
                <a:latin typeface="Times New Roman" pitchFamily="18" charset="0"/>
                <a:cs typeface="Times New Roman" pitchFamily="18" charset="0"/>
              </a:rPr>
              <a:t>MeV</a:t>
            </a:r>
            <a:endParaRPr lang="ru-RU" sz="2400"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8" name="Прямоугольник 7"/>
          <p:cNvSpPr>
            <a:spLocks noGrp="1" noRot="1" noMove="1" noResize="1" noEditPoints="1" noAdjustHandles="1" noChangeArrowheads="1" noChangeShapeType="1"/>
          </p:cNvSpPr>
          <p:nvPr/>
        </p:nvSpPr>
        <p:spPr>
          <a:xfrm>
            <a:off x="3574686" y="1559668"/>
            <a:ext cx="2013693" cy="369332"/>
          </a:xfrm>
          <a:prstGeom prst="rect">
            <a:avLst/>
          </a:prstGeom>
        </p:spPr>
        <p:txBody>
          <a:bodyPr wrap="none">
            <a:spAutoFit/>
          </a:bodyPr>
          <a:lstStyle/>
          <a:p>
            <a:r>
              <a:rPr lang="en-US" b="1" i="1" dirty="0">
                <a:effectLst>
                  <a:outerShdw blurRad="38100" dist="38100" dir="2700000" algn="tl">
                    <a:srgbClr val="000000">
                      <a:alpha val="43137"/>
                    </a:srgbClr>
                  </a:outerShdw>
                </a:effectLst>
                <a:latin typeface="Times New Roman" pitchFamily="18" charset="0"/>
                <a:cs typeface="Times New Roman" pitchFamily="18" charset="0"/>
              </a:rPr>
              <a:t>(</a:t>
            </a:r>
            <a:r>
              <a:rPr lang="en-US" b="1" i="1" dirty="0" err="1">
                <a:effectLst>
                  <a:outerShdw blurRad="38100" dist="38100" dir="2700000" algn="tl">
                    <a:srgbClr val="000000">
                      <a:alpha val="43137"/>
                    </a:srgbClr>
                  </a:outerShdw>
                </a:effectLst>
                <a:latin typeface="Times New Roman" pitchFamily="18" charset="0"/>
                <a:cs typeface="Times New Roman" pitchFamily="18" charset="0"/>
              </a:rPr>
              <a:t>U</a:t>
            </a:r>
            <a:r>
              <a:rPr lang="en-US" b="1" i="1" baseline="-25000" dirty="0" err="1">
                <a:effectLst>
                  <a:outerShdw blurRad="38100" dist="38100" dir="2700000" algn="tl">
                    <a:srgbClr val="000000">
                      <a:alpha val="43137"/>
                    </a:srgbClr>
                  </a:outerShdw>
                </a:effectLst>
                <a:latin typeface="Times New Roman" pitchFamily="18" charset="0"/>
                <a:cs typeface="Times New Roman" pitchFamily="18" charset="0"/>
              </a:rPr>
              <a:t>Coulomb</a:t>
            </a:r>
            <a:r>
              <a:rPr lang="en-US" b="1" i="1" dirty="0">
                <a:effectLst>
                  <a:outerShdw blurRad="38100" dist="38100" dir="2700000" algn="tl">
                    <a:srgbClr val="000000">
                      <a:alpha val="43137"/>
                    </a:srgbClr>
                  </a:outerShdw>
                </a:effectLst>
                <a:latin typeface="Times New Roman" pitchFamily="18" charset="0"/>
                <a:cs typeface="Times New Roman" pitchFamily="18" charset="0"/>
              </a:rPr>
              <a:t> </a:t>
            </a:r>
            <a:r>
              <a:rPr lang="el-GR" b="1" i="1" dirty="0">
                <a:effectLst>
                  <a:outerShdw blurRad="38100" dist="38100" dir="2700000" algn="tl">
                    <a:srgbClr val="000000">
                      <a:alpha val="43137"/>
                    </a:srgbClr>
                  </a:outerShdw>
                </a:effectLst>
                <a:latin typeface="Times New Roman" pitchFamily="18" charset="0"/>
                <a:cs typeface="Times New Roman" pitchFamily="18" charset="0"/>
              </a:rPr>
              <a:t>≈</a:t>
            </a:r>
            <a:r>
              <a:rPr lang="en-US" b="1" i="1" dirty="0">
                <a:effectLst>
                  <a:outerShdw blurRad="38100" dist="38100" dir="2700000" algn="tl">
                    <a:srgbClr val="000000">
                      <a:alpha val="43137"/>
                    </a:srgbClr>
                  </a:outerShdw>
                </a:effectLst>
                <a:latin typeface="Times New Roman" pitchFamily="18" charset="0"/>
                <a:cs typeface="Times New Roman" pitchFamily="18" charset="0"/>
              </a:rPr>
              <a:t> 7 MeV</a:t>
            </a:r>
            <a:r>
              <a:rPr lang="en-US" b="1" dirty="0">
                <a:effectLst>
                  <a:outerShdw blurRad="38100" dist="38100" dir="2700000" algn="tl">
                    <a:srgbClr val="000000">
                      <a:alpha val="43137"/>
                    </a:srgbClr>
                  </a:outerShdw>
                </a:effectLst>
                <a:latin typeface="Times New Roman" pitchFamily="18" charset="0"/>
                <a:cs typeface="Times New Roman" pitchFamily="18" charset="0"/>
              </a:rPr>
              <a:t>)</a:t>
            </a:r>
            <a:endParaRPr lang="ru-RU" b="1" dirty="0">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TextBox 4">
            <a:extLst>
              <a:ext uri="{FF2B5EF4-FFF2-40B4-BE49-F238E27FC236}">
                <a16:creationId xmlns:a16="http://schemas.microsoft.com/office/drawing/2014/main" id="{3468A027-1D03-B130-E893-525ABDDE8167}"/>
              </a:ext>
            </a:extLst>
          </p:cNvPr>
          <p:cNvSpPr txBox="1">
            <a:spLocks noGrp="1" noRot="1" noMove="1" noResize="1" noEditPoints="1" noAdjustHandles="1" noChangeArrowheads="1" noChangeShapeType="1"/>
          </p:cNvSpPr>
          <p:nvPr/>
        </p:nvSpPr>
        <p:spPr>
          <a:xfrm>
            <a:off x="714375" y="476250"/>
            <a:ext cx="10906125" cy="410369"/>
          </a:xfrm>
          <a:prstGeom prst="rect">
            <a:avLst/>
          </a:prstGeom>
          <a:noFill/>
        </p:spPr>
        <p:txBody>
          <a:bodyPr wrap="square" lIns="0" tIns="0" rIns="0" bIns="0" anchor="t">
            <a:spAutoFit/>
          </a:bodyPr>
          <a:lstStyle/>
          <a:p>
            <a:pPr>
              <a:lnSpc>
                <a:spcPts val="3240"/>
              </a:lnSpc>
            </a:pPr>
            <a:r>
              <a:rPr lang="en-US" sz="2700" b="1" dirty="0">
                <a:latin typeface="Montserrat"/>
              </a:rPr>
              <a:t>Search for ¹⁸O + α resonances in relativistic ²²Ne dissociation</a:t>
            </a:r>
            <a:endParaRPr lang="en-US" sz="2700" b="1" i="0" u="none" dirty="0">
              <a:latin typeface="Montserrat"/>
            </a:endParaRPr>
          </a:p>
        </p:txBody>
      </p:sp>
      <p:sp>
        <p:nvSpPr>
          <p:cNvPr id="10" name="Rectangle 13">
            <a:extLst>
              <a:ext uri="{FF2B5EF4-FFF2-40B4-BE49-F238E27FC236}">
                <a16:creationId xmlns:a16="http://schemas.microsoft.com/office/drawing/2014/main" id="{A805BEA4-C049-7363-45C7-7A9F1C67503B}"/>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sp>
        <p:nvSpPr>
          <p:cNvPr id="11" name="Номер слайда 10">
            <a:extLst>
              <a:ext uri="{FF2B5EF4-FFF2-40B4-BE49-F238E27FC236}">
                <a16:creationId xmlns:a16="http://schemas.microsoft.com/office/drawing/2014/main" id="{F72605E9-A64B-67CA-1397-98908EDACBE5}"/>
              </a:ext>
            </a:extLst>
          </p:cNvPr>
          <p:cNvSpPr>
            <a:spLocks noGrp="1" noRot="1" noMove="1" noResize="1" noEditPoints="1" noAdjustHandles="1" noChangeArrowheads="1" noChangeShapeType="1"/>
          </p:cNvSpPr>
          <p:nvPr>
            <p:ph type="sldNum" sz="quarter" idx="12"/>
          </p:nvPr>
        </p:nvSpPr>
        <p:spPr/>
        <p:txBody>
          <a:bodyPr/>
          <a:lstStyle/>
          <a:p>
            <a:fld id="{266C5EB8-ABAD-4348-9532-0275B03BF9FE}" type="slidenum">
              <a:rPr lang="en-US" smtClean="0"/>
              <a:t>14</a:t>
            </a:fld>
            <a:endParaRPr lang="en-US"/>
          </a:p>
        </p:txBody>
      </p:sp>
      <p:sp>
        <p:nvSpPr>
          <p:cNvPr id="16" name="TextBox 15">
            <a:extLst>
              <a:ext uri="{FF2B5EF4-FFF2-40B4-BE49-F238E27FC236}">
                <a16:creationId xmlns:a16="http://schemas.microsoft.com/office/drawing/2014/main" id="{9DEA71EC-7A27-9141-DCDF-F4B111492EBD}"/>
              </a:ext>
            </a:extLst>
          </p:cNvPr>
          <p:cNvSpPr txBox="1">
            <a:spLocks noGrp="1" noRot="1" noMove="1" noResize="1" noEditPoints="1" noAdjustHandles="1" noChangeArrowheads="1" noChangeShapeType="1"/>
          </p:cNvSpPr>
          <p:nvPr/>
        </p:nvSpPr>
        <p:spPr>
          <a:xfrm>
            <a:off x="8370978" y="4442009"/>
            <a:ext cx="2982822" cy="369332"/>
          </a:xfrm>
          <a:prstGeom prst="rect">
            <a:avLst/>
          </a:prstGeom>
          <a:noFill/>
        </p:spPr>
        <p:txBody>
          <a:bodyPr wrap="square">
            <a:spAutoFit/>
          </a:bodyPr>
          <a:lstStyle/>
          <a:p>
            <a:r>
              <a:rPr lang="ro-RO" b="1" dirty="0">
                <a:hlinkClick r:id="rId4"/>
              </a:rPr>
              <a:t>arXiv:2610.05984 [nucl-ex]</a:t>
            </a:r>
            <a:endParaRPr lang="ru-RU" b="1"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029D5AD-8348-4446-B191-6A9B6FE03F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Freeform: Shape 10">
            <a:extLst>
              <a:ext uri="{FF2B5EF4-FFF2-40B4-BE49-F238E27FC236}">
                <a16:creationId xmlns:a16="http://schemas.microsoft.com/office/drawing/2014/main" id="{A3F395A2-2B64-4749-BD93-2F159C7E1F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1899601"/>
          </a:xfrm>
          <a:custGeom>
            <a:avLst/>
            <a:gdLst>
              <a:gd name="connsiteX0" fmla="*/ 0 w 12188952"/>
              <a:gd name="connsiteY0" fmla="*/ 0 h 1899601"/>
              <a:gd name="connsiteX1" fmla="*/ 12188952 w 12188952"/>
              <a:gd name="connsiteY1" fmla="*/ 0 h 1899601"/>
              <a:gd name="connsiteX2" fmla="*/ 12188952 w 12188952"/>
              <a:gd name="connsiteY2" fmla="*/ 1635106 h 1899601"/>
              <a:gd name="connsiteX3" fmla="*/ 11356325 w 12188952"/>
              <a:gd name="connsiteY3" fmla="*/ 1707615 h 1899601"/>
              <a:gd name="connsiteX4" fmla="*/ 6096001 w 12188952"/>
              <a:gd name="connsiteY4" fmla="*/ 1899601 h 1899601"/>
              <a:gd name="connsiteX5" fmla="*/ 835678 w 12188952"/>
              <a:gd name="connsiteY5" fmla="*/ 1707615 h 1899601"/>
              <a:gd name="connsiteX6" fmla="*/ 0 w 12188952"/>
              <a:gd name="connsiteY6" fmla="*/ 1634841 h 189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88952" h="1899601">
                <a:moveTo>
                  <a:pt x="0" y="0"/>
                </a:moveTo>
                <a:lnTo>
                  <a:pt x="12188952" y="0"/>
                </a:lnTo>
                <a:lnTo>
                  <a:pt x="12188952" y="1635106"/>
                </a:lnTo>
                <a:lnTo>
                  <a:pt x="11356325" y="1707615"/>
                </a:lnTo>
                <a:cubicBezTo>
                  <a:pt x="9739512" y="1831240"/>
                  <a:pt x="7961919" y="1899601"/>
                  <a:pt x="6096001" y="1899601"/>
                </a:cubicBezTo>
                <a:cubicBezTo>
                  <a:pt x="4230084" y="1899601"/>
                  <a:pt x="2452490" y="1831240"/>
                  <a:pt x="835678" y="1707615"/>
                </a:cubicBezTo>
                <a:lnTo>
                  <a:pt x="0" y="1634841"/>
                </a:lnTo>
                <a:close/>
              </a:path>
            </a:pathLst>
          </a:custGeom>
          <a:ln w="9525">
            <a:solidFill>
              <a:srgbClr val="E6E6E6"/>
            </a:solidFill>
          </a:ln>
          <a:effectLst>
            <a:outerShdw blurRad="50800" dist="38100" dir="2700000" algn="tl" rotWithShape="0">
              <a:schemeClr val="bg1">
                <a:lumMod val="85000"/>
                <a:alpha val="5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3" name="Freeform: Shape 12">
            <a:extLst>
              <a:ext uri="{FF2B5EF4-FFF2-40B4-BE49-F238E27FC236}">
                <a16:creationId xmlns:a16="http://schemas.microsoft.com/office/drawing/2014/main" id="{5CF0135B-EAB8-4CA0-896C-2D897ECD28B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1890722"/>
          </a:xfrm>
          <a:custGeom>
            <a:avLst/>
            <a:gdLst>
              <a:gd name="connsiteX0" fmla="*/ 0 w 12192000"/>
              <a:gd name="connsiteY0" fmla="*/ 0 h 1890722"/>
              <a:gd name="connsiteX1" fmla="*/ 12192000 w 12192000"/>
              <a:gd name="connsiteY1" fmla="*/ 0 h 1890722"/>
              <a:gd name="connsiteX2" fmla="*/ 12192000 w 12192000"/>
              <a:gd name="connsiteY2" fmla="*/ 1626227 h 1890722"/>
              <a:gd name="connsiteX3" fmla="*/ 11359165 w 12192000"/>
              <a:gd name="connsiteY3" fmla="*/ 1698736 h 1890722"/>
              <a:gd name="connsiteX4" fmla="*/ 6097526 w 12192000"/>
              <a:gd name="connsiteY4" fmla="*/ 1890722 h 1890722"/>
              <a:gd name="connsiteX5" fmla="*/ 835887 w 12192000"/>
              <a:gd name="connsiteY5" fmla="*/ 1698736 h 1890722"/>
              <a:gd name="connsiteX6" fmla="*/ 0 w 12192000"/>
              <a:gd name="connsiteY6" fmla="*/ 1625962 h 1890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1890722">
                <a:moveTo>
                  <a:pt x="0" y="0"/>
                </a:moveTo>
                <a:lnTo>
                  <a:pt x="12192000" y="0"/>
                </a:lnTo>
                <a:lnTo>
                  <a:pt x="12192000" y="1626227"/>
                </a:lnTo>
                <a:lnTo>
                  <a:pt x="11359165" y="1698736"/>
                </a:lnTo>
                <a:cubicBezTo>
                  <a:pt x="9741947" y="1822361"/>
                  <a:pt x="7963910" y="1890722"/>
                  <a:pt x="6097526" y="1890722"/>
                </a:cubicBezTo>
                <a:cubicBezTo>
                  <a:pt x="4231142" y="1890722"/>
                  <a:pt x="2453104" y="1822361"/>
                  <a:pt x="835887" y="1698736"/>
                </a:cubicBezTo>
                <a:lnTo>
                  <a:pt x="0" y="1625962"/>
                </a:lnTo>
                <a:close/>
              </a:path>
            </a:pathLst>
          </a:custGeom>
          <a:ln w="9525">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4">
            <a:extLst>
              <a:ext uri="{FF2B5EF4-FFF2-40B4-BE49-F238E27FC236}">
                <a16:creationId xmlns:a16="http://schemas.microsoft.com/office/drawing/2014/main" id="{92C3387C-D24F-4737-8A37-1DC5CFF09C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24522"/>
            <a:ext cx="128016"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4" name="Rectangle 1">
            <a:extLst>
              <a:ext uri="{FF2B5EF4-FFF2-40B4-BE49-F238E27FC236}">
                <a16:creationId xmlns:a16="http://schemas.microsoft.com/office/drawing/2014/main" id="{EC2B37D0-0E9E-2B7D-384C-CE6FD31A1B2F}"/>
              </a:ext>
            </a:extLst>
          </p:cNvPr>
          <p:cNvSpPr>
            <a:spLocks noChangeArrowheads="1"/>
          </p:cNvSpPr>
          <p:nvPr/>
        </p:nvSpPr>
        <p:spPr bwMode="auto">
          <a:xfrm>
            <a:off x="893618" y="1995055"/>
            <a:ext cx="10515600" cy="4509654"/>
          </a:xfrm>
          <a:prstGeom prst="rect">
            <a:avLst/>
          </a:prstGeom>
        </p:spPr>
        <p:txBody>
          <a:bodyPr vert="horz" lIns="91440" tIns="45720" rIns="91440" bIns="45720" rtlCol="0">
            <a:normAutofit fontScale="85000" lnSpcReduction="10000"/>
          </a:bodyPr>
          <a:lstStyle/>
          <a:p>
            <a:pPr marL="342900" indent="-228600" algn="just">
              <a:lnSpc>
                <a:spcPct val="150000"/>
              </a:lnSpc>
              <a:spcAft>
                <a:spcPts val="600"/>
              </a:spcAft>
              <a:buFont typeface="Arial" panose="020B0604020202020204" pitchFamily="34" charset="0"/>
              <a:buChar char="•"/>
              <a:defRPr/>
            </a:pPr>
            <a:r>
              <a:rPr lang="en-US" sz="2000" b="1" dirty="0">
                <a:effectLst>
                  <a:outerShdw blurRad="38100" dist="38100" dir="2700000" algn="tl">
                    <a:srgbClr val="000000">
                      <a:alpha val="43137"/>
                    </a:srgbClr>
                  </a:outerShdw>
                </a:effectLst>
                <a:latin typeface="Times New Roman" pitchFamily="18" charset="0"/>
                <a:cs typeface="Times New Roman" pitchFamily="18" charset="0"/>
              </a:rPr>
              <a:t>Nuclear track emulsion enables high-precision reconstruction of near-threshold cluster states from fragment emission angles, including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8</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Be(0</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9</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B and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12</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C(0</a:t>
            </a:r>
            <a:r>
              <a:rPr lang="en-US" sz="2000" b="1" baseline="-25000" dirty="0">
                <a:effectLst>
                  <a:outerShdw blurRad="38100" dist="38100" dir="2700000" algn="tl">
                    <a:srgbClr val="000000">
                      <a:alpha val="43137"/>
                    </a:srgbClr>
                  </a:outerShdw>
                </a:effectLst>
                <a:latin typeface="Times New Roman" pitchFamily="18" charset="0"/>
                <a:cs typeface="Times New Roman" pitchFamily="18" charset="0"/>
              </a:rPr>
              <a:t>2</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 (Hoyle state). </a:t>
            </a:r>
          </a:p>
          <a:p>
            <a:pPr marL="342900" indent="-228600" algn="just">
              <a:lnSpc>
                <a:spcPct val="150000"/>
              </a:lnSpc>
              <a:spcAft>
                <a:spcPts val="600"/>
              </a:spcAft>
              <a:buFont typeface="Arial" panose="020B0604020202020204" pitchFamily="34" charset="0"/>
              <a:buChar char="•"/>
              <a:defRPr/>
            </a:pPr>
            <a:r>
              <a:rPr lang="en-US" sz="2000" b="1" dirty="0">
                <a:effectLst>
                  <a:outerShdw blurRad="38100" dist="38100" dir="2700000" algn="tl">
                    <a:srgbClr val="000000">
                      <a:alpha val="43137"/>
                    </a:srgbClr>
                  </a:outerShdw>
                </a:effectLst>
                <a:latin typeface="Times New Roman" pitchFamily="18" charset="0"/>
                <a:cs typeface="Times New Roman" pitchFamily="18" charset="0"/>
              </a:rPr>
              <a:t>The Hoyle state is observed in relativistic dissociation: its contribution is 11±3% in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12</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C→3</a:t>
            </a:r>
            <a:r>
              <a:rPr lang="el-GR" sz="2000" b="1" dirty="0">
                <a:effectLst>
                  <a:outerShdw blurRad="38100" dist="38100" dir="2700000" algn="tl">
                    <a:srgbClr val="000000">
                      <a:alpha val="43137"/>
                    </a:srgbClr>
                  </a:outerShdw>
                </a:effectLst>
                <a:latin typeface="Times New Roman" pitchFamily="18" charset="0"/>
                <a:cs typeface="Times New Roman" pitchFamily="18" charset="0"/>
              </a:rPr>
              <a:t>α</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 and 22±2% in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16</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O→4</a:t>
            </a:r>
            <a:r>
              <a:rPr lang="el-GR" sz="2000" b="1" dirty="0">
                <a:effectLst>
                  <a:outerShdw blurRad="38100" dist="38100" dir="2700000" algn="tl">
                    <a:srgbClr val="000000">
                      <a:alpha val="43137"/>
                    </a:srgbClr>
                  </a:outerShdw>
                </a:effectLst>
                <a:latin typeface="Times New Roman" pitchFamily="18" charset="0"/>
                <a:cs typeface="Times New Roman" pitchFamily="18" charset="0"/>
              </a:rPr>
              <a:t> α</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 </a:t>
            </a:r>
          </a:p>
          <a:p>
            <a:pPr marL="342900" indent="-228600" algn="just">
              <a:lnSpc>
                <a:spcPct val="150000"/>
              </a:lnSpc>
              <a:spcAft>
                <a:spcPts val="600"/>
              </a:spcAft>
              <a:buFont typeface="Arial" panose="020B0604020202020204" pitchFamily="34" charset="0"/>
              <a:buChar char="•"/>
              <a:defRPr/>
            </a:pPr>
            <a:r>
              <a:rPr lang="en-US" sz="2000" b="1" dirty="0">
                <a:effectLst>
                  <a:outerShdw blurRad="38100" dist="38100" dir="2700000" algn="tl">
                    <a:srgbClr val="000000">
                      <a:alpha val="43137"/>
                    </a:srgbClr>
                  </a:outerShdw>
                </a:effectLst>
                <a:latin typeface="Times New Roman" pitchFamily="18" charset="0"/>
                <a:cs typeface="Times New Roman" pitchFamily="18" charset="0"/>
              </a:rPr>
              <a:t>The invariant mass distribution of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12</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C+α pairs produced in the dissociation of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16</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O confirms the hypothesis of decay of the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16</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O(0</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a:t>
            </a:r>
            <a:r>
              <a:rPr lang="en-US" sz="2000" b="1" baseline="-25000" dirty="0">
                <a:effectLst>
                  <a:outerShdw blurRad="38100" dist="38100" dir="2700000" algn="tl">
                    <a:srgbClr val="000000">
                      <a:alpha val="43137"/>
                    </a:srgbClr>
                  </a:outerShdw>
                </a:effectLst>
                <a:latin typeface="Times New Roman" pitchFamily="18" charset="0"/>
                <a:cs typeface="Times New Roman" pitchFamily="18" charset="0"/>
              </a:rPr>
              <a:t>6</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 state via conversion of its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12</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C(0</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a:t>
            </a:r>
            <a:r>
              <a:rPr lang="en-US" sz="2000" b="1" baseline="-25000" dirty="0">
                <a:effectLst>
                  <a:outerShdw blurRad="38100" dist="38100" dir="2700000" algn="tl">
                    <a:srgbClr val="000000">
                      <a:alpha val="43137"/>
                    </a:srgbClr>
                  </a:outerShdw>
                </a:effectLst>
                <a:latin typeface="Times New Roman" pitchFamily="18" charset="0"/>
                <a:cs typeface="Times New Roman" pitchFamily="18" charset="0"/>
              </a:rPr>
              <a:t>2</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 substructure to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12</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C(0</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a:t>
            </a:r>
            <a:r>
              <a:rPr lang="en-US" sz="2000" b="1" baseline="-25000" dirty="0">
                <a:effectLst>
                  <a:outerShdw blurRad="38100" dist="38100" dir="2700000" algn="tl">
                    <a:srgbClr val="000000">
                      <a:alpha val="43137"/>
                    </a:srgbClr>
                  </a:outerShdw>
                </a:effectLst>
                <a:latin typeface="Times New Roman" pitchFamily="18" charset="0"/>
                <a:cs typeface="Times New Roman" pitchFamily="18" charset="0"/>
              </a:rPr>
              <a:t>1</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 This opens up the possibility of synthesizing the isotope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12</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C without a radiative transition, as a supplement to the known 3α-process.</a:t>
            </a:r>
          </a:p>
          <a:p>
            <a:pPr marL="342900" indent="-228600" algn="just">
              <a:lnSpc>
                <a:spcPct val="150000"/>
              </a:lnSpc>
              <a:spcAft>
                <a:spcPts val="600"/>
              </a:spcAft>
              <a:buFont typeface="Arial" panose="020B0604020202020204" pitchFamily="34" charset="0"/>
              <a:buChar char="•"/>
              <a:defRPr/>
            </a:pPr>
            <a:r>
              <a:rPr lang="en-US" sz="2000" b="1" dirty="0">
                <a:effectLst>
                  <a:outerShdw blurRad="38100" dist="38100" dir="2700000" algn="tl">
                    <a:srgbClr val="000000">
                      <a:alpha val="43137"/>
                    </a:srgbClr>
                  </a:outerShdw>
                </a:effectLst>
                <a:latin typeface="Times New Roman" pitchFamily="18" charset="0"/>
                <a:cs typeface="Times New Roman" pitchFamily="18" charset="0"/>
              </a:rPr>
              <a:t>The search for near-threshold resonances deserves to be continued in the dissociation of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18</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O →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14</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C + α and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14</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C → </a:t>
            </a:r>
            <a:r>
              <a:rPr lang="en-US" sz="2000" b="1" baseline="30000" dirty="0">
                <a:effectLst>
                  <a:outerShdw blurRad="38100" dist="38100" dir="2700000" algn="tl">
                    <a:srgbClr val="000000">
                      <a:alpha val="43137"/>
                    </a:srgbClr>
                  </a:outerShdw>
                </a:effectLst>
                <a:latin typeface="Times New Roman" pitchFamily="18" charset="0"/>
                <a:cs typeface="Times New Roman" pitchFamily="18" charset="0"/>
              </a:rPr>
              <a:t>10</a:t>
            </a:r>
            <a:r>
              <a:rPr lang="en-US" sz="2000" b="1" dirty="0">
                <a:effectLst>
                  <a:outerShdw blurRad="38100" dist="38100" dir="2700000" algn="tl">
                    <a:srgbClr val="000000">
                      <a:alpha val="43137"/>
                    </a:srgbClr>
                  </a:outerShdw>
                </a:effectLst>
                <a:latin typeface="Times New Roman" pitchFamily="18" charset="0"/>
                <a:cs typeface="Times New Roman" pitchFamily="18" charset="0"/>
              </a:rPr>
              <a:t>Be + α. The choice of several GeV per nucleon in the context of nuclear clustering is determined by historical reasons. Longwise NE exposures should be performed in the region of several hundred MeV per nucleon where achieving beam profile uniformity and isotope separation is easier.</a:t>
            </a:r>
            <a:endParaRPr lang="en-US" sz="2000" b="1" dirty="0">
              <a:latin typeface="Times New Roman" panose="02020603050405020304" pitchFamily="18" charset="0"/>
              <a:cs typeface="Times New Roman" panose="02020603050405020304" pitchFamily="18" charset="0"/>
            </a:endParaRPr>
          </a:p>
          <a:p>
            <a:pPr marL="114300" algn="just">
              <a:lnSpc>
                <a:spcPct val="90000"/>
              </a:lnSpc>
              <a:spcAft>
                <a:spcPts val="600"/>
              </a:spcAft>
              <a:defRPr/>
            </a:pPr>
            <a:endParaRPr lang="en-US" sz="2000" b="1"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9D11192-9AD5-4308-6C58-16457CBAC9B9}"/>
              </a:ext>
            </a:extLst>
          </p:cNvPr>
          <p:cNvSpPr txBox="1"/>
          <p:nvPr/>
        </p:nvSpPr>
        <p:spPr>
          <a:xfrm>
            <a:off x="450272" y="491845"/>
            <a:ext cx="3470053" cy="769441"/>
          </a:xfrm>
          <a:prstGeom prst="rect">
            <a:avLst/>
          </a:prstGeom>
          <a:noFill/>
        </p:spPr>
        <p:txBody>
          <a:bodyPr wrap="none" rtlCol="0">
            <a:spAutoFit/>
          </a:bodyPr>
          <a:lstStyle/>
          <a:p>
            <a:r>
              <a:rPr lang="en-US" sz="4400" dirty="0">
                <a:latin typeface="Bodoni MT Black" panose="02070A03080606020203" pitchFamily="18" charset="0"/>
              </a:rPr>
              <a:t>SUMMARY</a:t>
            </a:r>
          </a:p>
        </p:txBody>
      </p:sp>
    </p:spTree>
    <p:extLst>
      <p:ext uri="{BB962C8B-B14F-4D97-AF65-F5344CB8AC3E}">
        <p14:creationId xmlns:p14="http://schemas.microsoft.com/office/powerpoint/2010/main" val="2865904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Рисунок 2">
            <a:extLst>
              <a:ext uri="{FF2B5EF4-FFF2-40B4-BE49-F238E27FC236}">
                <a16:creationId xmlns:a16="http://schemas.microsoft.com/office/drawing/2014/main" id="{B152BC8E-3931-B427-7C92-00578342046D}"/>
              </a:ext>
            </a:extLst>
          </p:cNvPr>
          <p:cNvPicPr>
            <a:picLocks noChangeAspect="1"/>
          </p:cNvPicPr>
          <p:nvPr/>
        </p:nvPicPr>
        <p:blipFill>
          <a:blip r:embed="rId2">
            <a:alphaModFix amt="50000"/>
          </a:blip>
          <a:srcRect t="25000"/>
          <a:stretch>
            <a:fillRect/>
          </a:stretch>
        </p:blipFill>
        <p:spPr>
          <a:xfrm>
            <a:off x="20" y="1"/>
            <a:ext cx="12191980" cy="6857999"/>
          </a:xfrm>
          <a:prstGeom prst="rect">
            <a:avLst/>
          </a:prstGeom>
        </p:spPr>
      </p:pic>
      <p:sp>
        <p:nvSpPr>
          <p:cNvPr id="4" name="TextBox 3">
            <a:extLst>
              <a:ext uri="{FF2B5EF4-FFF2-40B4-BE49-F238E27FC236}">
                <a16:creationId xmlns:a16="http://schemas.microsoft.com/office/drawing/2014/main" id="{3AD21625-34CB-AE15-E3E9-0DB08FC95063}"/>
              </a:ext>
            </a:extLst>
          </p:cNvPr>
          <p:cNvSpPr txBox="1">
            <a:spLocks/>
          </p:cNvSpPr>
          <p:nvPr/>
        </p:nvSpPr>
        <p:spPr>
          <a:xfrm>
            <a:off x="1524000" y="1122362"/>
            <a:ext cx="9144000" cy="2900518"/>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6000" b="1" dirty="0">
                <a:solidFill>
                  <a:srgbClr val="FFFFFF"/>
                </a:solidFill>
                <a:latin typeface="+mj-lt"/>
                <a:ea typeface="+mj-ea"/>
                <a:cs typeface="+mj-cs"/>
              </a:rPr>
              <a:t>Thank you for your attention!</a:t>
            </a:r>
          </a:p>
        </p:txBody>
      </p:sp>
      <p:sp>
        <p:nvSpPr>
          <p:cNvPr id="6" name="TextBox 5">
            <a:extLst>
              <a:ext uri="{FF2B5EF4-FFF2-40B4-BE49-F238E27FC236}">
                <a16:creationId xmlns:a16="http://schemas.microsoft.com/office/drawing/2014/main" id="{88686E85-9068-3633-D32D-268B7A27594F}"/>
              </a:ext>
            </a:extLst>
          </p:cNvPr>
          <p:cNvSpPr txBox="1">
            <a:spLocks/>
          </p:cNvSpPr>
          <p:nvPr/>
        </p:nvSpPr>
        <p:spPr>
          <a:xfrm>
            <a:off x="5460460" y="4270602"/>
            <a:ext cx="2613498" cy="461665"/>
          </a:xfrm>
          <a:prstGeom prst="rect">
            <a:avLst/>
          </a:prstGeom>
          <a:noFill/>
        </p:spPr>
        <p:txBody>
          <a:bodyPr wrap="square">
            <a:spAutoFit/>
          </a:bodyPr>
          <a:lstStyle/>
          <a:p>
            <a:r>
              <a:rPr lang="ru-RU" sz="2400" dirty="0"/>
              <a:t>感谢各位的聆听</a:t>
            </a:r>
          </a:p>
        </p:txBody>
      </p:sp>
      <p:sp>
        <p:nvSpPr>
          <p:cNvPr id="8" name="TextBox 7">
            <a:extLst>
              <a:ext uri="{FF2B5EF4-FFF2-40B4-BE49-F238E27FC236}">
                <a16:creationId xmlns:a16="http://schemas.microsoft.com/office/drawing/2014/main" id="{5E9A78EE-4698-D15C-B8D4-82DF867E4D6D}"/>
              </a:ext>
            </a:extLst>
          </p:cNvPr>
          <p:cNvSpPr txBox="1">
            <a:spLocks/>
          </p:cNvSpPr>
          <p:nvPr/>
        </p:nvSpPr>
        <p:spPr>
          <a:xfrm>
            <a:off x="10368231" y="6347815"/>
            <a:ext cx="1823769" cy="369332"/>
          </a:xfrm>
          <a:prstGeom prst="rect">
            <a:avLst/>
          </a:prstGeom>
          <a:noFill/>
        </p:spPr>
        <p:txBody>
          <a:bodyPr wrap="none" rtlCol="0">
            <a:spAutoFit/>
          </a:bodyPr>
          <a:lstStyle/>
          <a:p>
            <a:r>
              <a:rPr lang="en-US" dirty="0"/>
              <a:t>becquerel.jinr.ru</a:t>
            </a:r>
          </a:p>
        </p:txBody>
      </p:sp>
      <p:pic>
        <p:nvPicPr>
          <p:cNvPr id="11" name="Рисунок 10">
            <a:extLst>
              <a:ext uri="{FF2B5EF4-FFF2-40B4-BE49-F238E27FC236}">
                <a16:creationId xmlns:a16="http://schemas.microsoft.com/office/drawing/2014/main" id="{A47D8D8F-8759-268E-18E2-9E5E0DD1617F}"/>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10894979" y="5490981"/>
            <a:ext cx="911346" cy="911346"/>
          </a:xfrm>
          <a:prstGeom prst="rect">
            <a:avLst/>
          </a:prstGeom>
        </p:spPr>
      </p:pic>
    </p:spTree>
    <p:extLst>
      <p:ext uri="{BB962C8B-B14F-4D97-AF65-F5344CB8AC3E}">
        <p14:creationId xmlns:p14="http://schemas.microsoft.com/office/powerpoint/2010/main" val="1790176537"/>
      </p:ext>
    </p:extLst>
  </p:cSld>
  <p:clrMapOvr>
    <a:overrideClrMapping bg1="dk1" tx1="lt1" bg2="dk2" tx2="lt2" accent1="accent1" accent2="accent2" accent3="accent3" accent4="accent4" accent5="accent5" accent6="accent6" hlink="hlink" folHlink="folHlink"/>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DE30554-1E70-367F-E626-1702AEEFCB29}"/>
              </a:ext>
            </a:extLst>
          </p:cNvPr>
          <p:cNvSpPr txBox="1"/>
          <p:nvPr/>
        </p:nvSpPr>
        <p:spPr>
          <a:xfrm>
            <a:off x="5139804" y="3167390"/>
            <a:ext cx="1912391" cy="523220"/>
          </a:xfrm>
          <a:prstGeom prst="rect">
            <a:avLst/>
          </a:prstGeom>
          <a:noFill/>
        </p:spPr>
        <p:txBody>
          <a:bodyPr wrap="square" rtlCol="0">
            <a:spAutoFit/>
          </a:bodyPr>
          <a:lstStyle/>
          <a:p>
            <a:r>
              <a:rPr lang="en-US" sz="2800" dirty="0"/>
              <a:t>Backup</a:t>
            </a:r>
            <a:endParaRPr lang="ru-RU" sz="2800" dirty="0"/>
          </a:p>
        </p:txBody>
      </p:sp>
    </p:spTree>
    <p:extLst>
      <p:ext uri="{BB962C8B-B14F-4D97-AF65-F5344CB8AC3E}">
        <p14:creationId xmlns:p14="http://schemas.microsoft.com/office/powerpoint/2010/main" val="651161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4CADA-60F5-3AD0-BF30-722831CC982A}"/>
            </a:ext>
          </a:extLst>
        </p:cNvPr>
        <p:cNvGrpSpPr/>
        <p:nvPr/>
      </p:nvGrpSpPr>
      <p:grpSpPr>
        <a:xfrm>
          <a:off x="0" y="0"/>
          <a:ext cx="0" cy="0"/>
          <a:chOff x="0" y="0"/>
          <a:chExt cx="0" cy="0"/>
        </a:xfrm>
      </p:grpSpPr>
      <p:pic>
        <p:nvPicPr>
          <p:cNvPr id="5" name="Рисунок 4">
            <a:extLst>
              <a:ext uri="{FF2B5EF4-FFF2-40B4-BE49-F238E27FC236}">
                <a16:creationId xmlns:a16="http://schemas.microsoft.com/office/drawing/2014/main" id="{CE3CB4D3-732F-FE70-7EED-62AD4D8B4D62}"/>
              </a:ext>
            </a:extLst>
          </p:cNvPr>
          <p:cNvPicPr>
            <a:picLocks noGrp="1" noRot="1" noChangeAspect="1" noMove="1" noResize="1" noEditPoints="1" noAdjustHandles="1" noChangeArrowheads="1" noChangeShapeType="1" noCrop="1"/>
          </p:cNvPicPr>
          <p:nvPr/>
        </p:nvPicPr>
        <p:blipFill>
          <a:blip r:embed="rId3"/>
          <a:stretch>
            <a:fillRect/>
          </a:stretch>
        </p:blipFill>
        <p:spPr>
          <a:xfrm>
            <a:off x="6740185" y="942604"/>
            <a:ext cx="5368740" cy="2703052"/>
          </a:xfrm>
          <a:prstGeom prst="rect">
            <a:avLst/>
          </a:prstGeom>
        </p:spPr>
      </p:pic>
      <p:sp>
        <p:nvSpPr>
          <p:cNvPr id="2" name="slide-title">
            <a:extLst>
              <a:ext uri="{FF2B5EF4-FFF2-40B4-BE49-F238E27FC236}">
                <a16:creationId xmlns:a16="http://schemas.microsoft.com/office/drawing/2014/main" id="{833F5224-5A56-842A-3B43-DAFBD8F93D65}"/>
              </a:ext>
            </a:extLst>
          </p:cNvPr>
          <p:cNvSpPr>
            <a:spLocks noGrp="1" noRot="1" noMove="1" noResize="1" noEditPoints="1" noAdjustHandles="1" noChangeArrowheads="1" noChangeShapeType="1"/>
          </p:cNvSpPr>
          <p:nvPr/>
        </p:nvSpPr>
        <p:spPr>
          <a:xfrm>
            <a:off x="457200" y="552450"/>
            <a:ext cx="11220450" cy="609600"/>
          </a:xfrm>
          <a:prstGeom prst="rect">
            <a:avLst/>
          </a:prstGeom>
          <a:noFill/>
          <a:ln w="0">
            <a:noFill/>
            <a:prstDash val="solid"/>
          </a:ln>
        </p:spPr>
        <p:txBody>
          <a:bodyPr anchor="t"/>
          <a:lstStyle/>
          <a:p>
            <a:pPr>
              <a:defRPr sz="3225" b="1">
                <a:solidFill>
                  <a:srgbClr val="101820"/>
                </a:solidFill>
              </a:defRPr>
            </a:pPr>
            <a:r>
              <a:rPr lang="en-US" sz="3225" b="1" dirty="0"/>
              <a:t>JINR Facility: NICA Accelerator Complex</a:t>
            </a:r>
          </a:p>
          <a:p>
            <a:pPr algn="l">
              <a:defRPr sz="3225" b="1">
                <a:solidFill>
                  <a:srgbClr val="101820"/>
                </a:solidFill>
              </a:defRPr>
            </a:pPr>
            <a:endParaRPr sz="3225" b="1" dirty="0">
              <a:solidFill>
                <a:srgbClr val="101820"/>
              </a:solidFill>
            </a:endParaRPr>
          </a:p>
        </p:txBody>
      </p:sp>
      <p:cxnSp>
        <p:nvCxnSpPr>
          <p:cNvPr id="19" name="Прямая со стрелкой 18">
            <a:extLst>
              <a:ext uri="{FF2B5EF4-FFF2-40B4-BE49-F238E27FC236}">
                <a16:creationId xmlns:a16="http://schemas.microsoft.com/office/drawing/2014/main" id="{4073494A-1DD8-F6C1-A1F9-DFB292389E8A}"/>
              </a:ext>
            </a:extLst>
          </p:cNvPr>
          <p:cNvCxnSpPr>
            <a:cxnSpLocks noGrp="1" noRot="1" noMove="1" noResize="1" noEditPoints="1" noAdjustHandles="1" noChangeArrowheads="1" noChangeShapeType="1"/>
          </p:cNvCxnSpPr>
          <p:nvPr/>
        </p:nvCxnSpPr>
        <p:spPr>
          <a:xfrm>
            <a:off x="457200" y="1181100"/>
            <a:ext cx="11277600" cy="0"/>
          </a:xfrm>
          <a:prstGeom prst="straightConnector1">
            <a:avLst/>
          </a:prstGeom>
          <a:ln w="9525">
            <a:solidFill>
              <a:srgbClr val="D7DCE0"/>
            </a:solidFill>
            <a:prstDash val="solid"/>
          </a:ln>
        </p:spPr>
      </p:cxnSp>
      <p:sp>
        <p:nvSpPr>
          <p:cNvPr id="17" name="Text Box 6">
            <a:extLst>
              <a:ext uri="{FF2B5EF4-FFF2-40B4-BE49-F238E27FC236}">
                <a16:creationId xmlns:a16="http://schemas.microsoft.com/office/drawing/2014/main" id="{C678468B-B410-0C64-5691-5BD7449BCFA0}"/>
              </a:ext>
            </a:extLst>
          </p:cNvPr>
          <p:cNvSpPr txBox="1">
            <a:spLocks noGrp="1" noRot="1" noMove="1" noResize="1" noEditPoints="1" noAdjustHandles="1" noChangeArrowheads="1" noChangeShapeType="1"/>
          </p:cNvSpPr>
          <p:nvPr/>
        </p:nvSpPr>
        <p:spPr bwMode="auto">
          <a:xfrm>
            <a:off x="4926014" y="5159376"/>
            <a:ext cx="872891" cy="198239"/>
          </a:xfrm>
          <a:prstGeom prst="rect">
            <a:avLst/>
          </a:prstGeom>
          <a:noFill/>
          <a:ln w="9525">
            <a:noFill/>
            <a:miter lim="800000"/>
            <a:headEnd/>
            <a:tailEnd/>
          </a:ln>
        </p:spPr>
        <p:txBody>
          <a:bodyPr wrap="none" lIns="59162" tIns="29581" rIns="59162" bIns="29581">
            <a:spAutoFit/>
          </a:bodyPr>
          <a:lstStyle/>
          <a:p>
            <a:pPr defTabSz="592138"/>
            <a:r>
              <a:rPr lang="en-US" sz="800">
                <a:latin typeface="Times New Roman" pitchFamily="18" charset="0"/>
              </a:rPr>
              <a:t>Experimental</a:t>
            </a:r>
            <a:r>
              <a:rPr lang="en-US" sz="900">
                <a:latin typeface="Times New Roman" pitchFamily="18" charset="0"/>
              </a:rPr>
              <a:t> hall</a:t>
            </a:r>
            <a:endParaRPr lang="ru-RU" sz="900">
              <a:latin typeface="Times New Roman" pitchFamily="18" charset="0"/>
            </a:endParaRPr>
          </a:p>
        </p:txBody>
      </p:sp>
      <p:pic>
        <p:nvPicPr>
          <p:cNvPr id="6" name="Рисунок 5" descr="Комплекс NICA: физики узнают, как образовался мир, в котором мы живем -  KP.RU">
            <a:extLst>
              <a:ext uri="{FF2B5EF4-FFF2-40B4-BE49-F238E27FC236}">
                <a16:creationId xmlns:a16="http://schemas.microsoft.com/office/drawing/2014/main" id="{A0954201-D4EF-6316-0825-47E546C4DBD9}"/>
              </a:ext>
            </a:extLst>
          </p:cNvPr>
          <p:cNvPicPr>
            <a:picLocks noGrp="1" noRot="1" noChangeAspect="1" noMove="1" noResize="1" noEditPoints="1" noAdjustHandles="1" noChangeArrowheads="1" noChangeShapeType="1" noCrop="1"/>
          </p:cNvPicPr>
          <p:nvPr/>
        </p:nvPicPr>
        <p:blipFill>
          <a:blip r:embed="rId4"/>
          <a:stretch>
            <a:fillRect/>
          </a:stretch>
        </p:blipFill>
        <p:spPr>
          <a:xfrm>
            <a:off x="171372" y="1830626"/>
            <a:ext cx="6314375" cy="4209583"/>
          </a:xfrm>
          <a:prstGeom prst="rect">
            <a:avLst/>
          </a:prstGeom>
        </p:spPr>
      </p:pic>
      <p:sp>
        <p:nvSpPr>
          <p:cNvPr id="8" name="TextBox 7">
            <a:extLst>
              <a:ext uri="{FF2B5EF4-FFF2-40B4-BE49-F238E27FC236}">
                <a16:creationId xmlns:a16="http://schemas.microsoft.com/office/drawing/2014/main" id="{3E5B7ECF-4522-DA5F-5186-D6DBDC3503A1}"/>
              </a:ext>
            </a:extLst>
          </p:cNvPr>
          <p:cNvSpPr txBox="1">
            <a:spLocks noGrp="1" noRot="1" noMove="1" noResize="1" noEditPoints="1" noAdjustHandles="1" noChangeArrowheads="1" noChangeShapeType="1"/>
          </p:cNvSpPr>
          <p:nvPr/>
        </p:nvSpPr>
        <p:spPr>
          <a:xfrm>
            <a:off x="266343" y="1269552"/>
            <a:ext cx="6419802" cy="461665"/>
          </a:xfrm>
          <a:prstGeom prst="rect">
            <a:avLst/>
          </a:prstGeom>
          <a:noFill/>
        </p:spPr>
        <p:txBody>
          <a:bodyPr wrap="square">
            <a:spAutoFit/>
          </a:bodyPr>
          <a:lstStyle/>
          <a:p>
            <a:r>
              <a:rPr lang="en-US" sz="2400" b="1" dirty="0">
                <a:solidFill>
                  <a:srgbClr val="FF0000"/>
                </a:solidFill>
              </a:rPr>
              <a:t>NICA</a:t>
            </a:r>
            <a:r>
              <a:rPr lang="en-US" sz="2400" b="1" dirty="0"/>
              <a:t> — </a:t>
            </a:r>
            <a:r>
              <a:rPr lang="en-US" sz="2400" b="1" dirty="0" err="1">
                <a:solidFill>
                  <a:srgbClr val="FF0000"/>
                </a:solidFill>
              </a:rPr>
              <a:t>N</a:t>
            </a:r>
            <a:r>
              <a:rPr lang="en-US" sz="2400" b="1" dirty="0" err="1"/>
              <a:t>uclotron</a:t>
            </a:r>
            <a:r>
              <a:rPr lang="en-US" sz="2400" b="1" dirty="0"/>
              <a:t>-based </a:t>
            </a:r>
            <a:r>
              <a:rPr lang="en-US" sz="2400" b="1" dirty="0">
                <a:solidFill>
                  <a:srgbClr val="FF0000"/>
                </a:solidFill>
              </a:rPr>
              <a:t>I</a:t>
            </a:r>
            <a:r>
              <a:rPr lang="en-US" sz="2400" b="1" dirty="0"/>
              <a:t>on </a:t>
            </a:r>
            <a:r>
              <a:rPr lang="en-US" sz="2400" b="1" dirty="0">
                <a:solidFill>
                  <a:srgbClr val="FF0000"/>
                </a:solidFill>
              </a:rPr>
              <a:t>C</a:t>
            </a:r>
            <a:r>
              <a:rPr lang="en-US" sz="2400" b="1" dirty="0"/>
              <a:t>ollider </a:t>
            </a:r>
            <a:r>
              <a:rPr lang="en-US" sz="2400" b="1" dirty="0" err="1"/>
              <a:t>f</a:t>
            </a:r>
            <a:r>
              <a:rPr lang="en-US" sz="2400" b="1" dirty="0" err="1">
                <a:solidFill>
                  <a:srgbClr val="FF0000"/>
                </a:solidFill>
              </a:rPr>
              <a:t>A</a:t>
            </a:r>
            <a:r>
              <a:rPr lang="en-US" sz="2400" b="1" dirty="0" err="1"/>
              <a:t>cility</a:t>
            </a:r>
            <a:endParaRPr lang="en-US" sz="2400" b="1"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797C3C2E-5F12-EDEF-D0B4-B1483FEBC4AD}"/>
                  </a:ext>
                </a:extLst>
              </p:cNvPr>
              <p:cNvSpPr txBox="1">
                <a:spLocks/>
              </p:cNvSpPr>
              <p:nvPr/>
            </p:nvSpPr>
            <p:spPr>
              <a:xfrm>
                <a:off x="6485747" y="3753158"/>
                <a:ext cx="5534881" cy="3147657"/>
              </a:xfrm>
              <a:prstGeom prst="rect">
                <a:avLst/>
              </a:prstGeom>
              <a:noFill/>
            </p:spPr>
            <p:txBody>
              <a:bodyPr wrap="square">
                <a:spAutoFit/>
              </a:bodyPr>
              <a:lstStyle/>
              <a:p>
                <a:pPr marL="179388" indent="-179388" algn="just">
                  <a:spcBef>
                    <a:spcPts val="600"/>
                  </a:spcBef>
                  <a:buFont typeface="Arial" panose="020B0604020202020204" pitchFamily="34" charset="0"/>
                  <a:buChar char="•"/>
                </a:pPr>
                <a:r>
                  <a:rPr lang="en-US" sz="1400" b="0" i="0" u="none" strike="noStrike" baseline="0" dirty="0">
                    <a:latin typeface="Times New Roman" panose="02020603050405020304" pitchFamily="18" charset="0"/>
                    <a:cs typeface="Times New Roman" panose="02020603050405020304" pitchFamily="18" charset="0"/>
                  </a:rPr>
                  <a:t>Heavy-ion beams, fixed-target and collider</a:t>
                </a:r>
                <a:r>
                  <a:rPr lang="ru-RU" sz="1400" b="0" i="0" u="none" strike="noStrike" baseline="0" dirty="0">
                    <a:latin typeface="Times New Roman" panose="02020603050405020304" pitchFamily="18" charset="0"/>
                    <a:cs typeface="Times New Roman" panose="02020603050405020304" pitchFamily="18" charset="0"/>
                  </a:rPr>
                  <a:t> </a:t>
                </a:r>
                <a:r>
                  <a:rPr lang="en-US" sz="1400" b="0" i="0" u="none" strike="noStrike" baseline="0" dirty="0">
                    <a:latin typeface="Times New Roman" panose="02020603050405020304" pitchFamily="18" charset="0"/>
                    <a:cs typeface="Times New Roman" panose="02020603050405020304" pitchFamily="18" charset="0"/>
                  </a:rPr>
                  <a:t>(up to Au, ℒ = 10</a:t>
                </a:r>
                <a:r>
                  <a:rPr lang="en-US" sz="1400" b="0" i="0" u="none" strike="noStrike" baseline="30000" dirty="0">
                    <a:latin typeface="Times New Roman" panose="02020603050405020304" pitchFamily="18" charset="0"/>
                    <a:cs typeface="Times New Roman" panose="02020603050405020304" pitchFamily="18" charset="0"/>
                  </a:rPr>
                  <a:t>27</a:t>
                </a:r>
                <a:r>
                  <a:rPr lang="en-US" sz="1400" b="0" i="0" u="none" strike="noStrike" baseline="0" dirty="0">
                    <a:latin typeface="Times New Roman" panose="02020603050405020304" pitchFamily="18" charset="0"/>
                    <a:cs typeface="Times New Roman" panose="02020603050405020304" pitchFamily="18" charset="0"/>
                  </a:rPr>
                  <a:t> cm</a:t>
                </a:r>
                <a:r>
                  <a:rPr lang="en-US" sz="1400" b="0" i="0" u="none" strike="noStrike" baseline="30000" dirty="0">
                    <a:latin typeface="Times New Roman" panose="02020603050405020304" pitchFamily="18" charset="0"/>
                    <a:cs typeface="Times New Roman" panose="02020603050405020304" pitchFamily="18" charset="0"/>
                  </a:rPr>
                  <a:t>2</a:t>
                </a:r>
                <a:r>
                  <a:rPr lang="en-US" sz="1400" b="0" i="0" u="none" strike="noStrike" baseline="0" dirty="0">
                    <a:latin typeface="Times New Roman" panose="02020603050405020304" pitchFamily="18" charset="0"/>
                    <a:cs typeface="Times New Roman" panose="02020603050405020304" pitchFamily="18" charset="0"/>
                  </a:rPr>
                  <a:t>s</a:t>
                </a:r>
                <a:r>
                  <a:rPr lang="en-US" sz="1400" b="0" i="0" u="none" strike="noStrike" baseline="30000" dirty="0">
                    <a:latin typeface="Times New Roman" panose="02020603050405020304" pitchFamily="18" charset="0"/>
                    <a:cs typeface="Times New Roman" panose="02020603050405020304" pitchFamily="18" charset="0"/>
                  </a:rPr>
                  <a:t>-1</a:t>
                </a:r>
                <a:r>
                  <a:rPr lang="en-US" sz="1400" b="0" i="0" u="none" strike="noStrike" baseline="0" dirty="0">
                    <a:latin typeface="Times New Roman" panose="02020603050405020304" pitchFamily="18" charset="0"/>
                    <a:cs typeface="Times New Roman" panose="02020603050405020304" pitchFamily="18" charset="0"/>
                  </a:rPr>
                  <a:t>, </a:t>
                </a:r>
                <a14:m>
                  <m:oMath xmlns:m="http://schemas.openxmlformats.org/officeDocument/2006/math">
                    <m:rad>
                      <m:radPr>
                        <m:degHide m:val="on"/>
                        <m:ctrlPr>
                          <a:rPr lang="en-US" sz="1400" b="0" i="1" u="none" strike="noStrike" baseline="0" dirty="0" smtClean="0">
                            <a:latin typeface="Cambria Math" panose="02040503050406030204" pitchFamily="18" charset="0"/>
                            <a:cs typeface="Times New Roman" panose="02020603050405020304" pitchFamily="18" charset="0"/>
                          </a:rPr>
                        </m:ctrlPr>
                      </m:radPr>
                      <m:deg/>
                      <m:e>
                        <m:r>
                          <a:rPr lang="en-US" sz="1400" i="1" dirty="0">
                            <a:latin typeface="Cambria Math" panose="02040503050406030204" pitchFamily="18" charset="0"/>
                            <a:cs typeface="Times New Roman" panose="02020603050405020304" pitchFamily="18" charset="0"/>
                          </a:rPr>
                          <m:t>𝑠𝑁𝑁</m:t>
                        </m:r>
                      </m:e>
                    </m:rad>
                  </m:oMath>
                </a14:m>
                <a:r>
                  <a:rPr lang="en-US" sz="1400" b="0" i="0" u="none" strike="noStrike" baseline="0" dirty="0">
                    <a:latin typeface="Times New Roman" panose="02020603050405020304" pitchFamily="18" charset="0"/>
                    <a:cs typeface="Times New Roman" panose="02020603050405020304" pitchFamily="18" charset="0"/>
                  </a:rPr>
                  <a:t>= 2.4-11</a:t>
                </a:r>
                <a:r>
                  <a:rPr lang="ru-RU" sz="1400" b="0" i="0" u="none" strike="noStrike" baseline="0" dirty="0">
                    <a:latin typeface="Times New Roman" panose="02020603050405020304" pitchFamily="18" charset="0"/>
                    <a:cs typeface="Times New Roman" panose="02020603050405020304" pitchFamily="18" charset="0"/>
                  </a:rPr>
                  <a:t> </a:t>
                </a:r>
                <a:r>
                  <a:rPr lang="en-US" sz="1400" b="0" i="0" u="none" strike="noStrike" baseline="0" dirty="0">
                    <a:latin typeface="Times New Roman" panose="02020603050405020304" pitchFamily="18" charset="0"/>
                    <a:cs typeface="Times New Roman" panose="02020603050405020304" pitchFamily="18" charset="0"/>
                  </a:rPr>
                  <a:t>GeV) → strongly-interacting matter at</a:t>
                </a:r>
                <a:r>
                  <a:rPr lang="ru-RU" sz="1400" b="0" i="0" u="none" strike="noStrike" baseline="0" dirty="0">
                    <a:latin typeface="Times New Roman" panose="02020603050405020304" pitchFamily="18" charset="0"/>
                    <a:cs typeface="Times New Roman" panose="02020603050405020304" pitchFamily="18" charset="0"/>
                  </a:rPr>
                  <a:t> </a:t>
                </a:r>
                <a:r>
                  <a:rPr lang="en-US" sz="1400" b="0" i="0" u="none" strike="noStrike" baseline="0" dirty="0">
                    <a:latin typeface="Times New Roman" panose="02020603050405020304" pitchFamily="18" charset="0"/>
                    <a:cs typeface="Times New Roman" panose="02020603050405020304" pitchFamily="18" charset="0"/>
                  </a:rPr>
                  <a:t>extreme conditions of maximum baryonic</a:t>
                </a:r>
                <a:r>
                  <a:rPr lang="ru-RU" sz="1400" b="0" i="0" u="none" strike="noStrike" baseline="0" dirty="0">
                    <a:latin typeface="Times New Roman" panose="02020603050405020304" pitchFamily="18" charset="0"/>
                    <a:cs typeface="Times New Roman" panose="02020603050405020304" pitchFamily="18" charset="0"/>
                  </a:rPr>
                  <a:t> </a:t>
                </a:r>
                <a:r>
                  <a:rPr lang="en-US" sz="1400" b="0" i="0" u="none" strike="noStrike" baseline="0" dirty="0">
                    <a:latin typeface="Times New Roman" panose="02020603050405020304" pitchFamily="18" charset="0"/>
                    <a:cs typeface="Times New Roman" panose="02020603050405020304" pitchFamily="18" charset="0"/>
                  </a:rPr>
                  <a:t>density</a:t>
                </a:r>
                <a:endParaRPr lang="ru-RU" sz="1400" b="0" i="0" u="none" strike="noStrike" baseline="0" dirty="0">
                  <a:latin typeface="Times New Roman" panose="02020603050405020304" pitchFamily="18" charset="0"/>
                  <a:cs typeface="Times New Roman" panose="02020603050405020304" pitchFamily="18" charset="0"/>
                </a:endParaRPr>
              </a:p>
              <a:p>
                <a:pPr marL="179388" indent="-179388" algn="just">
                  <a:spcBef>
                    <a:spcPts val="6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Polarized beams of protons and deuterons in the collider (up to ℒ = 10</a:t>
                </a:r>
                <a:r>
                  <a:rPr lang="en-US" sz="1400" baseline="30000" dirty="0">
                    <a:latin typeface="Times New Roman" panose="02020603050405020304" pitchFamily="18" charset="0"/>
                    <a:cs typeface="Times New Roman" panose="02020603050405020304" pitchFamily="18" charset="0"/>
                  </a:rPr>
                  <a:t>32</a:t>
                </a:r>
                <a:r>
                  <a:rPr lang="en-US" sz="1400" dirty="0">
                    <a:latin typeface="Times New Roman" panose="02020603050405020304" pitchFamily="18" charset="0"/>
                    <a:cs typeface="Times New Roman" panose="02020603050405020304" pitchFamily="18" charset="0"/>
                  </a:rPr>
                  <a:t> cm</a:t>
                </a:r>
                <a:r>
                  <a:rPr lang="en-US" sz="1400" baseline="30000" dirty="0">
                    <a:latin typeface="Times New Roman" panose="02020603050405020304" pitchFamily="18" charset="0"/>
                    <a:cs typeface="Times New Roman" panose="02020603050405020304" pitchFamily="18" charset="0"/>
                  </a:rPr>
                  <a:t>-2</a:t>
                </a:r>
                <a:r>
                  <a:rPr lang="en-US" sz="1400" dirty="0">
                    <a:latin typeface="Times New Roman" panose="02020603050405020304" pitchFamily="18" charset="0"/>
                    <a:cs typeface="Times New Roman" panose="02020603050405020304" pitchFamily="18" charset="0"/>
                  </a:rPr>
                  <a:t>s</a:t>
                </a:r>
                <a:r>
                  <a:rPr lang="en-US" sz="1400" baseline="30000" dirty="0">
                    <a:latin typeface="Times New Roman" panose="02020603050405020304" pitchFamily="18" charset="0"/>
                    <a:cs typeface="Times New Roman" panose="02020603050405020304" pitchFamily="18" charset="0"/>
                  </a:rPr>
                  <a:t>-1</a:t>
                </a:r>
                <a:r>
                  <a:rPr lang="en-US" sz="1400" dirty="0">
                    <a:latin typeface="Times New Roman" panose="02020603050405020304" pitchFamily="18" charset="0"/>
                    <a:cs typeface="Times New Roman" panose="02020603050405020304" pitchFamily="18" charset="0"/>
                  </a:rPr>
                  <a:t>, </a:t>
                </a:r>
                <a14:m>
                  <m:oMath xmlns:m="http://schemas.openxmlformats.org/officeDocument/2006/math">
                    <m:rad>
                      <m:radPr>
                        <m:degHide m:val="on"/>
                        <m:ctrlPr>
                          <a:rPr lang="en-US" sz="1400" i="1" dirty="0">
                            <a:latin typeface="Cambria Math" panose="02040503050406030204" pitchFamily="18" charset="0"/>
                            <a:cs typeface="Times New Roman" panose="02020603050405020304" pitchFamily="18" charset="0"/>
                          </a:rPr>
                        </m:ctrlPr>
                      </m:radPr>
                      <m:deg/>
                      <m:e>
                        <m:r>
                          <a:rPr lang="en-US" sz="1400" i="1" dirty="0">
                            <a:latin typeface="Cambria Math" panose="02040503050406030204" pitchFamily="18" charset="0"/>
                            <a:cs typeface="Times New Roman" panose="02020603050405020304" pitchFamily="18" charset="0"/>
                          </a:rPr>
                          <m:t>𝑠𝑁𝑁</m:t>
                        </m:r>
                      </m:e>
                    </m:rad>
                    <m:r>
                      <a:rPr lang="en-US" sz="1400" i="1" dirty="0">
                        <a:latin typeface="Cambria Math" panose="02040503050406030204" pitchFamily="18" charset="0"/>
                        <a:cs typeface="Times New Roman" panose="02020603050405020304" pitchFamily="18" charset="0"/>
                      </a:rPr>
                      <m:t> </m:t>
                    </m:r>
                  </m:oMath>
                </a14:m>
                <a:r>
                  <a:rPr lang="en-US" sz="1400" dirty="0">
                    <a:latin typeface="Times New Roman" panose="02020603050405020304" pitchFamily="18" charset="0"/>
                    <a:cs typeface="Times New Roman" panose="02020603050405020304" pitchFamily="18" charset="0"/>
                  </a:rPr>
                  <a:t>= 12.6 (</a:t>
                </a:r>
                <a:r>
                  <a:rPr lang="en-US" sz="1400" i="1" dirty="0">
                    <a:latin typeface="Times New Roman" panose="02020603050405020304" pitchFamily="18" charset="0"/>
                    <a:cs typeface="Times New Roman" panose="02020603050405020304" pitchFamily="18" charset="0"/>
                  </a:rPr>
                  <a:t>d</a:t>
                </a:r>
                <a:r>
                  <a:rPr lang="en-US" sz="1400" dirty="0">
                    <a:latin typeface="Times New Roman" panose="02020603050405020304" pitchFamily="18" charset="0"/>
                    <a:cs typeface="Times New Roman" panose="02020603050405020304" pitchFamily="18" charset="0"/>
                  </a:rPr>
                  <a:t>) 27 (</a:t>
                </a:r>
                <a:r>
                  <a:rPr lang="en-US" sz="1400" i="1" dirty="0">
                    <a:latin typeface="Times New Roman" panose="02020603050405020304" pitchFamily="18" charset="0"/>
                    <a:cs typeface="Times New Roman" panose="02020603050405020304" pitchFamily="18" charset="0"/>
                  </a:rPr>
                  <a:t>p</a:t>
                </a:r>
                <a:r>
                  <a:rPr lang="en-US" sz="1400" dirty="0">
                    <a:latin typeface="Times New Roman" panose="02020603050405020304" pitchFamily="18" charset="0"/>
                    <a:cs typeface="Times New Roman" panose="02020603050405020304" pitchFamily="18" charset="0"/>
                  </a:rPr>
                  <a:t>) GeV)</a:t>
                </a:r>
                <a:r>
                  <a:rPr lang="ru-RU"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nucleon spin structure research and clarification of the spin origin</a:t>
                </a:r>
                <a:endParaRPr lang="ru-RU" sz="1400" dirty="0">
                  <a:latin typeface="Times New Roman" panose="02020603050405020304" pitchFamily="18" charset="0"/>
                  <a:cs typeface="Times New Roman" panose="02020603050405020304" pitchFamily="18" charset="0"/>
                </a:endParaRPr>
              </a:p>
              <a:p>
                <a:pPr marL="179388" indent="-179388" algn="just">
                  <a:spcBef>
                    <a:spcPts val="600"/>
                  </a:spcBef>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Applied Research Infrastructure for Advanced Developments at NICA </a:t>
                </a:r>
                <a:r>
                  <a:rPr lang="en-US" sz="1400" dirty="0" err="1">
                    <a:latin typeface="Times New Roman" panose="02020603050405020304" pitchFamily="18" charset="0"/>
                    <a:cs typeface="Times New Roman" panose="02020603050405020304" pitchFamily="18" charset="0"/>
                  </a:rPr>
                  <a:t>fAcility</a:t>
                </a:r>
                <a:r>
                  <a:rPr lang="en-US" sz="1400" dirty="0">
                    <a:latin typeface="Times New Roman" panose="02020603050405020304" pitchFamily="18" charset="0"/>
                    <a:cs typeface="Times New Roman" panose="02020603050405020304" pitchFamily="18" charset="0"/>
                  </a:rPr>
                  <a:t> (ARIADNA)</a:t>
                </a:r>
                <a:r>
                  <a:rPr lang="ru-RU" sz="1400" dirty="0">
                    <a:latin typeface="Times New Roman" panose="02020603050405020304" pitchFamily="18" charset="0"/>
                    <a:cs typeface="Times New Roman" panose="02020603050405020304" pitchFamily="18" charset="0"/>
                  </a:rPr>
                  <a:t> </a:t>
                </a:r>
                <a:r>
                  <a:rPr lang="en-US" sz="1400" dirty="0">
                    <a:latin typeface="Times New Roman" panose="02020603050405020304" pitchFamily="18" charset="0"/>
                    <a:cs typeface="Times New Roman" panose="02020603050405020304" pitchFamily="18" charset="0"/>
                  </a:rPr>
                  <a:t>→ beam channels and irradiation stations for applied research with heavy-ion beams</a:t>
                </a:r>
                <a:endParaRPr lang="ru-RU" sz="1400" dirty="0">
                  <a:latin typeface="Times New Roman" panose="02020603050405020304" pitchFamily="18" charset="0"/>
                  <a:cs typeface="Times New Roman" panose="02020603050405020304" pitchFamily="18" charset="0"/>
                </a:endParaRPr>
              </a:p>
              <a:p>
                <a:pPr marL="179388" indent="-179388" algn="just">
                  <a:buFont typeface="Arial" panose="020B0604020202020204" pitchFamily="34" charset="0"/>
                  <a:buChar char="•"/>
                </a:pPr>
                <a:r>
                  <a:rPr lang="en-US" sz="1400" dirty="0">
                    <a:latin typeface="Times New Roman" panose="02020603050405020304" pitchFamily="18" charset="0"/>
                    <a:cs typeface="Times New Roman" panose="02020603050405020304" pitchFamily="18" charset="0"/>
                  </a:rPr>
                  <a:t>NICA project is approaching its full commissioning:</a:t>
                </a:r>
              </a:p>
              <a:p>
                <a:pPr lvl="1" algn="just"/>
                <a:r>
                  <a:rPr lang="en-US" sz="1400" dirty="0">
                    <a:latin typeface="Times New Roman" panose="02020603050405020304" pitchFamily="18" charset="0"/>
                    <a:cs typeface="Times New Roman" panose="02020603050405020304" pitchFamily="18" charset="0"/>
                  </a:rPr>
                  <a:t>✓ already running in fixed-target mode – BM@N, ARIADNA</a:t>
                </a:r>
              </a:p>
              <a:p>
                <a:pPr lvl="1" algn="just"/>
                <a:r>
                  <a:rPr lang="en-US" sz="1400" dirty="0">
                    <a:latin typeface="Times New Roman" panose="02020603050405020304" pitchFamily="18" charset="0"/>
                    <a:cs typeface="Times New Roman" panose="02020603050405020304" pitchFamily="18" charset="0"/>
                  </a:rPr>
                  <a:t>✓ start of operation in collider mode in 2025 – MPD and later SPD</a:t>
                </a:r>
              </a:p>
              <a:p>
                <a:pPr marL="285750" indent="-285750" algn="l">
                  <a:buFont typeface="Arial" panose="020B0604020202020204" pitchFamily="34" charset="0"/>
                  <a:buChar char="•"/>
                </a:pPr>
                <a:endParaRPr lang="en-US" dirty="0"/>
              </a:p>
            </p:txBody>
          </p:sp>
        </mc:Choice>
        <mc:Fallback xmlns="">
          <p:sp>
            <p:nvSpPr>
              <p:cNvPr id="9" name="TextBox 8">
                <a:extLst>
                  <a:ext uri="{FF2B5EF4-FFF2-40B4-BE49-F238E27FC236}">
                    <a16:creationId xmlns:a16="http://schemas.microsoft.com/office/drawing/2014/main" id="{797C3C2E-5F12-EDEF-D0B4-B1483FEBC4AD}"/>
                  </a:ext>
                </a:extLst>
              </p:cNvPr>
              <p:cNvSpPr txBox="1">
                <a:spLocks noRot="1" noChangeAspect="1" noMove="1" noResize="1" noEditPoints="1" noAdjustHandles="1" noChangeArrowheads="1" noChangeShapeType="1" noTextEdit="1"/>
              </p:cNvSpPr>
              <p:nvPr/>
            </p:nvSpPr>
            <p:spPr>
              <a:xfrm>
                <a:off x="6485747" y="3753158"/>
                <a:ext cx="5534881" cy="3147657"/>
              </a:xfrm>
              <a:prstGeom prst="rect">
                <a:avLst/>
              </a:prstGeom>
              <a:blipFill>
                <a:blip r:embed="rId5"/>
                <a:stretch>
                  <a:fillRect l="-220" t="-388" r="-330"/>
                </a:stretch>
              </a:blipFill>
            </p:spPr>
            <p:txBody>
              <a:bodyPr/>
              <a:lstStyle/>
              <a:p>
                <a:r>
                  <a:rPr lang="ru-RU">
                    <a:noFill/>
                  </a:rPr>
                  <a:t> </a:t>
                </a:r>
              </a:p>
            </p:txBody>
          </p:sp>
        </mc:Fallback>
      </mc:AlternateContent>
    </p:spTree>
    <p:extLst>
      <p:ext uri="{BB962C8B-B14F-4D97-AF65-F5344CB8AC3E}">
        <p14:creationId xmlns:p14="http://schemas.microsoft.com/office/powerpoint/2010/main" val="3929686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C615C-5E28-4CBC-4048-7A6B723D39EB}"/>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A272EB83-18F7-565E-C162-888EAEECFEC9}"/>
              </a:ext>
            </a:extLst>
          </p:cNvPr>
          <p:cNvSpPr>
            <a:spLocks noGrp="1" noRot="1" noMove="1" noResize="1" noEditPoints="1" noAdjustHandles="1" noChangeArrowheads="1" noChangeShapeType="1"/>
          </p:cNvSpPr>
          <p:nvPr/>
        </p:nvSpPr>
        <p:spPr>
          <a:xfrm>
            <a:off x="457200" y="552450"/>
            <a:ext cx="11220450" cy="609600"/>
          </a:xfrm>
          <a:prstGeom prst="rect">
            <a:avLst/>
          </a:prstGeom>
          <a:noFill/>
          <a:ln w="0">
            <a:noFill/>
            <a:prstDash val="solid"/>
          </a:ln>
        </p:spPr>
        <p:txBody>
          <a:bodyPr anchor="t"/>
          <a:lstStyle/>
          <a:p>
            <a:pPr>
              <a:defRPr sz="3225" b="1">
                <a:solidFill>
                  <a:srgbClr val="101820"/>
                </a:solidFill>
              </a:defRPr>
            </a:pPr>
            <a:r>
              <a:rPr lang="en-US" sz="3225" b="1" dirty="0"/>
              <a:t>The Xe beam spot is resolved grain by grain</a:t>
            </a:r>
            <a:endParaRPr sz="3225" b="1" dirty="0">
              <a:solidFill>
                <a:srgbClr val="101820"/>
              </a:solidFill>
            </a:endParaRPr>
          </a:p>
        </p:txBody>
      </p:sp>
      <p:cxnSp>
        <p:nvCxnSpPr>
          <p:cNvPr id="19" name="Прямая со стрелкой 18">
            <a:extLst>
              <a:ext uri="{FF2B5EF4-FFF2-40B4-BE49-F238E27FC236}">
                <a16:creationId xmlns:a16="http://schemas.microsoft.com/office/drawing/2014/main" id="{B4244C7B-CAFD-C1BE-B0D3-21EA906C0B0B}"/>
              </a:ext>
            </a:extLst>
          </p:cNvPr>
          <p:cNvCxnSpPr>
            <a:cxnSpLocks noGrp="1" noRot="1" noMove="1" noResize="1" noEditPoints="1" noAdjustHandles="1" noChangeArrowheads="1" noChangeShapeType="1"/>
          </p:cNvCxnSpPr>
          <p:nvPr/>
        </p:nvCxnSpPr>
        <p:spPr>
          <a:xfrm>
            <a:off x="457200" y="1181100"/>
            <a:ext cx="11277600" cy="0"/>
          </a:xfrm>
          <a:prstGeom prst="straightConnector1">
            <a:avLst/>
          </a:prstGeom>
          <a:ln w="9525">
            <a:solidFill>
              <a:srgbClr val="D7DCE0"/>
            </a:solidFill>
            <a:prstDash val="solid"/>
          </a:ln>
        </p:spPr>
      </p:cxnSp>
      <p:pic>
        <p:nvPicPr>
          <p:cNvPr id="8" name="Рисунок 7">
            <a:extLst>
              <a:ext uri="{FF2B5EF4-FFF2-40B4-BE49-F238E27FC236}">
                <a16:creationId xmlns:a16="http://schemas.microsoft.com/office/drawing/2014/main" id="{E646BFF7-3337-E47E-FBA8-02F92F99A3F4}"/>
              </a:ext>
            </a:extLst>
          </p:cNvPr>
          <p:cNvPicPr>
            <a:picLocks noGrp="1" noRot="1" noChangeAspect="1" noMove="1" noResize="1" noEditPoints="1" noAdjustHandles="1" noChangeArrowheads="1" noChangeShapeType="1" noCrop="1"/>
          </p:cNvPicPr>
          <p:nvPr/>
        </p:nvPicPr>
        <p:blipFill>
          <a:blip r:embed="rId3"/>
          <a:stretch>
            <a:fillRect/>
          </a:stretch>
        </p:blipFill>
        <p:spPr>
          <a:xfrm>
            <a:off x="5387986" y="1631732"/>
            <a:ext cx="6685665" cy="3594535"/>
          </a:xfrm>
          <a:prstGeom prst="rect">
            <a:avLst/>
          </a:prstGeom>
        </p:spPr>
      </p:pic>
      <p:sp>
        <p:nvSpPr>
          <p:cNvPr id="9" name="TextBox 8">
            <a:extLst>
              <a:ext uri="{FF2B5EF4-FFF2-40B4-BE49-F238E27FC236}">
                <a16:creationId xmlns:a16="http://schemas.microsoft.com/office/drawing/2014/main" id="{63B6B9F6-6CBA-25AC-C986-EA22F2D846ED}"/>
              </a:ext>
            </a:extLst>
          </p:cNvPr>
          <p:cNvSpPr txBox="1">
            <a:spLocks noGrp="1" noRot="1" noMove="1" noResize="1" noEditPoints="1" noAdjustHandles="1" noChangeArrowheads="1" noChangeShapeType="1"/>
          </p:cNvSpPr>
          <p:nvPr/>
        </p:nvSpPr>
        <p:spPr>
          <a:xfrm>
            <a:off x="5290457" y="5402345"/>
            <a:ext cx="6901543" cy="923330"/>
          </a:xfrm>
          <a:prstGeom prst="rect">
            <a:avLst/>
          </a:prstGeom>
          <a:noFill/>
        </p:spPr>
        <p:txBody>
          <a:bodyPr wrap="square" rtlCol="0">
            <a:spAutoFit/>
          </a:bodyPr>
          <a:lstStyle/>
          <a:p>
            <a:pPr algn="ctr"/>
            <a:r>
              <a:rPr lang="en-US" dirty="0"/>
              <a:t>4× objective image of an emulsion plate showing the beam spot region. Individual grain clusters from the Xe beam and its fragments are visible as dark features against the lighter emulsion background</a:t>
            </a:r>
          </a:p>
        </p:txBody>
      </p:sp>
      <p:pic>
        <p:nvPicPr>
          <p:cNvPr id="11" name="Рисунок 10">
            <a:extLst>
              <a:ext uri="{FF2B5EF4-FFF2-40B4-BE49-F238E27FC236}">
                <a16:creationId xmlns:a16="http://schemas.microsoft.com/office/drawing/2014/main" id="{62533952-E6DC-C67C-0CD2-32C2338938F9}"/>
              </a:ext>
            </a:extLst>
          </p:cNvPr>
          <p:cNvPicPr>
            <a:picLocks noGrp="1" noRot="1" noChangeAspect="1" noMove="1" noResize="1" noEditPoints="1" noAdjustHandles="1" noChangeArrowheads="1" noChangeShapeType="1" noCrop="1"/>
          </p:cNvPicPr>
          <p:nvPr/>
        </p:nvPicPr>
        <p:blipFill>
          <a:blip r:embed="rId4"/>
          <a:stretch>
            <a:fillRect/>
          </a:stretch>
        </p:blipFill>
        <p:spPr>
          <a:xfrm>
            <a:off x="988443" y="1325076"/>
            <a:ext cx="3725566" cy="5000599"/>
          </a:xfrm>
          <a:prstGeom prst="rect">
            <a:avLst/>
          </a:prstGeom>
        </p:spPr>
      </p:pic>
      <p:sp>
        <p:nvSpPr>
          <p:cNvPr id="3" name="TextBox 2">
            <a:extLst>
              <a:ext uri="{FF2B5EF4-FFF2-40B4-BE49-F238E27FC236}">
                <a16:creationId xmlns:a16="http://schemas.microsoft.com/office/drawing/2014/main" id="{7174FAB0-AB70-E888-6798-F6B374BB595B}"/>
              </a:ext>
            </a:extLst>
          </p:cNvPr>
          <p:cNvSpPr txBox="1"/>
          <p:nvPr/>
        </p:nvSpPr>
        <p:spPr>
          <a:xfrm>
            <a:off x="10757585" y="1224821"/>
            <a:ext cx="1316066" cy="461665"/>
          </a:xfrm>
          <a:prstGeom prst="rect">
            <a:avLst/>
          </a:prstGeom>
          <a:noFill/>
        </p:spPr>
        <p:txBody>
          <a:bodyPr wrap="none" rtlCol="0">
            <a:spAutoFit/>
          </a:bodyPr>
          <a:lstStyle/>
          <a:p>
            <a:r>
              <a:rPr lang="en-US" sz="2400" b="1" dirty="0">
                <a:hlinkClick r:id="rId5"/>
              </a:rPr>
              <a:t>REPORT</a:t>
            </a:r>
            <a:endParaRPr lang="ru-RU" sz="2400" b="1" dirty="0"/>
          </a:p>
        </p:txBody>
      </p:sp>
    </p:spTree>
    <p:extLst>
      <p:ext uri="{BB962C8B-B14F-4D97-AF65-F5344CB8AC3E}">
        <p14:creationId xmlns:p14="http://schemas.microsoft.com/office/powerpoint/2010/main" val="389854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B9FED-FC91-E6F0-4EC5-FE12EB9D9B82}"/>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F296C038-37DD-7692-E4AB-8446DD3C5E5E}"/>
              </a:ext>
            </a:extLst>
          </p:cNvPr>
          <p:cNvSpPr>
            <a:spLocks noGrp="1" noRot="1" noMove="1" noResize="1" noEditPoints="1" noAdjustHandles="1" noChangeArrowheads="1" noChangeShapeType="1"/>
          </p:cNvSpPr>
          <p:nvPr/>
        </p:nvSpPr>
        <p:spPr>
          <a:xfrm>
            <a:off x="457200" y="552450"/>
            <a:ext cx="11220450" cy="609600"/>
          </a:xfrm>
          <a:prstGeom prst="rect">
            <a:avLst/>
          </a:prstGeom>
          <a:noFill/>
          <a:ln w="0">
            <a:noFill/>
            <a:prstDash val="solid"/>
          </a:ln>
        </p:spPr>
        <p:txBody>
          <a:bodyPr anchor="t"/>
          <a:lstStyle/>
          <a:p>
            <a:pPr>
              <a:defRPr sz="3225" b="1">
                <a:solidFill>
                  <a:srgbClr val="101820"/>
                </a:solidFill>
              </a:defRPr>
            </a:pPr>
            <a:r>
              <a:rPr lang="en-US" sz="3225" b="1" dirty="0"/>
              <a:t>CR-39 studies to low-energy ion beams</a:t>
            </a:r>
            <a:endParaRPr sz="3225" b="1" dirty="0">
              <a:solidFill>
                <a:srgbClr val="101820"/>
              </a:solidFill>
            </a:endParaRPr>
          </a:p>
        </p:txBody>
      </p:sp>
      <p:cxnSp>
        <p:nvCxnSpPr>
          <p:cNvPr id="19" name="Прямая со стрелкой 18">
            <a:extLst>
              <a:ext uri="{FF2B5EF4-FFF2-40B4-BE49-F238E27FC236}">
                <a16:creationId xmlns:a16="http://schemas.microsoft.com/office/drawing/2014/main" id="{BED53AE2-CFC5-CB13-4529-972817C6B594}"/>
              </a:ext>
            </a:extLst>
          </p:cNvPr>
          <p:cNvCxnSpPr>
            <a:cxnSpLocks noGrp="1" noRot="1" noMove="1" noResize="1" noEditPoints="1" noAdjustHandles="1" noChangeArrowheads="1" noChangeShapeType="1"/>
          </p:cNvCxnSpPr>
          <p:nvPr/>
        </p:nvCxnSpPr>
        <p:spPr>
          <a:xfrm>
            <a:off x="457200" y="1181100"/>
            <a:ext cx="11277600" cy="0"/>
          </a:xfrm>
          <a:prstGeom prst="straightConnector1">
            <a:avLst/>
          </a:prstGeom>
          <a:ln w="9525">
            <a:solidFill>
              <a:srgbClr val="D7DCE0"/>
            </a:solidFill>
            <a:prstDash val="solid"/>
          </a:ln>
        </p:spPr>
      </p:cxnSp>
      <p:sp>
        <p:nvSpPr>
          <p:cNvPr id="24" name="Прямоугольник 23">
            <a:extLst>
              <a:ext uri="{FF2B5EF4-FFF2-40B4-BE49-F238E27FC236}">
                <a16:creationId xmlns:a16="http://schemas.microsoft.com/office/drawing/2014/main" id="{70313EB1-9C8B-7857-D6DF-B593E7E6B062}"/>
              </a:ext>
            </a:extLst>
          </p:cNvPr>
          <p:cNvSpPr>
            <a:spLocks noGrp="1" noRot="1" noMove="1" noResize="1" noEditPoints="1" noAdjustHandles="1" noChangeArrowheads="1" noChangeShapeType="1"/>
          </p:cNvSpPr>
          <p:nvPr/>
        </p:nvSpPr>
        <p:spPr>
          <a:xfrm>
            <a:off x="72116" y="168932"/>
            <a:ext cx="4616616" cy="660151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Прямоугольник 24">
            <a:extLst>
              <a:ext uri="{FF2B5EF4-FFF2-40B4-BE49-F238E27FC236}">
                <a16:creationId xmlns:a16="http://schemas.microsoft.com/office/drawing/2014/main" id="{2D7BD2AE-6F40-EEBF-1B2D-8FC560BA2695}"/>
              </a:ext>
            </a:extLst>
          </p:cNvPr>
          <p:cNvSpPr>
            <a:spLocks noGrp="1" noRot="1" noMove="1" noResize="1" noEditPoints="1" noAdjustHandles="1" noChangeArrowheads="1" noChangeShapeType="1"/>
          </p:cNvSpPr>
          <p:nvPr/>
        </p:nvSpPr>
        <p:spPr>
          <a:xfrm>
            <a:off x="4710756" y="170137"/>
            <a:ext cx="7409128" cy="66878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8" name="Рисунок 7">
            <a:extLst>
              <a:ext uri="{FF2B5EF4-FFF2-40B4-BE49-F238E27FC236}">
                <a16:creationId xmlns:a16="http://schemas.microsoft.com/office/drawing/2014/main" id="{78F9A8A1-BDB5-9E1C-D892-3D8E7EF4EE7C}"/>
              </a:ext>
            </a:extLst>
          </p:cNvPr>
          <p:cNvPicPr>
            <a:picLocks noGrp="1" noRot="1" noChangeAspect="1" noMove="1" noResize="1" noEditPoints="1" noAdjustHandles="1" noChangeArrowheads="1" noChangeShapeType="1" noCrop="1"/>
          </p:cNvPicPr>
          <p:nvPr/>
        </p:nvPicPr>
        <p:blipFill>
          <a:blip r:embed="rId3"/>
          <a:srcRect l="3155" r="3411"/>
          <a:stretch>
            <a:fillRect/>
          </a:stretch>
        </p:blipFill>
        <p:spPr>
          <a:xfrm>
            <a:off x="94139" y="1739984"/>
            <a:ext cx="6802573" cy="3246785"/>
          </a:xfrm>
          <a:prstGeom prst="rect">
            <a:avLst/>
          </a:prstGeom>
        </p:spPr>
      </p:pic>
      <p:sp>
        <p:nvSpPr>
          <p:cNvPr id="9" name="TextBox 8">
            <a:extLst>
              <a:ext uri="{FF2B5EF4-FFF2-40B4-BE49-F238E27FC236}">
                <a16:creationId xmlns:a16="http://schemas.microsoft.com/office/drawing/2014/main" id="{2F86B921-FD68-E20C-FC7D-30ECC25A2D7F}"/>
              </a:ext>
            </a:extLst>
          </p:cNvPr>
          <p:cNvSpPr txBox="1">
            <a:spLocks noGrp="1" noRot="1" noMove="1" noResize="1" noEditPoints="1" noAdjustHandles="1" noChangeArrowheads="1" noChangeShapeType="1"/>
          </p:cNvSpPr>
          <p:nvPr/>
        </p:nvSpPr>
        <p:spPr>
          <a:xfrm>
            <a:off x="236209" y="5208976"/>
            <a:ext cx="6518431" cy="1323439"/>
          </a:xfrm>
          <a:prstGeom prst="rect">
            <a:avLst/>
          </a:prstGeom>
          <a:noFill/>
        </p:spPr>
        <p:txBody>
          <a:bodyPr wrap="square" rtlCol="0">
            <a:spAutoFit/>
          </a:bodyPr>
          <a:lstStyle/>
          <a:p>
            <a:pPr algn="ctr"/>
            <a:r>
              <a:rPr lang="en-US" sz="2000" dirty="0" err="1"/>
              <a:t>SOChI</a:t>
            </a:r>
            <a:r>
              <a:rPr lang="en-US" sz="2000" dirty="0"/>
              <a:t> (Station of Chip Irradiation), operating with ion beams at approximately 3.2 MeV per nucleon for radiation-effects studies in microelectronics, detector calibration and materials research.</a:t>
            </a:r>
            <a:endParaRPr lang="en-US" sz="2000" dirty="0">
              <a:latin typeface="Times New Roman" panose="02020603050405020304" pitchFamily="18" charset="0"/>
              <a:cs typeface="Times New Roman" panose="02020603050405020304" pitchFamily="18" charset="0"/>
            </a:endParaRPr>
          </a:p>
        </p:txBody>
      </p:sp>
      <p:pic>
        <p:nvPicPr>
          <p:cNvPr id="11" name="Picture 3">
            <a:extLst>
              <a:ext uri="{FF2B5EF4-FFF2-40B4-BE49-F238E27FC236}">
                <a16:creationId xmlns:a16="http://schemas.microsoft.com/office/drawing/2014/main" id="{9496E778-6CAE-1809-3CF4-1A85E339286D}"/>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val="0"/>
              </a:ext>
            </a:extLst>
          </a:blip>
          <a:srcRect l="142" r="3279"/>
          <a:stretch>
            <a:fillRect/>
          </a:stretch>
        </p:blipFill>
        <p:spPr bwMode="auto">
          <a:xfrm>
            <a:off x="6834288" y="1427979"/>
            <a:ext cx="5263573" cy="4762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a:extLst>
              <a:ext uri="{FF2B5EF4-FFF2-40B4-BE49-F238E27FC236}">
                <a16:creationId xmlns:a16="http://schemas.microsoft.com/office/drawing/2014/main" id="{8A2E9424-CD88-7138-B268-861F71B7765C}"/>
              </a:ext>
            </a:extLst>
          </p:cNvPr>
          <p:cNvSpPr txBox="1">
            <a:spLocks noGrp="1" noRot="1" noMove="1" noResize="1" noEditPoints="1" noAdjustHandles="1" noChangeArrowheads="1" noChangeShapeType="1"/>
          </p:cNvSpPr>
          <p:nvPr/>
        </p:nvSpPr>
        <p:spPr>
          <a:xfrm>
            <a:off x="10453991" y="1224262"/>
            <a:ext cx="1316066" cy="461665"/>
          </a:xfrm>
          <a:prstGeom prst="rect">
            <a:avLst/>
          </a:prstGeom>
          <a:noFill/>
        </p:spPr>
        <p:txBody>
          <a:bodyPr wrap="none" rtlCol="0">
            <a:spAutoFit/>
          </a:bodyPr>
          <a:lstStyle/>
          <a:p>
            <a:r>
              <a:rPr lang="en-US" sz="2400" b="1" dirty="0">
                <a:hlinkClick r:id="rId5"/>
              </a:rPr>
              <a:t>REPORT</a:t>
            </a:r>
            <a:endParaRPr lang="ru-RU" sz="2400" b="1" dirty="0"/>
          </a:p>
        </p:txBody>
      </p:sp>
      <p:sp>
        <p:nvSpPr>
          <p:cNvPr id="6" name="TextBox 5">
            <a:extLst>
              <a:ext uri="{FF2B5EF4-FFF2-40B4-BE49-F238E27FC236}">
                <a16:creationId xmlns:a16="http://schemas.microsoft.com/office/drawing/2014/main" id="{D9AF08B3-F060-090C-126E-7400CD70FCBE}"/>
              </a:ext>
            </a:extLst>
          </p:cNvPr>
          <p:cNvSpPr txBox="1">
            <a:spLocks noGrp="1" noRot="1" noMove="1" noResize="1" noEditPoints="1" noAdjustHandles="1" noChangeArrowheads="1" noChangeShapeType="1"/>
          </p:cNvSpPr>
          <p:nvPr/>
        </p:nvSpPr>
        <p:spPr>
          <a:xfrm>
            <a:off x="8226240" y="6305550"/>
            <a:ext cx="3167579" cy="307777"/>
          </a:xfrm>
          <a:prstGeom prst="rect">
            <a:avLst/>
          </a:prstGeom>
          <a:noFill/>
        </p:spPr>
        <p:txBody>
          <a:bodyPr wrap="square">
            <a:spAutoFit/>
          </a:bodyPr>
          <a:lstStyle/>
          <a:p>
            <a:r>
              <a:rPr lang="ru-RU" sz="1400" b="1" i="1" dirty="0">
                <a:solidFill>
                  <a:schemeClr val="tx1"/>
                </a:solidFill>
                <a:effectLst/>
                <a:latin typeface="Times New Roman" panose="02020603050405020304" pitchFamily="18" charset="0"/>
                <a:cs typeface="Times New Roman" panose="02020603050405020304" pitchFamily="18" charset="0"/>
                <a:hlinkClick r:id="rId6"/>
              </a:rPr>
              <a:t>Phys. Part. Nuclei</a:t>
            </a:r>
            <a:r>
              <a:rPr lang="ru-RU" sz="1400" b="1" i="0" dirty="0">
                <a:solidFill>
                  <a:schemeClr val="tx1"/>
                </a:solidFill>
                <a:effectLst/>
                <a:latin typeface="Times New Roman" panose="02020603050405020304" pitchFamily="18" charset="0"/>
                <a:cs typeface="Times New Roman" panose="02020603050405020304" pitchFamily="18" charset="0"/>
                <a:hlinkClick r:id="rId6"/>
              </a:rPr>
              <a:t> 56, 881–885 (2025)</a:t>
            </a:r>
            <a:endParaRPr lang="ru-RU"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14566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03D45C-BE69-033E-FD86-3D5C1EEA3684}"/>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5C9388F9-E99B-285C-A5D8-F4FAB1D880BE}"/>
              </a:ext>
            </a:extLst>
          </p:cNvPr>
          <p:cNvSpPr>
            <a:spLocks noGrp="1" noRot="1" noMove="1" noResize="1" noEditPoints="1" noAdjustHandles="1" noChangeArrowheads="1" noChangeShapeType="1"/>
          </p:cNvSpPr>
          <p:nvPr/>
        </p:nvSpPr>
        <p:spPr>
          <a:xfrm>
            <a:off x="457200" y="552450"/>
            <a:ext cx="11220450" cy="609600"/>
          </a:xfrm>
          <a:prstGeom prst="rect">
            <a:avLst/>
          </a:prstGeom>
          <a:noFill/>
          <a:ln w="0">
            <a:noFill/>
            <a:prstDash val="solid"/>
          </a:ln>
        </p:spPr>
        <p:txBody>
          <a:bodyPr anchor="t"/>
          <a:lstStyle/>
          <a:p>
            <a:pPr>
              <a:defRPr sz="3225" b="1">
                <a:solidFill>
                  <a:srgbClr val="101820"/>
                </a:solidFill>
              </a:defRPr>
            </a:pPr>
            <a:r>
              <a:rPr lang="en-US" sz="3225" b="1" dirty="0">
                <a:solidFill>
                  <a:srgbClr val="101820"/>
                </a:solidFill>
              </a:rPr>
              <a:t>Nucleus fragmentation induced by relativistic hadrons</a:t>
            </a:r>
            <a:endParaRPr sz="3225" b="1" dirty="0">
              <a:solidFill>
                <a:srgbClr val="101820"/>
              </a:solidFill>
            </a:endParaRPr>
          </a:p>
        </p:txBody>
      </p:sp>
      <p:cxnSp>
        <p:nvCxnSpPr>
          <p:cNvPr id="19" name="Прямая со стрелкой 18">
            <a:extLst>
              <a:ext uri="{FF2B5EF4-FFF2-40B4-BE49-F238E27FC236}">
                <a16:creationId xmlns:a16="http://schemas.microsoft.com/office/drawing/2014/main" id="{ABCE6993-F8C7-86E8-ED23-0A5328FDF5CB}"/>
              </a:ext>
            </a:extLst>
          </p:cNvPr>
          <p:cNvCxnSpPr>
            <a:cxnSpLocks noGrp="1" noRot="1" noMove="1" noResize="1" noEditPoints="1" noAdjustHandles="1" noChangeArrowheads="1" noChangeShapeType="1"/>
          </p:cNvCxnSpPr>
          <p:nvPr/>
        </p:nvCxnSpPr>
        <p:spPr>
          <a:xfrm>
            <a:off x="457200" y="1181100"/>
            <a:ext cx="11277600" cy="0"/>
          </a:xfrm>
          <a:prstGeom prst="straightConnector1">
            <a:avLst/>
          </a:prstGeom>
          <a:ln w="9525">
            <a:solidFill>
              <a:srgbClr val="D7DCE0"/>
            </a:solidFill>
            <a:prstDash val="solid"/>
          </a:ln>
        </p:spPr>
      </p:cxnSp>
      <p:pic>
        <p:nvPicPr>
          <p:cNvPr id="5" name="Рисунок 4">
            <a:extLst>
              <a:ext uri="{FF2B5EF4-FFF2-40B4-BE49-F238E27FC236}">
                <a16:creationId xmlns:a16="http://schemas.microsoft.com/office/drawing/2014/main" id="{8202FF20-6A1A-E69B-0EA3-7318C7AE8AF9}"/>
              </a:ext>
            </a:extLst>
          </p:cNvPr>
          <p:cNvPicPr>
            <a:picLocks noGrp="1" noRot="1" noChangeAspect="1" noMove="1" noResize="1" noEditPoints="1" noAdjustHandles="1" noChangeArrowheads="1" noChangeShapeType="1" noCrop="1"/>
          </p:cNvPicPr>
          <p:nvPr/>
        </p:nvPicPr>
        <p:blipFill>
          <a:blip r:embed="rId3"/>
          <a:stretch>
            <a:fillRect/>
          </a:stretch>
        </p:blipFill>
        <p:spPr>
          <a:xfrm>
            <a:off x="382777" y="1505315"/>
            <a:ext cx="5477262" cy="4924059"/>
          </a:xfrm>
          <a:prstGeom prst="rect">
            <a:avLst/>
          </a:prstGeom>
        </p:spPr>
      </p:pic>
      <p:pic>
        <p:nvPicPr>
          <p:cNvPr id="10" name="Рисунок 9">
            <a:extLst>
              <a:ext uri="{FF2B5EF4-FFF2-40B4-BE49-F238E27FC236}">
                <a16:creationId xmlns:a16="http://schemas.microsoft.com/office/drawing/2014/main" id="{4478CE8C-A11B-507D-18D6-3AB07C54D4EC}"/>
              </a:ext>
            </a:extLst>
          </p:cNvPr>
          <p:cNvPicPr>
            <a:picLocks noGrp="1" noRot="1" noChangeAspect="1" noMove="1" noResize="1" noEditPoints="1" noAdjustHandles="1" noChangeArrowheads="1" noChangeShapeType="1" noCrop="1"/>
          </p:cNvPicPr>
          <p:nvPr/>
        </p:nvPicPr>
        <p:blipFill>
          <a:blip r:embed="rId4"/>
          <a:stretch>
            <a:fillRect/>
          </a:stretch>
        </p:blipFill>
        <p:spPr>
          <a:xfrm>
            <a:off x="6687395" y="4147562"/>
            <a:ext cx="4664279" cy="1325461"/>
          </a:xfrm>
          <a:prstGeom prst="rect">
            <a:avLst/>
          </a:prstGeom>
        </p:spPr>
      </p:pic>
      <p:grpSp>
        <p:nvGrpSpPr>
          <p:cNvPr id="20" name="Группа 19">
            <a:extLst>
              <a:ext uri="{FF2B5EF4-FFF2-40B4-BE49-F238E27FC236}">
                <a16:creationId xmlns:a16="http://schemas.microsoft.com/office/drawing/2014/main" id="{500B09D1-9E52-A9C3-4CA5-F3C48F0E0040}"/>
              </a:ext>
            </a:extLst>
          </p:cNvPr>
          <p:cNvGrpSpPr>
            <a:grpSpLocks noGrp="1" noUngrp="1" noRot="1" noMove="1" noResize="1"/>
          </p:cNvGrpSpPr>
          <p:nvPr/>
        </p:nvGrpSpPr>
        <p:grpSpPr>
          <a:xfrm>
            <a:off x="5783279" y="1384977"/>
            <a:ext cx="6134447" cy="2628537"/>
            <a:chOff x="5783279" y="1588854"/>
            <a:chExt cx="6134447" cy="2628537"/>
          </a:xfrm>
        </p:grpSpPr>
        <p:pic>
          <p:nvPicPr>
            <p:cNvPr id="15" name="Рисунок 14">
              <a:extLst>
                <a:ext uri="{FF2B5EF4-FFF2-40B4-BE49-F238E27FC236}">
                  <a16:creationId xmlns:a16="http://schemas.microsoft.com/office/drawing/2014/main" id="{3631C8EF-0F63-2D33-5106-622FA491EEEF}"/>
                </a:ext>
              </a:extLst>
            </p:cNvPr>
            <p:cNvPicPr>
              <a:picLocks noGrp="1" noRot="1" noChangeAspect="1" noMove="1" noResize="1" noEditPoints="1" noAdjustHandles="1" noChangeArrowheads="1" noChangeShapeType="1" noCrop="1"/>
            </p:cNvPicPr>
            <p:nvPr/>
          </p:nvPicPr>
          <p:blipFill>
            <a:blip r:embed="rId5"/>
            <a:stretch>
              <a:fillRect/>
            </a:stretch>
          </p:blipFill>
          <p:spPr>
            <a:xfrm>
              <a:off x="8817247" y="1588854"/>
              <a:ext cx="3100479" cy="2628536"/>
            </a:xfrm>
            <a:prstGeom prst="rect">
              <a:avLst/>
            </a:prstGeom>
          </p:spPr>
        </p:pic>
        <p:pic>
          <p:nvPicPr>
            <p:cNvPr id="17" name="Рисунок 16">
              <a:extLst>
                <a:ext uri="{FF2B5EF4-FFF2-40B4-BE49-F238E27FC236}">
                  <a16:creationId xmlns:a16="http://schemas.microsoft.com/office/drawing/2014/main" id="{AD67C609-7A74-AAD4-FA63-2EE1729C5C97}"/>
                </a:ext>
              </a:extLst>
            </p:cNvPr>
            <p:cNvPicPr>
              <a:picLocks noGrp="1" noRot="1" noChangeAspect="1" noMove="1" noResize="1" noEditPoints="1" noAdjustHandles="1" noChangeArrowheads="1" noChangeShapeType="1" noCrop="1"/>
            </p:cNvPicPr>
            <p:nvPr/>
          </p:nvPicPr>
          <p:blipFill>
            <a:blip r:embed="rId6"/>
            <a:stretch>
              <a:fillRect/>
            </a:stretch>
          </p:blipFill>
          <p:spPr>
            <a:xfrm>
              <a:off x="5783279" y="1588854"/>
              <a:ext cx="2973153" cy="2628537"/>
            </a:xfrm>
            <a:prstGeom prst="rect">
              <a:avLst/>
            </a:prstGeom>
          </p:spPr>
        </p:pic>
      </p:grpSp>
      <p:sp>
        <p:nvSpPr>
          <p:cNvPr id="6" name="TextBox 5">
            <a:extLst>
              <a:ext uri="{FF2B5EF4-FFF2-40B4-BE49-F238E27FC236}">
                <a16:creationId xmlns:a16="http://schemas.microsoft.com/office/drawing/2014/main" id="{6CD67578-A734-3F8D-FDBE-95B1C0A94139}"/>
              </a:ext>
            </a:extLst>
          </p:cNvPr>
          <p:cNvSpPr txBox="1">
            <a:spLocks noGrp="1" noRot="1" noMove="1" noResize="1" noEditPoints="1" noAdjustHandles="1" noChangeArrowheads="1" noChangeShapeType="1"/>
          </p:cNvSpPr>
          <p:nvPr/>
        </p:nvSpPr>
        <p:spPr>
          <a:xfrm>
            <a:off x="6981345" y="5897198"/>
            <a:ext cx="4109867" cy="369332"/>
          </a:xfrm>
          <a:prstGeom prst="rect">
            <a:avLst/>
          </a:prstGeom>
          <a:noFill/>
        </p:spPr>
        <p:txBody>
          <a:bodyPr wrap="square">
            <a:spAutoFit/>
          </a:bodyPr>
          <a:lstStyle/>
          <a:p>
            <a:r>
              <a:rPr lang="ru-RU" sz="1800" b="1" i="1" dirty="0">
                <a:solidFill>
                  <a:schemeClr val="tx1"/>
                </a:solidFill>
                <a:effectLst/>
                <a:latin typeface="Times New Roman" panose="02020603050405020304" pitchFamily="18" charset="0"/>
                <a:cs typeface="Times New Roman" panose="02020603050405020304" pitchFamily="18" charset="0"/>
                <a:hlinkClick r:id="rId7"/>
              </a:rPr>
              <a:t>Phys. </a:t>
            </a:r>
            <a:r>
              <a:rPr lang="ru-RU" sz="1800" b="1" i="1" dirty="0" err="1">
                <a:solidFill>
                  <a:schemeClr val="tx1"/>
                </a:solidFill>
                <a:effectLst/>
                <a:latin typeface="Times New Roman" panose="02020603050405020304" pitchFamily="18" charset="0"/>
                <a:cs typeface="Times New Roman" panose="02020603050405020304" pitchFamily="18" charset="0"/>
                <a:hlinkClick r:id="rId7"/>
              </a:rPr>
              <a:t>Atom</a:t>
            </a:r>
            <a:r>
              <a:rPr lang="ru-RU" sz="1800" b="1" i="1" dirty="0">
                <a:solidFill>
                  <a:schemeClr val="tx1"/>
                </a:solidFill>
                <a:effectLst/>
                <a:latin typeface="Times New Roman" panose="02020603050405020304" pitchFamily="18" charset="0"/>
                <a:cs typeface="Times New Roman" panose="02020603050405020304" pitchFamily="18" charset="0"/>
                <a:hlinkClick r:id="rId7"/>
              </a:rPr>
              <a:t>. Nuclei</a:t>
            </a:r>
            <a:r>
              <a:rPr lang="ru-RU" sz="1800" b="1" i="0" dirty="0">
                <a:solidFill>
                  <a:schemeClr val="tx1"/>
                </a:solidFill>
                <a:effectLst/>
                <a:latin typeface="Times New Roman" panose="02020603050405020304" pitchFamily="18" charset="0"/>
                <a:cs typeface="Times New Roman" panose="02020603050405020304" pitchFamily="18" charset="0"/>
                <a:hlinkClick r:id="rId7"/>
              </a:rPr>
              <a:t> 86, 2478–2486 (2023)</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9590667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C:\Users\Павел\Desktop\Photos_Start-2025\20250724_112845.jpg"/>
          <p:cNvPicPr>
            <a:picLocks noChangeAspect="1" noChangeArrowheads="1"/>
          </p:cNvPicPr>
          <p:nvPr/>
        </p:nvPicPr>
        <p:blipFill>
          <a:blip r:embed="rId2" cstate="print"/>
          <a:srcRect l="20761" t="27639" r="24222"/>
          <a:stretch>
            <a:fillRect/>
          </a:stretch>
        </p:blipFill>
        <p:spPr bwMode="auto">
          <a:xfrm>
            <a:off x="1524000" y="1"/>
            <a:ext cx="9144000" cy="5420265"/>
          </a:xfrm>
          <a:prstGeom prst="rect">
            <a:avLst/>
          </a:prstGeom>
          <a:noFill/>
        </p:spPr>
      </p:pic>
      <p:sp>
        <p:nvSpPr>
          <p:cNvPr id="4" name="Прямоугольник 3"/>
          <p:cNvSpPr/>
          <p:nvPr/>
        </p:nvSpPr>
        <p:spPr>
          <a:xfrm>
            <a:off x="1524001" y="5486400"/>
            <a:ext cx="9160713" cy="1107996"/>
          </a:xfrm>
          <a:prstGeom prst="rect">
            <a:avLst/>
          </a:prstGeom>
        </p:spPr>
        <p:txBody>
          <a:bodyPr wrap="none">
            <a:spAutoFit/>
          </a:bodyPr>
          <a:lstStyle/>
          <a:p>
            <a:r>
              <a:rPr lang="ru-RU" sz="66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2025 </a:t>
            </a:r>
            <a:r>
              <a:rPr lang="en-US" sz="66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https://start.jinr.ru/</a:t>
            </a:r>
            <a:endParaRPr lang="ru-RU" sz="66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p:nvPr/>
        </p:nvPicPr>
        <p:blipFill>
          <a:blip r:embed="rId2" cstate="print">
            <a:extLst>
              <a:ext uri="{28A0092B-C50C-407E-A947-70E740481C1C}">
                <a14:useLocalDpi xmlns:a14="http://schemas.microsoft.com/office/drawing/2010/main" val="0"/>
              </a:ext>
            </a:extLst>
          </a:blip>
          <a:srcRect l="8333" r="2500"/>
          <a:stretch>
            <a:fillRect/>
          </a:stretch>
        </p:blipFill>
        <p:spPr>
          <a:xfrm>
            <a:off x="1524000" y="0"/>
            <a:ext cx="9144000" cy="5334000"/>
          </a:xfrm>
          <a:prstGeom prst="rect">
            <a:avLst/>
          </a:prstGeom>
        </p:spPr>
      </p:pic>
      <p:sp>
        <p:nvSpPr>
          <p:cNvPr id="4" name="Прямоугольник 3"/>
          <p:cNvSpPr/>
          <p:nvPr/>
        </p:nvSpPr>
        <p:spPr>
          <a:xfrm>
            <a:off x="1524001" y="5486400"/>
            <a:ext cx="9160713" cy="1107996"/>
          </a:xfrm>
          <a:prstGeom prst="rect">
            <a:avLst/>
          </a:prstGeom>
        </p:spPr>
        <p:txBody>
          <a:bodyPr wrap="none">
            <a:spAutoFit/>
          </a:bodyPr>
          <a:lstStyle/>
          <a:p>
            <a:r>
              <a:rPr lang="ru-RU" sz="66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202</a:t>
            </a:r>
            <a:r>
              <a:rPr lang="en-US" sz="66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6</a:t>
            </a:r>
            <a:r>
              <a:rPr lang="ru-RU" sz="66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 </a:t>
            </a:r>
            <a:r>
              <a:rPr lang="en-US" sz="66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rPr>
              <a:t>https://start.jinr.ru/</a:t>
            </a:r>
            <a:endParaRPr lang="ru-RU" sz="6600" b="1" dirty="0">
              <a:solidFill>
                <a:srgbClr val="FFC000"/>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D6C630-4DF9-27FC-81F8-18039AB40F84}"/>
            </a:ext>
          </a:extLst>
        </p:cNvPr>
        <p:cNvGrpSpPr/>
        <p:nvPr/>
      </p:nvGrpSpPr>
      <p:grpSpPr>
        <a:xfrm>
          <a:off x="0" y="0"/>
          <a:ext cx="0" cy="0"/>
          <a:chOff x="0" y="0"/>
          <a:chExt cx="0" cy="0"/>
        </a:xfrm>
      </p:grpSpPr>
      <p:grpSp>
        <p:nvGrpSpPr>
          <p:cNvPr id="53" name="Группа 52">
            <a:extLst>
              <a:ext uri="{FF2B5EF4-FFF2-40B4-BE49-F238E27FC236}">
                <a16:creationId xmlns:a16="http://schemas.microsoft.com/office/drawing/2014/main" id="{67B20832-3888-246A-31B2-428236BE0278}"/>
              </a:ext>
            </a:extLst>
          </p:cNvPr>
          <p:cNvGrpSpPr>
            <a:grpSpLocks noGrp="1" noUngrp="1" noRot="1" noMove="1" noResize="1"/>
          </p:cNvGrpSpPr>
          <p:nvPr/>
        </p:nvGrpSpPr>
        <p:grpSpPr>
          <a:xfrm>
            <a:off x="24762" y="220297"/>
            <a:ext cx="12124711" cy="6593014"/>
            <a:chOff x="24762" y="220297"/>
            <a:chExt cx="12124711" cy="6593014"/>
          </a:xfrm>
        </p:grpSpPr>
        <p:sp>
          <p:nvSpPr>
            <p:cNvPr id="52" name="Прямоугольник: скругленные углы 51">
              <a:extLst>
                <a:ext uri="{FF2B5EF4-FFF2-40B4-BE49-F238E27FC236}">
                  <a16:creationId xmlns:a16="http://schemas.microsoft.com/office/drawing/2014/main" id="{131E2EF7-5798-788B-48A5-E83C61A16E57}"/>
                </a:ext>
              </a:extLst>
            </p:cNvPr>
            <p:cNvSpPr>
              <a:spLocks noGrp="1" noRot="1" noMove="1" noResize="1" noEditPoints="1" noAdjustHandles="1" noChangeArrowheads="1" noChangeShapeType="1"/>
            </p:cNvSpPr>
            <p:nvPr/>
          </p:nvSpPr>
          <p:spPr>
            <a:xfrm>
              <a:off x="8069847" y="4235115"/>
              <a:ext cx="4079626" cy="2270764"/>
            </a:xfrm>
            <a:prstGeom prst="roundRect">
              <a:avLst/>
            </a:prstGeom>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a:p>
          </p:txBody>
        </p:sp>
        <p:pic>
          <p:nvPicPr>
            <p:cNvPr id="13" name="Рисунок 12">
              <a:extLst>
                <a:ext uri="{FF2B5EF4-FFF2-40B4-BE49-F238E27FC236}">
                  <a16:creationId xmlns:a16="http://schemas.microsoft.com/office/drawing/2014/main" id="{CCCED7CF-A2E6-A31F-6A14-EC01AE3D5556}"/>
                </a:ext>
              </a:extLst>
            </p:cNvPr>
            <p:cNvPicPr>
              <a:picLocks noGrp="1" noRot="1" noChangeAspect="1" noMove="1" noResize="1" noEditPoints="1" noAdjustHandles="1" noChangeArrowheads="1" noChangeShapeType="1" noCrop="1"/>
            </p:cNvPicPr>
            <p:nvPr/>
          </p:nvPicPr>
          <p:blipFill rotWithShape="1">
            <a:blip r:embed="rId2"/>
            <a:srcRect l="3089" t="6448" r="14012" b="25114"/>
            <a:stretch/>
          </p:blipFill>
          <p:spPr>
            <a:xfrm>
              <a:off x="92594" y="1072510"/>
              <a:ext cx="5106542" cy="3099208"/>
            </a:xfrm>
            <a:prstGeom prst="rect">
              <a:avLst/>
            </a:prstGeom>
          </p:spPr>
        </p:pic>
        <p:pic>
          <p:nvPicPr>
            <p:cNvPr id="11" name="Рисунок 10">
              <a:extLst>
                <a:ext uri="{FF2B5EF4-FFF2-40B4-BE49-F238E27FC236}">
                  <a16:creationId xmlns:a16="http://schemas.microsoft.com/office/drawing/2014/main" id="{9076FB1A-7E40-D5EC-CBFE-0449F99E1C3E}"/>
                </a:ext>
              </a:extLst>
            </p:cNvPr>
            <p:cNvPicPr>
              <a:picLocks noGrp="1" noRot="1" noChangeAspect="1" noMove="1" noResize="1" noEditPoints="1" noAdjustHandles="1" noChangeArrowheads="1" noChangeShapeType="1" noCrop="1"/>
            </p:cNvPicPr>
            <p:nvPr/>
          </p:nvPicPr>
          <p:blipFill>
            <a:blip r:embed="rId3"/>
            <a:srcRect b="19588"/>
            <a:stretch>
              <a:fillRect/>
            </a:stretch>
          </p:blipFill>
          <p:spPr>
            <a:xfrm>
              <a:off x="4300184" y="3571540"/>
              <a:ext cx="3706344" cy="3099208"/>
            </a:xfrm>
            <a:prstGeom prst="rect">
              <a:avLst/>
            </a:prstGeom>
          </p:spPr>
        </p:pic>
        <p:pic>
          <p:nvPicPr>
            <p:cNvPr id="30" name="Рисунок 29" descr="Изображение выглядит как в помещении, стена, мебель, компьютерный монитор&#10;&#10;Автоматически созданное описание">
              <a:extLst>
                <a:ext uri="{FF2B5EF4-FFF2-40B4-BE49-F238E27FC236}">
                  <a16:creationId xmlns:a16="http://schemas.microsoft.com/office/drawing/2014/main" id="{A4E496D7-A22D-98EF-77DA-6C3D37F03DE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t="1812" b="4085"/>
            <a:stretch>
              <a:fillRect/>
            </a:stretch>
          </p:blipFill>
          <p:spPr>
            <a:xfrm>
              <a:off x="131994" y="4235115"/>
              <a:ext cx="4063310" cy="2578196"/>
            </a:xfrm>
            <a:prstGeom prst="rect">
              <a:avLst/>
            </a:prstGeom>
          </p:spPr>
        </p:pic>
        <p:pic>
          <p:nvPicPr>
            <p:cNvPr id="32" name="Picture 3">
              <a:extLst>
                <a:ext uri="{FF2B5EF4-FFF2-40B4-BE49-F238E27FC236}">
                  <a16:creationId xmlns:a16="http://schemas.microsoft.com/office/drawing/2014/main" id="{F86FEC51-C5FD-F087-46FD-824A5D2E5816}"/>
                </a:ext>
              </a:extLst>
            </p:cNvPr>
            <p:cNvPicPr>
              <a:picLocks noGrp="1" noRot="1" noChangeAspect="1" noMove="1" noResize="1" noEditPoints="1" noAdjustHandles="1" noChangeArrowheads="1" noChangeShapeType="1" noCrop="1"/>
            </p:cNvPicPr>
            <p:nvPr/>
          </p:nvPicPr>
          <p:blipFill rotWithShape="1">
            <a:blip r:embed="rId5">
              <a:extLst>
                <a:ext uri="{28A0092B-C50C-407E-A947-70E740481C1C}">
                  <a14:useLocalDpi xmlns:a14="http://schemas.microsoft.com/office/drawing/2010/main" val="0"/>
                </a:ext>
              </a:extLst>
            </a:blip>
            <a:srcRect l="9743" t="2085" r="5730" b="18831"/>
            <a:stretch>
              <a:fillRect/>
            </a:stretch>
          </p:blipFill>
          <p:spPr bwMode="auto">
            <a:xfrm>
              <a:off x="5299638" y="998426"/>
              <a:ext cx="3340649" cy="2499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 name="Группа 44">
              <a:extLst>
                <a:ext uri="{FF2B5EF4-FFF2-40B4-BE49-F238E27FC236}">
                  <a16:creationId xmlns:a16="http://schemas.microsoft.com/office/drawing/2014/main" id="{82C4945A-4F6C-59B2-7B2E-6ADE5C0931DA}"/>
                </a:ext>
              </a:extLst>
            </p:cNvPr>
            <p:cNvGrpSpPr>
              <a:grpSpLocks noGrp="1" noUngrp="1" noRot="1" noMove="1" noResize="1"/>
            </p:cNvGrpSpPr>
            <p:nvPr/>
          </p:nvGrpSpPr>
          <p:grpSpPr>
            <a:xfrm>
              <a:off x="8740789" y="220297"/>
              <a:ext cx="3271492" cy="3805875"/>
              <a:chOff x="8740789" y="800501"/>
              <a:chExt cx="3271492" cy="3805875"/>
            </a:xfrm>
          </p:grpSpPr>
          <p:pic>
            <p:nvPicPr>
              <p:cNvPr id="38" name="Рисунок 37">
                <a:extLst>
                  <a:ext uri="{FF2B5EF4-FFF2-40B4-BE49-F238E27FC236}">
                    <a16:creationId xmlns:a16="http://schemas.microsoft.com/office/drawing/2014/main" id="{5CB58D79-5813-CA30-9BF8-AB7437C1307D}"/>
                  </a:ext>
                </a:extLst>
              </p:cNvPr>
              <p:cNvPicPr>
                <a:picLocks noGrp="1" noRot="1" noChangeAspect="1" noMove="1" noResize="1" noEditPoints="1" noAdjustHandles="1" noChangeArrowheads="1" noChangeShapeType="1" noCrop="1"/>
              </p:cNvPicPr>
              <p:nvPr/>
            </p:nvPicPr>
            <p:blipFill>
              <a:blip r:embed="rId6"/>
              <a:srcRect b="23488"/>
              <a:stretch>
                <a:fillRect/>
              </a:stretch>
            </p:blipFill>
            <p:spPr>
              <a:xfrm>
                <a:off x="8740789" y="800501"/>
                <a:ext cx="3271492" cy="3805875"/>
              </a:xfrm>
              <a:prstGeom prst="rect">
                <a:avLst/>
              </a:prstGeom>
            </p:spPr>
          </p:pic>
          <mc:AlternateContent xmlns:mc="http://schemas.openxmlformats.org/markup-compatibility/2006" xmlns:p14="http://schemas.microsoft.com/office/powerpoint/2010/main">
            <mc:Choice Requires="p14">
              <p:contentPart p14:bwMode="auto" r:id="rId7">
                <p14:nvContentPartPr>
                  <p14:cNvPr id="42" name="Рукописный ввод 41">
                    <a:extLst>
                      <a:ext uri="{FF2B5EF4-FFF2-40B4-BE49-F238E27FC236}">
                        <a16:creationId xmlns:a16="http://schemas.microsoft.com/office/drawing/2014/main" id="{B36AF7D2-807B-EF43-8C13-8F411320F912}"/>
                      </a:ext>
                    </a:extLst>
                  </p14:cNvPr>
                  <p14:cNvContentPartPr>
                    <a14:cpLocks xmlns:a14="http://schemas.microsoft.com/office/drawing/2010/main" noGrp="1" noRot="1" noMove="1" noResize="1" noEditPoints="1" noAdjustHandles="1" noChangeArrowheads="1" noChangeShapeType="1"/>
                  </p14:cNvContentPartPr>
                  <p14:nvPr/>
                </p14:nvContentPartPr>
                <p14:xfrm>
                  <a:off x="10656525" y="3925437"/>
                  <a:ext cx="707400" cy="21960"/>
                </p14:xfrm>
              </p:contentPart>
            </mc:Choice>
            <mc:Fallback xmlns="">
              <p:pic>
                <p:nvPicPr>
                  <p:cNvPr id="42" name="Рукописный ввод 41">
                    <a:extLst>
                      <a:ext uri="{FF2B5EF4-FFF2-40B4-BE49-F238E27FC236}">
                        <a16:creationId xmlns:a16="http://schemas.microsoft.com/office/drawing/2014/main" id="{B36AF7D2-807B-EF43-8C13-8F411320F912}"/>
                      </a:ext>
                    </a:extLst>
                  </p:cNvPr>
                  <p:cNvPicPr>
                    <a:picLocks noGrp="1" noRot="1" noMove="1" noResize="1" noEditPoints="1" noAdjustHandles="1" noChangeArrowheads="1" noChangeShapeType="1"/>
                  </p:cNvPicPr>
                  <p:nvPr/>
                </p:nvPicPr>
                <p:blipFill>
                  <a:blip r:embed="rId8"/>
                  <a:stretch>
                    <a:fillRect/>
                  </a:stretch>
                </p:blipFill>
                <p:spPr>
                  <a:xfrm>
                    <a:off x="10584525" y="3781797"/>
                    <a:ext cx="851040" cy="30960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3" name="Рукописный ввод 42">
                    <a:extLst>
                      <a:ext uri="{FF2B5EF4-FFF2-40B4-BE49-F238E27FC236}">
                        <a16:creationId xmlns:a16="http://schemas.microsoft.com/office/drawing/2014/main" id="{45B53FD7-AE3F-FBAF-1C22-B7643A4CF383}"/>
                      </a:ext>
                    </a:extLst>
                  </p14:cNvPr>
                  <p14:cNvContentPartPr>
                    <a14:cpLocks xmlns:a14="http://schemas.microsoft.com/office/drawing/2010/main" noGrp="1" noRot="1" noMove="1" noResize="1" noEditPoints="1" noAdjustHandles="1" noChangeArrowheads="1" noChangeShapeType="1"/>
                  </p14:cNvContentPartPr>
                  <p14:nvPr/>
                </p14:nvContentPartPr>
                <p14:xfrm>
                  <a:off x="8827725" y="4180677"/>
                  <a:ext cx="2991240" cy="28080"/>
                </p14:xfrm>
              </p:contentPart>
            </mc:Choice>
            <mc:Fallback xmlns="">
              <p:pic>
                <p:nvPicPr>
                  <p:cNvPr id="43" name="Рукописный ввод 42">
                    <a:extLst>
                      <a:ext uri="{FF2B5EF4-FFF2-40B4-BE49-F238E27FC236}">
                        <a16:creationId xmlns:a16="http://schemas.microsoft.com/office/drawing/2014/main" id="{45B53FD7-AE3F-FBAF-1C22-B7643A4CF383}"/>
                      </a:ext>
                    </a:extLst>
                  </p:cNvPr>
                  <p:cNvPicPr>
                    <a:picLocks noGrp="1" noRot="1" noMove="1" noResize="1" noEditPoints="1" noAdjustHandles="1" noChangeArrowheads="1" noChangeShapeType="1"/>
                  </p:cNvPicPr>
                  <p:nvPr/>
                </p:nvPicPr>
                <p:blipFill>
                  <a:blip r:embed="rId10"/>
                  <a:stretch>
                    <a:fillRect/>
                  </a:stretch>
                </p:blipFill>
                <p:spPr>
                  <a:xfrm>
                    <a:off x="8755725" y="4036677"/>
                    <a:ext cx="3134880" cy="31572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4" name="Рукописный ввод 43">
                    <a:extLst>
                      <a:ext uri="{FF2B5EF4-FFF2-40B4-BE49-F238E27FC236}">
                        <a16:creationId xmlns:a16="http://schemas.microsoft.com/office/drawing/2014/main" id="{16B83FFF-8168-2EB4-CA76-D2F1786B490C}"/>
                      </a:ext>
                    </a:extLst>
                  </p14:cNvPr>
                  <p14:cNvContentPartPr>
                    <a14:cpLocks xmlns:a14="http://schemas.microsoft.com/office/drawing/2010/main" noGrp="1" noRot="1" noMove="1" noResize="1" noEditPoints="1" noAdjustHandles="1" noChangeArrowheads="1" noChangeShapeType="1"/>
                  </p14:cNvContentPartPr>
                  <p14:nvPr/>
                </p14:nvContentPartPr>
                <p14:xfrm>
                  <a:off x="8834565" y="4427277"/>
                  <a:ext cx="1065240" cy="28080"/>
                </p14:xfrm>
              </p:contentPart>
            </mc:Choice>
            <mc:Fallback xmlns="">
              <p:pic>
                <p:nvPicPr>
                  <p:cNvPr id="44" name="Рукописный ввод 43">
                    <a:extLst>
                      <a:ext uri="{FF2B5EF4-FFF2-40B4-BE49-F238E27FC236}">
                        <a16:creationId xmlns:a16="http://schemas.microsoft.com/office/drawing/2014/main" id="{16B83FFF-8168-2EB4-CA76-D2F1786B490C}"/>
                      </a:ext>
                    </a:extLst>
                  </p:cNvPr>
                  <p:cNvPicPr>
                    <a:picLocks noGrp="1" noRot="1" noMove="1" noResize="1" noEditPoints="1" noAdjustHandles="1" noChangeArrowheads="1" noChangeShapeType="1"/>
                  </p:cNvPicPr>
                  <p:nvPr/>
                </p:nvPicPr>
                <p:blipFill>
                  <a:blip r:embed="rId12"/>
                  <a:stretch>
                    <a:fillRect/>
                  </a:stretch>
                </p:blipFill>
                <p:spPr>
                  <a:xfrm>
                    <a:off x="8762565" y="4283277"/>
                    <a:ext cx="1208880" cy="315720"/>
                  </a:xfrm>
                  <a:prstGeom prst="rect">
                    <a:avLst/>
                  </a:prstGeom>
                </p:spPr>
              </p:pic>
            </mc:Fallback>
          </mc:AlternateContent>
        </p:grpSp>
        <p:grpSp>
          <p:nvGrpSpPr>
            <p:cNvPr id="51" name="Группа 50">
              <a:extLst>
                <a:ext uri="{FF2B5EF4-FFF2-40B4-BE49-F238E27FC236}">
                  <a16:creationId xmlns:a16="http://schemas.microsoft.com/office/drawing/2014/main" id="{94944A75-DFB3-BF62-DAB7-41CDAC663C8D}"/>
                </a:ext>
              </a:extLst>
            </p:cNvPr>
            <p:cNvGrpSpPr>
              <a:grpSpLocks noGrp="1" noUngrp="1" noRot="1" noMove="1" noResize="1"/>
            </p:cNvGrpSpPr>
            <p:nvPr/>
          </p:nvGrpSpPr>
          <p:grpSpPr>
            <a:xfrm>
              <a:off x="8096070" y="4238105"/>
              <a:ext cx="4027180" cy="2254024"/>
              <a:chOff x="8164987" y="4176509"/>
              <a:chExt cx="4027180" cy="2254024"/>
            </a:xfrm>
          </p:grpSpPr>
          <p:sp>
            <p:nvSpPr>
              <p:cNvPr id="47" name="TextBox 46">
                <a:extLst>
                  <a:ext uri="{FF2B5EF4-FFF2-40B4-BE49-F238E27FC236}">
                    <a16:creationId xmlns:a16="http://schemas.microsoft.com/office/drawing/2014/main" id="{46FFBEFD-9BF9-2481-FDD8-780E0BA55465}"/>
                  </a:ext>
                </a:extLst>
              </p:cNvPr>
              <p:cNvSpPr txBox="1">
                <a:spLocks noGrp="1" noRot="1" noMove="1" noResize="1" noEditPoints="1" noAdjustHandles="1" noChangeArrowheads="1" noChangeShapeType="1"/>
              </p:cNvSpPr>
              <p:nvPr/>
            </p:nvSpPr>
            <p:spPr>
              <a:xfrm>
                <a:off x="8704438" y="5784202"/>
                <a:ext cx="2948277" cy="646331"/>
              </a:xfrm>
              <a:prstGeom prst="rect">
                <a:avLst/>
              </a:prstGeom>
              <a:noFill/>
            </p:spPr>
            <p:txBody>
              <a:bodyPr wrap="square">
                <a:spAutoFit/>
              </a:bodyPr>
              <a:lstStyle/>
              <a:p>
                <a:pPr algn="ctr"/>
                <a:r>
                  <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start.jinr.ru</a:t>
                </a:r>
              </a:p>
              <a:p>
                <a:pPr algn="ctr"/>
                <a:r>
                  <a:rPr lang="en-US"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students@jinr.ru</a:t>
                </a:r>
                <a:endParaRPr lang="ru-RU"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48" name="TextBox 47">
                <a:extLst>
                  <a:ext uri="{FF2B5EF4-FFF2-40B4-BE49-F238E27FC236}">
                    <a16:creationId xmlns:a16="http://schemas.microsoft.com/office/drawing/2014/main" id="{2192430F-548C-2247-FA3D-5F23F2837732}"/>
                  </a:ext>
                </a:extLst>
              </p:cNvPr>
              <p:cNvSpPr txBox="1">
                <a:spLocks noGrp="1" noRot="1" noMove="1" noResize="1" noEditPoints="1" noAdjustHandles="1" noChangeArrowheads="1" noChangeShapeType="1"/>
              </p:cNvSpPr>
              <p:nvPr/>
            </p:nvSpPr>
            <p:spPr>
              <a:xfrm>
                <a:off x="8164987" y="4176509"/>
                <a:ext cx="4027180" cy="163121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Winter session: </a:t>
                </a:r>
                <a:r>
                  <a:rPr lang="en-US" sz="2000" b="1" dirty="0">
                    <a:latin typeface="Times New Roman" panose="02020603050405020304" pitchFamily="18" charset="0"/>
                    <a:cs typeface="Times New Roman" panose="02020603050405020304" pitchFamily="18" charset="0"/>
                  </a:rPr>
                  <a:t>February-June 2027</a:t>
                </a:r>
              </a:p>
              <a:p>
                <a:pPr algn="ctr"/>
                <a:r>
                  <a:rPr lang="en-US" sz="2000" b="1" dirty="0">
                    <a:latin typeface="Times New Roman" panose="02020603050405020304" pitchFamily="18" charset="0"/>
                    <a:cs typeface="Times New Roman" panose="02020603050405020304" pitchFamily="18" charset="0"/>
                  </a:rPr>
                  <a:t>6-8 weeks on-site</a:t>
                </a:r>
              </a:p>
              <a:p>
                <a:pPr algn="ctr"/>
                <a:r>
                  <a:rPr lang="en-US" sz="2000" dirty="0">
                    <a:latin typeface="Times New Roman" panose="02020603050405020304" pitchFamily="18" charset="0"/>
                    <a:cs typeface="Times New Roman" panose="02020603050405020304" pitchFamily="18" charset="0"/>
                  </a:rPr>
                  <a:t>Applications open till</a:t>
                </a:r>
              </a:p>
              <a:p>
                <a:pPr algn="ctr"/>
                <a:r>
                  <a:rPr lang="en-US" sz="2000" b="1" u="sng" dirty="0">
                    <a:latin typeface="Times New Roman" panose="02020603050405020304" pitchFamily="18" charset="0"/>
                    <a:cs typeface="Times New Roman" panose="02020603050405020304" pitchFamily="18" charset="0"/>
                  </a:rPr>
                  <a:t>October 16</a:t>
                </a:r>
                <a:r>
                  <a:rPr lang="en-US" sz="2000" b="1" u="sng" baseline="30000" dirty="0">
                    <a:latin typeface="Times New Roman" panose="02020603050405020304" pitchFamily="18" charset="0"/>
                    <a:cs typeface="Times New Roman" panose="02020603050405020304" pitchFamily="18" charset="0"/>
                  </a:rPr>
                  <a:t>th</a:t>
                </a:r>
                <a:endParaRPr lang="en-US" sz="2000" b="1" u="sng" dirty="0">
                  <a:latin typeface="Times New Roman" panose="02020603050405020304" pitchFamily="18" charset="0"/>
                  <a:cs typeface="Times New Roman" panose="02020603050405020304" pitchFamily="18" charset="0"/>
                </a:endParaRPr>
              </a:p>
              <a:p>
                <a:pPr algn="ctr"/>
                <a:r>
                  <a:rPr lang="en-US" sz="2000" dirty="0">
                    <a:latin typeface="Times New Roman" panose="02020603050405020304" pitchFamily="18" charset="0"/>
                    <a:cs typeface="Times New Roman" panose="02020603050405020304" pitchFamily="18" charset="0"/>
                  </a:rPr>
                  <a:t>Fully funded </a:t>
                </a:r>
                <a:endParaRPr lang="ru-RU" sz="2000" dirty="0">
                  <a:latin typeface="Times New Roman" panose="02020603050405020304" pitchFamily="18" charset="0"/>
                  <a:cs typeface="Times New Roman" panose="02020603050405020304" pitchFamily="18" charset="0"/>
                </a:endParaRPr>
              </a:p>
            </p:txBody>
          </p:sp>
        </p:grpSp>
        <p:pic>
          <p:nvPicPr>
            <p:cNvPr id="50" name="Рисунок 49">
              <a:extLst>
                <a:ext uri="{FF2B5EF4-FFF2-40B4-BE49-F238E27FC236}">
                  <a16:creationId xmlns:a16="http://schemas.microsoft.com/office/drawing/2014/main" id="{CC1F66F9-655E-9A3E-09B4-B87C5E9F1F21}"/>
                </a:ext>
              </a:extLst>
            </p:cNvPr>
            <p:cNvPicPr>
              <a:picLocks noGrp="1" noRot="1" noChangeAspect="1" noMove="1" noResize="1" noEditPoints="1" noAdjustHandles="1" noChangeArrowheads="1" noChangeShapeType="1" noCrop="1"/>
            </p:cNvPicPr>
            <p:nvPr/>
          </p:nvPicPr>
          <p:blipFill>
            <a:blip r:embed="rId13"/>
            <a:stretch>
              <a:fillRect/>
            </a:stretch>
          </p:blipFill>
          <p:spPr>
            <a:xfrm>
              <a:off x="24762" y="280190"/>
              <a:ext cx="8169147" cy="451590"/>
            </a:xfrm>
            <a:prstGeom prst="rect">
              <a:avLst/>
            </a:prstGeom>
          </p:spPr>
        </p:pic>
      </p:grpSp>
      <p:pic>
        <p:nvPicPr>
          <p:cNvPr id="55" name="Рисунок 54">
            <a:extLst>
              <a:ext uri="{FF2B5EF4-FFF2-40B4-BE49-F238E27FC236}">
                <a16:creationId xmlns:a16="http://schemas.microsoft.com/office/drawing/2014/main" id="{039CA4CC-E899-C287-3D7A-33EF09522C7C}"/>
              </a:ext>
            </a:extLst>
          </p:cNvPr>
          <p:cNvPicPr>
            <a:picLocks noGrp="1" noRot="1" noChangeAspect="1" noMove="1" noResize="1" noEditPoints="1" noAdjustHandles="1" noChangeArrowheads="1" noChangeShapeType="1" noCrop="1"/>
          </p:cNvPicPr>
          <p:nvPr/>
        </p:nvPicPr>
        <p:blipFill>
          <a:blip r:embed="rId14"/>
          <a:stretch>
            <a:fillRect/>
          </a:stretch>
        </p:blipFill>
        <p:spPr>
          <a:xfrm>
            <a:off x="8199584" y="5269327"/>
            <a:ext cx="957438" cy="944000"/>
          </a:xfrm>
          <a:prstGeom prst="rect">
            <a:avLst/>
          </a:prstGeom>
        </p:spPr>
      </p:pic>
    </p:spTree>
    <p:extLst>
      <p:ext uri="{BB962C8B-B14F-4D97-AF65-F5344CB8AC3E}">
        <p14:creationId xmlns:p14="http://schemas.microsoft.com/office/powerpoint/2010/main" val="25878890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
            <a:extLst>
              <a:ext uri="{FF2B5EF4-FFF2-40B4-BE49-F238E27FC236}">
                <a16:creationId xmlns:a16="http://schemas.microsoft.com/office/drawing/2014/main" id="{80E89B7D-2FD5-1754-FB5B-288613FC8D1E}"/>
              </a:ext>
            </a:extLst>
          </p:cNvPr>
          <p:cNvPicPr>
            <a:picLocks noGrp="1" noRot="1" noMove="1" noResize="1" noEditPoints="1" noAdjustHandles="1" noChangeArrowheads="1" noChangeShapeType="1" noCrop="1"/>
          </p:cNvPicPr>
          <p:nvPr/>
        </p:nvPicPr>
        <p:blipFill>
          <a:blip r:embed="rId2" cstate="print"/>
          <a:srcRect t="7061"/>
          <a:stretch>
            <a:fillRect/>
          </a:stretch>
        </p:blipFill>
        <p:spPr bwMode="auto">
          <a:xfrm>
            <a:off x="409972" y="1503636"/>
            <a:ext cx="4655126" cy="1925364"/>
          </a:xfrm>
          <a:prstGeom prst="rect">
            <a:avLst/>
          </a:prstGeom>
          <a:noFill/>
          <a:ln w="9525">
            <a:noFill/>
            <a:miter lim="800000"/>
            <a:headEnd/>
            <a:tailEnd/>
          </a:ln>
        </p:spPr>
      </p:pic>
      <p:pic>
        <p:nvPicPr>
          <p:cNvPr id="8" name="Picture 5" descr="C:\Users\Павел\Desktop\Sosny-2023\Ratio_090623.gif">
            <a:extLst>
              <a:ext uri="{FF2B5EF4-FFF2-40B4-BE49-F238E27FC236}">
                <a16:creationId xmlns:a16="http://schemas.microsoft.com/office/drawing/2014/main" id="{44642E2C-4201-6F32-B4C4-FC60E4091099}"/>
              </a:ext>
            </a:extLst>
          </p:cNvPr>
          <p:cNvPicPr>
            <a:picLocks noGrp="1" noRot="1" noMove="1" noResize="1" noEditPoints="1" noAdjustHandles="1" noChangeArrowheads="1" noChangeShapeType="1" noCrop="1"/>
          </p:cNvPicPr>
          <p:nvPr/>
        </p:nvPicPr>
        <p:blipFill>
          <a:blip r:embed="rId3" cstate="print"/>
          <a:srcRect l="8419" t="1778" r="11004" b="8050"/>
          <a:stretch>
            <a:fillRect/>
          </a:stretch>
        </p:blipFill>
        <p:spPr bwMode="auto">
          <a:xfrm>
            <a:off x="5933721" y="1903015"/>
            <a:ext cx="5662967" cy="4290859"/>
          </a:xfrm>
          <a:prstGeom prst="rect">
            <a:avLst/>
          </a:prstGeom>
          <a:noFill/>
          <a:ln w="9525">
            <a:noFill/>
            <a:miter lim="800000"/>
            <a:headEnd/>
            <a:tailEnd/>
          </a:ln>
        </p:spPr>
      </p:pic>
      <p:pic>
        <p:nvPicPr>
          <p:cNvPr id="9" name="Picture 5" descr="C:\Users\Павел\Desktop\Sosny-2023\Ratio_090623.gif">
            <a:extLst>
              <a:ext uri="{FF2B5EF4-FFF2-40B4-BE49-F238E27FC236}">
                <a16:creationId xmlns:a16="http://schemas.microsoft.com/office/drawing/2014/main" id="{08B56D10-C13F-38C9-8AB5-93BFC7340AB6}"/>
              </a:ext>
            </a:extLst>
          </p:cNvPr>
          <p:cNvPicPr>
            <a:picLocks noGrp="1" noRot="1" noMove="1" noResize="1" noEditPoints="1" noAdjustHandles="1" noChangeArrowheads="1" noChangeShapeType="1" noCrop="1"/>
          </p:cNvPicPr>
          <p:nvPr/>
        </p:nvPicPr>
        <p:blipFill>
          <a:blip r:embed="rId3" cstate="print"/>
          <a:srcRect l="3500" t="6609" r="91610" b="60381"/>
          <a:stretch>
            <a:fillRect/>
          </a:stretch>
        </p:blipFill>
        <p:spPr bwMode="auto">
          <a:xfrm rot="5400000">
            <a:off x="8406718" y="141828"/>
            <a:ext cx="716971" cy="3276600"/>
          </a:xfrm>
          <a:prstGeom prst="rect">
            <a:avLst/>
          </a:prstGeom>
          <a:noFill/>
          <a:ln w="9525">
            <a:noFill/>
            <a:miter lim="800000"/>
            <a:headEnd/>
            <a:tailEnd/>
          </a:ln>
        </p:spPr>
      </p:pic>
      <p:sp>
        <p:nvSpPr>
          <p:cNvPr id="10" name="TextBox 9">
            <a:extLst>
              <a:ext uri="{FF2B5EF4-FFF2-40B4-BE49-F238E27FC236}">
                <a16:creationId xmlns:a16="http://schemas.microsoft.com/office/drawing/2014/main" id="{726E5D49-1507-D3AE-D3AD-1091A1C2F264}"/>
              </a:ext>
            </a:extLst>
          </p:cNvPr>
          <p:cNvSpPr txBox="1">
            <a:spLocks noGrp="1" noRot="1" noMove="1" noResize="1" noEditPoints="1" noAdjustHandles="1" noChangeArrowheads="1" noChangeShapeType="1"/>
          </p:cNvSpPr>
          <p:nvPr/>
        </p:nvSpPr>
        <p:spPr>
          <a:xfrm>
            <a:off x="10834199" y="4990563"/>
            <a:ext cx="831273" cy="769441"/>
          </a:xfrm>
          <a:prstGeom prst="rect">
            <a:avLst/>
          </a:prstGeom>
          <a:noFill/>
        </p:spPr>
        <p:txBody>
          <a:bodyPr wrap="square" rtlCol="0">
            <a:spAutoFit/>
          </a:bodyPr>
          <a:lstStyle/>
          <a:p>
            <a:r>
              <a:rPr lang="en-US" sz="4400" b="1" i="1" dirty="0">
                <a:effectLst>
                  <a:outerShdw blurRad="38100" dist="38100" dir="2700000" algn="tl">
                    <a:srgbClr val="000000">
                      <a:alpha val="43137"/>
                    </a:srgbClr>
                  </a:outerShdw>
                </a:effectLst>
              </a:rPr>
              <a:t>n</a:t>
            </a:r>
            <a:r>
              <a:rPr lang="el-GR" sz="4400" b="1" baseline="-25000" dirty="0">
                <a:effectLst>
                  <a:outerShdw blurRad="38100" dist="38100" dir="2700000" algn="tl">
                    <a:srgbClr val="000000">
                      <a:alpha val="43137"/>
                    </a:srgbClr>
                  </a:outerShdw>
                </a:effectLst>
              </a:rPr>
              <a:t>α</a:t>
            </a:r>
            <a:endParaRPr lang="ru-RU" sz="4400" b="1" baseline="-25000" dirty="0">
              <a:effectLst>
                <a:outerShdw blurRad="38100" dist="38100" dir="2700000" algn="tl">
                  <a:srgbClr val="000000">
                    <a:alpha val="43137"/>
                  </a:srgbClr>
                </a:outerShdw>
              </a:effectLst>
            </a:endParaRPr>
          </a:p>
        </p:txBody>
      </p:sp>
      <p:sp>
        <p:nvSpPr>
          <p:cNvPr id="15" name="TextBox 14">
            <a:extLst>
              <a:ext uri="{FF2B5EF4-FFF2-40B4-BE49-F238E27FC236}">
                <a16:creationId xmlns:a16="http://schemas.microsoft.com/office/drawing/2014/main" id="{2623C3E5-B5BD-E482-B1CC-E10E6694D60F}"/>
              </a:ext>
            </a:extLst>
          </p:cNvPr>
          <p:cNvSpPr txBox="1">
            <a:spLocks noGrp="1" noRot="1" noMove="1" noResize="1" noEditPoints="1" noAdjustHandles="1" noChangeArrowheads="1" noChangeShapeType="1"/>
          </p:cNvSpPr>
          <p:nvPr/>
        </p:nvSpPr>
        <p:spPr>
          <a:xfrm>
            <a:off x="296997" y="4204856"/>
            <a:ext cx="5567940" cy="830997"/>
          </a:xfrm>
          <a:prstGeom prst="rect">
            <a:avLst/>
          </a:prstGeom>
          <a:noFill/>
        </p:spPr>
        <p:txBody>
          <a:bodyPr wrap="square">
            <a:spAutoFit/>
          </a:bodyPr>
          <a:lstStyle/>
          <a:p>
            <a:pPr algn="ctr"/>
            <a:r>
              <a:rPr lang="ru-RU" sz="2400" dirty="0">
                <a:highlight>
                  <a:srgbClr val="FFFF00"/>
                </a:highlight>
                <a:latin typeface="Times New Roman" panose="02020603050405020304" pitchFamily="18" charset="0"/>
                <a:cs typeface="Times New Roman" panose="02020603050405020304" pitchFamily="18" charset="0"/>
              </a:rPr>
              <a:t>The </a:t>
            </a:r>
            <a:r>
              <a:rPr lang="ru-RU" sz="2400" dirty="0" err="1">
                <a:highlight>
                  <a:srgbClr val="FFFF00"/>
                </a:highlight>
                <a:latin typeface="Times New Roman" panose="02020603050405020304" pitchFamily="18" charset="0"/>
                <a:cs typeface="Times New Roman" panose="02020603050405020304" pitchFamily="18" charset="0"/>
              </a:rPr>
              <a:t>same</a:t>
            </a:r>
            <a:r>
              <a:rPr lang="ru-RU" sz="2400" dirty="0">
                <a:highlight>
                  <a:srgbClr val="FFFF00"/>
                </a:highlight>
                <a:latin typeface="Times New Roman" panose="02020603050405020304" pitchFamily="18" charset="0"/>
                <a:cs typeface="Times New Roman" panose="02020603050405020304" pitchFamily="18" charset="0"/>
              </a:rPr>
              <a:t> </a:t>
            </a:r>
            <a:r>
              <a:rPr lang="ru-RU" sz="2400" dirty="0" err="1">
                <a:highlight>
                  <a:srgbClr val="FFFF00"/>
                </a:highlight>
                <a:latin typeface="Times New Roman" panose="02020603050405020304" pitchFamily="18" charset="0"/>
                <a:cs typeface="Times New Roman" panose="02020603050405020304" pitchFamily="18" charset="0"/>
              </a:rPr>
              <a:t>multiplicity</a:t>
            </a:r>
            <a:r>
              <a:rPr lang="ru-RU" sz="2400" dirty="0">
                <a:highlight>
                  <a:srgbClr val="FFFF00"/>
                </a:highlight>
                <a:latin typeface="Times New Roman" panose="02020603050405020304" pitchFamily="18" charset="0"/>
                <a:cs typeface="Times New Roman" panose="02020603050405020304" pitchFamily="18" charset="0"/>
              </a:rPr>
              <a:t> </a:t>
            </a:r>
            <a:r>
              <a:rPr lang="ru-RU" sz="2400" dirty="0" err="1">
                <a:highlight>
                  <a:srgbClr val="FFFF00"/>
                </a:highlight>
                <a:latin typeface="Times New Roman" panose="02020603050405020304" pitchFamily="18" charset="0"/>
                <a:cs typeface="Times New Roman" panose="02020603050405020304" pitchFamily="18" charset="0"/>
              </a:rPr>
              <a:t>dependence</a:t>
            </a:r>
            <a:r>
              <a:rPr lang="ru-RU" sz="2400" dirty="0">
                <a:highlight>
                  <a:srgbClr val="FFFF00"/>
                </a:highlight>
                <a:latin typeface="Times New Roman" panose="02020603050405020304" pitchFamily="18" charset="0"/>
                <a:cs typeface="Times New Roman" panose="02020603050405020304" pitchFamily="18" charset="0"/>
              </a:rPr>
              <a:t> </a:t>
            </a:r>
            <a:r>
              <a:rPr lang="ru-RU" sz="2400" dirty="0" err="1">
                <a:highlight>
                  <a:srgbClr val="FFFF00"/>
                </a:highlight>
                <a:latin typeface="Times New Roman" panose="02020603050405020304" pitchFamily="18" charset="0"/>
                <a:cs typeface="Times New Roman" panose="02020603050405020304" pitchFamily="18" charset="0"/>
              </a:rPr>
              <a:t>is</a:t>
            </a:r>
            <a:r>
              <a:rPr lang="ru-RU" sz="2400" dirty="0">
                <a:highlight>
                  <a:srgbClr val="FFFF00"/>
                </a:highlight>
                <a:latin typeface="Times New Roman" panose="02020603050405020304" pitchFamily="18" charset="0"/>
                <a:cs typeface="Times New Roman" panose="02020603050405020304" pitchFamily="18" charset="0"/>
              </a:rPr>
              <a:t> </a:t>
            </a:r>
            <a:r>
              <a:rPr lang="ru-RU" sz="2400" dirty="0" err="1">
                <a:highlight>
                  <a:srgbClr val="FFFF00"/>
                </a:highlight>
                <a:latin typeface="Times New Roman" panose="02020603050405020304" pitchFamily="18" charset="0"/>
                <a:cs typeface="Times New Roman" panose="02020603050405020304" pitchFamily="18" charset="0"/>
              </a:rPr>
              <a:t>observed</a:t>
            </a:r>
            <a:r>
              <a:rPr lang="ru-RU" sz="2400" dirty="0">
                <a:highlight>
                  <a:srgbClr val="FFFF00"/>
                </a:highlight>
                <a:latin typeface="Times New Roman" panose="02020603050405020304" pitchFamily="18" charset="0"/>
                <a:cs typeface="Times New Roman" panose="02020603050405020304" pitchFamily="18" charset="0"/>
              </a:rPr>
              <a:t> for</a:t>
            </a:r>
            <a:r>
              <a:rPr lang="en-US" sz="2400" dirty="0">
                <a:highlight>
                  <a:srgbClr val="FFFF00"/>
                </a:highlight>
                <a:latin typeface="Times New Roman" panose="02020603050405020304" pitchFamily="18" charset="0"/>
                <a:cs typeface="Times New Roman" panose="02020603050405020304" pitchFamily="18" charset="0"/>
              </a:rPr>
              <a:t> </a:t>
            </a:r>
            <a:r>
              <a:rPr lang="en-US" sz="2400" baseline="30000" dirty="0">
                <a:highlight>
                  <a:srgbClr val="FFFF00"/>
                </a:highlight>
                <a:latin typeface="Times New Roman" panose="02020603050405020304" pitchFamily="18" charset="0"/>
                <a:cs typeface="Times New Roman" panose="02020603050405020304" pitchFamily="18" charset="0"/>
              </a:rPr>
              <a:t>9</a:t>
            </a:r>
            <a:r>
              <a:rPr lang="en-US" sz="2400" dirty="0">
                <a:highlight>
                  <a:srgbClr val="FFFF00"/>
                </a:highlight>
                <a:latin typeface="Times New Roman" panose="02020603050405020304" pitchFamily="18" charset="0"/>
                <a:cs typeface="Times New Roman" panose="02020603050405020304" pitchFamily="18" charset="0"/>
              </a:rPr>
              <a:t>B </a:t>
            </a:r>
            <a:r>
              <a:rPr lang="ru-RU" sz="2400" dirty="0">
                <a:highlight>
                  <a:srgbClr val="FFFF00"/>
                </a:highlight>
                <a:latin typeface="Times New Roman" panose="02020603050405020304" pitchFamily="18" charset="0"/>
                <a:cs typeface="Times New Roman" panose="02020603050405020304" pitchFamily="18" charset="0"/>
              </a:rPr>
              <a:t>and</a:t>
            </a:r>
            <a:r>
              <a:rPr lang="en-US" sz="2400" dirty="0">
                <a:highlight>
                  <a:srgbClr val="FFFF00"/>
                </a:highlight>
                <a:latin typeface="Times New Roman" panose="02020603050405020304" pitchFamily="18" charset="0"/>
                <a:cs typeface="Times New Roman" panose="02020603050405020304" pitchFamily="18" charset="0"/>
              </a:rPr>
              <a:t> </a:t>
            </a:r>
            <a:r>
              <a:rPr lang="en-US" sz="2400" baseline="30000" dirty="0">
                <a:highlight>
                  <a:srgbClr val="FFFF00"/>
                </a:highlight>
                <a:latin typeface="Times New Roman" panose="02020603050405020304" pitchFamily="18" charset="0"/>
                <a:cs typeface="Times New Roman" panose="02020603050405020304" pitchFamily="18" charset="0"/>
              </a:rPr>
              <a:t>12</a:t>
            </a:r>
            <a:r>
              <a:rPr lang="en-US" sz="2400" dirty="0">
                <a:highlight>
                  <a:srgbClr val="FFFF00"/>
                </a:highlight>
                <a:latin typeface="Times New Roman" panose="02020603050405020304" pitchFamily="18" charset="0"/>
                <a:cs typeface="Times New Roman" panose="02020603050405020304" pitchFamily="18" charset="0"/>
              </a:rPr>
              <a:t>C(0</a:t>
            </a:r>
            <a:r>
              <a:rPr lang="en-US" sz="2400" baseline="-25000" dirty="0">
                <a:highlight>
                  <a:srgbClr val="FFFF00"/>
                </a:highlight>
                <a:latin typeface="Times New Roman" panose="02020603050405020304" pitchFamily="18" charset="0"/>
                <a:cs typeface="Times New Roman" panose="02020603050405020304" pitchFamily="18" charset="0"/>
              </a:rPr>
              <a:t>2</a:t>
            </a:r>
            <a:r>
              <a:rPr lang="en-US" sz="2400" baseline="30000" dirty="0">
                <a:highlight>
                  <a:srgbClr val="FFFF00"/>
                </a:highlight>
                <a:latin typeface="Times New Roman" panose="02020603050405020304" pitchFamily="18" charset="0"/>
                <a:cs typeface="Times New Roman" panose="02020603050405020304" pitchFamily="18" charset="0"/>
              </a:rPr>
              <a:t>+</a:t>
            </a:r>
            <a:r>
              <a:rPr lang="en-US" sz="2400" dirty="0">
                <a:highlight>
                  <a:srgbClr val="FFFF00"/>
                </a:highlight>
                <a:latin typeface="Times New Roman" panose="02020603050405020304" pitchFamily="18" charset="0"/>
                <a:cs typeface="Times New Roman" panose="02020603050405020304" pitchFamily="18" charset="0"/>
              </a:rPr>
              <a:t>)</a:t>
            </a:r>
          </a:p>
        </p:txBody>
      </p:sp>
      <p:sp>
        <p:nvSpPr>
          <p:cNvPr id="17" name="TextBox 16">
            <a:extLst>
              <a:ext uri="{FF2B5EF4-FFF2-40B4-BE49-F238E27FC236}">
                <a16:creationId xmlns:a16="http://schemas.microsoft.com/office/drawing/2014/main" id="{06960FE0-B73C-7661-6024-A9D64852DF08}"/>
              </a:ext>
            </a:extLst>
          </p:cNvPr>
          <p:cNvSpPr txBox="1">
            <a:spLocks noGrp="1" noRot="1" noMove="1" noResize="1" noEditPoints="1" noAdjustHandles="1" noChangeArrowheads="1" noChangeShapeType="1"/>
          </p:cNvSpPr>
          <p:nvPr/>
        </p:nvSpPr>
        <p:spPr>
          <a:xfrm>
            <a:off x="714375" y="476250"/>
            <a:ext cx="9905133" cy="410369"/>
          </a:xfrm>
          <a:prstGeom prst="rect">
            <a:avLst/>
          </a:prstGeom>
          <a:noFill/>
        </p:spPr>
        <p:txBody>
          <a:bodyPr wrap="square" lIns="0" tIns="0" rIns="0" bIns="0" anchor="t">
            <a:spAutoFit/>
          </a:bodyPr>
          <a:lstStyle/>
          <a:p>
            <a:pPr>
              <a:lnSpc>
                <a:spcPct val="100000"/>
              </a:lnSpc>
            </a:pPr>
            <a:r>
              <a:rPr lang="en-US" sz="2700" b="1" i="0" u="none" dirty="0">
                <a:latin typeface="Montserrat"/>
              </a:rPr>
              <a:t> Correlation in formation of </a:t>
            </a:r>
            <a:r>
              <a:rPr lang="en-US" sz="2700" b="1" i="0" u="none" baseline="30000" dirty="0">
                <a:latin typeface="Montserrat"/>
              </a:rPr>
              <a:t>8</a:t>
            </a:r>
            <a:r>
              <a:rPr lang="en-US" sz="2700" b="1" i="0" u="none" dirty="0">
                <a:latin typeface="Montserrat"/>
              </a:rPr>
              <a:t>Be nuclei and α-particles</a:t>
            </a:r>
          </a:p>
        </p:txBody>
      </p:sp>
      <p:sp>
        <p:nvSpPr>
          <p:cNvPr id="19" name="Rectangle 13">
            <a:extLst>
              <a:ext uri="{FF2B5EF4-FFF2-40B4-BE49-F238E27FC236}">
                <a16:creationId xmlns:a16="http://schemas.microsoft.com/office/drawing/2014/main" id="{9830322D-E598-89D8-CB20-01EA6C784BC3}"/>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sp>
        <p:nvSpPr>
          <p:cNvPr id="4" name="TextBox 3">
            <a:extLst>
              <a:ext uri="{FF2B5EF4-FFF2-40B4-BE49-F238E27FC236}">
                <a16:creationId xmlns:a16="http://schemas.microsoft.com/office/drawing/2014/main" id="{6F1A50B0-A6D8-5F2F-B69C-919BCFA0EBCF}"/>
              </a:ext>
            </a:extLst>
          </p:cNvPr>
          <p:cNvSpPr txBox="1">
            <a:spLocks noGrp="1" noRot="1" noMove="1" noResize="1" noEditPoints="1" noAdjustHandles="1" noChangeArrowheads="1" noChangeShapeType="1"/>
          </p:cNvSpPr>
          <p:nvPr/>
        </p:nvSpPr>
        <p:spPr>
          <a:xfrm>
            <a:off x="920885" y="3594838"/>
            <a:ext cx="3741906" cy="369332"/>
          </a:xfrm>
          <a:prstGeom prst="rect">
            <a:avLst/>
          </a:prstGeom>
          <a:noFill/>
        </p:spPr>
        <p:txBody>
          <a:bodyPr wrap="square">
            <a:spAutoFit/>
          </a:bodyPr>
          <a:lstStyle/>
          <a:p>
            <a:r>
              <a:rPr lang="ru-RU" sz="1800" b="0" i="0" dirty="0">
                <a:solidFill>
                  <a:schemeClr val="tx1"/>
                </a:solidFill>
                <a:effectLst/>
                <a:latin typeface="Times New Roman" panose="02020603050405020304" pitchFamily="18" charset="0"/>
                <a:cs typeface="Times New Roman" panose="02020603050405020304" pitchFamily="18" charset="0"/>
              </a:rPr>
              <a:t> </a:t>
            </a:r>
            <a:r>
              <a:rPr lang="ru-RU" b="1" dirty="0">
                <a:latin typeface="Times New Roman" panose="02020603050405020304" pitchFamily="18" charset="0"/>
                <a:cs typeface="Times New Roman" panose="02020603050405020304" pitchFamily="18" charset="0"/>
              </a:rPr>
              <a:t> </a:t>
            </a:r>
            <a:r>
              <a:rPr lang="ru-RU" b="1" i="1" dirty="0">
                <a:latin typeface="Times New Roman" panose="02020603050405020304" pitchFamily="18" charset="0"/>
                <a:cs typeface="Times New Roman" panose="02020603050405020304" pitchFamily="18" charset="0"/>
                <a:hlinkClick r:id="rId4"/>
              </a:rPr>
              <a:t>Phys. </a:t>
            </a:r>
            <a:r>
              <a:rPr lang="ru-RU" b="1" i="1" dirty="0" err="1">
                <a:latin typeface="Times New Roman" panose="02020603050405020304" pitchFamily="18" charset="0"/>
                <a:cs typeface="Times New Roman" panose="02020603050405020304" pitchFamily="18" charset="0"/>
                <a:hlinkClick r:id="rId4"/>
              </a:rPr>
              <a:t>Lett</a:t>
            </a:r>
            <a:r>
              <a:rPr lang="ru-RU" b="1" i="1" dirty="0">
                <a:latin typeface="Times New Roman" panose="02020603050405020304" pitchFamily="18" charset="0"/>
                <a:cs typeface="Times New Roman" panose="02020603050405020304" pitchFamily="18" charset="0"/>
                <a:hlinkClick r:id="rId4"/>
              </a:rPr>
              <a:t>. B. </a:t>
            </a:r>
            <a:r>
              <a:rPr lang="ru-RU" sz="1800" b="1" i="0" dirty="0">
                <a:solidFill>
                  <a:schemeClr val="tx1"/>
                </a:solidFill>
                <a:effectLst/>
                <a:latin typeface="Times New Roman" panose="02020603050405020304" pitchFamily="18" charset="0"/>
                <a:cs typeface="Times New Roman" panose="02020603050405020304" pitchFamily="18" charset="0"/>
                <a:hlinkClick r:id="rId4"/>
              </a:rPr>
              <a:t>820 </a:t>
            </a:r>
            <a:r>
              <a:rPr lang="ru-RU" b="1" dirty="0">
                <a:latin typeface="Times New Roman" panose="02020603050405020304" pitchFamily="18" charset="0"/>
                <a:cs typeface="Times New Roman" panose="02020603050405020304" pitchFamily="18" charset="0"/>
                <a:hlinkClick r:id="rId4"/>
              </a:rPr>
              <a:t>136460</a:t>
            </a:r>
            <a:r>
              <a:rPr lang="ru-RU" sz="1800" b="1" i="0" dirty="0">
                <a:solidFill>
                  <a:schemeClr val="tx1"/>
                </a:solidFill>
                <a:effectLst/>
                <a:latin typeface="Times New Roman" panose="02020603050405020304" pitchFamily="18" charset="0"/>
                <a:cs typeface="Times New Roman" panose="02020603050405020304" pitchFamily="18" charset="0"/>
                <a:hlinkClick r:id="rId4"/>
              </a:rPr>
              <a:t> (2021)</a:t>
            </a:r>
            <a:endParaRPr lang="ru-RU" b="1"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2F407B6-E304-047D-5DA0-F5EBAC3EF74D}"/>
              </a:ext>
            </a:extLst>
          </p:cNvPr>
          <p:cNvSpPr txBox="1">
            <a:spLocks noGrp="1" noRot="1" noMove="1" noResize="1" noEditPoints="1" noAdjustHandles="1" noChangeArrowheads="1" noChangeShapeType="1"/>
          </p:cNvSpPr>
          <p:nvPr/>
        </p:nvSpPr>
        <p:spPr>
          <a:xfrm>
            <a:off x="714376" y="476250"/>
            <a:ext cx="11477624" cy="410369"/>
          </a:xfrm>
          <a:prstGeom prst="rect">
            <a:avLst/>
          </a:prstGeom>
          <a:noFill/>
        </p:spPr>
        <p:txBody>
          <a:bodyPr wrap="square" lIns="0" tIns="0" rIns="0" bIns="0" anchor="t">
            <a:spAutoFit/>
          </a:bodyPr>
          <a:lstStyle/>
          <a:p>
            <a:pPr>
              <a:lnSpc>
                <a:spcPts val="3240"/>
              </a:lnSpc>
            </a:pPr>
            <a:r>
              <a:rPr lang="en-US" sz="2700" b="1" dirty="0">
                <a:latin typeface="Montserrat"/>
              </a:rPr>
              <a:t>Boson and fermionic states in </a:t>
            </a:r>
            <a:r>
              <a:rPr lang="en-US" sz="2700" b="1" baseline="30000" dirty="0">
                <a:latin typeface="Montserrat"/>
              </a:rPr>
              <a:t>14</a:t>
            </a:r>
            <a:r>
              <a:rPr lang="en-US" sz="2700" b="1" dirty="0">
                <a:latin typeface="Montserrat"/>
              </a:rPr>
              <a:t>N dissociation </a:t>
            </a:r>
            <a:endParaRPr lang="en-US" sz="2700" b="1" i="0" u="none" dirty="0">
              <a:latin typeface="Montserrat"/>
            </a:endParaRPr>
          </a:p>
        </p:txBody>
      </p:sp>
      <p:sp>
        <p:nvSpPr>
          <p:cNvPr id="7" name="Rectangle 13">
            <a:extLst>
              <a:ext uri="{FF2B5EF4-FFF2-40B4-BE49-F238E27FC236}">
                <a16:creationId xmlns:a16="http://schemas.microsoft.com/office/drawing/2014/main" id="{F26994CB-EF3E-5581-92D9-049E0F846191}"/>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pic>
        <p:nvPicPr>
          <p:cNvPr id="9" name="Рисунок 8">
            <a:extLst>
              <a:ext uri="{FF2B5EF4-FFF2-40B4-BE49-F238E27FC236}">
                <a16:creationId xmlns:a16="http://schemas.microsoft.com/office/drawing/2014/main" id="{31F27787-76A3-7AFE-497E-A0122E1ED75D}"/>
              </a:ext>
            </a:extLst>
          </p:cNvPr>
          <p:cNvPicPr>
            <a:picLocks noGrp="1" noRot="1" noChangeAspect="1" noMove="1" noResize="1" noEditPoints="1" noAdjustHandles="1" noChangeArrowheads="1" noChangeShapeType="1" noCrop="1"/>
          </p:cNvPicPr>
          <p:nvPr/>
        </p:nvPicPr>
        <p:blipFill>
          <a:blip r:embed="rId2"/>
          <a:stretch>
            <a:fillRect/>
          </a:stretch>
        </p:blipFill>
        <p:spPr>
          <a:xfrm>
            <a:off x="97277" y="1588288"/>
            <a:ext cx="5635557" cy="921683"/>
          </a:xfrm>
          <a:prstGeom prst="rect">
            <a:avLst/>
          </a:prstGeom>
        </p:spPr>
      </p:pic>
      <p:pic>
        <p:nvPicPr>
          <p:cNvPr id="11" name="Рисунок 10">
            <a:extLst>
              <a:ext uri="{FF2B5EF4-FFF2-40B4-BE49-F238E27FC236}">
                <a16:creationId xmlns:a16="http://schemas.microsoft.com/office/drawing/2014/main" id="{77B9C7E3-0DE1-45F6-7BA7-86E513B9A4F9}"/>
              </a:ext>
            </a:extLst>
          </p:cNvPr>
          <p:cNvPicPr>
            <a:picLocks noGrp="1" noRot="1" noChangeAspect="1" noMove="1" noResize="1" noEditPoints="1" noAdjustHandles="1" noChangeArrowheads="1" noChangeShapeType="1" noCrop="1"/>
          </p:cNvPicPr>
          <p:nvPr/>
        </p:nvPicPr>
        <p:blipFill>
          <a:blip r:embed="rId3"/>
          <a:stretch>
            <a:fillRect/>
          </a:stretch>
        </p:blipFill>
        <p:spPr>
          <a:xfrm>
            <a:off x="5909899" y="992222"/>
            <a:ext cx="6101663" cy="5489642"/>
          </a:xfrm>
          <a:prstGeom prst="rect">
            <a:avLst/>
          </a:prstGeom>
        </p:spPr>
      </p:pic>
      <p:sp>
        <p:nvSpPr>
          <p:cNvPr id="13" name="TextBox 12">
            <a:extLst>
              <a:ext uri="{FF2B5EF4-FFF2-40B4-BE49-F238E27FC236}">
                <a16:creationId xmlns:a16="http://schemas.microsoft.com/office/drawing/2014/main" id="{95A289E3-2FEB-B1F1-FCD0-F5D39096DF32}"/>
              </a:ext>
            </a:extLst>
          </p:cNvPr>
          <p:cNvSpPr txBox="1">
            <a:spLocks noGrp="1" noRot="1" noMove="1" noResize="1" noEditPoints="1" noAdjustHandles="1" noChangeArrowheads="1" noChangeShapeType="1"/>
          </p:cNvSpPr>
          <p:nvPr/>
        </p:nvSpPr>
        <p:spPr>
          <a:xfrm>
            <a:off x="208345" y="3429000"/>
            <a:ext cx="5825309" cy="2331407"/>
          </a:xfrm>
          <a:prstGeom prst="rect">
            <a:avLst/>
          </a:prstGeom>
          <a:noFill/>
        </p:spPr>
        <p:txBody>
          <a:bodyPr wrap="square">
            <a:spAutoFit/>
          </a:bodyPr>
          <a:lstStyle/>
          <a:p>
            <a:pPr marL="285750" indent="-285750">
              <a:spcAft>
                <a:spcPts val="900"/>
              </a:spcAft>
              <a:buFont typeface="Arial" panose="020B0604020202020204" pitchFamily="34" charset="0"/>
              <a:buChar char="•"/>
              <a:defRPr sz="1650">
                <a:solidFill>
                  <a:srgbClr val="18212B"/>
                </a:solidFill>
                <a:latin typeface="Aptos"/>
              </a:defRPr>
            </a:pPr>
            <a:r>
              <a:rPr lang="en-US" dirty="0">
                <a:latin typeface="Times New Roman" panose="02020603050405020304" pitchFamily="18" charset="0"/>
                <a:cs typeface="Times New Roman" panose="02020603050405020304" pitchFamily="18" charset="0"/>
              </a:rPr>
              <a:t>128 events in </a:t>
            </a:r>
            <a:r>
              <a:rPr lang="en-US" baseline="30000" dirty="0">
                <a:latin typeface="Times New Roman" panose="02020603050405020304" pitchFamily="18" charset="0"/>
                <a:cs typeface="Times New Roman" panose="02020603050405020304" pitchFamily="18" charset="0"/>
              </a:rPr>
              <a:t>14</a:t>
            </a:r>
            <a:r>
              <a:rPr lang="en-US" dirty="0">
                <a:latin typeface="Times New Roman" panose="02020603050405020304" pitchFamily="18" charset="0"/>
                <a:cs typeface="Times New Roman" panose="02020603050405020304" pitchFamily="18" charset="0"/>
              </a:rPr>
              <a:t>N → 3α + H, including 29 white stars.</a:t>
            </a:r>
          </a:p>
          <a:p>
            <a:pPr marL="285750" indent="-285750">
              <a:spcAft>
                <a:spcPts val="900"/>
              </a:spcAft>
              <a:buFont typeface="Arial" panose="020B0604020202020204" pitchFamily="34" charset="0"/>
              <a:buChar char="•"/>
              <a:defRPr sz="1650">
                <a:solidFill>
                  <a:srgbClr val="18212B"/>
                </a:solidFill>
                <a:latin typeface="Aptos"/>
              </a:defRPr>
            </a:pPr>
            <a:r>
              <a:rPr lang="en-US" baseline="30000" dirty="0">
                <a:latin typeface="Times New Roman" panose="02020603050405020304" pitchFamily="18" charset="0"/>
                <a:cs typeface="Times New Roman" panose="02020603050405020304" pitchFamily="18" charset="0"/>
              </a:rPr>
              <a:t>8</a:t>
            </a:r>
            <a:r>
              <a:rPr lang="en-US" dirty="0">
                <a:latin typeface="Times New Roman" panose="02020603050405020304" pitchFamily="18" charset="0"/>
                <a:cs typeface="Times New Roman" panose="02020603050405020304" pitchFamily="18" charset="0"/>
              </a:rPr>
              <a:t>Be(0</a:t>
            </a:r>
            <a:r>
              <a:rPr lang="en-US" baseline="30000"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contribution: </a:t>
            </a:r>
            <a:r>
              <a:rPr lang="en-US" b="1" dirty="0">
                <a:latin typeface="Times New Roman" panose="02020603050405020304" pitchFamily="18" charset="0"/>
                <a:cs typeface="Times New Roman" panose="02020603050405020304" pitchFamily="18" charset="0"/>
              </a:rPr>
              <a:t>41 ± 6%.</a:t>
            </a:r>
          </a:p>
          <a:p>
            <a:pPr marL="285750" indent="-285750">
              <a:spcAft>
                <a:spcPts val="900"/>
              </a:spcAft>
              <a:buFont typeface="Arial" panose="020B0604020202020204" pitchFamily="34" charset="0"/>
              <a:buChar char="•"/>
              <a:defRPr sz="1650">
                <a:solidFill>
                  <a:srgbClr val="18212B"/>
                </a:solidFill>
                <a:latin typeface="Aptos"/>
              </a:defRPr>
            </a:pPr>
            <a:r>
              <a:rPr lang="en-US" baseline="30000" dirty="0">
                <a:latin typeface="Times New Roman" panose="02020603050405020304" pitchFamily="18" charset="0"/>
                <a:cs typeface="Times New Roman" panose="02020603050405020304" pitchFamily="18" charset="0"/>
              </a:rPr>
              <a:t>9</a:t>
            </a:r>
            <a:r>
              <a:rPr lang="en-US" dirty="0">
                <a:latin typeface="Times New Roman" panose="02020603050405020304" pitchFamily="18" charset="0"/>
                <a:cs typeface="Times New Roman" panose="02020603050405020304" pitchFamily="18" charset="0"/>
              </a:rPr>
              <a:t>B contribution: </a:t>
            </a:r>
            <a:r>
              <a:rPr lang="en-US" b="1" dirty="0">
                <a:latin typeface="Times New Roman" panose="02020603050405020304" pitchFamily="18" charset="0"/>
                <a:cs typeface="Times New Roman" panose="02020603050405020304" pitchFamily="18" charset="0"/>
              </a:rPr>
              <a:t>23 ± 4%.</a:t>
            </a:r>
          </a:p>
          <a:p>
            <a:pPr marL="285750" indent="-285750">
              <a:spcAft>
                <a:spcPts val="900"/>
              </a:spcAft>
              <a:buFont typeface="Arial" panose="020B0604020202020204" pitchFamily="34" charset="0"/>
              <a:buChar char="•"/>
              <a:defRPr sz="1650">
                <a:solidFill>
                  <a:srgbClr val="18212B"/>
                </a:solidFill>
                <a:latin typeface="Aptos"/>
              </a:defRPr>
            </a:pPr>
            <a:r>
              <a:rPr lang="en-US" dirty="0">
                <a:latin typeface="Times New Roman" panose="02020603050405020304" pitchFamily="18" charset="0"/>
                <a:cs typeface="Times New Roman" panose="02020603050405020304" pitchFamily="18" charset="0"/>
              </a:rPr>
              <a:t>About 10% is consistent with Hoyle-state decay, but roughly half overlaps with the </a:t>
            </a:r>
            <a:r>
              <a:rPr lang="en-US" baseline="30000" dirty="0">
                <a:latin typeface="Times New Roman" panose="02020603050405020304" pitchFamily="18" charset="0"/>
                <a:cs typeface="Times New Roman" panose="02020603050405020304" pitchFamily="18" charset="0"/>
              </a:rPr>
              <a:t>9</a:t>
            </a:r>
            <a:r>
              <a:rPr lang="en-US" dirty="0">
                <a:latin typeface="Times New Roman" panose="02020603050405020304" pitchFamily="18" charset="0"/>
                <a:cs typeface="Times New Roman" panose="02020603050405020304" pitchFamily="18" charset="0"/>
              </a:rPr>
              <a:t>Bα channel.</a:t>
            </a:r>
          </a:p>
          <a:p>
            <a:pPr marL="285750" indent="-285750">
              <a:spcAft>
                <a:spcPts val="900"/>
              </a:spcAft>
              <a:buFont typeface="Arial" panose="020B0604020202020204" pitchFamily="34" charset="0"/>
              <a:buChar char="•"/>
              <a:defRPr sz="1650">
                <a:solidFill>
                  <a:srgbClr val="18212B"/>
                </a:solidFill>
                <a:latin typeface="Aptos"/>
              </a:defRPr>
            </a:pPr>
            <a:r>
              <a:rPr lang="en-US" dirty="0">
                <a:latin typeface="Times New Roman" panose="02020603050405020304" pitchFamily="18" charset="0"/>
                <a:cs typeface="Times New Roman" panose="02020603050405020304" pitchFamily="18" charset="0"/>
              </a:rPr>
              <a:t>This shows the importance of combinatorial background and sufficient statistics.</a:t>
            </a:r>
          </a:p>
        </p:txBody>
      </p:sp>
      <p:sp>
        <p:nvSpPr>
          <p:cNvPr id="4" name="TextBox 3">
            <a:extLst>
              <a:ext uri="{FF2B5EF4-FFF2-40B4-BE49-F238E27FC236}">
                <a16:creationId xmlns:a16="http://schemas.microsoft.com/office/drawing/2014/main" id="{E8AAB832-B223-88CC-D8F6-734A798AEC34}"/>
              </a:ext>
            </a:extLst>
          </p:cNvPr>
          <p:cNvSpPr txBox="1">
            <a:spLocks noGrp="1" noRot="1" noMove="1" noResize="1" noEditPoints="1" noAdjustHandles="1" noChangeArrowheads="1" noChangeShapeType="1"/>
          </p:cNvSpPr>
          <p:nvPr/>
        </p:nvSpPr>
        <p:spPr>
          <a:xfrm>
            <a:off x="2010383" y="5982636"/>
            <a:ext cx="3806757" cy="369332"/>
          </a:xfrm>
          <a:prstGeom prst="rect">
            <a:avLst/>
          </a:prstGeom>
          <a:noFill/>
        </p:spPr>
        <p:txBody>
          <a:bodyPr wrap="square">
            <a:spAutoFit/>
          </a:bodyPr>
          <a:lstStyle/>
          <a:p>
            <a:r>
              <a:rPr lang="ru-RU" sz="1800" b="1" i="1" dirty="0">
                <a:solidFill>
                  <a:schemeClr val="tx1"/>
                </a:solidFill>
                <a:effectLst/>
                <a:latin typeface="Times New Roman" panose="02020603050405020304" pitchFamily="18" charset="0"/>
                <a:cs typeface="Times New Roman" panose="02020603050405020304" pitchFamily="18" charset="0"/>
                <a:hlinkClick r:id="rId4"/>
              </a:rPr>
              <a:t>Phys. Part. Nuclei</a:t>
            </a:r>
            <a:r>
              <a:rPr lang="ru-RU" sz="1800" b="1" i="0" dirty="0">
                <a:solidFill>
                  <a:schemeClr val="tx1"/>
                </a:solidFill>
                <a:effectLst/>
                <a:latin typeface="Times New Roman" panose="02020603050405020304" pitchFamily="18" charset="0"/>
                <a:cs typeface="Times New Roman" panose="02020603050405020304" pitchFamily="18" charset="0"/>
                <a:hlinkClick r:id="rId4"/>
              </a:rPr>
              <a:t> 53, 456–460 (2022)</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66440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6E2467-A174-75BA-53C1-0B0D9E861B90}"/>
            </a:ext>
          </a:extLst>
        </p:cNvPr>
        <p:cNvGrpSpPr/>
        <p:nvPr/>
      </p:nvGrpSpPr>
      <p:grpSpPr>
        <a:xfrm>
          <a:off x="0" y="0"/>
          <a:ext cx="0" cy="0"/>
          <a:chOff x="0" y="0"/>
          <a:chExt cx="0" cy="0"/>
        </a:xfrm>
      </p:grpSpPr>
      <p:grpSp>
        <p:nvGrpSpPr>
          <p:cNvPr id="5" name="Группа 4">
            <a:extLst>
              <a:ext uri="{FF2B5EF4-FFF2-40B4-BE49-F238E27FC236}">
                <a16:creationId xmlns:a16="http://schemas.microsoft.com/office/drawing/2014/main" id="{7BFB38B7-DEC4-0D1E-A10F-7AA18197E16B}"/>
              </a:ext>
            </a:extLst>
          </p:cNvPr>
          <p:cNvGrpSpPr>
            <a:grpSpLocks noGrp="1" noUngrp="1" noRot="1" noMove="1" noResize="1"/>
          </p:cNvGrpSpPr>
          <p:nvPr/>
        </p:nvGrpSpPr>
        <p:grpSpPr>
          <a:xfrm>
            <a:off x="5101147" y="1524316"/>
            <a:ext cx="7087333" cy="3969391"/>
            <a:chOff x="197644" y="54430"/>
            <a:chExt cx="9002294" cy="5041900"/>
          </a:xfrm>
        </p:grpSpPr>
        <p:pic>
          <p:nvPicPr>
            <p:cNvPr id="6" name="Picture 2">
              <a:extLst>
                <a:ext uri="{FF2B5EF4-FFF2-40B4-BE49-F238E27FC236}">
                  <a16:creationId xmlns:a16="http://schemas.microsoft.com/office/drawing/2014/main" id="{603FFC2B-FEFC-5394-04DC-36E23D1B2BE2}"/>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50795" t="50336" r="5180" b="2570"/>
            <a:stretch>
              <a:fillRect/>
            </a:stretch>
          </p:blipFill>
          <p:spPr bwMode="auto">
            <a:xfrm>
              <a:off x="197644" y="54430"/>
              <a:ext cx="6875464"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descr="C:\Pavel\USERS\Pavel\PPT\Balls\O16.jpg">
              <a:extLst>
                <a:ext uri="{FF2B5EF4-FFF2-40B4-BE49-F238E27FC236}">
                  <a16:creationId xmlns:a16="http://schemas.microsoft.com/office/drawing/2014/main" id="{B755E794-BA5A-F0C6-2098-77C7132F75F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a:stretch>
              <a:fillRect/>
            </a:stretch>
          </p:blipFill>
          <p:spPr bwMode="auto">
            <a:xfrm rot="2554435">
              <a:off x="7529888" y="3282618"/>
              <a:ext cx="1101725" cy="1131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C:\Pavel\USERS\Pavel\PPT\Balls\Be8.jpg">
              <a:extLst>
                <a:ext uri="{FF2B5EF4-FFF2-40B4-BE49-F238E27FC236}">
                  <a16:creationId xmlns:a16="http://schemas.microsoft.com/office/drawing/2014/main" id="{54F7EF21-3135-5729-1611-A00FC50D104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a:fillRect/>
            </a:stretch>
          </p:blipFill>
          <p:spPr bwMode="auto">
            <a:xfrm rot="3490033">
              <a:off x="6894888" y="2363455"/>
              <a:ext cx="1127125" cy="708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2" descr="c12">
              <a:extLst>
                <a:ext uri="{FF2B5EF4-FFF2-40B4-BE49-F238E27FC236}">
                  <a16:creationId xmlns:a16="http://schemas.microsoft.com/office/drawing/2014/main" id="{CD825240-F5A1-1966-BFCF-7A8395035AA2}"/>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rcRect/>
            <a:stretch>
              <a:fillRect/>
            </a:stretch>
          </p:blipFill>
          <p:spPr bwMode="auto">
            <a:xfrm>
              <a:off x="8047413" y="1763379"/>
              <a:ext cx="1152525" cy="118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3" descr="C:\Pavel\USERS\Pavel\PPT\Balls\Be8.jpg">
              <a:extLst>
                <a:ext uri="{FF2B5EF4-FFF2-40B4-BE49-F238E27FC236}">
                  <a16:creationId xmlns:a16="http://schemas.microsoft.com/office/drawing/2014/main" id="{E072021C-E882-1CEC-B2D2-0A9DA75D06ED}"/>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a:stretch>
              <a:fillRect/>
            </a:stretch>
          </p:blipFill>
          <p:spPr bwMode="auto">
            <a:xfrm rot="3490033">
              <a:off x="6894888" y="779129"/>
              <a:ext cx="1127125" cy="708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32" descr="p">
              <a:extLst>
                <a:ext uri="{FF2B5EF4-FFF2-40B4-BE49-F238E27FC236}">
                  <a16:creationId xmlns:a16="http://schemas.microsoft.com/office/drawing/2014/main" id="{E3686FEF-8B56-8A33-04F4-B3FD5C7EE67A}"/>
                </a:ext>
              </a:extLst>
            </p:cNvPr>
            <p:cNvPicPr>
              <a:picLocks noGrp="1" noRot="1" noChangeAspect="1" noMove="1" noResize="1" noEditPoints="1" noAdjustHandles="1" noChangeArrowheads="1" noChangeShapeType="1" noCrop="1"/>
            </p:cNvPicPr>
            <p:nvPr/>
          </p:nvPicPr>
          <p:blipFill>
            <a:blip r:embed="rId7">
              <a:extLst>
                <a:ext uri="{28A0092B-C50C-407E-A947-70E740481C1C}">
                  <a14:useLocalDpi xmlns:a14="http://schemas.microsoft.com/office/drawing/2010/main" val="0"/>
                </a:ext>
              </a:extLst>
            </a:blip>
            <a:srcRect/>
            <a:stretch>
              <a:fillRect/>
            </a:stretch>
          </p:blipFill>
          <p:spPr bwMode="auto">
            <a:xfrm>
              <a:off x="7723563" y="683880"/>
              <a:ext cx="21748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Стрелка вправо 13">
              <a:extLst>
                <a:ext uri="{FF2B5EF4-FFF2-40B4-BE49-F238E27FC236}">
                  <a16:creationId xmlns:a16="http://schemas.microsoft.com/office/drawing/2014/main" id="{61BCCC91-D713-1DC8-8929-E583441E8449}"/>
                </a:ext>
              </a:extLst>
            </p:cNvPr>
            <p:cNvSpPr>
              <a:spLocks noGrp="1" noRot="1" noMove="1" noResize="1" noEditPoints="1" noAdjustHandles="1" noChangeArrowheads="1" noChangeShapeType="1"/>
            </p:cNvSpPr>
            <p:nvPr/>
          </p:nvSpPr>
          <p:spPr>
            <a:xfrm>
              <a:off x="3635375" y="2781300"/>
              <a:ext cx="3240088" cy="431800"/>
            </a:xfrm>
            <a:prstGeom prst="rightArrow">
              <a:avLst/>
            </a:prstGeom>
            <a:solidFill>
              <a:schemeClr val="accent1">
                <a:alpha val="27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ru-RU"/>
            </a:p>
          </p:txBody>
        </p:sp>
        <p:sp useBgFill="1">
          <p:nvSpPr>
            <p:cNvPr id="14" name="TextBox 16">
              <a:extLst>
                <a:ext uri="{FF2B5EF4-FFF2-40B4-BE49-F238E27FC236}">
                  <a16:creationId xmlns:a16="http://schemas.microsoft.com/office/drawing/2014/main" id="{60C87722-C603-3829-E1D1-BDBA423CA7F8}"/>
                </a:ext>
              </a:extLst>
            </p:cNvPr>
            <p:cNvSpPr txBox="1">
              <a:spLocks noGrp="1" noRot="1" noMove="1" noResize="1" noEditPoints="1" noAdjustHandles="1" noChangeArrowheads="1" noChangeShapeType="1"/>
            </p:cNvSpPr>
            <p:nvPr/>
          </p:nvSpPr>
          <p:spPr bwMode="auto">
            <a:xfrm>
              <a:off x="6241448" y="195867"/>
              <a:ext cx="585117" cy="469124"/>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a:t>    </a:t>
              </a:r>
              <a:endParaRPr lang="ru-RU" altLang="ru-RU"/>
            </a:p>
          </p:txBody>
        </p:sp>
        <p:sp useBgFill="1">
          <p:nvSpPr>
            <p:cNvPr id="15" name="TextBox 18">
              <a:extLst>
                <a:ext uri="{FF2B5EF4-FFF2-40B4-BE49-F238E27FC236}">
                  <a16:creationId xmlns:a16="http://schemas.microsoft.com/office/drawing/2014/main" id="{72554C85-C1F6-6D45-01B6-173560FCD577}"/>
                </a:ext>
              </a:extLst>
            </p:cNvPr>
            <p:cNvSpPr txBox="1">
              <a:spLocks noGrp="1" noRot="1" noMove="1" noResize="1" noEditPoints="1" noAdjustHandles="1" noChangeArrowheads="1" noChangeShapeType="1"/>
            </p:cNvSpPr>
            <p:nvPr/>
          </p:nvSpPr>
          <p:spPr bwMode="auto">
            <a:xfrm>
              <a:off x="5724525" y="4221163"/>
              <a:ext cx="431800" cy="369887"/>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a:t>    </a:t>
              </a:r>
              <a:endParaRPr lang="ru-RU" altLang="ru-RU"/>
            </a:p>
          </p:txBody>
        </p:sp>
      </p:grpSp>
      <p:sp>
        <p:nvSpPr>
          <p:cNvPr id="16" name="Rectangle 14">
            <a:extLst>
              <a:ext uri="{FF2B5EF4-FFF2-40B4-BE49-F238E27FC236}">
                <a16:creationId xmlns:a16="http://schemas.microsoft.com/office/drawing/2014/main" id="{36FB24DD-88BC-898E-3F19-558D82D80C94}"/>
              </a:ext>
            </a:extLst>
          </p:cNvPr>
          <p:cNvSpPr>
            <a:spLocks noGrp="1" noRot="1" noMove="1" noResize="1" noEditPoints="1" noAdjustHandles="1" noChangeArrowheads="1" noChangeShapeType="1"/>
          </p:cNvSpPr>
          <p:nvPr/>
        </p:nvSpPr>
        <p:spPr bwMode="auto">
          <a:xfrm>
            <a:off x="161656" y="5465725"/>
            <a:ext cx="11868687" cy="1323439"/>
          </a:xfrm>
          <a:prstGeom prst="rect">
            <a:avLst/>
          </a:prstGeom>
          <a:noFill/>
          <a:ln w="9525">
            <a:noFill/>
            <a:miter lim="800000"/>
            <a:headEnd/>
            <a:tailEnd/>
          </a:ln>
          <a:effectLst/>
        </p:spPr>
        <p:txBody>
          <a:bodyPr wrap="square" anchor="ctr">
            <a:spAutoFit/>
          </a:bodyPr>
          <a:lstStyle/>
          <a:p>
            <a:pPr indent="449263" algn="just" eaLnBrk="0" hangingPunct="0">
              <a:defRPr/>
            </a:pPr>
            <a:r>
              <a:rPr lang="en-US" sz="1600" b="1" dirty="0">
                <a:latin typeface="+mj-lt"/>
                <a:ea typeface="Calibri" pitchFamily="34" charset="0"/>
                <a:cs typeface="Times New Roman" pitchFamily="18" charset="0"/>
              </a:rPr>
              <a:t>Having been tested, this approach was used to identify </a:t>
            </a:r>
            <a:r>
              <a:rPr lang="en-US" sz="1600" b="1" baseline="30000" dirty="0">
                <a:latin typeface="+mj-lt"/>
                <a:ea typeface="Calibri" pitchFamily="34" charset="0"/>
                <a:cs typeface="Times New Roman" pitchFamily="18" charset="0"/>
              </a:rPr>
              <a:t>8</a:t>
            </a:r>
            <a:r>
              <a:rPr lang="en-US" sz="1600" b="1" dirty="0">
                <a:latin typeface="+mj-lt"/>
                <a:ea typeface="Calibri" pitchFamily="34" charset="0"/>
                <a:cs typeface="Times New Roman" pitchFamily="18" charset="0"/>
              </a:rPr>
              <a:t>Be and HS and search for more complex states of α</a:t>
            </a:r>
            <a:r>
              <a:rPr lang="ru-RU" sz="1600" b="1" dirty="0">
                <a:latin typeface="+mj-lt"/>
                <a:ea typeface="Calibri" pitchFamily="34" charset="0"/>
                <a:cs typeface="Times New Roman" pitchFamily="18" charset="0"/>
              </a:rPr>
              <a:t>-</a:t>
            </a:r>
            <a:r>
              <a:rPr lang="en-US" sz="1600" b="1" dirty="0">
                <a:latin typeface="+mj-lt"/>
                <a:ea typeface="Calibri" pitchFamily="34" charset="0"/>
                <a:cs typeface="Times New Roman" pitchFamily="18" charset="0"/>
              </a:rPr>
              <a:t>particles in fragmentation of medium and heavy nuclei. Recently, based on the statistics of dozens of </a:t>
            </a:r>
            <a:r>
              <a:rPr lang="en-US" sz="1600" b="1" baseline="30000" dirty="0">
                <a:latin typeface="+mj-lt"/>
                <a:ea typeface="Calibri" pitchFamily="34" charset="0"/>
                <a:cs typeface="Times New Roman" pitchFamily="18" charset="0"/>
              </a:rPr>
              <a:t>8</a:t>
            </a:r>
            <a:r>
              <a:rPr lang="en-US" sz="1600" b="1" dirty="0">
                <a:latin typeface="+mj-lt"/>
                <a:ea typeface="Calibri" pitchFamily="34" charset="0"/>
                <a:cs typeface="Times New Roman" pitchFamily="18" charset="0"/>
              </a:rPr>
              <a:t>Be decays, we have found the enhancement of the probability to detect </a:t>
            </a:r>
            <a:r>
              <a:rPr lang="en-US" sz="1600" b="1" baseline="30000" dirty="0">
                <a:latin typeface="+mj-lt"/>
                <a:ea typeface="Calibri" pitchFamily="34" charset="0"/>
                <a:cs typeface="Times New Roman" pitchFamily="18" charset="0"/>
              </a:rPr>
              <a:t>8</a:t>
            </a:r>
            <a:r>
              <a:rPr lang="en-US" sz="1600" b="1" dirty="0">
                <a:latin typeface="+mj-lt"/>
                <a:ea typeface="Calibri" pitchFamily="34" charset="0"/>
                <a:cs typeface="Times New Roman" pitchFamily="18" charset="0"/>
              </a:rPr>
              <a:t>Be in the event while increasing the number of relativistic α-particles. A preliminary conclusion has been made that contributions of </a:t>
            </a:r>
            <a:r>
              <a:rPr lang="en-US" sz="1600" b="1" baseline="30000" dirty="0">
                <a:latin typeface="+mj-lt"/>
                <a:ea typeface="Calibri" pitchFamily="34" charset="0"/>
                <a:cs typeface="Times New Roman" pitchFamily="18" charset="0"/>
              </a:rPr>
              <a:t>9</a:t>
            </a:r>
            <a:r>
              <a:rPr lang="en-US" sz="1600" b="1" dirty="0">
                <a:latin typeface="+mj-lt"/>
                <a:ea typeface="Calibri" pitchFamily="34" charset="0"/>
                <a:cs typeface="Times New Roman" pitchFamily="18" charset="0"/>
              </a:rPr>
              <a:t>B and HS decays also increase. The exotically large sizes and lifetimes of </a:t>
            </a:r>
            <a:r>
              <a:rPr lang="en-US" sz="1600" b="1" baseline="30000" dirty="0">
                <a:latin typeface="+mj-lt"/>
                <a:ea typeface="Calibri" pitchFamily="34" charset="0"/>
                <a:cs typeface="Times New Roman" pitchFamily="18" charset="0"/>
              </a:rPr>
              <a:t>8</a:t>
            </a:r>
            <a:r>
              <a:rPr lang="en-US" sz="1600" b="1" dirty="0">
                <a:latin typeface="+mj-lt"/>
                <a:ea typeface="Calibri" pitchFamily="34" charset="0"/>
                <a:cs typeface="Times New Roman" pitchFamily="18" charset="0"/>
              </a:rPr>
              <a:t>Be and HS allow us to assume an opportunity of synthesizing αBEC by means of successively connected emerging α-particles.</a:t>
            </a:r>
            <a:endParaRPr lang="en-US" sz="1600" b="1" dirty="0">
              <a:latin typeface="+mj-lt"/>
            </a:endParaRPr>
          </a:p>
        </p:txBody>
      </p:sp>
      <p:pic>
        <p:nvPicPr>
          <p:cNvPr id="18" name="Picture 5" descr="Au">
            <a:extLst>
              <a:ext uri="{FF2B5EF4-FFF2-40B4-BE49-F238E27FC236}">
                <a16:creationId xmlns:a16="http://schemas.microsoft.com/office/drawing/2014/main" id="{741BF786-77DE-933A-E84E-CDA82CF03893}"/>
              </a:ext>
            </a:extLst>
          </p:cNvPr>
          <p:cNvPicPr>
            <a:picLocks noGrp="1" noRot="1" noChangeAspect="1" noMove="1" noResize="1" noEditPoints="1" noAdjustHandles="1" noChangeArrowheads="1" noChangeShapeType="1" noCrop="1"/>
          </p:cNvPicPr>
          <p:nvPr/>
        </p:nvPicPr>
        <p:blipFill>
          <a:blip r:embed="rId8">
            <a:extLst>
              <a:ext uri="{28A0092B-C50C-407E-A947-70E740481C1C}">
                <a14:useLocalDpi xmlns:a14="http://schemas.microsoft.com/office/drawing/2010/main" val="0"/>
              </a:ext>
            </a:extLst>
          </a:blip>
          <a:srcRect/>
          <a:stretch>
            <a:fillRect/>
          </a:stretch>
        </p:blipFill>
        <p:spPr bwMode="auto">
          <a:xfrm>
            <a:off x="0" y="1407197"/>
            <a:ext cx="5218822" cy="3908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FAF3AC68-21E0-2827-047A-7AE91EEED799}"/>
              </a:ext>
            </a:extLst>
          </p:cNvPr>
          <p:cNvSpPr txBox="1">
            <a:spLocks noGrp="1" noRot="1" noMove="1" noResize="1" noEditPoints="1" noAdjustHandles="1" noChangeArrowheads="1" noChangeShapeType="1"/>
          </p:cNvSpPr>
          <p:nvPr/>
        </p:nvSpPr>
        <p:spPr>
          <a:xfrm>
            <a:off x="714376" y="476250"/>
            <a:ext cx="11477624" cy="410369"/>
          </a:xfrm>
          <a:prstGeom prst="rect">
            <a:avLst/>
          </a:prstGeom>
          <a:noFill/>
        </p:spPr>
        <p:txBody>
          <a:bodyPr wrap="square" lIns="0" tIns="0" rIns="0" bIns="0" anchor="t">
            <a:spAutoFit/>
          </a:bodyPr>
          <a:lstStyle/>
          <a:p>
            <a:pPr>
              <a:lnSpc>
                <a:spcPts val="3240"/>
              </a:lnSpc>
            </a:pPr>
            <a:r>
              <a:rPr lang="en-US" sz="2700" b="1" dirty="0">
                <a:latin typeface="Montserrat"/>
              </a:rPr>
              <a:t>Heavy nucleus multifragmentation</a:t>
            </a:r>
          </a:p>
        </p:txBody>
      </p:sp>
      <p:sp>
        <p:nvSpPr>
          <p:cNvPr id="20" name="Rectangle 13">
            <a:extLst>
              <a:ext uri="{FF2B5EF4-FFF2-40B4-BE49-F238E27FC236}">
                <a16:creationId xmlns:a16="http://schemas.microsoft.com/office/drawing/2014/main" id="{69192F07-B9C6-E050-506E-1F9E6C562300}"/>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spTree>
    <p:extLst>
      <p:ext uri="{BB962C8B-B14F-4D97-AF65-F5344CB8AC3E}">
        <p14:creationId xmlns:p14="http://schemas.microsoft.com/office/powerpoint/2010/main" val="9301858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488F7DF-8395-BBF1-FF0A-E854F75B70FC}"/>
              </a:ext>
            </a:extLst>
          </p:cNvPr>
          <p:cNvSpPr txBox="1">
            <a:spLocks noGrp="1" noRot="1" noMove="1" noResize="1" noEditPoints="1" noAdjustHandles="1" noChangeArrowheads="1" noChangeShapeType="1"/>
          </p:cNvSpPr>
          <p:nvPr/>
        </p:nvSpPr>
        <p:spPr>
          <a:xfrm>
            <a:off x="714376" y="476250"/>
            <a:ext cx="11477624" cy="410369"/>
          </a:xfrm>
          <a:prstGeom prst="rect">
            <a:avLst/>
          </a:prstGeom>
          <a:noFill/>
        </p:spPr>
        <p:txBody>
          <a:bodyPr wrap="square" lIns="0" tIns="0" rIns="0" bIns="0" anchor="t">
            <a:spAutoFit/>
          </a:bodyPr>
          <a:lstStyle/>
          <a:p>
            <a:pPr>
              <a:lnSpc>
                <a:spcPts val="3240"/>
              </a:lnSpc>
            </a:pPr>
            <a:r>
              <a:rPr lang="en-US" sz="2700" b="1" dirty="0">
                <a:latin typeface="Montserrat"/>
              </a:rPr>
              <a:t>Dissociation of </a:t>
            </a:r>
            <a:r>
              <a:rPr lang="en-US" sz="2700" b="1" baseline="30000" dirty="0">
                <a:latin typeface="Montserrat"/>
              </a:rPr>
              <a:t>197</a:t>
            </a:r>
            <a:r>
              <a:rPr lang="en-US" sz="2700" b="1" dirty="0">
                <a:latin typeface="Montserrat"/>
              </a:rPr>
              <a:t>Au nuclei at 10.7 GeV per nucleon</a:t>
            </a:r>
          </a:p>
        </p:txBody>
      </p:sp>
      <p:sp>
        <p:nvSpPr>
          <p:cNvPr id="7" name="Rectangle 13">
            <a:extLst>
              <a:ext uri="{FF2B5EF4-FFF2-40B4-BE49-F238E27FC236}">
                <a16:creationId xmlns:a16="http://schemas.microsoft.com/office/drawing/2014/main" id="{568F3246-A2F7-73F5-6324-7B8A57A9CB96}"/>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pic>
        <p:nvPicPr>
          <p:cNvPr id="9" name="Рисунок 8">
            <a:extLst>
              <a:ext uri="{FF2B5EF4-FFF2-40B4-BE49-F238E27FC236}">
                <a16:creationId xmlns:a16="http://schemas.microsoft.com/office/drawing/2014/main" id="{DFCB7972-98E4-166C-0B68-EC0B181AA3A7}"/>
              </a:ext>
            </a:extLst>
          </p:cNvPr>
          <p:cNvPicPr>
            <a:picLocks noGrp="1" noRot="1" noChangeAspect="1" noMove="1" noResize="1" noEditPoints="1" noAdjustHandles="1" noChangeArrowheads="1" noChangeShapeType="1" noCrop="1"/>
          </p:cNvPicPr>
          <p:nvPr/>
        </p:nvPicPr>
        <p:blipFill>
          <a:blip r:embed="rId2"/>
          <a:stretch>
            <a:fillRect/>
          </a:stretch>
        </p:blipFill>
        <p:spPr>
          <a:xfrm>
            <a:off x="5906550" y="1452019"/>
            <a:ext cx="6285450" cy="4289880"/>
          </a:xfrm>
          <a:prstGeom prst="rect">
            <a:avLst/>
          </a:prstGeom>
        </p:spPr>
      </p:pic>
      <p:pic>
        <p:nvPicPr>
          <p:cNvPr id="17" name="Рисунок 16">
            <a:extLst>
              <a:ext uri="{FF2B5EF4-FFF2-40B4-BE49-F238E27FC236}">
                <a16:creationId xmlns:a16="http://schemas.microsoft.com/office/drawing/2014/main" id="{F58E30BD-5892-0A5D-5F83-E7ACC98D9869}"/>
              </a:ext>
            </a:extLst>
          </p:cNvPr>
          <p:cNvPicPr>
            <a:picLocks noGrp="1" noRot="1" noChangeAspect="1" noMove="1" noResize="1" noEditPoints="1" noAdjustHandles="1" noChangeArrowheads="1" noChangeShapeType="1" noCrop="1"/>
          </p:cNvPicPr>
          <p:nvPr/>
        </p:nvPicPr>
        <p:blipFill>
          <a:blip r:embed="rId3"/>
          <a:stretch>
            <a:fillRect/>
          </a:stretch>
        </p:blipFill>
        <p:spPr>
          <a:xfrm>
            <a:off x="64205" y="1739942"/>
            <a:ext cx="5623232" cy="3714034"/>
          </a:xfrm>
          <a:prstGeom prst="rect">
            <a:avLst/>
          </a:prstGeom>
        </p:spPr>
      </p:pic>
    </p:spTree>
    <p:extLst>
      <p:ext uri="{BB962C8B-B14F-4D97-AF65-F5344CB8AC3E}">
        <p14:creationId xmlns:p14="http://schemas.microsoft.com/office/powerpoint/2010/main" val="30039958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AC9529-868C-9E08-C72F-D0DC742AC986}"/>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577FB642-C000-9161-B2D3-3E6FA5FD04D7}"/>
              </a:ext>
            </a:extLst>
          </p:cNvPr>
          <p:cNvSpPr>
            <a:spLocks noGrp="1" noRot="1" noMove="1" noResize="1" noEditPoints="1" noAdjustHandles="1" noChangeArrowheads="1" noChangeShapeType="1"/>
          </p:cNvSpPr>
          <p:nvPr/>
        </p:nvSpPr>
        <p:spPr>
          <a:xfrm>
            <a:off x="457200" y="552450"/>
            <a:ext cx="11220450" cy="609600"/>
          </a:xfrm>
          <a:prstGeom prst="rect">
            <a:avLst/>
          </a:prstGeom>
          <a:noFill/>
          <a:ln w="0">
            <a:noFill/>
            <a:prstDash val="solid"/>
          </a:ln>
        </p:spPr>
        <p:txBody>
          <a:bodyPr anchor="t"/>
          <a:lstStyle/>
          <a:p>
            <a:pPr>
              <a:defRPr sz="3225" b="1">
                <a:solidFill>
                  <a:srgbClr val="101820"/>
                </a:solidFill>
              </a:defRPr>
            </a:pPr>
            <a:r>
              <a:rPr lang="en-US" sz="3225" b="1" dirty="0"/>
              <a:t>Triple </a:t>
            </a:r>
            <a:r>
              <a:rPr lang="ru-RU" sz="3225" b="1" dirty="0"/>
              <a:t>fission</a:t>
            </a:r>
            <a:r>
              <a:rPr lang="en-US" sz="3225" b="1" dirty="0"/>
              <a:t> of Cf nucleus </a:t>
            </a:r>
            <a:endParaRPr sz="3225" b="1" dirty="0">
              <a:solidFill>
                <a:srgbClr val="101820"/>
              </a:solidFill>
            </a:endParaRPr>
          </a:p>
        </p:txBody>
      </p:sp>
      <p:cxnSp>
        <p:nvCxnSpPr>
          <p:cNvPr id="19" name="Прямая со стрелкой 18">
            <a:extLst>
              <a:ext uri="{FF2B5EF4-FFF2-40B4-BE49-F238E27FC236}">
                <a16:creationId xmlns:a16="http://schemas.microsoft.com/office/drawing/2014/main" id="{4EEE3057-EF74-10E6-F636-DAF87250BA4D}"/>
              </a:ext>
            </a:extLst>
          </p:cNvPr>
          <p:cNvCxnSpPr>
            <a:cxnSpLocks noGrp="1" noRot="1" noMove="1" noResize="1" noEditPoints="1" noAdjustHandles="1" noChangeArrowheads="1" noChangeShapeType="1"/>
          </p:cNvCxnSpPr>
          <p:nvPr/>
        </p:nvCxnSpPr>
        <p:spPr>
          <a:xfrm>
            <a:off x="457200" y="1181100"/>
            <a:ext cx="11277600" cy="0"/>
          </a:xfrm>
          <a:prstGeom prst="straightConnector1">
            <a:avLst/>
          </a:prstGeom>
          <a:ln w="9525">
            <a:solidFill>
              <a:srgbClr val="D7DCE0"/>
            </a:solidFill>
            <a:prstDash val="solid"/>
          </a:ln>
        </p:spPr>
      </p:cxnSp>
      <p:pic>
        <p:nvPicPr>
          <p:cNvPr id="7" name="Picture 2" descr="Panorama_all_28_events">
            <a:extLst>
              <a:ext uri="{FF2B5EF4-FFF2-40B4-BE49-F238E27FC236}">
                <a16:creationId xmlns:a16="http://schemas.microsoft.com/office/drawing/2014/main" id="{B3E91B2C-C97E-7D55-A51A-48F0C5BCB0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6174" y="1374379"/>
            <a:ext cx="7270107" cy="52450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a:extLst>
              <a:ext uri="{FF2B5EF4-FFF2-40B4-BE49-F238E27FC236}">
                <a16:creationId xmlns:a16="http://schemas.microsoft.com/office/drawing/2014/main" id="{414D89A8-1A75-C912-B4AD-E76D69C17BFE}"/>
              </a:ext>
            </a:extLst>
          </p:cNvPr>
          <p:cNvSpPr txBox="1"/>
          <p:nvPr/>
        </p:nvSpPr>
        <p:spPr>
          <a:xfrm>
            <a:off x="8875869" y="2355025"/>
            <a:ext cx="3141034" cy="3170099"/>
          </a:xfrm>
          <a:prstGeom prst="rect">
            <a:avLst/>
          </a:prstGeom>
          <a:noFill/>
        </p:spPr>
        <p:txBody>
          <a:bodyPr wrap="square" rtlCol="0">
            <a:spAutoFit/>
          </a:bodyPr>
          <a:lstStyle/>
          <a:p>
            <a:pPr algn="just"/>
            <a:r>
              <a:rPr lang="ru-RU" sz="2000" b="1" dirty="0">
                <a:latin typeface="+mj-lt"/>
                <a:cs typeface="Times New Roman" pitchFamily="18" charset="0"/>
              </a:rPr>
              <a:t>96 </a:t>
            </a:r>
            <a:r>
              <a:rPr lang="en-US" sz="2000" b="1" dirty="0">
                <a:latin typeface="+mj-lt"/>
                <a:cs typeface="Times New Roman" pitchFamily="18" charset="0"/>
              </a:rPr>
              <a:t>planar events with fragment triples were also found during examination of the surface of  NTE layers irradiated by the Cf source. The vertices of triples should be located deeper than the track diameter in order for the track triples to be observed fully.</a:t>
            </a:r>
            <a:endParaRPr lang="ru-RU" sz="2000" dirty="0">
              <a:latin typeface="+mj-lt"/>
            </a:endParaRPr>
          </a:p>
        </p:txBody>
      </p:sp>
    </p:spTree>
    <p:extLst>
      <p:ext uri="{BB962C8B-B14F-4D97-AF65-F5344CB8AC3E}">
        <p14:creationId xmlns:p14="http://schemas.microsoft.com/office/powerpoint/2010/main" val="2929943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659391-D86F-720D-7970-CE162216B8DC}"/>
            </a:ext>
          </a:extLst>
        </p:cNvPr>
        <p:cNvGrpSpPr/>
        <p:nvPr/>
      </p:nvGrpSpPr>
      <p:grpSpPr>
        <a:xfrm>
          <a:off x="0" y="0"/>
          <a:ext cx="0" cy="0"/>
          <a:chOff x="0" y="0"/>
          <a:chExt cx="0" cy="0"/>
        </a:xfrm>
      </p:grpSpPr>
      <p:sp>
        <p:nvSpPr>
          <p:cNvPr id="2" name="slide-title">
            <a:extLst>
              <a:ext uri="{FF2B5EF4-FFF2-40B4-BE49-F238E27FC236}">
                <a16:creationId xmlns:a16="http://schemas.microsoft.com/office/drawing/2014/main" id="{6E094FC1-201A-3156-6830-B2CE98BC628D}"/>
              </a:ext>
            </a:extLst>
          </p:cNvPr>
          <p:cNvSpPr>
            <a:spLocks noGrp="1" noRot="1" noMove="1" noResize="1" noEditPoints="1" noAdjustHandles="1" noChangeArrowheads="1" noChangeShapeType="1"/>
          </p:cNvSpPr>
          <p:nvPr/>
        </p:nvSpPr>
        <p:spPr>
          <a:xfrm>
            <a:off x="457200" y="552450"/>
            <a:ext cx="11220450" cy="609600"/>
          </a:xfrm>
          <a:prstGeom prst="rect">
            <a:avLst/>
          </a:prstGeom>
          <a:noFill/>
          <a:ln w="0">
            <a:noFill/>
            <a:prstDash val="solid"/>
          </a:ln>
        </p:spPr>
        <p:txBody>
          <a:bodyPr anchor="t"/>
          <a:lstStyle/>
          <a:p>
            <a:pPr>
              <a:defRPr sz="3225" b="1">
                <a:solidFill>
                  <a:srgbClr val="101820"/>
                </a:solidFill>
              </a:defRPr>
            </a:pPr>
            <a:r>
              <a:rPr lang="en-US" sz="3225" b="1" dirty="0"/>
              <a:t>Low-Energy Particle Ranges in Nuclear Emulsion</a:t>
            </a:r>
            <a:endParaRPr sz="3225" b="1" dirty="0">
              <a:solidFill>
                <a:srgbClr val="101820"/>
              </a:solidFill>
            </a:endParaRPr>
          </a:p>
        </p:txBody>
      </p:sp>
      <p:cxnSp>
        <p:nvCxnSpPr>
          <p:cNvPr id="19" name="Прямая со стрелкой 18">
            <a:extLst>
              <a:ext uri="{FF2B5EF4-FFF2-40B4-BE49-F238E27FC236}">
                <a16:creationId xmlns:a16="http://schemas.microsoft.com/office/drawing/2014/main" id="{97C0A25D-2BA5-A1A8-C468-8A0A2B919CE1}"/>
              </a:ext>
            </a:extLst>
          </p:cNvPr>
          <p:cNvCxnSpPr>
            <a:cxnSpLocks noGrp="1" noRot="1" noMove="1" noResize="1" noEditPoints="1" noAdjustHandles="1" noChangeArrowheads="1" noChangeShapeType="1"/>
          </p:cNvCxnSpPr>
          <p:nvPr/>
        </p:nvCxnSpPr>
        <p:spPr>
          <a:xfrm>
            <a:off x="457200" y="1181100"/>
            <a:ext cx="11277600" cy="0"/>
          </a:xfrm>
          <a:prstGeom prst="straightConnector1">
            <a:avLst/>
          </a:prstGeom>
          <a:ln w="9525">
            <a:solidFill>
              <a:srgbClr val="D7DCE0"/>
            </a:solidFill>
            <a:prstDash val="solid"/>
          </a:ln>
        </p:spPr>
      </p:cxnSp>
      <p:pic>
        <p:nvPicPr>
          <p:cNvPr id="10" name="Picture 4">
            <a:extLst>
              <a:ext uri="{FF2B5EF4-FFF2-40B4-BE49-F238E27FC236}">
                <a16:creationId xmlns:a16="http://schemas.microsoft.com/office/drawing/2014/main" id="{DFA02EDD-E4FE-B2C4-A2C5-9450C8A6E9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8411"/>
          <a:stretch>
            <a:fillRect/>
          </a:stretch>
        </p:blipFill>
        <p:spPr bwMode="auto">
          <a:xfrm>
            <a:off x="359525" y="3429000"/>
            <a:ext cx="5736475" cy="3249954"/>
          </a:xfrm>
          <a:prstGeom prst="rect">
            <a:avLst/>
          </a:prstGeom>
          <a:noFill/>
          <a:ln w="38100" algn="ctr">
            <a:noFill/>
            <a:miter lim="800000"/>
            <a:headEnd/>
            <a:tailEnd/>
          </a:ln>
          <a:extLst>
            <a:ext uri="{909E8E84-426E-40DD-AFC4-6F175D3DCCD1}">
              <a14:hiddenFill xmlns:a14="http://schemas.microsoft.com/office/drawing/2010/main">
                <a:solidFill>
                  <a:srgbClr val="FFFFFF"/>
                </a:solidFill>
              </a14:hiddenFill>
            </a:ext>
          </a:extLst>
        </p:spPr>
      </p:pic>
      <p:sp>
        <p:nvSpPr>
          <p:cNvPr id="12" name="Прямоугольник 3">
            <a:extLst>
              <a:ext uri="{FF2B5EF4-FFF2-40B4-BE49-F238E27FC236}">
                <a16:creationId xmlns:a16="http://schemas.microsoft.com/office/drawing/2014/main" id="{D55979B8-C685-EB0C-2262-970451309C93}"/>
              </a:ext>
            </a:extLst>
          </p:cNvPr>
          <p:cNvSpPr>
            <a:spLocks noChangeArrowheads="1"/>
          </p:cNvSpPr>
          <p:nvPr/>
        </p:nvSpPr>
        <p:spPr bwMode="auto">
          <a:xfrm>
            <a:off x="457200" y="1951107"/>
            <a:ext cx="404948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r>
              <a:rPr lang="en-US" altLang="ru-RU" sz="2000" b="1" dirty="0">
                <a:latin typeface="+mj-lt"/>
                <a:cs typeface="Times New Roman" panose="02020603050405020304" pitchFamily="18" charset="0"/>
              </a:rPr>
              <a:t>The ion range calibration of in NTE needs to  be extended below 1 </a:t>
            </a:r>
            <a:r>
              <a:rPr lang="en-US" altLang="ru-RU" sz="2000" b="1" i="1" dirty="0">
                <a:latin typeface="+mj-lt"/>
                <a:cs typeface="Times New Roman" panose="02020603050405020304" pitchFamily="18" charset="0"/>
              </a:rPr>
              <a:t>A</a:t>
            </a:r>
            <a:r>
              <a:rPr lang="en-US" altLang="ru-RU" sz="2000" b="1" dirty="0">
                <a:latin typeface="+mj-lt"/>
                <a:cs typeface="Times New Roman" panose="02020603050405020304" pitchFamily="18" charset="0"/>
              </a:rPr>
              <a:t> MeV. </a:t>
            </a:r>
            <a:endParaRPr lang="ru-RU" altLang="ru-RU" sz="2000" dirty="0">
              <a:latin typeface="+mj-lt"/>
            </a:endParaRPr>
          </a:p>
        </p:txBody>
      </p:sp>
      <p:pic>
        <p:nvPicPr>
          <p:cNvPr id="6" name="Picture 4">
            <a:extLst>
              <a:ext uri="{FF2B5EF4-FFF2-40B4-BE49-F238E27FC236}">
                <a16:creationId xmlns:a16="http://schemas.microsoft.com/office/drawing/2014/main" id="{C36151BC-D15C-94A1-39D0-8364337F9F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b="13779"/>
          <a:stretch>
            <a:fillRect/>
          </a:stretch>
        </p:blipFill>
        <p:spPr bwMode="auto">
          <a:xfrm>
            <a:off x="4919663" y="1591467"/>
            <a:ext cx="7272337" cy="3636963"/>
          </a:xfrm>
          <a:prstGeom prst="rect">
            <a:avLst/>
          </a:prstGeom>
          <a:noFill/>
          <a:ln w="38100" algn="ctr">
            <a:no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9638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21BC4-8D45-4C75-419E-9AFC911887FB}"/>
            </a:ext>
          </a:extLst>
        </p:cNvPr>
        <p:cNvGrpSpPr/>
        <p:nvPr/>
      </p:nvGrpSpPr>
      <p:grpSpPr>
        <a:xfrm>
          <a:off x="0" y="0"/>
          <a:ext cx="0" cy="0"/>
          <a:chOff x="0" y="0"/>
          <a:chExt cx="0" cy="0"/>
        </a:xfrm>
      </p:grpSpPr>
      <p:grpSp>
        <p:nvGrpSpPr>
          <p:cNvPr id="15" name="Группа 14">
            <a:extLst>
              <a:ext uri="{FF2B5EF4-FFF2-40B4-BE49-F238E27FC236}">
                <a16:creationId xmlns:a16="http://schemas.microsoft.com/office/drawing/2014/main" id="{38954DAE-003E-BB19-3599-7C80BC2409A1}"/>
              </a:ext>
            </a:extLst>
          </p:cNvPr>
          <p:cNvGrpSpPr>
            <a:grpSpLocks/>
          </p:cNvGrpSpPr>
          <p:nvPr/>
        </p:nvGrpSpPr>
        <p:grpSpPr bwMode="auto">
          <a:xfrm>
            <a:off x="390814" y="1367073"/>
            <a:ext cx="11336572" cy="5381859"/>
            <a:chOff x="1403648" y="1155587"/>
            <a:chExt cx="6006654" cy="2852738"/>
          </a:xfrm>
        </p:grpSpPr>
        <p:pic>
          <p:nvPicPr>
            <p:cNvPr id="16" name="Picture 3">
              <a:extLst>
                <a:ext uri="{FF2B5EF4-FFF2-40B4-BE49-F238E27FC236}">
                  <a16:creationId xmlns:a16="http://schemas.microsoft.com/office/drawing/2014/main" id="{600FFD3A-091A-51DF-1BFA-AC063F2BE55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48" r="7315" b="10786"/>
            <a:stretch/>
          </p:blipFill>
          <p:spPr bwMode="auto">
            <a:xfrm>
              <a:off x="1403648" y="1155587"/>
              <a:ext cx="6006654" cy="2852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Box 1">
              <a:extLst>
                <a:ext uri="{FF2B5EF4-FFF2-40B4-BE49-F238E27FC236}">
                  <a16:creationId xmlns:a16="http://schemas.microsoft.com/office/drawing/2014/main" id="{458D2EA3-13D7-332A-9DBC-E4CF1A14D1B4}"/>
                </a:ext>
              </a:extLst>
            </p:cNvPr>
            <p:cNvSpPr txBox="1">
              <a:spLocks noChangeArrowheads="1"/>
            </p:cNvSpPr>
            <p:nvPr/>
          </p:nvSpPr>
          <p:spPr bwMode="auto">
            <a:xfrm>
              <a:off x="5262305" y="1205212"/>
              <a:ext cx="315845" cy="37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sz="4400" b="1" i="1" dirty="0">
                  <a:solidFill>
                    <a:schemeClr val="bg1"/>
                  </a:solidFill>
                  <a:latin typeface="Times New Roman" panose="02020603050405020304" pitchFamily="18" charset="0"/>
                  <a:cs typeface="Times New Roman" panose="02020603050405020304" pitchFamily="18" charset="0"/>
                </a:rPr>
                <a:t>e</a:t>
              </a:r>
            </a:p>
          </p:txBody>
        </p:sp>
        <p:sp>
          <p:nvSpPr>
            <p:cNvPr id="18" name="TextBox 2">
              <a:extLst>
                <a:ext uri="{FF2B5EF4-FFF2-40B4-BE49-F238E27FC236}">
                  <a16:creationId xmlns:a16="http://schemas.microsoft.com/office/drawing/2014/main" id="{C2B3AE49-5958-8563-F5B6-7D7B21A96E72}"/>
                </a:ext>
              </a:extLst>
            </p:cNvPr>
            <p:cNvSpPr txBox="1">
              <a:spLocks noChangeArrowheads="1"/>
            </p:cNvSpPr>
            <p:nvPr/>
          </p:nvSpPr>
          <p:spPr bwMode="auto">
            <a:xfrm>
              <a:off x="2984925" y="2935582"/>
              <a:ext cx="219692" cy="37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sz="4400" b="1" i="1" dirty="0">
                  <a:solidFill>
                    <a:schemeClr val="bg1"/>
                  </a:solidFill>
                  <a:latin typeface="Times New Roman" panose="02020603050405020304" pitchFamily="18" charset="0"/>
                  <a:cs typeface="Times New Roman" panose="02020603050405020304" pitchFamily="18" charset="0"/>
                </a:rPr>
                <a:t>e</a:t>
              </a:r>
              <a:endParaRPr lang="en-US" altLang="en-US" sz="3600" b="1" i="1" dirty="0">
                <a:solidFill>
                  <a:schemeClr val="bg1"/>
                </a:solidFill>
                <a:latin typeface="Times New Roman" panose="02020603050405020304" pitchFamily="18" charset="0"/>
                <a:cs typeface="Times New Roman" panose="02020603050405020304" pitchFamily="18" charset="0"/>
              </a:endParaRPr>
            </a:p>
          </p:txBody>
        </p:sp>
        <p:sp>
          <p:nvSpPr>
            <p:cNvPr id="20" name="TextBox 8">
              <a:extLst>
                <a:ext uri="{FF2B5EF4-FFF2-40B4-BE49-F238E27FC236}">
                  <a16:creationId xmlns:a16="http://schemas.microsoft.com/office/drawing/2014/main" id="{DAC2FF9F-C4EF-743C-BF77-65E45FAE2B63}"/>
                </a:ext>
              </a:extLst>
            </p:cNvPr>
            <p:cNvSpPr txBox="1">
              <a:spLocks noRot="1" noChangeAspect="1" noMove="1" noResize="1" noEditPoints="1" noAdjustHandles="1" noChangeArrowheads="1" noChangeShapeType="1" noTextEdit="1"/>
            </p:cNvSpPr>
            <p:nvPr/>
          </p:nvSpPr>
          <p:spPr>
            <a:xfrm>
              <a:off x="5463740" y="2276872"/>
              <a:ext cx="476412" cy="461665"/>
            </a:xfrm>
            <a:prstGeom prst="rect">
              <a:avLst/>
            </a:prstGeom>
            <a:blipFill rotWithShape="0">
              <a:blip r:embed="rId4"/>
              <a:stretch>
                <a:fillRect/>
              </a:stretch>
            </a:blipFill>
          </p:spPr>
          <p:txBody>
            <a:bodyPr/>
            <a:ls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r>
                <a:rPr lang="ru-RU">
                  <a:noFill/>
                </a:rPr>
                <a:t> </a:t>
              </a:r>
            </a:p>
          </p:txBody>
        </p:sp>
        <p:sp>
          <p:nvSpPr>
            <p:cNvPr id="21" name="TextBox 12">
              <a:extLst>
                <a:ext uri="{FF2B5EF4-FFF2-40B4-BE49-F238E27FC236}">
                  <a16:creationId xmlns:a16="http://schemas.microsoft.com/office/drawing/2014/main" id="{6E044CD4-D204-3494-5633-E5F58B4B4B99}"/>
                </a:ext>
              </a:extLst>
            </p:cNvPr>
            <p:cNvSpPr txBox="1">
              <a:spLocks noRot="1" noChangeAspect="1" noMove="1" noResize="1" noEditPoints="1" noAdjustHandles="1" noChangeArrowheads="1" noChangeShapeType="1" noTextEdit="1"/>
            </p:cNvSpPr>
            <p:nvPr/>
          </p:nvSpPr>
          <p:spPr>
            <a:xfrm>
              <a:off x="4785893" y="2749796"/>
              <a:ext cx="476412" cy="461665"/>
            </a:xfrm>
            <a:prstGeom prst="rect">
              <a:avLst/>
            </a:prstGeom>
            <a:blipFill rotWithShape="0">
              <a:blip r:embed="rId5"/>
              <a:stretch>
                <a:fillRect/>
              </a:stretch>
            </a:blipFill>
          </p:spPr>
          <p:txBody>
            <a:bodyPr/>
            <a:ls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r>
                <a:rPr lang="ru-RU">
                  <a:noFill/>
                </a:rPr>
                <a:t> </a:t>
              </a:r>
            </a:p>
          </p:txBody>
        </p:sp>
        <p:cxnSp>
          <p:nvCxnSpPr>
            <p:cNvPr id="22" name="Прямая со стрелкой 21">
              <a:extLst>
                <a:ext uri="{FF2B5EF4-FFF2-40B4-BE49-F238E27FC236}">
                  <a16:creationId xmlns:a16="http://schemas.microsoft.com/office/drawing/2014/main" id="{FB1CEF6A-0C52-935D-E763-6FFE3DED51D7}"/>
                </a:ext>
              </a:extLst>
            </p:cNvPr>
            <p:cNvCxnSpPr/>
            <p:nvPr/>
          </p:nvCxnSpPr>
          <p:spPr>
            <a:xfrm flipH="1">
              <a:off x="2928615" y="3124259"/>
              <a:ext cx="615851" cy="308052"/>
            </a:xfrm>
            <a:prstGeom prst="straightConnector1">
              <a:avLst/>
            </a:prstGeom>
            <a:ln w="41275">
              <a:tailEnd type="arrow"/>
            </a:ln>
          </p:spPr>
          <p:style>
            <a:lnRef idx="3">
              <a:schemeClr val="dk1"/>
            </a:lnRef>
            <a:fillRef idx="0">
              <a:schemeClr val="dk1"/>
            </a:fillRef>
            <a:effectRef idx="2">
              <a:schemeClr val="dk1"/>
            </a:effectRef>
            <a:fontRef idx="minor">
              <a:schemeClr val="tx1"/>
            </a:fontRef>
          </p:style>
        </p:cxnSp>
        <p:sp>
          <p:nvSpPr>
            <p:cNvPr id="23" name="TextBox 23">
              <a:extLst>
                <a:ext uri="{FF2B5EF4-FFF2-40B4-BE49-F238E27FC236}">
                  <a16:creationId xmlns:a16="http://schemas.microsoft.com/office/drawing/2014/main" id="{9446104E-1472-27EC-A570-6C0C7912BA10}"/>
                </a:ext>
              </a:extLst>
            </p:cNvPr>
            <p:cNvSpPr txBox="1">
              <a:spLocks noChangeArrowheads="1"/>
            </p:cNvSpPr>
            <p:nvPr/>
          </p:nvSpPr>
          <p:spPr bwMode="auto">
            <a:xfrm>
              <a:off x="2165943" y="2152078"/>
              <a:ext cx="583415" cy="3773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ru-RU"/>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a:lstStyle>
            <a:p>
              <a:pPr eaLnBrk="1" hangingPunct="1"/>
              <a:r>
                <a:rPr lang="en-US" altLang="en-US" sz="4000" b="1" baseline="30000" dirty="0">
                  <a:solidFill>
                    <a:schemeClr val="bg1"/>
                  </a:solidFill>
                  <a:latin typeface="Times New Roman" panose="02020603050405020304" pitchFamily="18" charset="0"/>
                  <a:cs typeface="Times New Roman" panose="02020603050405020304" pitchFamily="18" charset="0"/>
                </a:rPr>
                <a:t>8</a:t>
              </a:r>
              <a:r>
                <a:rPr lang="en-US" altLang="en-US" sz="4000" b="1" dirty="0">
                  <a:solidFill>
                    <a:schemeClr val="bg1"/>
                  </a:solidFill>
                  <a:latin typeface="Times New Roman" panose="02020603050405020304" pitchFamily="18" charset="0"/>
                  <a:cs typeface="Times New Roman" panose="02020603050405020304" pitchFamily="18" charset="0"/>
                </a:rPr>
                <a:t>He</a:t>
              </a:r>
              <a:endParaRPr lang="en-US" altLang="en-US" sz="3200" b="1" dirty="0">
                <a:solidFill>
                  <a:schemeClr val="bg1"/>
                </a:solidFill>
                <a:latin typeface="Times New Roman" panose="02020603050405020304" pitchFamily="18" charset="0"/>
                <a:cs typeface="Times New Roman" panose="02020603050405020304" pitchFamily="18" charset="0"/>
              </a:endParaRPr>
            </a:p>
          </p:txBody>
        </p:sp>
        <p:cxnSp>
          <p:nvCxnSpPr>
            <p:cNvPr id="24" name="Прямая со стрелкой 23">
              <a:extLst>
                <a:ext uri="{FF2B5EF4-FFF2-40B4-BE49-F238E27FC236}">
                  <a16:creationId xmlns:a16="http://schemas.microsoft.com/office/drawing/2014/main" id="{BD4B2CE6-603F-3E99-F8FD-0C01E311D3E8}"/>
                </a:ext>
              </a:extLst>
            </p:cNvPr>
            <p:cNvCxnSpPr>
              <a:cxnSpLocks/>
            </p:cNvCxnSpPr>
            <p:nvPr/>
          </p:nvCxnSpPr>
          <p:spPr>
            <a:xfrm>
              <a:off x="2131120" y="2731785"/>
              <a:ext cx="710557" cy="18011"/>
            </a:xfrm>
            <a:prstGeom prst="straightConnector1">
              <a:avLst/>
            </a:prstGeom>
            <a:ln w="5715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grpSp>
      <p:sp>
        <p:nvSpPr>
          <p:cNvPr id="2" name="slide-title">
            <a:extLst>
              <a:ext uri="{FF2B5EF4-FFF2-40B4-BE49-F238E27FC236}">
                <a16:creationId xmlns:a16="http://schemas.microsoft.com/office/drawing/2014/main" id="{8433536F-2A11-86C2-DF6B-0D96251A2EF0}"/>
              </a:ext>
            </a:extLst>
          </p:cNvPr>
          <p:cNvSpPr>
            <a:spLocks/>
          </p:cNvSpPr>
          <p:nvPr/>
        </p:nvSpPr>
        <p:spPr>
          <a:xfrm>
            <a:off x="457200" y="552450"/>
            <a:ext cx="11709112" cy="609600"/>
          </a:xfrm>
          <a:prstGeom prst="rect">
            <a:avLst/>
          </a:prstGeom>
          <a:noFill/>
          <a:ln w="0">
            <a:noFill/>
            <a:prstDash val="solid"/>
          </a:ln>
        </p:spPr>
        <p:txBody>
          <a:bodyPr anchor="t"/>
          <a:lstStyle/>
          <a:p>
            <a:pPr>
              <a:defRPr sz="3225" b="1">
                <a:solidFill>
                  <a:srgbClr val="101820"/>
                </a:solidFill>
              </a:defRPr>
            </a:pPr>
            <a:r>
              <a:rPr lang="en-US" sz="2800" b="1" dirty="0">
                <a:solidFill>
                  <a:srgbClr val="101820"/>
                </a:solidFill>
              </a:rPr>
              <a:t>Exposure of emulsion to </a:t>
            </a:r>
            <a:r>
              <a:rPr lang="en-US" sz="2800" b="1" baseline="30000" dirty="0">
                <a:solidFill>
                  <a:srgbClr val="101820"/>
                </a:solidFill>
              </a:rPr>
              <a:t>8</a:t>
            </a:r>
            <a:r>
              <a:rPr lang="en-US" sz="2800" b="1" dirty="0">
                <a:solidFill>
                  <a:srgbClr val="101820"/>
                </a:solidFill>
              </a:rPr>
              <a:t>He nuclei at the ACCULINNA separator</a:t>
            </a:r>
            <a:endParaRPr sz="2800" b="1" dirty="0">
              <a:solidFill>
                <a:srgbClr val="101820"/>
              </a:solidFill>
            </a:endParaRPr>
          </a:p>
        </p:txBody>
      </p:sp>
      <p:cxnSp>
        <p:nvCxnSpPr>
          <p:cNvPr id="19" name="Прямая со стрелкой 18">
            <a:extLst>
              <a:ext uri="{FF2B5EF4-FFF2-40B4-BE49-F238E27FC236}">
                <a16:creationId xmlns:a16="http://schemas.microsoft.com/office/drawing/2014/main" id="{5B6374A7-623A-5502-ED33-8FAE49324926}"/>
              </a:ext>
            </a:extLst>
          </p:cNvPr>
          <p:cNvCxnSpPr>
            <a:cxnSpLocks noGrp="1" noRot="1" noMove="1" noResize="1" noEditPoints="1" noAdjustHandles="1" noChangeArrowheads="1" noChangeShapeType="1"/>
          </p:cNvCxnSpPr>
          <p:nvPr/>
        </p:nvCxnSpPr>
        <p:spPr>
          <a:xfrm>
            <a:off x="457200" y="1181100"/>
            <a:ext cx="11277600" cy="0"/>
          </a:xfrm>
          <a:prstGeom prst="straightConnector1">
            <a:avLst/>
          </a:prstGeom>
          <a:ln w="9525">
            <a:solidFill>
              <a:srgbClr val="D7DCE0"/>
            </a:solidFill>
            <a:prstDash val="solid"/>
          </a:ln>
        </p:spPr>
      </p:cxnSp>
      <p:pic>
        <p:nvPicPr>
          <p:cNvPr id="12" name="Picture 7">
            <a:extLst>
              <a:ext uri="{FF2B5EF4-FFF2-40B4-BE49-F238E27FC236}">
                <a16:creationId xmlns:a16="http://schemas.microsoft.com/office/drawing/2014/main" id="{49E42374-5831-D95D-8090-C516E13B8A9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t="2107"/>
          <a:stretch>
            <a:fillRect/>
          </a:stretch>
        </p:blipFill>
        <p:spPr bwMode="auto">
          <a:xfrm>
            <a:off x="8920967" y="1367073"/>
            <a:ext cx="3245345" cy="257461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26" name="Рисунок 25">
            <a:extLst>
              <a:ext uri="{FF2B5EF4-FFF2-40B4-BE49-F238E27FC236}">
                <a16:creationId xmlns:a16="http://schemas.microsoft.com/office/drawing/2014/main" id="{D86ECC49-5085-F12A-F919-883254CEDE7B}"/>
              </a:ext>
            </a:extLst>
          </p:cNvPr>
          <p:cNvPicPr>
            <a:picLocks noChangeAspect="1"/>
          </p:cNvPicPr>
          <p:nvPr/>
        </p:nvPicPr>
        <p:blipFill rotWithShape="1">
          <a:blip r:embed="rId7"/>
          <a:srcRect l="2477" t="7374" b="9088"/>
          <a:stretch/>
        </p:blipFill>
        <p:spPr>
          <a:xfrm>
            <a:off x="464614" y="1417647"/>
            <a:ext cx="5181016" cy="1702830"/>
          </a:xfrm>
          <a:prstGeom prst="rect">
            <a:avLst/>
          </a:prstGeom>
        </p:spPr>
      </p:pic>
    </p:spTree>
    <p:extLst>
      <p:ext uri="{BB962C8B-B14F-4D97-AF65-F5344CB8AC3E}">
        <p14:creationId xmlns:p14="http://schemas.microsoft.com/office/powerpoint/2010/main" val="36854635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8901F0F-C9DB-A0E6-19EF-9BF8A2564419}"/>
              </a:ext>
            </a:extLst>
          </p:cNvPr>
          <p:cNvSpPr txBox="1">
            <a:spLocks noGrp="1" noRot="1" noMove="1" noResize="1" noEditPoints="1" noAdjustHandles="1" noChangeArrowheads="1" noChangeShapeType="1"/>
          </p:cNvSpPr>
          <p:nvPr/>
        </p:nvSpPr>
        <p:spPr>
          <a:xfrm>
            <a:off x="714375" y="476250"/>
            <a:ext cx="10699412" cy="410369"/>
          </a:xfrm>
          <a:prstGeom prst="rect">
            <a:avLst/>
          </a:prstGeom>
          <a:noFill/>
        </p:spPr>
        <p:txBody>
          <a:bodyPr wrap="square" lIns="0" tIns="0" rIns="0" bIns="0" anchor="t">
            <a:spAutoFit/>
          </a:bodyPr>
          <a:lstStyle/>
          <a:p>
            <a:pPr>
              <a:lnSpc>
                <a:spcPts val="3240"/>
              </a:lnSpc>
            </a:pPr>
            <a:r>
              <a:rPr lang="en-US" sz="2700" b="1" i="0" u="none" dirty="0">
                <a:latin typeface="Montserrat"/>
              </a:rPr>
              <a:t> </a:t>
            </a:r>
            <a:r>
              <a:rPr lang="en-US" sz="2700" b="1" i="0" u="none" baseline="30000" dirty="0">
                <a:latin typeface="Montserrat"/>
              </a:rPr>
              <a:t>8</a:t>
            </a:r>
            <a:r>
              <a:rPr lang="en-US" sz="2700" b="1" i="0" u="none" dirty="0">
                <a:latin typeface="Montserrat"/>
              </a:rPr>
              <a:t>Be and </a:t>
            </a:r>
            <a:r>
              <a:rPr lang="en-US" sz="2700" b="1" i="0" u="none" baseline="30000" dirty="0">
                <a:latin typeface="Montserrat"/>
              </a:rPr>
              <a:t>9</a:t>
            </a:r>
            <a:r>
              <a:rPr lang="en-US" sz="2700" b="1" i="0" u="none" dirty="0">
                <a:latin typeface="Montserrat"/>
              </a:rPr>
              <a:t>B production in Emulsion Cloud Chamber exp.</a:t>
            </a:r>
          </a:p>
        </p:txBody>
      </p:sp>
      <p:sp>
        <p:nvSpPr>
          <p:cNvPr id="7" name="Rectangle 13">
            <a:extLst>
              <a:ext uri="{FF2B5EF4-FFF2-40B4-BE49-F238E27FC236}">
                <a16:creationId xmlns:a16="http://schemas.microsoft.com/office/drawing/2014/main" id="{2B78126C-D3B3-B679-155D-3933243BAE07}"/>
              </a:ext>
            </a:extLst>
          </p:cNvPr>
          <p:cNvSpPr>
            <a:spLocks noGrp="1" noRot="1" noMove="1" noResize="1" noEditPoints="1" noAdjustHandles="1" noChangeArrowheads="1" noChangeShapeType="1"/>
          </p:cNvSpPr>
          <p:nvPr/>
        </p:nvSpPr>
        <p:spPr>
          <a:xfrm>
            <a:off x="571500" y="476250"/>
            <a:ext cx="47625" cy="411360"/>
          </a:xfrm>
          <a:prstGeom prst="rect">
            <a:avLst/>
          </a:prstGeom>
          <a:solidFill>
            <a:srgbClr val="38BDF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solidFill>
                <a:schemeClr val="tx1"/>
              </a:solidFill>
            </a:endParaRPr>
          </a:p>
        </p:txBody>
      </p:sp>
      <p:pic>
        <p:nvPicPr>
          <p:cNvPr id="9" name="Рисунок 8">
            <a:extLst>
              <a:ext uri="{FF2B5EF4-FFF2-40B4-BE49-F238E27FC236}">
                <a16:creationId xmlns:a16="http://schemas.microsoft.com/office/drawing/2014/main" id="{0F6843EB-149B-1107-7AD4-3AE277C00317}"/>
              </a:ext>
            </a:extLst>
          </p:cNvPr>
          <p:cNvPicPr>
            <a:picLocks noGrp="1" noRot="1" noChangeAspect="1" noMove="1" noResize="1" noEditPoints="1" noAdjustHandles="1" noChangeArrowheads="1" noChangeShapeType="1" noCrop="1"/>
          </p:cNvPicPr>
          <p:nvPr/>
        </p:nvPicPr>
        <p:blipFill>
          <a:blip r:embed="rId2"/>
          <a:stretch>
            <a:fillRect/>
          </a:stretch>
        </p:blipFill>
        <p:spPr>
          <a:xfrm>
            <a:off x="58365" y="1755047"/>
            <a:ext cx="5204765" cy="3858117"/>
          </a:xfrm>
          <a:prstGeom prst="rect">
            <a:avLst/>
          </a:prstGeom>
        </p:spPr>
      </p:pic>
      <p:pic>
        <p:nvPicPr>
          <p:cNvPr id="11" name="Рисунок 10">
            <a:extLst>
              <a:ext uri="{FF2B5EF4-FFF2-40B4-BE49-F238E27FC236}">
                <a16:creationId xmlns:a16="http://schemas.microsoft.com/office/drawing/2014/main" id="{254FBFCB-C172-DF3B-B7A1-686CC452B439}"/>
              </a:ext>
            </a:extLst>
          </p:cNvPr>
          <p:cNvPicPr>
            <a:picLocks noGrp="1" noRot="1" noChangeAspect="1" noMove="1" noResize="1" noEditPoints="1" noAdjustHandles="1" noChangeArrowheads="1" noChangeShapeType="1" noCrop="1"/>
          </p:cNvPicPr>
          <p:nvPr/>
        </p:nvPicPr>
        <p:blipFill>
          <a:blip r:embed="rId3"/>
          <a:stretch>
            <a:fillRect/>
          </a:stretch>
        </p:blipFill>
        <p:spPr>
          <a:xfrm>
            <a:off x="5264992" y="939313"/>
            <a:ext cx="3711591" cy="3426084"/>
          </a:xfrm>
          <a:prstGeom prst="rect">
            <a:avLst/>
          </a:prstGeom>
        </p:spPr>
      </p:pic>
      <p:pic>
        <p:nvPicPr>
          <p:cNvPr id="13" name="Рисунок 12">
            <a:extLst>
              <a:ext uri="{FF2B5EF4-FFF2-40B4-BE49-F238E27FC236}">
                <a16:creationId xmlns:a16="http://schemas.microsoft.com/office/drawing/2014/main" id="{D65B7278-A102-8654-5EFB-9448CE08768B}"/>
              </a:ext>
            </a:extLst>
          </p:cNvPr>
          <p:cNvPicPr>
            <a:picLocks noGrp="1" noRot="1" noChangeAspect="1" noMove="1" noResize="1" noEditPoints="1" noAdjustHandles="1" noChangeArrowheads="1" noChangeShapeType="1" noCrop="1"/>
          </p:cNvPicPr>
          <p:nvPr/>
        </p:nvPicPr>
        <p:blipFill>
          <a:blip r:embed="rId4"/>
          <a:srcRect l="4913" r="6410" b="5362"/>
          <a:stretch>
            <a:fillRect/>
          </a:stretch>
        </p:blipFill>
        <p:spPr>
          <a:xfrm>
            <a:off x="8842257" y="912592"/>
            <a:ext cx="3291378" cy="3283271"/>
          </a:xfrm>
          <a:prstGeom prst="rect">
            <a:avLst/>
          </a:prstGeom>
        </p:spPr>
      </p:pic>
      <p:pic>
        <p:nvPicPr>
          <p:cNvPr id="15" name="Рисунок 14">
            <a:extLst>
              <a:ext uri="{FF2B5EF4-FFF2-40B4-BE49-F238E27FC236}">
                <a16:creationId xmlns:a16="http://schemas.microsoft.com/office/drawing/2014/main" id="{8C2DE2DE-F9A5-9CAF-3F20-5BF230C896ED}"/>
              </a:ext>
            </a:extLst>
          </p:cNvPr>
          <p:cNvPicPr>
            <a:picLocks noGrp="1" noRot="1" noChangeAspect="1" noMove="1" noResize="1" noEditPoints="1" noAdjustHandles="1" noChangeArrowheads="1" noChangeShapeType="1" noCrop="1"/>
          </p:cNvPicPr>
          <p:nvPr/>
        </p:nvPicPr>
        <p:blipFill>
          <a:blip r:embed="rId5"/>
          <a:stretch>
            <a:fillRect/>
          </a:stretch>
        </p:blipFill>
        <p:spPr>
          <a:xfrm>
            <a:off x="6096000" y="4437655"/>
            <a:ext cx="5646861" cy="2028599"/>
          </a:xfrm>
          <a:prstGeom prst="rect">
            <a:avLst/>
          </a:prstGeom>
        </p:spPr>
      </p:pic>
      <p:sp>
        <p:nvSpPr>
          <p:cNvPr id="17" name="TextBox 16">
            <a:extLst>
              <a:ext uri="{FF2B5EF4-FFF2-40B4-BE49-F238E27FC236}">
                <a16:creationId xmlns:a16="http://schemas.microsoft.com/office/drawing/2014/main" id="{450F0204-246E-8C74-C533-FB9922B4820B}"/>
              </a:ext>
            </a:extLst>
          </p:cNvPr>
          <p:cNvSpPr txBox="1">
            <a:spLocks noGrp="1" noRot="1" noMove="1" noResize="1" noEditPoints="1" noAdjustHandles="1" noChangeArrowheads="1" noChangeShapeType="1"/>
          </p:cNvSpPr>
          <p:nvPr/>
        </p:nvSpPr>
        <p:spPr>
          <a:xfrm>
            <a:off x="262444" y="5795113"/>
            <a:ext cx="4518452" cy="307777"/>
          </a:xfrm>
          <a:prstGeom prst="rect">
            <a:avLst/>
          </a:prstGeom>
          <a:noFill/>
        </p:spPr>
        <p:txBody>
          <a:bodyPr wrap="square">
            <a:spAutoFit/>
          </a:bodyPr>
          <a:lstStyle/>
          <a:p>
            <a:r>
              <a:rPr lang="ro-RO" sz="1400" b="0" i="0" u="none" strike="noStrike" baseline="0" dirty="0">
                <a:latin typeface="Times New Roman" panose="02020603050405020304" pitchFamily="18" charset="0"/>
                <a:cs typeface="Times New Roman" panose="02020603050405020304" pitchFamily="18" charset="0"/>
              </a:rPr>
              <a:t>T. Toshito</a:t>
            </a:r>
            <a:r>
              <a:rPr lang="en-US" sz="1400" b="0" i="0" u="none" strike="noStrike" baseline="0" dirty="0">
                <a:latin typeface="Times New Roman" panose="02020603050405020304" pitchFamily="18" charset="0"/>
                <a:cs typeface="Times New Roman" panose="02020603050405020304" pitchFamily="18" charset="0"/>
              </a:rPr>
              <a:t> et al, </a:t>
            </a:r>
            <a:r>
              <a:rPr lang="en-US" sz="1400" dirty="0">
                <a:latin typeface="Times New Roman" panose="02020603050405020304" pitchFamily="18" charset="0"/>
                <a:cs typeface="Times New Roman" panose="02020603050405020304" pitchFamily="18" charset="0"/>
              </a:rPr>
              <a:t>PHYSICAL REVIEW C </a:t>
            </a:r>
            <a:r>
              <a:rPr lang="en-US" sz="1400" b="1" dirty="0">
                <a:latin typeface="Times New Roman" panose="02020603050405020304" pitchFamily="18" charset="0"/>
                <a:cs typeface="Times New Roman" panose="02020603050405020304" pitchFamily="18" charset="0"/>
              </a:rPr>
              <a:t>78</a:t>
            </a:r>
            <a:r>
              <a:rPr lang="en-US" sz="1400" dirty="0">
                <a:latin typeface="Times New Roman" panose="02020603050405020304" pitchFamily="18" charset="0"/>
                <a:cs typeface="Times New Roman" panose="02020603050405020304" pitchFamily="18" charset="0"/>
              </a:rPr>
              <a:t>, 067602 (2008)</a:t>
            </a:r>
            <a:endParaRPr lang="ru-RU" sz="1400" dirty="0">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BA830073-3335-82E0-F7C5-56E36135AD65}"/>
              </a:ext>
            </a:extLst>
          </p:cNvPr>
          <p:cNvSpPr txBox="1">
            <a:spLocks noGrp="1" noRot="1" noMove="1" noResize="1" noEditPoints="1" noAdjustHandles="1" noChangeArrowheads="1" noChangeShapeType="1"/>
          </p:cNvSpPr>
          <p:nvPr/>
        </p:nvSpPr>
        <p:spPr>
          <a:xfrm>
            <a:off x="6096000" y="6497385"/>
            <a:ext cx="6096000" cy="230832"/>
          </a:xfrm>
          <a:prstGeom prst="rect">
            <a:avLst/>
          </a:prstGeom>
          <a:noFill/>
        </p:spPr>
        <p:txBody>
          <a:bodyPr wrap="square">
            <a:spAutoFit/>
          </a:bodyPr>
          <a:lstStyle/>
          <a:p>
            <a:pPr algn="l"/>
            <a:r>
              <a:rPr lang="ro-RO" sz="900" b="0" i="0" u="none" strike="noStrike" baseline="0" dirty="0">
                <a:latin typeface="Times-Roman"/>
              </a:rPr>
              <a:t>L. Sihver, C. H. Tsao, R. Silberberg, T. Kanai, and A. F.</a:t>
            </a:r>
            <a:r>
              <a:rPr lang="en-US" sz="900" b="0" i="0" u="none" strike="noStrike" baseline="0" dirty="0">
                <a:latin typeface="Times-Roman"/>
              </a:rPr>
              <a:t> </a:t>
            </a:r>
            <a:r>
              <a:rPr lang="en-US" sz="900" b="0" i="0" u="none" strike="noStrike" baseline="0" dirty="0" err="1">
                <a:latin typeface="Times-Roman"/>
              </a:rPr>
              <a:t>Barghouty</a:t>
            </a:r>
            <a:r>
              <a:rPr lang="en-US" sz="900" b="0" i="0" u="none" strike="noStrike" baseline="0" dirty="0">
                <a:latin typeface="Times-Roman"/>
              </a:rPr>
              <a:t>, Phys. Rev. C </a:t>
            </a:r>
            <a:r>
              <a:rPr lang="en-US" sz="900" b="1" i="0" u="none" strike="noStrike" baseline="0" dirty="0">
                <a:latin typeface="Times-Bold"/>
              </a:rPr>
              <a:t>47</a:t>
            </a:r>
            <a:r>
              <a:rPr lang="en-US" sz="900" b="0" i="0" u="none" strike="noStrike" baseline="0" dirty="0">
                <a:latin typeface="Times-Roman"/>
              </a:rPr>
              <a:t>, 1225 (1993).</a:t>
            </a:r>
            <a:endParaRPr lang="ru-RU" dirty="0"/>
          </a:p>
        </p:txBody>
      </p:sp>
      <p:sp>
        <p:nvSpPr>
          <p:cNvPr id="20" name="TextBox 19">
            <a:extLst>
              <a:ext uri="{FF2B5EF4-FFF2-40B4-BE49-F238E27FC236}">
                <a16:creationId xmlns:a16="http://schemas.microsoft.com/office/drawing/2014/main" id="{2D107A91-8FF1-9CC4-1D41-E3570E393C4A}"/>
              </a:ext>
            </a:extLst>
          </p:cNvPr>
          <p:cNvSpPr txBox="1">
            <a:spLocks noGrp="1" noRot="1" noMove="1" noResize="1" noEditPoints="1" noAdjustHandles="1" noChangeArrowheads="1" noChangeShapeType="1"/>
          </p:cNvSpPr>
          <p:nvPr/>
        </p:nvSpPr>
        <p:spPr>
          <a:xfrm>
            <a:off x="10619508" y="4974821"/>
            <a:ext cx="1195905" cy="323165"/>
          </a:xfrm>
          <a:prstGeom prst="rect">
            <a:avLst/>
          </a:prstGeom>
          <a:solidFill>
            <a:schemeClr val="bg1"/>
          </a:solidFill>
        </p:spPr>
        <p:txBody>
          <a:bodyPr wrap="none" rtlCol="0">
            <a:spAutoFit/>
          </a:bodyPr>
          <a:lstStyle/>
          <a:p>
            <a:r>
              <a:rPr lang="ro-RO" sz="1500" b="1" dirty="0">
                <a:latin typeface="Times New Roman" panose="02020603050405020304" pitchFamily="18" charset="0"/>
                <a:cs typeface="Times New Roman" panose="02020603050405020304" pitchFamily="18" charset="0"/>
              </a:rPr>
              <a:t>Sihver</a:t>
            </a:r>
            <a:r>
              <a:rPr lang="en-US" sz="1500" b="1" dirty="0">
                <a:latin typeface="Times New Roman" panose="02020603050405020304" pitchFamily="18" charset="0"/>
                <a:cs typeface="Times New Roman" panose="02020603050405020304" pitchFamily="18" charset="0"/>
              </a:rPr>
              <a:t> Mod.</a:t>
            </a:r>
            <a:endParaRPr lang="ru-RU" sz="15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4074391"/>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Стандартная">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35D7DCFA-6B48-4325-9B57-D4945A82AD2E}">
  <we:reference id="wa200005566" version="3.0.1.2" store="ru-RU" storeType="OMEX"/>
  <we:alternateReferences>
    <we:reference id="WA200005566" version="3.0.1.2" store="" storeType="OMEX"/>
  </we:alternateReferences>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4924</TotalTime>
  <Words>1867</Words>
  <Application>Microsoft Office PowerPoint</Application>
  <PresentationFormat>Широкоэкранный</PresentationFormat>
  <Paragraphs>196</Paragraphs>
  <Slides>32</Slides>
  <Notes>9</Notes>
  <HiddenSlides>0</HiddenSlides>
  <MMClips>0</MMClips>
  <ScaleCrop>false</ScaleCrop>
  <HeadingPairs>
    <vt:vector size="6" baseType="variant">
      <vt:variant>
        <vt:lpstr>Использованные шрифты</vt:lpstr>
      </vt:variant>
      <vt:variant>
        <vt:i4>13</vt:i4>
      </vt:variant>
      <vt:variant>
        <vt:lpstr>Тема</vt:lpstr>
      </vt:variant>
      <vt:variant>
        <vt:i4>1</vt:i4>
      </vt:variant>
      <vt:variant>
        <vt:lpstr>Заголовки слайдов</vt:lpstr>
      </vt:variant>
      <vt:variant>
        <vt:i4>32</vt:i4>
      </vt:variant>
    </vt:vector>
  </HeadingPairs>
  <TitlesOfParts>
    <vt:vector size="46" baseType="lpstr">
      <vt:lpstr>DejaVu Sans</vt:lpstr>
      <vt:lpstr>Times-Bold</vt:lpstr>
      <vt:lpstr>Times-Roman</vt:lpstr>
      <vt:lpstr>Algerian</vt:lpstr>
      <vt:lpstr>Aptos</vt:lpstr>
      <vt:lpstr>Aptos Display</vt:lpstr>
      <vt:lpstr>Arial</vt:lpstr>
      <vt:lpstr>Bodoni MT Black</vt:lpstr>
      <vt:lpstr>Calibri</vt:lpstr>
      <vt:lpstr>Cambria Math</vt:lpstr>
      <vt:lpstr>Lato</vt:lpstr>
      <vt:lpstr>Montserrat</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Андрей Зайцев</dc:creator>
  <cp:lastModifiedBy>Андрей Зайцев</cp:lastModifiedBy>
  <cp:revision>77</cp:revision>
  <dcterms:created xsi:type="dcterms:W3CDTF">2024-04-22T14:55:03Z</dcterms:created>
  <dcterms:modified xsi:type="dcterms:W3CDTF">2026-10-27T14:18:07Z</dcterms:modified>
</cp:coreProperties>
</file>