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753" r:id="rId3"/>
    <p:sldId id="3767" r:id="rId4"/>
    <p:sldId id="3752" r:id="rId5"/>
    <p:sldId id="3816" r:id="rId6"/>
    <p:sldId id="3832" r:id="rId7"/>
    <p:sldId id="3810" r:id="rId8"/>
    <p:sldId id="3782" r:id="rId9"/>
    <p:sldId id="3774" r:id="rId10"/>
    <p:sldId id="3830" r:id="rId11"/>
    <p:sldId id="3772" r:id="rId12"/>
    <p:sldId id="3770" r:id="rId13"/>
    <p:sldId id="3808" r:id="rId14"/>
    <p:sldId id="3804" r:id="rId15"/>
    <p:sldId id="352" r:id="rId16"/>
    <p:sldId id="3749" r:id="rId17"/>
    <p:sldId id="3821" r:id="rId18"/>
    <p:sldId id="3745" r:id="rId19"/>
    <p:sldId id="375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94BF1A-A976-4240-860C-3123FDFE6880}">
          <p14:sldIdLst>
            <p14:sldId id="257"/>
            <p14:sldId id="3753"/>
            <p14:sldId id="3767"/>
            <p14:sldId id="3752"/>
            <p14:sldId id="3816"/>
            <p14:sldId id="3832"/>
            <p14:sldId id="3810"/>
            <p14:sldId id="3782"/>
            <p14:sldId id="3774"/>
            <p14:sldId id="3830"/>
            <p14:sldId id="3772"/>
            <p14:sldId id="3770"/>
            <p14:sldId id="3808"/>
            <p14:sldId id="3804"/>
            <p14:sldId id="352"/>
            <p14:sldId id="3749"/>
            <p14:sldId id="3821"/>
            <p14:sldId id="3745"/>
            <p14:sldId id="37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CC99FF"/>
    <a:srgbClr val="FFFF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129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5FFC-0E54-409F-A728-081C866BF7C9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057E-14A0-4544-8861-4D3A939FE1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E4853-3523-4D5F-9F52-0839C22A6B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6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HIRIBL</a:t>
            </a:r>
            <a:r>
              <a:rPr lang="zh-CN" altLang="en-US" dirty="0"/>
              <a:t>是世界最长、磁钢度最高的放射性束线，其参数如表所示。它的动量接受度是</a:t>
            </a:r>
            <a:r>
              <a:rPr lang="en-US" altLang="zh-CN" dirty="0"/>
              <a:t>+-2%</a:t>
            </a:r>
            <a:r>
              <a:rPr lang="zh-CN" altLang="en-US" dirty="0"/>
              <a:t>，最大磁钢度最终可以达到</a:t>
            </a:r>
            <a:r>
              <a:rPr lang="en-US" altLang="zh-CN" dirty="0"/>
              <a:t>25 Tm</a:t>
            </a:r>
            <a:r>
              <a:rPr lang="zh-CN" altLang="en-US" dirty="0"/>
              <a:t>，可以传输最大动量达到</a:t>
            </a:r>
            <a:r>
              <a:rPr lang="en-US" altLang="zh-CN" dirty="0"/>
              <a:t>7.5 GeV/c </a:t>
            </a:r>
            <a:r>
              <a:rPr lang="zh-CN" altLang="en-US" dirty="0"/>
              <a:t>的缪子束流；在</a:t>
            </a:r>
            <a:r>
              <a:rPr lang="en-US" altLang="zh-CN" dirty="0"/>
              <a:t>HIRIBL</a:t>
            </a:r>
            <a:r>
              <a:rPr lang="zh-CN" altLang="en-US" dirty="0"/>
              <a:t>建设的第一阶段，其磁钢度是</a:t>
            </a:r>
            <a:r>
              <a:rPr lang="en-US" altLang="zh-CN" dirty="0"/>
              <a:t>15 Tm</a:t>
            </a:r>
            <a:r>
              <a:rPr lang="zh-CN" altLang="en-US" dirty="0"/>
              <a:t>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E057E-14A0-4544-8861-4D3A939FE1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4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C186-9828-0DFB-0E94-4E1D560E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0A93C6C2-73EA-84F3-F4F3-E212BEB91A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92B1152D-2154-0C97-0F17-E34F0AEF4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2874F2A7-339F-37DD-F3B9-CFA630961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7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82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3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DC2E-D7C4-64A3-842F-69108F1A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DA2CC36B-BEEE-2158-FF11-28C09771D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AA8270F6-EE60-97D0-4F8E-19044DAAF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A309945-3287-05D6-F010-D6B4D637D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27B6-A160-75CB-84DE-38A6FC00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4C3E4FBD-D6B3-A99E-E80F-A119EC073A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046964B0-70BC-A29F-50FF-068D873EE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040455-99FC-D8A3-476E-743915547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D0DFA2A-9821-4E5B-B1FF-F8FAF6CB9F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7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762F0-8AFD-E961-4C8D-CFA204766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A31235-A918-B3A4-609F-24DC69FF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0B7DEB-76E0-08D0-1531-7B00272E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A1742B-47EE-4BC9-18A9-3CB6803F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CEC9E0-5CD8-7107-3D05-2291AA40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7E5E2-3A59-7D1F-7CA4-CBA3F82E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1CBF4A-14E5-8CD2-0639-6B957CCF1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64650-795A-9C8A-E752-6671FB99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DC112-69BF-FEAE-20CB-9269BDEA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9E79BD-447F-E7AE-8EEA-9DDB64F0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5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2EA84D-66EC-986C-1BB5-8C7247E83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A25AA4-E2FB-734D-1E05-CD39C39B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CFA19D-8C72-774A-05E0-CD6634B8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9E3CB-36BA-A7A3-D28F-B5F986B8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58D888-843D-647E-FA4B-36D31F0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1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FD2CD-58DC-5B8D-CDD4-1E9F6B6C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3E400B-2FA4-1CC9-E7BF-1B8FF8F7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B21FB-7378-738D-F7B0-E03AADD3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C4F722-6063-5899-A11B-94D27AB0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2A609C-C132-8654-7D74-5C4573D9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52509-A818-A120-2D39-567841BB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E3A78F-14FE-9B30-A7A2-2B81F006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5523AB-0011-4B95-C05D-54DA4128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28794-464B-C3D7-C4AB-5D722270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44A54-A561-17E6-BEFD-3D2935B6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BBDA9-F18B-B2F8-9B05-D834973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7DA75-7754-BEAD-21A2-6BAA2C451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80B3F8-DC99-B920-6A66-C2ADF07F5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D3D7B-4B49-0F1B-B1EC-1B8824ED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BA8BE3-9CA4-1D8B-EEB0-7DBB686E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E50CC0-2726-400F-BE83-473E9EB8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4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1769D-2D8D-4775-9430-D12C8D41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6BF19-CFD9-EEB6-E558-E9876A13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4B3463-398D-944D-117F-245076D03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8F8A81-B42F-D559-4B4D-0DAAB2AFB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B01A59-85A3-9291-0D31-530A6F502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43B3C2-BB11-77F0-D1B7-69FB2541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30F92E-B5FE-41A9-3573-0923A51B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D6C698-E7BE-9F69-AC96-DB4AE92B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8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9167A-AFC9-288C-3D5F-34450A46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6A195A-79FE-62E4-74EC-BD2DA072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DF1961-1241-28F7-EF0F-AB3328F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ABD96B-535D-5DE5-D5C9-1600EE01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80FE7B-3560-5519-EF7B-113B7AC2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D472BD-EBC9-D1FF-C388-CB0FB260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FE01ED-5D06-CDA8-7209-151EAC18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26A9C-9AD1-55E0-DACF-D2D4D2D7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80CD7A-6335-AD19-5CA7-4DC45B74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1E04E4-D559-F2E3-1505-24A79361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C8D7B-9CEE-6BC1-C91E-36DF9D32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840C2-D08F-74B5-1AB4-840BE6A0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6321A8-8850-8735-D5C5-839E1A7A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4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828F9-0FB2-8E2E-3148-EA2AAEA3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A01CFE-E06E-893C-A23F-12AB36D62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026D53-D65A-A906-637D-B4B725B5C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E4754-9B33-7A91-2F2A-D34CF4A8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D9DED9-D668-F7D0-8691-1553490B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82CB69-A054-4505-4CB0-8D537102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44A8B4-86BC-15D9-C6D2-DEE45099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340A1C-735B-2DEE-9754-C4200433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C0606-A9BF-B10A-16D0-1248368B7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2F5A0-4D2C-412D-AF38-067C9977B061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4602D-85C7-110B-D36A-8B5C35C5C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93F119-0637-7759-B68E-FF5006E6D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501CF-8A49-46B9-80A5-04F81B2F6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6.png"/><Relationship Id="rId12" Type="http://schemas.openxmlformats.org/officeDocument/2006/relationships/image" Target="../media/image37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9.png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510.png"/><Relationship Id="rId4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90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80.png"/><Relationship Id="rId4" Type="http://schemas.openxmlformats.org/officeDocument/2006/relationships/image" Target="../media/image430.png"/><Relationship Id="rId9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0.png"/><Relationship Id="rId3" Type="http://schemas.openxmlformats.org/officeDocument/2006/relationships/image" Target="../media/image51.png"/><Relationship Id="rId7" Type="http://schemas.openxmlformats.org/officeDocument/2006/relationships/image" Target="../media/image4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jpe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4.jpe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1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25"/>
            <a:ext cx="12204000" cy="3813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矩形 1"/>
          <p:cNvSpPr/>
          <p:nvPr/>
        </p:nvSpPr>
        <p:spPr>
          <a:xfrm>
            <a:off x="-9329" y="6708710"/>
            <a:ext cx="12200400" cy="1492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6660" y="2295972"/>
            <a:ext cx="1189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4800" b="1" dirty="0">
                <a:latin typeface="微软雅黑" pitchFamily="34" charset="-122"/>
                <a:ea typeface="微软雅黑" pitchFamily="34" charset="-122"/>
              </a:rPr>
              <a:t>HIAF-HIRIBL</a:t>
            </a:r>
            <a:r>
              <a:rPr lang="zh-CN" altLang="en-US" sz="4800" b="1" dirty="0">
                <a:latin typeface="微软雅黑" pitchFamily="34" charset="-122"/>
                <a:ea typeface="微软雅黑" pitchFamily="34" charset="-122"/>
              </a:rPr>
              <a:t>的高能缪子束流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020994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C62AACFE-43AB-4852-B670-6A523EAA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6" y="204518"/>
            <a:ext cx="4194050" cy="78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1" y="126642"/>
            <a:ext cx="3070148" cy="9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6A7D65-96C2-21CF-0B04-2848CB9C272D}"/>
              </a:ext>
            </a:extLst>
          </p:cNvPr>
          <p:cNvSpPr txBox="1"/>
          <p:nvPr/>
        </p:nvSpPr>
        <p:spPr>
          <a:xfrm>
            <a:off x="4295157" y="3712970"/>
            <a:ext cx="6273525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  告 人：徐宇  陈良文 章学恒 等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FA4534-7A1A-6854-92F9-9A2684F76992}"/>
              </a:ext>
            </a:extLst>
          </p:cNvPr>
          <p:cNvSpPr txBox="1"/>
          <p:nvPr/>
        </p:nvSpPr>
        <p:spPr>
          <a:xfrm>
            <a:off x="3240839" y="5223881"/>
            <a:ext cx="6273525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先进能源科学与技术广东省实验室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FCC38-9184-AD16-3265-EBF2C557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B76A498-7C66-1E6B-7FC4-3909E2DB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85" y="1115647"/>
            <a:ext cx="10745732" cy="15164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6291785-920F-FDF1-E70E-C394A28111A7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5C3C9DD-A975-5A4E-CC0D-B5DDF66EE2B5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束流产生：出口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2C7F5C-3C36-323A-5C1A-968205F1A9C7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88520348-7DB1-5E4C-8733-49377556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897FB2E-E4D1-B422-8325-7C681B5FAF6A}"/>
              </a:ext>
            </a:extLst>
          </p:cNvPr>
          <p:cNvSpPr txBox="1"/>
          <p:nvPr/>
        </p:nvSpPr>
        <p:spPr>
          <a:xfrm>
            <a:off x="61365" y="831576"/>
            <a:ext cx="1322866" cy="123110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靶体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</a:rPr>
              <a:t>PF0</a:t>
            </a:r>
            <a:r>
              <a:rPr lang="zh-CN" altLang="en-US" sz="1600" dirty="0">
                <a:solidFill>
                  <a:srgbClr val="0070C0"/>
                </a:solidFill>
              </a:rPr>
              <a:t>处</a:t>
            </a:r>
            <a:endParaRPr lang="en-US" altLang="zh-CN" sz="1600" dirty="0">
              <a:solidFill>
                <a:srgbClr val="0070C0"/>
              </a:solidFill>
            </a:endParaRPr>
          </a:p>
          <a:p>
            <a:r>
              <a:rPr lang="zh-CN" altLang="en-US" sz="1600" b="1" dirty="0">
                <a:solidFill>
                  <a:srgbClr val="0070C0"/>
                </a:solidFill>
              </a:rPr>
              <a:t>模拟设置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</a:rPr>
              <a:t>石墨靶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R=50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L=100 mm</a:t>
            </a:r>
          </a:p>
        </p:txBody>
      </p:sp>
      <p:pic>
        <p:nvPicPr>
          <p:cNvPr id="10" name="图片 9" descr="工厂的架子&#10;&#10;AI 生成的内容可能不正确。">
            <a:extLst>
              <a:ext uri="{FF2B5EF4-FFF2-40B4-BE49-F238E27FC236}">
                <a16:creationId xmlns:a16="http://schemas.microsoft.com/office/drawing/2014/main" id="{F0646489-4D44-0F3D-0374-962B7689F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59172"/>
            <a:ext cx="3134807" cy="2350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3D148E4-C5CE-655B-19B7-BA47ACDBF2B3}"/>
              </a:ext>
            </a:extLst>
          </p:cNvPr>
          <p:cNvSpPr txBox="1"/>
          <p:nvPr/>
        </p:nvSpPr>
        <p:spPr>
          <a:xfrm>
            <a:off x="9845250" y="2546480"/>
            <a:ext cx="2180586" cy="830997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MF6</a:t>
            </a:r>
            <a:r>
              <a:rPr lang="zh-CN" altLang="en-US" sz="1600" b="1" dirty="0">
                <a:solidFill>
                  <a:srgbClr val="FF0000"/>
                </a:solidFill>
              </a:rPr>
              <a:t>：束线出口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0070C0"/>
                </a:solidFill>
              </a:rPr>
              <a:t>约</a:t>
            </a:r>
            <a:r>
              <a:rPr lang="en-US" altLang="zh-CN" sz="1600" dirty="0">
                <a:solidFill>
                  <a:srgbClr val="0070C0"/>
                </a:solidFill>
              </a:rPr>
              <a:t>3m</a:t>
            </a:r>
            <a:r>
              <a:rPr lang="zh-CN" altLang="en-US" sz="1600" dirty="0">
                <a:solidFill>
                  <a:srgbClr val="0070C0"/>
                </a:solidFill>
              </a:rPr>
              <a:t>空间：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70C0"/>
                </a:solidFill>
              </a:rPr>
              <a:t>放置探测器</a:t>
            </a:r>
            <a:endParaRPr lang="en-US" altLang="zh-CN" sz="1600" b="1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C844F8-0329-04CB-DD71-06276DD55E73}"/>
              </a:ext>
            </a:extLst>
          </p:cNvPr>
          <p:cNvSpPr txBox="1"/>
          <p:nvPr/>
        </p:nvSpPr>
        <p:spPr>
          <a:xfrm>
            <a:off x="61353" y="2249339"/>
            <a:ext cx="700992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主束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17" name="箭头: 上 16">
            <a:extLst>
              <a:ext uri="{FF2B5EF4-FFF2-40B4-BE49-F238E27FC236}">
                <a16:creationId xmlns:a16="http://schemas.microsoft.com/office/drawing/2014/main" id="{1B06C102-FFCD-BB2F-569D-18059F39F8CF}"/>
              </a:ext>
            </a:extLst>
          </p:cNvPr>
          <p:cNvSpPr/>
          <p:nvPr/>
        </p:nvSpPr>
        <p:spPr>
          <a:xfrm rot="6194627">
            <a:off x="8657966" y="1632069"/>
            <a:ext cx="170630" cy="2070737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90702823-5452-8E1B-5DC0-9BDABF65FFB3}"/>
              </a:ext>
            </a:extLst>
          </p:cNvPr>
          <p:cNvSpPr/>
          <p:nvPr/>
        </p:nvSpPr>
        <p:spPr>
          <a:xfrm>
            <a:off x="11863802" y="2101386"/>
            <a:ext cx="151414" cy="383462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76816A5-9138-09ED-C355-F89EBE6A6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59" y="3951148"/>
            <a:ext cx="8024984" cy="2496065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657A86E5-CC15-8550-4F83-83AF7AEF786B}"/>
              </a:ext>
            </a:extLst>
          </p:cNvPr>
          <p:cNvSpPr txBox="1"/>
          <p:nvPr/>
        </p:nvSpPr>
        <p:spPr>
          <a:xfrm>
            <a:off x="1155595" y="253165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985903-13E1-F6CF-B00B-5611C13972D2}"/>
              </a:ext>
            </a:extLst>
          </p:cNvPr>
          <p:cNvSpPr txBox="1"/>
          <p:nvPr/>
        </p:nvSpPr>
        <p:spPr>
          <a:xfrm>
            <a:off x="4388078" y="2226154"/>
            <a:ext cx="3238534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束线元件：二级铁、四级铁、狭缝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B7928324-780A-2153-06C1-F4639E7B4D37}"/>
              </a:ext>
            </a:extLst>
          </p:cNvPr>
          <p:cNvSpPr/>
          <p:nvPr/>
        </p:nvSpPr>
        <p:spPr>
          <a:xfrm rot="5400000">
            <a:off x="984215" y="2175286"/>
            <a:ext cx="142113" cy="477015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D51C42EB-6485-CF5D-9810-2ECE19189E9B}"/>
              </a:ext>
            </a:extLst>
          </p:cNvPr>
          <p:cNvSpPr/>
          <p:nvPr/>
        </p:nvSpPr>
        <p:spPr>
          <a:xfrm rot="5400000">
            <a:off x="1954538" y="2128160"/>
            <a:ext cx="172653" cy="567976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上 19">
            <a:extLst>
              <a:ext uri="{FF2B5EF4-FFF2-40B4-BE49-F238E27FC236}">
                <a16:creationId xmlns:a16="http://schemas.microsoft.com/office/drawing/2014/main" id="{DA2CCBB4-8BA8-79C4-DC69-4297AB2DF3D9}"/>
              </a:ext>
            </a:extLst>
          </p:cNvPr>
          <p:cNvSpPr/>
          <p:nvPr/>
        </p:nvSpPr>
        <p:spPr>
          <a:xfrm rot="5400000">
            <a:off x="3963471" y="2158837"/>
            <a:ext cx="131251" cy="539378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53C18BA-E1C6-7820-BA5F-136E47AABED4}"/>
                  </a:ext>
                </a:extLst>
              </p:cNvPr>
              <p:cNvSpPr txBox="1"/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solidFill>
                <a:srgbClr val="FFC000">
                  <a:alpha val="3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, etc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53C18BA-E1C6-7820-BA5F-136E47AAB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38511A68-18B4-5B2C-7E37-2E0553A2A6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34287"/>
                  </p:ext>
                </p:extLst>
              </p:nvPr>
            </p:nvGraphicFramePr>
            <p:xfrm>
              <a:off x="588545" y="2818802"/>
              <a:ext cx="7420482" cy="1066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377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  <a:gridCol w="849745">
                      <a:extLst>
                        <a:ext uri="{9D8B030D-6E8A-4147-A177-3AD203B41FA5}">
                          <a16:colId xmlns:a16="http://schemas.microsoft.com/office/drawing/2014/main" val="404615549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2149366908"/>
                        </a:ext>
                      </a:extLst>
                    </a:gridCol>
                    <a:gridCol w="979055">
                      <a:extLst>
                        <a:ext uri="{9D8B030D-6E8A-4147-A177-3AD203B41FA5}">
                          <a16:colId xmlns:a16="http://schemas.microsoft.com/office/drawing/2014/main" val="2507238755"/>
                        </a:ext>
                      </a:extLst>
                    </a:gridCol>
                    <a:gridCol w="951345">
                      <a:extLst>
                        <a:ext uri="{9D8B030D-6E8A-4147-A177-3AD203B41FA5}">
                          <a16:colId xmlns:a16="http://schemas.microsoft.com/office/drawing/2014/main" val="3467628372"/>
                        </a:ext>
                      </a:extLst>
                    </a:gridCol>
                    <a:gridCol w="891105">
                      <a:extLst>
                        <a:ext uri="{9D8B030D-6E8A-4147-A177-3AD203B41FA5}">
                          <a16:colId xmlns:a16="http://schemas.microsoft.com/office/drawing/2014/main" val="4172417194"/>
                        </a:ext>
                      </a:extLst>
                    </a:gridCol>
                  </a:tblGrid>
                  <a:tr h="1276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Pz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[GeV/c]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885344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(RMS) [mm/</a:t>
                          </a: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42.21/11.11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35.79/7.97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31.96/7.16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30.32/6.94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29.34/6.89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28.77/6.84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(RMS) [mm/</a:t>
                          </a: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42.45/14.7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34.36/12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26.96/10.56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23.39/9.69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21.49/9.21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20.99/8.89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emit. x/y (RMS)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mrad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148.07/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197.92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88.61/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130.17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71.06/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88.34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64.03/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70.51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61.36/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61.28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59.79/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57.74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38511A68-18B4-5B2C-7E37-2E0553A2A6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34287"/>
                  </p:ext>
                </p:extLst>
              </p:nvPr>
            </p:nvGraphicFramePr>
            <p:xfrm>
              <a:off x="588545" y="2818802"/>
              <a:ext cx="7420482" cy="1066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377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  <a:gridCol w="849745">
                      <a:extLst>
                        <a:ext uri="{9D8B030D-6E8A-4147-A177-3AD203B41FA5}">
                          <a16:colId xmlns:a16="http://schemas.microsoft.com/office/drawing/2014/main" val="4046155491"/>
                        </a:ext>
                      </a:extLst>
                    </a:gridCol>
                    <a:gridCol w="932873">
                      <a:extLst>
                        <a:ext uri="{9D8B030D-6E8A-4147-A177-3AD203B41FA5}">
                          <a16:colId xmlns:a16="http://schemas.microsoft.com/office/drawing/2014/main" val="2149366908"/>
                        </a:ext>
                      </a:extLst>
                    </a:gridCol>
                    <a:gridCol w="979055">
                      <a:extLst>
                        <a:ext uri="{9D8B030D-6E8A-4147-A177-3AD203B41FA5}">
                          <a16:colId xmlns:a16="http://schemas.microsoft.com/office/drawing/2014/main" val="2507238755"/>
                        </a:ext>
                      </a:extLst>
                    </a:gridCol>
                    <a:gridCol w="951345">
                      <a:extLst>
                        <a:ext uri="{9D8B030D-6E8A-4147-A177-3AD203B41FA5}">
                          <a16:colId xmlns:a16="http://schemas.microsoft.com/office/drawing/2014/main" val="3467628372"/>
                        </a:ext>
                      </a:extLst>
                    </a:gridCol>
                    <a:gridCol w="891105">
                      <a:extLst>
                        <a:ext uri="{9D8B030D-6E8A-4147-A177-3AD203B41FA5}">
                          <a16:colId xmlns:a16="http://schemas.microsoft.com/office/drawing/2014/main" val="4172417194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Pz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[GeV/c]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988534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12" t="-125714" r="-280062" b="-3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42.21/11.11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35.79/7.97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31.96/7.16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30.32/6.94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29.34/6.89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28.77/6.84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12" t="-219444" r="-280062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42.45/14.7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34.36/12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26.96/10.56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23.39/9.69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21.49/9.21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20.99/8.89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12" t="-164286" r="-280062" b="-2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148.07/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197.92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88.61/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130.17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71.06/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88.34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64.03/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70.51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61.36/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61.28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59.79/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57.74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5E5A189E-9E75-521C-8B4A-10962A584CEF}"/>
              </a:ext>
            </a:extLst>
          </p:cNvPr>
          <p:cNvSpPr txBox="1"/>
          <p:nvPr/>
        </p:nvSpPr>
        <p:spPr>
          <a:xfrm>
            <a:off x="2853784" y="3906791"/>
            <a:ext cx="3744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缪子束流相空间    </a:t>
            </a:r>
            <a:r>
              <a:rPr lang="en-US" altLang="zh-CN" sz="1600" b="1" dirty="0">
                <a:solidFill>
                  <a:srgbClr val="FF0000"/>
                </a:solidFill>
              </a:rPr>
              <a:t>P=6 GeV/c</a:t>
            </a:r>
          </a:p>
        </p:txBody>
      </p:sp>
    </p:spTree>
    <p:extLst>
      <p:ext uri="{BB962C8B-B14F-4D97-AF65-F5344CB8AC3E}">
        <p14:creationId xmlns:p14="http://schemas.microsoft.com/office/powerpoint/2010/main" val="301703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BFF52D1-2A13-3135-E68A-C5D0B8BA3ED7}"/>
              </a:ext>
            </a:extLst>
          </p:cNvPr>
          <p:cNvPicPr>
            <a:picLocks/>
          </p:cNvPicPr>
          <p:nvPr/>
        </p:nvPicPr>
        <p:blipFill>
          <a:blip r:embed="rId3"/>
          <a:srcRect r="1787"/>
          <a:stretch>
            <a:fillRect/>
          </a:stretch>
        </p:blipFill>
        <p:spPr>
          <a:xfrm>
            <a:off x="1089497" y="1762900"/>
            <a:ext cx="3840312" cy="11731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A984A3-4E2B-0940-9FAD-413F1BD08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863" y="3158159"/>
            <a:ext cx="4602797" cy="330753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40E4CAA-23B3-D737-9C58-F7D695891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41" y="3158158"/>
            <a:ext cx="4602797" cy="33075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束流品质：动量与产额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856DC50-447D-E902-26E2-EEA7DA9B33C2}"/>
                  </a:ext>
                </a:extLst>
              </p:cNvPr>
              <p:cNvSpPr txBox="1"/>
              <p:nvPr/>
            </p:nvSpPr>
            <p:spPr>
              <a:xfrm>
                <a:off x="1933092" y="4937460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856DC50-447D-E902-26E2-EEA7DA9B3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92" y="4937460"/>
                <a:ext cx="55816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0D9DCA-D677-8B82-320E-0D14EEA9A868}"/>
                  </a:ext>
                </a:extLst>
              </p:cNvPr>
              <p:cNvSpPr txBox="1"/>
              <p:nvPr/>
            </p:nvSpPr>
            <p:spPr>
              <a:xfrm>
                <a:off x="1731881" y="5689069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0D9DCA-D677-8B82-320E-0D14EEA9A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81" y="5689069"/>
                <a:ext cx="67839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2A60A19-2C90-0D79-A29E-5313B540281D}"/>
                  </a:ext>
                </a:extLst>
              </p:cNvPr>
              <p:cNvSpPr txBox="1"/>
              <p:nvPr/>
            </p:nvSpPr>
            <p:spPr>
              <a:xfrm>
                <a:off x="1076380" y="810360"/>
                <a:ext cx="3978614" cy="83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/>
                  <a:t>最大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600" b="1" dirty="0"/>
                  <a:t>束流产额：</a:t>
                </a:r>
                <a:r>
                  <a:rPr lang="en-US" altLang="zh-CN" sz="1600" b="1" dirty="0"/>
                  <a:t>8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sz="16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/>
                    </a:solidFill>
                  </a:rPr>
                  <a:t>主束粒子：</a:t>
                </a:r>
                <a:r>
                  <a:rPr lang="zh-CN" altLang="en-US" sz="1600" b="1" kern="1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质子</a:t>
                </a:r>
                <a:endParaRPr lang="en-US" altLang="zh-CN" sz="1600" b="1" kern="100" baseline="30000" dirty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/>
                    </a:solidFill>
                  </a:rPr>
                  <a:t>缪子</a:t>
                </a:r>
                <a:r>
                  <a:rPr lang="zh-CN" altLang="en-US" sz="1600" b="1" dirty="0"/>
                  <a:t>动</a:t>
                </a:r>
                <a:r>
                  <a:rPr lang="zh-CN" altLang="en-US" sz="1600" b="1" dirty="0">
                    <a:solidFill>
                      <a:schemeClr val="tx1"/>
                    </a:solidFill>
                  </a:rPr>
                  <a:t>量：</a:t>
                </a:r>
                <a:r>
                  <a:rPr lang="en-US" altLang="zh-CN" sz="1600" b="1" dirty="0"/>
                  <a:t>3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.5 GeV/c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2A60A19-2C90-0D79-A29E-5313B540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80" y="810360"/>
                <a:ext cx="3978614" cy="836576"/>
              </a:xfrm>
              <a:prstGeom prst="rect">
                <a:avLst/>
              </a:prstGeom>
              <a:blipFill>
                <a:blip r:embed="rId12"/>
                <a:stretch>
                  <a:fillRect l="-920" t="-1460" b="-8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A96965F-A979-BE14-FECC-C24AAB102D20}"/>
              </a:ext>
            </a:extLst>
          </p:cNvPr>
          <p:cNvSpPr txBox="1"/>
          <p:nvPr/>
        </p:nvSpPr>
        <p:spPr>
          <a:xfrm>
            <a:off x="2491258" y="36127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AB5A12-213F-384A-ADD8-4DC8D0350457}"/>
              </a:ext>
            </a:extLst>
          </p:cNvPr>
          <p:cNvSpPr txBox="1"/>
          <p:nvPr/>
        </p:nvSpPr>
        <p:spPr>
          <a:xfrm>
            <a:off x="8733703" y="411488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/>
              <a:t>质子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1BC5BF-051A-176A-6980-4CB2052423BE}"/>
                  </a:ext>
                </a:extLst>
              </p:cNvPr>
              <p:cNvSpPr txBox="1"/>
              <p:nvPr/>
            </p:nvSpPr>
            <p:spPr>
              <a:xfrm>
                <a:off x="7129767" y="3837882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n-US" altLang="zh-CN" sz="12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1BC5BF-051A-176A-6980-4CB20524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67" y="3837882"/>
                <a:ext cx="5581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C61A16-8AB3-F2D6-F9A8-6AE06F0D2728}"/>
                  </a:ext>
                </a:extLst>
              </p:cNvPr>
              <p:cNvSpPr txBox="1"/>
              <p:nvPr/>
            </p:nvSpPr>
            <p:spPr>
              <a:xfrm>
                <a:off x="7408850" y="5478994"/>
                <a:ext cx="678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 altLang="zh-CN" sz="1200" b="1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Kr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CN" sz="1200" b="1" i="0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zh-CN" sz="1200" b="1" kern="1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C61A16-8AB3-F2D6-F9A8-6AE06F0D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50" y="5478994"/>
                <a:ext cx="67839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98512EF-0349-0FFA-60D5-5559DEDA6E85}"/>
              </a:ext>
            </a:extLst>
          </p:cNvPr>
          <p:cNvPicPr>
            <a:picLocks/>
          </p:cNvPicPr>
          <p:nvPr/>
        </p:nvPicPr>
        <p:blipFill>
          <a:blip r:embed="rId15"/>
          <a:srcRect l="2592" r="2584" b="6142"/>
          <a:stretch>
            <a:fillRect/>
          </a:stretch>
        </p:blipFill>
        <p:spPr>
          <a:xfrm>
            <a:off x="6786436" y="1762901"/>
            <a:ext cx="3894535" cy="1173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98AF4F-E259-4A17-9423-31F27AA74003}"/>
                  </a:ext>
                </a:extLst>
              </p:cNvPr>
              <p:cNvSpPr txBox="1"/>
              <p:nvPr/>
            </p:nvSpPr>
            <p:spPr>
              <a:xfrm>
                <a:off x="6786436" y="834500"/>
                <a:ext cx="3894535" cy="83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/>
                  <a:t>最大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b="1" dirty="0"/>
                  <a:t>束流流强：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sz="16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主</a:t>
                </a:r>
                <a:r>
                  <a:rPr lang="zh-CN" altLang="en-US" sz="1600" b="1" dirty="0">
                    <a:solidFill>
                      <a:schemeClr val="tx1"/>
                    </a:solidFill>
                  </a:rPr>
                  <a:t>束粒子：</a:t>
                </a:r>
                <a:r>
                  <a:rPr lang="en-US" altLang="zh-CN" sz="1600" b="1" kern="100" baseline="300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18</a:t>
                </a:r>
                <a:r>
                  <a:rPr lang="en-US" altLang="zh-CN" sz="1600" b="1" kern="1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600" b="1" kern="100" baseline="30000" dirty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6+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solidFill>
                      <a:schemeClr val="tx1"/>
                    </a:solidFill>
                  </a:rPr>
                  <a:t>缪子</a:t>
                </a:r>
                <a:r>
                  <a:rPr lang="zh-CN" altLang="en-US" sz="1600" b="1" dirty="0"/>
                  <a:t>动</a:t>
                </a:r>
                <a:r>
                  <a:rPr lang="zh-CN" altLang="en-US" sz="1600" b="1" dirty="0">
                    <a:solidFill>
                      <a:schemeClr val="tx1"/>
                    </a:solidFill>
                  </a:rPr>
                  <a:t>量：</a:t>
                </a:r>
                <a:r>
                  <a:rPr lang="en-US" altLang="zh-CN" sz="1600" b="1" dirty="0">
                    <a:solidFill>
                      <a:schemeClr val="tx1"/>
                    </a:solidFill>
                  </a:rPr>
                  <a:t>1.5 GeV/c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498AF4F-E259-4A17-9423-31F27AA74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436" y="834500"/>
                <a:ext cx="3894535" cy="836576"/>
              </a:xfrm>
              <a:prstGeom prst="rect">
                <a:avLst/>
              </a:prstGeom>
              <a:blipFill>
                <a:blip r:embed="rId16"/>
                <a:stretch>
                  <a:fillRect l="-782" t="-1460" b="-8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F1BCA-3A5A-FF3A-6F83-09BD3F74AAC8}"/>
                  </a:ext>
                </a:extLst>
              </p:cNvPr>
              <p:cNvSpPr txBox="1"/>
              <p:nvPr/>
            </p:nvSpPr>
            <p:spPr>
              <a:xfrm>
                <a:off x="1758917" y="2953512"/>
                <a:ext cx="2316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0000"/>
                    </a:solidFill>
                  </a:rPr>
                  <a:t>MF6</a:t>
                </a:r>
                <a:r>
                  <a:rPr lang="zh-CN" altLang="en-US" sz="1600" b="1" dirty="0">
                    <a:solidFill>
                      <a:srgbClr val="FF0000"/>
                    </a:solidFill>
                  </a:rPr>
                  <a:t>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</a:rPr>
                  <a:t>产额与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</a:rPr>
                  <a:t>动量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08F1BCA-3A5A-FF3A-6F83-09BD3F74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17" y="2953512"/>
                <a:ext cx="2316083" cy="338554"/>
              </a:xfrm>
              <a:prstGeom prst="rect">
                <a:avLst/>
              </a:prstGeom>
              <a:blipFill>
                <a:blip r:embed="rId17"/>
                <a:stretch>
                  <a:fillRect l="-1583" t="-5455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B5D08F2-C2EA-9BF0-49E2-9DDD2D1F161D}"/>
                  </a:ext>
                </a:extLst>
              </p:cNvPr>
              <p:cNvSpPr txBox="1"/>
              <p:nvPr/>
            </p:nvSpPr>
            <p:spPr>
              <a:xfrm>
                <a:off x="7651165" y="2990190"/>
                <a:ext cx="2316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0000"/>
                    </a:solidFill>
                  </a:rPr>
                  <a:t>MF6</a:t>
                </a:r>
                <a:r>
                  <a:rPr lang="zh-CN" altLang="en-US" sz="1600" b="1" dirty="0">
                    <a:solidFill>
                      <a:srgbClr val="FF0000"/>
                    </a:solidFill>
                  </a:rPr>
                  <a:t>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</a:rPr>
                  <a:t>产额与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</a:rPr>
                  <a:t>动量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B5D08F2-C2EA-9BF0-49E2-9DDD2D1F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165" y="2990190"/>
                <a:ext cx="2316083" cy="338554"/>
              </a:xfrm>
              <a:prstGeom prst="rect">
                <a:avLst/>
              </a:prstGeom>
              <a:blipFill>
                <a:blip r:embed="rId18"/>
                <a:stretch>
                  <a:fillRect l="-1316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4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B11F66C-728D-EB18-CA1F-52720DCD8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75" y="2448800"/>
            <a:ext cx="5755566" cy="40315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束流品质：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MF6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处束斑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54EE55-C5E3-40F3-7B74-0E0B1E19F274}"/>
              </a:ext>
            </a:extLst>
          </p:cNvPr>
          <p:cNvSpPr txBox="1"/>
          <p:nvPr/>
        </p:nvSpPr>
        <p:spPr>
          <a:xfrm>
            <a:off x="533435" y="877009"/>
            <a:ext cx="4149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束斑大小</a:t>
            </a:r>
            <a:r>
              <a:rPr lang="en-US" altLang="zh-CN" sz="2000" b="1" dirty="0"/>
              <a:t>:</a:t>
            </a:r>
            <a:r>
              <a:rPr lang="zh-CN" altLang="en-US" sz="2000" b="1" dirty="0"/>
              <a:t> </a:t>
            </a:r>
            <a:endParaRPr lang="en-US" altLang="zh-CN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半径约</a:t>
            </a:r>
            <a:r>
              <a:rPr lang="en-US" altLang="zh-CN" sz="2000" b="1" dirty="0"/>
              <a:t>30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随能量增加而减小</a:t>
            </a:r>
            <a:endParaRPr lang="en-US" altLang="zh-CN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2">
                <a:extLst>
                  <a:ext uri="{FF2B5EF4-FFF2-40B4-BE49-F238E27FC236}">
                    <a16:creationId xmlns:a16="http://schemas.microsoft.com/office/drawing/2014/main" id="{E144EE80-44F0-CC68-1AA6-451476D06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896830"/>
                  </p:ext>
                </p:extLst>
              </p:nvPr>
            </p:nvGraphicFramePr>
            <p:xfrm>
              <a:off x="139959" y="2623557"/>
              <a:ext cx="6076015" cy="362019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893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7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48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14558">
                      <a:extLst>
                        <a:ext uri="{9D8B030D-6E8A-4147-A177-3AD203B41FA5}">
                          <a16:colId xmlns:a16="http://schemas.microsoft.com/office/drawing/2014/main" val="3620763053"/>
                        </a:ext>
                      </a:extLst>
                    </a:gridCol>
                    <a:gridCol w="792467">
                      <a:extLst>
                        <a:ext uri="{9D8B030D-6E8A-4147-A177-3AD203B41FA5}">
                          <a16:colId xmlns:a16="http://schemas.microsoft.com/office/drawing/2014/main" val="1435976826"/>
                        </a:ext>
                      </a:extLst>
                    </a:gridCol>
                    <a:gridCol w="918410">
                      <a:extLst>
                        <a:ext uri="{9D8B030D-6E8A-4147-A177-3AD203B41FA5}">
                          <a16:colId xmlns:a16="http://schemas.microsoft.com/office/drawing/2014/main" val="3079464313"/>
                        </a:ext>
                      </a:extLst>
                    </a:gridCol>
                    <a:gridCol w="963921">
                      <a:extLst>
                        <a:ext uri="{9D8B030D-6E8A-4147-A177-3AD203B41FA5}">
                          <a16:colId xmlns:a16="http://schemas.microsoft.com/office/drawing/2014/main" val="687318915"/>
                        </a:ext>
                      </a:extLst>
                    </a:gridCol>
                  </a:tblGrid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束斑半径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r[mm]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半高宽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[mm]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缪子产额</a:t>
                          </a:r>
                          <a:r>
                            <a:rPr lang="en-US" altLang="zh-CN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altLang="zh-CN" dirty="0"/>
                            <a:t>]</a:t>
                          </a:r>
                          <a:endParaRPr lang="zh-CN" dirty="0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92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200" i="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N&gt;50%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N&gt;90%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0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𝐅𝐖𝐇</m:t>
                                </m:r>
                                <m:sSub>
                                  <m:sSub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altLang="zh-CN" sz="11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100" b="1" i="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0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𝐅𝐖𝐇</m:t>
                                </m:r>
                                <m:sSub>
                                  <m:sSub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altLang="zh-CN" sz="11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100" b="1" i="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r&lt;20 mm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r&lt;50 mm</a:t>
                          </a:r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28.0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133.6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23.8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127000" algn="ctr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89.7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30.4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127000" algn="ctr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29.4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78.5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4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26.6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74.8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26.0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25.3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5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24.2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73.6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24.3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6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72.8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18.0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39894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2">
                <a:extLst>
                  <a:ext uri="{FF2B5EF4-FFF2-40B4-BE49-F238E27FC236}">
                    <a16:creationId xmlns:a16="http://schemas.microsoft.com/office/drawing/2014/main" id="{E144EE80-44F0-CC68-1AA6-451476D06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896830"/>
                  </p:ext>
                </p:extLst>
              </p:nvPr>
            </p:nvGraphicFramePr>
            <p:xfrm>
              <a:off x="139959" y="2623557"/>
              <a:ext cx="6076015" cy="3620191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893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17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48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14558">
                      <a:extLst>
                        <a:ext uri="{9D8B030D-6E8A-4147-A177-3AD203B41FA5}">
                          <a16:colId xmlns:a16="http://schemas.microsoft.com/office/drawing/2014/main" val="3620763053"/>
                        </a:ext>
                      </a:extLst>
                    </a:gridCol>
                    <a:gridCol w="792467">
                      <a:extLst>
                        <a:ext uri="{9D8B030D-6E8A-4147-A177-3AD203B41FA5}">
                          <a16:colId xmlns:a16="http://schemas.microsoft.com/office/drawing/2014/main" val="1435976826"/>
                        </a:ext>
                      </a:extLst>
                    </a:gridCol>
                    <a:gridCol w="918410">
                      <a:extLst>
                        <a:ext uri="{9D8B030D-6E8A-4147-A177-3AD203B41FA5}">
                          <a16:colId xmlns:a16="http://schemas.microsoft.com/office/drawing/2014/main" val="3079464313"/>
                        </a:ext>
                      </a:extLst>
                    </a:gridCol>
                    <a:gridCol w="963921">
                      <a:extLst>
                        <a:ext uri="{9D8B030D-6E8A-4147-A177-3AD203B41FA5}">
                          <a16:colId xmlns:a16="http://schemas.microsoft.com/office/drawing/2014/main" val="687318915"/>
                        </a:ext>
                      </a:extLst>
                    </a:gridCol>
                  </a:tblGrid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束斑半径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r[mm]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半高宽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[mm]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23301" t="-1449" r="-1294" b="-7681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92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5"/>
                          <a:stretch>
                            <a:fillRect l="-680" t="-61947" r="-581633" b="-369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N&gt;50%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N&gt;90%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910" t="-61947" r="-330597" b="-369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30769" t="-61947" r="-240769" b="-369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r&lt;20 mm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r&lt;50 mm</a:t>
                          </a:r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28.0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133.6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23.8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265217" r="-107285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265217" r="-2532" b="-5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32.4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89.7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30.4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370588" r="-107285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370588" r="-2532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29.4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78.5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27.5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463768" r="-107285" b="-30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463768" r="-2532" b="-305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4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26.6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74.8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26.0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25.3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563768" r="-107285" b="-20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563768" r="-2532" b="-205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5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24.2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73.6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24.3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663768" r="-107285" b="-10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663768" r="-2532" b="-105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9181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6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72.8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18.0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16.8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56954" t="-763768" r="-107285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2278" t="-763768" r="-2532" b="-5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39894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5CBA16B-2C9F-A0DB-7B8C-49E16140C3CD}"/>
              </a:ext>
            </a:extLst>
          </p:cNvPr>
          <p:cNvSpPr txBox="1"/>
          <p:nvPr/>
        </p:nvSpPr>
        <p:spPr>
          <a:xfrm>
            <a:off x="7865263" y="1290117"/>
            <a:ext cx="414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束斑翼状部分：</a:t>
            </a:r>
            <a:r>
              <a:rPr lang="zh-CN" altLang="en-US" sz="2000" b="1" dirty="0"/>
              <a:t>磁场高阶效应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01CDC7-6E3C-FE1E-69F4-D64D781306AF}"/>
                  </a:ext>
                </a:extLst>
              </p:cNvPr>
              <p:cNvSpPr txBox="1"/>
              <p:nvPr/>
            </p:nvSpPr>
            <p:spPr>
              <a:xfrm>
                <a:off x="4335523" y="1893532"/>
                <a:ext cx="376090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主束：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p@9.3GeV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，流强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/s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01CDC7-6E3C-FE1E-69F4-D64D78130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523" y="1893532"/>
                <a:ext cx="3760901" cy="375552"/>
              </a:xfrm>
              <a:prstGeom prst="rect">
                <a:avLst/>
              </a:prstGeom>
              <a:blipFill>
                <a:blip r:embed="rId6"/>
                <a:stretch>
                  <a:fillRect l="-1297" t="-8197" r="-972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1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CF07-AB33-6F5D-FDBD-C539AD4B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14DB6B4-AFA3-2FB3-AF4C-85F9975C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72" y="2347516"/>
            <a:ext cx="7256940" cy="40131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A1E50AB-B5A6-00D8-8CD5-210DCB64E830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88EB7-03D7-DD5A-8559-D94FACFEE0DD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束流品质：发射角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678087-4A09-0018-D6C6-FB0A28D2B1B9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F4A19AF6-9EA9-5D9A-5585-69FC7DE0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E03926-5C46-758A-6B43-FC07BE7FB188}"/>
              </a:ext>
            </a:extLst>
          </p:cNvPr>
          <p:cNvSpPr txBox="1"/>
          <p:nvPr/>
        </p:nvSpPr>
        <p:spPr>
          <a:xfrm>
            <a:off x="139959" y="1074246"/>
            <a:ext cx="414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X</a:t>
            </a:r>
            <a:r>
              <a:rPr lang="zh-CN" altLang="en-US" sz="2000" b="1" dirty="0"/>
              <a:t>方向：半高宽约</a:t>
            </a:r>
            <a:r>
              <a:rPr lang="en-US" altLang="zh-CN" sz="2000" b="1" dirty="0"/>
              <a:t>16 </a:t>
            </a:r>
            <a:r>
              <a:rPr lang="en-US" altLang="zh-CN" sz="2000" b="1" dirty="0" err="1"/>
              <a:t>mrad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</a:rPr>
              <a:t>Y</a:t>
            </a:r>
            <a:r>
              <a:rPr lang="zh-CN" altLang="en-US" sz="2000" b="1" dirty="0">
                <a:solidFill>
                  <a:schemeClr val="tx1"/>
                </a:solidFill>
              </a:rPr>
              <a:t>方向：半高宽</a:t>
            </a:r>
            <a:r>
              <a:rPr lang="en-US" altLang="zh-CN" sz="2000" b="1" dirty="0"/>
              <a:t>14</a:t>
            </a:r>
            <a:r>
              <a:rPr lang="en-US" altLang="zh-CN" sz="2000" b="1" dirty="0">
                <a:solidFill>
                  <a:schemeClr val="tx1"/>
                </a:solidFill>
              </a:rPr>
              <a:t>-28 </a:t>
            </a:r>
            <a:r>
              <a:rPr lang="en-US" altLang="zh-CN" sz="2000" b="1" dirty="0" err="1"/>
              <a:t>mrad</a:t>
            </a:r>
            <a:endParaRPr lang="en-US" altLang="zh-CN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随动量升高而降低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12">
                <a:extLst>
                  <a:ext uri="{FF2B5EF4-FFF2-40B4-BE49-F238E27FC236}">
                    <a16:creationId xmlns:a16="http://schemas.microsoft.com/office/drawing/2014/main" id="{38DEA0A7-2330-68EA-420F-9F86B3D6B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299793"/>
                  </p:ext>
                </p:extLst>
              </p:nvPr>
            </p:nvGraphicFramePr>
            <p:xfrm>
              <a:off x="139959" y="2548647"/>
              <a:ext cx="4588113" cy="3680718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9484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06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7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221">
                      <a:extLst>
                        <a:ext uri="{9D8B030D-6E8A-4147-A177-3AD203B41FA5}">
                          <a16:colId xmlns:a16="http://schemas.microsoft.com/office/drawing/2014/main" val="3620763053"/>
                        </a:ext>
                      </a:extLst>
                    </a:gridCol>
                    <a:gridCol w="1099654">
                      <a:extLst>
                        <a:ext uri="{9D8B030D-6E8A-4147-A177-3AD203B41FA5}">
                          <a16:colId xmlns:a16="http://schemas.microsoft.com/office/drawing/2014/main" val="3138977958"/>
                        </a:ext>
                      </a:extLst>
                    </a:gridCol>
                  </a:tblGrid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半高宽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600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127000" algn="ctr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缪子产额</a:t>
                          </a:r>
                          <a:r>
                            <a:rPr lang="en-US" altLang="zh-CN" sz="1600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altLang="zh-CN" sz="1600" dirty="0"/>
                            <a:t>]</a:t>
                          </a:r>
                          <a:endParaRPr lang="zh-CN" altLang="zh-CN" sz="1600" dirty="0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5948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altLang="zh-CN" sz="16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0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𝐅𝐖𝐇</m:t>
                                </m:r>
                                <m:sSub>
                                  <m:sSubPr>
                                    <m:ctrlPr>
                                      <a:rPr lang="en-US" altLang="zh-CN" sz="12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i="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0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𝐅𝐖𝐇</m:t>
                                </m:r>
                                <m:sSub>
                                  <m:sSubPr>
                                    <m:ctrlPr>
                                      <a:rPr lang="en-US" altLang="zh-CN" sz="12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altLang="zh-CN" sz="1200" b="1" i="0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b="1" i="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l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altLang="zh-CN" sz="1000" b="1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1000" b="1" i="0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altLang="zh-CN" sz="10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endParaRPr lang="en-US" altLang="zh-CN" sz="10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127000" algn="l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sub>
                              </m:sSub>
                              <m:r>
                                <a:rPr lang="en-US" altLang="zh-CN" sz="1000" b="1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1000" b="1" i="0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altLang="zh-CN" sz="10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endParaRPr lang="en-US" altLang="zh-CN" sz="10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l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altLang="zh-CN" sz="1000" b="1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zh-CN" sz="10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altLang="zh-CN" sz="10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endParaRPr lang="en-US" altLang="zh-CN" sz="10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127000" algn="l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1000" b="1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charset="-122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sub>
                              </m:sSub>
                              <m:r>
                                <a:rPr lang="en-US" altLang="zh-CN" sz="1000" b="1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zh-CN" sz="10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altLang="zh-CN" sz="1000" b="1" kern="100" baseline="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000" b="1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endParaRPr lang="en-US" altLang="zh-CN" sz="10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28.1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127000" algn="ctr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127000" algn="ctr" defTabSz="914400" rtl="0" eaLnBrk="1" fontAlgn="ctr" latinLnBrk="0" hangingPunct="1">
                            <a:lnSpc>
                              <a:spcPts val="2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19.7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4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15.9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17.0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5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6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13.7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100" b="1" i="1" kern="100" smtClean="0">
                                    <a:effectLst/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1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charset="-122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39894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12">
                <a:extLst>
                  <a:ext uri="{FF2B5EF4-FFF2-40B4-BE49-F238E27FC236}">
                    <a16:creationId xmlns:a16="http://schemas.microsoft.com/office/drawing/2014/main" id="{38DEA0A7-2330-68EA-420F-9F86B3D6B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299793"/>
                  </p:ext>
                </p:extLst>
              </p:nvPr>
            </p:nvGraphicFramePr>
            <p:xfrm>
              <a:off x="139959" y="2548647"/>
              <a:ext cx="4588113" cy="3680718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9484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06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7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221">
                      <a:extLst>
                        <a:ext uri="{9D8B030D-6E8A-4147-A177-3AD203B41FA5}">
                          <a16:colId xmlns:a16="http://schemas.microsoft.com/office/drawing/2014/main" val="3620763053"/>
                        </a:ext>
                      </a:extLst>
                    </a:gridCol>
                    <a:gridCol w="1099654">
                      <a:extLst>
                        <a:ext uri="{9D8B030D-6E8A-4147-A177-3AD203B41FA5}">
                          <a16:colId xmlns:a16="http://schemas.microsoft.com/office/drawing/2014/main" val="3138977958"/>
                        </a:ext>
                      </a:extLst>
                    </a:gridCol>
                  </a:tblGrid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半高宽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600" kern="100" dirty="0" err="1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19477" t="-1370" r="-1163" b="-7315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5"/>
                          <a:stretch>
                            <a:fillRect l="-641" t="-78723" r="-385897" b="-4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30833" t="-78723" r="-401667" b="-4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6716" t="-78723" r="-259701" b="-4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78723" r="-113497" b="-4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78723" r="-2210" b="-468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28.1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230137" r="-113497" b="-5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230137" r="-2210" b="-5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16.3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22.6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334722" r="-113497" b="-40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334722" r="-2210" b="-40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3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16.5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19.7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428767" r="-113497" b="-3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428767" r="-2210" b="-30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4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15.9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17.0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528767" r="-113497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528767" r="-2210" b="-20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5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15.4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628767" r="-113497" b="-1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628767" r="-2210" b="-10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4174"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6 GeV/c</a:t>
                          </a:r>
                          <a:endParaRPr lang="zh-CN" altLang="zh-CN" sz="1200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15.6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7000" algn="ctr" fontAlgn="ctr">
                            <a:lnSpc>
                              <a:spcPts val="24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100" b="1" kern="100" dirty="0">
                              <a:effectLst/>
                              <a:latin typeface="Times New Roman" panose="02020603050405020304" pitchFamily="18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13.7</a:t>
                          </a:r>
                          <a:endParaRPr lang="zh-CN" sz="1100" b="1" kern="100" dirty="0">
                            <a:effectLst/>
                            <a:latin typeface="Times New Roman" panose="02020603050405020304" pitchFamily="18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52147" t="-728767" r="-113497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7127" t="-728767" r="-2210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39894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1CE2937-BEC7-BC92-BAC3-CFCE7B791055}"/>
              </a:ext>
            </a:extLst>
          </p:cNvPr>
          <p:cNvSpPr txBox="1"/>
          <p:nvPr/>
        </p:nvSpPr>
        <p:spPr>
          <a:xfrm>
            <a:off x="5765192" y="1107080"/>
            <a:ext cx="414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</a:rPr>
              <a:t>Cut</a:t>
            </a:r>
            <a:r>
              <a:rPr lang="zh-CN" altLang="en-US" sz="2000" b="1" dirty="0">
                <a:solidFill>
                  <a:schemeClr val="tx1"/>
                </a:solidFill>
              </a:rPr>
              <a:t>：</a:t>
            </a:r>
            <a:r>
              <a:rPr lang="en-US" altLang="zh-CN" sz="2000" b="1" dirty="0">
                <a:solidFill>
                  <a:schemeClr val="tx1"/>
                </a:solidFill>
              </a:rPr>
              <a:t>r&lt;50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大发射角粒子被基本去除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013DED3-750B-DE59-E252-AAAFC2BD4381}"/>
                  </a:ext>
                </a:extLst>
              </p:cNvPr>
              <p:cNvSpPr txBox="1"/>
              <p:nvPr/>
            </p:nvSpPr>
            <p:spPr>
              <a:xfrm>
                <a:off x="4335523" y="1893532"/>
                <a:ext cx="376090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主束：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p@9.3GeV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，流强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/s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013DED3-750B-DE59-E252-AAAFC2BD4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523" y="1893532"/>
                <a:ext cx="3760901" cy="375552"/>
              </a:xfrm>
              <a:prstGeom prst="rect">
                <a:avLst/>
              </a:prstGeom>
              <a:blipFill>
                <a:blip r:embed="rId5"/>
                <a:stretch>
                  <a:fillRect l="-1297" t="-8197" r="-972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4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D9EC-D35D-953C-6B60-29D37B9D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4D323AC-5248-C8DF-E508-30A76DA7988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E6F14-DB5A-49AA-633A-D38EDDD9499C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束流品质：纯度、成分与能谱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5942B4-FEC0-8F3D-D047-997AB72687BA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58B64005-7987-1540-5485-1E24DB9D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C6A3C48D-FB1F-99DE-663A-B42E3930D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960" y="1135224"/>
                <a:ext cx="3907636" cy="55462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zh-CN" altLang="en-US" b="1" dirty="0"/>
                  <a:t>纯度：</a:t>
                </a:r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/>
                  <a:t>束流：</a:t>
                </a:r>
                <a:r>
                  <a:rPr lang="en-US" altLang="zh-CN" b="1" dirty="0"/>
                  <a:t>~0.1% - 5%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/>
                  <a:t>束流：</a:t>
                </a:r>
                <a:r>
                  <a:rPr lang="en-US" altLang="zh-CN" b="1" dirty="0"/>
                  <a:t>~1% - 25%</a:t>
                </a:r>
              </a:p>
              <a:p>
                <a:pPr lvl="1"/>
                <a:endParaRPr lang="en-US" altLang="zh-CN" b="1" dirty="0"/>
              </a:p>
              <a:p>
                <a:pPr lvl="1"/>
                <a:endParaRPr lang="en-US" altLang="zh-CN" b="1" dirty="0"/>
              </a:p>
              <a:p>
                <a:r>
                  <a:rPr lang="zh-CN" altLang="en-US" b="1" dirty="0"/>
                  <a:t>成分：</a:t>
                </a:r>
                <a:endParaRPr lang="en-US" altLang="zh-CN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/>
                  <a:t>束流：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𝐢𝐨𝐧</m:t>
                    </m:r>
                  </m:oMath>
                </a14:m>
                <a:endParaRPr lang="en-US" altLang="zh-CN" b="1" dirty="0"/>
              </a:p>
              <a:p>
                <a:pPr lvl="2"/>
                <a:r>
                  <a:rPr lang="zh-CN" altLang="en-US" b="1" dirty="0">
                    <a:latin typeface="Cambria Math" panose="02040503050406030204" pitchFamily="18" charset="0"/>
                  </a:rPr>
                  <a:t>主要杂质：</a:t>
                </a:r>
                <a:r>
                  <a:rPr lang="en-US" altLang="zh-CN" b="1" dirty="0">
                    <a:latin typeface="Cambria Math" panose="02040503050406030204" pitchFamily="18" charset="0"/>
                  </a:rPr>
                  <a:t>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/>
                  <a:t>束流：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1" dirty="0"/>
              </a:p>
              <a:p>
                <a:pPr lvl="2"/>
                <a:r>
                  <a:rPr lang="zh-CN" altLang="en-US" b="1" dirty="0">
                    <a:latin typeface="Cambria Math" panose="02040503050406030204" pitchFamily="18" charset="0"/>
                  </a:rPr>
                  <a:t>主要杂质：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zh-CN" b="1" dirty="0"/>
              </a:p>
              <a:p>
                <a:pPr marL="0" indent="0">
                  <a:buNone/>
                </a:pPr>
                <a:endParaRPr lang="en-US" altLang="zh-CN" b="1" dirty="0"/>
              </a:p>
              <a:p>
                <a:r>
                  <a:rPr lang="zh-CN" altLang="en-US" b="1" dirty="0"/>
                  <a:t>能谱：</a:t>
                </a:r>
                <a:endParaRPr lang="en-US" altLang="zh-CN" b="1" dirty="0"/>
              </a:p>
              <a:p>
                <a:pPr lvl="1"/>
                <a:r>
                  <a:rPr lang="zh-CN" altLang="en-US" b="1" dirty="0"/>
                  <a:t>杂质粒子：单能谱，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b="1" dirty="0"/>
              </a:p>
              <a:p>
                <a:pPr lvl="1"/>
                <a:r>
                  <a:rPr lang="zh-CN" altLang="en-US" b="1" dirty="0"/>
                  <a:t>缪子：连续谱</a:t>
                </a:r>
                <a:endParaRPr lang="en-US" altLang="zh-CN" b="1" dirty="0"/>
              </a:p>
              <a:p>
                <a:pPr lvl="1"/>
                <a:endParaRPr lang="en-US" altLang="zh-CN" b="1" dirty="0"/>
              </a:p>
              <a:p>
                <a:pPr lvl="1"/>
                <a:endParaRPr lang="en-US" altLang="zh-CN" b="1" dirty="0"/>
              </a:p>
              <a:p>
                <a:r>
                  <a:rPr lang="zh-CN" altLang="en-US" b="1" dirty="0"/>
                  <a:t>六段二级铁设置不同参数：</a:t>
                </a:r>
                <a:endParaRPr lang="en-US" altLang="zh-CN" b="1" dirty="0"/>
              </a:p>
              <a:p>
                <a:pPr lvl="1"/>
                <a:r>
                  <a:rPr lang="zh-CN" altLang="en-US" b="1" dirty="0"/>
                  <a:t>二次动量筛选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C6A3C48D-FB1F-99DE-663A-B42E3930D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960" y="1135224"/>
                <a:ext cx="3907636" cy="5546285"/>
              </a:xfrm>
              <a:blipFill>
                <a:blip r:embed="rId4"/>
                <a:stretch>
                  <a:fillRect l="-1404" t="-1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4DBB5C13-EEEB-B94E-31FC-3EDE4B49C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434" y="3636371"/>
            <a:ext cx="3907637" cy="280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8A7E3B-2CAF-7807-9918-C51FAF6C0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434" y="812843"/>
            <a:ext cx="3907637" cy="280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296BAC-38A9-5D34-9E59-F0249C16D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934" y="812843"/>
            <a:ext cx="3907636" cy="280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6AB73A6-675C-6DB6-5B3D-753324A06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934" y="3636371"/>
            <a:ext cx="3907637" cy="28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C83D35-0473-B7F6-4301-5AAB24EB6146}"/>
                  </a:ext>
                </a:extLst>
              </p:cNvPr>
              <p:cNvSpPr txBox="1"/>
              <p:nvPr/>
            </p:nvSpPr>
            <p:spPr>
              <a:xfrm rot="16200000">
                <a:off x="3687673" y="2032177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束流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C83D35-0473-B7F6-4301-5AAB24EB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87673" y="2032177"/>
                <a:ext cx="925190" cy="369332"/>
              </a:xfrm>
              <a:prstGeom prst="rect">
                <a:avLst/>
              </a:prstGeom>
              <a:blipFill>
                <a:blip r:embed="rId9"/>
                <a:stretch>
                  <a:fillRect l="-10000" t="-5263" r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F42AB8F-A4C0-3357-4999-9DC5BE03E7F6}"/>
                  </a:ext>
                </a:extLst>
              </p:cNvPr>
              <p:cNvSpPr txBox="1"/>
              <p:nvPr/>
            </p:nvSpPr>
            <p:spPr>
              <a:xfrm rot="16200000">
                <a:off x="3687673" y="4762407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束流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F42AB8F-A4C0-3357-4999-9DC5BE03E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87673" y="4762407"/>
                <a:ext cx="925190" cy="369332"/>
              </a:xfrm>
              <a:prstGeom prst="rect">
                <a:avLst/>
              </a:prstGeom>
              <a:blipFill>
                <a:blip r:embed="rId10"/>
                <a:stretch>
                  <a:fillRect l="-10000" t="-5298" r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8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864C03B-B269-4B1F-1D63-55EC5B71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361" y="3995260"/>
            <a:ext cx="3506853" cy="25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65EB48-F182-04A4-82A5-1A554F42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810360"/>
            <a:ext cx="11457052" cy="197408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4A8A0B-29B8-E392-ACAF-E2494A97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360" y="3995260"/>
            <a:ext cx="3506853" cy="252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905619-BB54-3F95-E72D-A3521796E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7" y="3995260"/>
            <a:ext cx="3506855" cy="252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束流纯化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0FC8A7F-E7E8-04D1-4BCB-CF7F925298DA}"/>
              </a:ext>
            </a:extLst>
          </p:cNvPr>
          <p:cNvSpPr txBox="1"/>
          <p:nvPr/>
        </p:nvSpPr>
        <p:spPr>
          <a:xfrm>
            <a:off x="1956454" y="3504071"/>
            <a:ext cx="1580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能谱</a:t>
            </a:r>
            <a:endParaRPr lang="en-US" altLang="zh-CN" sz="14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b="1" dirty="0"/>
              <a:t>单能谱</a:t>
            </a:r>
            <a:endParaRPr lang="en-US" altLang="zh-C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b="1" dirty="0"/>
              <a:t>半高宽：</a:t>
            </a:r>
            <a:r>
              <a:rPr lang="en-US" altLang="zh-CN" sz="1400" b="1" dirty="0"/>
              <a:t>3.6%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419EE-9A2D-7A32-0F01-2364E8BAC852}"/>
              </a:ext>
            </a:extLst>
          </p:cNvPr>
          <p:cNvSpPr txBox="1"/>
          <p:nvPr/>
        </p:nvSpPr>
        <p:spPr>
          <a:xfrm>
            <a:off x="2290369" y="149073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7055960-03B7-D18D-8E03-EFDE81345F9F}"/>
              </a:ext>
            </a:extLst>
          </p:cNvPr>
          <p:cNvSpPr txBox="1"/>
          <p:nvPr/>
        </p:nvSpPr>
        <p:spPr>
          <a:xfrm>
            <a:off x="4350227" y="12801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PF4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273BD7B-2348-F519-16C2-FC3A128A9710}"/>
              </a:ext>
            </a:extLst>
          </p:cNvPr>
          <p:cNvSpPr txBox="1"/>
          <p:nvPr/>
        </p:nvSpPr>
        <p:spPr>
          <a:xfrm>
            <a:off x="6075788" y="172983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93E1FA9-10BE-354D-B9C7-44D3B901998A}"/>
              </a:ext>
            </a:extLst>
          </p:cNvPr>
          <p:cNvSpPr txBox="1"/>
          <p:nvPr/>
        </p:nvSpPr>
        <p:spPr>
          <a:xfrm>
            <a:off x="7909504" y="210385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MF4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6A1EED8-D981-29F5-7780-E4B7798698D8}"/>
              </a:ext>
            </a:extLst>
          </p:cNvPr>
          <p:cNvSpPr txBox="1"/>
          <p:nvPr/>
        </p:nvSpPr>
        <p:spPr>
          <a:xfrm>
            <a:off x="9571156" y="210385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MF5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C0A31DF-3757-D7B4-027A-23B80C58083F}"/>
              </a:ext>
            </a:extLst>
          </p:cNvPr>
          <p:cNvSpPr txBox="1"/>
          <p:nvPr/>
        </p:nvSpPr>
        <p:spPr>
          <a:xfrm>
            <a:off x="11011582" y="209593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MF6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7DD92D04-043E-B66B-876A-C1416F6E0F74}"/>
              </a:ext>
            </a:extLst>
          </p:cNvPr>
          <p:cNvSpPr/>
          <p:nvPr/>
        </p:nvSpPr>
        <p:spPr>
          <a:xfrm rot="14523124">
            <a:off x="1463232" y="1487543"/>
            <a:ext cx="582158" cy="20197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ABA084BE-5A69-B4D1-A33D-7A768E8467A6}"/>
              </a:ext>
            </a:extLst>
          </p:cNvPr>
          <p:cNvSpPr/>
          <p:nvPr/>
        </p:nvSpPr>
        <p:spPr>
          <a:xfrm rot="16496477">
            <a:off x="6733386" y="-1995205"/>
            <a:ext cx="640629" cy="885066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C05B53A-9634-F30E-0741-023D4D56B1FD}"/>
                  </a:ext>
                </a:extLst>
              </p:cNvPr>
              <p:cNvSpPr txBox="1"/>
              <p:nvPr/>
            </p:nvSpPr>
            <p:spPr>
              <a:xfrm rot="19805254">
                <a:off x="1167240" y="2675360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第一次动量筛选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C05B53A-9634-F30E-0741-023D4D56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5254">
                <a:off x="1167240" y="2675360"/>
                <a:ext cx="1800493" cy="646331"/>
              </a:xfrm>
              <a:prstGeom prst="rect">
                <a:avLst/>
              </a:prstGeom>
              <a:blipFill>
                <a:blip r:embed="rId9"/>
                <a:stretch>
                  <a:fillRect r="-4516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CDC9857-E78F-4278-63C3-6B70A835D98D}"/>
                  </a:ext>
                </a:extLst>
              </p:cNvPr>
              <p:cNvSpPr txBox="1"/>
              <p:nvPr/>
            </p:nvSpPr>
            <p:spPr>
              <a:xfrm rot="257117">
                <a:off x="6112502" y="2741501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r>
                  <a:rPr lang="zh-CN" altLang="en-US" b="1" dirty="0">
                    <a:solidFill>
                      <a:srgbClr val="FF0000"/>
                    </a:solidFill>
                  </a:rPr>
                  <a:t>第二次动量筛选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CDC9857-E78F-4278-63C3-6B70A835D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7117">
                <a:off x="6112502" y="2741501"/>
                <a:ext cx="1800493" cy="646331"/>
              </a:xfrm>
              <a:prstGeom prst="rect">
                <a:avLst/>
              </a:prstGeom>
              <a:blipFill>
                <a:blip r:embed="rId10"/>
                <a:stretch>
                  <a:fillRect l="-2970" r="-1650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1C4E6C6-BBB9-43E3-F37A-321813FFD38B}"/>
                  </a:ext>
                </a:extLst>
              </p:cNvPr>
              <p:cNvSpPr txBox="1"/>
              <p:nvPr/>
            </p:nvSpPr>
            <p:spPr>
              <a:xfrm>
                <a:off x="8662900" y="2911964"/>
                <a:ext cx="207601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B050"/>
                    </a:solidFill>
                  </a:rPr>
                  <a:t>发射角</a:t>
                </a:r>
                <a:endParaRPr lang="en-US" altLang="zh-CN" sz="1400" b="1" dirty="0">
                  <a:solidFill>
                    <a:srgbClr val="00B050"/>
                  </a:solidFill>
                </a:endParaRPr>
              </a:p>
              <a:p>
                <a:r>
                  <a:rPr lang="zh-CN" altLang="en-US" sz="1400" b="1" dirty="0"/>
                  <a:t>半高宽：</a:t>
                </a:r>
                <a:endParaRPr lang="en-US" altLang="zh-CN" sz="1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dirty="0">
                            <a:latin typeface="Cambria Math" panose="02040503050406030204" pitchFamily="18" charset="0"/>
                          </a:rPr>
                          <m:t>FWHM</m:t>
                        </m:r>
                      </m:e>
                      <m:sub>
                        <m:r>
                          <a:rPr lang="en-US" altLang="zh-CN" sz="14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  <m:r>
                      <a:rPr lang="en-US" altLang="zh-CN" sz="1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0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b="1" dirty="0" err="1"/>
                  <a:t>mrad</a:t>
                </a:r>
                <a:endParaRPr lang="en-US" altLang="zh-CN" sz="1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dirty="0">
                            <a:latin typeface="Cambria Math" panose="02040503050406030204" pitchFamily="18" charset="0"/>
                          </a:rPr>
                          <m:t>FWHM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en-US" altLang="zh-CN" sz="14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0" dirty="0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altLang="zh-CN" sz="1400" b="1" dirty="0"/>
                  <a:t> mrad</a:t>
                </a:r>
              </a:p>
              <a:p>
                <a:r>
                  <a:rPr lang="zh-CN" altLang="en-US" sz="1400" b="1" dirty="0"/>
                  <a:t>无大发射角缪子</a:t>
                </a:r>
                <a:endParaRPr lang="en-US" altLang="zh-CN" sz="1400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1C4E6C6-BBB9-43E3-F37A-321813FF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00" y="2911964"/>
                <a:ext cx="2076018" cy="1169551"/>
              </a:xfrm>
              <a:prstGeom prst="rect">
                <a:avLst/>
              </a:prstGeom>
              <a:blipFill>
                <a:blip r:embed="rId11"/>
                <a:stretch>
                  <a:fillRect l="-880" t="-104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11CC765B-3787-95E9-3066-7FA380BECA34}"/>
              </a:ext>
            </a:extLst>
          </p:cNvPr>
          <p:cNvSpPr txBox="1"/>
          <p:nvPr/>
        </p:nvSpPr>
        <p:spPr>
          <a:xfrm>
            <a:off x="5035199" y="3355521"/>
            <a:ext cx="201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束斑</a:t>
            </a:r>
            <a:endParaRPr lang="en-US" altLang="zh-CN" sz="1400" b="1" dirty="0">
              <a:solidFill>
                <a:srgbClr val="00B050"/>
              </a:solidFill>
            </a:endParaRPr>
          </a:p>
          <a:p>
            <a:r>
              <a:rPr lang="zh-CN" altLang="en-US" sz="1400" b="1" dirty="0"/>
              <a:t>束斑半径</a:t>
            </a:r>
            <a:r>
              <a:rPr lang="en-US" altLang="zh-CN" sz="1400" b="1" dirty="0"/>
              <a:t>r</a:t>
            </a:r>
            <a:r>
              <a:rPr lang="zh-CN" altLang="en-US" sz="1400" b="1" dirty="0"/>
              <a:t>：</a:t>
            </a:r>
            <a:endParaRPr lang="en-US" altLang="zh-C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400" b="1" dirty="0"/>
              <a:t>N&gt;50%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r=20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400" b="1" dirty="0"/>
              <a:t>N&gt;90%</a:t>
            </a:r>
            <a:r>
              <a:rPr lang="zh-CN" altLang="en-US" sz="1400" b="1" dirty="0"/>
              <a:t>：</a:t>
            </a:r>
            <a:r>
              <a:rPr lang="en-US" altLang="zh-CN" sz="1400" b="1" dirty="0"/>
              <a:t>r=42 mm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B912C7E3-8821-E4EE-14FE-76FC8AAE64BF}"/>
              </a:ext>
            </a:extLst>
          </p:cNvPr>
          <p:cNvSpPr txBox="1"/>
          <p:nvPr/>
        </p:nvSpPr>
        <p:spPr>
          <a:xfrm>
            <a:off x="223917" y="2445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8F4C1BA-5CB2-5220-6EF7-CDD8E40BD3D3}"/>
                  </a:ext>
                </a:extLst>
              </p:cNvPr>
              <p:cNvSpPr txBox="1"/>
              <p:nvPr/>
            </p:nvSpPr>
            <p:spPr>
              <a:xfrm>
                <a:off x="8242570" y="853868"/>
                <a:ext cx="2401619" cy="945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主束：</a:t>
                </a:r>
                <a:r>
                  <a:rPr lang="en-US" altLang="zh-CN" kern="1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18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kern="1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6+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=1.5 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本底残留：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&lt;0.01%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8F4C1BA-5CB2-5220-6EF7-CDD8E40BD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70" y="853868"/>
                <a:ext cx="2401619" cy="945836"/>
              </a:xfrm>
              <a:prstGeom prst="rect">
                <a:avLst/>
              </a:prstGeom>
              <a:blipFill>
                <a:blip r:embed="rId12"/>
                <a:stretch>
                  <a:fillRect l="-1523" t="-3871" r="-2030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9EC8F2A-0D85-CA85-4E4E-6DDA24F5B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497852"/>
                  </p:ext>
                </p:extLst>
              </p:nvPr>
            </p:nvGraphicFramePr>
            <p:xfrm>
              <a:off x="3183012" y="2614647"/>
              <a:ext cx="2720110" cy="7307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73643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969111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  <a:gridCol w="877356">
                      <a:extLst>
                        <a:ext uri="{9D8B030D-6E8A-4147-A177-3AD203B41FA5}">
                          <a16:colId xmlns:a16="http://schemas.microsoft.com/office/drawing/2014/main" val="5503221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zh-CN" altLang="en-US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未纯化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zh-CN" altLang="en-US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纯化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产额</a:t>
                          </a:r>
                          <a:r>
                            <a:rPr lang="en-US" altLang="zh-CN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  <m:r>
                                <a:rPr lang="en-US" altLang="zh-CN" sz="1400" b="1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1400" b="1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altLang="zh-CN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CN" sz="1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altLang="zh-CN" sz="12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2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altLang="zh-CN" sz="12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200" b="1" i="1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纯度</a:t>
                          </a:r>
                          <a:r>
                            <a:rPr lang="en-US" altLang="zh-CN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[%]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sz="12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9EC8F2A-0D85-CA85-4E4E-6DDA24F5B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497852"/>
                  </p:ext>
                </p:extLst>
              </p:nvPr>
            </p:nvGraphicFramePr>
            <p:xfrm>
              <a:off x="3183012" y="2614647"/>
              <a:ext cx="2720110" cy="7307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73643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969111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  <a:gridCol w="877356">
                      <a:extLst>
                        <a:ext uri="{9D8B030D-6E8A-4147-A177-3AD203B41FA5}">
                          <a16:colId xmlns:a16="http://schemas.microsoft.com/office/drawing/2014/main" val="550322199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zh-CN" altLang="en-US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未纯化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zh-CN" altLang="en-US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纯化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304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94" t="-82353" r="-211806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1195" t="-82353" r="-91824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1111" t="-82353" r="-1389" b="-10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纯度</a:t>
                          </a:r>
                          <a:r>
                            <a:rPr lang="en-US" altLang="zh-CN" sz="14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[%]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sz="12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96EB5899-F256-A509-6A69-1E6A4F64C324}"/>
              </a:ext>
            </a:extLst>
          </p:cNvPr>
          <p:cNvSpPr txBox="1"/>
          <p:nvPr/>
        </p:nvSpPr>
        <p:spPr>
          <a:xfrm>
            <a:off x="4140499" y="228429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</a:rPr>
              <a:t>纯化结果</a:t>
            </a:r>
          </a:p>
        </p:txBody>
      </p:sp>
    </p:spTree>
    <p:extLst>
      <p:ext uri="{BB962C8B-B14F-4D97-AF65-F5344CB8AC3E}">
        <p14:creationId xmlns:p14="http://schemas.microsoft.com/office/powerpoint/2010/main" val="75934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B2F2-AF4A-1B42-A3D9-E8DD58D18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71E1145-0708-7208-429A-910709B6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8" y="892317"/>
            <a:ext cx="3632098" cy="26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A0F7C3B-5170-AEFD-A0EF-4BB2075CBFF4}"/>
                  </a:ext>
                </a:extLst>
              </p:cNvPr>
              <p:cNvSpPr txBox="1"/>
              <p:nvPr/>
            </p:nvSpPr>
            <p:spPr>
              <a:xfrm>
                <a:off x="666755" y="2857769"/>
                <a:ext cx="16530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tx1"/>
                    </a:solidFill>
                  </a:rPr>
                  <a:t>来自</a:t>
                </a:r>
                <a:r>
                  <a:rPr lang="en-US" altLang="zh-CN" sz="1200" b="1" dirty="0">
                    <a:solidFill>
                      <a:schemeClr val="tx1"/>
                    </a:solidFill>
                  </a:rPr>
                  <a:t>3 GeV/c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1200" b="1" dirty="0">
                    <a:solidFill>
                      <a:schemeClr val="tx1"/>
                    </a:solidFill>
                  </a:rPr>
                  <a:t>的衰变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A0F7C3B-5170-AEFD-A0EF-4BB2075C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5" y="2857769"/>
                <a:ext cx="1653017" cy="276999"/>
              </a:xfrm>
              <a:prstGeom prst="rect">
                <a:avLst/>
              </a:prstGeom>
              <a:blipFill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F4E82D9-3D38-7136-2650-EBF64E482CC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493264" y="2429297"/>
            <a:ext cx="245869" cy="428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71652F-1E4B-3D08-231C-2E4A14FC92CB}"/>
                  </a:ext>
                </a:extLst>
              </p:cNvPr>
              <p:cNvSpPr txBox="1"/>
              <p:nvPr/>
            </p:nvSpPr>
            <p:spPr>
              <a:xfrm>
                <a:off x="1041987" y="856398"/>
                <a:ext cx="1923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/>
                    </a:solidFill>
                  </a:rPr>
                  <a:t>来自更高能量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1400" b="1" dirty="0">
                    <a:solidFill>
                      <a:schemeClr val="tx1"/>
                    </a:solidFill>
                  </a:rPr>
                  <a:t>的衰变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B71652F-1E4B-3D08-231C-2E4A14FC9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7" y="856398"/>
                <a:ext cx="1923925" cy="307777"/>
              </a:xfrm>
              <a:prstGeom prst="rect">
                <a:avLst/>
              </a:prstGeom>
              <a:blipFill>
                <a:blip r:embed="rId4"/>
                <a:stretch>
                  <a:fillRect l="-949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08E577F-1820-9795-6AD3-2200FE5C6E5D}"/>
              </a:ext>
            </a:extLst>
          </p:cNvPr>
          <p:cNvCxnSpPr>
            <a:cxnSpLocks/>
          </p:cNvCxnSpPr>
          <p:nvPr/>
        </p:nvCxnSpPr>
        <p:spPr>
          <a:xfrm flipH="1" flipV="1">
            <a:off x="2090077" y="1164175"/>
            <a:ext cx="717980" cy="687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B09EADF0-7F0D-85E9-FCEF-9EB628B8B620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0076890-FA9D-D8E1-885A-3EBF8ADE28FD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极化束流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F60066-21E3-DE48-5AC8-E0D0F7D61F0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FB3055E8-07D3-7BC9-3F6C-F2A3743E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9882A30-3821-B2C5-BF98-0B459F0BCF5F}"/>
                  </a:ext>
                </a:extLst>
              </p:cNvPr>
              <p:cNvSpPr txBox="1"/>
              <p:nvPr/>
            </p:nvSpPr>
            <p:spPr>
              <a:xfrm>
                <a:off x="139959" y="3908971"/>
                <a:ext cx="3981079" cy="2671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1400" b="1" dirty="0">
                    <a:solidFill>
                      <a:schemeClr val="tx1"/>
                    </a:solidFill>
                  </a:rPr>
                  <a:t>衰变产生的缪子的极化率与缪子能量相关</a:t>
                </a:r>
                <a:endParaRPr lang="en-US" altLang="zh-CN" sz="1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b="1" dirty="0"/>
                  <a:t>两次动量判选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sz="1400" b="1" dirty="0">
                    <a:sym typeface="Wingdings" panose="05000000000000000000" pitchFamily="2" charset="2"/>
                  </a:rPr>
                  <a:t>高品质极化缪子束</a:t>
                </a:r>
                <a:endParaRPr lang="en-US" altLang="zh-CN" sz="1400" b="1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b="1" dirty="0">
                    <a:sym typeface="Wingdings" panose="05000000000000000000" pitchFamily="2" charset="2"/>
                  </a:rPr>
                  <a:t>极端向后缪子</a:t>
                </a:r>
                <a:endParaRPr lang="en-US" altLang="zh-CN" sz="1400" b="1" dirty="0">
                  <a:sym typeface="Wingdings" panose="05000000000000000000" pitchFamily="2" charset="2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b="1" dirty="0">
                    <a:sym typeface="Wingdings" panose="05000000000000000000" pitchFamily="2" charset="2"/>
                  </a:rPr>
                  <a:t>极化率高（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&gt;95%</a:t>
                </a:r>
                <a:r>
                  <a:rPr lang="zh-CN" altLang="en-US" sz="1400" b="1" dirty="0">
                    <a:sym typeface="Wingdings" panose="05000000000000000000" pitchFamily="2" charset="2"/>
                  </a:rPr>
                  <a:t>），纯度高（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100%</a:t>
                </a:r>
                <a:r>
                  <a:rPr lang="zh-CN" altLang="en-US" sz="1400" b="1" dirty="0">
                    <a:sym typeface="Wingdings" panose="05000000000000000000" pitchFamily="2" charset="2"/>
                  </a:rPr>
                  <a:t>），产额较低（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</m:sup>
                    </m:sSup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</m:t>
                        </m:r>
                      </m:sup>
                    </m:sSup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𝝁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sz="14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𝐬</m:t>
                    </m:r>
                  </m:oMath>
                </a14:m>
                <a:r>
                  <a:rPr lang="zh-CN" altLang="en-US" sz="1400" b="1" dirty="0">
                    <a:sym typeface="Wingdings" panose="05000000000000000000" pitchFamily="2" charset="2"/>
                  </a:rPr>
                  <a:t>）</a:t>
                </a:r>
                <a:endParaRPr lang="en-US" altLang="zh-CN" sz="1400" b="1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b="1" dirty="0">
                    <a:sym typeface="Wingdings" panose="05000000000000000000" pitchFamily="2" charset="2"/>
                  </a:rPr>
                  <a:t>极端向前缪子</a:t>
                </a:r>
                <a:endParaRPr lang="en-US" altLang="zh-CN" sz="1400" b="1" dirty="0">
                  <a:sym typeface="Wingdings" panose="05000000000000000000" pitchFamily="2" charset="2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b="1" dirty="0">
                    <a:sym typeface="Wingdings" panose="05000000000000000000" pitchFamily="2" charset="2"/>
                  </a:rPr>
                  <a:t>极化率较高（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85%-90%</a:t>
                </a:r>
                <a:r>
                  <a:rPr lang="zh-CN" altLang="en-US" sz="1400" b="1" dirty="0">
                    <a:sym typeface="Wingdings" panose="05000000000000000000" pitchFamily="2" charset="2"/>
                  </a:rPr>
                  <a:t>）纯度较高（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&gt;99%</a:t>
                </a:r>
                <a:r>
                  <a:rPr lang="zh-CN" altLang="en-US" sz="1400" b="1" dirty="0">
                    <a:sym typeface="Wingdings" panose="05000000000000000000" pitchFamily="2" charset="2"/>
                  </a:rPr>
                  <a:t>），产额较高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</m:sup>
                    </m:sSup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𝝁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sz="1400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𝐬</m:t>
                    </m:r>
                  </m:oMath>
                </a14:m>
                <a:r>
                  <a:rPr lang="en-US" altLang="zh-CN" sz="1400" b="1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9882A30-3821-B2C5-BF98-0B459F0BC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3908971"/>
                <a:ext cx="3981079" cy="2671244"/>
              </a:xfrm>
              <a:prstGeom prst="rect">
                <a:avLst/>
              </a:prstGeom>
              <a:blipFill>
                <a:blip r:embed="rId6"/>
                <a:stretch>
                  <a:fillRect l="-306" r="-3063" b="-1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890DF21-31F6-767B-6822-F329EFC9C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030" y="1132969"/>
            <a:ext cx="3632098" cy="261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3AA912-6878-463B-6BBA-CC45AD5C9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6164" y="1132969"/>
            <a:ext cx="3632097" cy="261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D44BCE-ACFD-733E-D843-2E8FCD2EF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030" y="3837213"/>
            <a:ext cx="3632097" cy="261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3A4BEA-9393-B378-D63A-16B6FF0CC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6165" y="3859468"/>
            <a:ext cx="3632098" cy="26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C90F0F-4F51-F755-9612-188B28A8F42A}"/>
                  </a:ext>
                </a:extLst>
              </p:cNvPr>
              <p:cNvSpPr txBox="1"/>
              <p:nvPr/>
            </p:nvSpPr>
            <p:spPr>
              <a:xfrm rot="16200000">
                <a:off x="4256065" y="2322089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</a:rPr>
                  <a:t>束流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C90F0F-4F51-F755-9612-188B28A8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56065" y="2322089"/>
                <a:ext cx="925190" cy="369332"/>
              </a:xfrm>
              <a:prstGeom prst="rect">
                <a:avLst/>
              </a:prstGeom>
              <a:blipFill>
                <a:blip r:embed="rId11"/>
                <a:stretch>
                  <a:fillRect l="-10000" t="-4605" r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92E3C91-BC2E-FF57-9DF6-2BC2C92D70FE}"/>
                  </a:ext>
                </a:extLst>
              </p:cNvPr>
              <p:cNvSpPr txBox="1"/>
              <p:nvPr/>
            </p:nvSpPr>
            <p:spPr>
              <a:xfrm rot="16200000">
                <a:off x="4256065" y="5050852"/>
                <a:ext cx="92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</a:rPr>
                  <a:t>束流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92E3C91-BC2E-FF57-9DF6-2BC2C92D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56065" y="5050852"/>
                <a:ext cx="925190" cy="369332"/>
              </a:xfrm>
              <a:prstGeom prst="rect">
                <a:avLst/>
              </a:prstGeom>
              <a:blipFill>
                <a:blip r:embed="rId12"/>
                <a:stretch>
                  <a:fillRect l="-10000" t="-5263" r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8CBB8F9B-9FC7-C88E-C207-0577882A6E68}"/>
              </a:ext>
            </a:extLst>
          </p:cNvPr>
          <p:cNvSpPr txBox="1"/>
          <p:nvPr/>
        </p:nvSpPr>
        <p:spPr>
          <a:xfrm>
            <a:off x="5802193" y="9198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极端向后缪子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C8B9B4D-868F-A798-C113-0E5D639830B4}"/>
              </a:ext>
            </a:extLst>
          </p:cNvPr>
          <p:cNvSpPr txBox="1"/>
          <p:nvPr/>
        </p:nvSpPr>
        <p:spPr>
          <a:xfrm>
            <a:off x="9594326" y="91536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极端向前缪子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06BE8F9-E7A9-2ACC-05C9-98171CC12559}"/>
              </a:ext>
            </a:extLst>
          </p:cNvPr>
          <p:cNvSpPr txBox="1"/>
          <p:nvPr/>
        </p:nvSpPr>
        <p:spPr>
          <a:xfrm>
            <a:off x="1041987" y="3424482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主束：</a:t>
            </a:r>
            <a:r>
              <a:rPr lang="en-US" altLang="zh-CN" sz="1400" b="1" dirty="0">
                <a:solidFill>
                  <a:srgbClr val="FF0000"/>
                </a:solidFill>
              </a:rPr>
              <a:t>p@9.3GeV</a:t>
            </a:r>
          </a:p>
          <a:p>
            <a:r>
              <a:rPr lang="zh-CN" altLang="en-US" sz="1400" b="1" dirty="0">
                <a:solidFill>
                  <a:srgbClr val="FF0000"/>
                </a:solidFill>
              </a:rPr>
              <a:t>缪子动量：</a:t>
            </a:r>
            <a:r>
              <a:rPr lang="en-US" altLang="zh-CN" sz="1400" b="1" dirty="0">
                <a:solidFill>
                  <a:srgbClr val="FF0000"/>
                </a:solidFill>
              </a:rPr>
              <a:t>3 GeV/c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A306-6FA4-218D-562E-BCC6BEAE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5F3E49-AF21-CF8C-AB2B-F54C963758BE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8E9491-8048-F2C9-710B-73C32C88A895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0BA0E483-17B0-5ED1-C28C-E84E6662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C9B5759-AB75-D711-7F17-144A8E9ACE7C}"/>
              </a:ext>
            </a:extLst>
          </p:cNvPr>
          <p:cNvSpPr txBox="1"/>
          <p:nvPr/>
        </p:nvSpPr>
        <p:spPr>
          <a:xfrm>
            <a:off x="542126" y="1115850"/>
            <a:ext cx="8694238" cy="291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HIRIBL</a:t>
            </a:r>
            <a:r>
              <a:rPr lang="zh-CN" altLang="en-US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缪子束线</a:t>
            </a:r>
            <a:endParaRPr lang="en-US" altLang="zh-CN" sz="32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HIRIBL</a:t>
            </a:r>
            <a:r>
              <a:rPr lang="zh-CN" altLang="en-US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缪子束流</a:t>
            </a:r>
            <a:endParaRPr lang="en-US" altLang="zh-CN" sz="32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总结和展望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2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1187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总结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F8017C-6F8E-3545-8526-FF99839607A9}"/>
                  </a:ext>
                </a:extLst>
              </p:cNvPr>
              <p:cNvSpPr txBox="1"/>
              <p:nvPr/>
            </p:nvSpPr>
            <p:spPr>
              <a:xfrm>
                <a:off x="176784" y="553377"/>
                <a:ext cx="7195715" cy="605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1050" b="1" i="0" u="none" strike="noStrike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HIAF</a:t>
                </a:r>
                <a:r>
                  <a:rPr lang="zh-CN" altLang="en-US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可以利用</a:t>
                </a: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HIRIBL</a:t>
                </a:r>
                <a:r>
                  <a:rPr lang="zh-CN" altLang="en-US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束线产生缪子束流</a:t>
                </a:r>
                <a:endParaRPr lang="en-US" altLang="zh-CN" sz="2000" b="1" i="0" u="none" strike="noStrike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动量范围：</a:t>
                </a: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500MeV/c – 7.5GeV/c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缪子产额</a:t>
                </a:r>
                <a:r>
                  <a:rPr lang="zh-CN" altLang="en-US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𝟔</m:t>
                        </m:r>
                      </m:sup>
                    </m:sSup>
                    <m:r>
                      <a:rPr lang="en-US" altLang="zh-CN" sz="2000" b="1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𝟕</m:t>
                        </m:r>
                      </m:sup>
                    </m:sSup>
                    <m:r>
                      <a:rPr lang="en-US" altLang="zh-CN" sz="2000" b="1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b="1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𝝁</m:t>
                    </m:r>
                  </m:oMath>
                </a14:m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束斑大小：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半径约</a:t>
                </a:r>
                <a:r>
                  <a:rPr lang="en-US" altLang="zh-CN" sz="2000" b="1" i="0" u="none" strike="noStrike" baseline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 mm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高品质纯化束流</a:t>
                </a:r>
                <a:endPara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产额降低一个量级</a:t>
                </a:r>
                <a:endPara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本底残留小于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0.01%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束斑大小：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 mm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无大发射角粒子</a:t>
                </a:r>
                <a:endPara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极化缪子束流</a:t>
                </a:r>
                <a:endPara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高能、高极化率、高纯度、高产额</a:t>
                </a:r>
                <a:endParaRPr lang="en-US" altLang="zh-CN" sz="1800" b="1" i="0" u="none" strike="noStrike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800" b="1" i="0" u="none" strike="noStrike" baseline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欢迎大家提出</a:t>
                </a:r>
                <a:r>
                  <a:rPr lang="en-US" altLang="zh-CN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GeV</a:t>
                </a:r>
                <a:r>
                  <a:rPr lang="zh-CN" altLang="en-US" sz="28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缪子源的新应用！</a:t>
                </a:r>
                <a:endParaRPr lang="zh-CN" altLang="en-US" sz="2800" b="1" i="0" u="none" strike="noStrike" baseline="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F8017C-6F8E-3545-8526-FF9983960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" y="553377"/>
                <a:ext cx="7195715" cy="6050631"/>
              </a:xfrm>
              <a:prstGeom prst="rect">
                <a:avLst/>
              </a:prstGeom>
              <a:blipFill>
                <a:blip r:embed="rId3"/>
                <a:stretch>
                  <a:fillRect l="-1695" b="-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9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A955597-F33A-6539-7B8E-6EECE1C86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607"/>
            <a:ext cx="12192000" cy="46993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719416B-2C00-E8A5-9226-C22B835F3C51}"/>
              </a:ext>
            </a:extLst>
          </p:cNvPr>
          <p:cNvSpPr txBox="1"/>
          <p:nvPr/>
        </p:nvSpPr>
        <p:spPr>
          <a:xfrm>
            <a:off x="4502219" y="590169"/>
            <a:ext cx="3679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i="0" u="none" strike="noStrike" baseline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95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383663-2729-D389-6F54-032E1A7ECF53}"/>
              </a:ext>
            </a:extLst>
          </p:cNvPr>
          <p:cNvSpPr txBox="1"/>
          <p:nvPr/>
        </p:nvSpPr>
        <p:spPr>
          <a:xfrm>
            <a:off x="569835" y="1577668"/>
            <a:ext cx="8694238" cy="291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70C0"/>
                </a:solidFill>
              </a:rPr>
              <a:t>HIAF</a:t>
            </a:r>
            <a:r>
              <a:rPr lang="zh-CN" altLang="en-US" sz="3200" b="1" dirty="0">
                <a:solidFill>
                  <a:srgbClr val="0070C0"/>
                </a:solidFill>
              </a:rPr>
              <a:t>简介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缪子束流介绍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总结和展望</a:t>
            </a:r>
            <a:endParaRPr lang="en-US" altLang="zh-C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DB88DE7-395D-3869-D0DD-23CA5F3B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2" y="1002248"/>
            <a:ext cx="7282464" cy="36562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37119C-1F54-6776-77D9-D75D3D32FCC2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96A8094-A71F-D065-ED76-934E81BD6D7F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HIAF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简介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43F0CA-47F1-0707-AD5B-5DC244E9D479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C:\Users\Administrator\Desktop\logo.JPG">
            <a:extLst>
              <a:ext uri="{FF2B5EF4-FFF2-40B4-BE49-F238E27FC236}">
                <a16:creationId xmlns:a16="http://schemas.microsoft.com/office/drawing/2014/main" id="{9F473984-4399-42D4-307E-0A6C270F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11">
            <a:extLst>
              <a:ext uri="{FF2B5EF4-FFF2-40B4-BE49-F238E27FC236}">
                <a16:creationId xmlns:a16="http://schemas.microsoft.com/office/drawing/2014/main" id="{EBCB420E-93DA-F59B-48C5-B1E2296A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8" y="3515106"/>
            <a:ext cx="2020831" cy="830997"/>
          </a:xfrm>
          <a:prstGeom prst="rect">
            <a:avLst/>
          </a:prstGeom>
          <a:solidFill>
            <a:srgbClr val="92D050">
              <a:alpha val="5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</a:t>
            </a:r>
            <a:r>
              <a:rPr lang="el-GR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ρ</a:t>
            </a:r>
            <a:r>
              <a:rPr lang="en-US" altLang="zh-CN" sz="1600" baseline="-250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max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34 Tm</a:t>
            </a:r>
          </a:p>
          <a:p>
            <a:pPr lvl="0"/>
            <a:r>
              <a:rPr lang="zh-CN" altLang="en-US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频率：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3Hz</a:t>
            </a:r>
          </a:p>
          <a:p>
            <a:pPr lvl="0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bunch length </a:t>
            </a:r>
            <a:r>
              <a:rPr lang="zh-CN" altLang="en-US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：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400ns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3B623D-2002-BA87-6C84-280441712709}"/>
              </a:ext>
            </a:extLst>
          </p:cNvPr>
          <p:cNvSpPr/>
          <p:nvPr/>
        </p:nvSpPr>
        <p:spPr>
          <a:xfrm>
            <a:off x="3193646" y="4987991"/>
            <a:ext cx="396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两种运行模式：快引出、慢引出</a:t>
            </a:r>
            <a:endParaRPr lang="en-US" altLang="zh-CN" sz="20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E0844C-DE15-BC78-F0C0-2B0BB6E9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59" y="4690884"/>
            <a:ext cx="3053687" cy="1618913"/>
          </a:xfrm>
          <a:prstGeom prst="rect">
            <a:avLst/>
          </a:prstGeom>
        </p:spPr>
      </p:pic>
      <p:graphicFrame>
        <p:nvGraphicFramePr>
          <p:cNvPr id="4" name="表格 12">
            <a:extLst>
              <a:ext uri="{FF2B5EF4-FFF2-40B4-BE49-F238E27FC236}">
                <a16:creationId xmlns:a16="http://schemas.microsoft.com/office/drawing/2014/main" id="{99D5F6A8-7926-DEEB-87F1-C6EF26358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41151"/>
              </p:ext>
            </p:extLst>
          </p:nvPr>
        </p:nvGraphicFramePr>
        <p:xfrm>
          <a:off x="7974094" y="1002248"/>
          <a:ext cx="3807228" cy="36886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3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349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磁钢度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34Tm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，重复频率 </a:t>
                      </a:r>
                      <a:r>
                        <a:rPr lang="en-US" altLang="zh-CN" sz="1600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3Hz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332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离子数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ppp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能量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eV/u)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91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35+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1.0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91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27+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1.2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91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19+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791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6+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0" baseline="300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91"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roton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2.0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="1" kern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 font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9.3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E9844117-F118-FD18-E473-E0AD37D6EA16}"/>
              </a:ext>
            </a:extLst>
          </p:cNvPr>
          <p:cNvSpPr/>
          <p:nvPr/>
        </p:nvSpPr>
        <p:spPr>
          <a:xfrm>
            <a:off x="8033729" y="5307228"/>
            <a:ext cx="264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全离子束流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/>
              <a:t>高能量、高流强</a:t>
            </a:r>
            <a:endParaRPr lang="en-US" altLang="zh-CN" sz="20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35975D-388E-B16C-1DA1-6E91707114F3}"/>
              </a:ext>
            </a:extLst>
          </p:cNvPr>
          <p:cNvSpPr/>
          <p:nvPr/>
        </p:nvSpPr>
        <p:spPr>
          <a:xfrm>
            <a:off x="1366982" y="1662545"/>
            <a:ext cx="905163" cy="3788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86500-4924-9766-8B66-748F66F442F4}"/>
              </a:ext>
            </a:extLst>
          </p:cNvPr>
          <p:cNvSpPr/>
          <p:nvPr/>
        </p:nvSpPr>
        <p:spPr>
          <a:xfrm>
            <a:off x="3193646" y="5685208"/>
            <a:ext cx="3965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放射性束束线：</a:t>
            </a:r>
            <a:r>
              <a:rPr lang="en-US" altLang="zh-CN" sz="2000" b="1" dirty="0"/>
              <a:t>HIRIBL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44839E-DA15-A2AF-5645-70A66E4AB31D}"/>
              </a:ext>
            </a:extLst>
          </p:cNvPr>
          <p:cNvSpPr/>
          <p:nvPr/>
        </p:nvSpPr>
        <p:spPr>
          <a:xfrm>
            <a:off x="1575881" y="2509736"/>
            <a:ext cx="428017" cy="13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2F6A4DD-1719-C4BA-EE65-F7004C0AA24C}"/>
              </a:ext>
            </a:extLst>
          </p:cNvPr>
          <p:cNvSpPr txBox="1"/>
          <p:nvPr/>
        </p:nvSpPr>
        <p:spPr>
          <a:xfrm>
            <a:off x="1401638" y="2384857"/>
            <a:ext cx="731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7030A0"/>
                </a:solidFill>
              </a:rPr>
              <a:t>HIRIBL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1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A4BDDCA-2076-5096-5960-D4DB96B8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5" y="663893"/>
            <a:ext cx="10857211" cy="25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D213FAA-E581-C0FE-A9D1-588E662AB5D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6B056B-664A-171A-4D53-0085604FBD2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HIRIBL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简介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E7B774-8F92-5532-2358-543E2185C43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DACBFFDA-D415-6281-62F7-BA21DD2E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A62F77F4-0B2E-CE07-6884-C16DBBD8B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0552"/>
              </p:ext>
            </p:extLst>
          </p:nvPr>
        </p:nvGraphicFramePr>
        <p:xfrm>
          <a:off x="652194" y="3681611"/>
          <a:ext cx="11363021" cy="24545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1280">
                <a:tc>
                  <a:txBody>
                    <a:bodyPr/>
                    <a:lstStyle/>
                    <a:p>
                      <a:pPr algn="ctr"/>
                      <a:endParaRPr lang="zh-CN" altLang="en-US" sz="1700" i="1" u="sng" dirty="0">
                        <a:solidFill>
                          <a:srgbClr val="FF0000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长度</a:t>
                      </a:r>
                      <a:r>
                        <a:rPr lang="en-US" altLang="zh-CN" sz="1700" baseline="0" dirty="0"/>
                        <a:t> </a:t>
                      </a:r>
                      <a:r>
                        <a:rPr lang="en-US" altLang="zh-CN" sz="1700" dirty="0"/>
                        <a:t>(m)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束斑尺寸</a:t>
                      </a:r>
                      <a:r>
                        <a:rPr lang="en-US" altLang="zh-CN" sz="1700" baseline="0" dirty="0"/>
                        <a:t>(mm)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角接受度</a:t>
                      </a:r>
                      <a:r>
                        <a:rPr lang="en-US" altLang="zh-CN" sz="1700" dirty="0"/>
                        <a:t>(</a:t>
                      </a:r>
                      <a:r>
                        <a:rPr lang="en-US" altLang="zh-CN" sz="1700" dirty="0" err="1"/>
                        <a:t>mrad</a:t>
                      </a:r>
                      <a:r>
                        <a:rPr lang="en-US" altLang="zh-CN" sz="1700" dirty="0"/>
                        <a:t>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动量接受度</a:t>
                      </a:r>
                      <a:r>
                        <a:rPr lang="en-US" altLang="zh-CN" sz="1700" dirty="0"/>
                        <a:t>(%)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最大磁钢度</a:t>
                      </a:r>
                      <a:r>
                        <a:rPr lang="en-US" altLang="zh-CN" sz="1700" dirty="0"/>
                        <a:t>(Tm)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HIRIBL</a:t>
                      </a:r>
                    </a:p>
                    <a:p>
                      <a:pPr algn="ctr"/>
                      <a:r>
                        <a:rPr lang="en-US" altLang="zh-CN" sz="1100" dirty="0"/>
                        <a:t>NIM.B 547(2024),165214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191.38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±1/±1.5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±30 (X); ±25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±2.0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25 (</a:t>
                      </a:r>
                      <a:r>
                        <a:rPr lang="en-US" altLang="zh-CN" sz="1700" dirty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en-US" altLang="zh-CN" sz="1700" dirty="0"/>
                        <a:t>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/>
                        <a:t>SuperFRS</a:t>
                      </a:r>
                      <a:endParaRPr lang="en-US" altLang="zh-CN" sz="1700" dirty="0"/>
                    </a:p>
                    <a:p>
                      <a:pPr algn="ctr"/>
                      <a:r>
                        <a:rPr lang="en-US" altLang="zh-CN" sz="1100" dirty="0"/>
                        <a:t>NIM.B 204(2003),71</a:t>
                      </a:r>
                      <a:endParaRPr lang="en-US" altLang="zh-CN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182.2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±1/±2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±40 (X); ±20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±2.5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20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/>
                        <a:t>BigRIPS</a:t>
                      </a:r>
                      <a:endParaRPr lang="en-US" altLang="zh-CN" sz="17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Prog.Theor.EXP.Phys.2012,03C003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78.2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±0.5/±0.5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±40 (X); ±50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±3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9.5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ARIS</a:t>
                      </a:r>
                    </a:p>
                    <a:p>
                      <a:pPr algn="ctr"/>
                      <a:r>
                        <a:rPr lang="en-US" altLang="zh-CN" sz="1100" dirty="0"/>
                        <a:t>NIM.B 317(</a:t>
                      </a:r>
                      <a:r>
                        <a:rPr lang="en-US" altLang="zh-CN" sz="1100" baseline="0" dirty="0"/>
                        <a:t>2013), 349</a:t>
                      </a:r>
                      <a:endParaRPr lang="zh-CN" altLang="en-US" sz="11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86.8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±0.5/±0.5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±40 (X); ±40 (Y)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/>
                        <a:t>±5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8</a:t>
                      </a:r>
                      <a:endParaRPr lang="zh-CN" altLang="en-US" sz="1700" dirty="0"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109728" marR="109728" marT="8640" marB="864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9F24A54A-C3D6-0CD5-DB16-EA380FF29804}"/>
              </a:ext>
            </a:extLst>
          </p:cNvPr>
          <p:cNvSpPr/>
          <p:nvPr/>
        </p:nvSpPr>
        <p:spPr>
          <a:xfrm>
            <a:off x="3370361" y="3293297"/>
            <a:ext cx="58256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60" b="1" dirty="0"/>
              <a:t>HIRIBL</a:t>
            </a:r>
            <a:r>
              <a:rPr lang="zh-CN" altLang="en-US" sz="2160" b="1" dirty="0"/>
              <a:t>：世界最长、磁钢度最高的放射性束线</a:t>
            </a:r>
          </a:p>
        </p:txBody>
      </p:sp>
    </p:spTree>
    <p:extLst>
      <p:ext uri="{BB962C8B-B14F-4D97-AF65-F5344CB8AC3E}">
        <p14:creationId xmlns:p14="http://schemas.microsoft.com/office/powerpoint/2010/main" val="99155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5A9B-FBE6-2996-C499-C6F0CDFE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AD740B-9146-31A9-ABAB-67300339A1A5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16FB8B9-D2BB-955C-1520-2CA5041040DC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570A15-4BA1-2C45-0B18-59B7E1FDD814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B39BD3C9-57E4-812E-752D-A221D991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F2C5EEC-AC95-3455-E116-CF63D4338431}"/>
              </a:ext>
            </a:extLst>
          </p:cNvPr>
          <p:cNvSpPr txBox="1"/>
          <p:nvPr/>
        </p:nvSpPr>
        <p:spPr>
          <a:xfrm>
            <a:off x="652963" y="762794"/>
            <a:ext cx="8694238" cy="488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HIRIBL</a:t>
            </a:r>
            <a:r>
              <a:rPr lang="zh-CN" altLang="en-US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缪子束线</a:t>
            </a:r>
            <a:endParaRPr lang="en-US" altLang="zh-CN" sz="32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70C0"/>
                </a:solidFill>
              </a:rPr>
              <a:t>HIRIBL</a:t>
            </a:r>
            <a:r>
              <a:rPr lang="zh-CN" altLang="en-US" sz="3200" b="1" dirty="0">
                <a:solidFill>
                  <a:srgbClr val="0070C0"/>
                </a:solidFill>
              </a:rPr>
              <a:t>缪子束流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束流产生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束流品质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束流纯化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70C0"/>
                </a:solidFill>
              </a:rPr>
              <a:t>极化束流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总结和展望</a:t>
            </a:r>
            <a:endParaRPr lang="en-US" altLang="zh-CN" sz="32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75C7-4C8B-6BD4-7B1E-86C3107D6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39A834-BC3B-3AFD-155B-3450E5BF696A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882675A-9DA4-08C1-40F4-258FB762EF34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束流产生：机理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E524F4-B4F5-6B18-C0B0-45388F54E1FC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77A195F8-4671-1D6F-47D6-AEFFBB1E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E08ADDA-EBE9-2BAD-3B7B-3434982B3B4E}"/>
              </a:ext>
            </a:extLst>
          </p:cNvPr>
          <p:cNvSpPr/>
          <p:nvPr/>
        </p:nvSpPr>
        <p:spPr>
          <a:xfrm>
            <a:off x="8549766" y="4010159"/>
            <a:ext cx="33374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60" b="1" dirty="0"/>
              <a:t>强流加速器  </a:t>
            </a:r>
            <a:r>
              <a:rPr lang="en-US" altLang="zh-CN" sz="2160" b="1" dirty="0"/>
              <a:t>+  </a:t>
            </a:r>
            <a:r>
              <a:rPr lang="zh-CN" altLang="en-US" sz="2160" b="1" dirty="0"/>
              <a:t>束线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8A9EB4-FF04-52FE-CB63-2904B3DD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3" y="1027749"/>
            <a:ext cx="8078327" cy="5090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CF4144-6110-009D-2934-1AD1BD79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591" y="1441886"/>
            <a:ext cx="3210373" cy="1790950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64E4AAE9-CC27-351A-82AA-CB48CF440354}"/>
              </a:ext>
            </a:extLst>
          </p:cNvPr>
          <p:cNvSpPr/>
          <p:nvPr/>
        </p:nvSpPr>
        <p:spPr>
          <a:xfrm>
            <a:off x="10023190" y="4556250"/>
            <a:ext cx="252919" cy="4863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6DBD09-3B9F-5B13-1044-B0AD4D384EE9}"/>
              </a:ext>
            </a:extLst>
          </p:cNvPr>
          <p:cNvSpPr/>
          <p:nvPr/>
        </p:nvSpPr>
        <p:spPr>
          <a:xfrm>
            <a:off x="9337706" y="5286264"/>
            <a:ext cx="16537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60" b="1" dirty="0"/>
              <a:t>强流缪子源</a:t>
            </a:r>
          </a:p>
        </p:txBody>
      </p:sp>
    </p:spTree>
    <p:extLst>
      <p:ext uri="{BB962C8B-B14F-4D97-AF65-F5344CB8AC3E}">
        <p14:creationId xmlns:p14="http://schemas.microsoft.com/office/powerpoint/2010/main" val="32812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C3AC-81B9-92D8-04A6-14D371610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388BB18-A27C-0EE8-0698-E0AFFB9E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" y="4126670"/>
            <a:ext cx="3239515" cy="23278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1FEC4D6-FA78-3219-0FDC-7ED7D646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5" y="1115647"/>
            <a:ext cx="10745732" cy="15164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20F4F4-07B5-2470-76C8-1E16FADC1E82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9D90AAC-0C0C-A3C8-9152-71EBA692FA25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束流产生：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产生</a:t>
                </a: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A9D90AAC-0C0C-A3C8-9152-71EBA692F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4"/>
                <a:stretch>
                  <a:fillRect l="-1956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40309E2-8298-62D2-8952-48C246F13F61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Administrator\Desktop\logo.JPG">
            <a:extLst>
              <a:ext uri="{FF2B5EF4-FFF2-40B4-BE49-F238E27FC236}">
                <a16:creationId xmlns:a16="http://schemas.microsoft.com/office/drawing/2014/main" id="{307D3BBC-6D8A-8B09-C41F-F7672655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6D39E21-57C2-81EC-2359-A2536F362F21}"/>
              </a:ext>
            </a:extLst>
          </p:cNvPr>
          <p:cNvSpPr txBox="1"/>
          <p:nvPr/>
        </p:nvSpPr>
        <p:spPr>
          <a:xfrm>
            <a:off x="61365" y="831576"/>
            <a:ext cx="1322866" cy="123110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靶体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</a:rPr>
              <a:t>PF0</a:t>
            </a:r>
            <a:r>
              <a:rPr lang="zh-CN" altLang="en-US" sz="1600" dirty="0">
                <a:solidFill>
                  <a:srgbClr val="0070C0"/>
                </a:solidFill>
              </a:rPr>
              <a:t>处</a:t>
            </a:r>
            <a:endParaRPr lang="en-US" altLang="zh-CN" sz="1600" dirty="0">
              <a:solidFill>
                <a:srgbClr val="0070C0"/>
              </a:solidFill>
            </a:endParaRPr>
          </a:p>
          <a:p>
            <a:r>
              <a:rPr lang="zh-CN" altLang="en-US" sz="1600" b="1" dirty="0">
                <a:solidFill>
                  <a:srgbClr val="0070C0"/>
                </a:solidFill>
              </a:rPr>
              <a:t>模拟设置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</a:rPr>
              <a:t>石墨靶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R=50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L=100 mm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41B449-6BF3-8409-6BE6-FE7F2974B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84" y="4065344"/>
            <a:ext cx="3136119" cy="23511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E51320-BFF9-775E-3ABC-11B9D159A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28" y="4065344"/>
            <a:ext cx="1762688" cy="2351170"/>
          </a:xfrm>
          <a:prstGeom prst="rect">
            <a:avLst/>
          </a:prstGeom>
        </p:spPr>
      </p:pic>
      <p:sp>
        <p:nvSpPr>
          <p:cNvPr id="18" name="箭头: 上 17">
            <a:extLst>
              <a:ext uri="{FF2B5EF4-FFF2-40B4-BE49-F238E27FC236}">
                <a16:creationId xmlns:a16="http://schemas.microsoft.com/office/drawing/2014/main" id="{ABFCE124-A12B-32B8-FD5F-0A092FC5CE16}"/>
              </a:ext>
            </a:extLst>
          </p:cNvPr>
          <p:cNvSpPr/>
          <p:nvPr/>
        </p:nvSpPr>
        <p:spPr>
          <a:xfrm>
            <a:off x="1293779" y="2929974"/>
            <a:ext cx="214017" cy="124094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62FE62B3-73C1-2070-FF52-920D2E996D85}"/>
              </a:ext>
            </a:extLst>
          </p:cNvPr>
          <p:cNvSpPr/>
          <p:nvPr/>
        </p:nvSpPr>
        <p:spPr>
          <a:xfrm rot="15429093">
            <a:off x="9696289" y="4348954"/>
            <a:ext cx="117986" cy="212458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2340C7-28FE-7BA4-0217-569C59149B49}"/>
              </a:ext>
            </a:extLst>
          </p:cNvPr>
          <p:cNvSpPr txBox="1"/>
          <p:nvPr/>
        </p:nvSpPr>
        <p:spPr>
          <a:xfrm>
            <a:off x="9755282" y="3620179"/>
            <a:ext cx="7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靶室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FEA82D-7F1E-9A5A-8557-7072BC3EBEDC}"/>
              </a:ext>
            </a:extLst>
          </p:cNvPr>
          <p:cNvSpPr txBox="1"/>
          <p:nvPr/>
        </p:nvSpPr>
        <p:spPr>
          <a:xfrm>
            <a:off x="1452026" y="3936665"/>
            <a:ext cx="174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靶后粒子能谱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16C4435-997E-2A4E-888F-FEBAC85FB238}"/>
              </a:ext>
            </a:extLst>
          </p:cNvPr>
          <p:cNvSpPr txBox="1"/>
          <p:nvPr/>
        </p:nvSpPr>
        <p:spPr>
          <a:xfrm>
            <a:off x="1155595" y="253165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箭头: 上 30">
            <a:extLst>
              <a:ext uri="{FF2B5EF4-FFF2-40B4-BE49-F238E27FC236}">
                <a16:creationId xmlns:a16="http://schemas.microsoft.com/office/drawing/2014/main" id="{DB13F94D-B4B4-67A8-9CC1-0B9A1DE62BBD}"/>
              </a:ext>
            </a:extLst>
          </p:cNvPr>
          <p:cNvSpPr/>
          <p:nvPr/>
        </p:nvSpPr>
        <p:spPr>
          <a:xfrm rot="5400000">
            <a:off x="1954538" y="2128160"/>
            <a:ext cx="172653" cy="567976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39F956-3BD1-0DCD-A67D-5FD1759475D1}"/>
                  </a:ext>
                </a:extLst>
              </p:cNvPr>
              <p:cNvSpPr txBox="1"/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solidFill>
                <a:srgbClr val="FFC000">
                  <a:alpha val="3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, etc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E39F956-3BD1-0DCD-A67D-5FD175947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3996433-E08A-EE51-5A7E-912907420F88}"/>
              </a:ext>
            </a:extLst>
          </p:cNvPr>
          <p:cNvSpPr txBox="1"/>
          <p:nvPr/>
        </p:nvSpPr>
        <p:spPr>
          <a:xfrm>
            <a:off x="61353" y="2249339"/>
            <a:ext cx="700992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主束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BF701AA5-9430-2511-5F3C-C5B2128FECB8}"/>
              </a:ext>
            </a:extLst>
          </p:cNvPr>
          <p:cNvSpPr/>
          <p:nvPr/>
        </p:nvSpPr>
        <p:spPr>
          <a:xfrm rot="5400000">
            <a:off x="984215" y="2175286"/>
            <a:ext cx="142113" cy="477015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448BF38D-C081-5AAD-CB5C-E3C8004806CF}"/>
                  </a:ext>
                </a:extLst>
              </p:cNvPr>
              <p:cNvSpPr txBox="1"/>
              <p:nvPr/>
            </p:nvSpPr>
            <p:spPr>
              <a:xfrm>
                <a:off x="2324853" y="2572908"/>
                <a:ext cx="167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在束线中衰变为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448BF38D-C081-5AAD-CB5C-E3C80048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53" y="2572908"/>
                <a:ext cx="1678665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2A78D2D9-7CAD-575C-7B73-64C9C57D67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365" y="4113153"/>
            <a:ext cx="5010114" cy="2341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10E151-09C0-3CA9-42A8-CCE5EAC07E1B}"/>
                  </a:ext>
                </a:extLst>
              </p:cNvPr>
              <p:cNvSpPr txBox="1"/>
              <p:nvPr/>
            </p:nvSpPr>
            <p:spPr>
              <a:xfrm>
                <a:off x="3701471" y="4029967"/>
                <a:ext cx="15831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</a:rPr>
                  <a:t>靶后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</a:rPr>
                  <a:t>相空间</a:t>
                </a:r>
                <a:endParaRPr lang="en-US" altLang="zh-C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10E151-09C0-3CA9-42A8-CCE5EAC0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71" y="4029967"/>
                <a:ext cx="1583134" cy="338554"/>
              </a:xfrm>
              <a:prstGeom prst="rect">
                <a:avLst/>
              </a:prstGeom>
              <a:blipFill>
                <a:blip r:embed="rId12"/>
                <a:stretch>
                  <a:fillRect l="-1923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9D81962C-FC07-546D-171A-08B53E3641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2857" y="2039027"/>
            <a:ext cx="2377761" cy="2233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1A6C98C7-A34E-C92D-8206-50AE4A119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689778"/>
                  </p:ext>
                </p:extLst>
              </p:nvPr>
            </p:nvGraphicFramePr>
            <p:xfrm>
              <a:off x="2685532" y="3041632"/>
              <a:ext cx="2816359" cy="8534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377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</a:tblGrid>
                  <a:tr h="1276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(RMS) [mm/</a:t>
                          </a: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59.4/464.7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(RMS) [mm/</a:t>
                          </a:r>
                          <a:r>
                            <a:rPr lang="en-US" altLang="zh-CN" sz="1400" dirty="0" err="1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mrad</a:t>
                          </a: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59.3/464.6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127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emit. x/y (RMS)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mm</m:t>
                              </m:r>
                              <m: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mrad</m:t>
                              </m:r>
                            </m:oMath>
                          </a14:m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zh-CN" sz="14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8784.31/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8769.11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表格 33">
                <a:extLst>
                  <a:ext uri="{FF2B5EF4-FFF2-40B4-BE49-F238E27FC236}">
                    <a16:creationId xmlns:a16="http://schemas.microsoft.com/office/drawing/2014/main" id="{1A6C98C7-A34E-C92D-8206-50AE4A119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689778"/>
                  </p:ext>
                </p:extLst>
              </p:nvPr>
            </p:nvGraphicFramePr>
            <p:xfrm>
              <a:off x="2685532" y="3041632"/>
              <a:ext cx="2816359" cy="8534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7377">
                      <a:extLst>
                        <a:ext uri="{9D8B030D-6E8A-4147-A177-3AD203B41FA5}">
                          <a16:colId xmlns:a16="http://schemas.microsoft.com/office/drawing/2014/main" val="3650532766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868551357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311" t="-22857" r="-44410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59.4/464.7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785461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311" t="-119444" r="-44410" b="-2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900"/>
                            </a:spcBef>
                            <a:spcAft>
                              <a:spcPts val="90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59.3/464.6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99209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311" t="-112857" r="-44410" b="-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8784.31/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dirty="0">
                              <a:effectLst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8769.11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904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601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E217-5E17-241D-6F9E-32B4BD83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0D0FC84-4681-81C2-786D-5755AD98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5" y="1115647"/>
            <a:ext cx="10745732" cy="15164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2149A5-A931-09FD-B3F4-71AF73EBFE8F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7A2AA-DCD7-4F24-F2E1-B3270295987B}"/>
                  </a:ext>
                </a:extLst>
              </p:cNvPr>
              <p:cNvSpPr txBox="1"/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束流产生：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产额优化</a:t>
                </a:r>
                <a:endParaRPr lang="en-US" altLang="zh-CN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7A2AA-DCD7-4F24-F2E1-B3270295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130453"/>
                <a:ext cx="8102611" cy="584775"/>
              </a:xfrm>
              <a:prstGeom prst="rect">
                <a:avLst/>
              </a:prstGeom>
              <a:blipFill>
                <a:blip r:embed="rId4"/>
                <a:stretch>
                  <a:fillRect l="-1956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7E2E62DA-9C93-D215-B2A6-C987062CC2C0}"/>
              </a:ext>
            </a:extLst>
          </p:cNvPr>
          <p:cNvSpPr/>
          <p:nvPr/>
        </p:nvSpPr>
        <p:spPr>
          <a:xfrm>
            <a:off x="-9329" y="6517798"/>
            <a:ext cx="12200400" cy="3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C:\Users\Administrator\Desktop\logo.JPG">
            <a:extLst>
              <a:ext uri="{FF2B5EF4-FFF2-40B4-BE49-F238E27FC236}">
                <a16:creationId xmlns:a16="http://schemas.microsoft.com/office/drawing/2014/main" id="{3B0F1753-AE4C-FCBD-FD2D-1C0BE9C2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30DAE5-FF16-1D15-A995-52EC46EB5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338" y="3344403"/>
            <a:ext cx="425832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70681B-A2C0-4F5F-B4FA-44140EAFD891}"/>
                  </a:ext>
                </a:extLst>
              </p:cNvPr>
              <p:cNvSpPr txBox="1"/>
              <p:nvPr/>
            </p:nvSpPr>
            <p:spPr>
              <a:xfrm>
                <a:off x="139959" y="3598994"/>
                <a:ext cx="26330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不同主束产生的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zh-CN" altLang="en-US" b="1" dirty="0"/>
                  <a:t>能谱不同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/>
                  <a:t>根据需求的缪子能量，选择最优主束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70681B-A2C0-4F5F-B4FA-44140EAF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" y="3598994"/>
                <a:ext cx="2633086" cy="1477328"/>
              </a:xfrm>
              <a:prstGeom prst="rect">
                <a:avLst/>
              </a:prstGeom>
              <a:blipFill>
                <a:blip r:embed="rId7"/>
                <a:stretch>
                  <a:fillRect l="-1620" t="-2058" r="-6481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060A80E-DF30-5968-6903-BED2D0197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709" y="3344403"/>
            <a:ext cx="4258323" cy="306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70E69F-FDCE-ABC4-4468-6D5BAF9730AC}"/>
              </a:ext>
            </a:extLst>
          </p:cNvPr>
          <p:cNvSpPr txBox="1"/>
          <p:nvPr/>
        </p:nvSpPr>
        <p:spPr>
          <a:xfrm>
            <a:off x="61365" y="831576"/>
            <a:ext cx="1322866" cy="123110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靶体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</a:rPr>
              <a:t>PF0</a:t>
            </a:r>
            <a:r>
              <a:rPr lang="zh-CN" altLang="en-US" sz="1600" dirty="0">
                <a:solidFill>
                  <a:srgbClr val="0070C0"/>
                </a:solidFill>
              </a:rPr>
              <a:t>处</a:t>
            </a:r>
            <a:endParaRPr lang="en-US" altLang="zh-CN" sz="1600" dirty="0">
              <a:solidFill>
                <a:srgbClr val="0070C0"/>
              </a:solidFill>
            </a:endParaRPr>
          </a:p>
          <a:p>
            <a:r>
              <a:rPr lang="zh-CN" altLang="en-US" sz="1600" b="1" dirty="0">
                <a:solidFill>
                  <a:srgbClr val="0070C0"/>
                </a:solidFill>
              </a:rPr>
              <a:t>模拟设置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</a:rPr>
              <a:t>石墨靶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R=50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L=100 mm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4DEA180-588A-B8EA-113B-E9D0596BBB40}"/>
              </a:ext>
            </a:extLst>
          </p:cNvPr>
          <p:cNvSpPr txBox="1"/>
          <p:nvPr/>
        </p:nvSpPr>
        <p:spPr>
          <a:xfrm>
            <a:off x="1155595" y="253165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5898B1B5-0750-9861-6049-E96480F6185F}"/>
              </a:ext>
            </a:extLst>
          </p:cNvPr>
          <p:cNvSpPr/>
          <p:nvPr/>
        </p:nvSpPr>
        <p:spPr>
          <a:xfrm rot="5400000">
            <a:off x="1954538" y="2128160"/>
            <a:ext cx="172653" cy="567976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5532D2-9E5B-482A-5FE3-78DEA0C36A09}"/>
                  </a:ext>
                </a:extLst>
              </p:cNvPr>
              <p:cNvSpPr txBox="1"/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solidFill>
                <a:srgbClr val="FFC000">
                  <a:alpha val="3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, etc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5532D2-9E5B-482A-5FE3-78DEA0C3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184EA7A-D013-BC73-D882-65428429B283}"/>
              </a:ext>
            </a:extLst>
          </p:cNvPr>
          <p:cNvSpPr txBox="1"/>
          <p:nvPr/>
        </p:nvSpPr>
        <p:spPr>
          <a:xfrm>
            <a:off x="61353" y="2249339"/>
            <a:ext cx="700992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主束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03496BE8-95EA-1980-C6CC-DA7C9332B84B}"/>
              </a:ext>
            </a:extLst>
          </p:cNvPr>
          <p:cNvSpPr/>
          <p:nvPr/>
        </p:nvSpPr>
        <p:spPr>
          <a:xfrm rot="5400000">
            <a:off x="984215" y="2175286"/>
            <a:ext cx="142113" cy="477015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152146-3DF0-FB3B-68F6-82C46DC359E8}"/>
                  </a:ext>
                </a:extLst>
              </p:cNvPr>
              <p:cNvSpPr txBox="1"/>
              <p:nvPr/>
            </p:nvSpPr>
            <p:spPr>
              <a:xfrm>
                <a:off x="2324853" y="2572908"/>
                <a:ext cx="167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在束线中衰变为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3E152146-3DF0-FB3B-68F6-82C46DC35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53" y="2572908"/>
                <a:ext cx="1678665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19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539623-63FE-E2AB-A9A3-DC7E9255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85" y="1115647"/>
            <a:ext cx="10745732" cy="151649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E8AE758-B64B-3DB6-C2F0-356538DE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20" y="2887323"/>
            <a:ext cx="2341593" cy="180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D99430-9717-ADE0-768C-514283D1778F}"/>
              </a:ext>
            </a:extLst>
          </p:cNvPr>
          <p:cNvSpPr/>
          <p:nvPr/>
        </p:nvSpPr>
        <p:spPr>
          <a:xfrm>
            <a:off x="0" y="739775"/>
            <a:ext cx="12192000" cy="460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4BBC4DE-FAB8-9920-6BB2-4FCB3D2D443B}"/>
              </a:ext>
            </a:extLst>
          </p:cNvPr>
          <p:cNvSpPr txBox="1"/>
          <p:nvPr/>
        </p:nvSpPr>
        <p:spPr>
          <a:xfrm>
            <a:off x="139959" y="130453"/>
            <a:ext cx="810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束流产生：缪子传输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istrator\Desktop\logo.JPG">
            <a:extLst>
              <a:ext uri="{FF2B5EF4-FFF2-40B4-BE49-F238E27FC236}">
                <a16:creationId xmlns:a16="http://schemas.microsoft.com/office/drawing/2014/main" id="{DDBEDF50-FFCF-5813-666B-9E66D9B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71" y="0"/>
            <a:ext cx="2371345" cy="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4FAD67B-C433-3ED2-04B3-E4184AEDD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20" y="4921253"/>
            <a:ext cx="2398204" cy="1800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74ADB8E-7C63-7726-979B-676E25A60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7628" y="2886991"/>
            <a:ext cx="2346428" cy="1800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8F536EA-CAD6-21BB-EC49-9A971F3EA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543" y="2885253"/>
            <a:ext cx="2358434" cy="1800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34B04AE-20B3-A4D4-82F2-8C197FF49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899" y="4921253"/>
            <a:ext cx="2365558" cy="180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631C2D8-4D87-48FA-0EC6-D0D5F2593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7628" y="4921253"/>
            <a:ext cx="2369553" cy="1800000"/>
          </a:xfrm>
          <a:prstGeom prst="rect">
            <a:avLst/>
          </a:prstGeom>
        </p:spPr>
      </p:pic>
      <p:sp>
        <p:nvSpPr>
          <p:cNvPr id="41" name="TextBox 6">
            <a:extLst>
              <a:ext uri="{FF2B5EF4-FFF2-40B4-BE49-F238E27FC236}">
                <a16:creationId xmlns:a16="http://schemas.microsoft.com/office/drawing/2014/main" id="{B7738AB4-83BF-342C-3692-80823148BF21}"/>
              </a:ext>
            </a:extLst>
          </p:cNvPr>
          <p:cNvSpPr txBox="1"/>
          <p:nvPr/>
        </p:nvSpPr>
        <p:spPr>
          <a:xfrm>
            <a:off x="4403757" y="264185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PF2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27E454FA-7536-FFA6-7F06-2F1E301EA985}"/>
              </a:ext>
            </a:extLst>
          </p:cNvPr>
          <p:cNvSpPr txBox="1"/>
          <p:nvPr/>
        </p:nvSpPr>
        <p:spPr>
          <a:xfrm>
            <a:off x="4403757" y="466121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PF4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541A17CC-6170-1A73-8977-6631A0DC36F0}"/>
              </a:ext>
            </a:extLst>
          </p:cNvPr>
          <p:cNvSpPr txBox="1"/>
          <p:nvPr/>
        </p:nvSpPr>
        <p:spPr>
          <a:xfrm>
            <a:off x="7349934" y="2641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MF2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E6BDE95D-344A-FD77-DF70-0441ACAF2899}"/>
              </a:ext>
            </a:extLst>
          </p:cNvPr>
          <p:cNvSpPr txBox="1"/>
          <p:nvPr/>
        </p:nvSpPr>
        <p:spPr>
          <a:xfrm>
            <a:off x="7349934" y="466121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MF4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B03C23AE-7B94-6BA9-EAD1-D505F3A031F2}"/>
              </a:ext>
            </a:extLst>
          </p:cNvPr>
          <p:cNvSpPr txBox="1"/>
          <p:nvPr/>
        </p:nvSpPr>
        <p:spPr>
          <a:xfrm>
            <a:off x="10483049" y="2641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MF5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91581B0-5A74-8586-B465-8ABA5C653CD3}"/>
              </a:ext>
            </a:extLst>
          </p:cNvPr>
          <p:cNvSpPr txBox="1"/>
          <p:nvPr/>
        </p:nvSpPr>
        <p:spPr>
          <a:xfrm>
            <a:off x="10483049" y="466121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MF6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FC4269-8B86-9A36-7A9C-5036D4142CFF}"/>
              </a:ext>
            </a:extLst>
          </p:cNvPr>
          <p:cNvSpPr txBox="1"/>
          <p:nvPr/>
        </p:nvSpPr>
        <p:spPr>
          <a:xfrm>
            <a:off x="61365" y="831576"/>
            <a:ext cx="1322866" cy="123110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靶体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</a:rPr>
              <a:t>PF0</a:t>
            </a:r>
            <a:r>
              <a:rPr lang="zh-CN" altLang="en-US" sz="1600" dirty="0">
                <a:solidFill>
                  <a:srgbClr val="0070C0"/>
                </a:solidFill>
              </a:rPr>
              <a:t>处</a:t>
            </a:r>
            <a:endParaRPr lang="en-US" altLang="zh-CN" sz="1600" dirty="0">
              <a:solidFill>
                <a:srgbClr val="0070C0"/>
              </a:solidFill>
            </a:endParaRPr>
          </a:p>
          <a:p>
            <a:r>
              <a:rPr lang="zh-CN" altLang="en-US" sz="1600" b="1" dirty="0">
                <a:solidFill>
                  <a:srgbClr val="0070C0"/>
                </a:solidFill>
              </a:rPr>
              <a:t>模拟设置</a:t>
            </a:r>
            <a:r>
              <a:rPr lang="zh-CN" altLang="en-US" sz="1600" dirty="0">
                <a:solidFill>
                  <a:srgbClr val="0070C0"/>
                </a:solidFill>
              </a:rPr>
              <a:t>：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70C0"/>
                </a:solidFill>
              </a:rPr>
              <a:t>石墨靶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R=50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70C0"/>
                </a:solidFill>
              </a:rPr>
              <a:t>L=100 mm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6E26D7-E834-0804-DE9B-0BB9438CBA7F}"/>
              </a:ext>
            </a:extLst>
          </p:cNvPr>
          <p:cNvSpPr txBox="1"/>
          <p:nvPr/>
        </p:nvSpPr>
        <p:spPr>
          <a:xfrm>
            <a:off x="4388078" y="2226154"/>
            <a:ext cx="3238534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束线元件：二级铁、四级铁、狭缝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65765C42-792C-5ACF-F073-24BD94FB2E2B}"/>
              </a:ext>
            </a:extLst>
          </p:cNvPr>
          <p:cNvSpPr/>
          <p:nvPr/>
        </p:nvSpPr>
        <p:spPr>
          <a:xfrm rot="5400000">
            <a:off x="1954538" y="2128160"/>
            <a:ext cx="172653" cy="567976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B4B9B20C-FB0D-AB3C-6118-681A3092758B}"/>
              </a:ext>
            </a:extLst>
          </p:cNvPr>
          <p:cNvSpPr/>
          <p:nvPr/>
        </p:nvSpPr>
        <p:spPr>
          <a:xfrm rot="5400000">
            <a:off x="3963471" y="2158837"/>
            <a:ext cx="131251" cy="539378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B8A00F4-E183-E3B1-CBF9-70C321E41922}"/>
              </a:ext>
            </a:extLst>
          </p:cNvPr>
          <p:cNvSpPr txBox="1"/>
          <p:nvPr/>
        </p:nvSpPr>
        <p:spPr>
          <a:xfrm>
            <a:off x="1155595" y="253165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D7972B5-0365-BAB2-77D5-FBE9ACA58C3B}"/>
                  </a:ext>
                </a:extLst>
              </p:cNvPr>
              <p:cNvSpPr txBox="1"/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solidFill>
                <a:srgbClr val="FFC000">
                  <a:alpha val="3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, etc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D7972B5-0365-BAB2-77D5-FBE9ACA5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72" y="2249339"/>
                <a:ext cx="1325716" cy="338554"/>
              </a:xfrm>
              <a:prstGeom prst="rect">
                <a:avLst/>
              </a:prstGeom>
              <a:blipFill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5AE88A1-585D-D27A-45C5-A40D1E5DF3ED}"/>
                  </a:ext>
                </a:extLst>
              </p:cNvPr>
              <p:cNvSpPr txBox="1"/>
              <p:nvPr/>
            </p:nvSpPr>
            <p:spPr>
              <a:xfrm>
                <a:off x="229013" y="3334487"/>
                <a:ext cx="28380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狭缝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tx1"/>
                    </a:solidFill>
                  </a:rPr>
                  <a:t>PF2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、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MF4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处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chemeClr val="tx1"/>
                    </a:solidFill>
                  </a:rPr>
                  <a:t>约束动量：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5AE88A1-585D-D27A-45C5-A40D1E5DF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3" y="3334487"/>
                <a:ext cx="2838050" cy="1015663"/>
              </a:xfrm>
              <a:prstGeom prst="rect">
                <a:avLst/>
              </a:prstGeom>
              <a:blipFill>
                <a:blip r:embed="rId11"/>
                <a:stretch>
                  <a:fillRect l="-1935" t="-3593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EE478F5-DFF3-7879-DB8B-180BD223C017}"/>
              </a:ext>
            </a:extLst>
          </p:cNvPr>
          <p:cNvSpPr txBox="1"/>
          <p:nvPr/>
        </p:nvSpPr>
        <p:spPr>
          <a:xfrm>
            <a:off x="61353" y="2249339"/>
            <a:ext cx="700992" cy="33855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主束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3" name="箭头: 上 2">
            <a:extLst>
              <a:ext uri="{FF2B5EF4-FFF2-40B4-BE49-F238E27FC236}">
                <a16:creationId xmlns:a16="http://schemas.microsoft.com/office/drawing/2014/main" id="{1E6927E7-A4E0-0F49-54C6-FCC8EAC5889F}"/>
              </a:ext>
            </a:extLst>
          </p:cNvPr>
          <p:cNvSpPr/>
          <p:nvPr/>
        </p:nvSpPr>
        <p:spPr>
          <a:xfrm rot="5400000">
            <a:off x="984215" y="2175286"/>
            <a:ext cx="142113" cy="477015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01EF7D0-BF25-AC71-494B-4FB6C8CB08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329" y="4685253"/>
            <a:ext cx="2167355" cy="203600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5A15AD6F-69BC-814A-F364-4EBA247CBA13}"/>
              </a:ext>
            </a:extLst>
          </p:cNvPr>
          <p:cNvSpPr txBox="1"/>
          <p:nvPr/>
        </p:nvSpPr>
        <p:spPr>
          <a:xfrm>
            <a:off x="1464784" y="459579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PF2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1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27144</TotalTime>
  <Words>1622</Words>
  <Application>Microsoft Office PowerPoint</Application>
  <PresentationFormat>宽屏</PresentationFormat>
  <Paragraphs>406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xu</dc:creator>
  <cp:lastModifiedBy>yu xu</cp:lastModifiedBy>
  <cp:revision>120</cp:revision>
  <dcterms:created xsi:type="dcterms:W3CDTF">2024-09-30T09:46:56Z</dcterms:created>
  <dcterms:modified xsi:type="dcterms:W3CDTF">2025-09-20T01:04:45Z</dcterms:modified>
</cp:coreProperties>
</file>