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258" r:id="rId2"/>
    <p:sldId id="266" r:id="rId3"/>
    <p:sldId id="754" r:id="rId4"/>
    <p:sldId id="756" r:id="rId5"/>
    <p:sldId id="259" r:id="rId6"/>
    <p:sldId id="261" r:id="rId7"/>
    <p:sldId id="282" r:id="rId8"/>
    <p:sldId id="449" r:id="rId9"/>
    <p:sldId id="757" r:id="rId10"/>
    <p:sldId id="264" r:id="rId11"/>
    <p:sldId id="267" r:id="rId12"/>
    <p:sldId id="271" r:id="rId13"/>
    <p:sldId id="272" r:id="rId14"/>
    <p:sldId id="269" r:id="rId15"/>
    <p:sldId id="75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04AA0A-EB7F-0E01-F517-849C991AC914}" name="DELL" initials="D" userId="DELL" providerId="None"/>
  <p188:author id="{EBE4E7C2-E872-BA44-6748-D7FEF47A4D98}" name="e1213" initials="LR" userId="S::e1213@microsoft-office.shop::8dace33f-d975-45bc-9e50-fd73181cdd1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07" autoAdjust="0"/>
  </p:normalViewPr>
  <p:slideViewPr>
    <p:cSldViewPr snapToGrid="0">
      <p:cViewPr varScale="1">
        <p:scale>
          <a:sx n="76" d="100"/>
          <a:sy n="76" d="100"/>
        </p:scale>
        <p:origin x="9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2D84B-8D44-47E0-B809-F073BB312DA1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75389-C06A-4A2C-A467-5EA861DF30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99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i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75389-C06A-4A2C-A467-5EA861DF303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37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格点</a:t>
            </a:r>
            <a:r>
              <a:rPr lang="en-US" altLang="zh-CN" dirty="0"/>
              <a:t>QCD</a:t>
            </a:r>
            <a:r>
              <a:rPr lang="zh-CN" altLang="en-US" dirty="0"/>
              <a:t>是世界公认的第一性原理计算，是由著名诺贝尔奖得主</a:t>
            </a:r>
            <a:r>
              <a:rPr lang="en-US" altLang="zh-CN" dirty="0"/>
              <a:t>Kenneth Wilson</a:t>
            </a:r>
            <a:r>
              <a:rPr lang="zh-CN" altLang="en-US" dirty="0"/>
              <a:t>创立，他创造性地将</a:t>
            </a:r>
            <a:r>
              <a:rPr lang="en-US" altLang="zh-CN" dirty="0"/>
              <a:t>4</a:t>
            </a:r>
            <a:r>
              <a:rPr lang="zh-CN" altLang="en-US" dirty="0"/>
              <a:t>维时空离散化，借助计算机的出现，实现了</a:t>
            </a:r>
            <a:r>
              <a:rPr lang="en-US" altLang="zh-CN" dirty="0"/>
              <a:t>QCD</a:t>
            </a:r>
            <a:r>
              <a:rPr lang="zh-CN" altLang="en-US"/>
              <a:t>运动方程的数值求解。</a:t>
            </a:r>
            <a:r>
              <a:rPr lang="zh-CN" altLang="en-US" dirty="0"/>
              <a:t>近年来，得益于超级计算机的迅猛发展，格点</a:t>
            </a:r>
            <a:r>
              <a:rPr lang="en-US" altLang="zh-CN" dirty="0"/>
              <a:t>QCD</a:t>
            </a:r>
            <a:r>
              <a:rPr lang="zh-CN" altLang="en-US" dirty="0"/>
              <a:t>取得了众多令世人瞩目的重要成果，如精确地计算了质子和中子的质量差，强子真空极化对缪子反常磁矩的贡献等。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B8991-BFBB-402E-92C8-96917C49AE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8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A1D6-E31B-4A03-BF1C-4F3B2CD0ED4B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234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7F47-5193-4DB2-84A4-103B0A74D79A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08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573D-95A3-4984-99E4-A5B486298B81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07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A24B86-71AE-46B1-9A7F-844387A2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936" y="6356350"/>
            <a:ext cx="2743200" cy="365125"/>
          </a:xfrm>
        </p:spPr>
        <p:txBody>
          <a:bodyPr/>
          <a:lstStyle>
            <a:lvl1pPr>
              <a:defRPr sz="2000" b="1">
                <a:solidFill>
                  <a:srgbClr val="002060"/>
                </a:solidFill>
              </a:defRPr>
            </a:lvl1pPr>
          </a:lstStyle>
          <a:p>
            <a:fld id="{862937CF-25F3-48DD-A3F8-A271D2A940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 10">
            <a:extLst>
              <a:ext uri="{FF2B5EF4-FFF2-40B4-BE49-F238E27FC236}">
                <a16:creationId xmlns:a16="http://schemas.microsoft.com/office/drawing/2014/main" id="{004A8461-22F4-4180-AFB0-D2A36828EA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0559" y="155850"/>
            <a:ext cx="5605913" cy="486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微软雅黑</a:t>
            </a:r>
            <a:r>
              <a:rPr lang="en-US" altLang="zh-CN" dirty="0"/>
              <a:t>28</a:t>
            </a:r>
            <a:r>
              <a:rPr lang="zh-CN" altLang="en-US" dirty="0"/>
              <a:t>，红色：标题</a:t>
            </a:r>
          </a:p>
        </p:txBody>
      </p:sp>
    </p:spTree>
    <p:extLst>
      <p:ext uri="{BB962C8B-B14F-4D97-AF65-F5344CB8AC3E}">
        <p14:creationId xmlns:p14="http://schemas.microsoft.com/office/powerpoint/2010/main" val="423856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515F-099A-4633-B29C-9B832BE641E3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63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F57B-3089-4204-B147-CCD6E82F679A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1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9FD6-CBFD-4F85-A296-BF568184E903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40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18F9-A3EB-4198-BB9C-013CAB0EB4E8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0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28A7-E999-449F-A56C-90EAF750B743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48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52C5-A772-482C-ADDA-67957C24F346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65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607-6B3A-4753-97CF-FF0510FF45AD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849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1932-C514-4F1A-A69B-82DA4ED627F1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85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3132-3C03-4CDC-96AD-903C4D465D87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87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3" Type="http://schemas.openxmlformats.org/officeDocument/2006/relationships/image" Target="../media/image29.png"/><Relationship Id="rId12" Type="http://schemas.openxmlformats.org/officeDocument/2006/relationships/image" Target="../media/image31.svg"/><Relationship Id="rId2" Type="http://schemas.openxmlformats.org/officeDocument/2006/relationships/image" Target="../media/image28.png"/><Relationship Id="rId16" Type="http://schemas.openxmlformats.org/officeDocument/2006/relationships/image" Target="../media/image451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30.png"/><Relationship Id="rId24" Type="http://schemas.openxmlformats.org/officeDocument/2006/relationships/image" Target="../media/image34.png"/><Relationship Id="rId15" Type="http://schemas.openxmlformats.org/officeDocument/2006/relationships/image" Target="../media/image440.png"/><Relationship Id="rId23" Type="http://schemas.openxmlformats.org/officeDocument/2006/relationships/image" Target="../media/image450.png"/><Relationship Id="rId10" Type="http://schemas.openxmlformats.org/officeDocument/2006/relationships/image" Target="../media/image430.png"/><Relationship Id="rId14" Type="http://schemas.openxmlformats.org/officeDocument/2006/relationships/image" Target="../media/image33.svg"/><Relationship Id="rId27" Type="http://schemas.openxmlformats.org/officeDocument/2006/relationships/image" Target="../media/image5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5.png"/><Relationship Id="rId3" Type="http://schemas.openxmlformats.org/officeDocument/2006/relationships/image" Target="../media/image42.png"/><Relationship Id="rId17" Type="http://schemas.openxmlformats.org/officeDocument/2006/relationships/image" Target="../media/image44.png"/><Relationship Id="rId2" Type="http://schemas.openxmlformats.org/officeDocument/2006/relationships/image" Target="../media/image4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15" Type="http://schemas.openxmlformats.org/officeDocument/2006/relationships/image" Target="../media/image770.png"/><Relationship Id="rId1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9" Type="http://schemas.openxmlformats.org/officeDocument/2006/relationships/image" Target="../media/image580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D35CF76-FA48-D29D-F0F9-3071532787DD}"/>
              </a:ext>
            </a:extLst>
          </p:cNvPr>
          <p:cNvSpPr txBox="1"/>
          <p:nvPr/>
        </p:nvSpPr>
        <p:spPr>
          <a:xfrm>
            <a:off x="2110070" y="1275800"/>
            <a:ext cx="9053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QCD &amp; Nuclear Physics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8C31F9-8CD3-818E-6A5D-C8C04BB833AF}"/>
              </a:ext>
            </a:extLst>
          </p:cNvPr>
          <p:cNvSpPr txBox="1"/>
          <p:nvPr/>
        </p:nvSpPr>
        <p:spPr>
          <a:xfrm>
            <a:off x="1868994" y="4246502"/>
            <a:ext cx="552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 Sun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433888A-D3AD-8268-2EF0-5CA22987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EFF6172-0897-EC4D-4A83-B0B331C37C8F}"/>
              </a:ext>
            </a:extLst>
          </p:cNvPr>
          <p:cNvSpPr txBox="1"/>
          <p:nvPr/>
        </p:nvSpPr>
        <p:spPr>
          <a:xfrm>
            <a:off x="5115756" y="635635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2025/07/22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CA89A4-6149-A165-D98A-81D0E956B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446" y="3357791"/>
            <a:ext cx="2491154" cy="24911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D29C4BD-8F31-9066-59D1-78C785E89B82}"/>
              </a:ext>
            </a:extLst>
          </p:cNvPr>
          <p:cNvSpPr txBox="1"/>
          <p:nvPr/>
        </p:nvSpPr>
        <p:spPr>
          <a:xfrm>
            <a:off x="301451" y="251209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/>
              <a:t>第一届中微子，原子核物理与新物理研讨会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52BA77B-92C7-5CED-AF4A-DCF4D4665A1E}"/>
              </a:ext>
            </a:extLst>
          </p:cNvPr>
          <p:cNvSpPr txBox="1"/>
          <p:nvPr/>
        </p:nvSpPr>
        <p:spPr>
          <a:xfrm>
            <a:off x="1868994" y="2536765"/>
            <a:ext cx="8746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+mn-ea"/>
              </a:rPr>
              <a:t>The</a:t>
            </a:r>
            <a:r>
              <a:rPr lang="zh-CN" altLang="en-US" sz="2800" b="1" dirty="0">
                <a:latin typeface="+mn-ea"/>
              </a:rPr>
              <a:t> </a:t>
            </a:r>
            <a:r>
              <a:rPr lang="en-US" altLang="zh-CN" sz="2800" b="1" dirty="0">
                <a:latin typeface="+mn-ea"/>
              </a:rPr>
              <a:t>blending method to deal with lattice simulation </a:t>
            </a:r>
            <a:endParaRPr lang="zh-CN" altLang="en-US" sz="28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5187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9595621-6B19-E31C-1D8D-154A49A1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07F-7044-424E-B510-3AF043FE55D8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AA7D890-61CD-E835-CB60-1597C69940A6}"/>
              </a:ext>
            </a:extLst>
          </p:cNvPr>
          <p:cNvSpPr txBox="1"/>
          <p:nvPr/>
        </p:nvSpPr>
        <p:spPr>
          <a:xfrm>
            <a:off x="8094245" y="1997066"/>
            <a:ext cx="268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solidFill>
                  <a:srgbClr val="7030A0"/>
                </a:solidFill>
              </a:rPr>
              <a:t>P.R.D. </a:t>
            </a:r>
            <a:r>
              <a:rPr lang="en-US" altLang="zh-CN" b="1" i="1" dirty="0">
                <a:solidFill>
                  <a:srgbClr val="7030A0"/>
                </a:solidFill>
              </a:rPr>
              <a:t>80</a:t>
            </a:r>
            <a:r>
              <a:rPr lang="en-US" altLang="zh-CN" i="1" dirty="0">
                <a:solidFill>
                  <a:srgbClr val="7030A0"/>
                </a:solidFill>
              </a:rPr>
              <a:t>, 054506 (2009)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E555A33-A0EC-381D-D013-0CF0ECC7A9C5}"/>
              </a:ext>
            </a:extLst>
          </p:cNvPr>
          <p:cNvGrpSpPr/>
          <p:nvPr/>
        </p:nvGrpSpPr>
        <p:grpSpPr>
          <a:xfrm>
            <a:off x="1336431" y="2067404"/>
            <a:ext cx="6757813" cy="3747637"/>
            <a:chOff x="7433422" y="3547381"/>
            <a:chExt cx="4441272" cy="201482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02D1D0D-3B4F-827B-DE8E-A76412B4C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33422" y="3547381"/>
              <a:ext cx="4441272" cy="2014820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6CAE8B6-8853-2723-FF5E-09ADF2FCFAC0}"/>
                </a:ext>
              </a:extLst>
            </p:cNvPr>
            <p:cNvSpPr txBox="1"/>
            <p:nvPr/>
          </p:nvSpPr>
          <p:spPr>
            <a:xfrm>
              <a:off x="8298424" y="4860917"/>
              <a:ext cx="767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Harding Text Web Regular" pitchFamily="2" charset="0"/>
                  <a:ea typeface="Harding Text Web Regular" pitchFamily="2" charset="0"/>
                </a:rPr>
                <a:t>~1%</a:t>
              </a:r>
              <a:endParaRPr lang="zh-CN" altLang="en-US" dirty="0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9B153C4C-F8A1-16FF-1024-26A1F191F39B}"/>
              </a:ext>
            </a:extLst>
          </p:cNvPr>
          <p:cNvSpPr txBox="1"/>
          <p:nvPr/>
        </p:nvSpPr>
        <p:spPr>
          <a:xfrm>
            <a:off x="297560" y="1042959"/>
            <a:ext cx="11839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800" dirty="0">
                <a:latin typeface="Harding Text Web Regular" pitchFamily="2" charset="0"/>
                <a:ea typeface="Harding Text Web Regular" pitchFamily="2" charset="0"/>
              </a:rPr>
              <a:t>Distillation method has been wildly used in lattice calculation of two-point functions</a:t>
            </a:r>
            <a:endParaRPr lang="zh-CN" altLang="en-US" sz="28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F98532-A602-C0B1-F828-35490E85F65A}"/>
              </a:ext>
            </a:extLst>
          </p:cNvPr>
          <p:cNvSpPr txBox="1"/>
          <p:nvPr/>
        </p:nvSpPr>
        <p:spPr>
          <a:xfrm>
            <a:off x="297560" y="114392"/>
            <a:ext cx="60993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A Method to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reduce the cost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27CD610-0146-475E-0AEF-DD9C4FE96D03}"/>
                  </a:ext>
                </a:extLst>
              </p:cNvPr>
              <p:cNvSpPr txBox="1"/>
              <p:nvPr/>
            </p:nvSpPr>
            <p:spPr>
              <a:xfrm>
                <a:off x="2149363" y="6063962"/>
                <a:ext cx="3618099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CA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only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take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1%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resource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</m:t>
                      </m:r>
                    </m:oMath>
                  </m:oMathPara>
                </a14:m>
                <a:endParaRPr lang="en-US" altLang="zh-CN" sz="16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but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is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contribute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the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most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part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1600" dirty="0">
                  <a:latin typeface="Harding Text Web Regular" pitchFamily="2" charset="0"/>
                  <a:ea typeface="Harding Text Web Regular" pitchFamily="2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27CD610-0146-475E-0AEF-DD9C4FE96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363" y="6063962"/>
                <a:ext cx="3618099" cy="584775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64C2F02-7E06-CA21-C99A-869EBE5D0596}"/>
                  </a:ext>
                </a:extLst>
              </p:cNvPr>
              <p:cNvSpPr txBox="1"/>
              <p:nvPr/>
            </p:nvSpPr>
            <p:spPr>
              <a:xfrm>
                <a:off x="8094244" y="2951173"/>
                <a:ext cx="2844956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Harding Text Web Regular" pitchFamily="2" charset="0"/>
                    <a:ea typeface="Harding Text Web Regular" pitchFamily="2" charset="0"/>
                  </a:rPr>
                  <a:t>w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𝑎𝑛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𝑢𝑠𝑒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𝑀𝐶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𝑚𝑒𝑡h𝑜𝑑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𝑡𝑜</m:t>
                    </m:r>
                  </m:oMath>
                </a14:m>
                <a:endParaRPr lang="en-US" altLang="zh-CN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altLang="zh-CN" sz="1600" dirty="0">
                    <a:ea typeface="Cambria Math" panose="02040503050406030204" pitchFamily="18" charset="0"/>
                  </a:rPr>
                  <a:t>estimate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zh-CN" altLang="en-US" sz="1600" dirty="0">
                  <a:latin typeface="Harding Text Web Regular" pitchFamily="2" charset="0"/>
                  <a:ea typeface="Harding Text Web Regular" pitchFamily="2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64C2F02-7E06-CA21-C99A-869EBE5D0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244" y="2951173"/>
                <a:ext cx="2844956" cy="584775"/>
              </a:xfrm>
              <a:prstGeom prst="rect">
                <a:avLst/>
              </a:prstGeom>
              <a:blipFill>
                <a:blip r:embed="rId4"/>
                <a:stretch>
                  <a:fillRect t="-2041" b="-112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714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908C6-85F5-6887-D33A-C49186F7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A159565-A833-960A-788D-6B1F3F2C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07F-7044-424E-B510-3AF043FE55D8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6C8357A-91BC-BAB0-FBDF-C1A8A318C5A3}"/>
              </a:ext>
            </a:extLst>
          </p:cNvPr>
          <p:cNvSpPr txBox="1"/>
          <p:nvPr/>
        </p:nvSpPr>
        <p:spPr>
          <a:xfrm>
            <a:off x="156680" y="1116968"/>
            <a:ext cx="813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Harding Text Web Regular" pitchFamily="2" charset="0"/>
                <a:ea typeface="Harding Text Web Regular" pitchFamily="2" charset="0"/>
              </a:rPr>
              <a:t>All-to-All propagator will be</a:t>
            </a:r>
            <a:endParaRPr lang="zh-CN" altLang="en-US" sz="2400" dirty="0">
              <a:latin typeface="Harding Text Web Regular" pitchFamily="2" charset="0"/>
              <a:ea typeface="Harding Text Web Regular" pitchFamily="2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0A29EFC-770E-1967-C68F-E5521392154D}"/>
              </a:ext>
            </a:extLst>
          </p:cNvPr>
          <p:cNvSpPr txBox="1"/>
          <p:nvPr/>
        </p:nvSpPr>
        <p:spPr>
          <a:xfrm>
            <a:off x="90364" y="4387771"/>
            <a:ext cx="695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400" i="0" dirty="0">
                <a:effectLst/>
                <a:latin typeface="Harding Text Web Regular" pitchFamily="2" charset="0"/>
                <a:ea typeface="Harding Text Web Regular" pitchFamily="2" charset="0"/>
              </a:rPr>
              <a:t>A numerical example to verify unbiasedness, </a:t>
            </a:r>
            <a:r>
              <a:rPr lang="en-US" altLang="zh-CN" sz="2400" i="0" dirty="0">
                <a:solidFill>
                  <a:schemeClr val="accent1"/>
                </a:solidFill>
                <a:effectLst/>
                <a:latin typeface="Harding Text Web Regular" pitchFamily="2" charset="0"/>
                <a:ea typeface="Harding Text Web Regular" pitchFamily="2" charset="0"/>
              </a:rPr>
              <a:t>conserved current ME</a:t>
            </a:r>
            <a:r>
              <a:rPr lang="en-US" altLang="zh-CN" sz="2400" i="0" dirty="0">
                <a:solidFill>
                  <a:srgbClr val="404040"/>
                </a:solidFill>
                <a:effectLst/>
                <a:latin typeface="Harding Text Web Regular" pitchFamily="2" charset="0"/>
                <a:ea typeface="Harding Text Web Regular" pitchFamily="2" charset="0"/>
              </a:rPr>
              <a:t>;</a:t>
            </a:r>
            <a:endParaRPr lang="zh-CN" altLang="en-US" sz="2400" dirty="0">
              <a:latin typeface="Harding Text Web Regular" pitchFamily="2" charset="0"/>
              <a:ea typeface="Harding Text Web Regular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999F63C8-846E-3540-31A9-E8454C3E6BE9}"/>
                  </a:ext>
                </a:extLst>
              </p:cNvPr>
              <p:cNvSpPr txBox="1"/>
              <p:nvPr/>
            </p:nvSpPr>
            <p:spPr>
              <a:xfrm>
                <a:off x="156680" y="5430680"/>
                <a:ext cx="70895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CN" sz="2400" dirty="0">
                    <a:latin typeface="Harding Text Web Regular" pitchFamily="2" charset="0"/>
                    <a:ea typeface="Harding Text Web Regular" pitchFamily="2" charset="0"/>
                  </a:rPr>
                  <a:t>We get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p>
                          </m:e>
                        </m:d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1.0002(29)</m:t>
                    </m:r>
                  </m:oMath>
                </a14:m>
                <a:r>
                  <a:rPr lang="zh-CN" altLang="en-US" sz="2400" dirty="0">
                    <a:latin typeface="Harding Text Web Regular" pitchFamily="2" charset="0"/>
                    <a:ea typeface="Harding Text Web Regular" pitchFamily="2" charset="0"/>
                  </a:rPr>
                  <a:t> </a:t>
                </a:r>
                <a:r>
                  <a:rPr lang="en-US" altLang="zh-CN" sz="2400" dirty="0">
                    <a:latin typeface="Harding Text Web Regular" pitchFamily="2" charset="0"/>
                    <a:ea typeface="Harding Text Web Regular" pitchFamily="2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st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=400</m:t>
                    </m:r>
                  </m:oMath>
                </a14:m>
                <a:r>
                  <a:rPr lang="en-US" altLang="zh-CN" sz="2400" dirty="0">
                    <a:latin typeface="Harding Text Web Regular" pitchFamily="2" charset="0"/>
                    <a:ea typeface="Harding Text Web Regular" pitchFamily="2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≈290</m:t>
                    </m:r>
                    <m:r>
                      <m:rPr>
                        <m:sty m:val="p"/>
                      </m:rP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zh-CN" sz="2400" dirty="0">
                    <a:latin typeface="Harding Text Web Regular" pitchFamily="2" charset="0"/>
                    <a:ea typeface="Harding Text Web Regular" pitchFamily="2" charset="0"/>
                  </a:rPr>
                  <a:t>;</a:t>
                </a:r>
                <a:endParaRPr lang="zh-CN" altLang="en-US" sz="2400" dirty="0">
                  <a:latin typeface="Harding Text Web Regular" pitchFamily="2" charset="0"/>
                  <a:ea typeface="Harding Text Web Regular" pitchFamily="2" charset="0"/>
                </a:endParaRPr>
              </a:p>
            </p:txBody>
          </p:sp>
        </mc:Choice>
        <mc:Fallback xmlns=""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999F63C8-846E-3540-31A9-E8454C3E6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80" y="5430680"/>
                <a:ext cx="7089509" cy="830997"/>
              </a:xfrm>
              <a:prstGeom prst="rect">
                <a:avLst/>
              </a:prstGeom>
              <a:blipFill>
                <a:blip r:embed="rId2"/>
                <a:stretch>
                  <a:fillRect l="-1204" t="-5882" r="-17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8" name="组合 97">
            <a:extLst>
              <a:ext uri="{FF2B5EF4-FFF2-40B4-BE49-F238E27FC236}">
                <a16:creationId xmlns:a16="http://schemas.microsoft.com/office/drawing/2014/main" id="{70C659C6-8E3D-B23B-0A72-B60D792DE0F9}"/>
              </a:ext>
            </a:extLst>
          </p:cNvPr>
          <p:cNvGrpSpPr/>
          <p:nvPr/>
        </p:nvGrpSpPr>
        <p:grpSpPr>
          <a:xfrm>
            <a:off x="7043895" y="4302856"/>
            <a:ext cx="4512805" cy="2053494"/>
            <a:chOff x="7068524" y="4507653"/>
            <a:chExt cx="4512805" cy="2053494"/>
          </a:xfrm>
        </p:grpSpPr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8413FC59-82B8-EF69-0D34-868370AD0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8524" y="4507653"/>
              <a:ext cx="4512805" cy="20534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BCDFF394-B455-AA0B-7B59-F58264469219}"/>
                    </a:ext>
                  </a:extLst>
                </p:cNvPr>
                <p:cNvSpPr txBox="1"/>
                <p:nvPr/>
              </p:nvSpPr>
              <p:spPr>
                <a:xfrm>
                  <a:off x="9800908" y="5451706"/>
                  <a:ext cx="1173804" cy="3954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cfg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=90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BCDFF394-B455-AA0B-7B59-F58264469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0908" y="5451706"/>
                  <a:ext cx="1173804" cy="395493"/>
                </a:xfrm>
                <a:prstGeom prst="rect">
                  <a:avLst/>
                </a:prstGeom>
                <a:blipFill>
                  <a:blip r:embed="rId10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6ADF934-60D6-147E-C924-ED694C98454B}"/>
              </a:ext>
            </a:extLst>
          </p:cNvPr>
          <p:cNvGrpSpPr/>
          <p:nvPr/>
        </p:nvGrpSpPr>
        <p:grpSpPr>
          <a:xfrm>
            <a:off x="663829" y="1999515"/>
            <a:ext cx="9051276" cy="1952371"/>
            <a:chOff x="1142345" y="1927977"/>
            <a:chExt cx="9051276" cy="1952371"/>
          </a:xfrm>
        </p:grpSpPr>
        <p:pic>
          <p:nvPicPr>
            <p:cNvPr id="55" name="图形 54" descr="徽章勾号 1 纯色填充">
              <a:extLst>
                <a:ext uri="{FF2B5EF4-FFF2-40B4-BE49-F238E27FC236}">
                  <a16:creationId xmlns:a16="http://schemas.microsoft.com/office/drawing/2014/main" id="{602C9FC5-2E11-7DF0-CDA8-020F83A5E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103114" y="3098259"/>
              <a:ext cx="494222" cy="494222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6298227-3560-3022-1A54-12EF4EE69FED}"/>
                </a:ext>
              </a:extLst>
            </p:cNvPr>
            <p:cNvGrpSpPr/>
            <p:nvPr/>
          </p:nvGrpSpPr>
          <p:grpSpPr>
            <a:xfrm>
              <a:off x="1142345" y="1927977"/>
              <a:ext cx="9051276" cy="1952371"/>
              <a:chOff x="1025613" y="1916039"/>
              <a:chExt cx="9051276" cy="1952371"/>
            </a:xfrm>
          </p:grpSpPr>
          <p:pic>
            <p:nvPicPr>
              <p:cNvPr id="51" name="图形 50" descr="关闭 纯色填充">
                <a:extLst>
                  <a:ext uri="{FF2B5EF4-FFF2-40B4-BE49-F238E27FC236}">
                    <a16:creationId xmlns:a16="http://schemas.microsoft.com/office/drawing/2014/main" id="{59A6E48A-128B-6A5E-4412-7015DFF10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040561" y="2003582"/>
                <a:ext cx="385865" cy="385865"/>
              </a:xfrm>
              <a:prstGeom prst="rect">
                <a:avLst/>
              </a:prstGeom>
            </p:spPr>
          </p:pic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4A4A09C9-1CCE-D68A-B0FA-287B6DBCEBD7}"/>
                  </a:ext>
                </a:extLst>
              </p:cNvPr>
              <p:cNvGrpSpPr/>
              <p:nvPr/>
            </p:nvGrpSpPr>
            <p:grpSpPr>
              <a:xfrm>
                <a:off x="1025613" y="1916039"/>
                <a:ext cx="9051276" cy="1952371"/>
                <a:chOff x="1221133" y="1891011"/>
                <a:chExt cx="9051276" cy="195237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文本框 6">
                      <a:extLst>
                        <a:ext uri="{FF2B5EF4-FFF2-40B4-BE49-F238E27FC236}">
                          <a16:creationId xmlns:a16="http://schemas.microsoft.com/office/drawing/2014/main" id="{A62265A9-6CE9-62EB-C4B9-602E7DC504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3829" y="1946786"/>
                      <a:ext cx="4835885" cy="3810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b="0" dirty="0">
                          <a:latin typeface="Harding Text Web Regular" pitchFamily="2" charset="0"/>
                          <a:ea typeface="Harding Text Web Regular" pitchFamily="2" charset="0"/>
                        </a:rPr>
                        <a:t>All-to-all propagator size</a:t>
                      </a:r>
                      <a:r>
                        <a:rPr lang="en-US" altLang="zh-CN" b="0" dirty="0"/>
                        <a:t>: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7" name="文本框 6">
                      <a:extLst>
                        <a:ext uri="{FF2B5EF4-FFF2-40B4-BE49-F238E27FC236}">
                          <a16:creationId xmlns:a16="http://schemas.microsoft.com/office/drawing/2014/main" id="{A62265A9-6CE9-62EB-C4B9-602E7DC504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23829" y="1946786"/>
                      <a:ext cx="4835885" cy="38100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757" t="-7937" b="-206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" name="直接箭头连接符 13">
                  <a:extLst>
                    <a:ext uri="{FF2B5EF4-FFF2-40B4-BE49-F238E27FC236}">
                      <a16:creationId xmlns:a16="http://schemas.microsoft.com/office/drawing/2014/main" id="{F45621F5-98D8-38F6-9C92-8B94B3A97842}"/>
                    </a:ext>
                  </a:extLst>
                </p:cNvPr>
                <p:cNvCxnSpPr>
                  <a:cxnSpLocks/>
                  <a:stCxn id="7" idx="2"/>
                  <a:endCxn id="16" idx="0"/>
                </p:cNvCxnSpPr>
                <p:nvPr/>
              </p:nvCxnSpPr>
              <p:spPr>
                <a:xfrm flipH="1">
                  <a:off x="2827534" y="2327788"/>
                  <a:ext cx="2214238" cy="960473"/>
                </a:xfrm>
                <a:prstGeom prst="straightConnector1">
                  <a:avLst/>
                </a:prstGeom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文本框 15">
                      <a:extLst>
                        <a:ext uri="{FF2B5EF4-FFF2-40B4-BE49-F238E27FC236}">
                          <a16:creationId xmlns:a16="http://schemas.microsoft.com/office/drawing/2014/main" id="{67FC911B-D237-7223-6840-374FFBCA01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00111" y="3288261"/>
                      <a:ext cx="2454846" cy="3754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sub>
                                      <m:sup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𝑠𝑡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6" name="文本框 15">
                      <a:extLst>
                        <a:ext uri="{FF2B5EF4-FFF2-40B4-BE49-F238E27FC236}">
                          <a16:creationId xmlns:a16="http://schemas.microsoft.com/office/drawing/2014/main" id="{67FC911B-D237-7223-6840-374FFBCA015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00111" y="3288261"/>
                      <a:ext cx="2454846" cy="375487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b="-112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0" name="直接箭头连接符 19">
                  <a:extLst>
                    <a:ext uri="{FF2B5EF4-FFF2-40B4-BE49-F238E27FC236}">
                      <a16:creationId xmlns:a16="http://schemas.microsoft.com/office/drawing/2014/main" id="{56AB9A9D-3EE9-F205-5780-B5C2572AF57D}"/>
                    </a:ext>
                  </a:extLst>
                </p:cNvPr>
                <p:cNvCxnSpPr>
                  <a:cxnSpLocks/>
                  <a:stCxn id="7" idx="2"/>
                </p:cNvCxnSpPr>
                <p:nvPr/>
              </p:nvCxnSpPr>
              <p:spPr>
                <a:xfrm>
                  <a:off x="5041772" y="2327788"/>
                  <a:ext cx="2134603" cy="1016247"/>
                </a:xfrm>
                <a:prstGeom prst="straightConnector1">
                  <a:avLst/>
                </a:prstGeom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D66EFF48-DDDA-6E9E-1C58-87C99B4E44AA}"/>
                    </a:ext>
                  </a:extLst>
                </p:cNvPr>
                <p:cNvSpPr txBox="1"/>
                <p:nvPr/>
              </p:nvSpPr>
              <p:spPr>
                <a:xfrm>
                  <a:off x="2623829" y="2531095"/>
                  <a:ext cx="1301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/>
                    <a:t>1. Vectors </a:t>
                  </a:r>
                  <a:endParaRPr lang="zh-CN" altLang="en-US" dirty="0"/>
                </a:p>
              </p:txBody>
            </p:sp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B6DE1BAF-94D9-DE0B-09D7-627AA3968CB3}"/>
                    </a:ext>
                  </a:extLst>
                </p:cNvPr>
                <p:cNvSpPr txBox="1"/>
                <p:nvPr/>
              </p:nvSpPr>
              <p:spPr>
                <a:xfrm>
                  <a:off x="5957706" y="2531095"/>
                  <a:ext cx="198855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/>
                    <a:t>2.Perambulator  </a:t>
                  </a:r>
                  <a:endParaRPr lang="zh-CN" alt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文本框 36">
                      <a:extLst>
                        <a:ext uri="{FF2B5EF4-FFF2-40B4-BE49-F238E27FC236}">
                          <a16:creationId xmlns:a16="http://schemas.microsoft.com/office/drawing/2014/main" id="{8480E867-2D6E-C31C-DB32-AF2289DAD7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47679" y="3338327"/>
                      <a:ext cx="24548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37" name="文本框 36">
                      <a:extLst>
                        <a:ext uri="{FF2B5EF4-FFF2-40B4-BE49-F238E27FC236}">
                          <a16:creationId xmlns:a16="http://schemas.microsoft.com/office/drawing/2014/main" id="{8480E867-2D6E-C31C-DB32-AF2289DAD7B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47679" y="3338327"/>
                      <a:ext cx="2454846" cy="369332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A7D540A7-FF0B-1733-B1D2-63C9426CD85F}"/>
                    </a:ext>
                  </a:extLst>
                </p:cNvPr>
                <p:cNvSpPr txBox="1"/>
                <p:nvPr/>
              </p:nvSpPr>
              <p:spPr>
                <a:xfrm>
                  <a:off x="8523725" y="1986820"/>
                  <a:ext cx="16731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Harding Text Web Regular" pitchFamily="2" charset="0"/>
                      <a:ea typeface="Harding Text Web Regular" pitchFamily="2" charset="0"/>
                    </a:rPr>
                    <a:t>Unacceptable!</a:t>
                  </a:r>
                  <a:endParaRPr lang="zh-CN" altLang="en-US" dirty="0">
                    <a:latin typeface="Harding Text Web Regular" pitchFamily="2" charset="0"/>
                    <a:ea typeface="Harding Text Web Regular" pitchFamily="2" charset="0"/>
                  </a:endParaRPr>
                </a:p>
              </p:txBody>
            </p:sp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B93ABA88-68C0-C020-BE8B-59AC49F41301}"/>
                    </a:ext>
                  </a:extLst>
                </p:cNvPr>
                <p:cNvSpPr txBox="1"/>
                <p:nvPr/>
              </p:nvSpPr>
              <p:spPr>
                <a:xfrm>
                  <a:off x="8597336" y="3329421"/>
                  <a:ext cx="15995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>
                      <a:latin typeface="Harding Text Web Regular" pitchFamily="2" charset="0"/>
                      <a:ea typeface="Harding Text Web Regular" pitchFamily="2" charset="0"/>
                    </a:rPr>
                    <a:t>Acceptable!</a:t>
                  </a:r>
                  <a:endParaRPr lang="zh-CN" altLang="en-US" dirty="0">
                    <a:latin typeface="Harding Text Web Regular" pitchFamily="2" charset="0"/>
                    <a:ea typeface="Harding Text Web Regular" pitchFamily="2" charset="0"/>
                  </a:endParaRPr>
                </a:p>
              </p:txBody>
            </p:sp>
            <p:sp>
              <p:nvSpPr>
                <p:cNvPr id="4" name="矩形: 圆角 3">
                  <a:extLst>
                    <a:ext uri="{FF2B5EF4-FFF2-40B4-BE49-F238E27FC236}">
                      <a16:creationId xmlns:a16="http://schemas.microsoft.com/office/drawing/2014/main" id="{945293A4-23EC-4046-D66E-AE2F0D07E3A7}"/>
                    </a:ext>
                  </a:extLst>
                </p:cNvPr>
                <p:cNvSpPr/>
                <p:nvPr/>
              </p:nvSpPr>
              <p:spPr>
                <a:xfrm>
                  <a:off x="1221133" y="1891011"/>
                  <a:ext cx="9051276" cy="1952371"/>
                </a:xfrm>
                <a:prstGeom prst="roundRect">
                  <a:avLst/>
                </a:prstGeom>
                <a:noFill/>
                <a:ln w="28575"/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A82EF99-2213-3DE1-EB4D-B60E99F99039}"/>
              </a:ext>
            </a:extLst>
          </p:cNvPr>
          <p:cNvSpPr txBox="1"/>
          <p:nvPr/>
        </p:nvSpPr>
        <p:spPr>
          <a:xfrm>
            <a:off x="5189467" y="3242798"/>
            <a:ext cx="390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+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6255AE3-304F-C948-92AC-C3BBB7CB3110}"/>
                  </a:ext>
                </a:extLst>
              </p:cNvPr>
              <p:cNvSpPr txBox="1"/>
              <p:nvPr/>
            </p:nvSpPr>
            <p:spPr>
              <a:xfrm>
                <a:off x="8182572" y="2513848"/>
                <a:ext cx="1416635" cy="534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≈1%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6255AE3-304F-C948-92AC-C3BBB7CB3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572" y="2513848"/>
                <a:ext cx="1416635" cy="534377"/>
              </a:xfrm>
              <a:prstGeom prst="rect">
                <a:avLst/>
              </a:prstGeom>
              <a:blipFill>
                <a:blip r:embed="rId24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508084E-A2A1-C6F2-9C6D-E4A669134C91}"/>
                  </a:ext>
                </a:extLst>
              </p:cNvPr>
              <p:cNvSpPr txBox="1"/>
              <p:nvPr/>
            </p:nvSpPr>
            <p:spPr>
              <a:xfrm>
                <a:off x="8438451" y="5297043"/>
                <a:ext cx="117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508084E-A2A1-C6F2-9C6D-E4A669134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451" y="5297043"/>
                <a:ext cx="1173804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481F9FBC-00EB-42DE-10C6-E52E68A004EA}"/>
              </a:ext>
            </a:extLst>
          </p:cNvPr>
          <p:cNvSpPr txBox="1"/>
          <p:nvPr/>
        </p:nvSpPr>
        <p:spPr>
          <a:xfrm>
            <a:off x="297560" y="114392"/>
            <a:ext cx="10775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The blending Method to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reduce the cost</a:t>
            </a:r>
            <a:endParaRPr lang="zh-CN" altLang="en-US" sz="3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A736F45-B871-851F-5EC6-B0DBCDEC68F8}"/>
              </a:ext>
            </a:extLst>
          </p:cNvPr>
          <p:cNvSpPr txBox="1"/>
          <p:nvPr/>
        </p:nvSpPr>
        <p:spPr>
          <a:xfrm>
            <a:off x="7624598" y="294895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r>
              <a:rPr lang="en-US" altLang="zh-CN" dirty="0"/>
              <a:t>ArXiv:2505.01719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9587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86483-7F8F-6DE1-7F1E-303769A1E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3FFBCA8-9150-18A8-1A9C-22124127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07F-7044-424E-B510-3AF043FE55D8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5EEAFD-BD18-559C-DFF8-36F85AFAEC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9555" y="141410"/>
            <a:ext cx="8889381" cy="486396"/>
          </a:xfrm>
        </p:spPr>
        <p:txBody>
          <a:bodyPr>
            <a:normAutofit/>
          </a:bodyPr>
          <a:lstStyle/>
          <a:p>
            <a:r>
              <a:rPr lang="en-US" altLang="zh-CN" b="1" dirty="0"/>
              <a:t> Application: Determine Nucleon ME with high precision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F4D802E-1B29-EDFB-3B17-B197F9740985}"/>
                  </a:ext>
                </a:extLst>
              </p:cNvPr>
              <p:cNvSpPr txBox="1"/>
              <p:nvPr/>
            </p:nvSpPr>
            <p:spPr>
              <a:xfrm>
                <a:off x="350196" y="898566"/>
                <a:ext cx="88893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CN" b="1" dirty="0">
                    <a:latin typeface="Harding Text Web Regular" pitchFamily="2" charset="0"/>
                    <a:ea typeface="Harding Text Web Regular" pitchFamily="2" charset="0"/>
                  </a:rPr>
                  <a:t>We observe substantially improved results at the physical point</a:t>
                </a:r>
                <a:r>
                  <a:rPr lang="en-US" altLang="zh-CN" dirty="0">
                    <a:latin typeface="Harding Text Web Regular" pitchFamily="2" charset="0"/>
                    <a:ea typeface="Harding Text Web Regular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=135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zh-CN" dirty="0">
                    <a:latin typeface="Harding Text Web Regular" pitchFamily="2" charset="0"/>
                    <a:ea typeface="Harding Text Web Regular" pitchFamily="2" charset="0"/>
                  </a:rPr>
                  <a:t>);</a:t>
                </a:r>
                <a:endParaRPr lang="zh-CN" altLang="en-US" dirty="0">
                  <a:latin typeface="Harding Text Web Regular" pitchFamily="2" charset="0"/>
                  <a:ea typeface="Harding Text Web Regular" pitchFamily="2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F4D802E-1B29-EDFB-3B17-B197F9740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96" y="898566"/>
                <a:ext cx="8889381" cy="369332"/>
              </a:xfrm>
              <a:prstGeom prst="rect">
                <a:avLst/>
              </a:prstGeom>
              <a:blipFill>
                <a:blip r:embed="rId3"/>
                <a:stretch>
                  <a:fillRect l="-411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C87D6EE5-85E2-0D1A-0316-E7B52B948EF8}"/>
              </a:ext>
            </a:extLst>
          </p:cNvPr>
          <p:cNvGrpSpPr/>
          <p:nvPr/>
        </p:nvGrpSpPr>
        <p:grpSpPr>
          <a:xfrm>
            <a:off x="8367966" y="1869106"/>
            <a:ext cx="3240719" cy="2053251"/>
            <a:chOff x="6408285" y="1339277"/>
            <a:chExt cx="4383191" cy="2985147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71799CC-1B1D-79A0-77CB-04969BAD3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8285" y="1339277"/>
              <a:ext cx="4383191" cy="2985147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5301D9B-3337-76BD-10E1-33EA98EBBF02}"/>
                </a:ext>
              </a:extLst>
            </p:cNvPr>
            <p:cNvSpPr txBox="1"/>
            <p:nvPr/>
          </p:nvSpPr>
          <p:spPr>
            <a:xfrm>
              <a:off x="9211585" y="1991146"/>
              <a:ext cx="1142588" cy="4474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C48P14</a:t>
              </a:r>
              <a:endParaRPr lang="zh-CN" altLang="en-US" sz="1400" dirty="0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34D0AAB-B1E4-9234-606C-AC1DD9C170E7}"/>
              </a:ext>
            </a:extLst>
          </p:cNvPr>
          <p:cNvGrpSpPr/>
          <p:nvPr/>
        </p:nvGrpSpPr>
        <p:grpSpPr>
          <a:xfrm>
            <a:off x="4610455" y="4632001"/>
            <a:ext cx="7347809" cy="1395809"/>
            <a:chOff x="-295164" y="4923978"/>
            <a:chExt cx="7347809" cy="1395809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5D102942-AE0F-9EC0-2A00-391BC8E6C1C9}"/>
                </a:ext>
              </a:extLst>
            </p:cNvPr>
            <p:cNvSpPr/>
            <p:nvPr/>
          </p:nvSpPr>
          <p:spPr>
            <a:xfrm>
              <a:off x="4040963" y="5291576"/>
              <a:ext cx="732817" cy="296146"/>
            </a:xfrm>
            <a:custGeom>
              <a:avLst/>
              <a:gdLst>
                <a:gd name="connsiteX0" fmla="*/ 629055 w 894945"/>
                <a:gd name="connsiteY0" fmla="*/ 201039 h 558840"/>
                <a:gd name="connsiteX1" fmla="*/ 603115 w 894945"/>
                <a:gd name="connsiteY1" fmla="*/ 168613 h 558840"/>
                <a:gd name="connsiteX2" fmla="*/ 525294 w 894945"/>
                <a:gd name="connsiteY2" fmla="*/ 123217 h 558840"/>
                <a:gd name="connsiteX3" fmla="*/ 350196 w 894945"/>
                <a:gd name="connsiteY3" fmla="*/ 58366 h 558840"/>
                <a:gd name="connsiteX4" fmla="*/ 12970 w 894945"/>
                <a:gd name="connsiteY4" fmla="*/ 214009 h 558840"/>
                <a:gd name="connsiteX5" fmla="*/ 0 w 894945"/>
                <a:gd name="connsiteY5" fmla="*/ 311285 h 558840"/>
                <a:gd name="connsiteX6" fmla="*/ 19455 w 894945"/>
                <a:gd name="connsiteY6" fmla="*/ 408562 h 558840"/>
                <a:gd name="connsiteX7" fmla="*/ 77821 w 894945"/>
                <a:gd name="connsiteY7" fmla="*/ 505839 h 558840"/>
                <a:gd name="connsiteX8" fmla="*/ 440987 w 894945"/>
                <a:gd name="connsiteY8" fmla="*/ 557720 h 558840"/>
                <a:gd name="connsiteX9" fmla="*/ 856034 w 894945"/>
                <a:gd name="connsiteY9" fmla="*/ 369651 h 558840"/>
                <a:gd name="connsiteX10" fmla="*/ 894945 w 894945"/>
                <a:gd name="connsiteY10" fmla="*/ 246434 h 558840"/>
                <a:gd name="connsiteX11" fmla="*/ 849549 w 894945"/>
                <a:gd name="connsiteY11" fmla="*/ 116732 h 558840"/>
                <a:gd name="connsiteX12" fmla="*/ 466928 w 894945"/>
                <a:gd name="connsiteY12" fmla="*/ 0 h 558840"/>
                <a:gd name="connsiteX13" fmla="*/ 259404 w 894945"/>
                <a:gd name="connsiteY13" fmla="*/ 32426 h 558840"/>
                <a:gd name="connsiteX14" fmla="*/ 175098 w 894945"/>
                <a:gd name="connsiteY14" fmla="*/ 51881 h 5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4945" h="558840">
                  <a:moveTo>
                    <a:pt x="629055" y="201039"/>
                  </a:moveTo>
                  <a:cubicBezTo>
                    <a:pt x="620408" y="190230"/>
                    <a:pt x="614188" y="176918"/>
                    <a:pt x="603115" y="168613"/>
                  </a:cubicBezTo>
                  <a:cubicBezTo>
                    <a:pt x="579090" y="150594"/>
                    <a:pt x="552155" y="136647"/>
                    <a:pt x="525294" y="123217"/>
                  </a:cubicBezTo>
                  <a:cubicBezTo>
                    <a:pt x="451244" y="86192"/>
                    <a:pt x="426889" y="81964"/>
                    <a:pt x="350196" y="58366"/>
                  </a:cubicBezTo>
                  <a:cubicBezTo>
                    <a:pt x="143759" y="97687"/>
                    <a:pt x="80025" y="40782"/>
                    <a:pt x="12970" y="214009"/>
                  </a:cubicBezTo>
                  <a:cubicBezTo>
                    <a:pt x="1161" y="244515"/>
                    <a:pt x="4323" y="278860"/>
                    <a:pt x="0" y="311285"/>
                  </a:cubicBezTo>
                  <a:cubicBezTo>
                    <a:pt x="6485" y="343711"/>
                    <a:pt x="7174" y="377859"/>
                    <a:pt x="19455" y="408562"/>
                  </a:cubicBezTo>
                  <a:cubicBezTo>
                    <a:pt x="33499" y="443672"/>
                    <a:pt x="48087" y="482476"/>
                    <a:pt x="77821" y="505839"/>
                  </a:cubicBezTo>
                  <a:cubicBezTo>
                    <a:pt x="167048" y="575946"/>
                    <a:pt x="356657" y="555441"/>
                    <a:pt x="440987" y="557720"/>
                  </a:cubicBezTo>
                  <a:cubicBezTo>
                    <a:pt x="611731" y="512787"/>
                    <a:pt x="736041" y="512142"/>
                    <a:pt x="856034" y="369651"/>
                  </a:cubicBezTo>
                  <a:cubicBezTo>
                    <a:pt x="883778" y="336705"/>
                    <a:pt x="881975" y="287506"/>
                    <a:pt x="894945" y="246434"/>
                  </a:cubicBezTo>
                  <a:cubicBezTo>
                    <a:pt x="879813" y="203200"/>
                    <a:pt x="880841" y="150183"/>
                    <a:pt x="849549" y="116732"/>
                  </a:cubicBezTo>
                  <a:cubicBezTo>
                    <a:pt x="773423" y="35356"/>
                    <a:pt x="545776" y="14917"/>
                    <a:pt x="466928" y="0"/>
                  </a:cubicBezTo>
                  <a:cubicBezTo>
                    <a:pt x="397753" y="10809"/>
                    <a:pt x="328237" y="19620"/>
                    <a:pt x="259404" y="32426"/>
                  </a:cubicBezTo>
                  <a:cubicBezTo>
                    <a:pt x="148719" y="53019"/>
                    <a:pt x="218886" y="51881"/>
                    <a:pt x="175098" y="5188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2555C40B-9474-1087-0C89-E682D8764355}"/>
                </a:ext>
              </a:extLst>
            </p:cNvPr>
            <p:cNvSpPr/>
            <p:nvPr/>
          </p:nvSpPr>
          <p:spPr>
            <a:xfrm>
              <a:off x="6170636" y="5295503"/>
              <a:ext cx="880500" cy="300489"/>
            </a:xfrm>
            <a:custGeom>
              <a:avLst/>
              <a:gdLst>
                <a:gd name="connsiteX0" fmla="*/ 629055 w 894945"/>
                <a:gd name="connsiteY0" fmla="*/ 201039 h 558840"/>
                <a:gd name="connsiteX1" fmla="*/ 603115 w 894945"/>
                <a:gd name="connsiteY1" fmla="*/ 168613 h 558840"/>
                <a:gd name="connsiteX2" fmla="*/ 525294 w 894945"/>
                <a:gd name="connsiteY2" fmla="*/ 123217 h 558840"/>
                <a:gd name="connsiteX3" fmla="*/ 350196 w 894945"/>
                <a:gd name="connsiteY3" fmla="*/ 58366 h 558840"/>
                <a:gd name="connsiteX4" fmla="*/ 12970 w 894945"/>
                <a:gd name="connsiteY4" fmla="*/ 214009 h 558840"/>
                <a:gd name="connsiteX5" fmla="*/ 0 w 894945"/>
                <a:gd name="connsiteY5" fmla="*/ 311285 h 558840"/>
                <a:gd name="connsiteX6" fmla="*/ 19455 w 894945"/>
                <a:gd name="connsiteY6" fmla="*/ 408562 h 558840"/>
                <a:gd name="connsiteX7" fmla="*/ 77821 w 894945"/>
                <a:gd name="connsiteY7" fmla="*/ 505839 h 558840"/>
                <a:gd name="connsiteX8" fmla="*/ 440987 w 894945"/>
                <a:gd name="connsiteY8" fmla="*/ 557720 h 558840"/>
                <a:gd name="connsiteX9" fmla="*/ 856034 w 894945"/>
                <a:gd name="connsiteY9" fmla="*/ 369651 h 558840"/>
                <a:gd name="connsiteX10" fmla="*/ 894945 w 894945"/>
                <a:gd name="connsiteY10" fmla="*/ 246434 h 558840"/>
                <a:gd name="connsiteX11" fmla="*/ 849549 w 894945"/>
                <a:gd name="connsiteY11" fmla="*/ 116732 h 558840"/>
                <a:gd name="connsiteX12" fmla="*/ 466928 w 894945"/>
                <a:gd name="connsiteY12" fmla="*/ 0 h 558840"/>
                <a:gd name="connsiteX13" fmla="*/ 259404 w 894945"/>
                <a:gd name="connsiteY13" fmla="*/ 32426 h 558840"/>
                <a:gd name="connsiteX14" fmla="*/ 175098 w 894945"/>
                <a:gd name="connsiteY14" fmla="*/ 51881 h 5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4945" h="558840">
                  <a:moveTo>
                    <a:pt x="629055" y="201039"/>
                  </a:moveTo>
                  <a:cubicBezTo>
                    <a:pt x="620408" y="190230"/>
                    <a:pt x="614188" y="176918"/>
                    <a:pt x="603115" y="168613"/>
                  </a:cubicBezTo>
                  <a:cubicBezTo>
                    <a:pt x="579090" y="150594"/>
                    <a:pt x="552155" y="136647"/>
                    <a:pt x="525294" y="123217"/>
                  </a:cubicBezTo>
                  <a:cubicBezTo>
                    <a:pt x="451244" y="86192"/>
                    <a:pt x="426889" y="81964"/>
                    <a:pt x="350196" y="58366"/>
                  </a:cubicBezTo>
                  <a:cubicBezTo>
                    <a:pt x="143759" y="97687"/>
                    <a:pt x="80025" y="40782"/>
                    <a:pt x="12970" y="214009"/>
                  </a:cubicBezTo>
                  <a:cubicBezTo>
                    <a:pt x="1161" y="244515"/>
                    <a:pt x="4323" y="278860"/>
                    <a:pt x="0" y="311285"/>
                  </a:cubicBezTo>
                  <a:cubicBezTo>
                    <a:pt x="6485" y="343711"/>
                    <a:pt x="7174" y="377859"/>
                    <a:pt x="19455" y="408562"/>
                  </a:cubicBezTo>
                  <a:cubicBezTo>
                    <a:pt x="33499" y="443672"/>
                    <a:pt x="48087" y="482476"/>
                    <a:pt x="77821" y="505839"/>
                  </a:cubicBezTo>
                  <a:cubicBezTo>
                    <a:pt x="167048" y="575946"/>
                    <a:pt x="356657" y="555441"/>
                    <a:pt x="440987" y="557720"/>
                  </a:cubicBezTo>
                  <a:cubicBezTo>
                    <a:pt x="611731" y="512787"/>
                    <a:pt x="736041" y="512142"/>
                    <a:pt x="856034" y="369651"/>
                  </a:cubicBezTo>
                  <a:cubicBezTo>
                    <a:pt x="883778" y="336705"/>
                    <a:pt x="881975" y="287506"/>
                    <a:pt x="894945" y="246434"/>
                  </a:cubicBezTo>
                  <a:cubicBezTo>
                    <a:pt x="879813" y="203200"/>
                    <a:pt x="880841" y="150183"/>
                    <a:pt x="849549" y="116732"/>
                  </a:cubicBezTo>
                  <a:cubicBezTo>
                    <a:pt x="773423" y="35356"/>
                    <a:pt x="545776" y="14917"/>
                    <a:pt x="466928" y="0"/>
                  </a:cubicBezTo>
                  <a:cubicBezTo>
                    <a:pt x="397753" y="10809"/>
                    <a:pt x="328237" y="19620"/>
                    <a:pt x="259404" y="32426"/>
                  </a:cubicBezTo>
                  <a:cubicBezTo>
                    <a:pt x="148719" y="53019"/>
                    <a:pt x="218886" y="51881"/>
                    <a:pt x="175098" y="5188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4D987CB-1998-50B6-AE59-62EA8F44437B}"/>
                </a:ext>
              </a:extLst>
            </p:cNvPr>
            <p:cNvGrpSpPr/>
            <p:nvPr/>
          </p:nvGrpSpPr>
          <p:grpSpPr>
            <a:xfrm>
              <a:off x="-295164" y="4923978"/>
              <a:ext cx="7347809" cy="1395809"/>
              <a:chOff x="-408107" y="4522377"/>
              <a:chExt cx="7347809" cy="1395809"/>
            </a:xfrm>
          </p:grpSpPr>
          <p:pic>
            <p:nvPicPr>
              <p:cNvPr id="8" name="图片 7" descr="\documentclass{article}&#10;\usepackage{amsmath}&#10;\usepackage{amssymb}&#10;\usepackage{physics}&#10;\usepackage{colortbl}&#10;&#10;\pagestyle{empty}&#10;\begin{document}&#10;&#10;% Table generated by Excel2LaTeX from sheet 'Sheet1'&#10;\begin{table}[htbp]&#10;  \centering&#10;  %\caption{Add caption}&#10;    \begin{tabular}{c|cccc}&#10;    \hline&#10;    \hline&#10;          &amp; \multicolumn{1}{l}{Ensemble} &amp; $n_{\rm cfg}$ &amp; $g_A^{u-d}$ &amp; $\delta x /|x|$ \\&#10;    \hline&#10;    CLQCD(This work) &amp; C48P14 &amp; 46    &amp; 1.221(07) &amp; 0.57\% \\&#10;    \hline&#10;    CalLat &amp; a15m130 &amp; 1000  &amp; 1.270(72) &amp; 5.66\% \\&#10;    \textcolor[rgb]{ .847,  .427,  .804}{\textit{[Nature 558, 91(2018)]}} &amp; a12m130 &amp; 1000  &amp; 1.292(30) &amp; 2.32\% \\&#10;    \hline&#10;    \hline&#10;    \end{tabular}%&#10;  \label{tab:addlabel}%&#10;\end{table}%&#10;&#10;&#10;\end{document}" title="IguanaTex Bitmap Display">
                <a:extLst>
                  <a:ext uri="{FF2B5EF4-FFF2-40B4-BE49-F238E27FC236}">
                    <a16:creationId xmlns:a16="http://schemas.microsoft.com/office/drawing/2014/main" id="{6E3AD503-8838-6A5B-E6E9-633FE40452F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08107" y="4522377"/>
                <a:ext cx="7347809" cy="1395809"/>
              </a:xfrm>
              <a:prstGeom prst="rect">
                <a:avLst/>
              </a:prstGeom>
            </p:spPr>
          </p:pic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9F186CD-7C0B-9BDF-1B49-F2CA3C1A7FC8}"/>
                  </a:ext>
                </a:extLst>
              </p:cNvPr>
              <p:cNvSpPr txBox="1"/>
              <p:nvPr/>
            </p:nvSpPr>
            <p:spPr>
              <a:xfrm rot="1166473">
                <a:off x="2156367" y="4835561"/>
                <a:ext cx="31650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i="1" dirty="0">
                    <a:solidFill>
                      <a:schemeClr val="bg2">
                        <a:lumMod val="75000"/>
                        <a:alpha val="30000"/>
                      </a:schemeClr>
                    </a:solidFill>
                  </a:rPr>
                  <a:t>preliminary</a:t>
                </a:r>
                <a:endParaRPr lang="zh-CN" altLang="en-US" sz="4400" i="1" dirty="0">
                  <a:solidFill>
                    <a:schemeClr val="bg2">
                      <a:lumMod val="75000"/>
                      <a:alpha val="30000"/>
                    </a:schemeClr>
                  </a:solidFill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16A5AD6A-D6B3-5256-BEB4-59A18D7D6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657" y="1977542"/>
            <a:ext cx="3379414" cy="2053251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EED61497-29D3-0031-7944-B91681C010EB}"/>
              </a:ext>
            </a:extLst>
          </p:cNvPr>
          <p:cNvSpPr txBox="1"/>
          <p:nvPr/>
        </p:nvSpPr>
        <p:spPr>
          <a:xfrm rot="1166473">
            <a:off x="8666178" y="2807629"/>
            <a:ext cx="2777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solidFill>
                  <a:schemeClr val="bg2">
                    <a:lumMod val="75000"/>
                    <a:alpha val="30000"/>
                  </a:schemeClr>
                </a:solidFill>
              </a:rPr>
              <a:t>preliminary</a:t>
            </a:r>
            <a:endParaRPr lang="zh-CN" altLang="en-US" sz="3200" i="1" dirty="0">
              <a:solidFill>
                <a:schemeClr val="bg2">
                  <a:lumMod val="75000"/>
                  <a:alpha val="30000"/>
                </a:schemeClr>
              </a:solidFill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C254AD2-34B6-E05F-1724-EB19B582E66F}"/>
              </a:ext>
            </a:extLst>
          </p:cNvPr>
          <p:cNvGrpSpPr/>
          <p:nvPr/>
        </p:nvGrpSpPr>
        <p:grpSpPr>
          <a:xfrm>
            <a:off x="191012" y="1869106"/>
            <a:ext cx="3508146" cy="1826054"/>
            <a:chOff x="544407" y="2220564"/>
            <a:chExt cx="2743375" cy="143105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9DEDC12-0FAF-B0D8-E105-3B079411D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4407" y="2220564"/>
              <a:ext cx="2743375" cy="14310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17207DF1-4583-C544-14E9-5A6C88075FBD}"/>
                    </a:ext>
                  </a:extLst>
                </p:cNvPr>
                <p:cNvSpPr txBox="1"/>
                <p:nvPr/>
              </p:nvSpPr>
              <p:spPr>
                <a:xfrm>
                  <a:off x="1785648" y="2557461"/>
                  <a:ext cx="407676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17207DF1-4583-C544-14E9-5A6C88075F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648" y="2557461"/>
                  <a:ext cx="407676" cy="378630"/>
                </a:xfrm>
                <a:prstGeom prst="rect">
                  <a:avLst/>
                </a:prstGeom>
                <a:blipFill>
                  <a:blip r:embed="rId8"/>
                  <a:stretch>
                    <a:fillRect t="-1471" r="-139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602FE867-07F7-8F86-797D-0AF3C08D0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" y="4204772"/>
            <a:ext cx="3852778" cy="2396088"/>
          </a:xfrm>
          <a:prstGeom prst="rect">
            <a:avLst/>
          </a:prstGeom>
        </p:spPr>
      </p:pic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C0BCDA46-2D63-3CE3-4BD3-40AF11193CAA}"/>
              </a:ext>
            </a:extLst>
          </p:cNvPr>
          <p:cNvCxnSpPr/>
          <p:nvPr/>
        </p:nvCxnSpPr>
        <p:spPr>
          <a:xfrm>
            <a:off x="4163438" y="2080579"/>
            <a:ext cx="0" cy="35149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5ACFFD46-1D8E-C81C-DFAD-FA574715ED44}"/>
              </a:ext>
            </a:extLst>
          </p:cNvPr>
          <p:cNvSpPr txBox="1"/>
          <p:nvPr/>
        </p:nvSpPr>
        <p:spPr>
          <a:xfrm>
            <a:off x="8841416" y="2286698"/>
            <a:ext cx="113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This work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04CD3FB-FFCF-84D4-1E2C-1BA7F8350C08}"/>
              </a:ext>
            </a:extLst>
          </p:cNvPr>
          <p:cNvSpPr txBox="1"/>
          <p:nvPr/>
        </p:nvSpPr>
        <p:spPr>
          <a:xfrm>
            <a:off x="6630634" y="4075089"/>
            <a:ext cx="1737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7030A0"/>
                </a:solidFill>
              </a:rPr>
              <a:t>Nature 558,91 (2018)</a:t>
            </a:r>
            <a:endParaRPr lang="zh-CN" altLang="en-US" sz="12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75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D1136-BC98-8F62-E042-4EB0FE2DF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19822CE-B6F5-C837-CF7A-CA2F77AB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07F-7044-424E-B510-3AF043FE55D8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0514229F-A7DC-B6E9-C92D-D74FF8477C26}"/>
              </a:ext>
            </a:extLst>
          </p:cNvPr>
          <p:cNvSpPr txBox="1">
            <a:spLocks/>
          </p:cNvSpPr>
          <p:nvPr/>
        </p:nvSpPr>
        <p:spPr>
          <a:xfrm>
            <a:off x="232294" y="167687"/>
            <a:ext cx="9683807" cy="486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 Application: Determine flavor singlet physics with high precision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6DEC6AA-3DE3-812C-578E-8535DE9BB95F}"/>
                  </a:ext>
                </a:extLst>
              </p:cNvPr>
              <p:cNvSpPr txBox="1"/>
              <p:nvPr/>
            </p:nvSpPr>
            <p:spPr>
              <a:xfrm>
                <a:off x="180040" y="682147"/>
                <a:ext cx="94228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zh-CN" dirty="0">
                    <a:latin typeface="Harding Text Web Regular" pitchFamily="2" charset="0"/>
                    <a:ea typeface="Harding Text Web Regular" pitchFamily="2" charset="0"/>
                  </a:rPr>
                  <a:t>Quark Loop contribution is the Main uncertainties for quark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endParaRPr lang="en-US" altLang="zh-CN" dirty="0">
                  <a:latin typeface="Harding Text Web Regular" pitchFamily="2" charset="0"/>
                  <a:ea typeface="Harding Text Web Regular" pitchFamily="2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6DEC6AA-3DE3-812C-578E-8535DE9BB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40" y="682147"/>
                <a:ext cx="9422860" cy="369332"/>
              </a:xfrm>
              <a:prstGeom prst="rect">
                <a:avLst/>
              </a:prstGeom>
              <a:blipFill>
                <a:blip r:embed="rId2"/>
                <a:stretch>
                  <a:fillRect l="-453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7A0B1D6E-9858-7AC8-144D-C183306F74C5}"/>
              </a:ext>
            </a:extLst>
          </p:cNvPr>
          <p:cNvGrpSpPr/>
          <p:nvPr/>
        </p:nvGrpSpPr>
        <p:grpSpPr>
          <a:xfrm>
            <a:off x="615407" y="1234967"/>
            <a:ext cx="3117806" cy="2021486"/>
            <a:chOff x="573654" y="1209146"/>
            <a:chExt cx="2524469" cy="197833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43CA1AF-746D-48DB-F70A-2D0235A94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654" y="1209146"/>
              <a:ext cx="2524469" cy="1978337"/>
            </a:xfrm>
            <a:prstGeom prst="rect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22B193C-73ED-8467-B41B-6E08346DEB81}"/>
                </a:ext>
              </a:extLst>
            </p:cNvPr>
            <p:cNvSpPr txBox="1"/>
            <p:nvPr/>
          </p:nvSpPr>
          <p:spPr>
            <a:xfrm>
              <a:off x="2080214" y="1465589"/>
              <a:ext cx="719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u,d,s</a:t>
              </a:r>
              <a:endParaRPr lang="zh-CN" altLang="en-US" dirty="0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5863BDF-9253-F132-9C8B-FB3A04C88232}"/>
              </a:ext>
            </a:extLst>
          </p:cNvPr>
          <p:cNvGrpSpPr/>
          <p:nvPr/>
        </p:nvGrpSpPr>
        <p:grpSpPr>
          <a:xfrm>
            <a:off x="180040" y="5157199"/>
            <a:ext cx="11589594" cy="1310453"/>
            <a:chOff x="324706" y="4640143"/>
            <a:chExt cx="11473803" cy="13104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19670CFB-D959-EFB7-4733-9EC162593FE9}"/>
                    </a:ext>
                  </a:extLst>
                </p:cNvPr>
                <p:cNvSpPr txBox="1"/>
                <p:nvPr/>
              </p:nvSpPr>
              <p:spPr>
                <a:xfrm>
                  <a:off x="324706" y="4640143"/>
                  <a:ext cx="11473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u"/>
                  </a:pPr>
                  <a:r>
                    <a:rPr lang="en-US" altLang="zh-CN" dirty="0">
                      <a:latin typeface="Harding Text Web Regular" pitchFamily="2" charset="0"/>
                      <a:ea typeface="Harding Text Web Regular" pitchFamily="2" charset="0"/>
                    </a:rPr>
                    <a:t>Traditional method need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(1000)</m:t>
                      </m:r>
                    </m:oMath>
                  </a14:m>
                  <a:r>
                    <a:rPr lang="zh-CN" altLang="en-US" dirty="0">
                      <a:solidFill>
                        <a:srgbClr val="FF0000"/>
                      </a:solidFill>
                      <a:latin typeface="Harding Text Web Regular" pitchFamily="2" charset="0"/>
                      <a:ea typeface="Harding Text Web Regular" pitchFamily="2" charset="0"/>
                    </a:rPr>
                    <a:t> </a:t>
                  </a:r>
                  <a:r>
                    <a:rPr lang="en-US" altLang="zh-CN" dirty="0">
                      <a:solidFill>
                        <a:srgbClr val="FF0000"/>
                      </a:solidFill>
                      <a:latin typeface="Harding Text Web Regular" pitchFamily="2" charset="0"/>
                      <a:ea typeface="Harding Text Web Regular" pitchFamily="2" charset="0"/>
                    </a:rPr>
                    <a:t>configurations</a:t>
                  </a:r>
                  <a:r>
                    <a:rPr lang="en-US" altLang="zh-CN" dirty="0">
                      <a:latin typeface="Harding Text Web Regular" pitchFamily="2" charset="0"/>
                      <a:ea typeface="Harding Text Web Regular" pitchFamily="2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(1000−10000)</m:t>
                      </m:r>
                    </m:oMath>
                  </a14:m>
                  <a:r>
                    <a:rPr lang="en-US" altLang="zh-CN" dirty="0">
                      <a:latin typeface="Harding Text Web Regular" pitchFamily="2" charset="0"/>
                      <a:ea typeface="Harding Text Web Regular" pitchFamily="2" charset="0"/>
                    </a:rPr>
                    <a:t> inversion of propagator to get similar uncertainties on each ensemble.  </a:t>
                  </a:r>
                  <a:endParaRPr lang="zh-CN" altLang="en-US" dirty="0">
                    <a:latin typeface="Harding Text Web Regular" pitchFamily="2" charset="0"/>
                    <a:ea typeface="Harding Text Web Regular" pitchFamily="2" charset="0"/>
                  </a:endParaRPr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19670CFB-D959-EFB7-4733-9EC162593F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706" y="4640143"/>
                  <a:ext cx="11473803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368" t="-5660" b="-141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A2C3B832-5286-0A5D-C4C6-FF2A98C5C615}"/>
                    </a:ext>
                  </a:extLst>
                </p:cNvPr>
                <p:cNvSpPr txBox="1"/>
                <p:nvPr/>
              </p:nvSpPr>
              <p:spPr>
                <a:xfrm>
                  <a:off x="324706" y="5581264"/>
                  <a:ext cx="1084958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u"/>
                  </a:pPr>
                  <a:r>
                    <a:rPr lang="en-US" altLang="zh-CN" dirty="0">
                      <a:latin typeface="Harding Text Web Regular" pitchFamily="2" charset="0"/>
                      <a:ea typeface="Harding Text Web Regular" pitchFamily="2" charset="0"/>
                    </a:rPr>
                    <a:t>Statistical uncertainty of “Blending” converges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≈20</m:t>
                      </m:r>
                    </m:oMath>
                  </a14:m>
                  <a:r>
                    <a:rPr lang="en-US" altLang="zh-CN" dirty="0">
                      <a:latin typeface="Harding Text Web Regular" pitchFamily="2" charset="0"/>
                      <a:ea typeface="Harding Text Web Regular" pitchFamily="2" charset="0"/>
                    </a:rPr>
                    <a:t>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oMath>
                  </a14:m>
                  <a:r>
                    <a:rPr lang="en-US" altLang="zh-CN" dirty="0">
                      <a:latin typeface="Harding Text Web Regular" pitchFamily="2" charset="0"/>
                      <a:ea typeface="Harding Text Web Regular" pitchFamily="2" charset="0"/>
                    </a:rPr>
                    <a:t>. </a:t>
                  </a:r>
                  <a:endParaRPr lang="zh-CN" altLang="en-US" dirty="0">
                    <a:latin typeface="Harding Text Web Regular" pitchFamily="2" charset="0"/>
                    <a:ea typeface="Harding Text Web Regular" pitchFamily="2" charset="0"/>
                  </a:endParaRPr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A2C3B832-5286-0A5D-C4C6-FF2A98C5C6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706" y="5581264"/>
                  <a:ext cx="10849583" cy="369332"/>
                </a:xfrm>
                <a:prstGeom prst="rect">
                  <a:avLst/>
                </a:prstGeom>
                <a:blipFill>
                  <a:blip r:embed="rId16"/>
                  <a:stretch>
                    <a:fillRect l="-390"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4A2D7327-C316-6E9D-4FDF-74BE9A110FF9}"/>
              </a:ext>
            </a:extLst>
          </p:cNvPr>
          <p:cNvSpPr txBox="1"/>
          <p:nvPr/>
        </p:nvSpPr>
        <p:spPr>
          <a:xfrm>
            <a:off x="5877977" y="5545500"/>
            <a:ext cx="581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7030A0"/>
                </a:solidFill>
              </a:rPr>
              <a:t>P.R.D </a:t>
            </a:r>
            <a:r>
              <a:rPr lang="en-US" altLang="zh-CN" b="1" i="1" dirty="0">
                <a:solidFill>
                  <a:srgbClr val="7030A0"/>
                </a:solidFill>
              </a:rPr>
              <a:t>98</a:t>
            </a:r>
            <a:r>
              <a:rPr lang="en-US" altLang="zh-CN" i="1" dirty="0">
                <a:solidFill>
                  <a:srgbClr val="7030A0"/>
                </a:solidFill>
              </a:rPr>
              <a:t>, 094512(2018),  P.R.D </a:t>
            </a:r>
            <a:r>
              <a:rPr lang="en-US" altLang="zh-CN" b="1" i="1" dirty="0">
                <a:solidFill>
                  <a:srgbClr val="7030A0"/>
                </a:solidFill>
              </a:rPr>
              <a:t>102</a:t>
            </a:r>
            <a:r>
              <a:rPr lang="en-US" altLang="zh-CN" i="1" dirty="0">
                <a:solidFill>
                  <a:srgbClr val="7030A0"/>
                </a:solidFill>
              </a:rPr>
              <a:t>, 054517(2020)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F2AA4BA-0FFA-10BF-35A8-A1D0015CF9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1124" y="3396611"/>
            <a:ext cx="8537085" cy="170287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EF76EF-59AC-8D1B-CF8D-F80956E92F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01840" y="1376608"/>
            <a:ext cx="2963664" cy="153843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406D4D6-FF6E-FF1B-D5E9-1AD535ADD7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34131" y="1428003"/>
            <a:ext cx="4319610" cy="140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D810C-6D68-16B6-70E4-B87D5F681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DA298D-69A7-318E-841B-C34F913A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07F-7044-424E-B510-3AF043FE55D8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314271-0230-1E56-8D73-45895EB513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0846" y="163604"/>
            <a:ext cx="5605913" cy="486396"/>
          </a:xfrm>
        </p:spPr>
        <p:txBody>
          <a:bodyPr/>
          <a:lstStyle/>
          <a:p>
            <a:r>
              <a:rPr lang="en-US" altLang="zh-CN" b="1" dirty="0"/>
              <a:t>Application: Multiple-Point Function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6512AC5-5652-8EE3-3AC1-45EF830A2D65}"/>
                  </a:ext>
                </a:extLst>
              </p:cNvPr>
              <p:cNvSpPr txBox="1"/>
              <p:nvPr/>
            </p:nvSpPr>
            <p:spPr>
              <a:xfrm>
                <a:off x="75754" y="742893"/>
                <a:ext cx="119219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lang="en-US" altLang="zh-CN" sz="2400" b="1" dirty="0">
                    <a:latin typeface="Harding Text Web Regular" pitchFamily="2" charset="0"/>
                    <a:ea typeface="Harding Text Web Regular" pitchFamily="2" charset="0"/>
                  </a:rPr>
                  <a:t>Many physical processes depend on multi-point functions,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𝓞</m:t>
                                </m:r>
                              </m:e>
                              <m:sub>
                                <m:r>
                                  <a:rPr lang="en-US" altLang="zh-CN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altLang="zh-CN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𝓞</m:t>
                                </m:r>
                              </m:e>
                              <m:sub>
                                <m:r>
                                  <a:rPr lang="en-US" altLang="zh-CN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⋯</m:t>
                            </m:r>
                            <m:sSub>
                              <m:sSubPr>
                                <m:ctrlPr>
                                  <a:rPr lang="en-US" altLang="zh-CN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𝓞</m:t>
                                </m:r>
                              </m:e>
                              <m:sub>
                                <m:r>
                                  <a:rPr lang="en-US" altLang="zh-CN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altLang="zh-CN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d>
                  </m:oMath>
                </a14:m>
                <a:r>
                  <a:rPr lang="en-US" altLang="zh-CN" sz="2400" b="1" dirty="0">
                    <a:latin typeface="Harding Text Web Regular" pitchFamily="2" charset="0"/>
                    <a:ea typeface="Harding Text Web Regular" pitchFamily="2" charset="0"/>
                  </a:rPr>
                  <a:t>;</a:t>
                </a:r>
                <a:endParaRPr lang="zh-CN" altLang="en-US" sz="2400" b="1" dirty="0">
                  <a:latin typeface="Harding Text Web Regular" pitchFamily="2" charset="0"/>
                  <a:ea typeface="Harding Text Web Regular" pitchFamily="2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6512AC5-5652-8EE3-3AC1-45EF830A2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4" y="742893"/>
                <a:ext cx="11921978" cy="461665"/>
              </a:xfrm>
              <a:prstGeom prst="rect">
                <a:avLst/>
              </a:prstGeom>
              <a:blipFill>
                <a:blip r:embed="rId4"/>
                <a:stretch>
                  <a:fillRect l="-665" t="-10526" r="-153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>
            <a:extLst>
              <a:ext uri="{FF2B5EF4-FFF2-40B4-BE49-F238E27FC236}">
                <a16:creationId xmlns:a16="http://schemas.microsoft.com/office/drawing/2014/main" id="{9DC93837-442E-BAD4-78AA-88C9760381ED}"/>
              </a:ext>
            </a:extLst>
          </p:cNvPr>
          <p:cNvGrpSpPr/>
          <p:nvPr/>
        </p:nvGrpSpPr>
        <p:grpSpPr>
          <a:xfrm>
            <a:off x="2243926" y="1403226"/>
            <a:ext cx="7225666" cy="2183443"/>
            <a:chOff x="1137606" y="1273430"/>
            <a:chExt cx="5116749" cy="142819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C4BCE4F-C6F3-49D2-658B-7108874DF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7606" y="1273430"/>
              <a:ext cx="5116749" cy="1111154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A88DD71-736D-0C03-1D75-FA1B8D1C7310}"/>
                </a:ext>
              </a:extLst>
            </p:cNvPr>
            <p:cNvSpPr txBox="1"/>
            <p:nvPr/>
          </p:nvSpPr>
          <p:spPr>
            <a:xfrm>
              <a:off x="4091042" y="2393847"/>
              <a:ext cx="2101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/>
                <a:t>Two photon exchange</a:t>
              </a:r>
              <a:endParaRPr lang="zh-CN" altLang="en-US" sz="1400" b="1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3CA01D0-59B0-8E57-6FEE-D148B13D0F72}"/>
                </a:ext>
              </a:extLst>
            </p:cNvPr>
            <p:cNvSpPr txBox="1"/>
            <p:nvPr/>
          </p:nvSpPr>
          <p:spPr>
            <a:xfrm>
              <a:off x="1201362" y="2387838"/>
              <a:ext cx="2403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/>
                <a:t>Single photon exchange</a:t>
              </a:r>
              <a:endParaRPr lang="zh-CN" altLang="en-US" sz="1400" b="1" dirty="0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F09AC418-93F5-8A5F-04C9-E8E99B713939}"/>
              </a:ext>
            </a:extLst>
          </p:cNvPr>
          <p:cNvSpPr txBox="1"/>
          <p:nvPr/>
        </p:nvSpPr>
        <p:spPr>
          <a:xfrm>
            <a:off x="2628814" y="6091892"/>
            <a:ext cx="76480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i="0" dirty="0">
                <a:solidFill>
                  <a:srgbClr val="404040"/>
                </a:solidFill>
                <a:effectLst/>
                <a:latin typeface="DeepSeek-CJK-patch"/>
              </a:rPr>
              <a:t>The 'blending' method successfully extracts the 4-point function signal and shows consistency with the 3-point results.</a:t>
            </a:r>
            <a:endParaRPr lang="zh-CN" altLang="en-US" dirty="0"/>
          </a:p>
        </p:txBody>
      </p:sp>
      <p:pic>
        <p:nvPicPr>
          <p:cNvPr id="33" name="图片 32" descr="\documentclass{article}&#10;\usepackage{amsmath}&#10;\usepackage{amssymb}&#10;\usepackage{physics}&#10;\usepackage{colortbl}&#10;&#10;\pagestyle{empty}&#10;\begin{document}&#10;&#10;\begin{align}&#10;        \langle r_{\pi,{\rm EM,3pt}}^2 \rangle = 0.332(29) {\rm fm}^2 \notag&#10;\end{align}&#10;&#10;\end{document}" title="IguanaTex Bitmap Display">
            <a:extLst>
              <a:ext uri="{FF2B5EF4-FFF2-40B4-BE49-F238E27FC236}">
                <a16:creationId xmlns:a16="http://schemas.microsoft.com/office/drawing/2014/main" id="{8B66BC42-20A1-5E02-7856-A66433C11F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217" y="3882666"/>
            <a:ext cx="2892190" cy="327619"/>
          </a:xfrm>
          <a:prstGeom prst="rect">
            <a:avLst/>
          </a:prstGeom>
        </p:spPr>
      </p:pic>
      <p:pic>
        <p:nvPicPr>
          <p:cNvPr id="36" name="图片 35" descr="\documentclass{article}&#10;\usepackage{amsmath}&#10;\usepackage{amssymb}&#10;\usepackage{physics}&#10;\usepackage{colortbl}&#10;&#10;\pagestyle{empty}&#10;\begin{document}&#10;&#10;\begin{align}&#10;        \langle r_{\pi,{\rm EM,4pt}}^2 \rangle = 0.329(33) {\rm fm}^2 \notag&#10;\end{align}&#10;&#10;\end{document}" title="IguanaTex Bitmap Display">
            <a:extLst>
              <a:ext uri="{FF2B5EF4-FFF2-40B4-BE49-F238E27FC236}">
                <a16:creationId xmlns:a16="http://schemas.microsoft.com/office/drawing/2014/main" id="{A7B8F6AC-AB02-7D3C-ADA6-EB6E2D7F5C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217" y="4735643"/>
            <a:ext cx="2892190" cy="32761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0E3A3B3B-C6F6-9144-B0AA-CF504AEEAC84}"/>
              </a:ext>
            </a:extLst>
          </p:cNvPr>
          <p:cNvGrpSpPr/>
          <p:nvPr/>
        </p:nvGrpSpPr>
        <p:grpSpPr>
          <a:xfrm>
            <a:off x="1841593" y="3429000"/>
            <a:ext cx="4399239" cy="2570132"/>
            <a:chOff x="25160" y="3620546"/>
            <a:chExt cx="4399239" cy="2570132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4F726594-E1C7-DB90-21FD-7AFA4BF8A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60" y="3620546"/>
              <a:ext cx="4399239" cy="25701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C244B183-4DB3-F1A7-AAE6-5DFB8BA29433}"/>
                    </a:ext>
                  </a:extLst>
                </p:cNvPr>
                <p:cNvSpPr txBox="1"/>
                <p:nvPr/>
              </p:nvSpPr>
              <p:spPr>
                <a:xfrm>
                  <a:off x="3051146" y="4558813"/>
                  <a:ext cx="1188497" cy="391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cfg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=90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C244B183-4DB3-F1A7-AAE6-5DFB8BA29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1146" y="4558813"/>
                  <a:ext cx="1188497" cy="391902"/>
                </a:xfrm>
                <a:prstGeom prst="rect">
                  <a:avLst/>
                </a:prstGeom>
                <a:blipFill>
                  <a:blip r:embed="rId19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A0036AC0-50D4-862B-E21B-DA5E3F43DBEA}"/>
              </a:ext>
            </a:extLst>
          </p:cNvPr>
          <p:cNvSpPr txBox="1"/>
          <p:nvPr/>
        </p:nvSpPr>
        <p:spPr>
          <a:xfrm>
            <a:off x="412259" y="1225572"/>
            <a:ext cx="2858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Pion EM form factor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647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6098D1-8E3B-3161-9978-B8B3196E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91" y="365125"/>
            <a:ext cx="10515600" cy="1325563"/>
          </a:xfrm>
        </p:spPr>
        <p:txBody>
          <a:bodyPr/>
          <a:lstStyle/>
          <a:p>
            <a:r>
              <a:rPr lang="en-US" altLang="zh-CN" b="1" dirty="0"/>
              <a:t>Summary</a:t>
            </a:r>
            <a:endParaRPr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4004812-71A6-95BA-5663-38A441DF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56A954E-2B04-6FB5-A6A0-C98A5A9F2515}"/>
              </a:ext>
            </a:extLst>
          </p:cNvPr>
          <p:cNvSpPr txBox="1"/>
          <p:nvPr/>
        </p:nvSpPr>
        <p:spPr>
          <a:xfrm>
            <a:off x="1057589" y="1532701"/>
            <a:ext cx="106102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LQCD is a powerful tool, but it is very expensive, especially for nuclear system.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F357D77-E8CA-22B0-B177-EFFB992732A5}"/>
              </a:ext>
            </a:extLst>
          </p:cNvPr>
          <p:cNvSpPr txBox="1"/>
          <p:nvPr/>
        </p:nvSpPr>
        <p:spPr>
          <a:xfrm>
            <a:off x="1152211" y="2913474"/>
            <a:ext cx="1051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We figure out</a:t>
            </a:r>
            <a:r>
              <a:rPr lang="zh-CN" altLang="en-US" sz="3200" dirty="0"/>
              <a:t> </a:t>
            </a:r>
            <a:r>
              <a:rPr lang="en-US" altLang="zh-CN" sz="3200" dirty="0"/>
              <a:t>the blending Method, it can reduce the cost a lot. It can be use to calculate Multiple-Point Function and disconnect diagrams.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6B24A34-DF2C-82B7-0B2C-DFDF2EB883F8}"/>
              </a:ext>
            </a:extLst>
          </p:cNvPr>
          <p:cNvSpPr txBox="1"/>
          <p:nvPr/>
        </p:nvSpPr>
        <p:spPr>
          <a:xfrm>
            <a:off x="1152212" y="4881133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We will apply this method to more complicated problem like nuclear effect in 0v</a:t>
            </a:r>
            <a:r>
              <a:rPr lang="el-GR" altLang="zh-CN" sz="3200" dirty="0"/>
              <a:t>ββ</a:t>
            </a:r>
            <a:r>
              <a:rPr lang="en-US" altLang="zh-CN" sz="3200" dirty="0"/>
              <a:t> decay.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25160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56F13A5-227D-C91D-190A-38C2462C32C6}"/>
              </a:ext>
            </a:extLst>
          </p:cNvPr>
          <p:cNvSpPr txBox="1"/>
          <p:nvPr/>
        </p:nvSpPr>
        <p:spPr>
          <a:xfrm>
            <a:off x="2261191" y="2239926"/>
            <a:ext cx="745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3C2B0FA-7C09-01AB-9BB3-701F9B4C1BC0}"/>
              </a:ext>
            </a:extLst>
          </p:cNvPr>
          <p:cNvSpPr txBox="1"/>
          <p:nvPr/>
        </p:nvSpPr>
        <p:spPr>
          <a:xfrm>
            <a:off x="2743200" y="1870963"/>
            <a:ext cx="766399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Background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Blending method in lattice simulation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Some applications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Summary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FDA1069-B111-6208-A4B9-D1460347524B}"/>
              </a:ext>
            </a:extLst>
          </p:cNvPr>
          <p:cNvSpPr/>
          <p:nvPr/>
        </p:nvSpPr>
        <p:spPr>
          <a:xfrm>
            <a:off x="1146969" y="613743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Outline</a:t>
            </a:r>
            <a:endParaRPr lang="zh-CN" altLang="en-US" sz="5400" b="1" cap="none" spc="0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86A12E-0589-10D6-F9AC-3FC4CCE1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73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BFAEF55-9AA9-41BE-998D-2A5AEFB69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65" y="124155"/>
            <a:ext cx="860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Lattice QCD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8D45180-2820-4854-AEC2-3BFB0AA69442}"/>
              </a:ext>
            </a:extLst>
          </p:cNvPr>
          <p:cNvGrpSpPr/>
          <p:nvPr/>
        </p:nvGrpSpPr>
        <p:grpSpPr>
          <a:xfrm>
            <a:off x="29885" y="844550"/>
            <a:ext cx="5261667" cy="3115797"/>
            <a:chOff x="282797" y="1208684"/>
            <a:chExt cx="5533148" cy="331988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BE3C0CA-43F5-4D67-BE09-12A3B476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797" y="1208684"/>
              <a:ext cx="5533148" cy="331988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B1DB55E-A565-4C09-95AE-7EBF59AB2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072" y="1288215"/>
              <a:ext cx="593427" cy="412593"/>
            </a:xfrm>
            <a:prstGeom prst="rect">
              <a:avLst/>
            </a:prstGeom>
          </p:spPr>
        </p:pic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19794B4-66B2-C886-9C8C-81724A34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3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DD031C4-FF46-DB67-8EB4-D7DC7738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5" y="4034989"/>
            <a:ext cx="4695030" cy="277349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3437E31-165B-0814-CFED-4D343C4C4373}"/>
              </a:ext>
            </a:extLst>
          </p:cNvPr>
          <p:cNvGrpSpPr/>
          <p:nvPr/>
        </p:nvGrpSpPr>
        <p:grpSpPr>
          <a:xfrm>
            <a:off x="5188421" y="1112806"/>
            <a:ext cx="6788894" cy="5328187"/>
            <a:chOff x="1182256" y="798723"/>
            <a:chExt cx="9097817" cy="592979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FCE00E7-D114-4DBB-A4D7-8C56FF315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1636" y="798723"/>
              <a:ext cx="3768437" cy="2427131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66778AC-D761-C358-3FD0-9C259BE9D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2256" y="849471"/>
              <a:ext cx="3611417" cy="2376384"/>
            </a:xfrm>
            <a:prstGeom prst="rect">
              <a:avLst/>
            </a:prstGeom>
          </p:spPr>
        </p:pic>
        <p:sp>
          <p:nvSpPr>
            <p:cNvPr id="14" name="箭头: 右 13">
              <a:extLst>
                <a:ext uri="{FF2B5EF4-FFF2-40B4-BE49-F238E27FC236}">
                  <a16:creationId xmlns:a16="http://schemas.microsoft.com/office/drawing/2014/main" id="{FA85A37D-6982-D51B-FA5A-793DEE62152E}"/>
                </a:ext>
              </a:extLst>
            </p:cNvPr>
            <p:cNvSpPr/>
            <p:nvPr/>
          </p:nvSpPr>
          <p:spPr>
            <a:xfrm>
              <a:off x="5204692" y="1924544"/>
              <a:ext cx="822037" cy="4156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Arial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F787776-3CAE-93E0-C261-5BA45D81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2256" y="3710655"/>
              <a:ext cx="3611417" cy="2590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9E1D5E0-B120-73C2-E9E9-D9F49FBA8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54679" y="4780483"/>
              <a:ext cx="841321" cy="451143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68DA910-48BE-0DB8-B4AC-43BD165E330F}"/>
                </a:ext>
              </a:extLst>
            </p:cNvPr>
            <p:cNvSpPr txBox="1"/>
            <p:nvPr/>
          </p:nvSpPr>
          <p:spPr>
            <a:xfrm>
              <a:off x="2115128" y="3283589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</a:rPr>
                <a:t>超级计算机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FA65C6A-0C2D-A724-A258-8BED81B45023}"/>
                </a:ext>
              </a:extLst>
            </p:cNvPr>
            <p:cNvSpPr txBox="1"/>
            <p:nvPr/>
          </p:nvSpPr>
          <p:spPr>
            <a:xfrm>
              <a:off x="7578436" y="3283589"/>
              <a:ext cx="1386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</a:rPr>
                <a:t>粒子加速器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EE7EF47-6B73-4AE8-E9B5-9F629CC9A02A}"/>
                </a:ext>
              </a:extLst>
            </p:cNvPr>
            <p:cNvSpPr txBox="1"/>
            <p:nvPr/>
          </p:nvSpPr>
          <p:spPr>
            <a:xfrm>
              <a:off x="1971964" y="6359189"/>
              <a:ext cx="2215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</a:rPr>
                <a:t>QCD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</a:rPr>
                <a:t>真空 （组态）</a:t>
              </a: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A2BA404-7EEE-50CE-7868-A037E031D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11636" y="3710655"/>
              <a:ext cx="3768437" cy="2540866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26EE835-8A07-65C6-7BB7-F9C8DCF9FCE3}"/>
                </a:ext>
              </a:extLst>
            </p:cNvPr>
            <p:cNvSpPr txBox="1"/>
            <p:nvPr/>
          </p:nvSpPr>
          <p:spPr>
            <a:xfrm>
              <a:off x="7948729" y="635918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</a:rPr>
                <a:t>对撞事例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072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6B4D1B-98A4-7E16-214E-1D06127E9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9F157C9-3520-9447-0E23-882A8FC06CA1}"/>
              </a:ext>
            </a:extLst>
          </p:cNvPr>
          <p:cNvSpPr txBox="1"/>
          <p:nvPr/>
        </p:nvSpPr>
        <p:spPr>
          <a:xfrm>
            <a:off x="743579" y="618115"/>
            <a:ext cx="4003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CLQCD ensembles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1F7B688-A622-A2DF-6716-439B8C0E3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710" y="487656"/>
            <a:ext cx="5439530" cy="4041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A63F2F9-1BD6-D847-FD4D-F22DEDB36BE2}"/>
              </a:ext>
            </a:extLst>
          </p:cNvPr>
          <p:cNvSpPr txBox="1"/>
          <p:nvPr/>
        </p:nvSpPr>
        <p:spPr>
          <a:xfrm>
            <a:off x="6216113" y="4750004"/>
            <a:ext cx="5324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感谢华南师范大学为中国格点</a:t>
            </a:r>
            <a:r>
              <a:rPr lang="en-US" altLang="zh-CN" sz="3600" b="1" dirty="0">
                <a:solidFill>
                  <a:srgbClr val="FF0000"/>
                </a:solidFill>
              </a:rPr>
              <a:t>QCD</a:t>
            </a:r>
            <a:r>
              <a:rPr lang="zh-CN" altLang="en-US" sz="3600" b="1" dirty="0">
                <a:solidFill>
                  <a:srgbClr val="FF0000"/>
                </a:solidFill>
              </a:rPr>
              <a:t>组态产生做出的贡献！！！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7759506-84E4-D2A1-17DB-D9B8715A4E48}"/>
              </a:ext>
            </a:extLst>
          </p:cNvPr>
          <p:cNvGrpSpPr/>
          <p:nvPr/>
        </p:nvGrpSpPr>
        <p:grpSpPr>
          <a:xfrm>
            <a:off x="83340" y="1609555"/>
            <a:ext cx="5419814" cy="4017612"/>
            <a:chOff x="83340" y="1609555"/>
            <a:chExt cx="5419814" cy="401761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BC334E5-55E8-0399-ADF3-CEDD0190E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40" y="1609555"/>
              <a:ext cx="5419814" cy="401761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852023F-D393-3442-3EAF-BB1E249C7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2614" y="4857116"/>
              <a:ext cx="609653" cy="499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6062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837E0672-12DA-98D2-AF55-96E22005E4C7}"/>
              </a:ext>
            </a:extLst>
          </p:cNvPr>
          <p:cNvSpPr txBox="1"/>
          <p:nvPr/>
        </p:nvSpPr>
        <p:spPr>
          <a:xfrm>
            <a:off x="582960" y="278360"/>
            <a:ext cx="947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EMC effect and Deuteron</a:t>
            </a:r>
            <a:r>
              <a: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PDF on Lattice QCD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B6A6A1-7DF3-02AF-6907-F705A432A58F}"/>
              </a:ext>
            </a:extLst>
          </p:cNvPr>
          <p:cNvSpPr txBox="1"/>
          <p:nvPr/>
        </p:nvSpPr>
        <p:spPr>
          <a:xfrm>
            <a:off x="6403937" y="1650118"/>
            <a:ext cx="52621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PDF of Deuteron ：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describe the difference between nuclear and free nucleon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can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 us understand the interaction between nucle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64CB3E8-5870-556F-0B5C-09D3279B8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7" y="1650118"/>
            <a:ext cx="5564318" cy="335645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D0B5CE5-574E-E66C-0566-908AC8807580}"/>
              </a:ext>
            </a:extLst>
          </p:cNvPr>
          <p:cNvSpPr txBox="1"/>
          <p:nvPr/>
        </p:nvSpPr>
        <p:spPr>
          <a:xfrm>
            <a:off x="1300958" y="1061605"/>
            <a:ext cx="2362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EMC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61C59F5-2425-2FFE-DAB3-1AE9210EA78D}"/>
                  </a:ext>
                </a:extLst>
              </p:cNvPr>
              <p:cNvSpPr txBox="1"/>
              <p:nvPr/>
            </p:nvSpPr>
            <p:spPr>
              <a:xfrm>
                <a:off x="1501925" y="5200001"/>
                <a:ext cx="3296092" cy="965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den>
                    </m:f>
                    <m:r>
                      <a:rPr lang="en-US" altLang="zh-CN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altLang="zh-CN" sz="3200" dirty="0"/>
                  <a:t>1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61C59F5-2425-2FFE-DAB3-1AE9210EA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25" y="5200001"/>
                <a:ext cx="3296092" cy="965970"/>
              </a:xfrm>
              <a:prstGeom prst="rect">
                <a:avLst/>
              </a:prstGeom>
              <a:blipFill>
                <a:blip r:embed="rId3"/>
                <a:stretch>
                  <a:fillRect b="-18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65AA8D-504C-D266-989D-D9F77D67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980AA33-4C37-DEEE-9771-EB505EF7ED28}"/>
              </a:ext>
            </a:extLst>
          </p:cNvPr>
          <p:cNvGrpSpPr/>
          <p:nvPr/>
        </p:nvGrpSpPr>
        <p:grpSpPr>
          <a:xfrm>
            <a:off x="6546579" y="4796821"/>
            <a:ext cx="3216756" cy="1559529"/>
            <a:chOff x="9494888" y="4159102"/>
            <a:chExt cx="2020186" cy="836797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6D0F7BA-A834-8487-CFE4-97D001AC349A}"/>
                </a:ext>
              </a:extLst>
            </p:cNvPr>
            <p:cNvSpPr txBox="1"/>
            <p:nvPr/>
          </p:nvSpPr>
          <p:spPr>
            <a:xfrm>
              <a:off x="9553933" y="4184614"/>
              <a:ext cx="1531089" cy="280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At tree  level,</a:t>
              </a:r>
              <a:endParaRPr lang="zh-CN" altLang="en-US" sz="2800" dirty="0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C799141C-E12A-7BE8-0260-B939B2D9F8C4}"/>
                </a:ext>
              </a:extLst>
            </p:cNvPr>
            <p:cNvGrpSpPr/>
            <p:nvPr/>
          </p:nvGrpSpPr>
          <p:grpSpPr>
            <a:xfrm>
              <a:off x="9494888" y="4159102"/>
              <a:ext cx="2020186" cy="836797"/>
              <a:chOff x="9470065" y="4147324"/>
              <a:chExt cx="2020186" cy="836797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AAF4CF1-5E4F-7ACE-5DF5-2F00341FD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53933" y="4550553"/>
                <a:ext cx="1675239" cy="405767"/>
              </a:xfrm>
              <a:prstGeom prst="rect">
                <a:avLst/>
              </a:prstGeom>
            </p:spPr>
          </p:pic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33B5348E-57B2-5177-6888-3EDE543C3DD8}"/>
                  </a:ext>
                </a:extLst>
              </p:cNvPr>
              <p:cNvSpPr/>
              <p:nvPr/>
            </p:nvSpPr>
            <p:spPr>
              <a:xfrm>
                <a:off x="9470065" y="4147324"/>
                <a:ext cx="2020186" cy="836797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3609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1CF263F7-A3D2-918C-8314-BDFACD80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4707" y="6376732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42C6F0-3B0F-8658-82CB-46E925D7F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862" y="1155552"/>
            <a:ext cx="3475690" cy="2552324"/>
          </a:xfrm>
          <a:prstGeom prst="rect">
            <a:avLst/>
          </a:prstGeom>
        </p:spPr>
      </p:pic>
      <p:pic>
        <p:nvPicPr>
          <p:cNvPr id="16" name="图片 15" descr="图表&#10;&#10;描述已自动生成">
            <a:extLst>
              <a:ext uri="{FF2B5EF4-FFF2-40B4-BE49-F238E27FC236}">
                <a16:creationId xmlns:a16="http://schemas.microsoft.com/office/drawing/2014/main" id="{9FA3ECC2-8F6C-7A3E-59B0-390E23BA4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61" y="1178943"/>
            <a:ext cx="3475691" cy="2515571"/>
          </a:xfrm>
          <a:prstGeom prst="rect">
            <a:avLst/>
          </a:prstGeom>
        </p:spPr>
      </p:pic>
      <p:pic>
        <p:nvPicPr>
          <p:cNvPr id="21" name="图片 20" descr="图表&#10;&#10;描述已自动生成">
            <a:extLst>
              <a:ext uri="{FF2B5EF4-FFF2-40B4-BE49-F238E27FC236}">
                <a16:creationId xmlns:a16="http://schemas.microsoft.com/office/drawing/2014/main" id="{9977229A-0542-8E88-B7B2-37C7D6322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1" y="1189733"/>
            <a:ext cx="3422200" cy="249399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1A468A7-216E-3C92-ADE0-5D97430B3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787" y="4106487"/>
            <a:ext cx="9388654" cy="18716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AD1BD13-5235-02A7-E5F5-181805A75309}"/>
              </a:ext>
            </a:extLst>
          </p:cNvPr>
          <p:cNvSpPr txBox="1"/>
          <p:nvPr/>
        </p:nvSpPr>
        <p:spPr>
          <a:xfrm>
            <a:off x="884255" y="301451"/>
            <a:ext cx="5108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EMC  effect on CLQCD  ensembles</a:t>
            </a:r>
            <a:endParaRPr lang="zh-CN" altLang="en-US" sz="2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0C780A0-2C53-52D2-4899-5D341691E686}"/>
              </a:ext>
            </a:extLst>
          </p:cNvPr>
          <p:cNvSpPr txBox="1"/>
          <p:nvPr/>
        </p:nvSpPr>
        <p:spPr>
          <a:xfrm>
            <a:off x="7219145" y="6216216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err="1"/>
              <a:t>Phys.Rev.D</a:t>
            </a:r>
            <a:r>
              <a:rPr lang="en-US" altLang="zh-CN" dirty="0"/>
              <a:t> 111 (2025) 7, 074506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891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E54D755-9006-BA04-64A6-AB79158A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29" y="1386301"/>
            <a:ext cx="4497750" cy="346989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F7015A6-B447-0F38-45D5-FDEA3400E508}"/>
              </a:ext>
            </a:extLst>
          </p:cNvPr>
          <p:cNvSpPr txBox="1"/>
          <p:nvPr/>
        </p:nvSpPr>
        <p:spPr>
          <a:xfrm>
            <a:off x="615338" y="4983494"/>
            <a:ext cx="5409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Three-point correlator of Deuteron-like dibaryon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等线" panose="020F0502020204030204"/>
                <a:ea typeface="等线" panose="02010600030101010101" pitchFamily="2" charset="-122"/>
              </a:rPr>
              <a:t>(one possible way of contraction)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B6B728B-2652-3F51-7090-609A3520ACFD}"/>
              </a:ext>
            </a:extLst>
          </p:cNvPr>
          <p:cNvSpPr txBox="1"/>
          <p:nvPr/>
        </p:nvSpPr>
        <p:spPr>
          <a:xfrm>
            <a:off x="6166884" y="4798828"/>
            <a:ext cx="73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E33F9D8-EA50-3581-6E59-ACC751F96DA5}"/>
              </a:ext>
            </a:extLst>
          </p:cNvPr>
          <p:cNvSpPr txBox="1"/>
          <p:nvPr/>
        </p:nvSpPr>
        <p:spPr>
          <a:xfrm>
            <a:off x="615338" y="150991"/>
            <a:ext cx="7202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Lattice Simulation of Deuteron PDF</a:t>
            </a:r>
            <a:endParaRPr lang="zh-CN" altLang="en-US" sz="32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C6E9404-3E0A-4ECA-AFE5-D9830EEAE4BB}"/>
              </a:ext>
            </a:extLst>
          </p:cNvPr>
          <p:cNvSpPr txBox="1"/>
          <p:nvPr/>
        </p:nvSpPr>
        <p:spPr>
          <a:xfrm>
            <a:off x="1028286" y="892887"/>
            <a:ext cx="5067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point correlators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48EA871A-D588-049B-D6A2-16DC7E26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72EB18A-1C89-4192-85F2-0FEDE3DCCC7E}"/>
              </a:ext>
            </a:extLst>
          </p:cNvPr>
          <p:cNvSpPr txBox="1"/>
          <p:nvPr/>
        </p:nvSpPr>
        <p:spPr>
          <a:xfrm>
            <a:off x="6600929" y="1689840"/>
            <a:ext cx="4752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The statistic is very low, signal is not good enough. </a:t>
            </a: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4EA108F-E41F-31B8-40A6-103E9E433341}"/>
              </a:ext>
            </a:extLst>
          </p:cNvPr>
          <p:cNvSpPr txBox="1"/>
          <p:nvPr/>
        </p:nvSpPr>
        <p:spPr>
          <a:xfrm>
            <a:off x="6672611" y="3429000"/>
            <a:ext cx="50035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We only consider  three ensembles, system errors are not taken into account.</a:t>
            </a:r>
            <a:endParaRPr lang="zh-CN" altLang="en-US" sz="2800" dirty="0"/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0359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灯片编号占位符 3">
            <a:extLst>
              <a:ext uri="{FF2B5EF4-FFF2-40B4-BE49-F238E27FC236}">
                <a16:creationId xmlns:a16="http://schemas.microsoft.com/office/drawing/2014/main" id="{90192135-3221-E854-7475-4CA2FA0F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425056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49495-79D4-4F9D-8EB3-747E7D95C709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4B9F37E3-684F-F32A-8133-858EA1E44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415" y="1413744"/>
            <a:ext cx="4145594" cy="3893238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84DD6C99-C62D-27DA-2759-854D73D8CB85}"/>
              </a:ext>
            </a:extLst>
          </p:cNvPr>
          <p:cNvSpPr txBox="1"/>
          <p:nvPr/>
        </p:nvSpPr>
        <p:spPr>
          <a:xfrm>
            <a:off x="8419763" y="5386657"/>
            <a:ext cx="361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Nature</a:t>
            </a:r>
            <a:r>
              <a:rPr kumimoji="0" lang="fr-F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 593 7857, 51-55 (2021) 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4A04BC8-5151-715A-6EAE-AEFC6C846931}"/>
              </a:ext>
            </a:extLst>
          </p:cNvPr>
          <p:cNvSpPr txBox="1"/>
          <p:nvPr/>
        </p:nvSpPr>
        <p:spPr>
          <a:xfrm>
            <a:off x="475253" y="483067"/>
            <a:ext cx="1073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LQCD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is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a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powerful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tool,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but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it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is very expensive.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742EA73-8B76-1624-9099-0EF4E5A14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809" y="1534811"/>
            <a:ext cx="3868606" cy="33812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0EFBA53-6A83-C09C-7B16-A97533416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3" y="1534811"/>
            <a:ext cx="3606986" cy="40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3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EB86FDC-41B7-E1F3-5723-9A9C03AD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061DC01-9093-7CB4-724D-F6F1ECF24EAE}"/>
              </a:ext>
            </a:extLst>
          </p:cNvPr>
          <p:cNvSpPr txBox="1"/>
          <p:nvPr/>
        </p:nvSpPr>
        <p:spPr>
          <a:xfrm>
            <a:off x="941551" y="1854923"/>
            <a:ext cx="378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Good compute resource </a:t>
            </a:r>
            <a:endParaRPr lang="zh-CN" altLang="en-US" sz="28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C862A6C-F647-3813-5DA1-22469C87E40D}"/>
              </a:ext>
            </a:extLst>
          </p:cNvPr>
          <p:cNvSpPr txBox="1"/>
          <p:nvPr/>
        </p:nvSpPr>
        <p:spPr>
          <a:xfrm>
            <a:off x="7310674" y="1791449"/>
            <a:ext cx="338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2800" dirty="0"/>
              <a:t>Good strategy or idea</a:t>
            </a:r>
            <a:endParaRPr lang="zh-CN" altLang="en-US" sz="2800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615F226-40FA-A0BE-7310-69AE81895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99" y="2867391"/>
            <a:ext cx="5345724" cy="332174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6609B6D-2D03-2E9C-4CFB-CD5DF89F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760" y="2314669"/>
            <a:ext cx="4276332" cy="414475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DE80BDD-D6E4-FACB-7382-1125E9016F17}"/>
              </a:ext>
            </a:extLst>
          </p:cNvPr>
          <p:cNvSpPr txBox="1"/>
          <p:nvPr/>
        </p:nvSpPr>
        <p:spPr>
          <a:xfrm>
            <a:off x="1266092" y="592396"/>
            <a:ext cx="9246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LQCD is expensive, but we can reduce the cost. 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475782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6.9141"/>
  <p:tag name="ORIGINALWIDTH" val="3616.048"/>
  <p:tag name="LATEXADDIN" val="\documentclass{article}&#10;\usepackage{amsmath}&#10;\usepackage{amssymb}&#10;\usepackage{physics}&#10;\usepackage{colortbl}&#10;&#10;\pagestyle{empty}&#10;\begin{document}&#10;&#10;% Table generated by Excel2LaTeX from sheet 'Sheet1'&#10;\begin{table}[htbp]&#10;  \centering&#10;  %\caption{Add caption}&#10;    \begin{tabular}{c|cccc}&#10;    \hline&#10;    \hline&#10;          &amp; \multicolumn{1}{l}{Ensemble} &amp; $n_{\rm cfg}$ &amp; $g_A^{u-d}$ &amp; $\delta x /|x|$ \\&#10;    \hline&#10;    CLQCD(This work) &amp; C48P14 &amp; 46    &amp; 1.221(07) &amp; 0.57\% \\&#10;    \hline&#10;    CalLat &amp; a15m130 &amp; 1000  &amp; 1.270(72) &amp; 5.66\% \\&#10;    \textcolor[rgb]{ .847,  .427,  .804}{\textit{[Nature 558, 91(2018)]}} &amp; a12m130 &amp; 1000  &amp; 1.292(30) &amp; 2.32\% \\&#10;    \hline&#10;    \hline&#10;    \end{tabular}%&#10;  \label{tab:addlabel}%&#10;\end{table}%&#10;&#10;&#10;\end{document}"/>
  <p:tag name="IGUANATEXSIZE" val="20"/>
  <p:tag name="IGUANATEXCURSOR" val="488"/>
  <p:tag name="TRANSPARENCY" val="True"/>
  <p:tag name="LATEXENGINEID" val="0"/>
  <p:tag name="TEMPFOLDER" val="c:\temp\"/>
  <p:tag name="LATEXFORMHEIGHT" val="454"/>
  <p:tag name="LATEXFORMWIDTH" val="1320.7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2298"/>
  <p:tag name="ORIGINALWIDTH" val="1423.322"/>
  <p:tag name="LATEXADDIN" val="\documentclass{article}&#10;\usepackage{amsmath}&#10;\usepackage{amssymb}&#10;\usepackage{physics}&#10;\usepackage{colortbl}&#10;&#10;\pagestyle{empty}&#10;\begin{document}&#10;&#10;\begin{align}&#10;        \langle r_{\pi,{\rm EM,3pt}}^2 \rangle = 0.332(29) {\rm fm}^2 \notag&#10;\end{align}&#10;&#10;\end{document}"/>
  <p:tag name="IGUANATEXSIZE" val="20"/>
  <p:tag name="IGUANATEXCURSOR" val="194"/>
  <p:tag name="TRANSPARENCY" val="True"/>
  <p:tag name="LATEXENGINEID" val="0"/>
  <p:tag name="TEMPFOLDER" val="c:\temp\"/>
  <p:tag name="LATEXFORMHEIGHT" val="454"/>
  <p:tag name="LATEXFORMWIDTH" val="988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2298"/>
  <p:tag name="ORIGINALWIDTH" val="1423.322"/>
  <p:tag name="LATEXADDIN" val="\documentclass{article}&#10;\usepackage{amsmath}&#10;\usepackage{amssymb}&#10;\usepackage{physics}&#10;\usepackage{colortbl}&#10;&#10;\pagestyle{empty}&#10;\begin{document}&#10;&#10;\begin{align}&#10;        \langle r_{\pi,{\rm EM,4pt}}^2 \rangle = 0.329(33) {\rm fm}^2 \notag&#10;\end{align}&#10;&#10;\end{document}"/>
  <p:tag name="IGUANATEXSIZE" val="20"/>
  <p:tag name="IGUANATEXCURSOR" val="217"/>
  <p:tag name="TRANSPARENCY" val="True"/>
  <p:tag name="LATEXENGINEID" val="0"/>
  <p:tag name="TEMPFOLDER" val="c:\temp\"/>
  <p:tag name="LATEXFORMHEIGHT" val="454"/>
  <p:tag name="LATEXFORMWIDTH" val="988"/>
  <p:tag name="LATEXFORMWRAP" val="True"/>
  <p:tag name="BITMAPVECTOR" val="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12512</TotalTime>
  <Words>662</Words>
  <Application>Microsoft Office PowerPoint</Application>
  <PresentationFormat>宽屏</PresentationFormat>
  <Paragraphs>106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DeepSeek-CJK-patch</vt:lpstr>
      <vt:lpstr>Harding Text Web Regular</vt:lpstr>
      <vt:lpstr>等线</vt:lpstr>
      <vt:lpstr>华文楷体</vt:lpstr>
      <vt:lpstr>微软雅黑</vt:lpstr>
      <vt:lpstr>Arial</vt:lpstr>
      <vt:lpstr>Calibri</vt:lpstr>
      <vt:lpstr>Calibri Light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e1213</dc:creator>
  <cp:lastModifiedBy>peng sun</cp:lastModifiedBy>
  <cp:revision>327</cp:revision>
  <dcterms:created xsi:type="dcterms:W3CDTF">2023-12-27T02:28:52Z</dcterms:created>
  <dcterms:modified xsi:type="dcterms:W3CDTF">2025-07-22T04:09:36Z</dcterms:modified>
</cp:coreProperties>
</file>