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444500" marR="0" indent="-444500" algn="l" defTabSz="5842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Pct val="145000"/>
      <a:buFontTx/>
      <a:buChar char="•"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1pPr>
    <a:lvl2pPr marL="833437" marR="0" indent="-388937" algn="l" defTabSz="5842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Pct val="145000"/>
      <a:buFontTx/>
      <a:buChar char="•"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2pPr>
    <a:lvl3pPr marL="1277937" marR="0" indent="-388937" algn="l" defTabSz="5842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Pct val="145000"/>
      <a:buFontTx/>
      <a:buChar char="•"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3pPr>
    <a:lvl4pPr marL="1722437" marR="0" indent="-388937" algn="l" defTabSz="5842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Pct val="145000"/>
      <a:buFontTx/>
      <a:buChar char="•"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4pPr>
    <a:lvl5pPr marL="2166937" marR="0" indent="-388937" algn="l" defTabSz="5842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Pct val="145000"/>
      <a:buFontTx/>
      <a:buChar char="•"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5pPr>
    <a:lvl6pPr marL="2611437" marR="0" indent="-388937" algn="l" defTabSz="5842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Pct val="145000"/>
      <a:buFontTx/>
      <a:buChar char="•"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6pPr>
    <a:lvl7pPr marL="3055937" marR="0" indent="-388937" algn="l" defTabSz="5842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Pct val="145000"/>
      <a:buFontTx/>
      <a:buChar char="•"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7pPr>
    <a:lvl8pPr marL="3500437" marR="0" indent="-388937" algn="l" defTabSz="5842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Pct val="145000"/>
      <a:buFontTx/>
      <a:buChar char="•"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8pPr>
    <a:lvl9pPr marL="3944937" marR="0" indent="-388937" algn="l" defTabSz="584200" rtl="0" fontAlgn="auto" latinLnBrk="0" hangingPunct="0">
      <a:lnSpc>
        <a:spcPct val="100000"/>
      </a:lnSpc>
      <a:spcBef>
        <a:spcPts val="2000"/>
      </a:spcBef>
      <a:spcAft>
        <a:spcPts val="0"/>
      </a:spcAft>
      <a:buClrTx/>
      <a:buSzPct val="145000"/>
      <a:buFontTx/>
      <a:buChar char="•"/>
      <a:tabLst/>
      <a:defRPr kumimoji="0" sz="2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Times New Roman"/>
        <a:ea typeface="Times New Roman"/>
        <a:cs typeface="Times New Roman"/>
        <a:sym typeface="Times New Roman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5" d="100"/>
          <a:sy n="85" d="100"/>
        </p:scale>
        <p:origin x="1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6" name="Shape 3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there must be low-energy scales to enhance contacts</a:t>
            </a:r>
          </a:p>
          <a:p>
            <a:r>
              <a:t>MNN is like Bohr radius, emerging out of QM dynamics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2" name="Shape 3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there must be low-energy scales to enhance contacts</a:t>
            </a:r>
          </a:p>
          <a:p>
            <a:r>
              <a:t>MNN is like Bohr radius, emerging out of QM dynamics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Shape 4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3" name="Shape 4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Nontrivial that this can be done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8" name="Shape 4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Nontrivial that this can be done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>
                <a:latin typeface="+mj-lt"/>
                <a:ea typeface="+mj-ea"/>
                <a:cs typeface="+mj-cs"/>
                <a:sym typeface="Helvetica Neue"/>
              </a:defRPr>
            </a:lvl1pPr>
            <a:lvl2pPr marL="0" indent="0" algn="ctr">
              <a:spcBef>
                <a:spcPts val="0"/>
              </a:spcBef>
              <a:buSzTx/>
              <a:buNone/>
              <a:defRPr sz="3700">
                <a:latin typeface="+mj-lt"/>
                <a:ea typeface="+mj-ea"/>
                <a:cs typeface="+mj-cs"/>
                <a:sym typeface="Helvetica Neue"/>
              </a:defRPr>
            </a:lvl2pPr>
            <a:lvl3pPr marL="0" indent="0" algn="ctr">
              <a:spcBef>
                <a:spcPts val="0"/>
              </a:spcBef>
              <a:buSzTx/>
              <a:buNone/>
              <a:defRPr sz="3700">
                <a:latin typeface="+mj-lt"/>
                <a:ea typeface="+mj-ea"/>
                <a:cs typeface="+mj-cs"/>
                <a:sym typeface="Helvetica Neue"/>
              </a:defRPr>
            </a:lvl3pPr>
            <a:lvl4pPr marL="0" indent="0" algn="ctr">
              <a:spcBef>
                <a:spcPts val="0"/>
              </a:spcBef>
              <a:buSzTx/>
              <a:buNone/>
              <a:defRPr sz="3700">
                <a:latin typeface="+mj-lt"/>
                <a:ea typeface="+mj-ea"/>
                <a:cs typeface="+mj-cs"/>
                <a:sym typeface="Helvetica Neue"/>
              </a:defRPr>
            </a:lvl4pPr>
            <a:lvl5pPr marL="0" indent="0" algn="ctr">
              <a:spcBef>
                <a:spcPts val="0"/>
              </a:spcBef>
              <a:buSzTx/>
              <a:buNone/>
              <a:defRPr sz="37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4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Image"/>
          <p:cNvSpPr>
            <a:spLocks noGrp="1"/>
          </p:cNvSpPr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0860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  <a:lvl2pPr>
              <a:defRPr>
                <a:latin typeface="Hoefler Text"/>
                <a:ea typeface="Hoefler Text"/>
                <a:cs typeface="Hoefler Text"/>
                <a:sym typeface="Hoefler Text"/>
              </a:defRPr>
            </a:lvl2pPr>
            <a:lvl3pPr>
              <a:defRPr>
                <a:latin typeface="Hoefler Text"/>
                <a:ea typeface="Hoefler Text"/>
                <a:cs typeface="Hoefler Text"/>
                <a:sym typeface="Hoefler Text"/>
              </a:defRPr>
            </a:lvl3pPr>
            <a:lvl4pPr>
              <a:defRPr>
                <a:latin typeface="Hoefler Text"/>
                <a:ea typeface="Hoefler Text"/>
                <a:cs typeface="Hoefler Text"/>
                <a:sym typeface="Hoefler Text"/>
              </a:defRPr>
            </a:lvl4pPr>
            <a:lvl5pPr>
              <a:defRPr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952500" y="241212"/>
            <a:ext cx="11099800" cy="10860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1086099"/>
          </a:xfrm>
          <a:prstGeom prst="rect">
            <a:avLst/>
          </a:prstGeom>
        </p:spPr>
        <p:txBody>
          <a:bodyPr/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Title Text</a:t>
            </a:r>
          </a:p>
        </p:txBody>
      </p:sp>
      <p:sp>
        <p:nvSpPr>
          <p:cNvPr id="6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oefler Text"/>
                <a:ea typeface="Hoefler Text"/>
                <a:cs typeface="Hoefler Text"/>
                <a:sym typeface="Hoefler Text"/>
              </a:defRPr>
            </a:lvl1pPr>
            <a:lvl2pPr>
              <a:defRPr>
                <a:latin typeface="Hoefler Text"/>
                <a:ea typeface="Hoefler Text"/>
                <a:cs typeface="Hoefler Text"/>
                <a:sym typeface="Hoefler Text"/>
              </a:defRPr>
            </a:lvl2pPr>
            <a:lvl3pPr>
              <a:defRPr>
                <a:latin typeface="Hoefler Text"/>
                <a:ea typeface="Hoefler Text"/>
                <a:cs typeface="Hoefler Text"/>
                <a:sym typeface="Hoefler Text"/>
              </a:defRPr>
            </a:lvl3pPr>
            <a:lvl4pPr>
              <a:defRPr>
                <a:latin typeface="Hoefler Text"/>
                <a:ea typeface="Hoefler Text"/>
                <a:cs typeface="Hoefler Text"/>
                <a:sym typeface="Hoefler Text"/>
              </a:defRPr>
            </a:lvl4pPr>
            <a:lvl5pPr>
              <a:defRPr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>
                <a:latin typeface="+mj-lt"/>
                <a:ea typeface="+mj-ea"/>
                <a:cs typeface="+mj-cs"/>
                <a:sym typeface="Helvetica Neue"/>
              </a:defRPr>
            </a:lvl1pPr>
            <a:lvl2pPr marL="0" indent="0" algn="ctr">
              <a:spcBef>
                <a:spcPts val="0"/>
              </a:spcBef>
              <a:buSzTx/>
              <a:buNone/>
              <a:defRPr sz="3700">
                <a:latin typeface="+mj-lt"/>
                <a:ea typeface="+mj-ea"/>
                <a:cs typeface="+mj-cs"/>
                <a:sym typeface="Helvetica Neue"/>
              </a:defRPr>
            </a:lvl2pPr>
            <a:lvl3pPr marL="0" indent="0" algn="ctr">
              <a:spcBef>
                <a:spcPts val="0"/>
              </a:spcBef>
              <a:buSzTx/>
              <a:buNone/>
              <a:defRPr sz="3700">
                <a:latin typeface="+mj-lt"/>
                <a:ea typeface="+mj-ea"/>
                <a:cs typeface="+mj-cs"/>
                <a:sym typeface="Helvetica Neue"/>
              </a:defRPr>
            </a:lvl3pPr>
            <a:lvl4pPr marL="0" indent="0" algn="ctr">
              <a:spcBef>
                <a:spcPts val="0"/>
              </a:spcBef>
              <a:buSzTx/>
              <a:buNone/>
              <a:defRPr sz="3700">
                <a:latin typeface="+mj-lt"/>
                <a:ea typeface="+mj-ea"/>
                <a:cs typeface="+mj-cs"/>
                <a:sym typeface="Helvetica Neue"/>
              </a:defRPr>
            </a:lvl4pPr>
            <a:lvl5pPr marL="0" indent="0" algn="ctr">
              <a:spcBef>
                <a:spcPts val="0"/>
              </a:spcBef>
              <a:buSzTx/>
              <a:buNone/>
              <a:defRPr sz="37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mage"/>
          <p:cNvSpPr>
            <a:spLocks noGrp="1"/>
          </p:cNvSpPr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mage"/>
          <p:cNvSpPr>
            <a:spLocks noGrp="1"/>
          </p:cNvSpPr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xfrm>
            <a:off x="952500" y="241212"/>
            <a:ext cx="11099800" cy="108609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>
            <a:spLocks noGrp="1"/>
          </p:cNvSpPr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Image"/>
          <p:cNvSpPr>
            <a:spLocks noGrp="1"/>
          </p:cNvSpPr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Image"/>
          <p:cNvSpPr>
            <a:spLocks noGrp="1"/>
          </p:cNvSpPr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41212"/>
            <a:ext cx="11099800" cy="1072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Times New Roman"/>
          <a:ea typeface="Times New Roman"/>
          <a:cs typeface="Times New Roman"/>
          <a:sym typeface="Times New Roman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1.png"/><Relationship Id="rId7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7" Type="http://schemas.openxmlformats.org/officeDocument/2006/relationships/image" Target="../media/image11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2.png"/><Relationship Id="rId4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8.png"/><Relationship Id="rId4" Type="http://schemas.openxmlformats.org/officeDocument/2006/relationships/image" Target="../media/image20.jpe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d LO Hunting…"/>
          <p:cNvSpPr txBox="1">
            <a:spLocks noGrp="1"/>
          </p:cNvSpPr>
          <p:nvPr>
            <p:ph type="title"/>
          </p:nvPr>
        </p:nvSpPr>
        <p:spPr>
          <a:xfrm>
            <a:off x="1270000" y="1310315"/>
            <a:ext cx="10464800" cy="1662253"/>
          </a:xfrm>
          <a:prstGeom prst="rect">
            <a:avLst/>
          </a:prstGeom>
        </p:spPr>
        <p:txBody>
          <a:bodyPr/>
          <a:lstStyle/>
          <a:p>
            <a:r>
              <a:t>Good LO Hunting</a:t>
            </a:r>
          </a:p>
          <a:p>
            <a:pPr>
              <a:defRPr sz="4000"/>
            </a:pPr>
            <a:r>
              <a:t>—Chiral EFT for Nuclear Forces</a:t>
            </a:r>
          </a:p>
        </p:txBody>
      </p:sp>
      <p:pic>
        <p:nvPicPr>
          <p:cNvPr id="78" name="四川大学logo.png" descr="四川大学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630" y="6670383"/>
            <a:ext cx="2957540" cy="883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39" y="5858144"/>
            <a:ext cx="3586547" cy="28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age" descr="Image"/>
          <p:cNvPicPr>
            <a:picLocks noChangeAspect="1"/>
          </p:cNvPicPr>
          <p:nvPr/>
        </p:nvPicPr>
        <p:blipFill>
          <a:blip r:embed="rId4"/>
          <a:srcRect l="6839" t="16644" r="6839" b="16644"/>
          <a:stretch>
            <a:fillRect/>
          </a:stretch>
        </p:blipFill>
        <p:spPr>
          <a:xfrm>
            <a:off x="9629571" y="5842308"/>
            <a:ext cx="2693993" cy="2964962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Bingwei Long…"/>
          <p:cNvSpPr txBox="1">
            <a:spLocks noGrp="1"/>
          </p:cNvSpPr>
          <p:nvPr>
            <p:ph type="body" sz="quarter" idx="1"/>
          </p:nvPr>
        </p:nvSpPr>
        <p:spPr>
          <a:xfrm>
            <a:off x="1270000" y="4016312"/>
            <a:ext cx="10464800" cy="1130301"/>
          </a:xfrm>
          <a:prstGeom prst="rect">
            <a:avLst/>
          </a:prstGeom>
        </p:spPr>
        <p:txBody>
          <a:bodyPr/>
          <a:lstStyle/>
          <a:p>
            <a:pPr defTabSz="537463">
              <a:defRPr sz="3404"/>
            </a:pPr>
            <a:r>
              <a:t>Bingwei Long</a:t>
            </a:r>
          </a:p>
          <a:p>
            <a:pPr defTabSz="537463">
              <a:defRPr sz="3404"/>
            </a:pPr>
            <a:r>
              <a:t>Sichuan University </a:t>
            </a:r>
          </a:p>
        </p:txBody>
      </p:sp>
      <p:sp>
        <p:nvSpPr>
          <p:cNvPr id="82" name="In collaboration with Songlin Lyu, Lin Zuo, Rui Peng &amp; Sebastian Koenig"/>
          <p:cNvSpPr/>
          <p:nvPr/>
        </p:nvSpPr>
        <p:spPr>
          <a:xfrm>
            <a:off x="1270000" y="5279231"/>
            <a:ext cx="10464800" cy="380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indent="0" algn="ctr" defTabSz="443991">
              <a:spcBef>
                <a:spcPts val="0"/>
              </a:spcBef>
              <a:buSzTx/>
              <a:buNone/>
              <a:defRPr sz="1824"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In collaboration with Songlin Lyu, Lin Zuo, Rui Peng &amp; Sebastian Koenig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otential diagram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Potential diagrams</a:t>
            </a:r>
          </a:p>
        </p:txBody>
      </p:sp>
      <p:sp>
        <p:nvSpPr>
          <p:cNvPr id="212" name="Line"/>
          <p:cNvSpPr/>
          <p:nvPr/>
        </p:nvSpPr>
        <p:spPr>
          <a:xfrm>
            <a:off x="1607921" y="2520061"/>
            <a:ext cx="1489547" cy="1"/>
          </a:xfrm>
          <a:prstGeom prst="line">
            <a:avLst/>
          </a:prstGeom>
          <a:ln w="25400">
            <a:solidFill>
              <a:srgbClr val="000000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13" name="Line"/>
          <p:cNvSpPr/>
          <p:nvPr/>
        </p:nvSpPr>
        <p:spPr>
          <a:xfrm flipH="1" flipV="1">
            <a:off x="1607921" y="1857714"/>
            <a:ext cx="1489547" cy="1"/>
          </a:xfrm>
          <a:prstGeom prst="line">
            <a:avLst/>
          </a:prstGeom>
          <a:ln w="25400">
            <a:solidFill>
              <a:srgbClr val="000000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14" name="Line"/>
          <p:cNvSpPr/>
          <p:nvPr/>
        </p:nvSpPr>
        <p:spPr>
          <a:xfrm flipV="1">
            <a:off x="2352694" y="1850413"/>
            <a:ext cx="1" cy="674292"/>
          </a:xfrm>
          <a:prstGeom prst="line">
            <a:avLst/>
          </a:prstGeom>
          <a:ln w="25400">
            <a:solidFill>
              <a:srgbClr val="000000">
                <a:alpha val="75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15" name="Line"/>
          <p:cNvSpPr/>
          <p:nvPr/>
        </p:nvSpPr>
        <p:spPr>
          <a:xfrm>
            <a:off x="1586576" y="7491856"/>
            <a:ext cx="1489547" cy="662348"/>
          </a:xfrm>
          <a:prstGeom prst="line">
            <a:avLst/>
          </a:prstGeom>
          <a:ln w="25400">
            <a:solidFill>
              <a:srgbClr val="000000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16" name="Line"/>
          <p:cNvSpPr/>
          <p:nvPr/>
        </p:nvSpPr>
        <p:spPr>
          <a:xfrm flipH="1">
            <a:off x="1586576" y="7491856"/>
            <a:ext cx="1489547" cy="662348"/>
          </a:xfrm>
          <a:prstGeom prst="line">
            <a:avLst/>
          </a:prstGeom>
          <a:ln w="25400">
            <a:solidFill>
              <a:srgbClr val="000000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17" name="Circle"/>
          <p:cNvSpPr/>
          <p:nvPr/>
        </p:nvSpPr>
        <p:spPr>
          <a:xfrm>
            <a:off x="2245473" y="7737154"/>
            <a:ext cx="171752" cy="17175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18" name="Many contact terms parametrize NN short-range forces, e.g.,"/>
          <p:cNvSpPr txBox="1"/>
          <p:nvPr/>
        </p:nvSpPr>
        <p:spPr>
          <a:xfrm>
            <a:off x="3852262" y="6493242"/>
            <a:ext cx="8257612" cy="899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Many contact terms parametrize NN short-range forces, e.g.,</a:t>
            </a:r>
          </a:p>
        </p:txBody>
      </p:sp>
      <p:pic>
        <p:nvPicPr>
          <p:cNvPr id="2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458" y="8464696"/>
            <a:ext cx="26924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268" y="7638880"/>
            <a:ext cx="44196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970" y="1544628"/>
            <a:ext cx="6172887" cy="860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130" y="2549885"/>
            <a:ext cx="2857075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4085" y="3338868"/>
            <a:ext cx="4286606" cy="860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2492" y="4622013"/>
            <a:ext cx="1792137" cy="764848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One-pion exchange"/>
          <p:cNvSpPr txBox="1"/>
          <p:nvPr/>
        </p:nvSpPr>
        <p:spPr>
          <a:xfrm>
            <a:off x="686055" y="1087053"/>
            <a:ext cx="3333280" cy="492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r>
              <a:t>One-pion exchange</a:t>
            </a:r>
          </a:p>
        </p:txBody>
      </p:sp>
      <p:pic>
        <p:nvPicPr>
          <p:cNvPr id="226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098" y="3719905"/>
            <a:ext cx="5835309" cy="923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Line Line" descr="Line Lin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8320528">
            <a:off x="4012514" y="2890952"/>
            <a:ext cx="2027820" cy="457904"/>
          </a:xfrm>
          <a:prstGeom prst="rect">
            <a:avLst/>
          </a:prstGeom>
        </p:spPr>
      </p:pic>
      <p:sp>
        <p:nvSpPr>
          <p:cNvPr id="229" name="F.T."/>
          <p:cNvSpPr txBox="1"/>
          <p:nvPr/>
        </p:nvSpPr>
        <p:spPr>
          <a:xfrm>
            <a:off x="4224709" y="2783222"/>
            <a:ext cx="652216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</a:lvl1pPr>
          </a:lstStyle>
          <a:p>
            <a:r>
              <a:t>F.T.</a:t>
            </a:r>
          </a:p>
        </p:txBody>
      </p:sp>
      <p:pic>
        <p:nvPicPr>
          <p:cNvPr id="230" name="pasted-movie.png" descr="pasted-movi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1217" y="5250997"/>
            <a:ext cx="3759201" cy="63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otential diagram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Potential diagrams</a:t>
            </a:r>
          </a:p>
        </p:txBody>
      </p:sp>
      <p:sp>
        <p:nvSpPr>
          <p:cNvPr id="233" name="Line"/>
          <p:cNvSpPr/>
          <p:nvPr/>
        </p:nvSpPr>
        <p:spPr>
          <a:xfrm>
            <a:off x="1826580" y="2764622"/>
            <a:ext cx="1489547" cy="1"/>
          </a:xfrm>
          <a:prstGeom prst="line">
            <a:avLst/>
          </a:prstGeom>
          <a:ln w="25400">
            <a:solidFill>
              <a:srgbClr val="000000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34" name="Line"/>
          <p:cNvSpPr/>
          <p:nvPr/>
        </p:nvSpPr>
        <p:spPr>
          <a:xfrm flipH="1" flipV="1">
            <a:off x="1826580" y="2102275"/>
            <a:ext cx="1489547" cy="1"/>
          </a:xfrm>
          <a:prstGeom prst="line">
            <a:avLst/>
          </a:prstGeom>
          <a:ln w="25400">
            <a:solidFill>
              <a:srgbClr val="000000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35" name="Line"/>
          <p:cNvSpPr/>
          <p:nvPr/>
        </p:nvSpPr>
        <p:spPr>
          <a:xfrm flipV="1">
            <a:off x="2571353" y="2094974"/>
            <a:ext cx="1" cy="674292"/>
          </a:xfrm>
          <a:prstGeom prst="line">
            <a:avLst/>
          </a:prstGeom>
          <a:ln w="25400">
            <a:solidFill>
              <a:srgbClr val="000000">
                <a:alpha val="75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36" name="Line"/>
          <p:cNvSpPr/>
          <p:nvPr/>
        </p:nvSpPr>
        <p:spPr>
          <a:xfrm>
            <a:off x="1597248" y="7176425"/>
            <a:ext cx="1489547" cy="662348"/>
          </a:xfrm>
          <a:prstGeom prst="line">
            <a:avLst/>
          </a:prstGeom>
          <a:ln w="25400">
            <a:solidFill>
              <a:srgbClr val="000000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37" name="Line"/>
          <p:cNvSpPr/>
          <p:nvPr/>
        </p:nvSpPr>
        <p:spPr>
          <a:xfrm flipH="1">
            <a:off x="1597248" y="7176425"/>
            <a:ext cx="1489548" cy="662348"/>
          </a:xfrm>
          <a:prstGeom prst="line">
            <a:avLst/>
          </a:prstGeom>
          <a:ln w="25400">
            <a:solidFill>
              <a:srgbClr val="000000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38" name="Circle"/>
          <p:cNvSpPr/>
          <p:nvPr/>
        </p:nvSpPr>
        <p:spPr>
          <a:xfrm>
            <a:off x="2256146" y="7421723"/>
            <a:ext cx="171752" cy="17175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239" name="Many contact terms parametrizing NN short-range forces, e.g.,"/>
          <p:cNvSpPr txBox="1"/>
          <p:nvPr/>
        </p:nvSpPr>
        <p:spPr>
          <a:xfrm>
            <a:off x="3692858" y="5584463"/>
            <a:ext cx="8257612" cy="899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Many contact terms parametrizing NN short-range forces, e.g.,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543" y="7319059"/>
            <a:ext cx="26924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352" y="6493242"/>
            <a:ext cx="4419601" cy="368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970" y="1544628"/>
            <a:ext cx="6172887" cy="860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8203" y="2549885"/>
            <a:ext cx="3331635" cy="429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7144" y="3337907"/>
            <a:ext cx="4065162" cy="816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5551" y="4399156"/>
            <a:ext cx="1579952" cy="67429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One-pion exchange"/>
          <p:cNvSpPr txBox="1"/>
          <p:nvPr/>
        </p:nvSpPr>
        <p:spPr>
          <a:xfrm>
            <a:off x="684981" y="1087053"/>
            <a:ext cx="3333280" cy="492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r>
              <a:t>One-pion exchange</a:t>
            </a:r>
          </a:p>
        </p:txBody>
      </p:sp>
      <p:pic>
        <p:nvPicPr>
          <p:cNvPr id="247" name="pasted-movie.png" descr="pasted-movi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2378" y="4215081"/>
            <a:ext cx="4341951" cy="733439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Tensor force dominant"/>
          <p:cNvSpPr txBox="1"/>
          <p:nvPr/>
        </p:nvSpPr>
        <p:spPr>
          <a:xfrm>
            <a:off x="684981" y="3286951"/>
            <a:ext cx="3772745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r>
              <a:t>Tensor force dominant</a:t>
            </a:r>
          </a:p>
        </p:txBody>
      </p:sp>
      <p:sp>
        <p:nvSpPr>
          <p:cNvPr id="249" name="Oval"/>
          <p:cNvSpPr/>
          <p:nvPr/>
        </p:nvSpPr>
        <p:spPr>
          <a:xfrm>
            <a:off x="8556975" y="1697074"/>
            <a:ext cx="937167" cy="555728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0" name="Tensor F"/>
          <p:cNvSpPr txBox="1"/>
          <p:nvPr/>
        </p:nvSpPr>
        <p:spPr>
          <a:xfrm>
            <a:off x="8432999" y="1117724"/>
            <a:ext cx="1185119" cy="431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400">
                <a:solidFill>
                  <a:schemeClr val="accent2">
                    <a:hueOff val="167855"/>
                    <a:satOff val="17755"/>
                    <a:lumOff val="-16671"/>
                  </a:schemeClr>
                </a:solidFill>
              </a:defRPr>
            </a:lvl1pPr>
          </a:lstStyle>
          <a:p>
            <a:r>
              <a:t>Tensor 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1" name=":"/>
              <p:cNvSpPr txBox="1"/>
              <p:nvPr/>
            </p:nvSpPr>
            <p:spPr>
              <a:xfrm>
                <a:off x="925397" y="4312656"/>
                <a:ext cx="1326189" cy="47590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>
                <a:normAutofit/>
              </a:bodyPr>
              <a:lstStyle/>
              <a:p>
                <a:pPr marL="0" indent="0">
                  <a:buSzTx/>
                  <a:buNone/>
                  <a:defRPr sz="2400"/>
                </a:pPr>
                <a14:m>
                  <m:oMath xmlns:m="http://schemas.openxmlformats.org/officeDocument/2006/math">
                    <m:r>
                      <a:rPr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t> :</a:t>
                </a:r>
              </a:p>
            </p:txBody>
          </p:sp>
        </mc:Choice>
        <mc:Fallback>
          <p:sp>
            <p:nvSpPr>
              <p:cNvPr id="251" name="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397" y="4312656"/>
                <a:ext cx="1326189" cy="475905"/>
              </a:xfrm>
              <a:prstGeom prst="rect">
                <a:avLst/>
              </a:prstGeom>
              <a:blipFill>
                <a:blip r:embed="rId9"/>
                <a:stretch>
                  <a:fillRect l="-1887" t="-7692" r="-16981" b="-2820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2" name="For Q &lt;&lt; mpi —&gt; pionless EFT w/ only contact interactions"/>
          <p:cNvSpPr txBox="1"/>
          <p:nvPr/>
        </p:nvSpPr>
        <p:spPr>
          <a:xfrm>
            <a:off x="3692858" y="8056093"/>
            <a:ext cx="8257612" cy="899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For Q &lt;&lt; mpi —&gt; pionless EFT w/ only contact interactions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ower counting diagra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Power counting diagrams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5" name="Q: soft momenta on external lines…"/>
              <p:cNvSpPr txBox="1">
                <a:spLocks noGrp="1"/>
              </p:cNvSpPr>
              <p:nvPr>
                <p:ph type="body" sz="half"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t>Q: soft momenta on external lines  </a:t>
                </a:r>
              </a:p>
              <a:p>
                <a:r>
                  <a:t>Pion propagator: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t> (</a:t>
                </a:r>
                <a14:m>
                  <m:oMath xmlns:m="http://schemas.openxmlformats.org/officeDocument/2006/math"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t>)</a:t>
                </a:r>
              </a:p>
              <a:p>
                <a:r>
                  <a:t>Nucleon propagator: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den>
                    </m:f>
                  </m:oMath>
                </a14:m>
                <a:endParaRPr/>
              </a:p>
              <a:p>
                <a:r>
                  <a:t>Vertex: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9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/>
              </a:p>
              <a:p>
                <a:r>
                  <a:t>Loop: </a:t>
                </a:r>
                <a14:m>
                  <m:oMath xmlns:m="http://schemas.openxmlformats.org/officeDocument/2006/math"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∫</m:t>
                    </m:r>
                    <m:f>
                      <m:f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num>
                      <m:den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  <m:sSup>
                          <m:sSupPr>
                            <m:ctrlP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sz="29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/>
              </a:p>
            </p:txBody>
          </p:sp>
        </mc:Choice>
        <mc:Fallback>
          <p:sp>
            <p:nvSpPr>
              <p:cNvPr id="255" name="Q: soft momenta on external lines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4276" r="-5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6" name="Image" descr="Image"/>
          <p:cNvPicPr>
            <a:picLocks noChangeAspect="1"/>
          </p:cNvPicPr>
          <p:nvPr/>
        </p:nvPicPr>
        <p:blipFill>
          <a:blip r:embed="rId3"/>
          <a:srcRect r="22643"/>
          <a:stretch>
            <a:fillRect/>
          </a:stretch>
        </p:blipFill>
        <p:spPr>
          <a:xfrm rot="5400000">
            <a:off x="6202472" y="4870225"/>
            <a:ext cx="3604915" cy="172774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7" name="Text"/>
              <p:cNvSpPr txBox="1"/>
              <p:nvPr/>
            </p:nvSpPr>
            <p:spPr>
              <a:xfrm>
                <a:off x="9554095" y="5749961"/>
                <a:ext cx="994843" cy="5131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>
                <a:normAutofit/>
              </a:bodyPr>
              <a:lstStyle>
                <a:lvl1pPr marL="0" indent="0">
                  <a:buSzTx/>
                  <a:buNone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25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095" y="5749961"/>
                <a:ext cx="994843" cy="513127"/>
              </a:xfrm>
              <a:prstGeom prst="rect">
                <a:avLst/>
              </a:prstGeom>
              <a:blipFill>
                <a:blip r:embed="rId4"/>
                <a:stretch>
                  <a:fillRect l="-2532" b="-2439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8" name="Line"/>
          <p:cNvSpPr/>
          <p:nvPr/>
        </p:nvSpPr>
        <p:spPr>
          <a:xfrm>
            <a:off x="7204132" y="2956217"/>
            <a:ext cx="160173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9" name="Line"/>
          <p:cNvSpPr/>
          <p:nvPr/>
        </p:nvSpPr>
        <p:spPr>
          <a:xfrm>
            <a:off x="7204132" y="2283117"/>
            <a:ext cx="1601736" cy="1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0" name="Line"/>
          <p:cNvSpPr/>
          <p:nvPr/>
        </p:nvSpPr>
        <p:spPr>
          <a:xfrm>
            <a:off x="8004999" y="2294070"/>
            <a:ext cx="1" cy="66040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1" name="Text"/>
              <p:cNvSpPr txBox="1"/>
              <p:nvPr/>
            </p:nvSpPr>
            <p:spPr>
              <a:xfrm>
                <a:off x="9401683" y="2367707"/>
                <a:ext cx="994844" cy="5131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>
                <a:normAutofit/>
              </a:bodyPr>
              <a:lstStyle>
                <a:lvl1pPr marL="0" indent="0">
                  <a:buSzTx/>
                  <a:buNone/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sz="29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sz="29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>
          <p:sp>
            <p:nvSpPr>
              <p:cNvPr id="261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1683" y="2367707"/>
                <a:ext cx="994844" cy="513127"/>
              </a:xfrm>
              <a:prstGeom prst="rect">
                <a:avLst/>
              </a:prstGeom>
              <a:blipFill>
                <a:blip r:embed="rId5"/>
                <a:stretch>
                  <a:fillRect l="-2532" b="-2142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ower counting for loops (HBChPT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Power counting for loops (HBChPT)</a:t>
            </a:r>
          </a:p>
        </p:txBody>
      </p:sp>
      <p:sp>
        <p:nvSpPr>
          <p:cNvPr id="264" name="Nucleon propagator — 1/Q or mN/Q2…"/>
          <p:cNvSpPr txBox="1">
            <a:spLocks noGrp="1"/>
          </p:cNvSpPr>
          <p:nvPr>
            <p:ph type="body" idx="1"/>
          </p:nvPr>
        </p:nvSpPr>
        <p:spPr>
          <a:xfrm>
            <a:off x="1283626" y="1817814"/>
            <a:ext cx="10022149" cy="5076572"/>
          </a:xfrm>
          <a:prstGeom prst="rect">
            <a:avLst/>
          </a:prstGeom>
        </p:spPr>
        <p:txBody>
          <a:bodyPr/>
          <a:lstStyle/>
          <a:p>
            <a:pPr marL="415607" indent="-415607" defTabSz="514095">
              <a:lnSpc>
                <a:spcPct val="120000"/>
              </a:lnSpc>
              <a:spcBef>
                <a:spcPts val="4800"/>
              </a:spcBef>
              <a:defRPr sz="2992"/>
            </a:pPr>
            <a:r>
              <a:t>Nucleon propagator — 1/Q or m</a:t>
            </a:r>
            <a:r>
              <a:rPr baseline="-5999"/>
              <a:t>N</a:t>
            </a:r>
            <a:r>
              <a:t>/Q</a:t>
            </a:r>
            <a:r>
              <a:rPr baseline="31999"/>
              <a:t>2</a:t>
            </a:r>
          </a:p>
          <a:p>
            <a:pPr marL="415607" indent="-415607" defTabSz="514095">
              <a:lnSpc>
                <a:spcPct val="120000"/>
              </a:lnSpc>
              <a:spcBef>
                <a:spcPts val="4800"/>
              </a:spcBef>
              <a:defRPr sz="2992"/>
            </a:pPr>
            <a:r>
              <a:t>Pion propagator — 1/Q</a:t>
            </a:r>
            <a:r>
              <a:rPr baseline="31999"/>
              <a:t>2</a:t>
            </a:r>
          </a:p>
          <a:p>
            <a:pPr marL="415607" indent="-415607" defTabSz="514095">
              <a:lnSpc>
                <a:spcPct val="120000"/>
              </a:lnSpc>
              <a:spcBef>
                <a:spcPts val="4800"/>
              </a:spcBef>
              <a:defRPr sz="2992"/>
            </a:pPr>
            <a:r>
              <a:t>Loop integral — Q</a:t>
            </a:r>
            <a:r>
              <a:rPr baseline="31999"/>
              <a:t>4</a:t>
            </a:r>
            <a:r>
              <a:t>/(16π</a:t>
            </a:r>
            <a:r>
              <a:rPr baseline="31999"/>
              <a:t>2</a:t>
            </a:r>
            <a:r>
              <a:t>)</a:t>
            </a:r>
          </a:p>
          <a:p>
            <a:pPr marL="415607" indent="-415607" defTabSz="514095">
              <a:lnSpc>
                <a:spcPct val="120000"/>
              </a:lnSpc>
              <a:spcBef>
                <a:spcPts val="4800"/>
              </a:spcBef>
              <a:defRPr sz="2992"/>
            </a:pPr>
            <a:r>
              <a:t>Vertex with ν derivatives  — Q</a:t>
            </a:r>
            <a:r>
              <a:rPr baseline="31999"/>
              <a:t>ν</a:t>
            </a:r>
            <a:r>
              <a:t> </a:t>
            </a:r>
          </a:p>
          <a:p>
            <a:pPr marL="415607" indent="-415607" defTabSz="514095">
              <a:lnSpc>
                <a:spcPct val="120000"/>
              </a:lnSpc>
              <a:spcBef>
                <a:spcPts val="4800"/>
              </a:spcBef>
              <a:defRPr sz="2992"/>
            </a:pPr>
            <a:r>
              <a:t>A pion loop brings a suppression factor of  </a:t>
            </a:r>
          </a:p>
        </p:txBody>
      </p:sp>
      <p:pic>
        <p:nvPicPr>
          <p:cNvPr id="26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671" y="3663950"/>
            <a:ext cx="3733801" cy="1384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638" y="6185663"/>
            <a:ext cx="1333501" cy="86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320" y="1718783"/>
            <a:ext cx="1293601" cy="814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267" y="2766908"/>
            <a:ext cx="1943101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8855" y="3943350"/>
            <a:ext cx="1181101" cy="82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5844" y="5303690"/>
            <a:ext cx="2375550" cy="548205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71" name="Equation"/>
              <p:cNvSpPr txBox="1"/>
              <p:nvPr/>
            </p:nvSpPr>
            <p:spPr>
              <a:xfrm>
                <a:off x="8500540" y="2997234"/>
                <a:ext cx="1207696" cy="37774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indent="0" defTabSz="914400" latinLnBrk="1">
                  <a:spcBef>
                    <a:spcPts val="0"/>
                  </a:spcBef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200" i="1">
                          <a:solidFill>
                            <a:srgbClr val="CB297B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sz="3200" i="1">
                          <a:solidFill>
                            <a:srgbClr val="CB297B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sz="3200" i="1">
                              <a:solidFill>
                                <a:srgbClr val="CB297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200" i="1">
                              <a:solidFill>
                                <a:srgbClr val="CB297B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3200" i="1">
                              <a:solidFill>
                                <a:srgbClr val="CB297B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</m:oMath>
                  </m:oMathPara>
                </a14:m>
                <a:endParaRPr sz="3200">
                  <a:solidFill>
                    <a:srgbClr val="CB297B"/>
                  </a:solidFill>
                </a:endParaRPr>
              </a:p>
            </p:txBody>
          </p:sp>
        </mc:Choice>
        <mc:Fallback>
          <p:sp>
            <p:nvSpPr>
              <p:cNvPr id="27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540" y="2997234"/>
                <a:ext cx="1207696" cy="377746"/>
              </a:xfrm>
              <a:prstGeom prst="rect">
                <a:avLst/>
              </a:prstGeom>
              <a:blipFill>
                <a:blip r:embed="rId8"/>
                <a:stretch>
                  <a:fillRect l="-14583" r="-16667" b="-7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NN potentials from ChEF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NN potentials from ChEFT</a:t>
            </a:r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0" y="1831409"/>
            <a:ext cx="6019800" cy="68961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Rectangle"/>
          <p:cNvSpPr/>
          <p:nvPr/>
        </p:nvSpPr>
        <p:spPr>
          <a:xfrm>
            <a:off x="5783957" y="2572672"/>
            <a:ext cx="892176" cy="612298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6" name="24 contact terms…"/>
          <p:cNvSpPr txBox="1"/>
          <p:nvPr/>
        </p:nvSpPr>
        <p:spPr>
          <a:xfrm>
            <a:off x="1257680" y="4831292"/>
            <a:ext cx="2770822" cy="1114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000"/>
            </a:pPr>
            <a:r>
              <a:rPr sz="4000"/>
              <a:t>24</a:t>
            </a:r>
            <a:r>
              <a:t> contact terms</a:t>
            </a:r>
          </a:p>
          <a:p>
            <a:pPr marL="0" indent="0">
              <a:spcBef>
                <a:spcPts val="0"/>
              </a:spcBef>
              <a:buSzTx/>
              <a:buNone/>
              <a:defRPr sz="3000"/>
            </a:pPr>
            <a:r>
              <a:t>in NDA up to </a:t>
            </a:r>
            <a:r>
              <a:rPr i="1"/>
              <a:t>Q</a:t>
            </a:r>
            <a:r>
              <a:rPr baseline="31999"/>
              <a:t>4</a:t>
            </a:r>
            <a:r>
              <a:t> </a:t>
            </a:r>
          </a:p>
        </p:txBody>
      </p:sp>
      <p:sp>
        <p:nvSpPr>
          <p:cNvPr id="277" name="Line"/>
          <p:cNvSpPr/>
          <p:nvPr/>
        </p:nvSpPr>
        <p:spPr>
          <a:xfrm flipV="1">
            <a:off x="4303628" y="3381553"/>
            <a:ext cx="2536032" cy="1885207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8" name="Line"/>
          <p:cNvSpPr/>
          <p:nvPr/>
        </p:nvSpPr>
        <p:spPr>
          <a:xfrm flipV="1">
            <a:off x="4430628" y="4654281"/>
            <a:ext cx="2531966" cy="739479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79" name="Line"/>
          <p:cNvSpPr/>
          <p:nvPr/>
        </p:nvSpPr>
        <p:spPr>
          <a:xfrm>
            <a:off x="4402462" y="5710678"/>
            <a:ext cx="2590386" cy="1308447"/>
          </a:xfrm>
          <a:prstGeom prst="lin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0" name="Equation"/>
              <p:cNvSpPr txBox="1"/>
              <p:nvPr/>
            </p:nvSpPr>
            <p:spPr>
              <a:xfrm>
                <a:off x="5914111" y="4250268"/>
                <a:ext cx="631867" cy="98814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indent="0" defTabSz="914400" latinLnBrk="1">
                  <a:spcBef>
                    <a:spcPts val="0"/>
                  </a:spcBef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h𝑖</m:t>
                              </m:r>
                            </m:sub>
                            <m:sup>
                              <m: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sz="3200"/>
              </a:p>
            </p:txBody>
          </p:sp>
        </mc:Choice>
        <mc:Fallback>
          <p:sp>
            <p:nvSpPr>
              <p:cNvPr id="28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111" y="4250268"/>
                <a:ext cx="631867" cy="988143"/>
              </a:xfrm>
              <a:prstGeom prst="rect">
                <a:avLst/>
              </a:prstGeom>
              <a:blipFill>
                <a:blip r:embed="rId3"/>
                <a:stretch>
                  <a:fillRect l="-19608" r="-13725" b="-1645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1" name="Equation"/>
              <p:cNvSpPr txBox="1"/>
              <p:nvPr/>
            </p:nvSpPr>
            <p:spPr>
              <a:xfrm>
                <a:off x="5914111" y="6691790"/>
                <a:ext cx="627626" cy="98814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indent="0" defTabSz="914400" latinLnBrk="1">
                  <a:spcBef>
                    <a:spcPts val="0"/>
                  </a:spcBef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2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h𝑖</m:t>
                              </m:r>
                            </m:sub>
                            <m:sup>
                              <m:r>
                                <a:rPr sz="32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sz="3200"/>
              </a:p>
            </p:txBody>
          </p:sp>
        </mc:Choice>
        <mc:Fallback>
          <p:sp>
            <p:nvSpPr>
              <p:cNvPr id="28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111" y="6691790"/>
                <a:ext cx="627626" cy="988143"/>
              </a:xfrm>
              <a:prstGeom prst="rect">
                <a:avLst/>
              </a:prstGeom>
              <a:blipFill>
                <a:blip r:embed="rId4"/>
                <a:stretch>
                  <a:fillRect l="-19608" t="-1282" r="-13725" b="-1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2" name="NDA = naive dim. analysis"/>
          <p:cNvSpPr txBox="1"/>
          <p:nvPr/>
        </p:nvSpPr>
        <p:spPr>
          <a:xfrm>
            <a:off x="762667" y="6398426"/>
            <a:ext cx="3979020" cy="492895"/>
          </a:xfrm>
          <a:prstGeom prst="rect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</a:lvl1pPr>
          </a:lstStyle>
          <a:p>
            <a:r>
              <a:t>NDA = naive dim. analysis</a:t>
            </a:r>
          </a:p>
        </p:txBody>
      </p:sp>
      <p:sp>
        <p:nvSpPr>
          <p:cNvPr id="283" name="Contact forces doing heavy lifting"/>
          <p:cNvSpPr txBox="1"/>
          <p:nvPr/>
        </p:nvSpPr>
        <p:spPr>
          <a:xfrm>
            <a:off x="726077" y="1473820"/>
            <a:ext cx="6279266" cy="492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Contact forces doing heavy lifting</a:t>
            </a:r>
          </a:p>
        </p:txBody>
      </p:sp>
      <p:sp>
        <p:nvSpPr>
          <p:cNvPr id="284" name="van Kolck et al. ’92…"/>
          <p:cNvSpPr txBox="1"/>
          <p:nvPr/>
        </p:nvSpPr>
        <p:spPr>
          <a:xfrm>
            <a:off x="999101" y="7344340"/>
            <a:ext cx="3287980" cy="2327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0" indent="0">
              <a:spcBef>
                <a:spcPts val="1000"/>
              </a:spcBef>
              <a:buSzTx/>
              <a:buNone/>
              <a:defRPr sz="1800"/>
            </a:pPr>
            <a:r>
              <a:t>van Kolck et al. ’92</a:t>
            </a:r>
          </a:p>
          <a:p>
            <a:pPr marL="0" indent="0">
              <a:spcBef>
                <a:spcPts val="1000"/>
              </a:spcBef>
              <a:buSzTx/>
              <a:buNone/>
              <a:defRPr sz="1800"/>
            </a:pPr>
            <a:r>
              <a:t>Entem &amp; Machleidt ’03</a:t>
            </a:r>
          </a:p>
          <a:p>
            <a:pPr marL="0" indent="0">
              <a:spcBef>
                <a:spcPts val="1000"/>
              </a:spcBef>
              <a:buSzTx/>
              <a:buNone/>
              <a:defRPr sz="1800"/>
            </a:pPr>
            <a:r>
              <a:t>Epelbaum et al. ’99  </a:t>
            </a:r>
          </a:p>
          <a:p>
            <a:pPr marL="0" indent="0">
              <a:spcBef>
                <a:spcPts val="1000"/>
              </a:spcBef>
              <a:buSzTx/>
              <a:buNone/>
              <a:defRPr sz="1800"/>
            </a:pPr>
            <a:r>
              <a:t>Pastore, Piarulli, et al. ’09</a:t>
            </a:r>
          </a:p>
          <a:p>
            <a:pPr marL="0" indent="0">
              <a:spcBef>
                <a:spcPts val="1000"/>
              </a:spcBef>
              <a:buSzTx/>
              <a:buNone/>
              <a:defRPr sz="1800"/>
            </a:pPr>
            <a:r>
              <a:t>Ekstrom, et al. ’13</a:t>
            </a:r>
          </a:p>
          <a:p>
            <a:pPr marL="0" indent="0">
              <a:spcBef>
                <a:spcPts val="1000"/>
              </a:spcBef>
              <a:buSzTx/>
              <a:buNone/>
              <a:defRPr sz="1800"/>
            </a:pPr>
            <a:r>
              <a:t>…</a:t>
            </a:r>
          </a:p>
        </p:txBody>
      </p:sp>
      <p:sp>
        <p:nvSpPr>
          <p:cNvPr id="285" name="To promote, or not to promote ?"/>
          <p:cNvSpPr txBox="1"/>
          <p:nvPr/>
        </p:nvSpPr>
        <p:spPr>
          <a:xfrm>
            <a:off x="4317281" y="8859473"/>
            <a:ext cx="640903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6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To promote, or not to promote ?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trength of OP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Strength of OPE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8" name="Focus on loop momenta ~ external momenta Q…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297760" y="4356966"/>
                <a:ext cx="10901546" cy="473515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anchor="ctr"/>
              <a:lstStyle/>
              <a:p>
                <a:pPr marL="377825" indent="-377825" defTabSz="496570">
                  <a:spcBef>
                    <a:spcPts val="3500"/>
                  </a:spcBef>
                  <a:defRPr sz="2720"/>
                </a:pPr>
                <a:r>
                  <a:t>Focus on loop momenta ~ external momenta Q</a:t>
                </a:r>
              </a:p>
              <a:p>
                <a:pPr marL="377825" indent="-377825" defTabSz="496570">
                  <a:spcBef>
                    <a:spcPts val="3500"/>
                  </a:spcBef>
                  <a:defRPr sz="2720"/>
                </a:pPr>
                <a:r>
                  <a:t>Pion line or photon line ~ 1/Q</a:t>
                </a:r>
                <a:r>
                  <a:rPr baseline="31999"/>
                  <a:t>2 </a:t>
                </a:r>
                <a:r>
                  <a:t>,</a:t>
                </a:r>
                <a:r>
                  <a:rPr baseline="31999"/>
                  <a:t> </a:t>
                </a:r>
                <a:r>
                  <a:t>nucleon line in </a:t>
                </a:r>
                <a:r>
                  <a:rPr>
                    <a:solidFill>
                      <a:schemeClr val="accent5">
                        <a:hueOff val="-82419"/>
                        <a:satOff val="-9513"/>
                        <a:lumOff val="-16343"/>
                      </a:schemeClr>
                    </a:solidFill>
                  </a:rPr>
                  <a:t>ir</a:t>
                </a:r>
                <a:r>
                  <a:t>reducible diagrams ~ 1/Q</a:t>
                </a:r>
              </a:p>
              <a:p>
                <a:pPr marL="377825" indent="-377825" defTabSz="496570">
                  <a:spcBef>
                    <a:spcPts val="3500"/>
                  </a:spcBef>
                  <a:defRPr sz="2720"/>
                </a:pPr>
                <a:r>
                  <a:t>Nucleon line in </a:t>
                </a:r>
                <a:r>
                  <a:rPr>
                    <a:solidFill>
                      <a:schemeClr val="accent1">
                        <a:lumOff val="-13575"/>
                      </a:schemeClr>
                    </a:solidFill>
                  </a:rPr>
                  <a:t>reducible</a:t>
                </a:r>
                <a:r>
                  <a:t> diagrams ~ m</a:t>
                </a:r>
                <a:r>
                  <a:rPr baseline="-5999"/>
                  <a:t>N</a:t>
                </a:r>
                <a:r>
                  <a:t>/Q</a:t>
                </a:r>
                <a:r>
                  <a:rPr baseline="31999"/>
                  <a:t>2</a:t>
                </a:r>
                <a:r>
                  <a:t>  </a:t>
                </a:r>
                <a:br/>
                <a:r>
                  <a:t>⇒ Explain why we solve the Schrodinger eqn</a:t>
                </a:r>
                <a:br/>
                <a:r>
                  <a:t>⇒ Explain</a:t>
                </a:r>
                <a:r>
                  <a:rPr baseline="31999"/>
                  <a:t> </a:t>
                </a:r>
                <a:r>
                  <a:t>why nuclei bound</a:t>
                </a:r>
              </a:p>
              <a:p>
                <a:pPr marL="377825" indent="-377825" defTabSz="496570">
                  <a:spcBef>
                    <a:spcPts val="3500"/>
                  </a:spcBef>
                  <a:defRPr sz="2720"/>
                </a:pPr>
                <a:r>
                  <a:t>Strength of OPE ~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sSub>
                      <m:sSubPr>
                        <m:ctrlP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t> (numerical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∼1</m:t>
                    </m:r>
                  </m:oMath>
                </a14:m>
                <a:r>
                  <a:t> for small </a:t>
                </a:r>
                <a:r>
                  <a:rPr i="1"/>
                  <a:t>l</a:t>
                </a:r>
                <a: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8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t> for large </a:t>
                </a:r>
                <a:r>
                  <a:rPr i="1"/>
                  <a:t>l</a:t>
                </a:r>
                <a:r>
                  <a:t> by centrifugal  suppression)</a:t>
                </a:r>
                <a:endParaRPr sz="3200"/>
              </a:p>
            </p:txBody>
          </p:sp>
        </mc:Choice>
        <mc:Fallback>
          <p:sp>
            <p:nvSpPr>
              <p:cNvPr id="288" name="Focus on loop momenta ~ external momenta Q…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297760" y="4356966"/>
                <a:ext cx="10901546" cy="4735157"/>
              </a:xfrm>
              <a:prstGeom prst="rect">
                <a:avLst/>
              </a:prstGeom>
              <a:blipFill>
                <a:blip r:embed="rId3"/>
                <a:stretch>
                  <a:fillRect l="-2095" t="-268" r="-4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2" name="Group"/>
          <p:cNvGrpSpPr/>
          <p:nvPr/>
        </p:nvGrpSpPr>
        <p:grpSpPr>
          <a:xfrm rot="16200000">
            <a:off x="1981200" y="2474386"/>
            <a:ext cx="673101" cy="1601736"/>
            <a:chOff x="0" y="0"/>
            <a:chExt cx="673100" cy="1601734"/>
          </a:xfrm>
        </p:grpSpPr>
        <p:sp>
          <p:nvSpPr>
            <p:cNvPr id="289" name="Line"/>
            <p:cNvSpPr/>
            <p:nvPr/>
          </p:nvSpPr>
          <p:spPr>
            <a:xfrm flipH="1">
              <a:off x="-1" y="0"/>
              <a:ext cx="2" cy="160173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0" name="Line"/>
            <p:cNvSpPr/>
            <p:nvPr/>
          </p:nvSpPr>
          <p:spPr>
            <a:xfrm flipH="1">
              <a:off x="673099" y="0"/>
              <a:ext cx="2" cy="160173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1" name="Line"/>
            <p:cNvSpPr/>
            <p:nvPr/>
          </p:nvSpPr>
          <p:spPr>
            <a:xfrm flipH="1" flipV="1">
              <a:off x="1745" y="800867"/>
              <a:ext cx="66040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29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314" y="2858424"/>
            <a:ext cx="2997201" cy="8336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8" name="Group"/>
          <p:cNvGrpSpPr/>
          <p:nvPr/>
        </p:nvGrpSpPr>
        <p:grpSpPr>
          <a:xfrm rot="16200000">
            <a:off x="7012880" y="2474386"/>
            <a:ext cx="685801" cy="1601736"/>
            <a:chOff x="0" y="0"/>
            <a:chExt cx="685800" cy="1601734"/>
          </a:xfrm>
        </p:grpSpPr>
        <p:sp>
          <p:nvSpPr>
            <p:cNvPr id="294" name="Line"/>
            <p:cNvSpPr/>
            <p:nvPr/>
          </p:nvSpPr>
          <p:spPr>
            <a:xfrm flipV="1">
              <a:off x="-1" y="-1"/>
              <a:ext cx="2" cy="16017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5" name="Line"/>
            <p:cNvSpPr/>
            <p:nvPr/>
          </p:nvSpPr>
          <p:spPr>
            <a:xfrm flipV="1">
              <a:off x="673099" y="-1"/>
              <a:ext cx="1" cy="16017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6" name="Line"/>
            <p:cNvSpPr/>
            <p:nvPr/>
          </p:nvSpPr>
          <p:spPr>
            <a:xfrm>
              <a:off x="1745" y="483367"/>
              <a:ext cx="660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7" name="Line"/>
            <p:cNvSpPr/>
            <p:nvPr/>
          </p:nvSpPr>
          <p:spPr>
            <a:xfrm>
              <a:off x="25400" y="1179555"/>
              <a:ext cx="660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299" name="sim_frac_1_f_pi^.pdf" descr="sim_frac_1_f_pi^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346380" y="2830753"/>
            <a:ext cx="2540001" cy="8890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0" name="Equation"/>
              <p:cNvSpPr txBox="1"/>
              <p:nvPr/>
            </p:nvSpPr>
            <p:spPr>
              <a:xfrm>
                <a:off x="7178026" y="1866595"/>
                <a:ext cx="1207696" cy="377746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indent="0" defTabSz="914400" latinLnBrk="1">
                  <a:spcBef>
                    <a:spcPts val="0"/>
                  </a:spcBef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200" i="1">
                          <a:solidFill>
                            <a:srgbClr val="CB297B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sz="3200" i="1">
                          <a:solidFill>
                            <a:srgbClr val="CB297B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sz="3200" i="1">
                              <a:solidFill>
                                <a:srgbClr val="CB297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200" i="1">
                              <a:solidFill>
                                <a:srgbClr val="CB297B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3200" i="1">
                              <a:solidFill>
                                <a:srgbClr val="CB297B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</m:oMath>
                  </m:oMathPara>
                </a14:m>
                <a:endParaRPr sz="3200">
                  <a:solidFill>
                    <a:srgbClr val="CB297B"/>
                  </a:solidFill>
                </a:endParaRPr>
              </a:p>
            </p:txBody>
          </p:sp>
        </mc:Choice>
        <mc:Fallback>
          <p:sp>
            <p:nvSpPr>
              <p:cNvPr id="30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8026" y="1866595"/>
                <a:ext cx="1207696" cy="377746"/>
              </a:xfrm>
              <a:prstGeom prst="rect">
                <a:avLst/>
              </a:prstGeom>
              <a:blipFill>
                <a:blip r:embed="rId6"/>
                <a:stretch>
                  <a:fillRect l="-13402" r="-16495" b="-7096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1" name="Typical size of external momenta:"/>
          <p:cNvSpPr txBox="1"/>
          <p:nvPr/>
        </p:nvSpPr>
        <p:spPr>
          <a:xfrm>
            <a:off x="1669886" y="1796860"/>
            <a:ext cx="5292590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None/>
              <a:defRPr sz="3000"/>
            </a:lvl1pPr>
          </a:lstStyle>
          <a:p>
            <a:r>
              <a:t>Typical size of external momenta:</a:t>
            </a:r>
          </a:p>
        </p:txBody>
      </p:sp>
      <p:sp>
        <p:nvSpPr>
          <p:cNvPr id="302" name="NN reducible"/>
          <p:cNvSpPr txBox="1"/>
          <p:nvPr/>
        </p:nvSpPr>
        <p:spPr>
          <a:xfrm>
            <a:off x="6585563" y="3921133"/>
            <a:ext cx="1764656" cy="431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None/>
              <a:defRPr sz="24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NN reducible</a:t>
            </a:r>
          </a:p>
        </p:txBody>
      </p:sp>
      <p:pic>
        <p:nvPicPr>
          <p:cNvPr id="303" name="Line Line" descr="Line Line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6637264" y="3249853"/>
            <a:ext cx="1437032" cy="10160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ower counting: short-range physic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Power counting: short-range physics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9" name="Strength of OPE   may have impact on contacts through renormalization…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163227" y="3602878"/>
                <a:ext cx="10901547" cy="5039957"/>
              </a:xfrm>
              <a:prstGeom prst="rect">
                <a:avLst/>
              </a:prstGeom>
            </p:spPr>
            <p:txBody>
              <a:bodyPr anchor="ctr"/>
              <a:lstStyle/>
              <a:p>
                <a:r>
                  <a:t>Strength of OPE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3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sSub>
                      <m:sSubPr>
                        <m:ctrlPr>
                          <a:rPr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t> may have impact on contacts through renormalization</a:t>
                </a:r>
              </a:p>
              <a:p>
                <a:r>
                  <a:t>Coexistence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3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sSub>
                      <m:sSubPr>
                        <m:ctrlPr>
                          <a:rPr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3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h𝑖</m:t>
                        </m:r>
                      </m:sub>
                    </m:sSub>
                  </m:oMath>
                </a14:m>
                <a:r>
                  <a:t> makes NDA no longer reliable</a:t>
                </a:r>
              </a:p>
              <a:p>
                <a:r>
                  <a:t>Operators gaining large anomalous dimension through nuclear dynamics → “irrelevant” operators become relevant</a:t>
                </a:r>
              </a:p>
            </p:txBody>
          </p:sp>
        </mc:Choice>
        <mc:Fallback>
          <p:sp>
            <p:nvSpPr>
              <p:cNvPr id="309" name="Strength of OPE   may have impact on contacts through renormalization…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63227" y="3602878"/>
                <a:ext cx="10901547" cy="5039957"/>
              </a:xfrm>
              <a:prstGeom prst="rect">
                <a:avLst/>
              </a:prstGeom>
              <a:blipFill>
                <a:blip r:embed="rId3"/>
                <a:stretch>
                  <a:fillRect l="-2445" r="-10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4" name="Group"/>
          <p:cNvGrpSpPr/>
          <p:nvPr/>
        </p:nvGrpSpPr>
        <p:grpSpPr>
          <a:xfrm rot="16200000">
            <a:off x="7786441" y="1622347"/>
            <a:ext cx="685801" cy="1601736"/>
            <a:chOff x="0" y="0"/>
            <a:chExt cx="685800" cy="1601734"/>
          </a:xfrm>
        </p:grpSpPr>
        <p:sp>
          <p:nvSpPr>
            <p:cNvPr id="310" name="Line"/>
            <p:cNvSpPr/>
            <p:nvPr/>
          </p:nvSpPr>
          <p:spPr>
            <a:xfrm flipV="1">
              <a:off x="-1" y="-1"/>
              <a:ext cx="2" cy="16017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1" name="Line"/>
            <p:cNvSpPr/>
            <p:nvPr/>
          </p:nvSpPr>
          <p:spPr>
            <a:xfrm flipV="1">
              <a:off x="673099" y="-1"/>
              <a:ext cx="1" cy="16017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2" name="Line"/>
            <p:cNvSpPr/>
            <p:nvPr/>
          </p:nvSpPr>
          <p:spPr>
            <a:xfrm>
              <a:off x="1745" y="483367"/>
              <a:ext cx="660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13" name="Line"/>
            <p:cNvSpPr/>
            <p:nvPr/>
          </p:nvSpPr>
          <p:spPr>
            <a:xfrm>
              <a:off x="25400" y="1179555"/>
              <a:ext cx="660401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315" name="sim_frac_1_f_pi^.pdf" descr="sim_frac_1_f_pi^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941" y="1978715"/>
            <a:ext cx="2540001" cy="88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Line"/>
          <p:cNvSpPr/>
          <p:nvPr/>
        </p:nvSpPr>
        <p:spPr>
          <a:xfrm flipV="1">
            <a:off x="1896857" y="1989384"/>
            <a:ext cx="1474483" cy="8676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7" name="Line"/>
          <p:cNvSpPr/>
          <p:nvPr/>
        </p:nvSpPr>
        <p:spPr>
          <a:xfrm>
            <a:off x="1896857" y="1989384"/>
            <a:ext cx="1474483" cy="8676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8" name="Circle"/>
          <p:cNvSpPr/>
          <p:nvPr/>
        </p:nvSpPr>
        <p:spPr>
          <a:xfrm>
            <a:off x="2504224" y="2293340"/>
            <a:ext cx="259750" cy="259750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9" name="Line"/>
          <p:cNvSpPr/>
          <p:nvPr/>
        </p:nvSpPr>
        <p:spPr>
          <a:xfrm flipH="1" flipV="1">
            <a:off x="4269147" y="2423215"/>
            <a:ext cx="2167961" cy="1"/>
          </a:xfrm>
          <a:prstGeom prst="line">
            <a:avLst/>
          </a:prstGeom>
          <a:ln w="50800">
            <a:solidFill>
              <a:schemeClr val="accent4">
                <a:hueOff val="-1081314"/>
                <a:satOff val="4338"/>
                <a:lumOff val="-8931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0" name="Renormalizing"/>
          <p:cNvSpPr txBox="1"/>
          <p:nvPr/>
        </p:nvSpPr>
        <p:spPr>
          <a:xfrm>
            <a:off x="4163860" y="1551718"/>
            <a:ext cx="2378535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None/>
              <a:defRPr sz="30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Renormalizing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UV cutoff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UV cutoff</a:t>
            </a:r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2"/>
          <a:srcRect r="22643"/>
          <a:stretch>
            <a:fillRect/>
          </a:stretch>
        </p:blipFill>
        <p:spPr>
          <a:xfrm rot="5400000">
            <a:off x="5689806" y="3056904"/>
            <a:ext cx="2888334" cy="1384301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“NN Potential”: two-nucleon irreducible diagrams"/>
          <p:cNvSpPr txBox="1"/>
          <p:nvPr/>
        </p:nvSpPr>
        <p:spPr>
          <a:xfrm>
            <a:off x="1897668" y="1580932"/>
            <a:ext cx="8169995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16718" indent="-416718">
              <a:spcBef>
                <a:spcPts val="0"/>
              </a:spcBef>
              <a:defRPr sz="3000"/>
            </a:pPr>
            <a:r>
              <a:t>“</a:t>
            </a:r>
            <a:r>
              <a:rPr i="1"/>
              <a:t>NN</a:t>
            </a:r>
            <a:r>
              <a:t> Potential”: two-nucleon irreducible diagrams</a:t>
            </a:r>
          </a:p>
        </p:txBody>
      </p:sp>
      <p:sp>
        <p:nvSpPr>
          <p:cNvPr id="327" name="…"/>
          <p:cNvSpPr txBox="1"/>
          <p:nvPr/>
        </p:nvSpPr>
        <p:spPr>
          <a:xfrm>
            <a:off x="8762189" y="3490447"/>
            <a:ext cx="495301" cy="51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…</a:t>
            </a:r>
          </a:p>
        </p:txBody>
      </p:sp>
      <p:sp>
        <p:nvSpPr>
          <p:cNvPr id="328" name="Line"/>
          <p:cNvSpPr/>
          <p:nvPr/>
        </p:nvSpPr>
        <p:spPr>
          <a:xfrm>
            <a:off x="2096350" y="3551911"/>
            <a:ext cx="15339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9" name="Line"/>
          <p:cNvSpPr/>
          <p:nvPr/>
        </p:nvSpPr>
        <p:spPr>
          <a:xfrm>
            <a:off x="2096350" y="4145306"/>
            <a:ext cx="15339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0" name="Oval"/>
          <p:cNvSpPr/>
          <p:nvPr/>
        </p:nvSpPr>
        <p:spPr>
          <a:xfrm>
            <a:off x="2445138" y="3253754"/>
            <a:ext cx="836328" cy="1270001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1" name="Equation"/>
              <p:cNvSpPr txBox="1"/>
              <p:nvPr/>
            </p:nvSpPr>
            <p:spPr>
              <a:xfrm>
                <a:off x="2746525" y="3720593"/>
                <a:ext cx="233554" cy="25603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indent="0" defTabSz="914400" latinLnBrk="1">
                  <a:spcBef>
                    <a:spcPts val="0"/>
                  </a:spcBef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sz="3000"/>
              </a:p>
            </p:txBody>
          </p:sp>
        </mc:Choice>
        <mc:Fallback>
          <p:sp>
            <p:nvSpPr>
              <p:cNvPr id="33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6525" y="3720593"/>
                <a:ext cx="233554" cy="256033"/>
              </a:xfrm>
              <a:prstGeom prst="rect">
                <a:avLst/>
              </a:prstGeom>
              <a:blipFill>
                <a:blip r:embed="rId3"/>
                <a:stretch>
                  <a:fillRect l="-57895" r="-57895" b="-9523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2" name="="/>
          <p:cNvSpPr txBox="1"/>
          <p:nvPr/>
        </p:nvSpPr>
        <p:spPr>
          <a:xfrm>
            <a:off x="4170357" y="3606763"/>
            <a:ext cx="329171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=</a:t>
            </a:r>
          </a:p>
        </p:txBody>
      </p:sp>
      <p:sp>
        <p:nvSpPr>
          <p:cNvPr id="333" name="Lippmann-Schwinger eqn (equivalent to Schrodinger eqn)"/>
          <p:cNvSpPr txBox="1"/>
          <p:nvPr/>
        </p:nvSpPr>
        <p:spPr>
          <a:xfrm>
            <a:off x="1787859" y="5282895"/>
            <a:ext cx="9429081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16718" indent="-416718">
              <a:spcBef>
                <a:spcPts val="0"/>
              </a:spcBef>
              <a:defRPr sz="3000"/>
            </a:lvl1pPr>
          </a:lstStyle>
          <a:p>
            <a:r>
              <a:t>Lippmann-Schwinger eqn (equivalent to Schrodinger eqn)</a:t>
            </a:r>
          </a:p>
        </p:txBody>
      </p:sp>
      <p:sp>
        <p:nvSpPr>
          <p:cNvPr id="334" name="Line"/>
          <p:cNvSpPr/>
          <p:nvPr/>
        </p:nvSpPr>
        <p:spPr>
          <a:xfrm>
            <a:off x="4725902" y="4797418"/>
            <a:ext cx="1489547" cy="1"/>
          </a:xfrm>
          <a:prstGeom prst="line">
            <a:avLst/>
          </a:prstGeom>
          <a:ln w="25400">
            <a:solidFill>
              <a:srgbClr val="000000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35" name="Line"/>
          <p:cNvSpPr/>
          <p:nvPr/>
        </p:nvSpPr>
        <p:spPr>
          <a:xfrm flipH="1">
            <a:off x="4725902" y="4135070"/>
            <a:ext cx="1489547" cy="1"/>
          </a:xfrm>
          <a:prstGeom prst="line">
            <a:avLst/>
          </a:prstGeom>
          <a:ln w="25400">
            <a:solidFill>
              <a:srgbClr val="000000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36" name="Line"/>
          <p:cNvSpPr/>
          <p:nvPr/>
        </p:nvSpPr>
        <p:spPr>
          <a:xfrm flipV="1">
            <a:off x="5470675" y="4127769"/>
            <a:ext cx="1" cy="674292"/>
          </a:xfrm>
          <a:prstGeom prst="line">
            <a:avLst/>
          </a:prstGeom>
          <a:ln w="25400">
            <a:solidFill>
              <a:srgbClr val="000000">
                <a:alpha val="7500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37" name="Line"/>
          <p:cNvSpPr/>
          <p:nvPr/>
        </p:nvSpPr>
        <p:spPr>
          <a:xfrm>
            <a:off x="4725902" y="2890660"/>
            <a:ext cx="1489547" cy="662347"/>
          </a:xfrm>
          <a:prstGeom prst="line">
            <a:avLst/>
          </a:prstGeom>
          <a:ln w="25400">
            <a:solidFill>
              <a:srgbClr val="000000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38" name="Line"/>
          <p:cNvSpPr/>
          <p:nvPr/>
        </p:nvSpPr>
        <p:spPr>
          <a:xfrm flipH="1">
            <a:off x="4725902" y="2890660"/>
            <a:ext cx="1489547" cy="662347"/>
          </a:xfrm>
          <a:prstGeom prst="line">
            <a:avLst/>
          </a:prstGeom>
          <a:ln w="25400">
            <a:solidFill>
              <a:srgbClr val="000000">
                <a:alpha val="75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39" name="Circle"/>
          <p:cNvSpPr/>
          <p:nvPr/>
        </p:nvSpPr>
        <p:spPr>
          <a:xfrm>
            <a:off x="5384800" y="3135957"/>
            <a:ext cx="171751" cy="171752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340" name="Line"/>
          <p:cNvSpPr/>
          <p:nvPr/>
        </p:nvSpPr>
        <p:spPr>
          <a:xfrm>
            <a:off x="1992317" y="8224318"/>
            <a:ext cx="15339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1" name="Line"/>
          <p:cNvSpPr/>
          <p:nvPr/>
        </p:nvSpPr>
        <p:spPr>
          <a:xfrm>
            <a:off x="1992317" y="8817714"/>
            <a:ext cx="15339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2" name="Oval"/>
          <p:cNvSpPr/>
          <p:nvPr/>
        </p:nvSpPr>
        <p:spPr>
          <a:xfrm>
            <a:off x="2341105" y="7926161"/>
            <a:ext cx="836328" cy="1270001"/>
          </a:xfrm>
          <a:prstGeom prst="ellipse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3" name="="/>
          <p:cNvSpPr txBox="1"/>
          <p:nvPr/>
        </p:nvSpPr>
        <p:spPr>
          <a:xfrm>
            <a:off x="3903226" y="8279170"/>
            <a:ext cx="329172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=</a:t>
            </a:r>
          </a:p>
        </p:txBody>
      </p:sp>
      <p:sp>
        <p:nvSpPr>
          <p:cNvPr id="344" name="Line"/>
          <p:cNvSpPr/>
          <p:nvPr/>
        </p:nvSpPr>
        <p:spPr>
          <a:xfrm>
            <a:off x="7328284" y="8233385"/>
            <a:ext cx="318212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5" name="Line"/>
          <p:cNvSpPr/>
          <p:nvPr/>
        </p:nvSpPr>
        <p:spPr>
          <a:xfrm>
            <a:off x="7328284" y="8826781"/>
            <a:ext cx="318212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6" name="Oval"/>
          <p:cNvSpPr/>
          <p:nvPr/>
        </p:nvSpPr>
        <p:spPr>
          <a:xfrm>
            <a:off x="9325297" y="7935229"/>
            <a:ext cx="836328" cy="1270001"/>
          </a:xfrm>
          <a:prstGeom prst="ellipse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7" name="Line"/>
          <p:cNvSpPr/>
          <p:nvPr/>
        </p:nvSpPr>
        <p:spPr>
          <a:xfrm>
            <a:off x="4745637" y="8236010"/>
            <a:ext cx="15339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8" name="Line"/>
          <p:cNvSpPr/>
          <p:nvPr/>
        </p:nvSpPr>
        <p:spPr>
          <a:xfrm>
            <a:off x="4745637" y="8829406"/>
            <a:ext cx="15339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9" name="Oval"/>
          <p:cNvSpPr/>
          <p:nvPr/>
        </p:nvSpPr>
        <p:spPr>
          <a:xfrm>
            <a:off x="5094424" y="7937854"/>
            <a:ext cx="836328" cy="1270001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0" name="Oval"/>
          <p:cNvSpPr/>
          <p:nvPr/>
        </p:nvSpPr>
        <p:spPr>
          <a:xfrm>
            <a:off x="7625457" y="7914470"/>
            <a:ext cx="836328" cy="1270001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1" name="+"/>
          <p:cNvSpPr txBox="1"/>
          <p:nvPr/>
        </p:nvSpPr>
        <p:spPr>
          <a:xfrm>
            <a:off x="6623449" y="8270671"/>
            <a:ext cx="329171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+</a:t>
            </a:r>
          </a:p>
        </p:txBody>
      </p:sp>
      <p:sp>
        <p:nvSpPr>
          <p:cNvPr id="352" name="T"/>
          <p:cNvSpPr txBox="1"/>
          <p:nvPr/>
        </p:nvSpPr>
        <p:spPr>
          <a:xfrm>
            <a:off x="2549582" y="8218286"/>
            <a:ext cx="368574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</a:lstStyle>
          <a:p>
            <a:r>
              <a:t>T</a:t>
            </a:r>
          </a:p>
        </p:txBody>
      </p:sp>
      <p:sp>
        <p:nvSpPr>
          <p:cNvPr id="353" name="V"/>
          <p:cNvSpPr txBox="1"/>
          <p:nvPr/>
        </p:nvSpPr>
        <p:spPr>
          <a:xfrm>
            <a:off x="5301375" y="8241681"/>
            <a:ext cx="393577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</a:lstStyle>
          <a:p>
            <a:r>
              <a:t>V</a:t>
            </a:r>
          </a:p>
        </p:txBody>
      </p:sp>
      <p:sp>
        <p:nvSpPr>
          <p:cNvPr id="354" name="V"/>
          <p:cNvSpPr txBox="1"/>
          <p:nvPr/>
        </p:nvSpPr>
        <p:spPr>
          <a:xfrm>
            <a:off x="7837396" y="8218286"/>
            <a:ext cx="393577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</a:lstStyle>
          <a:p>
            <a:r>
              <a:t>V</a:t>
            </a:r>
          </a:p>
        </p:txBody>
      </p:sp>
      <p:sp>
        <p:nvSpPr>
          <p:cNvPr id="355" name="T"/>
          <p:cNvSpPr txBox="1"/>
          <p:nvPr/>
        </p:nvSpPr>
        <p:spPr>
          <a:xfrm>
            <a:off x="9559174" y="8221490"/>
            <a:ext cx="368574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</a:lstStyle>
          <a:p>
            <a:r>
              <a:t>T</a:t>
            </a:r>
          </a:p>
        </p:txBody>
      </p:sp>
      <p:sp>
        <p:nvSpPr>
          <p:cNvPr id="356" name="Line"/>
          <p:cNvSpPr/>
          <p:nvPr/>
        </p:nvSpPr>
        <p:spPr>
          <a:xfrm>
            <a:off x="2134905" y="6487178"/>
            <a:ext cx="15339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7" name="Line"/>
          <p:cNvSpPr/>
          <p:nvPr/>
        </p:nvSpPr>
        <p:spPr>
          <a:xfrm>
            <a:off x="2134905" y="7080574"/>
            <a:ext cx="153390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8" name="Oval"/>
          <p:cNvSpPr/>
          <p:nvPr/>
        </p:nvSpPr>
        <p:spPr>
          <a:xfrm>
            <a:off x="2483693" y="6189021"/>
            <a:ext cx="836328" cy="1270001"/>
          </a:xfrm>
          <a:prstGeom prst="ellipse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9" name="="/>
          <p:cNvSpPr txBox="1"/>
          <p:nvPr/>
        </p:nvSpPr>
        <p:spPr>
          <a:xfrm>
            <a:off x="3893083" y="6533532"/>
            <a:ext cx="329172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=</a:t>
            </a:r>
          </a:p>
        </p:txBody>
      </p:sp>
      <p:sp>
        <p:nvSpPr>
          <p:cNvPr id="360" name="Line"/>
          <p:cNvSpPr/>
          <p:nvPr/>
        </p:nvSpPr>
        <p:spPr>
          <a:xfrm>
            <a:off x="6549423" y="6494648"/>
            <a:ext cx="257782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1" name="Line"/>
          <p:cNvSpPr/>
          <p:nvPr/>
        </p:nvSpPr>
        <p:spPr>
          <a:xfrm>
            <a:off x="6549423" y="7088044"/>
            <a:ext cx="257782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2" name="Line"/>
          <p:cNvSpPr/>
          <p:nvPr/>
        </p:nvSpPr>
        <p:spPr>
          <a:xfrm>
            <a:off x="4498856" y="6487178"/>
            <a:ext cx="153390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3" name="Line"/>
          <p:cNvSpPr/>
          <p:nvPr/>
        </p:nvSpPr>
        <p:spPr>
          <a:xfrm>
            <a:off x="4498856" y="7080574"/>
            <a:ext cx="153390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4" name="Oval"/>
          <p:cNvSpPr/>
          <p:nvPr/>
        </p:nvSpPr>
        <p:spPr>
          <a:xfrm>
            <a:off x="4847644" y="6189021"/>
            <a:ext cx="836328" cy="1270001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5" name="Oval"/>
          <p:cNvSpPr/>
          <p:nvPr/>
        </p:nvSpPr>
        <p:spPr>
          <a:xfrm>
            <a:off x="6846596" y="6175733"/>
            <a:ext cx="836328" cy="1270001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66" name="+"/>
          <p:cNvSpPr txBox="1"/>
          <p:nvPr/>
        </p:nvSpPr>
        <p:spPr>
          <a:xfrm>
            <a:off x="6088025" y="6533532"/>
            <a:ext cx="329172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+</a:t>
            </a:r>
          </a:p>
        </p:txBody>
      </p:sp>
      <p:sp>
        <p:nvSpPr>
          <p:cNvPr id="367" name="T"/>
          <p:cNvSpPr txBox="1"/>
          <p:nvPr/>
        </p:nvSpPr>
        <p:spPr>
          <a:xfrm>
            <a:off x="2692169" y="6481147"/>
            <a:ext cx="368574" cy="615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</a:lstStyle>
          <a:p>
            <a:r>
              <a:t>T</a:t>
            </a:r>
          </a:p>
        </p:txBody>
      </p:sp>
      <p:sp>
        <p:nvSpPr>
          <p:cNvPr id="368" name="V"/>
          <p:cNvSpPr txBox="1"/>
          <p:nvPr/>
        </p:nvSpPr>
        <p:spPr>
          <a:xfrm>
            <a:off x="5054595" y="6492849"/>
            <a:ext cx="393577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</a:lstStyle>
          <a:p>
            <a:r>
              <a:t>V</a:t>
            </a:r>
          </a:p>
        </p:txBody>
      </p:sp>
      <p:sp>
        <p:nvSpPr>
          <p:cNvPr id="369" name="V"/>
          <p:cNvSpPr txBox="1"/>
          <p:nvPr/>
        </p:nvSpPr>
        <p:spPr>
          <a:xfrm>
            <a:off x="7058535" y="6479550"/>
            <a:ext cx="393577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</a:lstStyle>
          <a:p>
            <a:r>
              <a:t>V</a:t>
            </a:r>
          </a:p>
        </p:txBody>
      </p:sp>
      <p:sp>
        <p:nvSpPr>
          <p:cNvPr id="370" name="Oval"/>
          <p:cNvSpPr/>
          <p:nvPr/>
        </p:nvSpPr>
        <p:spPr>
          <a:xfrm>
            <a:off x="8020077" y="6155542"/>
            <a:ext cx="836327" cy="1270001"/>
          </a:xfrm>
          <a:prstGeom prst="ellipse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1" name="V"/>
          <p:cNvSpPr txBox="1"/>
          <p:nvPr/>
        </p:nvSpPr>
        <p:spPr>
          <a:xfrm>
            <a:off x="8232015" y="6459359"/>
            <a:ext cx="393577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 i="1"/>
            </a:lvl1pPr>
          </a:lstStyle>
          <a:p>
            <a:r>
              <a:t>V</a:t>
            </a:r>
          </a:p>
        </p:txBody>
      </p:sp>
      <p:sp>
        <p:nvSpPr>
          <p:cNvPr id="372" name="+"/>
          <p:cNvSpPr txBox="1"/>
          <p:nvPr/>
        </p:nvSpPr>
        <p:spPr>
          <a:xfrm>
            <a:off x="9313826" y="6565414"/>
            <a:ext cx="329171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+</a:t>
            </a:r>
          </a:p>
        </p:txBody>
      </p:sp>
      <p:sp>
        <p:nvSpPr>
          <p:cNvPr id="373" name="…"/>
          <p:cNvSpPr txBox="1"/>
          <p:nvPr/>
        </p:nvSpPr>
        <p:spPr>
          <a:xfrm>
            <a:off x="9765711" y="6372135"/>
            <a:ext cx="571501" cy="615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</a:lstStyle>
          <a:p>
            <a:r>
              <a:t>…</a:t>
            </a:r>
          </a:p>
        </p:txBody>
      </p:sp>
      <p:grpSp>
        <p:nvGrpSpPr>
          <p:cNvPr id="377" name="Group"/>
          <p:cNvGrpSpPr/>
          <p:nvPr/>
        </p:nvGrpSpPr>
        <p:grpSpPr>
          <a:xfrm>
            <a:off x="7310945" y="3571501"/>
            <a:ext cx="4988191" cy="4816874"/>
            <a:chOff x="0" y="0"/>
            <a:chExt cx="4988190" cy="4816873"/>
          </a:xfrm>
        </p:grpSpPr>
        <p:sp>
          <p:nvSpPr>
            <p:cNvPr id="374" name="Λ: UV cutoff"/>
            <p:cNvSpPr txBox="1"/>
            <p:nvPr/>
          </p:nvSpPr>
          <p:spPr>
            <a:xfrm>
              <a:off x="2855037" y="1046690"/>
              <a:ext cx="2133154" cy="517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0" indent="0">
                <a:spcBef>
                  <a:spcPts val="0"/>
                </a:spcBef>
                <a:buSzTx/>
                <a:buNone/>
                <a:defRPr sz="3000">
                  <a:solidFill>
                    <a:schemeClr val="accent5">
                      <a:lumOff val="-29866"/>
                    </a:schemeClr>
                  </a:solidFill>
                </a:defRPr>
              </a:lvl1pPr>
            </a:lstStyle>
            <a:p>
              <a:r>
                <a:t>Λ: UV cutoff</a:t>
              </a:r>
            </a:p>
          </p:txBody>
        </p:sp>
        <p:sp>
          <p:nvSpPr>
            <p:cNvPr id="375" name="Line"/>
            <p:cNvSpPr/>
            <p:nvPr/>
          </p:nvSpPr>
          <p:spPr>
            <a:xfrm flipH="1" flipV="1">
              <a:off x="-1" y="-1"/>
              <a:ext cx="3783461" cy="1036782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custDash>
                <a:ds d="600000" sp="600000"/>
              </a:custDash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76" name="Line"/>
            <p:cNvSpPr/>
            <p:nvPr/>
          </p:nvSpPr>
          <p:spPr>
            <a:xfrm flipH="1">
              <a:off x="1644399" y="1581292"/>
              <a:ext cx="2122475" cy="3235581"/>
            </a:xfrm>
            <a:prstGeom prst="line">
              <a:avLst/>
            </a:prstGeom>
            <a:noFill/>
            <a:ln w="25400" cap="flat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custDash>
                <a:ds d="600000" sp="600000"/>
              </a:custDash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Lippmann-Schwinger equ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Lippmann-Schwinger equation</a:t>
            </a:r>
          </a:p>
        </p:txBody>
      </p:sp>
      <p:grpSp>
        <p:nvGrpSpPr>
          <p:cNvPr id="396" name="Group"/>
          <p:cNvGrpSpPr/>
          <p:nvPr/>
        </p:nvGrpSpPr>
        <p:grpSpPr>
          <a:xfrm>
            <a:off x="2343030" y="1781740"/>
            <a:ext cx="7204923" cy="1072952"/>
            <a:chOff x="0" y="0"/>
            <a:chExt cx="7204922" cy="1072951"/>
          </a:xfrm>
        </p:grpSpPr>
        <p:sp>
          <p:nvSpPr>
            <p:cNvPr id="380" name="Line"/>
            <p:cNvSpPr/>
            <p:nvPr/>
          </p:nvSpPr>
          <p:spPr>
            <a:xfrm>
              <a:off x="0" y="257040"/>
              <a:ext cx="129743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1" name="Line"/>
            <p:cNvSpPr/>
            <p:nvPr/>
          </p:nvSpPr>
          <p:spPr>
            <a:xfrm>
              <a:off x="0" y="749303"/>
              <a:ext cx="129743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2" name="Oval"/>
            <p:cNvSpPr/>
            <p:nvPr/>
          </p:nvSpPr>
          <p:spPr>
            <a:xfrm>
              <a:off x="295017" y="9698"/>
              <a:ext cx="707398" cy="1053554"/>
            </a:xfrm>
            <a:prstGeom prst="ellipse">
              <a:avLst/>
            </a:prstGeom>
            <a:solidFill>
              <a:schemeClr val="accent3">
                <a:hueOff val="362282"/>
                <a:satOff val="31803"/>
                <a:lumOff val="-18242"/>
              </a:scheme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3" name="="/>
            <p:cNvSpPr txBox="1"/>
            <p:nvPr/>
          </p:nvSpPr>
          <p:spPr>
            <a:xfrm>
              <a:off x="1616318" y="302544"/>
              <a:ext cx="278425" cy="4290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0" indent="0">
                <a:spcBef>
                  <a:spcPts val="0"/>
                </a:spcBef>
                <a:buSzTx/>
                <a:buNone/>
                <a:defRPr sz="3000"/>
              </a:lvl1pPr>
            </a:lstStyle>
            <a:p>
              <a:r>
                <a:t>=</a:t>
              </a:r>
            </a:p>
          </p:txBody>
        </p:sp>
        <p:sp>
          <p:nvSpPr>
            <p:cNvPr id="384" name="Line"/>
            <p:cNvSpPr/>
            <p:nvPr/>
          </p:nvSpPr>
          <p:spPr>
            <a:xfrm>
              <a:off x="4513360" y="264562"/>
              <a:ext cx="26915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5" name="Line"/>
            <p:cNvSpPr/>
            <p:nvPr/>
          </p:nvSpPr>
          <p:spPr>
            <a:xfrm>
              <a:off x="4513360" y="756825"/>
              <a:ext cx="26915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6" name="Oval"/>
            <p:cNvSpPr/>
            <p:nvPr/>
          </p:nvSpPr>
          <p:spPr>
            <a:xfrm>
              <a:off x="6202508" y="17221"/>
              <a:ext cx="707397" cy="1053554"/>
            </a:xfrm>
            <a:prstGeom prst="ellipse">
              <a:avLst/>
            </a:prstGeom>
            <a:solidFill>
              <a:schemeClr val="accent3">
                <a:hueOff val="362282"/>
                <a:satOff val="31803"/>
                <a:lumOff val="-18242"/>
              </a:schemeClr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7" name="Line"/>
            <p:cNvSpPr/>
            <p:nvPr/>
          </p:nvSpPr>
          <p:spPr>
            <a:xfrm>
              <a:off x="2328860" y="266739"/>
              <a:ext cx="129743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8" name="Line"/>
            <p:cNvSpPr/>
            <p:nvPr/>
          </p:nvSpPr>
          <p:spPr>
            <a:xfrm>
              <a:off x="2328860" y="759002"/>
              <a:ext cx="129743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89" name="Oval"/>
            <p:cNvSpPr/>
            <p:nvPr/>
          </p:nvSpPr>
          <p:spPr>
            <a:xfrm>
              <a:off x="2623878" y="19398"/>
              <a:ext cx="707397" cy="1053554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0" name="Oval"/>
            <p:cNvSpPr/>
            <p:nvPr/>
          </p:nvSpPr>
          <p:spPr>
            <a:xfrm>
              <a:off x="4764720" y="0"/>
              <a:ext cx="707397" cy="1053554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1" name="+"/>
            <p:cNvSpPr txBox="1"/>
            <p:nvPr/>
          </p:nvSpPr>
          <p:spPr>
            <a:xfrm>
              <a:off x="3917184" y="295493"/>
              <a:ext cx="278425" cy="429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0" indent="0">
                <a:spcBef>
                  <a:spcPts val="0"/>
                </a:spcBef>
                <a:buSzTx/>
                <a:buNone/>
                <a:defRPr sz="3000"/>
              </a:lvl1pPr>
            </a:lstStyle>
            <a:p>
              <a:r>
                <a:t>+</a:t>
              </a:r>
            </a:p>
          </p:txBody>
        </p:sp>
        <p:sp>
          <p:nvSpPr>
            <p:cNvPr id="392" name="T"/>
            <p:cNvSpPr txBox="1"/>
            <p:nvPr/>
          </p:nvSpPr>
          <p:spPr>
            <a:xfrm>
              <a:off x="471355" y="252036"/>
              <a:ext cx="311753" cy="510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0" indent="0" algn="ctr">
                <a:spcBef>
                  <a:spcPts val="0"/>
                </a:spcBef>
                <a:buSzTx/>
                <a:buNone/>
                <a:defRPr sz="3600" i="1"/>
              </a:lvl1pPr>
            </a:lstStyle>
            <a:p>
              <a:r>
                <a:t>T</a:t>
              </a:r>
            </a:p>
          </p:txBody>
        </p:sp>
        <p:sp>
          <p:nvSpPr>
            <p:cNvPr id="393" name="V"/>
            <p:cNvSpPr txBox="1"/>
            <p:nvPr/>
          </p:nvSpPr>
          <p:spPr>
            <a:xfrm>
              <a:off x="2798924" y="271444"/>
              <a:ext cx="332903" cy="510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0" indent="0" algn="ctr">
                <a:spcBef>
                  <a:spcPts val="0"/>
                </a:spcBef>
                <a:buSzTx/>
                <a:buNone/>
                <a:defRPr sz="3600" i="1"/>
              </a:lvl1pPr>
            </a:lstStyle>
            <a:p>
              <a:r>
                <a:t>V</a:t>
              </a:r>
            </a:p>
          </p:txBody>
        </p:sp>
        <p:sp>
          <p:nvSpPr>
            <p:cNvPr id="394" name="V"/>
            <p:cNvSpPr txBox="1"/>
            <p:nvPr/>
          </p:nvSpPr>
          <p:spPr>
            <a:xfrm>
              <a:off x="4943985" y="252036"/>
              <a:ext cx="332903" cy="510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0" indent="0" algn="ctr">
                <a:spcBef>
                  <a:spcPts val="0"/>
                </a:spcBef>
                <a:buSzTx/>
                <a:buNone/>
                <a:defRPr sz="3600" i="1"/>
              </a:lvl1pPr>
            </a:lstStyle>
            <a:p>
              <a:r>
                <a:t>V</a:t>
              </a:r>
            </a:p>
          </p:txBody>
        </p:sp>
        <p:sp>
          <p:nvSpPr>
            <p:cNvPr id="395" name="T"/>
            <p:cNvSpPr txBox="1"/>
            <p:nvPr/>
          </p:nvSpPr>
          <p:spPr>
            <a:xfrm>
              <a:off x="6400330" y="254694"/>
              <a:ext cx="311753" cy="510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0" indent="0" algn="ctr">
                <a:spcBef>
                  <a:spcPts val="0"/>
                </a:spcBef>
                <a:buSzTx/>
                <a:buNone/>
                <a:defRPr sz="3600" i="1"/>
              </a:lvl1pPr>
            </a:lstStyle>
            <a:p>
              <a:r>
                <a:t>T</a:t>
              </a:r>
            </a:p>
          </p:txBody>
        </p:sp>
      </p:grpSp>
      <p:pic>
        <p:nvPicPr>
          <p:cNvPr id="3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933" y="3372184"/>
            <a:ext cx="7837362" cy="937805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Nucleons only propagate “forward”, so l0 can be integrated out Otherwise, antifermion-fermion pairs make this a many-body problem…"/>
          <p:cNvSpPr txBox="1">
            <a:spLocks noGrp="1"/>
          </p:cNvSpPr>
          <p:nvPr>
            <p:ph type="body" sz="half" idx="4294967295"/>
          </p:nvPr>
        </p:nvSpPr>
        <p:spPr>
          <a:xfrm>
            <a:off x="952500" y="4827480"/>
            <a:ext cx="11099800" cy="4049820"/>
          </a:xfrm>
          <a:prstGeom prst="rect">
            <a:avLst/>
          </a:prstGeom>
        </p:spPr>
        <p:txBody>
          <a:bodyPr anchor="t"/>
          <a:lstStyle/>
          <a:p>
            <a:pPr marL="435609" indent="-435609" defTabSz="572516">
              <a:spcBef>
                <a:spcPts val="4100"/>
              </a:spcBef>
              <a:defRPr sz="2940"/>
            </a:pPr>
            <a:r>
              <a:t>Nucleons only propagate “forward”, so </a:t>
            </a:r>
            <a:r>
              <a:rPr i="1"/>
              <a:t>l</a:t>
            </a:r>
            <a:r>
              <a:rPr baseline="-5999"/>
              <a:t>0</a:t>
            </a:r>
            <a:r>
              <a:t> can be integrated out</a:t>
            </a:r>
            <a:br/>
            <a:r>
              <a:t>Otherwise, antifermion-fermion pairs make this a many-body problem</a:t>
            </a:r>
          </a:p>
          <a:p>
            <a:pPr marL="435609" indent="-435609" defTabSz="572516">
              <a:spcBef>
                <a:spcPts val="4100"/>
              </a:spcBef>
              <a:defRPr sz="2940"/>
            </a:pPr>
            <a:r>
              <a:t>p &lt;&lt; </a:t>
            </a:r>
            <a:r>
              <a:rPr i="1"/>
              <a:t>m</a:t>
            </a:r>
            <a:r>
              <a:rPr baseline="-5999"/>
              <a:t>N</a:t>
            </a:r>
            <a:r>
              <a:t>, relativistic corrections added as perturbations</a:t>
            </a:r>
          </a:p>
          <a:p>
            <a:pPr marL="435609" indent="-435609" defTabSz="572516">
              <a:spcBef>
                <a:spcPts val="4100"/>
              </a:spcBef>
              <a:defRPr sz="2940"/>
            </a:pPr>
            <a:r>
              <a:t>A = 3, 4 … nonrelativistic few-body diagrams similarly resummed</a:t>
            </a:r>
          </a:p>
          <a:p>
            <a:pPr marL="435609" indent="-435609" defTabSz="572516">
              <a:spcBef>
                <a:spcPts val="4100"/>
              </a:spcBef>
              <a:defRPr sz="2940"/>
            </a:pPr>
            <a:r>
              <a:t>Regularized by UV cutoffs, numerically solved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Renormalization group and power count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19937">
              <a:defRPr sz="4450"/>
            </a:lvl1pPr>
          </a:lstStyle>
          <a:p>
            <a:r>
              <a:t>Renormalization group and power counting</a:t>
            </a:r>
          </a:p>
        </p:txBody>
      </p:sp>
      <p:sp>
        <p:nvSpPr>
          <p:cNvPr id="401" name="Power counting of subleading pot. = how (ir)relevant they are in  Wilson's RG…"/>
          <p:cNvSpPr txBox="1">
            <a:spLocks noGrp="1"/>
          </p:cNvSpPr>
          <p:nvPr>
            <p:ph type="body" idx="4294967295"/>
          </p:nvPr>
        </p:nvSpPr>
        <p:spPr>
          <a:xfrm>
            <a:off x="952500" y="1666759"/>
            <a:ext cx="11099800" cy="5665179"/>
          </a:xfrm>
          <a:prstGeom prst="rect">
            <a:avLst/>
          </a:prstGeom>
        </p:spPr>
        <p:txBody>
          <a:bodyPr anchor="t"/>
          <a:lstStyle/>
          <a:p>
            <a:pPr>
              <a:defRPr sz="3000"/>
            </a:pPr>
            <a:r>
              <a:t>Power counting of subleading pot. = how (ir)relevant they are in </a:t>
            </a:r>
            <a:br/>
            <a:r>
              <a:t>Wilson's RG  </a:t>
            </a:r>
            <a:br/>
            <a:br/>
            <a:endParaRPr/>
          </a:p>
          <a:p>
            <a:pPr>
              <a:defRPr sz="3000"/>
            </a:pPr>
            <a:r>
              <a:t>Program1: Explicitly solving RG equation → PC of contacts </a:t>
            </a:r>
            <a:br/>
            <a:br/>
            <a:endParaRPr/>
          </a:p>
          <a:p>
            <a:pPr>
              <a:defRPr sz="3000"/>
            </a:pPr>
            <a:r>
              <a:t>Program 2: Speculating a PC and testing it against cutoff indep </a:t>
            </a:r>
            <a:br/>
            <a:r>
              <a:t>    → one possible solution of RGE, thus an acceptable PC</a:t>
            </a:r>
          </a:p>
        </p:txBody>
      </p:sp>
      <p:sp>
        <p:nvSpPr>
          <p:cNvPr id="402" name="Birse et al. ’99…"/>
          <p:cNvSpPr txBox="1"/>
          <p:nvPr/>
        </p:nvSpPr>
        <p:spPr>
          <a:xfrm>
            <a:off x="8182898" y="4630353"/>
            <a:ext cx="3481785" cy="802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pPr marL="0" indent="0">
              <a:spcBef>
                <a:spcPts val="1000"/>
              </a:spcBef>
              <a:buSzTx/>
              <a:buNone/>
              <a:defRPr sz="2000"/>
            </a:pPr>
            <a:r>
              <a:t>Birse et al. ’99</a:t>
            </a:r>
          </a:p>
          <a:p>
            <a:pPr marL="0" indent="0">
              <a:spcBef>
                <a:spcPts val="1000"/>
              </a:spcBef>
              <a:buSzTx/>
              <a:buNone/>
              <a:defRPr sz="2000"/>
            </a:pPr>
            <a:r>
              <a:t>Pavon Valderrama &amp; Phillips ‘15</a:t>
            </a:r>
          </a:p>
        </p:txBody>
      </p:sp>
      <p:pic>
        <p:nvPicPr>
          <p:cNvPr id="4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647" y="2582940"/>
            <a:ext cx="5003506" cy="11604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85" name="From chiral Lagrangian to nuclear forc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From chiral Lagrangian to nuclear forces</a:t>
            </a:r>
          </a:p>
          <a:p>
            <a:r>
              <a:t>Simplifying EFT nuclear forces:</a:t>
            </a:r>
          </a:p>
          <a:p>
            <a:pPr lvl="1"/>
            <a:r>
              <a:t>Towards perturbative-pion interaction: Why and How?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Renormalizing singular attraction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Renormalizing singular attraction</a:t>
            </a:r>
          </a:p>
        </p:txBody>
      </p:sp>
      <p:sp>
        <p:nvSpPr>
          <p:cNvPr id="406" name="Line"/>
          <p:cNvSpPr/>
          <p:nvPr/>
        </p:nvSpPr>
        <p:spPr>
          <a:xfrm>
            <a:off x="2207148" y="5043192"/>
            <a:ext cx="1008433" cy="1"/>
          </a:xfrm>
          <a:prstGeom prst="line">
            <a:avLst/>
          </a:prstGeom>
          <a:ln w="12700">
            <a:solidFill>
              <a:srgbClr val="FF6251">
                <a:alpha val="75000"/>
              </a:srgbClr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7" name="Line"/>
          <p:cNvSpPr/>
          <p:nvPr/>
        </p:nvSpPr>
        <p:spPr>
          <a:xfrm flipH="1">
            <a:off x="2245248" y="2588595"/>
            <a:ext cx="1" cy="2448648"/>
          </a:xfrm>
          <a:prstGeom prst="line">
            <a:avLst/>
          </a:prstGeom>
          <a:ln w="25400">
            <a:solidFill>
              <a:srgbClr val="786257">
                <a:alpha val="75000"/>
              </a:srgbClr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8" name="Line"/>
          <p:cNvSpPr/>
          <p:nvPr/>
        </p:nvSpPr>
        <p:spPr>
          <a:xfrm flipH="1" flipV="1">
            <a:off x="2029348" y="3055815"/>
            <a:ext cx="3349080" cy="3"/>
          </a:xfrm>
          <a:prstGeom prst="line">
            <a:avLst/>
          </a:prstGeom>
          <a:ln w="25400">
            <a:solidFill>
              <a:srgbClr val="786257">
                <a:alpha val="75000"/>
              </a:srgbClr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9" name="V"/>
          <p:cNvSpPr txBox="1"/>
          <p:nvPr/>
        </p:nvSpPr>
        <p:spPr>
          <a:xfrm>
            <a:off x="1677604" y="2144095"/>
            <a:ext cx="4663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5756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</a:t>
            </a:r>
          </a:p>
        </p:txBody>
      </p:sp>
      <p:sp>
        <p:nvSpPr>
          <p:cNvPr id="410" name="r"/>
          <p:cNvSpPr txBox="1"/>
          <p:nvPr/>
        </p:nvSpPr>
        <p:spPr>
          <a:xfrm>
            <a:off x="5318443" y="2283795"/>
            <a:ext cx="28895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 i="1">
                <a:solidFill>
                  <a:srgbClr val="5756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r</a:t>
            </a:r>
          </a:p>
        </p:txBody>
      </p:sp>
      <p:sp>
        <p:nvSpPr>
          <p:cNvPr id="411" name="Λ-1"/>
          <p:cNvSpPr txBox="1"/>
          <p:nvPr/>
        </p:nvSpPr>
        <p:spPr>
          <a:xfrm>
            <a:off x="2410291" y="5207723"/>
            <a:ext cx="602147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000"/>
            </a:pPr>
            <a:r>
              <a:t>Λ</a:t>
            </a:r>
            <a:r>
              <a:rPr baseline="31999"/>
              <a:t>-1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2" name="Equation"/>
              <p:cNvSpPr txBox="1"/>
              <p:nvPr/>
            </p:nvSpPr>
            <p:spPr>
              <a:xfrm>
                <a:off x="3997865" y="3956149"/>
                <a:ext cx="1551792" cy="81229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indent="0" defTabSz="914400" latinLnBrk="1">
                  <a:spcBef>
                    <a:spcPts val="0"/>
                  </a:spcBef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∝−</m:t>
                      </m:r>
                      <m:f>
                        <m:fPr>
                          <m:ctrlP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sz="3000"/>
              </a:p>
            </p:txBody>
          </p:sp>
        </mc:Choice>
        <mc:Fallback>
          <p:sp>
            <p:nvSpPr>
              <p:cNvPr id="41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865" y="3956149"/>
                <a:ext cx="1551792" cy="812293"/>
              </a:xfrm>
              <a:prstGeom prst="rect">
                <a:avLst/>
              </a:prstGeom>
              <a:blipFill>
                <a:blip r:embed="rId3"/>
                <a:stretch>
                  <a:fillRect l="-8130" t="-3077" r="-6504" b="-1538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3" name="Line"/>
          <p:cNvSpPr/>
          <p:nvPr/>
        </p:nvSpPr>
        <p:spPr>
          <a:xfrm>
            <a:off x="2293213" y="3192838"/>
            <a:ext cx="2381340" cy="1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14" name="Line"/>
          <p:cNvSpPr/>
          <p:nvPr/>
        </p:nvSpPr>
        <p:spPr>
          <a:xfrm>
            <a:off x="2293213" y="3536463"/>
            <a:ext cx="1601038" cy="1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40" name="Connection Line"/>
          <p:cNvSpPr/>
          <p:nvPr/>
        </p:nvSpPr>
        <p:spPr>
          <a:xfrm>
            <a:off x="3203214" y="3106539"/>
            <a:ext cx="1982700" cy="1706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327" y="7776"/>
                  <a:pt x="10527" y="576"/>
                  <a:pt x="21600" y="0"/>
                </a:cubicBezTo>
              </a:path>
            </a:pathLst>
          </a:custGeom>
          <a:ln w="25400">
            <a:solidFill>
              <a:schemeClr val="accent6">
                <a:satOff val="-15808"/>
                <a:lumOff val="-17557"/>
              </a:schemeClr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416" name="Line"/>
          <p:cNvSpPr/>
          <p:nvPr/>
        </p:nvSpPr>
        <p:spPr>
          <a:xfrm flipV="1">
            <a:off x="2217918" y="4804080"/>
            <a:ext cx="986893" cy="1"/>
          </a:xfrm>
          <a:prstGeom prst="line">
            <a:avLst/>
          </a:prstGeom>
          <a:ln w="25400">
            <a:solidFill>
              <a:schemeClr val="accent6">
                <a:satOff val="-15808"/>
                <a:lumOff val="-175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17" name="Unphysical bound states"/>
          <p:cNvSpPr txBox="1"/>
          <p:nvPr/>
        </p:nvSpPr>
        <p:spPr>
          <a:xfrm>
            <a:off x="144023" y="3096659"/>
            <a:ext cx="1691045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000"/>
            </a:lvl1pPr>
          </a:lstStyle>
          <a:p>
            <a:r>
              <a:t>Unphysical bound states</a:t>
            </a:r>
          </a:p>
        </p:txBody>
      </p:sp>
      <p:sp>
        <p:nvSpPr>
          <p:cNvPr id="418" name="Line"/>
          <p:cNvSpPr/>
          <p:nvPr/>
        </p:nvSpPr>
        <p:spPr>
          <a:xfrm flipV="1">
            <a:off x="1946933" y="3285936"/>
            <a:ext cx="727701" cy="290688"/>
          </a:xfrm>
          <a:prstGeom prst="lin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19" name="Line"/>
          <p:cNvSpPr/>
          <p:nvPr/>
        </p:nvSpPr>
        <p:spPr>
          <a:xfrm flipV="1">
            <a:off x="1944652" y="3549695"/>
            <a:ext cx="601193" cy="1"/>
          </a:xfrm>
          <a:prstGeom prst="lin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20" name="⟹"/>
          <p:cNvSpPr txBox="1"/>
          <p:nvPr/>
        </p:nvSpPr>
        <p:spPr>
          <a:xfrm>
            <a:off x="6408316" y="3873868"/>
            <a:ext cx="601638" cy="520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⟹</a:t>
            </a:r>
          </a:p>
        </p:txBody>
      </p:sp>
      <p:sp>
        <p:nvSpPr>
          <p:cNvPr id="421" name="Beane et al (’01)…"/>
          <p:cNvSpPr txBox="1"/>
          <p:nvPr/>
        </p:nvSpPr>
        <p:spPr>
          <a:xfrm>
            <a:off x="8213058" y="1110408"/>
            <a:ext cx="4602833" cy="891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t>Beane et al (’01)</a:t>
            </a:r>
          </a:p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t>Pavon Valderrama &amp; Ruiz Arriola (’05 ~ ’07)</a:t>
            </a:r>
          </a:p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t>Nogga et al (’05)</a:t>
            </a:r>
          </a:p>
        </p:txBody>
      </p:sp>
      <p:pic>
        <p:nvPicPr>
          <p:cNvPr id="422" name="Image" descr="Image"/>
          <p:cNvPicPr>
            <a:picLocks noChangeAspect="1"/>
          </p:cNvPicPr>
          <p:nvPr/>
        </p:nvPicPr>
        <p:blipFill>
          <a:blip r:embed="rId4"/>
          <a:srcRect b="12542"/>
          <a:stretch>
            <a:fillRect/>
          </a:stretch>
        </p:blipFill>
        <p:spPr>
          <a:xfrm>
            <a:off x="1369586" y="6058997"/>
            <a:ext cx="3891732" cy="3091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356" y="5883379"/>
            <a:ext cx="3644901" cy="242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4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9980" y="8283723"/>
            <a:ext cx="30734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Nogga et al (’05)"/>
          <p:cNvSpPr txBox="1"/>
          <p:nvPr/>
        </p:nvSpPr>
        <p:spPr>
          <a:xfrm>
            <a:off x="11045574" y="8732105"/>
            <a:ext cx="1682131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800"/>
            </a:lvl1pPr>
          </a:lstStyle>
          <a:p>
            <a:r>
              <a:t>Nogga et al (’05)</a:t>
            </a:r>
          </a:p>
        </p:txBody>
      </p:sp>
      <p:sp>
        <p:nvSpPr>
          <p:cNvPr id="426" name="LO"/>
          <p:cNvSpPr txBox="1"/>
          <p:nvPr/>
        </p:nvSpPr>
        <p:spPr>
          <a:xfrm>
            <a:off x="10915425" y="6837621"/>
            <a:ext cx="622177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LO</a:t>
            </a:r>
          </a:p>
        </p:txBody>
      </p:sp>
      <p:sp>
        <p:nvSpPr>
          <p:cNvPr id="427" name="PWA"/>
          <p:cNvSpPr txBox="1"/>
          <p:nvPr/>
        </p:nvSpPr>
        <p:spPr>
          <a:xfrm>
            <a:off x="9783150" y="7362337"/>
            <a:ext cx="918717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PWA</a:t>
            </a:r>
          </a:p>
        </p:txBody>
      </p:sp>
      <p:sp>
        <p:nvSpPr>
          <p:cNvPr id="428" name="Modify PC"/>
          <p:cNvSpPr txBox="1"/>
          <p:nvPr/>
        </p:nvSpPr>
        <p:spPr>
          <a:xfrm>
            <a:off x="5915998" y="3373797"/>
            <a:ext cx="1818569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None/>
              <a:defRPr sz="30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Modify PC</a:t>
            </a:r>
          </a:p>
        </p:txBody>
      </p:sp>
      <p:sp>
        <p:nvSpPr>
          <p:cNvPr id="429" name="Line"/>
          <p:cNvSpPr/>
          <p:nvPr/>
        </p:nvSpPr>
        <p:spPr>
          <a:xfrm>
            <a:off x="8625414" y="5631937"/>
            <a:ext cx="1008433" cy="1"/>
          </a:xfrm>
          <a:prstGeom prst="line">
            <a:avLst/>
          </a:prstGeom>
          <a:ln w="12700">
            <a:solidFill>
              <a:srgbClr val="FF6251">
                <a:alpha val="75000"/>
              </a:srgbClr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0" name="Line"/>
          <p:cNvSpPr/>
          <p:nvPr/>
        </p:nvSpPr>
        <p:spPr>
          <a:xfrm>
            <a:off x="8663514" y="2104428"/>
            <a:ext cx="1" cy="3701777"/>
          </a:xfrm>
          <a:prstGeom prst="line">
            <a:avLst/>
          </a:prstGeom>
          <a:ln w="25400">
            <a:solidFill>
              <a:srgbClr val="786257">
                <a:alpha val="75000"/>
              </a:srgbClr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1" name="Line"/>
          <p:cNvSpPr/>
          <p:nvPr/>
        </p:nvSpPr>
        <p:spPr>
          <a:xfrm flipH="1" flipV="1">
            <a:off x="8447614" y="3824777"/>
            <a:ext cx="3349080" cy="2"/>
          </a:xfrm>
          <a:prstGeom prst="line">
            <a:avLst/>
          </a:prstGeom>
          <a:ln w="25400">
            <a:solidFill>
              <a:srgbClr val="786257">
                <a:alpha val="75000"/>
              </a:srgbClr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2" name="V"/>
          <p:cNvSpPr txBox="1"/>
          <p:nvPr/>
        </p:nvSpPr>
        <p:spPr>
          <a:xfrm>
            <a:off x="8095870" y="2913057"/>
            <a:ext cx="4663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5756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</a:t>
            </a:r>
          </a:p>
        </p:txBody>
      </p:sp>
      <p:sp>
        <p:nvSpPr>
          <p:cNvPr id="433" name="r"/>
          <p:cNvSpPr txBox="1"/>
          <p:nvPr/>
        </p:nvSpPr>
        <p:spPr>
          <a:xfrm>
            <a:off x="11736709" y="3052757"/>
            <a:ext cx="2889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 i="1">
                <a:solidFill>
                  <a:srgbClr val="5756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r</a:t>
            </a:r>
          </a:p>
        </p:txBody>
      </p:sp>
      <p:sp>
        <p:nvSpPr>
          <p:cNvPr id="434" name="Λ-1"/>
          <p:cNvSpPr txBox="1"/>
          <p:nvPr/>
        </p:nvSpPr>
        <p:spPr>
          <a:xfrm>
            <a:off x="8945957" y="5084535"/>
            <a:ext cx="602148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000"/>
            </a:pPr>
            <a:r>
              <a:t>Λ</a:t>
            </a:r>
            <a:r>
              <a:rPr baseline="31999"/>
              <a:t>-1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35" name="Equation"/>
              <p:cNvSpPr txBox="1"/>
              <p:nvPr/>
            </p:nvSpPr>
            <p:spPr>
              <a:xfrm>
                <a:off x="10416131" y="4725111"/>
                <a:ext cx="1551792" cy="81229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indent="0" defTabSz="914400" latinLnBrk="1">
                  <a:spcBef>
                    <a:spcPts val="0"/>
                  </a:spcBef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∝−</m:t>
                      </m:r>
                      <m:f>
                        <m:fPr>
                          <m:ctrlP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sz="3000"/>
              </a:p>
            </p:txBody>
          </p:sp>
        </mc:Choice>
        <mc:Fallback>
          <p:sp>
            <p:nvSpPr>
              <p:cNvPr id="43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6131" y="4725111"/>
                <a:ext cx="1551792" cy="812293"/>
              </a:xfrm>
              <a:prstGeom prst="rect">
                <a:avLst/>
              </a:prstGeom>
              <a:blipFill>
                <a:blip r:embed="rId7"/>
                <a:stretch>
                  <a:fillRect l="-8943" t="-3125" r="-5691" b="-1718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1" name="Connection Line"/>
          <p:cNvSpPr/>
          <p:nvPr/>
        </p:nvSpPr>
        <p:spPr>
          <a:xfrm>
            <a:off x="9621480" y="3875501"/>
            <a:ext cx="1982700" cy="1706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327" y="7776"/>
                  <a:pt x="10527" y="576"/>
                  <a:pt x="21600" y="0"/>
                </a:cubicBezTo>
              </a:path>
            </a:pathLst>
          </a:custGeom>
          <a:ln w="25400">
            <a:solidFill>
              <a:schemeClr val="accent6">
                <a:satOff val="-15808"/>
                <a:lumOff val="-17557"/>
              </a:schemeClr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437" name="Line"/>
          <p:cNvSpPr/>
          <p:nvPr/>
        </p:nvSpPr>
        <p:spPr>
          <a:xfrm>
            <a:off x="8636184" y="2694064"/>
            <a:ext cx="986893" cy="1"/>
          </a:xfrm>
          <a:prstGeom prst="line">
            <a:avLst/>
          </a:prstGeom>
          <a:ln w="25400">
            <a:solidFill>
              <a:schemeClr val="accent6">
                <a:satOff val="-15808"/>
                <a:lumOff val="-175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8" name="Line"/>
          <p:cNvSpPr/>
          <p:nvPr/>
        </p:nvSpPr>
        <p:spPr>
          <a:xfrm>
            <a:off x="9621204" y="2690742"/>
            <a:ext cx="1" cy="2895001"/>
          </a:xfrm>
          <a:prstGeom prst="line">
            <a:avLst/>
          </a:prstGeom>
          <a:ln w="25400">
            <a:solidFill>
              <a:schemeClr val="accent6">
                <a:satOff val="-15808"/>
                <a:lumOff val="-175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39" name="Vs"/>
          <p:cNvSpPr txBox="1"/>
          <p:nvPr/>
        </p:nvSpPr>
        <p:spPr>
          <a:xfrm>
            <a:off x="9695050" y="2407231"/>
            <a:ext cx="445878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000" i="1"/>
            </a:pPr>
            <a:r>
              <a:t>V</a:t>
            </a:r>
            <a:r>
              <a:rPr baseline="-5999"/>
              <a:t>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Renormalizing singular attraction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Renormalizing singular attraction</a:t>
            </a:r>
          </a:p>
        </p:txBody>
      </p:sp>
      <p:sp>
        <p:nvSpPr>
          <p:cNvPr id="446" name="Line"/>
          <p:cNvSpPr/>
          <p:nvPr/>
        </p:nvSpPr>
        <p:spPr>
          <a:xfrm>
            <a:off x="2473968" y="6761711"/>
            <a:ext cx="1008433" cy="1"/>
          </a:xfrm>
          <a:prstGeom prst="line">
            <a:avLst/>
          </a:prstGeom>
          <a:ln w="12700">
            <a:solidFill>
              <a:srgbClr val="FF6251">
                <a:alpha val="75000"/>
              </a:srgbClr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7" name="Line"/>
          <p:cNvSpPr/>
          <p:nvPr/>
        </p:nvSpPr>
        <p:spPr>
          <a:xfrm flipH="1">
            <a:off x="2512068" y="4307115"/>
            <a:ext cx="1" cy="2448648"/>
          </a:xfrm>
          <a:prstGeom prst="line">
            <a:avLst/>
          </a:prstGeom>
          <a:ln w="25400">
            <a:solidFill>
              <a:srgbClr val="786257">
                <a:alpha val="75000"/>
              </a:srgbClr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8" name="Line"/>
          <p:cNvSpPr/>
          <p:nvPr/>
        </p:nvSpPr>
        <p:spPr>
          <a:xfrm flipH="1" flipV="1">
            <a:off x="2296168" y="4774334"/>
            <a:ext cx="3349080" cy="3"/>
          </a:xfrm>
          <a:prstGeom prst="line">
            <a:avLst/>
          </a:prstGeom>
          <a:ln w="25400">
            <a:solidFill>
              <a:srgbClr val="786257">
                <a:alpha val="75000"/>
              </a:srgbClr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9" name="V"/>
          <p:cNvSpPr txBox="1"/>
          <p:nvPr/>
        </p:nvSpPr>
        <p:spPr>
          <a:xfrm>
            <a:off x="1944424" y="3862615"/>
            <a:ext cx="4663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5756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</a:t>
            </a:r>
          </a:p>
        </p:txBody>
      </p:sp>
      <p:sp>
        <p:nvSpPr>
          <p:cNvPr id="450" name="r"/>
          <p:cNvSpPr txBox="1"/>
          <p:nvPr/>
        </p:nvSpPr>
        <p:spPr>
          <a:xfrm>
            <a:off x="5585263" y="4002315"/>
            <a:ext cx="28895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 i="1">
                <a:solidFill>
                  <a:srgbClr val="5756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r</a:t>
            </a:r>
          </a:p>
        </p:txBody>
      </p:sp>
      <p:sp>
        <p:nvSpPr>
          <p:cNvPr id="451" name="Λ-1"/>
          <p:cNvSpPr txBox="1"/>
          <p:nvPr/>
        </p:nvSpPr>
        <p:spPr>
          <a:xfrm>
            <a:off x="2677111" y="6926242"/>
            <a:ext cx="602147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000"/>
            </a:pPr>
            <a:r>
              <a:t>Λ</a:t>
            </a:r>
            <a:r>
              <a:rPr baseline="31999"/>
              <a:t>-1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2" name="Equation"/>
              <p:cNvSpPr txBox="1"/>
              <p:nvPr/>
            </p:nvSpPr>
            <p:spPr>
              <a:xfrm>
                <a:off x="4264685" y="5674669"/>
                <a:ext cx="1551792" cy="81229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indent="0" defTabSz="914400" latinLnBrk="1">
                  <a:spcBef>
                    <a:spcPts val="0"/>
                  </a:spcBef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∝−</m:t>
                      </m:r>
                      <m:f>
                        <m:fPr>
                          <m:ctrlP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sz="3000"/>
              </a:p>
            </p:txBody>
          </p:sp>
        </mc:Choice>
        <mc:Fallback>
          <p:sp>
            <p:nvSpPr>
              <p:cNvPr id="452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4685" y="5674669"/>
                <a:ext cx="1551792" cy="812293"/>
              </a:xfrm>
              <a:prstGeom prst="rect">
                <a:avLst/>
              </a:prstGeom>
              <a:blipFill>
                <a:blip r:embed="rId3"/>
                <a:stretch>
                  <a:fillRect l="-9016" t="-3077" r="-6557" b="-1692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3" name="Line"/>
          <p:cNvSpPr/>
          <p:nvPr/>
        </p:nvSpPr>
        <p:spPr>
          <a:xfrm>
            <a:off x="2560033" y="4911357"/>
            <a:ext cx="2381340" cy="1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4" name="Line"/>
          <p:cNvSpPr/>
          <p:nvPr/>
        </p:nvSpPr>
        <p:spPr>
          <a:xfrm>
            <a:off x="2560033" y="5254983"/>
            <a:ext cx="1601037" cy="1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5" name="Connection Line"/>
          <p:cNvSpPr/>
          <p:nvPr/>
        </p:nvSpPr>
        <p:spPr>
          <a:xfrm>
            <a:off x="3470034" y="4825058"/>
            <a:ext cx="1982700" cy="1706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327" y="7776"/>
                  <a:pt x="10527" y="576"/>
                  <a:pt x="21600" y="0"/>
                </a:cubicBezTo>
              </a:path>
            </a:pathLst>
          </a:custGeom>
          <a:ln w="25400">
            <a:solidFill>
              <a:schemeClr val="accent6">
                <a:satOff val="-15808"/>
                <a:lumOff val="-17557"/>
              </a:schemeClr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456" name="Line"/>
          <p:cNvSpPr/>
          <p:nvPr/>
        </p:nvSpPr>
        <p:spPr>
          <a:xfrm flipV="1">
            <a:off x="2484738" y="6522599"/>
            <a:ext cx="986893" cy="1"/>
          </a:xfrm>
          <a:prstGeom prst="line">
            <a:avLst/>
          </a:prstGeom>
          <a:ln w="25400">
            <a:solidFill>
              <a:schemeClr val="accent6">
                <a:satOff val="-15808"/>
                <a:lumOff val="-175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7" name="Unphysical bound states"/>
          <p:cNvSpPr txBox="1"/>
          <p:nvPr/>
        </p:nvSpPr>
        <p:spPr>
          <a:xfrm>
            <a:off x="410843" y="4815178"/>
            <a:ext cx="1691045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000"/>
            </a:lvl1pPr>
          </a:lstStyle>
          <a:p>
            <a:r>
              <a:t>Unphysical bound states</a:t>
            </a:r>
          </a:p>
        </p:txBody>
      </p:sp>
      <p:sp>
        <p:nvSpPr>
          <p:cNvPr id="458" name="Line"/>
          <p:cNvSpPr/>
          <p:nvPr/>
        </p:nvSpPr>
        <p:spPr>
          <a:xfrm flipV="1">
            <a:off x="2213753" y="5004455"/>
            <a:ext cx="727700" cy="290688"/>
          </a:xfrm>
          <a:prstGeom prst="lin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9" name="Line"/>
          <p:cNvSpPr/>
          <p:nvPr/>
        </p:nvSpPr>
        <p:spPr>
          <a:xfrm flipV="1">
            <a:off x="2211472" y="5268215"/>
            <a:ext cx="601193" cy="1"/>
          </a:xfrm>
          <a:prstGeom prst="lin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60" name="⟹"/>
          <p:cNvSpPr txBox="1"/>
          <p:nvPr/>
        </p:nvSpPr>
        <p:spPr>
          <a:xfrm>
            <a:off x="6675135" y="5592387"/>
            <a:ext cx="601639" cy="520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6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⟹</a:t>
            </a:r>
          </a:p>
        </p:txBody>
      </p:sp>
      <p:sp>
        <p:nvSpPr>
          <p:cNvPr id="461" name="Beane et al ’01…"/>
          <p:cNvSpPr txBox="1"/>
          <p:nvPr/>
        </p:nvSpPr>
        <p:spPr>
          <a:xfrm>
            <a:off x="8191713" y="1158496"/>
            <a:ext cx="4602833" cy="11586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t>Beane et al ’01</a:t>
            </a:r>
          </a:p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t>Pavon Valderrama &amp; Ruiz Arriola ’05, ’07 </a:t>
            </a:r>
          </a:p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t>Nogga et al ’05 </a:t>
            </a:r>
          </a:p>
          <a:p>
            <a:pPr marL="0" indent="0">
              <a:spcBef>
                <a:spcPts val="0"/>
              </a:spcBef>
              <a:buSzTx/>
              <a:buNone/>
              <a:defRPr sz="1800"/>
            </a:pPr>
            <a:r>
              <a:t>BwL &amp; van Kolck ’07 </a:t>
            </a:r>
          </a:p>
        </p:txBody>
      </p:sp>
      <p:sp>
        <p:nvSpPr>
          <p:cNvPr id="462" name="Modify PC"/>
          <p:cNvSpPr txBox="1"/>
          <p:nvPr/>
        </p:nvSpPr>
        <p:spPr>
          <a:xfrm>
            <a:off x="6182818" y="5092317"/>
            <a:ext cx="1818569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None/>
              <a:defRPr sz="3000"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Modify PC</a:t>
            </a:r>
          </a:p>
        </p:txBody>
      </p:sp>
      <p:sp>
        <p:nvSpPr>
          <p:cNvPr id="463" name="Line"/>
          <p:cNvSpPr/>
          <p:nvPr/>
        </p:nvSpPr>
        <p:spPr>
          <a:xfrm>
            <a:off x="8892234" y="7350456"/>
            <a:ext cx="1008433" cy="1"/>
          </a:xfrm>
          <a:prstGeom prst="line">
            <a:avLst/>
          </a:prstGeom>
          <a:ln w="12700">
            <a:solidFill>
              <a:srgbClr val="FF6251">
                <a:alpha val="75000"/>
              </a:srgbClr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4" name="Line"/>
          <p:cNvSpPr/>
          <p:nvPr/>
        </p:nvSpPr>
        <p:spPr>
          <a:xfrm>
            <a:off x="8930334" y="3822947"/>
            <a:ext cx="1" cy="3701777"/>
          </a:xfrm>
          <a:prstGeom prst="line">
            <a:avLst/>
          </a:prstGeom>
          <a:ln w="25400">
            <a:solidFill>
              <a:srgbClr val="786257">
                <a:alpha val="75000"/>
              </a:srgbClr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5" name="Line"/>
          <p:cNvSpPr/>
          <p:nvPr/>
        </p:nvSpPr>
        <p:spPr>
          <a:xfrm flipH="1" flipV="1">
            <a:off x="8714434" y="5543296"/>
            <a:ext cx="3349081" cy="3"/>
          </a:xfrm>
          <a:prstGeom prst="line">
            <a:avLst/>
          </a:prstGeom>
          <a:ln w="25400">
            <a:solidFill>
              <a:srgbClr val="786257">
                <a:alpha val="75000"/>
              </a:srgbClr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6" name="V"/>
          <p:cNvSpPr txBox="1"/>
          <p:nvPr/>
        </p:nvSpPr>
        <p:spPr>
          <a:xfrm>
            <a:off x="8362690" y="4631577"/>
            <a:ext cx="4663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5756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</a:t>
            </a:r>
          </a:p>
        </p:txBody>
      </p:sp>
      <p:sp>
        <p:nvSpPr>
          <p:cNvPr id="467" name="r"/>
          <p:cNvSpPr txBox="1"/>
          <p:nvPr/>
        </p:nvSpPr>
        <p:spPr>
          <a:xfrm>
            <a:off x="12003529" y="4771276"/>
            <a:ext cx="2889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 i="1">
                <a:solidFill>
                  <a:srgbClr val="5756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r</a:t>
            </a:r>
          </a:p>
        </p:txBody>
      </p:sp>
      <p:sp>
        <p:nvSpPr>
          <p:cNvPr id="468" name="Λ-1"/>
          <p:cNvSpPr txBox="1"/>
          <p:nvPr/>
        </p:nvSpPr>
        <p:spPr>
          <a:xfrm>
            <a:off x="9212777" y="6803055"/>
            <a:ext cx="602148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000"/>
            </a:pPr>
            <a:r>
              <a:t>Λ</a:t>
            </a:r>
            <a:r>
              <a:rPr baseline="31999"/>
              <a:t>-1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9" name="Equation"/>
              <p:cNvSpPr txBox="1"/>
              <p:nvPr/>
            </p:nvSpPr>
            <p:spPr>
              <a:xfrm>
                <a:off x="10682951" y="6443631"/>
                <a:ext cx="1551793" cy="81229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indent="0" defTabSz="914400" latinLnBrk="1">
                  <a:spcBef>
                    <a:spcPts val="0"/>
                  </a:spcBef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∝−</m:t>
                      </m:r>
                      <m:f>
                        <m:fPr>
                          <m:ctrlP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sz="3000"/>
              </a:p>
            </p:txBody>
          </p:sp>
        </mc:Choice>
        <mc:Fallback>
          <p:sp>
            <p:nvSpPr>
              <p:cNvPr id="46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2951" y="6443631"/>
                <a:ext cx="1551793" cy="812293"/>
              </a:xfrm>
              <a:prstGeom prst="rect">
                <a:avLst/>
              </a:prstGeom>
              <a:blipFill>
                <a:blip r:embed="rId4"/>
                <a:stretch>
                  <a:fillRect l="-8065" t="-4615" r="-5645" b="-1538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6" name="Connection Line"/>
          <p:cNvSpPr/>
          <p:nvPr/>
        </p:nvSpPr>
        <p:spPr>
          <a:xfrm>
            <a:off x="9888301" y="5594020"/>
            <a:ext cx="1982699" cy="1706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327" y="7776"/>
                  <a:pt x="10527" y="576"/>
                  <a:pt x="21600" y="0"/>
                </a:cubicBezTo>
              </a:path>
            </a:pathLst>
          </a:custGeom>
          <a:ln w="25400">
            <a:solidFill>
              <a:schemeClr val="accent6">
                <a:satOff val="-15808"/>
                <a:lumOff val="-17557"/>
              </a:schemeClr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471" name="Line"/>
          <p:cNvSpPr/>
          <p:nvPr/>
        </p:nvSpPr>
        <p:spPr>
          <a:xfrm>
            <a:off x="8903004" y="4412583"/>
            <a:ext cx="986893" cy="1"/>
          </a:xfrm>
          <a:prstGeom prst="line">
            <a:avLst/>
          </a:prstGeom>
          <a:ln w="25400">
            <a:solidFill>
              <a:schemeClr val="accent6">
                <a:satOff val="-15808"/>
                <a:lumOff val="-175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2" name="Line"/>
          <p:cNvSpPr/>
          <p:nvPr/>
        </p:nvSpPr>
        <p:spPr>
          <a:xfrm>
            <a:off x="9888024" y="4409262"/>
            <a:ext cx="1" cy="2895000"/>
          </a:xfrm>
          <a:prstGeom prst="line">
            <a:avLst/>
          </a:prstGeom>
          <a:ln w="25400">
            <a:solidFill>
              <a:schemeClr val="accent6">
                <a:satOff val="-15808"/>
                <a:lumOff val="-175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3" name="Vs"/>
          <p:cNvSpPr txBox="1"/>
          <p:nvPr/>
        </p:nvSpPr>
        <p:spPr>
          <a:xfrm>
            <a:off x="9961871" y="4125750"/>
            <a:ext cx="445877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000" i="1"/>
            </a:pPr>
            <a:r>
              <a:t>V</a:t>
            </a:r>
            <a:r>
              <a:rPr baseline="-5999"/>
              <a:t>s</a:t>
            </a:r>
          </a:p>
        </p:txBody>
      </p:sp>
      <p:sp>
        <p:nvSpPr>
          <p:cNvPr id="474" name="Regularized contact potentials"/>
          <p:cNvSpPr txBox="1"/>
          <p:nvPr/>
        </p:nvSpPr>
        <p:spPr>
          <a:xfrm>
            <a:off x="9365569" y="3124122"/>
            <a:ext cx="2783753" cy="899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</a:defRPr>
            </a:lvl1pPr>
          </a:lstStyle>
          <a:p>
            <a:r>
              <a:t>Regularized contact potentials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543" y="5279342"/>
            <a:ext cx="2559841" cy="88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590" y="5278574"/>
            <a:ext cx="2533158" cy="882453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Renormalizing singular attraction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Renormalizing singular attraction</a:t>
            </a:r>
          </a:p>
        </p:txBody>
      </p:sp>
      <p:pic>
        <p:nvPicPr>
          <p:cNvPr id="483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182" y="6312215"/>
            <a:ext cx="3873501" cy="3022601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promote"/>
          <p:cNvSpPr txBox="1"/>
          <p:nvPr/>
        </p:nvSpPr>
        <p:spPr>
          <a:xfrm>
            <a:off x="5696815" y="5149220"/>
            <a:ext cx="1299345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promote</a:t>
            </a:r>
          </a:p>
        </p:txBody>
      </p:sp>
      <p:sp>
        <p:nvSpPr>
          <p:cNvPr id="485" name="Line"/>
          <p:cNvSpPr/>
          <p:nvPr/>
        </p:nvSpPr>
        <p:spPr>
          <a:xfrm flipV="1">
            <a:off x="5830954" y="5848443"/>
            <a:ext cx="1031065" cy="1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86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4335" y="6329059"/>
            <a:ext cx="3670301" cy="3086101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Manifestation via cutoff dependence"/>
          <p:cNvSpPr txBox="1"/>
          <p:nvPr/>
        </p:nvSpPr>
        <p:spPr>
          <a:xfrm>
            <a:off x="928772" y="1601936"/>
            <a:ext cx="5755805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r>
              <a:t>Manifestation via cutoff dependence</a:t>
            </a:r>
          </a:p>
        </p:txBody>
      </p:sp>
      <p:sp>
        <p:nvSpPr>
          <p:cNvPr id="488" name="Nogga, Timmerman &amp; van Kolck (2005)"/>
          <p:cNvSpPr txBox="1"/>
          <p:nvPr/>
        </p:nvSpPr>
        <p:spPr>
          <a:xfrm>
            <a:off x="8328489" y="1377516"/>
            <a:ext cx="4276651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000"/>
            </a:lvl1pPr>
          </a:lstStyle>
          <a:p>
            <a:r>
              <a:t>Nogga, Timmerman &amp; van Kolck (2005)</a:t>
            </a:r>
          </a:p>
        </p:txBody>
      </p:sp>
      <p:grpSp>
        <p:nvGrpSpPr>
          <p:cNvPr id="491" name="Group"/>
          <p:cNvGrpSpPr/>
          <p:nvPr/>
        </p:nvGrpSpPr>
        <p:grpSpPr>
          <a:xfrm>
            <a:off x="5376442" y="2279974"/>
            <a:ext cx="3100811" cy="2404692"/>
            <a:chOff x="0" y="0"/>
            <a:chExt cx="3100810" cy="2404690"/>
          </a:xfrm>
        </p:grpSpPr>
        <p:pic>
          <p:nvPicPr>
            <p:cNvPr id="489" name="droppedImage.pdf" descr="droppedImage.pd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086150" cy="18744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0" name="droppedImage.pdf" descr="droppedImag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2416" y="1825299"/>
              <a:ext cx="2448395" cy="5793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2" name="Solid: Tlab = 10 MeV, dashed: 50 MeV"/>
          <p:cNvSpPr txBox="1"/>
          <p:nvPr/>
        </p:nvSpPr>
        <p:spPr>
          <a:xfrm>
            <a:off x="8522628" y="2415835"/>
            <a:ext cx="43434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000"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Solid: Tlab = 10 MeV, dashed: 50 MeV</a:t>
            </a:r>
          </a:p>
        </p:txBody>
      </p:sp>
      <p:sp>
        <p:nvSpPr>
          <p:cNvPr id="493" name="Phase shifts vs. Λ :"/>
          <p:cNvSpPr txBox="1"/>
          <p:nvPr/>
        </p:nvSpPr>
        <p:spPr>
          <a:xfrm>
            <a:off x="2010898" y="2973085"/>
            <a:ext cx="3016077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Phase shifts vs. Λ :</a:t>
            </a:r>
          </a:p>
        </p:txBody>
      </p:sp>
      <p:sp>
        <p:nvSpPr>
          <p:cNvPr id="494" name="Solution: change power counting"/>
          <p:cNvSpPr txBox="1"/>
          <p:nvPr/>
        </p:nvSpPr>
        <p:spPr>
          <a:xfrm>
            <a:off x="928772" y="4504370"/>
            <a:ext cx="5269633" cy="492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r>
              <a:t>Solution: change power counting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Image" descr="Image"/>
          <p:cNvPicPr>
            <a:picLocks noChangeAspect="1"/>
          </p:cNvPicPr>
          <p:nvPr/>
        </p:nvPicPr>
        <p:blipFill>
          <a:blip r:embed="rId2"/>
          <a:srcRect b="12542"/>
          <a:stretch>
            <a:fillRect/>
          </a:stretch>
        </p:blipFill>
        <p:spPr>
          <a:xfrm>
            <a:off x="1333141" y="3507845"/>
            <a:ext cx="3891732" cy="3091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911" y="3332227"/>
            <a:ext cx="3644901" cy="242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535" y="5732572"/>
            <a:ext cx="307340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Nogga et al (’05)"/>
          <p:cNvSpPr txBox="1"/>
          <p:nvPr/>
        </p:nvSpPr>
        <p:spPr>
          <a:xfrm>
            <a:off x="11009129" y="6180954"/>
            <a:ext cx="1682131" cy="358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1800"/>
            </a:lvl1pPr>
          </a:lstStyle>
          <a:p>
            <a:r>
              <a:t>Nogga et al (’05)</a:t>
            </a:r>
          </a:p>
        </p:txBody>
      </p:sp>
      <p:sp>
        <p:nvSpPr>
          <p:cNvPr id="500" name="LO"/>
          <p:cNvSpPr txBox="1"/>
          <p:nvPr/>
        </p:nvSpPr>
        <p:spPr>
          <a:xfrm>
            <a:off x="10878980" y="4286469"/>
            <a:ext cx="622177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LO</a:t>
            </a:r>
          </a:p>
        </p:txBody>
      </p:sp>
      <p:sp>
        <p:nvSpPr>
          <p:cNvPr id="501" name="PWA"/>
          <p:cNvSpPr txBox="1"/>
          <p:nvPr/>
        </p:nvSpPr>
        <p:spPr>
          <a:xfrm>
            <a:off x="9746705" y="4811185"/>
            <a:ext cx="918717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PWA</a:t>
            </a:r>
          </a:p>
        </p:txBody>
      </p:sp>
      <p:pic>
        <p:nvPicPr>
          <p:cNvPr id="502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993" y="1947414"/>
            <a:ext cx="2559841" cy="880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4041" y="1946646"/>
            <a:ext cx="2533157" cy="882453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promote"/>
          <p:cNvSpPr txBox="1"/>
          <p:nvPr/>
        </p:nvSpPr>
        <p:spPr>
          <a:xfrm>
            <a:off x="6061265" y="1817292"/>
            <a:ext cx="1299345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promote</a:t>
            </a:r>
          </a:p>
        </p:txBody>
      </p:sp>
      <p:sp>
        <p:nvSpPr>
          <p:cNvPr id="505" name="Line"/>
          <p:cNvSpPr/>
          <p:nvPr/>
        </p:nvSpPr>
        <p:spPr>
          <a:xfrm flipV="1">
            <a:off x="6195405" y="2516514"/>
            <a:ext cx="1031065" cy="1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06" name="Renormalizing singular attra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Renormalizing singular attraction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Can we simplify these nuclear interaction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Can we simplify these nuclear interactions?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A motivation: Wigner SU(4) symmet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 motivation: Wigner SU(4) symmetry</a:t>
            </a:r>
          </a:p>
        </p:txBody>
      </p:sp>
      <p:pic>
        <p:nvPicPr>
          <p:cNvPr id="5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018" y="2268078"/>
            <a:ext cx="977901" cy="1828801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Approximate SU(4) invariance of nuclear forces"/>
          <p:cNvSpPr txBox="1"/>
          <p:nvPr/>
        </p:nvSpPr>
        <p:spPr>
          <a:xfrm>
            <a:off x="940920" y="1544674"/>
            <a:ext cx="7440738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r>
              <a:rPr>
                <a:solidFill>
                  <a:schemeClr val="accent1">
                    <a:lumOff val="-13575"/>
                  </a:schemeClr>
                </a:solidFill>
              </a:rPr>
              <a:t>Approximate</a:t>
            </a:r>
            <a:r>
              <a:t> SU(4) invariance of nuclear forces</a:t>
            </a:r>
          </a:p>
        </p:txBody>
      </p:sp>
      <p:sp>
        <p:nvSpPr>
          <p:cNvPr id="513" name="SU(4) transformation"/>
          <p:cNvSpPr txBox="1"/>
          <p:nvPr/>
        </p:nvSpPr>
        <p:spPr>
          <a:xfrm>
            <a:off x="3489563" y="2733956"/>
            <a:ext cx="3165898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</a:lvl1pPr>
          </a:lstStyle>
          <a:p>
            <a:r>
              <a:t>SU(4) transformation</a:t>
            </a:r>
          </a:p>
        </p:txBody>
      </p:sp>
      <p:sp>
        <p:nvSpPr>
          <p:cNvPr id="514" name="Interactions between NN pairs : (S = 0, T = 1) ≈ (S = 1, T = 0)"/>
          <p:cNvSpPr txBox="1"/>
          <p:nvPr/>
        </p:nvSpPr>
        <p:spPr>
          <a:xfrm>
            <a:off x="953069" y="4327388"/>
            <a:ext cx="9401225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r>
              <a:t>Interactions between NN pairs : (S = 0, T = 1) ≈ (S = 1, T = 0)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5" name="fm ;    fm"/>
              <p:cNvSpPr txBox="1"/>
              <p:nvPr/>
            </p:nvSpPr>
            <p:spPr>
              <a:xfrm>
                <a:off x="2594296" y="5050792"/>
                <a:ext cx="4495413" cy="5382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>
                <a:normAutofit/>
              </a:bodyPr>
              <a:lstStyle/>
              <a:p>
                <a:pPr marL="0" indent="0">
                  <a:buSz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29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≃−20</m:t>
                    </m:r>
                  </m:oMath>
                </a14:m>
                <a:r>
                  <a:t> fm 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9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≃5</m:t>
                    </m:r>
                  </m:oMath>
                </a14:m>
                <a:r>
                  <a:t> fm </a:t>
                </a:r>
              </a:p>
            </p:txBody>
          </p:sp>
        </mc:Choice>
        <mc:Fallback>
          <p:sp>
            <p:nvSpPr>
              <p:cNvPr id="515" name="fm ;    fm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296" y="5050792"/>
                <a:ext cx="4495413" cy="538288"/>
              </a:xfrm>
              <a:prstGeom prst="rect">
                <a:avLst/>
              </a:prstGeom>
              <a:blipFill>
                <a:blip r:embed="rId3"/>
                <a:stretch>
                  <a:fillRect l="-845" t="-9091" r="-8451" b="-2954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6" name="Equation"/>
              <p:cNvSpPr txBox="1"/>
              <p:nvPr/>
            </p:nvSpPr>
            <p:spPr>
              <a:xfrm>
                <a:off x="7958468" y="5076681"/>
                <a:ext cx="3139754" cy="93525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indent="0" defTabSz="914400" latinLnBrk="1">
                  <a:spcBef>
                    <a:spcPts val="0"/>
                  </a:spcBef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−1/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sz="28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+⋯−</m:t>
                          </m:r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𝑖𝑘</m:t>
                          </m:r>
                        </m:den>
                      </m:f>
                    </m:oMath>
                  </m:oMathPara>
                </a14:m>
                <a:endParaRPr sz="2800"/>
              </a:p>
            </p:txBody>
          </p:sp>
        </mc:Choice>
        <mc:Fallback>
          <p:sp>
            <p:nvSpPr>
              <p:cNvPr id="51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8468" y="5076681"/>
                <a:ext cx="3139754" cy="935254"/>
              </a:xfrm>
              <a:prstGeom prst="rect">
                <a:avLst/>
              </a:prstGeom>
              <a:blipFill>
                <a:blip r:embed="rId4"/>
                <a:stretch>
                  <a:fillRect l="-1606" t="-1333" r="-10442" b="-266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7" name="Connection Line"/>
          <p:cNvSpPr/>
          <p:nvPr/>
        </p:nvSpPr>
        <p:spPr>
          <a:xfrm>
            <a:off x="5168081" y="6418158"/>
            <a:ext cx="2939200" cy="2407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extrusionOk="0">
                <a:moveTo>
                  <a:pt x="21600" y="132"/>
                </a:moveTo>
                <a:cubicBezTo>
                  <a:pt x="14453" y="21600"/>
                  <a:pt x="7253" y="21556"/>
                  <a:pt x="0" y="0"/>
                </a:cubicBezTo>
              </a:path>
            </a:pathLst>
          </a:custGeom>
          <a:ln w="76200">
            <a:solidFill>
              <a:schemeClr val="accent5">
                <a:lumOff val="-29866"/>
              </a:schemeClr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518" name="Line"/>
          <p:cNvSpPr/>
          <p:nvPr/>
        </p:nvSpPr>
        <p:spPr>
          <a:xfrm flipH="1">
            <a:off x="5355901" y="7375801"/>
            <a:ext cx="2563582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9" name="Line"/>
          <p:cNvSpPr/>
          <p:nvPr/>
        </p:nvSpPr>
        <p:spPr>
          <a:xfrm flipH="1">
            <a:off x="5673152" y="7907499"/>
            <a:ext cx="1929091" cy="1"/>
          </a:xfrm>
          <a:prstGeom prst="line">
            <a:avLst/>
          </a:prstGeom>
          <a:ln w="508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20" name="Filled"/>
          <p:cNvSpPr txBox="1"/>
          <p:nvPr/>
        </p:nvSpPr>
        <p:spPr>
          <a:xfrm>
            <a:off x="6165651" y="8031888"/>
            <a:ext cx="944093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Filled</a:t>
            </a:r>
          </a:p>
        </p:txBody>
      </p:sp>
      <p:pic>
        <p:nvPicPr>
          <p:cNvPr id="521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481" y="7129354"/>
            <a:ext cx="482180" cy="492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6104" y="2268078"/>
            <a:ext cx="5721759" cy="1330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pasted-movie.png" descr="pasted-movi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4427" y="7101801"/>
            <a:ext cx="558801" cy="533401"/>
          </a:xfrm>
          <a:prstGeom prst="rect">
            <a:avLst/>
          </a:prstGeom>
          <a:ln w="12700">
            <a:miter lim="400000"/>
          </a:ln>
        </p:spPr>
      </p:pic>
      <p:sp>
        <p:nvSpPr>
          <p:cNvPr id="524" name="2-body:"/>
          <p:cNvSpPr txBox="1"/>
          <p:nvPr/>
        </p:nvSpPr>
        <p:spPr>
          <a:xfrm>
            <a:off x="1281074" y="5076681"/>
            <a:ext cx="1220516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</a:lvl1pPr>
          </a:lstStyle>
          <a:p>
            <a:r>
              <a:t>2-body:</a:t>
            </a:r>
          </a:p>
        </p:txBody>
      </p:sp>
      <p:sp>
        <p:nvSpPr>
          <p:cNvPr id="525" name="Approximate degenerate states of nuclei:"/>
          <p:cNvSpPr txBox="1"/>
          <p:nvPr/>
        </p:nvSpPr>
        <p:spPr>
          <a:xfrm>
            <a:off x="1220332" y="6549380"/>
            <a:ext cx="3693151" cy="899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indent="0">
              <a:buSzTx/>
              <a:buNone/>
            </a:lvl1pPr>
          </a:lstStyle>
          <a:p>
            <a:r>
              <a:t>Approximate degenerate states of nuclei:</a:t>
            </a:r>
          </a:p>
        </p:txBody>
      </p:sp>
      <p:sp>
        <p:nvSpPr>
          <p:cNvPr id="526" name="4He, 12C, 16O, etc. can be viewed as alpha clusters"/>
          <p:cNvSpPr txBox="1"/>
          <p:nvPr/>
        </p:nvSpPr>
        <p:spPr>
          <a:xfrm>
            <a:off x="1220332" y="8134181"/>
            <a:ext cx="4047003" cy="89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0" indent="0">
              <a:buSzTx/>
              <a:buNone/>
            </a:pPr>
            <a:r>
              <a:rPr baseline="31999"/>
              <a:t>4</a:t>
            </a:r>
            <a:r>
              <a:t>He, </a:t>
            </a:r>
            <a:r>
              <a:rPr baseline="31999"/>
              <a:t>12</a:t>
            </a:r>
            <a:r>
              <a:t>C, </a:t>
            </a:r>
            <a:r>
              <a:rPr baseline="31999"/>
              <a:t>16</a:t>
            </a:r>
            <a:r>
              <a:t>O, etc. can be viewed as alpha clusters 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Wigner symmetry via Chiral EF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Wigner symmetry via Chiral EFT?</a:t>
            </a:r>
          </a:p>
        </p:txBody>
      </p:sp>
      <p:pic>
        <p:nvPicPr>
          <p:cNvPr id="530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51" y="8351765"/>
            <a:ext cx="4114801" cy="812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56" y="3108026"/>
            <a:ext cx="6172887" cy="860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744" y="3967503"/>
            <a:ext cx="3331635" cy="429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932" y="4996780"/>
            <a:ext cx="4341950" cy="733439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Tensor F"/>
          <p:cNvSpPr txBox="1"/>
          <p:nvPr/>
        </p:nvSpPr>
        <p:spPr>
          <a:xfrm>
            <a:off x="5237985" y="2681121"/>
            <a:ext cx="1185119" cy="431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400">
                <a:solidFill>
                  <a:schemeClr val="accent2">
                    <a:hueOff val="167855"/>
                    <a:satOff val="17755"/>
                    <a:lumOff val="-16671"/>
                  </a:schemeClr>
                </a:solidFill>
              </a:defRPr>
            </a:lvl1pPr>
          </a:lstStyle>
          <a:p>
            <a:r>
              <a:t>Tensor 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35" name=":"/>
              <p:cNvSpPr txBox="1"/>
              <p:nvPr/>
            </p:nvSpPr>
            <p:spPr>
              <a:xfrm>
                <a:off x="3051357" y="5125547"/>
                <a:ext cx="1326189" cy="47590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>
                <a:normAutofit/>
              </a:bodyPr>
              <a:lstStyle/>
              <a:p>
                <a:pPr marL="0" indent="0">
                  <a:buSzTx/>
                  <a:buNone/>
                  <a:defRPr sz="2400"/>
                </a:pPr>
                <a14:m>
                  <m:oMath xmlns:m="http://schemas.openxmlformats.org/officeDocument/2006/math">
                    <m:r>
                      <a:rPr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  <m:sup>
                        <m:r>
                          <a:rPr sz="2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bSup>
                  </m:oMath>
                </a14:m>
                <a:r>
                  <a:t> :</a:t>
                </a:r>
              </a:p>
            </p:txBody>
          </p:sp>
        </mc:Choice>
        <mc:Fallback>
          <p:sp>
            <p:nvSpPr>
              <p:cNvPr id="535" name="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1357" y="5125547"/>
                <a:ext cx="1326189" cy="475905"/>
              </a:xfrm>
              <a:prstGeom prst="rect">
                <a:avLst/>
              </a:prstGeom>
              <a:blipFill>
                <a:blip r:embed="rId6"/>
                <a:stretch>
                  <a:fillRect l="-1905" t="-5128" r="-17143" b="-2820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6" name="OPE tensor force breaks SU(4), badly"/>
          <p:cNvSpPr txBox="1"/>
          <p:nvPr/>
        </p:nvSpPr>
        <p:spPr>
          <a:xfrm>
            <a:off x="1196036" y="1751196"/>
            <a:ext cx="5950620" cy="492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r>
              <a:t>OPE tensor force breaks SU(4), badly</a:t>
            </a:r>
          </a:p>
        </p:txBody>
      </p:sp>
      <p:sp>
        <p:nvSpPr>
          <p:cNvPr id="537" name="But, SU(4) can implemented in pionless EFT by letting CT to be perturbation"/>
          <p:cNvSpPr txBox="1"/>
          <p:nvPr/>
        </p:nvSpPr>
        <p:spPr>
          <a:xfrm>
            <a:off x="1104365" y="6330020"/>
            <a:ext cx="11587668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r>
              <a:t>But, SU(4) can implemented in pionless EFT by letting </a:t>
            </a:r>
            <a:r>
              <a:rPr i="1"/>
              <a:t>C</a:t>
            </a:r>
            <a:r>
              <a:rPr i="1" baseline="-5999"/>
              <a:t>T</a:t>
            </a:r>
            <a:r>
              <a:t> to be perturbation </a:t>
            </a:r>
          </a:p>
        </p:txBody>
      </p:sp>
      <p:pic>
        <p:nvPicPr>
          <p:cNvPr id="538" name="pasted-movie.png" descr="pasted-movie.png"/>
          <p:cNvPicPr>
            <a:picLocks noChangeAspect="1"/>
          </p:cNvPicPr>
          <p:nvPr/>
        </p:nvPicPr>
        <p:blipFill>
          <a:blip r:embed="rId7"/>
          <a:srcRect l="63583"/>
          <a:stretch>
            <a:fillRect/>
          </a:stretch>
        </p:blipFill>
        <p:spPr>
          <a:xfrm rot="16200000">
            <a:off x="6278012" y="7198610"/>
            <a:ext cx="638835" cy="984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pasted-movie.png" descr="pasted-movie.png"/>
          <p:cNvPicPr>
            <a:picLocks noChangeAspect="1"/>
          </p:cNvPicPr>
          <p:nvPr/>
        </p:nvPicPr>
        <p:blipFill>
          <a:blip r:embed="rId7"/>
          <a:srcRect r="57486"/>
          <a:stretch>
            <a:fillRect/>
          </a:stretch>
        </p:blipFill>
        <p:spPr>
          <a:xfrm rot="16200000">
            <a:off x="4996094" y="7142602"/>
            <a:ext cx="745781" cy="9840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4712" y="8482908"/>
            <a:ext cx="1601124" cy="376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uccess of pionless-like intera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Success of pionless-like interactions</a:t>
            </a:r>
          </a:p>
        </p:txBody>
      </p:sp>
      <p:sp>
        <p:nvSpPr>
          <p:cNvPr id="543" name="Microscopic explanation for recent pionless-like (short-ranged) structure calculations:"/>
          <p:cNvSpPr txBox="1"/>
          <p:nvPr/>
        </p:nvSpPr>
        <p:spPr>
          <a:xfrm>
            <a:off x="1012973" y="1724791"/>
            <a:ext cx="11099800" cy="899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4200"/>
              </a:spcBef>
              <a:buClr>
                <a:srgbClr val="000000"/>
              </a:buClr>
            </a:lvl1pPr>
          </a:lstStyle>
          <a:p>
            <a:r>
              <a:t>Microscopic explanation for recent pionless-like (short-ranged) structure calculations:</a:t>
            </a:r>
          </a:p>
        </p:txBody>
      </p:sp>
      <p:pic>
        <p:nvPicPr>
          <p:cNvPr id="54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885" y="3666911"/>
            <a:ext cx="6089976" cy="3732567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Lyu et al. ’18, Lattice EFT calaboration"/>
          <p:cNvSpPr txBox="1"/>
          <p:nvPr/>
        </p:nvSpPr>
        <p:spPr>
          <a:xfrm>
            <a:off x="8342989" y="3175105"/>
            <a:ext cx="4129932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/>
            </a:lvl1pPr>
          </a:lstStyle>
          <a:p>
            <a:r>
              <a:t>Lyu et al. ’18, Lattice EFT calaboration</a:t>
            </a:r>
          </a:p>
        </p:txBody>
      </p:sp>
      <p:sp>
        <p:nvSpPr>
          <p:cNvPr id="546" name="Koenig et al. ’16…"/>
          <p:cNvSpPr txBox="1"/>
          <p:nvPr/>
        </p:nvSpPr>
        <p:spPr>
          <a:xfrm>
            <a:off x="3827324" y="2245498"/>
            <a:ext cx="2751074" cy="1271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0" indent="0">
              <a:spcBef>
                <a:spcPts val="0"/>
              </a:spcBef>
              <a:buSzTx/>
              <a:buNone/>
              <a:defRPr sz="2000"/>
            </a:pPr>
            <a:r>
              <a:t>Koenig et al. ’16</a:t>
            </a:r>
          </a:p>
          <a:p>
            <a:pPr marL="0" indent="0">
              <a:spcBef>
                <a:spcPts val="0"/>
              </a:spcBef>
              <a:buSzTx/>
              <a:buNone/>
              <a:defRPr sz="2000"/>
            </a:pPr>
            <a:r>
              <a:t>Lyu BN et al. ’18</a:t>
            </a:r>
          </a:p>
          <a:p>
            <a:pPr marL="0" indent="0" defTabSz="457200">
              <a:spcBef>
                <a:spcPts val="0"/>
              </a:spcBef>
              <a:buSzTx/>
              <a:buNone/>
              <a:defRPr sz="20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Gattobigio et al. ‘19</a:t>
            </a:r>
          </a:p>
          <a:p>
            <a:pPr marL="0" indent="0">
              <a:spcBef>
                <a:spcPts val="0"/>
              </a:spcBef>
              <a:buSzTx/>
              <a:buNone/>
              <a:defRPr sz="2000"/>
            </a:pPr>
            <a:r>
              <a:t>…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erturbative pion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Perturbative pions?</a:t>
            </a:r>
          </a:p>
        </p:txBody>
      </p:sp>
      <p:sp>
        <p:nvSpPr>
          <p:cNvPr id="549" name="Same LO as pionless:…"/>
          <p:cNvSpPr txBox="1">
            <a:spLocks noGrp="1"/>
          </p:cNvSpPr>
          <p:nvPr>
            <p:ph type="body" sz="half" idx="4294967295"/>
          </p:nvPr>
        </p:nvSpPr>
        <p:spPr>
          <a:xfrm>
            <a:off x="952500" y="1666759"/>
            <a:ext cx="11099800" cy="2877405"/>
          </a:xfrm>
          <a:prstGeom prst="rect">
            <a:avLst/>
          </a:prstGeom>
        </p:spPr>
        <p:txBody>
          <a:bodyPr anchor="t"/>
          <a:lstStyle/>
          <a:p>
            <a:pPr>
              <a:defRPr sz="3000"/>
            </a:pPr>
            <a:r>
              <a:t>Same LO as pionless: </a:t>
            </a:r>
          </a:p>
          <a:p>
            <a:pPr>
              <a:defRPr sz="3000"/>
            </a:pPr>
            <a:r>
              <a:t>LO of NN = bubble sums = </a:t>
            </a:r>
          </a:p>
          <a:p>
            <a:pPr>
              <a:defRPr sz="3000"/>
            </a:pPr>
            <a:r>
              <a:t>Subleading orders = distorted-wave expansion in OPE</a:t>
            </a:r>
          </a:p>
        </p:txBody>
      </p:sp>
      <p:pic>
        <p:nvPicPr>
          <p:cNvPr id="550" name="pasted-movie.png" descr="pasted-movie.png"/>
          <p:cNvPicPr>
            <a:picLocks noChangeAspect="1"/>
          </p:cNvPicPr>
          <p:nvPr/>
        </p:nvPicPr>
        <p:blipFill>
          <a:blip r:embed="rId2"/>
          <a:srcRect l="63583"/>
          <a:stretch>
            <a:fillRect/>
          </a:stretch>
        </p:blipFill>
        <p:spPr>
          <a:xfrm rot="16200000">
            <a:off x="6824687" y="1396492"/>
            <a:ext cx="638836" cy="984077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Kaplan, Savage &amp; Wise ’98…"/>
          <p:cNvSpPr txBox="1"/>
          <p:nvPr/>
        </p:nvSpPr>
        <p:spPr>
          <a:xfrm>
            <a:off x="8816974" y="1348993"/>
            <a:ext cx="3359374" cy="967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pPr marL="0" indent="0">
              <a:spcBef>
                <a:spcPts val="0"/>
              </a:spcBef>
              <a:buSzTx/>
              <a:buNone/>
              <a:defRPr sz="2000"/>
            </a:pPr>
            <a:r>
              <a:t>Kaplan, Savage &amp; Wise ’98</a:t>
            </a:r>
          </a:p>
          <a:p>
            <a:pPr marL="0" indent="0">
              <a:spcBef>
                <a:spcPts val="0"/>
              </a:spcBef>
              <a:buSzTx/>
              <a:buNone/>
              <a:defRPr sz="2000"/>
            </a:pPr>
            <a:r>
              <a:t>Fleming, Mehen &amp; Stewart ’99 </a:t>
            </a:r>
          </a:p>
          <a:p>
            <a:pPr marL="0" indent="0">
              <a:spcBef>
                <a:spcPts val="0"/>
              </a:spcBef>
              <a:buSzTx/>
              <a:buNone/>
              <a:defRPr sz="2000"/>
            </a:pPr>
            <a:r>
              <a:t>Beane, Kaplan &amp; Vuorinen ’08</a:t>
            </a:r>
          </a:p>
        </p:txBody>
      </p:sp>
      <p:sp>
        <p:nvSpPr>
          <p:cNvPr id="552" name="NLO:"/>
          <p:cNvSpPr txBox="1"/>
          <p:nvPr/>
        </p:nvSpPr>
        <p:spPr>
          <a:xfrm>
            <a:off x="2266270" y="5345430"/>
            <a:ext cx="943919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NLO:</a:t>
            </a:r>
          </a:p>
        </p:txBody>
      </p:sp>
      <p:sp>
        <p:nvSpPr>
          <p:cNvPr id="553" name="+ …"/>
          <p:cNvSpPr txBox="1"/>
          <p:nvPr/>
        </p:nvSpPr>
        <p:spPr>
          <a:xfrm>
            <a:off x="9650666" y="5284565"/>
            <a:ext cx="851497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3200"/>
            </a:lvl1pPr>
          </a:lstStyle>
          <a:p>
            <a:r>
              <a:t>+ …</a:t>
            </a:r>
          </a:p>
        </p:txBody>
      </p:sp>
      <p:sp>
        <p:nvSpPr>
          <p:cNvPr id="554" name="N2LO:"/>
          <p:cNvSpPr txBox="1"/>
          <p:nvPr/>
        </p:nvSpPr>
        <p:spPr>
          <a:xfrm>
            <a:off x="2243851" y="7109193"/>
            <a:ext cx="1121719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N2LO:</a:t>
            </a:r>
          </a:p>
        </p:txBody>
      </p:sp>
      <p:pic>
        <p:nvPicPr>
          <p:cNvPr id="555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9729" y="6733782"/>
            <a:ext cx="1933338" cy="1072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373" y="6667231"/>
            <a:ext cx="2208981" cy="1206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pasted-movie.png" descr="pasted-movie.png"/>
          <p:cNvPicPr>
            <a:picLocks noChangeAspect="1"/>
          </p:cNvPicPr>
          <p:nvPr/>
        </p:nvPicPr>
        <p:blipFill>
          <a:blip r:embed="rId5"/>
          <a:srcRect l="50687"/>
          <a:stretch>
            <a:fillRect/>
          </a:stretch>
        </p:blipFill>
        <p:spPr>
          <a:xfrm>
            <a:off x="6781404" y="5025307"/>
            <a:ext cx="2017116" cy="1072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pasted-movie.png" descr="pasted-movie.png"/>
          <p:cNvPicPr>
            <a:picLocks noChangeAspect="1"/>
          </p:cNvPicPr>
          <p:nvPr/>
        </p:nvPicPr>
        <p:blipFill>
          <a:blip r:embed="rId5"/>
          <a:srcRect r="51516"/>
          <a:stretch>
            <a:fillRect/>
          </a:stretch>
        </p:blipFill>
        <p:spPr>
          <a:xfrm>
            <a:off x="3963735" y="5025307"/>
            <a:ext cx="1965286" cy="1063224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+ …"/>
          <p:cNvSpPr txBox="1"/>
          <p:nvPr/>
        </p:nvSpPr>
        <p:spPr>
          <a:xfrm>
            <a:off x="9650666" y="6993140"/>
            <a:ext cx="851497" cy="55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3200"/>
            </a:lvl1pPr>
          </a:lstStyle>
          <a:p>
            <a:r>
              <a:t>+ …</a:t>
            </a:r>
          </a:p>
        </p:txBody>
      </p:sp>
      <p:pic>
        <p:nvPicPr>
          <p:cNvPr id="560" name="pasted-movie.png" descr="pasted-movie.png"/>
          <p:cNvPicPr>
            <a:picLocks noChangeAspect="1"/>
          </p:cNvPicPr>
          <p:nvPr/>
        </p:nvPicPr>
        <p:blipFill>
          <a:blip r:embed="rId5"/>
          <a:srcRect l="65662" r="6038"/>
          <a:stretch>
            <a:fillRect/>
          </a:stretch>
        </p:blipFill>
        <p:spPr>
          <a:xfrm>
            <a:off x="5859521" y="2462763"/>
            <a:ext cx="804474" cy="745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pasted-movie.png" descr="pasted-movie.png"/>
          <p:cNvPicPr>
            <a:picLocks noChangeAspect="1"/>
          </p:cNvPicPr>
          <p:nvPr/>
        </p:nvPicPr>
        <p:blipFill>
          <a:blip r:embed="rId2"/>
          <a:srcRect r="57486"/>
          <a:stretch>
            <a:fillRect/>
          </a:stretch>
        </p:blipFill>
        <p:spPr>
          <a:xfrm rot="16200000">
            <a:off x="5542770" y="1340484"/>
            <a:ext cx="745781" cy="9840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Where KSW wor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Where KSW works</a:t>
            </a:r>
          </a:p>
        </p:txBody>
      </p:sp>
      <p:pic>
        <p:nvPicPr>
          <p:cNvPr id="564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26" y="3429685"/>
            <a:ext cx="3352801" cy="25527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65" name="OK for   MeV for   except 3P0…"/>
              <p:cNvSpPr txBox="1">
                <a:spLocks noGrp="1"/>
              </p:cNvSpPr>
              <p:nvPr>
                <p:ph type="body" sz="quarter" idx="4294967295"/>
              </p:nvPr>
            </p:nvSpPr>
            <p:spPr>
              <a:xfrm>
                <a:off x="1041451" y="1599436"/>
                <a:ext cx="11270706" cy="1544977"/>
              </a:xfrm>
              <a:prstGeom prst="rect">
                <a:avLst/>
              </a:prstGeom>
            </p:spPr>
            <p:txBody>
              <a:bodyPr anchor="t"/>
              <a:lstStyle/>
              <a:p>
                <a:pPr>
                  <a:defRPr sz="3000"/>
                </a:pPr>
                <a:r>
                  <a:t>OK for </a:t>
                </a:r>
                <a14:m>
                  <m:oMath xmlns:m="http://schemas.openxmlformats.org/officeDocument/2006/math">
                    <m:r>
                      <a:rPr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≃290</m:t>
                    </m:r>
                  </m:oMath>
                </a14:m>
                <a:r>
                  <a:t> MeV for </a:t>
                </a:r>
                <a14:m>
                  <m:oMath xmlns:m="http://schemas.openxmlformats.org/officeDocument/2006/math">
                    <m:r>
                      <a:rPr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sz="3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t> except 3P0</a:t>
                </a:r>
              </a:p>
              <a:p>
                <a:pPr>
                  <a:defRPr sz="3000"/>
                </a:pPr>
                <a:r>
                  <a:t>TPEs included in N3LO &amp; N4LO </a:t>
                </a:r>
              </a:p>
            </p:txBody>
          </p:sp>
        </mc:Choice>
        <mc:Fallback>
          <p:sp>
            <p:nvSpPr>
              <p:cNvPr id="565" name="OK for   MeV for   except 3P0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1041451" y="1599436"/>
                <a:ext cx="11270706" cy="1544977"/>
              </a:xfrm>
              <a:prstGeom prst="rect">
                <a:avLst/>
              </a:prstGeom>
              <a:blipFill>
                <a:blip r:embed="rId3"/>
                <a:stretch>
                  <a:fillRect l="-2365" t="-14634" b="-1869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6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480" y="3429685"/>
            <a:ext cx="3073401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454" y="3442385"/>
            <a:ext cx="3060701" cy="2527301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Wu &amp; Long ’18…"/>
          <p:cNvSpPr txBox="1"/>
          <p:nvPr/>
        </p:nvSpPr>
        <p:spPr>
          <a:xfrm>
            <a:off x="9060456" y="1462228"/>
            <a:ext cx="1733675" cy="675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pPr marL="0" indent="0">
              <a:spcBef>
                <a:spcPts val="0"/>
              </a:spcBef>
              <a:buSzTx/>
              <a:buNone/>
              <a:defRPr sz="2000"/>
            </a:pPr>
            <a:r>
              <a:t>Wu &amp; Long ’18</a:t>
            </a:r>
          </a:p>
          <a:p>
            <a:pPr marL="0" indent="0">
              <a:spcBef>
                <a:spcPts val="0"/>
              </a:spcBef>
              <a:buSzTx/>
              <a:buNone/>
              <a:defRPr sz="2000"/>
            </a:pPr>
            <a:r>
              <a:t>Kaplan ‘19</a:t>
            </a:r>
          </a:p>
        </p:txBody>
      </p:sp>
      <p:pic>
        <p:nvPicPr>
          <p:cNvPr id="569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0230" y="6233112"/>
            <a:ext cx="10233148" cy="2634883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Wu &amp; Long ’18"/>
          <p:cNvSpPr txBox="1"/>
          <p:nvPr/>
        </p:nvSpPr>
        <p:spPr>
          <a:xfrm>
            <a:off x="10874831" y="2899790"/>
            <a:ext cx="1733675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spcBef>
                <a:spcPts val="0"/>
              </a:spcBef>
              <a:buSzTx/>
              <a:buNone/>
              <a:defRPr sz="2000"/>
            </a:lvl1pPr>
          </a:lstStyle>
          <a:p>
            <a:r>
              <a:t>Wu &amp; Long ’18</a:t>
            </a:r>
          </a:p>
        </p:txBody>
      </p:sp>
      <p:sp>
        <p:nvSpPr>
          <p:cNvPr id="571" name="NLO"/>
          <p:cNvSpPr txBox="1"/>
          <p:nvPr/>
        </p:nvSpPr>
        <p:spPr>
          <a:xfrm>
            <a:off x="3928092" y="3977076"/>
            <a:ext cx="636316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NLO</a:t>
            </a:r>
          </a:p>
        </p:txBody>
      </p:sp>
      <p:sp>
        <p:nvSpPr>
          <p:cNvPr id="572" name="N2LO"/>
          <p:cNvSpPr txBox="1"/>
          <p:nvPr/>
        </p:nvSpPr>
        <p:spPr>
          <a:xfrm>
            <a:off x="3318669" y="5045518"/>
            <a:ext cx="763315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N2LO</a:t>
            </a:r>
          </a:p>
        </p:txBody>
      </p:sp>
      <p:sp>
        <p:nvSpPr>
          <p:cNvPr id="573" name="N3LO"/>
          <p:cNvSpPr txBox="1"/>
          <p:nvPr/>
        </p:nvSpPr>
        <p:spPr>
          <a:xfrm>
            <a:off x="4552745" y="5058185"/>
            <a:ext cx="763316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>
                <a:solidFill>
                  <a:schemeClr val="accent4">
                    <a:hueOff val="-461056"/>
                    <a:satOff val="4338"/>
                    <a:lumOff val="-10225"/>
                  </a:schemeClr>
                </a:solidFill>
              </a:defRPr>
            </a:lvl1pPr>
          </a:lstStyle>
          <a:p>
            <a:r>
              <a:t>N3LO</a:t>
            </a:r>
          </a:p>
        </p:txBody>
      </p:sp>
      <p:sp>
        <p:nvSpPr>
          <p:cNvPr id="574" name="N4LO"/>
          <p:cNvSpPr txBox="1"/>
          <p:nvPr/>
        </p:nvSpPr>
        <p:spPr>
          <a:xfrm>
            <a:off x="4388050" y="4613065"/>
            <a:ext cx="763316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N4LO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88" name="From chiral Lagrangian to nuclear force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From chiral Lagrangian to nuclear forces</a:t>
            </a:r>
          </a:p>
          <a:p>
            <a:r>
              <a:t>Towards perturbative-pion interaction: Why and How?</a:t>
            </a:r>
          </a:p>
          <a:p>
            <a:r>
              <a:t>Halo/Cluster EFTs at very-low momenta (no pions at all)</a:t>
            </a:r>
          </a:p>
          <a:p>
            <a:r>
              <a:t>Understanding Luscher’s formula by energy-dependent EFT</a:t>
            </a:r>
          </a:p>
          <a:p>
            <a:r>
              <a:t>Combining the operator product expansion with nuclear EFTs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702" y="3235535"/>
            <a:ext cx="4252765" cy="4304471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KS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KSW</a:t>
            </a:r>
          </a:p>
        </p:txBody>
      </p:sp>
      <p:sp>
        <p:nvSpPr>
          <p:cNvPr id="578" name="Fleming, Mehen &amp; Stewart ’99"/>
          <p:cNvSpPr txBox="1"/>
          <p:nvPr/>
        </p:nvSpPr>
        <p:spPr>
          <a:xfrm>
            <a:off x="9500033" y="1142045"/>
            <a:ext cx="3359374" cy="38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spcBef>
                <a:spcPts val="0"/>
              </a:spcBef>
              <a:buSzTx/>
              <a:buNone/>
              <a:defRPr sz="2000"/>
            </a:lvl1pPr>
          </a:lstStyle>
          <a:p>
            <a:r>
              <a:t>Fleming, Mehen &amp; Stewart ’99 </a:t>
            </a:r>
          </a:p>
        </p:txBody>
      </p:sp>
      <p:sp>
        <p:nvSpPr>
          <p:cNvPr id="579" name="Convergence not better than pionless, esp. for higher waves"/>
          <p:cNvSpPr txBox="1">
            <a:spLocks noGrp="1"/>
          </p:cNvSpPr>
          <p:nvPr>
            <p:ph type="body" sz="quarter" idx="4294967295"/>
          </p:nvPr>
        </p:nvSpPr>
        <p:spPr>
          <a:xfrm>
            <a:off x="867117" y="2082998"/>
            <a:ext cx="11099801" cy="764409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t>Convergence not better than pionless, esp. for higher waves</a:t>
            </a:r>
          </a:p>
        </p:txBody>
      </p:sp>
      <p:sp>
        <p:nvSpPr>
          <p:cNvPr id="580" name="PWA"/>
          <p:cNvSpPr txBox="1"/>
          <p:nvPr/>
        </p:nvSpPr>
        <p:spPr>
          <a:xfrm>
            <a:off x="10594565" y="5220491"/>
            <a:ext cx="865089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PWA</a:t>
            </a:r>
          </a:p>
        </p:txBody>
      </p:sp>
      <p:sp>
        <p:nvSpPr>
          <p:cNvPr id="581" name="NLO"/>
          <p:cNvSpPr txBox="1"/>
          <p:nvPr/>
        </p:nvSpPr>
        <p:spPr>
          <a:xfrm>
            <a:off x="10255863" y="6251504"/>
            <a:ext cx="845122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NLO</a:t>
            </a:r>
          </a:p>
        </p:txBody>
      </p:sp>
      <p:sp>
        <p:nvSpPr>
          <p:cNvPr id="582" name="N2LO"/>
          <p:cNvSpPr txBox="1"/>
          <p:nvPr/>
        </p:nvSpPr>
        <p:spPr>
          <a:xfrm>
            <a:off x="9467020" y="4160644"/>
            <a:ext cx="1022922" cy="492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N2LO</a:t>
            </a:r>
          </a:p>
        </p:txBody>
      </p:sp>
      <p:pic>
        <p:nvPicPr>
          <p:cNvPr id="583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42" y="3215797"/>
            <a:ext cx="4252765" cy="4268576"/>
          </a:xfrm>
          <a:prstGeom prst="rect">
            <a:avLst/>
          </a:prstGeom>
          <a:ln w="12700">
            <a:miter lim="400000"/>
          </a:ln>
        </p:spPr>
      </p:pic>
      <p:sp>
        <p:nvSpPr>
          <p:cNvPr id="584" name="PWA"/>
          <p:cNvSpPr txBox="1"/>
          <p:nvPr/>
        </p:nvSpPr>
        <p:spPr>
          <a:xfrm>
            <a:off x="5068165" y="6124750"/>
            <a:ext cx="865089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PWA</a:t>
            </a:r>
          </a:p>
        </p:txBody>
      </p:sp>
      <p:sp>
        <p:nvSpPr>
          <p:cNvPr id="585" name="NLO"/>
          <p:cNvSpPr txBox="1"/>
          <p:nvPr/>
        </p:nvSpPr>
        <p:spPr>
          <a:xfrm>
            <a:off x="5851971" y="6124750"/>
            <a:ext cx="845121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NLO</a:t>
            </a:r>
          </a:p>
        </p:txBody>
      </p:sp>
      <p:sp>
        <p:nvSpPr>
          <p:cNvPr id="586" name="N2LO"/>
          <p:cNvSpPr txBox="1"/>
          <p:nvPr/>
        </p:nvSpPr>
        <p:spPr>
          <a:xfrm>
            <a:off x="3089145" y="3616240"/>
            <a:ext cx="1022921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N2LO</a:t>
            </a:r>
          </a:p>
        </p:txBody>
      </p:sp>
      <p:sp>
        <p:nvSpPr>
          <p:cNvPr id="587" name="N2LO + C4"/>
          <p:cNvSpPr txBox="1"/>
          <p:nvPr/>
        </p:nvSpPr>
        <p:spPr>
          <a:xfrm>
            <a:off x="2544597" y="6485783"/>
            <a:ext cx="1816249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N2LO + C4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KS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KSW</a:t>
            </a:r>
          </a:p>
        </p:txBody>
      </p:sp>
      <p:sp>
        <p:nvSpPr>
          <p:cNvPr id="590" name="Fleming, Mehen &amp; Stewart ’99"/>
          <p:cNvSpPr txBox="1"/>
          <p:nvPr/>
        </p:nvSpPr>
        <p:spPr>
          <a:xfrm>
            <a:off x="9500033" y="1142045"/>
            <a:ext cx="3359374" cy="38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spcBef>
                <a:spcPts val="0"/>
              </a:spcBef>
              <a:buSzTx/>
              <a:buNone/>
              <a:defRPr sz="2000"/>
            </a:lvl1pPr>
          </a:lstStyle>
          <a:p>
            <a:r>
              <a:t>Fleming, Mehen &amp; Stewart ’99 </a:t>
            </a:r>
          </a:p>
        </p:txBody>
      </p:sp>
      <p:pic>
        <p:nvPicPr>
          <p:cNvPr id="59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754" y="3405450"/>
            <a:ext cx="3517722" cy="3733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038" y="3405450"/>
            <a:ext cx="3517901" cy="3871552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Convergence not better than pionless, esp. for higher waves"/>
          <p:cNvSpPr txBox="1">
            <a:spLocks noGrp="1"/>
          </p:cNvSpPr>
          <p:nvPr>
            <p:ph type="body" sz="quarter" idx="4294967295"/>
          </p:nvPr>
        </p:nvSpPr>
        <p:spPr>
          <a:xfrm>
            <a:off x="867117" y="2082998"/>
            <a:ext cx="11099801" cy="764409"/>
          </a:xfrm>
          <a:prstGeom prst="rect">
            <a:avLst/>
          </a:prstGeom>
        </p:spPr>
        <p:txBody>
          <a:bodyPr anchor="t"/>
          <a:lstStyle>
            <a:lvl1pPr>
              <a:defRPr sz="3000"/>
            </a:lvl1pPr>
          </a:lstStyle>
          <a:p>
            <a:r>
              <a:t>Convergence not better than pionless, esp. for higher waves</a:t>
            </a:r>
          </a:p>
        </p:txBody>
      </p:sp>
      <p:sp>
        <p:nvSpPr>
          <p:cNvPr id="594" name="NLO"/>
          <p:cNvSpPr txBox="1"/>
          <p:nvPr/>
        </p:nvSpPr>
        <p:spPr>
          <a:xfrm>
            <a:off x="4477320" y="4879895"/>
            <a:ext cx="845122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NLO</a:t>
            </a:r>
          </a:p>
        </p:txBody>
      </p:sp>
      <p:sp>
        <p:nvSpPr>
          <p:cNvPr id="595" name="N2LO"/>
          <p:cNvSpPr txBox="1"/>
          <p:nvPr/>
        </p:nvSpPr>
        <p:spPr>
          <a:xfrm>
            <a:off x="3044204" y="6115792"/>
            <a:ext cx="1022921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N2LO</a:t>
            </a:r>
          </a:p>
        </p:txBody>
      </p:sp>
      <p:sp>
        <p:nvSpPr>
          <p:cNvPr id="596" name="NLO"/>
          <p:cNvSpPr txBox="1"/>
          <p:nvPr/>
        </p:nvSpPr>
        <p:spPr>
          <a:xfrm>
            <a:off x="9448830" y="5636590"/>
            <a:ext cx="845122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NLO</a:t>
            </a:r>
          </a:p>
        </p:txBody>
      </p:sp>
      <p:sp>
        <p:nvSpPr>
          <p:cNvPr id="597" name="N2LO"/>
          <p:cNvSpPr txBox="1"/>
          <p:nvPr/>
        </p:nvSpPr>
        <p:spPr>
          <a:xfrm>
            <a:off x="8561915" y="3917197"/>
            <a:ext cx="1022922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N2LO</a:t>
            </a:r>
          </a:p>
        </p:txBody>
      </p:sp>
      <p:sp>
        <p:nvSpPr>
          <p:cNvPr id="598" name="PWA"/>
          <p:cNvSpPr txBox="1"/>
          <p:nvPr/>
        </p:nvSpPr>
        <p:spPr>
          <a:xfrm>
            <a:off x="8782705" y="6279885"/>
            <a:ext cx="865089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PWA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ushing pert-pion intera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Pushing pert-pion interactions</a:t>
            </a:r>
          </a:p>
        </p:txBody>
      </p:sp>
      <p:sp>
        <p:nvSpPr>
          <p:cNvPr id="601" name="Line"/>
          <p:cNvSpPr/>
          <p:nvPr/>
        </p:nvSpPr>
        <p:spPr>
          <a:xfrm>
            <a:off x="2541921" y="6043365"/>
            <a:ext cx="1008433" cy="1"/>
          </a:xfrm>
          <a:prstGeom prst="line">
            <a:avLst/>
          </a:prstGeom>
          <a:ln w="12700">
            <a:solidFill>
              <a:srgbClr val="FF6251">
                <a:alpha val="75000"/>
              </a:srgbClr>
            </a:solidFill>
            <a:miter lim="400000"/>
            <a:headEnd type="stealth"/>
            <a:tailEnd type="stealth"/>
          </a:ln>
        </p:spPr>
        <p:txBody>
          <a:bodyPr lIns="50800" tIns="50800" rIns="50800" bIns="50800" anchor="ctr"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02" name="Line"/>
          <p:cNvSpPr/>
          <p:nvPr/>
        </p:nvSpPr>
        <p:spPr>
          <a:xfrm flipH="1">
            <a:off x="2580022" y="2515855"/>
            <a:ext cx="1" cy="3701777"/>
          </a:xfrm>
          <a:prstGeom prst="line">
            <a:avLst/>
          </a:prstGeom>
          <a:ln w="25400">
            <a:solidFill>
              <a:srgbClr val="786257">
                <a:alpha val="75000"/>
              </a:srgbClr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03" name="Line"/>
          <p:cNvSpPr/>
          <p:nvPr/>
        </p:nvSpPr>
        <p:spPr>
          <a:xfrm flipH="1" flipV="1">
            <a:off x="2364121" y="4236204"/>
            <a:ext cx="3349081" cy="3"/>
          </a:xfrm>
          <a:prstGeom prst="line">
            <a:avLst/>
          </a:prstGeom>
          <a:ln w="25400">
            <a:solidFill>
              <a:srgbClr val="786257">
                <a:alpha val="75000"/>
              </a:srgbClr>
            </a:solidFill>
            <a:miter lim="400000"/>
            <a:headEnd type="stealth"/>
          </a:ln>
        </p:spPr>
        <p:txBody>
          <a:bodyPr lIns="50800" tIns="50800" rIns="50800" bIns="50800" anchor="ctr"/>
          <a:lstStyle/>
          <a:p>
            <a:pPr marL="0" indent="0" defTabSz="457200">
              <a:spcBef>
                <a:spcPts val="0"/>
              </a:spcBef>
              <a:buSzTx/>
              <a:buNone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04" name="V"/>
          <p:cNvSpPr txBox="1"/>
          <p:nvPr/>
        </p:nvSpPr>
        <p:spPr>
          <a:xfrm>
            <a:off x="2012377" y="3324485"/>
            <a:ext cx="4663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5756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V</a:t>
            </a:r>
          </a:p>
        </p:txBody>
      </p:sp>
      <p:sp>
        <p:nvSpPr>
          <p:cNvPr id="605" name="r"/>
          <p:cNvSpPr txBox="1"/>
          <p:nvPr/>
        </p:nvSpPr>
        <p:spPr>
          <a:xfrm>
            <a:off x="5653217" y="3464185"/>
            <a:ext cx="28895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 i="1">
                <a:solidFill>
                  <a:srgbClr val="5756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r>
              <a:t>r</a:t>
            </a:r>
          </a:p>
        </p:txBody>
      </p:sp>
      <p:sp>
        <p:nvSpPr>
          <p:cNvPr id="606" name="Λ-1"/>
          <p:cNvSpPr txBox="1"/>
          <p:nvPr/>
        </p:nvSpPr>
        <p:spPr>
          <a:xfrm>
            <a:off x="2862465" y="5495963"/>
            <a:ext cx="602147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000"/>
            </a:pPr>
            <a:r>
              <a:t>Λ</a:t>
            </a:r>
            <a:r>
              <a:rPr baseline="31999"/>
              <a:t>-1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07" name="Equation"/>
              <p:cNvSpPr txBox="1"/>
              <p:nvPr/>
            </p:nvSpPr>
            <p:spPr>
              <a:xfrm>
                <a:off x="4332639" y="5136539"/>
                <a:ext cx="1551792" cy="81229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indent="0" defTabSz="914400" latinLnBrk="1">
                  <a:spcBef>
                    <a:spcPts val="0"/>
                  </a:spcBef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0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∝−</m:t>
                      </m:r>
                      <m:f>
                        <m:fPr>
                          <m:ctrlP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sz="3000"/>
              </a:p>
            </p:txBody>
          </p:sp>
        </mc:Choice>
        <mc:Fallback>
          <p:sp>
            <p:nvSpPr>
              <p:cNvPr id="60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639" y="5136539"/>
                <a:ext cx="1551792" cy="812293"/>
              </a:xfrm>
              <a:prstGeom prst="rect">
                <a:avLst/>
              </a:prstGeom>
              <a:blipFill>
                <a:blip r:embed="rId2"/>
                <a:stretch>
                  <a:fillRect l="-8943" t="-3077" r="-5691" b="-15385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8" name="Connection Line"/>
          <p:cNvSpPr/>
          <p:nvPr/>
        </p:nvSpPr>
        <p:spPr>
          <a:xfrm>
            <a:off x="3537988" y="4286928"/>
            <a:ext cx="1982699" cy="17068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327" y="7776"/>
                  <a:pt x="10527" y="576"/>
                  <a:pt x="21600" y="0"/>
                </a:cubicBezTo>
              </a:path>
            </a:pathLst>
          </a:custGeom>
          <a:ln w="25400">
            <a:solidFill>
              <a:schemeClr val="accent6">
                <a:satOff val="-15808"/>
                <a:lumOff val="-17557"/>
              </a:schemeClr>
            </a:solidFill>
            <a:miter lim="400000"/>
          </a:ln>
        </p:spPr>
        <p:txBody>
          <a:bodyPr/>
          <a:lstStyle/>
          <a:p>
            <a:endParaRPr/>
          </a:p>
        </p:txBody>
      </p:sp>
      <p:sp>
        <p:nvSpPr>
          <p:cNvPr id="609" name="Line"/>
          <p:cNvSpPr/>
          <p:nvPr/>
        </p:nvSpPr>
        <p:spPr>
          <a:xfrm>
            <a:off x="2552691" y="3105491"/>
            <a:ext cx="986893" cy="1"/>
          </a:xfrm>
          <a:prstGeom prst="line">
            <a:avLst/>
          </a:prstGeom>
          <a:ln w="25400">
            <a:solidFill>
              <a:schemeClr val="accent6">
                <a:satOff val="-15808"/>
                <a:lumOff val="-175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0" name="Line"/>
          <p:cNvSpPr/>
          <p:nvPr/>
        </p:nvSpPr>
        <p:spPr>
          <a:xfrm flipH="1">
            <a:off x="3537711" y="3102170"/>
            <a:ext cx="1" cy="2895000"/>
          </a:xfrm>
          <a:prstGeom prst="line">
            <a:avLst/>
          </a:prstGeom>
          <a:ln w="25400">
            <a:solidFill>
              <a:schemeClr val="accent6">
                <a:satOff val="-15808"/>
                <a:lumOff val="-17557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11" name="Vs"/>
          <p:cNvSpPr txBox="1"/>
          <p:nvPr/>
        </p:nvSpPr>
        <p:spPr>
          <a:xfrm>
            <a:off x="3611557" y="2818658"/>
            <a:ext cx="445878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000" i="1"/>
            </a:pPr>
            <a:r>
              <a:t>V</a:t>
            </a:r>
            <a:r>
              <a:rPr baseline="-5999"/>
              <a:t>s</a:t>
            </a:r>
          </a:p>
        </p:txBody>
      </p:sp>
      <p:sp>
        <p:nvSpPr>
          <p:cNvPr id="612" name="Re-organizing higher contact terms"/>
          <p:cNvSpPr txBox="1"/>
          <p:nvPr/>
        </p:nvSpPr>
        <p:spPr>
          <a:xfrm>
            <a:off x="1012973" y="1724791"/>
            <a:ext cx="11099800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4200"/>
              </a:spcBef>
              <a:buClr>
                <a:srgbClr val="000000"/>
              </a:buClr>
            </a:lvl1pPr>
          </a:lstStyle>
          <a:p>
            <a:r>
              <a:t>Re-organizing higher contact terms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3" name="From nonpert renormalization: Vs always repulsive (towards lower  )…"/>
              <p:cNvSpPr txBox="1"/>
              <p:nvPr/>
            </p:nvSpPr>
            <p:spPr>
              <a:xfrm>
                <a:off x="830462" y="6515802"/>
                <a:ext cx="11099800" cy="145292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>
                  <a:spcBef>
                    <a:spcPts val="4200"/>
                  </a:spcBef>
                  <a:buClr>
                    <a:srgbClr val="000000"/>
                  </a:buClr>
                </a:pPr>
                <a:r>
                  <a:t>From nonpert renormalization: </a:t>
                </a:r>
                <a:r>
                  <a:rPr i="1"/>
                  <a:t>V</a:t>
                </a:r>
                <a:r>
                  <a:rPr i="1" baseline="-5999"/>
                  <a:t>s</a:t>
                </a:r>
                <a:r>
                  <a:t> always repulsive (towards lower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t>)</a:t>
                </a:r>
              </a:p>
              <a:p>
                <a:pPr>
                  <a:spcBef>
                    <a:spcPts val="4200"/>
                  </a:spcBef>
                  <a:buClr>
                    <a:srgbClr val="000000"/>
                  </a:buClr>
                </a:pPr>
                <a:r>
                  <a:t>Using </a:t>
                </a:r>
                <a:r>
                  <a:rPr i="1"/>
                  <a:t>V</a:t>
                </a:r>
                <a:r>
                  <a:rPr i="1" baseline="-5999"/>
                  <a:t>s</a:t>
                </a:r>
                <a:r>
                  <a:t> to moderate the OPE tensor force</a:t>
                </a:r>
              </a:p>
            </p:txBody>
          </p:sp>
        </mc:Choice>
        <mc:Fallback>
          <p:sp>
            <p:nvSpPr>
              <p:cNvPr id="613" name="From nonpert renormalization: Vs always repulsive (towards lower  )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62" y="6515802"/>
                <a:ext cx="11099800" cy="1452926"/>
              </a:xfrm>
              <a:prstGeom prst="rect">
                <a:avLst/>
              </a:prstGeom>
              <a:blipFill>
                <a:blip r:embed="rId3"/>
                <a:stretch>
                  <a:fillRect l="-2171" t="-14783" b="-2087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087" y="2035383"/>
            <a:ext cx="4953001" cy="37592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15" name="+"/>
              <p:cNvSpPr txBox="1"/>
              <p:nvPr/>
            </p:nvSpPr>
            <p:spPr>
              <a:xfrm>
                <a:off x="9420942" y="1599279"/>
                <a:ext cx="2028382" cy="5382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>
                <a:normAutofit/>
              </a:bodyPr>
              <a:lstStyle/>
              <a:p>
                <a:pPr marL="0" indent="0">
                  <a:buSz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29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9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615" name="+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0942" y="1599279"/>
                <a:ext cx="2028382" cy="538288"/>
              </a:xfrm>
              <a:prstGeom prst="rect">
                <a:avLst/>
              </a:prstGeom>
              <a:blipFill>
                <a:blip r:embed="rId5"/>
                <a:stretch>
                  <a:fillRect l="-3727" t="-6818" r="-4969" b="-3181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6" name="Nonpert ren of OPE"/>
          <p:cNvSpPr txBox="1"/>
          <p:nvPr/>
        </p:nvSpPr>
        <p:spPr>
          <a:xfrm>
            <a:off x="9164794" y="1167454"/>
            <a:ext cx="2968304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Nonpert ren of OPE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7" name="Text"/>
              <p:cNvSpPr txBox="1"/>
              <p:nvPr/>
            </p:nvSpPr>
            <p:spPr>
              <a:xfrm>
                <a:off x="12315212" y="3184557"/>
                <a:ext cx="461272" cy="5382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>
                <a:normAutofit/>
              </a:bodyPr>
              <a:lstStyle>
                <a:lvl1pPr marL="0" indent="0">
                  <a:buSzTx/>
                  <a:buNone/>
                  <a:defRPr>
                    <a:solidFill>
                      <a:schemeClr val="accent4">
                        <a:hueOff val="-1081314"/>
                        <a:satOff val="4338"/>
                        <a:lumOff val="-8931"/>
                      </a:schemeClr>
                    </a:solidFill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90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9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sz="2900" i="1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</m:oMath>
                  </m:oMathPara>
                </a14:m>
                <a:endParaRPr>
                  <a:solidFill>
                    <a:srgbClr val="FF9300"/>
                  </a:solidFill>
                </a:endParaRPr>
              </a:p>
            </p:txBody>
          </p:sp>
        </mc:Choice>
        <mc:Fallback>
          <p:sp>
            <p:nvSpPr>
              <p:cNvPr id="617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15212" y="3184557"/>
                <a:ext cx="461272" cy="538288"/>
              </a:xfrm>
              <a:prstGeom prst="rect">
                <a:avLst/>
              </a:prstGeom>
              <a:blipFill>
                <a:blip r:embed="rId6"/>
                <a:stretch>
                  <a:fillRect l="-1578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PPI in 3P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PPI in 3P0</a:t>
            </a:r>
          </a:p>
        </p:txBody>
      </p:sp>
      <p:pic>
        <p:nvPicPr>
          <p:cNvPr id="621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923" y="2457176"/>
            <a:ext cx="3248412" cy="59346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22" name="Expansion in   +   (Born approximation)"/>
              <p:cNvSpPr txBox="1"/>
              <p:nvPr/>
            </p:nvSpPr>
            <p:spPr>
              <a:xfrm>
                <a:off x="1012973" y="1724791"/>
                <a:ext cx="11099800" cy="5382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>
                  <a:spcBef>
                    <a:spcPts val="4200"/>
                  </a:spcBef>
                  <a:buClr>
                    <a:srgbClr val="000000"/>
                  </a:buClr>
                </a:pPr>
                <a:r>
                  <a:t>Expansion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9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9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t> (Born approximation)</a:t>
                </a:r>
              </a:p>
            </p:txBody>
          </p:sp>
        </mc:Choice>
        <mc:Fallback>
          <p:sp>
            <p:nvSpPr>
              <p:cNvPr id="622" name="Expansion in   +   (Born approximation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973" y="1724791"/>
                <a:ext cx="11099800" cy="538288"/>
              </a:xfrm>
              <a:prstGeom prst="rect">
                <a:avLst/>
              </a:prstGeom>
              <a:blipFill>
                <a:blip r:embed="rId3"/>
                <a:stretch>
                  <a:fillRect l="-2171" t="-36364" b="-4545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3" name="Higher-order contacts are identified when needed for renormalization at second, third-order Born approximation"/>
          <p:cNvSpPr txBox="1"/>
          <p:nvPr/>
        </p:nvSpPr>
        <p:spPr>
          <a:xfrm>
            <a:off x="1012973" y="3664508"/>
            <a:ext cx="11099800" cy="899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4200"/>
              </a:spcBef>
              <a:buClr>
                <a:srgbClr val="000000"/>
              </a:buClr>
            </a:lvl1pPr>
          </a:lstStyle>
          <a:p>
            <a:r>
              <a:t>Higher-order contacts are identified when needed for renormalization at second, third-order Born approximation</a:t>
            </a:r>
          </a:p>
        </p:txBody>
      </p:sp>
      <p:sp>
        <p:nvSpPr>
          <p:cNvPr id="624" name="Updated fit"/>
          <p:cNvSpPr txBox="1"/>
          <p:nvPr/>
        </p:nvSpPr>
        <p:spPr>
          <a:xfrm>
            <a:off x="3337449" y="5177675"/>
            <a:ext cx="1723877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Updated fit</a:t>
            </a:r>
          </a:p>
        </p:txBody>
      </p:sp>
      <p:sp>
        <p:nvSpPr>
          <p:cNvPr id="625" name="Peng, Lyu &amp; BwL ’20"/>
          <p:cNvSpPr txBox="1"/>
          <p:nvPr/>
        </p:nvSpPr>
        <p:spPr>
          <a:xfrm>
            <a:off x="8727210" y="1239807"/>
            <a:ext cx="2369667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/>
            </a:lvl1pPr>
          </a:lstStyle>
          <a:p>
            <a:r>
              <a:t>Peng, Lyu &amp; BwL ’20</a:t>
            </a:r>
          </a:p>
        </p:txBody>
      </p:sp>
      <p:pic>
        <p:nvPicPr>
          <p:cNvPr id="626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925" y="5724998"/>
            <a:ext cx="3683001" cy="278130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27" name="MeV"/>
              <p:cNvSpPr txBox="1"/>
              <p:nvPr/>
            </p:nvSpPr>
            <p:spPr>
              <a:xfrm>
                <a:off x="5343934" y="5226349"/>
                <a:ext cx="1613585" cy="3955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>
                <a:normAutofit/>
              </a:bodyPr>
              <a:lstStyle/>
              <a:p>
                <a:pPr marL="0" indent="0">
                  <a:buSzTx/>
                  <a:buNone/>
                  <a:defRPr sz="20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2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sz="2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=800</m:t>
                    </m:r>
                  </m:oMath>
                </a14:m>
                <a:r>
                  <a:t> MeV</a:t>
                </a:r>
              </a:p>
            </p:txBody>
          </p:sp>
        </mc:Choice>
        <mc:Fallback>
          <p:sp>
            <p:nvSpPr>
              <p:cNvPr id="627" name="MeV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934" y="5226349"/>
                <a:ext cx="1613585" cy="395548"/>
              </a:xfrm>
              <a:prstGeom prst="rect">
                <a:avLst/>
              </a:prstGeom>
              <a:blipFill>
                <a:blip r:embed="rId5"/>
                <a:stretch>
                  <a:fillRect l="-2344" t="-6250" r="-7031" b="-2812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8" name="NLO"/>
          <p:cNvSpPr txBox="1"/>
          <p:nvPr/>
        </p:nvSpPr>
        <p:spPr>
          <a:xfrm>
            <a:off x="5588335" y="5881006"/>
            <a:ext cx="636315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NLO</a:t>
            </a:r>
          </a:p>
        </p:txBody>
      </p:sp>
      <p:sp>
        <p:nvSpPr>
          <p:cNvPr id="629" name="N2LO"/>
          <p:cNvSpPr txBox="1"/>
          <p:nvPr/>
        </p:nvSpPr>
        <p:spPr>
          <a:xfrm>
            <a:off x="4921825" y="6659047"/>
            <a:ext cx="763316" cy="38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N2LO</a:t>
            </a:r>
          </a:p>
        </p:txBody>
      </p:sp>
      <p:sp>
        <p:nvSpPr>
          <p:cNvPr id="630" name="N3LO"/>
          <p:cNvSpPr txBox="1"/>
          <p:nvPr/>
        </p:nvSpPr>
        <p:spPr>
          <a:xfrm>
            <a:off x="6638535" y="6924193"/>
            <a:ext cx="763316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/>
            </a:lvl1pPr>
          </a:lstStyle>
          <a:p>
            <a:r>
              <a:t>N3LO</a:t>
            </a:r>
          </a:p>
        </p:txBody>
      </p:sp>
      <p:pic>
        <p:nvPicPr>
          <p:cNvPr id="631" name="pasted-movie.png" descr="pasted-movie.png"/>
          <p:cNvPicPr>
            <a:picLocks noChangeAspect="1"/>
          </p:cNvPicPr>
          <p:nvPr/>
        </p:nvPicPr>
        <p:blipFill>
          <a:blip r:embed="rId6"/>
          <a:srcRect t="70619" b="13130"/>
          <a:stretch>
            <a:fillRect/>
          </a:stretch>
        </p:blipFill>
        <p:spPr>
          <a:xfrm>
            <a:off x="8474068" y="5218023"/>
            <a:ext cx="3378201" cy="377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2" name="pasted-movie.png" descr="pasted-movie.png"/>
          <p:cNvPicPr>
            <a:picLocks noChangeAspect="1"/>
          </p:cNvPicPr>
          <p:nvPr/>
        </p:nvPicPr>
        <p:blipFill>
          <a:blip r:embed="rId6"/>
          <a:srcRect b="67505"/>
          <a:stretch>
            <a:fillRect/>
          </a:stretch>
        </p:blipFill>
        <p:spPr>
          <a:xfrm>
            <a:off x="8474068" y="4364313"/>
            <a:ext cx="3378201" cy="7551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PPI: 3S1-3D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PPI: 3S1-3D1</a:t>
            </a:r>
          </a:p>
        </p:txBody>
      </p:sp>
      <p:sp>
        <p:nvSpPr>
          <p:cNvPr id="635" name="Lyu, Zuo, Peng, Koenig &amp; BwL"/>
          <p:cNvSpPr txBox="1"/>
          <p:nvPr/>
        </p:nvSpPr>
        <p:spPr>
          <a:xfrm>
            <a:off x="9228832" y="1271826"/>
            <a:ext cx="3387899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/>
            </a:lvl1pPr>
          </a:lstStyle>
          <a:p>
            <a:r>
              <a:t>Lyu, Zuo, Peng, Koenig &amp; BwL</a:t>
            </a:r>
          </a:p>
        </p:txBody>
      </p:sp>
      <p:sp>
        <p:nvSpPr>
          <p:cNvPr id="636" name="Mixing angle vanishing at unitarity &amp; chiral limits despite strong OPE tensor force"/>
          <p:cNvSpPr txBox="1"/>
          <p:nvPr/>
        </p:nvSpPr>
        <p:spPr>
          <a:xfrm>
            <a:off x="1012973" y="1724791"/>
            <a:ext cx="9424303" cy="899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4200"/>
              </a:spcBef>
              <a:buClr>
                <a:srgbClr val="000000"/>
              </a:buClr>
            </a:lvl1pPr>
          </a:lstStyle>
          <a:p>
            <a:r>
              <a:t>Mixing angle vanishing at unitarity &amp; chiral limits despite strong OPE tensor force</a:t>
            </a:r>
          </a:p>
        </p:txBody>
      </p:sp>
      <p:pic>
        <p:nvPicPr>
          <p:cNvPr id="637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742" y="2847763"/>
            <a:ext cx="5352764" cy="1595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072" y="5507474"/>
            <a:ext cx="3503844" cy="788745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39" name="="/>
              <p:cNvSpPr txBox="1"/>
              <p:nvPr/>
            </p:nvSpPr>
            <p:spPr>
              <a:xfrm>
                <a:off x="2227478" y="2944051"/>
                <a:ext cx="598704" cy="53353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>
                <a:normAutofit/>
              </a:bodyPr>
              <a:lstStyle/>
              <a:p>
                <a:pPr marL="0" indent="0">
                  <a:buSz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29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t>=</a:t>
                </a:r>
              </a:p>
            </p:txBody>
          </p:sp>
        </mc:Choice>
        <mc:Fallback>
          <p:sp>
            <p:nvSpPr>
              <p:cNvPr id="639" name="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478" y="2944051"/>
                <a:ext cx="598704" cy="533539"/>
              </a:xfrm>
              <a:prstGeom prst="rect">
                <a:avLst/>
              </a:prstGeom>
              <a:blipFill>
                <a:blip r:embed="rId4"/>
                <a:stretch>
                  <a:fillRect l="-6250" t="-9302" r="-33333" b="-3255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40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316" y="4574835"/>
            <a:ext cx="5873469" cy="834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pasted-movie.png" descr="pasted-movie.png"/>
          <p:cNvPicPr>
            <a:picLocks noChangeAspect="1"/>
          </p:cNvPicPr>
          <p:nvPr/>
        </p:nvPicPr>
        <p:blipFill>
          <a:blip r:embed="rId6"/>
          <a:srcRect l="50687"/>
          <a:stretch>
            <a:fillRect/>
          </a:stretch>
        </p:blipFill>
        <p:spPr>
          <a:xfrm>
            <a:off x="9914322" y="4340423"/>
            <a:ext cx="2017116" cy="1072920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Oval"/>
          <p:cNvSpPr/>
          <p:nvPr/>
        </p:nvSpPr>
        <p:spPr>
          <a:xfrm>
            <a:off x="3548839" y="3990450"/>
            <a:ext cx="497104" cy="586406"/>
          </a:xfrm>
          <a:prstGeom prst="ellipse">
            <a:avLst/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43" name="pasted-movie.png" descr="pasted-movie.png"/>
          <p:cNvPicPr>
            <a:picLocks noChangeAspect="1"/>
          </p:cNvPicPr>
          <p:nvPr/>
        </p:nvPicPr>
        <p:blipFill>
          <a:blip r:embed="rId6"/>
          <a:srcRect r="51516"/>
          <a:stretch>
            <a:fillRect/>
          </a:stretch>
        </p:blipFill>
        <p:spPr>
          <a:xfrm>
            <a:off x="9940118" y="2847763"/>
            <a:ext cx="1965287" cy="106322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44" name=":"/>
              <p:cNvSpPr txBox="1"/>
              <p:nvPr/>
            </p:nvSpPr>
            <p:spPr>
              <a:xfrm>
                <a:off x="2374333" y="5632703"/>
                <a:ext cx="1426577" cy="5382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>
                <a:normAutofit/>
              </a:bodyPr>
              <a:lstStyle/>
              <a:p>
                <a:pPr marL="0" indent="0">
                  <a:buSz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sz="29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  <m:r>
                      <a:rPr sz="2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r>
                  <a:t> :</a:t>
                </a:r>
              </a:p>
            </p:txBody>
          </p:sp>
        </mc:Choice>
        <mc:Fallback>
          <p:sp>
            <p:nvSpPr>
              <p:cNvPr id="644" name=":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333" y="5632703"/>
                <a:ext cx="1426577" cy="538288"/>
              </a:xfrm>
              <a:prstGeom prst="rect">
                <a:avLst/>
              </a:prstGeom>
              <a:blipFill>
                <a:blip r:embed="rId7"/>
                <a:stretch>
                  <a:fillRect l="-2632" t="-11628" r="-17544" b="-302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PPI: 3S1-3D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PPI: 3S1-3D1</a:t>
            </a:r>
          </a:p>
        </p:txBody>
      </p:sp>
      <p:sp>
        <p:nvSpPr>
          <p:cNvPr id="647" name="Not enough though…"/>
          <p:cNvSpPr txBox="1"/>
          <p:nvPr/>
        </p:nvSpPr>
        <p:spPr>
          <a:xfrm>
            <a:off x="1023646" y="2125246"/>
            <a:ext cx="9424303" cy="2372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spcBef>
                <a:spcPts val="4200"/>
              </a:spcBef>
              <a:buClr>
                <a:srgbClr val="000000"/>
              </a:buClr>
            </a:pPr>
            <a:r>
              <a:t>Not enough though</a:t>
            </a:r>
          </a:p>
          <a:p>
            <a:pPr>
              <a:spcBef>
                <a:spcPts val="4200"/>
              </a:spcBef>
              <a:buClr>
                <a:srgbClr val="000000"/>
              </a:buClr>
            </a:pPr>
            <a:r>
              <a:t>Only works for on-shell kinematics</a:t>
            </a:r>
          </a:p>
          <a:p>
            <a:pPr>
              <a:spcBef>
                <a:spcPts val="4200"/>
              </a:spcBef>
              <a:buClr>
                <a:srgbClr val="000000"/>
              </a:buClr>
            </a:pPr>
            <a:r>
              <a:t>N2LO 3D1, mixing angle are large</a:t>
            </a:r>
          </a:p>
        </p:txBody>
      </p:sp>
      <p:pic>
        <p:nvPicPr>
          <p:cNvPr id="648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0983" y="5773231"/>
            <a:ext cx="1933338" cy="1072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pasted-movie.png" descr="pasted-movi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386" y="5706680"/>
            <a:ext cx="2208981" cy="1206054"/>
          </a:xfrm>
          <a:prstGeom prst="rect">
            <a:avLst/>
          </a:prstGeom>
          <a:ln w="12700">
            <a:miter lim="400000"/>
          </a:ln>
        </p:spPr>
      </p:pic>
      <p:sp>
        <p:nvSpPr>
          <p:cNvPr id="650" name="D"/>
          <p:cNvSpPr txBox="1"/>
          <p:nvPr/>
        </p:nvSpPr>
        <p:spPr>
          <a:xfrm>
            <a:off x="2014022" y="5493953"/>
            <a:ext cx="371104" cy="492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i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D</a:t>
            </a:r>
          </a:p>
        </p:txBody>
      </p:sp>
      <p:sp>
        <p:nvSpPr>
          <p:cNvPr id="651" name="D"/>
          <p:cNvSpPr txBox="1"/>
          <p:nvPr/>
        </p:nvSpPr>
        <p:spPr>
          <a:xfrm>
            <a:off x="3401077" y="5493953"/>
            <a:ext cx="371104" cy="492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i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D</a:t>
            </a:r>
          </a:p>
        </p:txBody>
      </p:sp>
      <p:sp>
        <p:nvSpPr>
          <p:cNvPr id="652" name="S"/>
          <p:cNvSpPr txBox="1"/>
          <p:nvPr/>
        </p:nvSpPr>
        <p:spPr>
          <a:xfrm>
            <a:off x="2747051" y="5493953"/>
            <a:ext cx="292101" cy="492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i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S</a:t>
            </a:r>
          </a:p>
        </p:txBody>
      </p:sp>
      <p:pic>
        <p:nvPicPr>
          <p:cNvPr id="653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600" y="5446703"/>
            <a:ext cx="3517723" cy="3733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54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7386" y="1504738"/>
            <a:ext cx="3516317" cy="3751391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PWA"/>
          <p:cNvSpPr txBox="1"/>
          <p:nvPr/>
        </p:nvSpPr>
        <p:spPr>
          <a:xfrm>
            <a:off x="11316078" y="3202926"/>
            <a:ext cx="865089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5">
                    <a:lumOff val="-29866"/>
                  </a:schemeClr>
                </a:solidFill>
              </a:defRPr>
            </a:lvl1pPr>
          </a:lstStyle>
          <a:p>
            <a:r>
              <a:t>PWA</a:t>
            </a:r>
          </a:p>
        </p:txBody>
      </p:sp>
      <p:sp>
        <p:nvSpPr>
          <p:cNvPr id="656" name="NLO"/>
          <p:cNvSpPr txBox="1"/>
          <p:nvPr/>
        </p:nvSpPr>
        <p:spPr>
          <a:xfrm>
            <a:off x="10917167" y="6921148"/>
            <a:ext cx="845122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NLO</a:t>
            </a:r>
          </a:p>
        </p:txBody>
      </p:sp>
      <p:sp>
        <p:nvSpPr>
          <p:cNvPr id="657" name="N2LO"/>
          <p:cNvSpPr txBox="1"/>
          <p:nvPr/>
        </p:nvSpPr>
        <p:spPr>
          <a:xfrm>
            <a:off x="9484051" y="8157046"/>
            <a:ext cx="1022921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N2LO</a:t>
            </a:r>
          </a:p>
        </p:txBody>
      </p:sp>
      <p:sp>
        <p:nvSpPr>
          <p:cNvPr id="658" name="NLO"/>
          <p:cNvSpPr txBox="1"/>
          <p:nvPr/>
        </p:nvSpPr>
        <p:spPr>
          <a:xfrm>
            <a:off x="10773166" y="4224039"/>
            <a:ext cx="845121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NLO</a:t>
            </a:r>
          </a:p>
        </p:txBody>
      </p:sp>
      <p:sp>
        <p:nvSpPr>
          <p:cNvPr id="659" name="N2LO"/>
          <p:cNvSpPr txBox="1"/>
          <p:nvPr/>
        </p:nvSpPr>
        <p:spPr>
          <a:xfrm>
            <a:off x="9634084" y="2707428"/>
            <a:ext cx="1022921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N2LO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PPI: 3S1-3D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PPI: 3S1-3D1</a:t>
            </a:r>
          </a:p>
        </p:txBody>
      </p:sp>
      <p:pic>
        <p:nvPicPr>
          <p:cNvPr id="662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741" y="2801091"/>
            <a:ext cx="4654264" cy="166880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63" name="Expansion in (  + SD mixing contact)"/>
              <p:cNvSpPr txBox="1"/>
              <p:nvPr/>
            </p:nvSpPr>
            <p:spPr>
              <a:xfrm>
                <a:off x="1012973" y="1724791"/>
                <a:ext cx="11099800" cy="5382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>
                  <a:spcBef>
                    <a:spcPts val="4200"/>
                  </a:spcBef>
                  <a:buClr>
                    <a:srgbClr val="000000"/>
                  </a:buClr>
                </a:pPr>
                <a:r>
                  <a:t>Expansion in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9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sz="2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t> + </a:t>
                </a:r>
                <a:r>
                  <a:rPr i="1"/>
                  <a:t>SD</a:t>
                </a:r>
                <a:r>
                  <a:t> mixing contact)</a:t>
                </a:r>
              </a:p>
            </p:txBody>
          </p:sp>
        </mc:Choice>
        <mc:Fallback>
          <p:sp>
            <p:nvSpPr>
              <p:cNvPr id="663" name="Expansion in (  + SD mixing contact)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973" y="1724791"/>
                <a:ext cx="11099800" cy="538288"/>
              </a:xfrm>
              <a:prstGeom prst="rect">
                <a:avLst/>
              </a:prstGeom>
              <a:blipFill>
                <a:blip r:embed="rId3"/>
                <a:stretch>
                  <a:fillRect l="-2171" t="-36364" b="-4545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4" name="Rounded Rectangle"/>
          <p:cNvSpPr/>
          <p:nvPr/>
        </p:nvSpPr>
        <p:spPr>
          <a:xfrm>
            <a:off x="5554234" y="3827020"/>
            <a:ext cx="812084" cy="513457"/>
          </a:xfrm>
          <a:prstGeom prst="roundRect">
            <a:avLst>
              <a:gd name="adj" fmla="val 22059"/>
            </a:avLst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65" name="Rounded Rectangle"/>
          <p:cNvSpPr/>
          <p:nvPr/>
        </p:nvSpPr>
        <p:spPr>
          <a:xfrm>
            <a:off x="7607465" y="3454963"/>
            <a:ext cx="812084" cy="513456"/>
          </a:xfrm>
          <a:prstGeom prst="roundRect">
            <a:avLst>
              <a:gd name="adj" fmla="val 22059"/>
            </a:avLst>
          </a:prstGeom>
          <a:ln w="25400">
            <a:solidFill>
              <a:schemeClr val="accent4">
                <a:hueOff val="-1081314"/>
                <a:satOff val="4338"/>
                <a:lumOff val="-8931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66" name="pasted-movie.png" descr="pasted-movie.png"/>
          <p:cNvPicPr>
            <a:picLocks noChangeAspect="1"/>
          </p:cNvPicPr>
          <p:nvPr/>
        </p:nvPicPr>
        <p:blipFill>
          <a:blip r:embed="rId4"/>
          <a:srcRect l="31596" t="54191" b="15599"/>
          <a:stretch>
            <a:fillRect/>
          </a:stretch>
        </p:blipFill>
        <p:spPr>
          <a:xfrm>
            <a:off x="2653018" y="7218259"/>
            <a:ext cx="4253204" cy="98684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610" y="5453116"/>
            <a:ext cx="1933339" cy="1072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8" name="pasted-movie.png" descr="pasted-movi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013" y="5386566"/>
            <a:ext cx="2208981" cy="1206053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D"/>
          <p:cNvSpPr txBox="1"/>
          <p:nvPr/>
        </p:nvSpPr>
        <p:spPr>
          <a:xfrm>
            <a:off x="2731050" y="5743145"/>
            <a:ext cx="371104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i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D</a:t>
            </a:r>
          </a:p>
        </p:txBody>
      </p:sp>
      <p:sp>
        <p:nvSpPr>
          <p:cNvPr id="670" name="D"/>
          <p:cNvSpPr txBox="1"/>
          <p:nvPr/>
        </p:nvSpPr>
        <p:spPr>
          <a:xfrm>
            <a:off x="4086087" y="5748907"/>
            <a:ext cx="371104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i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D</a:t>
            </a:r>
          </a:p>
        </p:txBody>
      </p:sp>
      <p:sp>
        <p:nvSpPr>
          <p:cNvPr id="671" name="S"/>
          <p:cNvSpPr txBox="1"/>
          <p:nvPr/>
        </p:nvSpPr>
        <p:spPr>
          <a:xfrm>
            <a:off x="3401229" y="5743145"/>
            <a:ext cx="292101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i="1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S</a:t>
            </a:r>
          </a:p>
        </p:txBody>
      </p:sp>
      <p:sp>
        <p:nvSpPr>
          <p:cNvPr id="672" name="Cancellation"/>
          <p:cNvSpPr txBox="1"/>
          <p:nvPr/>
        </p:nvSpPr>
        <p:spPr>
          <a:xfrm>
            <a:off x="8510157" y="6764911"/>
            <a:ext cx="1911400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</a:lvl1pPr>
          </a:lstStyle>
          <a:p>
            <a:r>
              <a:t>Cancellation</a:t>
            </a:r>
          </a:p>
        </p:txBody>
      </p:sp>
      <p:sp>
        <p:nvSpPr>
          <p:cNvPr id="673" name="Rounded Rectangle"/>
          <p:cNvSpPr/>
          <p:nvPr/>
        </p:nvSpPr>
        <p:spPr>
          <a:xfrm>
            <a:off x="2393160" y="5186538"/>
            <a:ext cx="5100873" cy="1606109"/>
          </a:xfrm>
          <a:prstGeom prst="roundRect">
            <a:avLst>
              <a:gd name="adj" fmla="val 22059"/>
            </a:avLst>
          </a:prstGeom>
          <a:ln w="25400">
            <a:solidFill>
              <a:schemeClr val="accent1">
                <a:lumOff val="-13575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4" name="Rounded Rectangle"/>
          <p:cNvSpPr/>
          <p:nvPr/>
        </p:nvSpPr>
        <p:spPr>
          <a:xfrm>
            <a:off x="2393160" y="7078734"/>
            <a:ext cx="5148115" cy="1395537"/>
          </a:xfrm>
          <a:prstGeom prst="roundRect">
            <a:avLst>
              <a:gd name="adj" fmla="val 22059"/>
            </a:avLst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75" name="}"/>
          <p:cNvSpPr txBox="1"/>
          <p:nvPr/>
        </p:nvSpPr>
        <p:spPr>
          <a:xfrm>
            <a:off x="7681276" y="5956817"/>
            <a:ext cx="833600" cy="1765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118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}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asted-movie.png" descr="pasted-movie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5976" y="4797681"/>
            <a:ext cx="3759201" cy="2997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pasted-movie.png" descr="pasted-movie.png"/>
          <p:cNvPicPr>
            <a:picLocks noChangeAspect="1"/>
          </p:cNvPicPr>
          <p:nvPr/>
        </p:nvPicPr>
        <p:blipFill>
          <a:blip r:embed="rId3"/>
          <a:srcRect l="9584"/>
          <a:stretch>
            <a:fillRect/>
          </a:stretch>
        </p:blipFill>
        <p:spPr>
          <a:xfrm>
            <a:off x="4622505" y="5008036"/>
            <a:ext cx="3364454" cy="276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pasted-movie.png" descr="pasted-movie.png"/>
          <p:cNvPicPr>
            <a:picLocks noChangeAspect="1"/>
          </p:cNvPicPr>
          <p:nvPr/>
        </p:nvPicPr>
        <p:blipFill>
          <a:blip r:embed="rId4"/>
          <a:srcRect l="7358"/>
          <a:stretch>
            <a:fillRect/>
          </a:stretch>
        </p:blipFill>
        <p:spPr>
          <a:xfrm>
            <a:off x="8377132" y="5050701"/>
            <a:ext cx="3364112" cy="2683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0" name="pasted-movie.png" descr="pasted-movie.png"/>
          <p:cNvPicPr>
            <a:picLocks noChangeAspect="1"/>
          </p:cNvPicPr>
          <p:nvPr/>
        </p:nvPicPr>
        <p:blipFill>
          <a:blip r:embed="rId5"/>
          <a:srcRect b="29726"/>
          <a:stretch>
            <a:fillRect/>
          </a:stretch>
        </p:blipFill>
        <p:spPr>
          <a:xfrm>
            <a:off x="2025136" y="2628312"/>
            <a:ext cx="3276601" cy="1561820"/>
          </a:xfrm>
          <a:prstGeom prst="rect">
            <a:avLst/>
          </a:prstGeom>
          <a:ln w="12700">
            <a:miter lim="400000"/>
          </a:ln>
        </p:spPr>
      </p:pic>
      <p:sp>
        <p:nvSpPr>
          <p:cNvPr id="681" name="PPI: 3S1-3D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PPI: 3S1-3D1</a:t>
            </a:r>
          </a:p>
        </p:txBody>
      </p:sp>
      <p:sp>
        <p:nvSpPr>
          <p:cNvPr id="682" name="Lyu, Zuo, Peng, Koenig &amp; BwL"/>
          <p:cNvSpPr txBox="1"/>
          <p:nvPr/>
        </p:nvSpPr>
        <p:spPr>
          <a:xfrm>
            <a:off x="9164794" y="8211975"/>
            <a:ext cx="3387900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/>
            </a:lvl1pPr>
          </a:lstStyle>
          <a:p>
            <a:r>
              <a:t>Lyu, Zuo, Peng, Koenig &amp; BwL</a:t>
            </a:r>
          </a:p>
        </p:txBody>
      </p:sp>
      <p:sp>
        <p:nvSpPr>
          <p:cNvPr id="683" name="Preliminary"/>
          <p:cNvSpPr txBox="1"/>
          <p:nvPr/>
        </p:nvSpPr>
        <p:spPr>
          <a:xfrm>
            <a:off x="9465580" y="5201173"/>
            <a:ext cx="1313483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lvl1pPr>
          </a:lstStyle>
          <a:p>
            <a:r>
              <a:t>Preliminary</a:t>
            </a:r>
          </a:p>
        </p:txBody>
      </p:sp>
      <p:sp>
        <p:nvSpPr>
          <p:cNvPr id="684" name="PC of high-order contacts by counting divergence"/>
          <p:cNvSpPr txBox="1"/>
          <p:nvPr/>
        </p:nvSpPr>
        <p:spPr>
          <a:xfrm>
            <a:off x="952500" y="1607390"/>
            <a:ext cx="11099800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>
              <a:spcBef>
                <a:spcPts val="4200"/>
              </a:spcBef>
              <a:buClr>
                <a:srgbClr val="000000"/>
              </a:buClr>
            </a:lvl1pPr>
          </a:lstStyle>
          <a:p>
            <a:r>
              <a:t>PC of high-order contacts by counting divergence</a:t>
            </a:r>
          </a:p>
        </p:txBody>
      </p:sp>
      <p:sp>
        <p:nvSpPr>
          <p:cNvPr id="685" name="NLO"/>
          <p:cNvSpPr txBox="1"/>
          <p:nvPr/>
        </p:nvSpPr>
        <p:spPr>
          <a:xfrm>
            <a:off x="9804164" y="6659047"/>
            <a:ext cx="636316" cy="382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NLO</a:t>
            </a:r>
          </a:p>
        </p:txBody>
      </p:sp>
      <p:sp>
        <p:nvSpPr>
          <p:cNvPr id="686" name="N2LO"/>
          <p:cNvSpPr txBox="1"/>
          <p:nvPr/>
        </p:nvSpPr>
        <p:spPr>
          <a:xfrm>
            <a:off x="11144064" y="6104826"/>
            <a:ext cx="763316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t>N2LO</a:t>
            </a:r>
          </a:p>
        </p:txBody>
      </p:sp>
      <p:sp>
        <p:nvSpPr>
          <p:cNvPr id="687" name="N3LO"/>
          <p:cNvSpPr txBox="1"/>
          <p:nvPr/>
        </p:nvSpPr>
        <p:spPr>
          <a:xfrm>
            <a:off x="11548021" y="5355292"/>
            <a:ext cx="763316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/>
            </a:lvl1pPr>
          </a:lstStyle>
          <a:p>
            <a:r>
              <a:t>N3LO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8" name="MeV"/>
              <p:cNvSpPr txBox="1"/>
              <p:nvPr/>
            </p:nvSpPr>
            <p:spPr>
              <a:xfrm>
                <a:off x="9315529" y="4511272"/>
                <a:ext cx="1613585" cy="39554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>
                <a:normAutofit/>
              </a:bodyPr>
              <a:lstStyle/>
              <a:p>
                <a:pPr marL="0" indent="0">
                  <a:buSzTx/>
                  <a:buNone/>
                  <a:defRPr sz="20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2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sz="2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=800</m:t>
                    </m:r>
                  </m:oMath>
                </a14:m>
                <a:r>
                  <a:t> MeV</a:t>
                </a:r>
              </a:p>
            </p:txBody>
          </p:sp>
        </mc:Choice>
        <mc:Fallback>
          <p:sp>
            <p:nvSpPr>
              <p:cNvPr id="688" name="MeV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5529" y="4511272"/>
                <a:ext cx="1613585" cy="395547"/>
              </a:xfrm>
              <a:prstGeom prst="rect">
                <a:avLst/>
              </a:prstGeom>
              <a:blipFill>
                <a:blip r:embed="rId6"/>
                <a:stretch>
                  <a:fillRect l="-2344" t="-9375" r="-7031" b="-2812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91" name="A new perturbative-pion scheme with re-organized contacts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952500" y="1507010"/>
                <a:ext cx="11099800" cy="7370290"/>
              </a:xfrm>
              <a:prstGeom prst="rect">
                <a:avLst/>
              </a:prstGeom>
            </p:spPr>
            <p:txBody>
              <a:bodyPr/>
              <a:lstStyle/>
              <a:p>
                <a:r>
                  <a:t>A new perturbative-pion scheme with re-organized contacts</a:t>
                </a:r>
              </a:p>
              <a:p>
                <a:r>
                  <a:t>Simplify LO nuclear interactions to emphasize accidental symmetries like SU(4)-Wigner, unitarity limits, etc.</a:t>
                </a:r>
              </a:p>
              <a:p>
                <a:r>
                  <a:t>W/ larger validity range and 3NF at LO, implies 3NF important even for Q 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3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3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t>   </a:t>
                </a:r>
              </a:p>
            </p:txBody>
          </p:sp>
        </mc:Choice>
        <mc:Fallback>
          <p:sp>
            <p:nvSpPr>
              <p:cNvPr id="691" name="A new perturbative-pion scheme with re-organized contacts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952500" y="1507010"/>
                <a:ext cx="11099800" cy="7370290"/>
              </a:xfrm>
              <a:prstGeom prst="rect">
                <a:avLst/>
              </a:prstGeom>
              <a:blipFill>
                <a:blip r:embed="rId2"/>
                <a:stretch>
                  <a:fillRect l="-2400" t="-3270" r="-9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buildingblks.png" descr="buildingblk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264" y="2420942"/>
            <a:ext cx="8319993" cy="5855363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粒子物理与核物理结合，大有可为"/>
          <p:cNvSpPr txBox="1"/>
          <p:nvPr/>
        </p:nvSpPr>
        <p:spPr>
          <a:xfrm>
            <a:off x="1873250" y="420983"/>
            <a:ext cx="925830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None/>
              <a:defRPr sz="48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粒子物理与核物理结合，大有可为</a:t>
            </a:r>
          </a:p>
        </p:txBody>
      </p:sp>
      <p:pic>
        <p:nvPicPr>
          <p:cNvPr id="94" name="Connection Line" descr="Connection Lin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24931" y="2130371"/>
            <a:ext cx="2563563" cy="1366335"/>
          </a:xfrm>
          <a:prstGeom prst="rect">
            <a:avLst/>
          </a:prstGeom>
        </p:spPr>
      </p:pic>
      <p:pic>
        <p:nvPicPr>
          <p:cNvPr id="93" name="IMG_7916.jpeg" descr="IMG_7916.jpeg"/>
          <p:cNvPicPr>
            <a:picLocks noChangeAspect="1"/>
          </p:cNvPicPr>
          <p:nvPr/>
        </p:nvPicPr>
        <p:blipFill>
          <a:blip r:embed="rId4"/>
          <a:srcRect t="15044" r="4256" b="30731"/>
          <a:stretch>
            <a:fillRect/>
          </a:stretch>
        </p:blipFill>
        <p:spPr>
          <a:xfrm>
            <a:off x="6842210" y="2115088"/>
            <a:ext cx="3496821" cy="2640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Multipole expansion A classical example of EFT"/>
          <p:cNvSpPr txBox="1">
            <a:spLocks noGrp="1"/>
          </p:cNvSpPr>
          <p:nvPr>
            <p:ph type="title"/>
          </p:nvPr>
        </p:nvSpPr>
        <p:spPr>
          <a:xfrm>
            <a:off x="952500" y="241212"/>
            <a:ext cx="11099800" cy="1743374"/>
          </a:xfrm>
          <a:prstGeom prst="rect">
            <a:avLst/>
          </a:prstGeom>
        </p:spPr>
        <p:txBody>
          <a:bodyPr/>
          <a:lstStyle/>
          <a:p>
            <a:r>
              <a:t>Multipole expansion</a:t>
            </a:r>
            <a:br/>
            <a:r>
              <a:rPr sz="4000"/>
              <a:t>A classical example of EFT</a:t>
            </a:r>
          </a:p>
        </p:txBody>
      </p:sp>
      <p:sp>
        <p:nvSpPr>
          <p:cNvPr id="98" name="Shape"/>
          <p:cNvSpPr/>
          <p:nvPr/>
        </p:nvSpPr>
        <p:spPr>
          <a:xfrm>
            <a:off x="8279718" y="2463814"/>
            <a:ext cx="1393970" cy="14429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879" h="20129" extrusionOk="0">
                <a:moveTo>
                  <a:pt x="4118" y="17396"/>
                </a:moveTo>
                <a:cubicBezTo>
                  <a:pt x="1785" y="16633"/>
                  <a:pt x="168" y="14417"/>
                  <a:pt x="13" y="11850"/>
                </a:cubicBezTo>
                <a:cubicBezTo>
                  <a:pt x="-164" y="8938"/>
                  <a:pt x="1562" y="6451"/>
                  <a:pt x="3557" y="4383"/>
                </a:cubicBezTo>
                <a:cubicBezTo>
                  <a:pt x="6691" y="1133"/>
                  <a:pt x="10957" y="-1259"/>
                  <a:pt x="14733" y="720"/>
                </a:cubicBezTo>
                <a:cubicBezTo>
                  <a:pt x="21436" y="4231"/>
                  <a:pt x="19613" y="14764"/>
                  <a:pt x="12126" y="15467"/>
                </a:cubicBezTo>
                <a:cubicBezTo>
                  <a:pt x="12303" y="17768"/>
                  <a:pt x="10693" y="19806"/>
                  <a:pt x="8470" y="20096"/>
                </a:cubicBezTo>
                <a:cubicBezTo>
                  <a:pt x="6588" y="20341"/>
                  <a:pt x="4788" y="19224"/>
                  <a:pt x="4118" y="17396"/>
                </a:cubicBezTo>
                <a:close/>
              </a:path>
            </a:pathLst>
          </a:custGeom>
          <a:solidFill>
            <a:schemeClr val="accent5">
              <a:hueOff val="-82419"/>
              <a:satOff val="-9513"/>
              <a:lumOff val="-16343"/>
            </a:schemeClr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9" name="Oval"/>
          <p:cNvSpPr/>
          <p:nvPr/>
        </p:nvSpPr>
        <p:spPr>
          <a:xfrm>
            <a:off x="3094694" y="3081890"/>
            <a:ext cx="221145" cy="244086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0" name="Line"/>
          <p:cNvSpPr/>
          <p:nvPr/>
        </p:nvSpPr>
        <p:spPr>
          <a:xfrm flipH="1" flipV="1">
            <a:off x="3426307" y="3203932"/>
            <a:ext cx="5463804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1" name="R"/>
          <p:cNvSpPr txBox="1"/>
          <p:nvPr/>
        </p:nvSpPr>
        <p:spPr>
          <a:xfrm>
            <a:off x="5992452" y="2614706"/>
            <a:ext cx="331515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i="1"/>
            </a:lvl1pPr>
          </a:lstStyle>
          <a:p>
            <a:r>
              <a:t>R</a:t>
            </a:r>
          </a:p>
        </p:txBody>
      </p:sp>
      <p:sp>
        <p:nvSpPr>
          <p:cNvPr id="102" name="Separation of scales:  R &gt;&gt; r0"/>
          <p:cNvSpPr txBox="1"/>
          <p:nvPr/>
        </p:nvSpPr>
        <p:spPr>
          <a:xfrm>
            <a:off x="1388392" y="4031269"/>
            <a:ext cx="4732182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r>
              <a:t>Separation of scales:  </a:t>
            </a:r>
            <a:r>
              <a:rPr i="1"/>
              <a:t>R</a:t>
            </a:r>
            <a:r>
              <a:t> &gt;&gt; </a:t>
            </a:r>
            <a:r>
              <a:rPr i="1"/>
              <a:t>r</a:t>
            </a:r>
            <a:r>
              <a:rPr baseline="-5999"/>
              <a:t>0</a:t>
            </a:r>
          </a:p>
        </p:txBody>
      </p:sp>
      <p:sp>
        <p:nvSpPr>
          <p:cNvPr id="103" name="Line"/>
          <p:cNvSpPr/>
          <p:nvPr/>
        </p:nvSpPr>
        <p:spPr>
          <a:xfrm flipH="1" flipV="1">
            <a:off x="8858625" y="2527398"/>
            <a:ext cx="416074" cy="1019820"/>
          </a:xfrm>
          <a:prstGeom prst="line">
            <a:avLst/>
          </a:prstGeom>
          <a:ln w="25400">
            <a:solidFill>
              <a:schemeClr val="accent2">
                <a:hueOff val="167855"/>
                <a:satOff val="17755"/>
                <a:lumOff val="-16671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4" name="charge distribution"/>
          <p:cNvSpPr txBox="1"/>
          <p:nvPr/>
        </p:nvSpPr>
        <p:spPr>
          <a:xfrm>
            <a:off x="9890264" y="2587661"/>
            <a:ext cx="1880246" cy="899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indent="0" algn="ctr">
              <a:buSzTx/>
              <a:buNone/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lvl1pPr>
          </a:lstStyle>
          <a:p>
            <a:r>
              <a:t>charge distribution</a:t>
            </a:r>
          </a:p>
        </p:txBody>
      </p:sp>
      <p:sp>
        <p:nvSpPr>
          <p:cNvPr id="105" name="r0"/>
          <p:cNvSpPr txBox="1"/>
          <p:nvPr/>
        </p:nvSpPr>
        <p:spPr>
          <a:xfrm>
            <a:off x="9162274" y="2689261"/>
            <a:ext cx="371220" cy="492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pPr marL="0" indent="0">
              <a:buSzTx/>
              <a:buNone/>
              <a:defRPr i="1"/>
            </a:pPr>
            <a:r>
              <a:t>r</a:t>
            </a:r>
            <a:r>
              <a:rPr baseline="-5999"/>
              <a:t>0</a:t>
            </a:r>
          </a:p>
        </p:txBody>
      </p:sp>
      <p:pic>
        <p:nvPicPr>
          <p:cNvPr id="10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5596351"/>
            <a:ext cx="5042628" cy="973898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Controlled approximation, able to estimate uncertainty"/>
          <p:cNvSpPr txBox="1"/>
          <p:nvPr/>
        </p:nvSpPr>
        <p:spPr>
          <a:xfrm>
            <a:off x="1388392" y="4811296"/>
            <a:ext cx="8340329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r>
              <a:t>Controlled approximation, able to estimate uncertainty</a:t>
            </a:r>
          </a:p>
        </p:txBody>
      </p:sp>
      <p:sp>
        <p:nvSpPr>
          <p:cNvPr id="108" name="Naturalness"/>
          <p:cNvSpPr txBox="1"/>
          <p:nvPr/>
        </p:nvSpPr>
        <p:spPr>
          <a:xfrm>
            <a:off x="1413792" y="6857382"/>
            <a:ext cx="2237483" cy="492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r>
              <a:t>Naturalness</a:t>
            </a:r>
          </a:p>
        </p:txBody>
      </p:sp>
      <p:pic>
        <p:nvPicPr>
          <p:cNvPr id="109" name="Image" descr="Image"/>
          <p:cNvPicPr>
            <a:picLocks noChangeAspect="1"/>
          </p:cNvPicPr>
          <p:nvPr/>
        </p:nvPicPr>
        <p:blipFill>
          <a:blip r:embed="rId3"/>
          <a:srcRect b="54681"/>
          <a:stretch>
            <a:fillRect/>
          </a:stretch>
        </p:blipFill>
        <p:spPr>
          <a:xfrm>
            <a:off x="3927044" y="6931686"/>
            <a:ext cx="1684478" cy="585106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What if it is a rod? Slow convergence of a regular PC ⇒ possible fine-tuning ⇒ change PC"/>
          <p:cNvSpPr txBox="1"/>
          <p:nvPr/>
        </p:nvSpPr>
        <p:spPr>
          <a:xfrm>
            <a:off x="1413792" y="8025782"/>
            <a:ext cx="10843246" cy="92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r>
              <a:t>What if it is a rod?</a:t>
            </a:r>
            <a:br/>
            <a:r>
              <a:t>Slow convergence of a regular PC ⇒ possible fine-tuning ⇒ change PC</a:t>
            </a:r>
          </a:p>
        </p:txBody>
      </p:sp>
      <p:pic>
        <p:nvPicPr>
          <p:cNvPr id="111" name="Image" descr="Image"/>
          <p:cNvPicPr>
            <a:picLocks noChangeAspect="1"/>
          </p:cNvPicPr>
          <p:nvPr/>
        </p:nvPicPr>
        <p:blipFill>
          <a:blip r:embed="rId3"/>
          <a:srcRect t="66493"/>
          <a:stretch>
            <a:fillRect/>
          </a:stretch>
        </p:blipFill>
        <p:spPr>
          <a:xfrm>
            <a:off x="5887152" y="7007886"/>
            <a:ext cx="1684477" cy="432607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⇒ power counting based on naive dim. analysis (NDA)"/>
          <p:cNvSpPr txBox="1"/>
          <p:nvPr/>
        </p:nvSpPr>
        <p:spPr>
          <a:xfrm>
            <a:off x="7958229" y="6931686"/>
            <a:ext cx="4137806" cy="92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0" indent="0">
              <a:buSzTx/>
              <a:buNone/>
            </a:pPr>
            <a:r>
              <a:t>⇒ </a:t>
            </a:r>
            <a:r>
              <a:rPr>
                <a:solidFill>
                  <a:schemeClr val="accent5">
                    <a:lumOff val="-29866"/>
                  </a:schemeClr>
                </a:solidFill>
              </a:rPr>
              <a:t>power counting based on naive dim. analysis (NDA)</a:t>
            </a:r>
          </a:p>
        </p:txBody>
      </p:sp>
      <p:sp>
        <p:nvSpPr>
          <p:cNvPr id="113" name="Observer"/>
          <p:cNvSpPr txBox="1"/>
          <p:nvPr/>
        </p:nvSpPr>
        <p:spPr>
          <a:xfrm>
            <a:off x="2409611" y="2317332"/>
            <a:ext cx="1417589" cy="492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</a:lvl1pPr>
          </a:lstStyle>
          <a:p>
            <a:r>
              <a:t>Observer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Line"/>
          <p:cNvSpPr/>
          <p:nvPr/>
        </p:nvSpPr>
        <p:spPr>
          <a:xfrm flipV="1">
            <a:off x="7397019" y="1817309"/>
            <a:ext cx="1" cy="6777729"/>
          </a:xfrm>
          <a:prstGeom prst="line">
            <a:avLst/>
          </a:prstGeom>
          <a:ln w="63500">
            <a:solidFill>
              <a:srgbClr val="B6492C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6" name="10? TeV"/>
          <p:cNvSpPr txBox="1"/>
          <p:nvPr/>
        </p:nvSpPr>
        <p:spPr>
          <a:xfrm>
            <a:off x="7738831" y="1805416"/>
            <a:ext cx="1346784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000"/>
            </a:pPr>
            <a:r>
              <a:t>10</a:t>
            </a:r>
            <a:r>
              <a:rPr baseline="31999"/>
              <a:t>?</a:t>
            </a:r>
            <a:r>
              <a:t> TeV</a:t>
            </a:r>
          </a:p>
        </p:txBody>
      </p:sp>
      <p:sp>
        <p:nvSpPr>
          <p:cNvPr id="117" name="MH"/>
          <p:cNvSpPr txBox="1"/>
          <p:nvPr/>
        </p:nvSpPr>
        <p:spPr>
          <a:xfrm>
            <a:off x="6366655" y="3114864"/>
            <a:ext cx="615107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000"/>
            </a:pPr>
            <a:r>
              <a:rPr i="1"/>
              <a:t>M</a:t>
            </a:r>
            <a:r>
              <a:rPr baseline="-5999"/>
              <a:t>H</a:t>
            </a:r>
          </a:p>
        </p:txBody>
      </p:sp>
      <p:sp>
        <p:nvSpPr>
          <p:cNvPr id="118" name="100 GeV"/>
          <p:cNvSpPr txBox="1"/>
          <p:nvPr/>
        </p:nvSpPr>
        <p:spPr>
          <a:xfrm>
            <a:off x="7661998" y="3114864"/>
            <a:ext cx="1500449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100 GeV</a:t>
            </a:r>
          </a:p>
        </p:txBody>
      </p:sp>
      <p:pic>
        <p:nvPicPr>
          <p:cNvPr id="1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809" y="4486070"/>
            <a:ext cx="4318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1 GeV"/>
          <p:cNvSpPr txBox="1"/>
          <p:nvPr/>
        </p:nvSpPr>
        <p:spPr>
          <a:xfrm>
            <a:off x="7661998" y="4424312"/>
            <a:ext cx="1119449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1 GeV</a:t>
            </a:r>
          </a:p>
        </p:txBody>
      </p:sp>
      <p:pic>
        <p:nvPicPr>
          <p:cNvPr id="1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208" y="5717775"/>
            <a:ext cx="762001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~ 100 MeV"/>
          <p:cNvSpPr txBox="1"/>
          <p:nvPr/>
        </p:nvSpPr>
        <p:spPr>
          <a:xfrm>
            <a:off x="7661998" y="5630617"/>
            <a:ext cx="1865450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~ 100 MeV</a:t>
            </a:r>
          </a:p>
        </p:txBody>
      </p:sp>
      <p:pic>
        <p:nvPicPr>
          <p:cNvPr id="12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2700" y="6970583"/>
            <a:ext cx="5334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45 MeV"/>
          <p:cNvSpPr txBox="1"/>
          <p:nvPr/>
        </p:nvSpPr>
        <p:spPr>
          <a:xfrm>
            <a:off x="7661998" y="6836922"/>
            <a:ext cx="1373573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45 MeV</a:t>
            </a:r>
          </a:p>
        </p:txBody>
      </p:sp>
      <p:pic>
        <p:nvPicPr>
          <p:cNvPr id="12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641" y="8044857"/>
            <a:ext cx="10414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8 MeV"/>
          <p:cNvSpPr txBox="1"/>
          <p:nvPr/>
        </p:nvSpPr>
        <p:spPr>
          <a:xfrm>
            <a:off x="7661998" y="7983100"/>
            <a:ext cx="1183073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8 MeV</a:t>
            </a:r>
          </a:p>
        </p:txBody>
      </p:sp>
      <p:sp>
        <p:nvSpPr>
          <p:cNvPr id="127" name="Chiral EFT"/>
          <p:cNvSpPr txBox="1"/>
          <p:nvPr/>
        </p:nvSpPr>
        <p:spPr>
          <a:xfrm>
            <a:off x="2862336" y="5128831"/>
            <a:ext cx="1839219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Chiral EFT</a:t>
            </a:r>
          </a:p>
        </p:txBody>
      </p:sp>
      <p:sp>
        <p:nvSpPr>
          <p:cNvPr id="128" name="Standard Model"/>
          <p:cNvSpPr txBox="1"/>
          <p:nvPr/>
        </p:nvSpPr>
        <p:spPr>
          <a:xfrm>
            <a:off x="2461133" y="3024251"/>
            <a:ext cx="2558617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Standard Model</a:t>
            </a:r>
          </a:p>
        </p:txBody>
      </p:sp>
      <p:sp>
        <p:nvSpPr>
          <p:cNvPr id="129" name="beyond SM"/>
          <p:cNvSpPr txBox="1"/>
          <p:nvPr/>
        </p:nvSpPr>
        <p:spPr>
          <a:xfrm>
            <a:off x="1819055" y="1796085"/>
            <a:ext cx="1881821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beyond SM</a:t>
            </a:r>
          </a:p>
        </p:txBody>
      </p:sp>
      <p:sp>
        <p:nvSpPr>
          <p:cNvPr id="130" name="Hierarchy of EFTs"/>
          <p:cNvSpPr txBox="1"/>
          <p:nvPr/>
        </p:nvSpPr>
        <p:spPr>
          <a:xfrm>
            <a:off x="1540292" y="281389"/>
            <a:ext cx="9924216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000">
                <a:solidFill>
                  <a:schemeClr val="accent2">
                    <a:hueOff val="258623"/>
                    <a:satOff val="16006"/>
                    <a:lumOff val="-25223"/>
                  </a:schemeClr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Hierarchy of EFTs</a:t>
            </a:r>
          </a:p>
        </p:txBody>
      </p:sp>
      <p:sp>
        <p:nvSpPr>
          <p:cNvPr id="131" name="Line"/>
          <p:cNvSpPr/>
          <p:nvPr/>
        </p:nvSpPr>
        <p:spPr>
          <a:xfrm flipH="1">
            <a:off x="2079881" y="2355879"/>
            <a:ext cx="1" cy="1665995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2" name="Line"/>
          <p:cNvSpPr/>
          <p:nvPr/>
        </p:nvSpPr>
        <p:spPr>
          <a:xfrm flipH="1">
            <a:off x="2629801" y="3759309"/>
            <a:ext cx="1" cy="1665995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3" name="Line"/>
          <p:cNvSpPr/>
          <p:nvPr/>
        </p:nvSpPr>
        <p:spPr>
          <a:xfrm flipH="1">
            <a:off x="3238374" y="5671972"/>
            <a:ext cx="1" cy="1665995"/>
          </a:xfrm>
          <a:prstGeom prst="line">
            <a:avLst/>
          </a:prstGeom>
          <a:ln w="25400">
            <a:solidFill>
              <a:schemeClr val="accent3">
                <a:hueOff val="362282"/>
                <a:satOff val="31803"/>
                <a:lumOff val="-18242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4" name="Pionless EFT"/>
          <p:cNvSpPr txBox="1"/>
          <p:nvPr/>
        </p:nvSpPr>
        <p:spPr>
          <a:xfrm>
            <a:off x="3478616" y="7233411"/>
            <a:ext cx="2157153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Pionless EFT</a:t>
            </a:r>
          </a:p>
        </p:txBody>
      </p:sp>
      <p:sp>
        <p:nvSpPr>
          <p:cNvPr id="135" name="Halo"/>
          <p:cNvSpPr txBox="1"/>
          <p:nvPr/>
        </p:nvSpPr>
        <p:spPr>
          <a:xfrm>
            <a:off x="3478616" y="7671829"/>
            <a:ext cx="854907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Halo</a:t>
            </a:r>
          </a:p>
        </p:txBody>
      </p:sp>
      <p:sp>
        <p:nvSpPr>
          <p:cNvPr id="136" name="Cluster"/>
          <p:cNvSpPr txBox="1"/>
          <p:nvPr/>
        </p:nvSpPr>
        <p:spPr>
          <a:xfrm>
            <a:off x="3443679" y="8147617"/>
            <a:ext cx="1214885" cy="517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3000"/>
            </a:lvl1pPr>
          </a:lstStyle>
          <a:p>
            <a:r>
              <a:t>Cluster</a:t>
            </a:r>
          </a:p>
        </p:txBody>
      </p:sp>
      <p:sp>
        <p:nvSpPr>
          <p:cNvPr id="137" name="Momentum / Energy"/>
          <p:cNvSpPr txBox="1"/>
          <p:nvPr/>
        </p:nvSpPr>
        <p:spPr>
          <a:xfrm>
            <a:off x="6266537" y="1117724"/>
            <a:ext cx="2648397" cy="431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400"/>
            </a:lvl1pPr>
          </a:lstStyle>
          <a:p>
            <a:r>
              <a:t>Momentum / Energy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lay: from quarks &amp; gluons to Urani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4850"/>
            </a:lvl1pPr>
          </a:lstStyle>
          <a:p>
            <a:r>
              <a:t>Relay: from quarks &amp; gluons to Uranium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2"/>
          <a:srcRect r="17063"/>
          <a:stretch>
            <a:fillRect/>
          </a:stretch>
        </p:blipFill>
        <p:spPr>
          <a:xfrm>
            <a:off x="3512478" y="3269600"/>
            <a:ext cx="8566975" cy="567030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Many-body methods"/>
          <p:cNvSpPr txBox="1"/>
          <p:nvPr/>
        </p:nvSpPr>
        <p:spPr>
          <a:xfrm>
            <a:off x="4992725" y="7400435"/>
            <a:ext cx="3067448" cy="492895"/>
          </a:xfrm>
          <a:prstGeom prst="rect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</a:lvl1pPr>
          </a:lstStyle>
          <a:p>
            <a:r>
              <a:t>Many-body methods</a:t>
            </a:r>
          </a:p>
        </p:txBody>
      </p:sp>
      <p:sp>
        <p:nvSpPr>
          <p:cNvPr id="142" name="Chiral EFTs"/>
          <p:cNvSpPr txBox="1"/>
          <p:nvPr/>
        </p:nvSpPr>
        <p:spPr>
          <a:xfrm>
            <a:off x="4738590" y="3177204"/>
            <a:ext cx="1837780" cy="492895"/>
          </a:xfrm>
          <a:prstGeom prst="rect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</a:lvl1pPr>
          </a:lstStyle>
          <a:p>
            <a:r>
              <a:t>Chiral EFTs</a:t>
            </a:r>
          </a:p>
        </p:txBody>
      </p:sp>
      <p:sp>
        <p:nvSpPr>
          <p:cNvPr id="143" name="Lattice QCD"/>
          <p:cNvSpPr txBox="1"/>
          <p:nvPr/>
        </p:nvSpPr>
        <p:spPr>
          <a:xfrm>
            <a:off x="10062890" y="3177204"/>
            <a:ext cx="1941092" cy="492895"/>
          </a:xfrm>
          <a:prstGeom prst="rect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</a:lvl1pPr>
          </a:lstStyle>
          <a:p>
            <a:r>
              <a:t>Lattice QCD</a:t>
            </a:r>
          </a:p>
        </p:txBody>
      </p:sp>
      <p:pic>
        <p:nvPicPr>
          <p:cNvPr id="144" name="Line Shape" descr="Line Shap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876218" y="4219642"/>
            <a:ext cx="1726371" cy="4140021"/>
          </a:xfrm>
          <a:prstGeom prst="rect">
            <a:avLst/>
          </a:prstGeom>
        </p:spPr>
      </p:pic>
      <p:sp>
        <p:nvSpPr>
          <p:cNvPr id="146" name="A: number of nucleons ↑"/>
          <p:cNvSpPr txBox="1"/>
          <p:nvPr/>
        </p:nvSpPr>
        <p:spPr>
          <a:xfrm>
            <a:off x="338299" y="5059606"/>
            <a:ext cx="3649812" cy="49289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6">
                    <a:hueOff val="-146070"/>
                    <a:satOff val="-10048"/>
                    <a:lumOff val="-30626"/>
                  </a:schemeClr>
                </a:solidFill>
              </a:defRPr>
            </a:lvl1pPr>
          </a:lstStyle>
          <a:p>
            <a:r>
              <a:t>A: number of nucleons ↑</a:t>
            </a:r>
          </a:p>
        </p:txBody>
      </p:sp>
      <p:pic>
        <p:nvPicPr>
          <p:cNvPr id="147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594108" y="8468940"/>
            <a:ext cx="2237821" cy="457905"/>
          </a:xfrm>
          <a:prstGeom prst="rect">
            <a:avLst/>
          </a:prstGeom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7158" y="7923393"/>
            <a:ext cx="1272349" cy="1343034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2H &amp; 3H"/>
          <p:cNvSpPr/>
          <p:nvPr/>
        </p:nvSpPr>
        <p:spPr>
          <a:xfrm>
            <a:off x="6693386" y="3861233"/>
            <a:ext cx="1272349" cy="543541"/>
          </a:xfrm>
          <a:prstGeom prst="roundRect">
            <a:avLst>
              <a:gd name="adj" fmla="val 24883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baseline="31999"/>
              <a:t>2</a:t>
            </a:r>
            <a:r>
              <a:t>H &amp; </a:t>
            </a:r>
            <a:r>
              <a:rPr baseline="31999"/>
              <a:t>3</a:t>
            </a:r>
            <a:r>
              <a:t>H</a:t>
            </a:r>
          </a:p>
        </p:txBody>
      </p:sp>
      <p:sp>
        <p:nvSpPr>
          <p:cNvPr id="151" name="Light nuclei : A = 4 ~ 12"/>
          <p:cNvSpPr/>
          <p:nvPr/>
        </p:nvSpPr>
        <p:spPr>
          <a:xfrm>
            <a:off x="2963965" y="6541055"/>
            <a:ext cx="1527880" cy="1072953"/>
          </a:xfrm>
          <a:prstGeom prst="roundRect">
            <a:avLst>
              <a:gd name="adj" fmla="val 19231"/>
            </a:avLst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marL="0" indent="0" algn="ctr">
              <a:spcBef>
                <a:spcPts val="0"/>
              </a:spcBef>
              <a:buSzTx/>
              <a:buNone/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Light nuclei : A = 4 ~ 12</a:t>
            </a: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167" y="1708386"/>
            <a:ext cx="2572001" cy="1758461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Connection Line"/>
          <p:cNvSpPr/>
          <p:nvPr/>
        </p:nvSpPr>
        <p:spPr>
          <a:xfrm>
            <a:off x="3556915" y="2227597"/>
            <a:ext cx="3731094" cy="16418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022" extrusionOk="0">
                <a:moveTo>
                  <a:pt x="0" y="2389"/>
                </a:moveTo>
                <a:cubicBezTo>
                  <a:pt x="10129" y="-3578"/>
                  <a:pt x="17329" y="1633"/>
                  <a:pt x="21600" y="18022"/>
                </a:cubicBezTo>
              </a:path>
            </a:pathLst>
          </a:custGeom>
          <a:ln w="50800">
            <a:solidFill>
              <a:schemeClr val="accent5">
                <a:hueOff val="-82419"/>
                <a:satOff val="-9513"/>
                <a:lumOff val="-16343"/>
              </a:schemeClr>
            </a:solidFill>
            <a:custDash>
              <a:ds d="200000" sp="200000"/>
            </a:custDash>
            <a:miter lim="400000"/>
            <a:headEnd type="triangle"/>
          </a:ln>
        </p:spPr>
        <p:txBody>
          <a:bodyPr/>
          <a:lstStyle/>
          <a:p>
            <a:endParaRPr/>
          </a:p>
        </p:txBody>
      </p:sp>
      <p:sp>
        <p:nvSpPr>
          <p:cNvPr id="154" name="Low-energy constants"/>
          <p:cNvSpPr txBox="1"/>
          <p:nvPr/>
        </p:nvSpPr>
        <p:spPr>
          <a:xfrm>
            <a:off x="1304644" y="1594546"/>
            <a:ext cx="3257923" cy="4928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r>
              <a:t>Low-energy constants</a:t>
            </a:r>
          </a:p>
        </p:txBody>
      </p:sp>
      <p:pic>
        <p:nvPicPr>
          <p:cNvPr id="155" name="Line Line" descr="Line Lin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8217739" y="3904051"/>
            <a:ext cx="2237821" cy="457905"/>
          </a:xfrm>
          <a:prstGeom prst="rect">
            <a:avLst/>
          </a:prstGeom>
        </p:spPr>
      </p:pic>
      <p:sp>
        <p:nvSpPr>
          <p:cNvPr id="157" name="Cluster/Halo EFTs/Other EFTs"/>
          <p:cNvSpPr txBox="1"/>
          <p:nvPr/>
        </p:nvSpPr>
        <p:spPr>
          <a:xfrm>
            <a:off x="4968676" y="6724454"/>
            <a:ext cx="4509295" cy="492895"/>
          </a:xfrm>
          <a:prstGeom prst="rect">
            <a:avLst/>
          </a:prstGeom>
          <a:solidFill>
            <a:schemeClr val="accent1">
              <a:lumOff val="1684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</a:lvl1pPr>
          </a:lstStyle>
          <a:p>
            <a:r>
              <a:t>Cluster/Halo EFTs/Other EFTs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QCD → Chiral Lagrangi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QCD → Chiral Lagrangian</a:t>
            </a:r>
          </a:p>
        </p:txBody>
      </p:sp>
      <p:pic>
        <p:nvPicPr>
          <p:cNvPr id="161" name="Image" descr="Image"/>
          <p:cNvPicPr>
            <a:picLocks noChangeAspect="1"/>
          </p:cNvPicPr>
          <p:nvPr/>
        </p:nvPicPr>
        <p:blipFill>
          <a:blip r:embed="rId2"/>
          <a:srcRect l="30669"/>
          <a:stretch>
            <a:fillRect/>
          </a:stretch>
        </p:blipFill>
        <p:spPr>
          <a:xfrm>
            <a:off x="6700488" y="1833968"/>
            <a:ext cx="4885208" cy="611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022" y="1803210"/>
            <a:ext cx="4767785" cy="672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46" y="3727734"/>
            <a:ext cx="3393232" cy="128064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CCWZ; Weinberg; …"/>
          <p:cNvSpPr txBox="1"/>
          <p:nvPr/>
        </p:nvSpPr>
        <p:spPr>
          <a:xfrm>
            <a:off x="595952" y="5578042"/>
            <a:ext cx="2566671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None/>
              <a:defRPr sz="20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CCWZ; Weinberg; 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5" name="Equation"/>
              <p:cNvSpPr txBox="1"/>
              <p:nvPr/>
            </p:nvSpPr>
            <p:spPr>
              <a:xfrm>
                <a:off x="458559" y="1949988"/>
                <a:ext cx="1298782" cy="37914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indent="0" defTabSz="914400" latinLnBrk="1">
                  <a:spcBef>
                    <a:spcPts val="0"/>
                  </a:spcBef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sz="2800"/>
              </a:p>
            </p:txBody>
          </p:sp>
        </mc:Choice>
        <mc:Fallback>
          <p:sp>
            <p:nvSpPr>
              <p:cNvPr id="16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59" y="1949988"/>
                <a:ext cx="1298782" cy="379149"/>
              </a:xfrm>
              <a:prstGeom prst="rect">
                <a:avLst/>
              </a:prstGeom>
              <a:blipFill>
                <a:blip r:embed="rId5"/>
                <a:stretch>
                  <a:fillRect l="-2913" b="-5161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2622" y="7207622"/>
            <a:ext cx="2566671" cy="5932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9" name="Group"/>
          <p:cNvGrpSpPr/>
          <p:nvPr/>
        </p:nvGrpSpPr>
        <p:grpSpPr>
          <a:xfrm rot="16200000">
            <a:off x="6442180" y="5155616"/>
            <a:ext cx="1500817" cy="684261"/>
            <a:chOff x="0" y="0"/>
            <a:chExt cx="1500815" cy="684260"/>
          </a:xfrm>
        </p:grpSpPr>
        <p:sp>
          <p:nvSpPr>
            <p:cNvPr id="167" name="Line"/>
            <p:cNvSpPr/>
            <p:nvPr/>
          </p:nvSpPr>
          <p:spPr>
            <a:xfrm>
              <a:off x="0" y="661178"/>
              <a:ext cx="150081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68" name="Line"/>
            <p:cNvSpPr/>
            <p:nvPr/>
          </p:nvSpPr>
          <p:spPr>
            <a:xfrm flipH="1">
              <a:off x="750407" y="0"/>
              <a:ext cx="1" cy="68426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70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6603" y="7732243"/>
            <a:ext cx="355601" cy="3429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External sources: v, a, s, ps"/>
          <p:cNvSpPr txBox="1"/>
          <p:nvPr/>
        </p:nvSpPr>
        <p:spPr>
          <a:xfrm>
            <a:off x="7578761" y="1358290"/>
            <a:ext cx="3412630" cy="431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400"/>
            </a:lvl1pPr>
          </a:lstStyle>
          <a:p>
            <a:r>
              <a:t>External sources: v, a, s, ps</a:t>
            </a:r>
          </a:p>
        </p:txBody>
      </p:sp>
      <p:sp>
        <p:nvSpPr>
          <p:cNvPr id="172" name="Rounded Rectangle"/>
          <p:cNvSpPr/>
          <p:nvPr/>
        </p:nvSpPr>
        <p:spPr>
          <a:xfrm>
            <a:off x="7391913" y="7141646"/>
            <a:ext cx="664981" cy="976673"/>
          </a:xfrm>
          <a:prstGeom prst="roundRect">
            <a:avLst>
              <a:gd name="adj" fmla="val 22031"/>
            </a:avLst>
          </a:prstGeom>
          <a:ln w="25400">
            <a:solidFill>
              <a:schemeClr val="accent3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73" name="Image" descr="Image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404018" y="4514637"/>
            <a:ext cx="1092201" cy="20193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Arrow"/>
          <p:cNvSpPr/>
          <p:nvPr/>
        </p:nvSpPr>
        <p:spPr>
          <a:xfrm>
            <a:off x="1410579" y="6540089"/>
            <a:ext cx="1298782" cy="492895"/>
          </a:xfrm>
          <a:prstGeom prst="rightArrow">
            <a:avLst>
              <a:gd name="adj1" fmla="val 32000"/>
              <a:gd name="adj2" fmla="val 16490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75" name="Constraints by chiral symmetry"/>
          <p:cNvSpPr txBox="1"/>
          <p:nvPr/>
        </p:nvSpPr>
        <p:spPr>
          <a:xfrm>
            <a:off x="385499" y="7422019"/>
            <a:ext cx="3949155" cy="431553"/>
          </a:xfrm>
          <a:prstGeom prst="rect">
            <a:avLst/>
          </a:prstGeom>
          <a:solidFill>
            <a:schemeClr val="accent2">
              <a:hueOff val="-85259"/>
              <a:satOff val="14347"/>
              <a:lumOff val="2237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400"/>
            </a:lvl1pPr>
          </a:lstStyle>
          <a:p>
            <a:r>
              <a:t>Constraints by chiral symmetry</a:t>
            </a:r>
          </a:p>
        </p:txBody>
      </p:sp>
      <p:pic>
        <p:nvPicPr>
          <p:cNvPr id="176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2887" y="4703996"/>
            <a:ext cx="1473201" cy="158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3491" y="7363288"/>
            <a:ext cx="774701" cy="825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nonlinear realization"/>
          <p:cNvSpPr txBox="1"/>
          <p:nvPr/>
        </p:nvSpPr>
        <p:spPr>
          <a:xfrm>
            <a:off x="349495" y="5191180"/>
            <a:ext cx="305958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nonlinear realization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9" name="Equation"/>
              <p:cNvSpPr txBox="1"/>
              <p:nvPr/>
            </p:nvSpPr>
            <p:spPr>
              <a:xfrm>
                <a:off x="9865211" y="6586732"/>
                <a:ext cx="377955" cy="32573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indent="0" defTabSz="914400" latinLnBrk="1">
                  <a:spcBef>
                    <a:spcPts val="0"/>
                  </a:spcBef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sz="2800"/>
              </a:p>
            </p:txBody>
          </p:sp>
        </mc:Choice>
        <mc:Fallback>
          <p:sp>
            <p:nvSpPr>
              <p:cNvPr id="17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5211" y="6586732"/>
                <a:ext cx="377955" cy="325730"/>
              </a:xfrm>
              <a:prstGeom prst="rect">
                <a:avLst/>
              </a:prstGeom>
              <a:blipFill>
                <a:blip r:embed="rId11"/>
                <a:stretch>
                  <a:fillRect l="-29032" r="-22581" b="-5185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0" name="Line"/>
          <p:cNvSpPr/>
          <p:nvPr/>
        </p:nvSpPr>
        <p:spPr>
          <a:xfrm flipH="1" flipV="1">
            <a:off x="9433307" y="5924389"/>
            <a:ext cx="366730" cy="666766"/>
          </a:xfrm>
          <a:prstGeom prst="lin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1" name="Line"/>
          <p:cNvSpPr/>
          <p:nvPr/>
        </p:nvSpPr>
        <p:spPr>
          <a:xfrm flipH="1">
            <a:off x="9433307" y="6848955"/>
            <a:ext cx="366730" cy="666765"/>
          </a:xfrm>
          <a:prstGeom prst="lin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85164" y="2489282"/>
            <a:ext cx="4808513" cy="1884693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Incomplete!"/>
          <p:cNvSpPr txBox="1"/>
          <p:nvPr/>
        </p:nvSpPr>
        <p:spPr>
          <a:xfrm>
            <a:off x="10643557" y="3470257"/>
            <a:ext cx="1341389" cy="38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0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Incomplete!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QCD → Chiral Lagrangia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QCD → Chiral Lagrangian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2"/>
          <a:srcRect l="30669"/>
          <a:stretch>
            <a:fillRect/>
          </a:stretch>
        </p:blipFill>
        <p:spPr>
          <a:xfrm>
            <a:off x="6700488" y="1833968"/>
            <a:ext cx="4368021" cy="546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022" y="1803210"/>
            <a:ext cx="4767785" cy="672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82" y="3866418"/>
            <a:ext cx="3393231" cy="128064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CCWZ; Weinberg; …"/>
          <p:cNvSpPr txBox="1"/>
          <p:nvPr/>
        </p:nvSpPr>
        <p:spPr>
          <a:xfrm>
            <a:off x="1150888" y="5716726"/>
            <a:ext cx="2566671" cy="41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None/>
              <a:defRPr sz="20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CCWZ; Weinberg; …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0" name="Equation"/>
              <p:cNvSpPr txBox="1"/>
              <p:nvPr/>
            </p:nvSpPr>
            <p:spPr>
              <a:xfrm>
                <a:off x="458559" y="1949988"/>
                <a:ext cx="1298782" cy="37914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indent="0" defTabSz="914400" latinLnBrk="1">
                  <a:spcBef>
                    <a:spcPts val="0"/>
                  </a:spcBef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𝑄𝐶𝐷</m:t>
                          </m:r>
                        </m:sub>
                      </m:sSub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sz="2800"/>
              </a:p>
            </p:txBody>
          </p:sp>
        </mc:Choice>
        <mc:Fallback>
          <p:sp>
            <p:nvSpPr>
              <p:cNvPr id="19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59" y="1949988"/>
                <a:ext cx="1298782" cy="379149"/>
              </a:xfrm>
              <a:prstGeom prst="rect">
                <a:avLst/>
              </a:prstGeom>
              <a:blipFill>
                <a:blip r:embed="rId5"/>
                <a:stretch>
                  <a:fillRect l="-2913" b="-5161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3" name="Group"/>
          <p:cNvGrpSpPr/>
          <p:nvPr/>
        </p:nvGrpSpPr>
        <p:grpSpPr>
          <a:xfrm rot="16200000">
            <a:off x="6442180" y="5155616"/>
            <a:ext cx="1500817" cy="684261"/>
            <a:chOff x="0" y="0"/>
            <a:chExt cx="1500815" cy="684260"/>
          </a:xfrm>
        </p:grpSpPr>
        <p:sp>
          <p:nvSpPr>
            <p:cNvPr id="191" name="Line"/>
            <p:cNvSpPr/>
            <p:nvPr/>
          </p:nvSpPr>
          <p:spPr>
            <a:xfrm>
              <a:off x="0" y="661178"/>
              <a:ext cx="150081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92" name="Line"/>
            <p:cNvSpPr/>
            <p:nvPr/>
          </p:nvSpPr>
          <p:spPr>
            <a:xfrm flipH="1">
              <a:off x="750407" y="0"/>
              <a:ext cx="1" cy="68426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indent="0" algn="ctr">
                <a:spcBef>
                  <a:spcPts val="0"/>
                </a:spcBef>
                <a:buSzTx/>
                <a:buNone/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94" name="External sources: v, a, s, ps"/>
          <p:cNvSpPr txBox="1"/>
          <p:nvPr/>
        </p:nvSpPr>
        <p:spPr>
          <a:xfrm>
            <a:off x="8453930" y="1358290"/>
            <a:ext cx="3119670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/>
          <a:p>
            <a:pPr marL="0" indent="0">
              <a:buSzTx/>
              <a:buNone/>
              <a:defRPr sz="2200"/>
            </a:pPr>
            <a:r>
              <a:t>External sources: </a:t>
            </a:r>
            <a:r>
              <a:rPr i="1"/>
              <a:t>v</a:t>
            </a:r>
            <a:r>
              <a:t>, </a:t>
            </a:r>
            <a:r>
              <a:rPr i="1"/>
              <a:t>a</a:t>
            </a:r>
            <a:r>
              <a:t>, </a:t>
            </a:r>
            <a:r>
              <a:rPr i="1"/>
              <a:t>s</a:t>
            </a:r>
            <a:r>
              <a:t>, </a:t>
            </a:r>
            <a:r>
              <a:rPr i="1"/>
              <a:t>p</a:t>
            </a:r>
            <a:r>
              <a:rPr i="1" baseline="-5999"/>
              <a:t>s</a:t>
            </a:r>
          </a:p>
        </p:txBody>
      </p:sp>
      <p:pic>
        <p:nvPicPr>
          <p:cNvPr id="195" name="Image" descr="Image"/>
          <p:cNvPicPr>
            <a:picLocks noChangeAspect="1"/>
          </p:cNvPicPr>
          <p:nvPr/>
        </p:nvPicPr>
        <p:blipFill>
          <a:blip r:embed="rId6"/>
          <a:srcRect l="24263" b="15392"/>
          <a:stretch>
            <a:fillRect/>
          </a:stretch>
        </p:blipFill>
        <p:spPr>
          <a:xfrm>
            <a:off x="6865836" y="6830941"/>
            <a:ext cx="845448" cy="1746176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Arrow"/>
          <p:cNvSpPr/>
          <p:nvPr/>
        </p:nvSpPr>
        <p:spPr>
          <a:xfrm>
            <a:off x="4449018" y="5676145"/>
            <a:ext cx="1298782" cy="492895"/>
          </a:xfrm>
          <a:prstGeom prst="rightArrow">
            <a:avLst>
              <a:gd name="adj1" fmla="val 32000"/>
              <a:gd name="adj2" fmla="val 164904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7" name="Constraints by chiral symmetry"/>
          <p:cNvSpPr txBox="1"/>
          <p:nvPr/>
        </p:nvSpPr>
        <p:spPr>
          <a:xfrm>
            <a:off x="570811" y="6577412"/>
            <a:ext cx="3949155" cy="431553"/>
          </a:xfrm>
          <a:prstGeom prst="rect">
            <a:avLst/>
          </a:prstGeom>
          <a:solidFill>
            <a:schemeClr val="accent2">
              <a:hueOff val="-85259"/>
              <a:satOff val="14347"/>
              <a:lumOff val="2237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400"/>
            </a:lvl1pPr>
          </a:lstStyle>
          <a:p>
            <a:r>
              <a:t>Constraints by chiral symmetry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2887" y="4703996"/>
            <a:ext cx="1473201" cy="158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3491" y="7363288"/>
            <a:ext cx="774701" cy="825501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nonlinear realization"/>
          <p:cNvSpPr txBox="1"/>
          <p:nvPr/>
        </p:nvSpPr>
        <p:spPr>
          <a:xfrm>
            <a:off x="904431" y="5201400"/>
            <a:ext cx="3059584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SzTx/>
              <a:buNone/>
              <a:defRPr sz="2400" b="1"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nonlinear realization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1" name="Equation"/>
              <p:cNvSpPr txBox="1"/>
              <p:nvPr/>
            </p:nvSpPr>
            <p:spPr>
              <a:xfrm>
                <a:off x="9865211" y="6586732"/>
                <a:ext cx="377955" cy="325730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indent="0" defTabSz="914400" latinLnBrk="1">
                  <a:spcBef>
                    <a:spcPts val="0"/>
                  </a:spcBef>
                  <a:buSzTx/>
                  <a:buNone/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80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sz="2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sz="2800"/>
              </a:p>
            </p:txBody>
          </p:sp>
        </mc:Choice>
        <mc:Fallback>
          <p:sp>
            <p:nvSpPr>
              <p:cNvPr id="20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5211" y="6586732"/>
                <a:ext cx="377955" cy="325730"/>
              </a:xfrm>
              <a:prstGeom prst="rect">
                <a:avLst/>
              </a:prstGeom>
              <a:blipFill>
                <a:blip r:embed="rId9"/>
                <a:stretch>
                  <a:fillRect l="-29032" r="-22581" b="-51852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2" name="Line"/>
          <p:cNvSpPr/>
          <p:nvPr/>
        </p:nvSpPr>
        <p:spPr>
          <a:xfrm flipH="1" flipV="1">
            <a:off x="9433307" y="5924389"/>
            <a:ext cx="366730" cy="666766"/>
          </a:xfrm>
          <a:prstGeom prst="lin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3" name="Line"/>
          <p:cNvSpPr/>
          <p:nvPr/>
        </p:nvSpPr>
        <p:spPr>
          <a:xfrm flipH="1">
            <a:off x="9433307" y="6848955"/>
            <a:ext cx="366730" cy="666765"/>
          </a:xfrm>
          <a:prstGeom prst="lin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04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1219" y="2676930"/>
            <a:ext cx="4808513" cy="1884694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+ …"/>
          <p:cNvSpPr txBox="1"/>
          <p:nvPr/>
        </p:nvSpPr>
        <p:spPr>
          <a:xfrm>
            <a:off x="11262579" y="1923786"/>
            <a:ext cx="667197" cy="431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4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+ …</a:t>
            </a:r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11"/>
          <a:srcRect r="71130"/>
          <a:stretch>
            <a:fillRect/>
          </a:stretch>
        </p:blipFill>
        <p:spPr>
          <a:xfrm>
            <a:off x="6023342" y="6452932"/>
            <a:ext cx="740984" cy="593241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Wavy lines: axial currents"/>
          <p:cNvSpPr txBox="1"/>
          <p:nvPr/>
        </p:nvSpPr>
        <p:spPr>
          <a:xfrm>
            <a:off x="7351271" y="8646847"/>
            <a:ext cx="3016759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normAutofit/>
          </a:bodyPr>
          <a:lstStyle>
            <a:lvl1pPr marL="0" indent="0">
              <a:buSzTx/>
              <a:buNone/>
              <a:defRPr sz="2200">
                <a:solidFill>
                  <a:schemeClr val="accent1">
                    <a:lumOff val="-13575"/>
                  </a:schemeClr>
                </a:solidFill>
              </a:defRPr>
            </a:lvl1pPr>
          </a:lstStyle>
          <a:p>
            <a:r>
              <a:t>Wavy lines: axial currents</a:t>
            </a:r>
          </a:p>
        </p:txBody>
      </p:sp>
      <p:sp>
        <p:nvSpPr>
          <p:cNvPr id="208" name="Line"/>
          <p:cNvSpPr/>
          <p:nvPr/>
        </p:nvSpPr>
        <p:spPr>
          <a:xfrm flipV="1">
            <a:off x="7014787" y="5835384"/>
            <a:ext cx="366730" cy="666765"/>
          </a:xfrm>
          <a:prstGeom prst="lin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9" name="Line"/>
          <p:cNvSpPr/>
          <p:nvPr/>
        </p:nvSpPr>
        <p:spPr>
          <a:xfrm>
            <a:off x="7014787" y="6759949"/>
            <a:ext cx="366730" cy="666766"/>
          </a:xfrm>
          <a:prstGeom prst="line">
            <a:avLst/>
          </a:prstGeom>
          <a:ln w="25400">
            <a:solidFill>
              <a:schemeClr val="accent4">
                <a:hueOff val="-461056"/>
                <a:satOff val="4338"/>
                <a:lumOff val="-10225"/>
              </a:schemeClr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indent="0" algn="ctr">
              <a:spcBef>
                <a:spcPts val="0"/>
              </a:spcBef>
              <a:buSzTx/>
              <a:buNone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rmAutofit/>
      </a:bodyPr>
      <a:lstStyle>
        <a:defPPr marL="444500" marR="0" indent="-444500" algn="l" defTabSz="584200" rtl="0" fontAlgn="auto" latinLnBrk="0" hangingPunct="0">
          <a:lnSpc>
            <a:spcPct val="100000"/>
          </a:lnSpc>
          <a:spcBef>
            <a:spcPts val="2000"/>
          </a:spcBef>
          <a:spcAft>
            <a:spcPts val="0"/>
          </a:spcAft>
          <a:buClrTx/>
          <a:buSzPct val="145000"/>
          <a:buFontTx/>
          <a:buChar char="•"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rgbClr val="FFFFFF"/>
        </a:solidFill>
        <a:solidFill>
          <a:srgbClr val="FFFFFF"/>
        </a:solidFill>
        <a:solidFill>
          <a:srgbClr val="FFFFFF"/>
        </a:solidFill>
      </a:fillStyleLst>
      <a:lnStyleLst>
        <a:ln>
          <a:solidFill>
            <a:srgbClr val="000000"/>
          </a:solidFill>
        </a:ln>
        <a:ln>
          <a:solidFill>
            <a:srgbClr val="000000"/>
          </a:solidFill>
        </a:ln>
        <a:ln>
          <a:solidFill>
            <a:srgbClr val="000000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rgbClr val="FFFFFF"/>
        </a:solidFill>
        <a:solidFill>
          <a:srgbClr val="FFFFFF"/>
        </a:solidFill>
        <a:solidFill>
          <a:srgbClr val="FFFFFF"/>
        </a:soli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>
        <a:normAutofit/>
      </a:bodyPr>
      <a:lstStyle>
        <a:defPPr marL="444500" marR="0" indent="-444500" algn="l" defTabSz="584200" rtl="0" fontAlgn="auto" latinLnBrk="0" hangingPunct="0">
          <a:lnSpc>
            <a:spcPct val="100000"/>
          </a:lnSpc>
          <a:spcBef>
            <a:spcPts val="2000"/>
          </a:spcBef>
          <a:spcAft>
            <a:spcPts val="0"/>
          </a:spcAft>
          <a:buClrTx/>
          <a:buSzPct val="145000"/>
          <a:buFontTx/>
          <a:buChar char="•"/>
          <a:tabLst/>
          <a:defRPr kumimoji="0" sz="2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imes New Roman"/>
            <a:ea typeface="Times New Roman"/>
            <a:cs typeface="Times New Roman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1530</Words>
  <Application>Microsoft Macintosh PowerPoint</Application>
  <PresentationFormat>自定义</PresentationFormat>
  <Paragraphs>332</Paragraphs>
  <Slides>38</Slides>
  <Notes>4</Notes>
  <HiddenSlides>5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46" baseType="lpstr">
      <vt:lpstr>Cambria Math</vt:lpstr>
      <vt:lpstr>Helvetica Light</vt:lpstr>
      <vt:lpstr>Helvetica Neue</vt:lpstr>
      <vt:lpstr>Helvetica Neue Light</vt:lpstr>
      <vt:lpstr>Helvetica Neue Thin</vt:lpstr>
      <vt:lpstr>Hoefler Text</vt:lpstr>
      <vt:lpstr>Times New Roman</vt:lpstr>
      <vt:lpstr>White</vt:lpstr>
      <vt:lpstr>Good LO Hunting —Chiral EFT for Nuclear Forces</vt:lpstr>
      <vt:lpstr>Outline</vt:lpstr>
      <vt:lpstr>Outline</vt:lpstr>
      <vt:lpstr>PowerPoint 演示文稿</vt:lpstr>
      <vt:lpstr>Multipole expansion A classical example of EFT</vt:lpstr>
      <vt:lpstr>PowerPoint 演示文稿</vt:lpstr>
      <vt:lpstr>Relay: from quarks &amp; gluons to Uranium</vt:lpstr>
      <vt:lpstr>QCD → Chiral Lagrangian</vt:lpstr>
      <vt:lpstr>QCD → Chiral Lagrangian</vt:lpstr>
      <vt:lpstr>Potential diagrams</vt:lpstr>
      <vt:lpstr>Potential diagrams</vt:lpstr>
      <vt:lpstr>Power counting diagrams</vt:lpstr>
      <vt:lpstr>Power counting for loops (HBChPT)</vt:lpstr>
      <vt:lpstr>NN potentials from ChEFT</vt:lpstr>
      <vt:lpstr>Strength of OPE</vt:lpstr>
      <vt:lpstr>Power counting: short-range physics</vt:lpstr>
      <vt:lpstr>UV cutoff</vt:lpstr>
      <vt:lpstr>Lippmann-Schwinger equation</vt:lpstr>
      <vt:lpstr>Renormalization group and power counting</vt:lpstr>
      <vt:lpstr>Renormalizing singular attraction</vt:lpstr>
      <vt:lpstr>Renormalizing singular attraction</vt:lpstr>
      <vt:lpstr>Renormalizing singular attraction</vt:lpstr>
      <vt:lpstr>Renormalizing singular attraction</vt:lpstr>
      <vt:lpstr>Can we simplify these nuclear interactions?</vt:lpstr>
      <vt:lpstr>A motivation: Wigner SU(4) symmetry</vt:lpstr>
      <vt:lpstr>Wigner symmetry via Chiral EFT?</vt:lpstr>
      <vt:lpstr>Success of pionless-like interactions</vt:lpstr>
      <vt:lpstr>Perturbative pions?</vt:lpstr>
      <vt:lpstr>Where KSW works</vt:lpstr>
      <vt:lpstr>KSW</vt:lpstr>
      <vt:lpstr>KSW</vt:lpstr>
      <vt:lpstr>Pushing pert-pion interactions</vt:lpstr>
      <vt:lpstr>PPI in 3P0</vt:lpstr>
      <vt:lpstr>PPI: 3S1-3D1</vt:lpstr>
      <vt:lpstr>PPI: 3S1-3D1</vt:lpstr>
      <vt:lpstr>PPI: 3S1-3D1</vt:lpstr>
      <vt:lpstr>PPI: 3S1-3D1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Bingwei Long</cp:lastModifiedBy>
  <cp:revision>1</cp:revision>
  <dcterms:modified xsi:type="dcterms:W3CDTF">2025-07-22T01:22:29Z</dcterms:modified>
</cp:coreProperties>
</file>