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3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49" r:id="rId3"/>
    <p:sldId id="478" r:id="rId4"/>
    <p:sldId id="494" r:id="rId5"/>
    <p:sldId id="498" r:id="rId6"/>
    <p:sldId id="497" r:id="rId7"/>
    <p:sldId id="500" r:id="rId8"/>
    <p:sldId id="502" r:id="rId9"/>
    <p:sldId id="504" r:id="rId10"/>
    <p:sldId id="499" r:id="rId11"/>
    <p:sldId id="506" r:id="rId12"/>
    <p:sldId id="507" r:id="rId13"/>
    <p:sldId id="508" r:id="rId14"/>
    <p:sldId id="509" r:id="rId15"/>
    <p:sldId id="513" r:id="rId16"/>
    <p:sldId id="259" r:id="rId17"/>
    <p:sldId id="260" r:id="rId18"/>
    <p:sldId id="534" r:id="rId19"/>
    <p:sldId id="521" r:id="rId20"/>
    <p:sldId id="528" r:id="rId21"/>
    <p:sldId id="529" r:id="rId22"/>
    <p:sldId id="530" r:id="rId23"/>
    <p:sldId id="531" r:id="rId24"/>
    <p:sldId id="465" r:id="rId25"/>
    <p:sldId id="532" r:id="rId26"/>
    <p:sldId id="533" r:id="rId27"/>
    <p:sldId id="536" r:id="rId28"/>
    <p:sldId id="537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FF"/>
    <a:srgbClr val="EA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>
        <p:scale>
          <a:sx n="75" d="100"/>
          <a:sy n="75" d="100"/>
        </p:scale>
        <p:origin x="690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BEEADA-F6AE-4A48-958F-EC21116CB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EC46932-1804-46DE-AB0C-3F9400AEC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3B8D34-385D-42AA-837A-46705E8BC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E678-9399-4470-8DFB-3C89E2E97462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076EAD-5DD0-42B7-957B-01F94CAB3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53D0-283A-40C1-BD73-37DA59CD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4AD93-8E59-4EA0-A795-A5E1329A08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90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29AFC-3F1E-4AC7-9A0B-90715AD8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55B0A0-3796-442B-A727-1F39550B3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76DCAF-FC2B-4B18-8926-1B8EDC2BA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E678-9399-4470-8DFB-3C89E2E97462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00AF8D-4F9D-4633-8A2B-52B8F99A0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B67FC5-B1C2-46A3-84F6-9F9E72B24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4AD93-8E59-4EA0-A795-A5E1329A08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57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07BA268-FC7C-4E1A-A3A7-AFC129B5C4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E18519-6192-4918-B30A-157EEED71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C21AFB-AA24-4298-A922-B5A6115CE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E678-9399-4470-8DFB-3C89E2E97462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A71D82-EAFF-4BAE-A97B-058F1086A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FA1AE2-3D1F-40E5-BB04-2D9AFEACF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4AD93-8E59-4EA0-A795-A5E1329A08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4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12D713-B71F-4EF1-BBEA-F4C45D77A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42FDE9-97BF-4195-B09C-0D029D7F5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CBD234-6A75-46F5-8979-63B7515A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E678-9399-4470-8DFB-3C89E2E97462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7920CD-99B3-4EAD-9328-3FF47487D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B98F4A-3452-4A41-80CC-AFA21BE89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4AD93-8E59-4EA0-A795-A5E1329A08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750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EE712A-F6A8-43DC-B1EA-6C1BFADC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C7B1A2-1FD6-4154-BFF9-995B8DB9E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32F4C-B0A7-42BE-A71D-B44E5AAA9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E678-9399-4470-8DFB-3C89E2E97462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14DA9-E4CE-4FD7-9A89-1C2CC3B20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34A549-E742-47EA-9798-522AD44DA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4AD93-8E59-4EA0-A795-A5E1329A08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17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1D0D0C-3AB3-4F15-BD5E-DB7768B91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BCE3C6-E05F-46F1-8F29-A4CC410DB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FA45EE-E478-4A58-AFA4-38D9A65B6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AFFC7D9-A69B-4407-9195-72CA1D07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E678-9399-4470-8DFB-3C89E2E97462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A85F77-450D-436A-8D7D-07ABD4AE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753ED-56FB-4D34-80C5-93EFA3E6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4AD93-8E59-4EA0-A795-A5E1329A08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77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4A7490-0CF6-42A2-A3AC-867F8864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1B10FA-9526-43D2-9141-11F9452BB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A06171-0969-4965-834F-E2202B23E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13EBA2-F038-487C-AAF8-F592B5879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D560212-86BA-433A-9FDF-89AF6808AD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8F57499-821C-4423-9460-F622D65B0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E678-9399-4470-8DFB-3C89E2E97462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C84D2-FB73-41A2-972F-D28F46DAA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8661601-9865-4529-AA59-0FDC300CE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4AD93-8E59-4EA0-A795-A5E1329A08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87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57D9C9-03C7-4BEB-826B-9D8A70EF0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1EAAAF-E982-4364-AD01-97B733082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E678-9399-4470-8DFB-3C89E2E97462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DCC1546-538C-4A99-B6EB-D8B0A4750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28AF58-B9E2-4CA3-8A86-37FD074C7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4AD93-8E59-4EA0-A795-A5E1329A08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75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0DAA6CB-6DDC-4A97-87B3-4A645AB6A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E678-9399-4470-8DFB-3C89E2E97462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BD23174-6D52-47BA-9746-550693D1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D62584-828B-4DD5-8652-551AB392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4AD93-8E59-4EA0-A795-A5E1329A08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923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2C7D-C7CD-4B78-AE25-BB76F927F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75C5A2-AB19-4359-8210-C72DC6571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B2064E-36AD-4891-B4FD-DE6507A22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11913F3-5887-4F7F-933C-634C315DE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E678-9399-4470-8DFB-3C89E2E97462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C138A1-00AB-47AE-8A87-227D096CC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E1DA89-73BB-4AD3-87A3-B9BD8E351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4AD93-8E59-4EA0-A795-A5E1329A08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443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BC182D-ADEF-4839-B370-9F875BF5B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99360AA-8A64-4762-9D3B-A8F316893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B4ED71-0E31-4FF6-B941-B7A7417A3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E91E8D-138C-4038-8D83-187CB41A3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E678-9399-4470-8DFB-3C89E2E97462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F172D-D597-4829-B8F7-F9EB0DC9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83864F5-804D-4ECF-95A3-B8A22A5B8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4AD93-8E59-4EA0-A795-A5E1329A08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37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EE282D-46D3-4075-A1DA-8167AF98F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5C11FF-BA65-455C-B36B-2CC61198C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0D04D1-D0D4-4DE7-B516-83257FFA2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BE678-9399-4470-8DFB-3C89E2E97462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D14F15-4DEB-4EE2-88B7-FA0E7AB16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135A1A-718B-4A50-AECD-CCA105440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4AD93-8E59-4EA0-A795-A5E1329A08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27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13" Type="http://schemas.openxmlformats.org/officeDocument/2006/relationships/image" Target="../media/image78.emf"/><Relationship Id="rId18" Type="http://schemas.openxmlformats.org/officeDocument/2006/relationships/image" Target="../media/image83.emf"/><Relationship Id="rId3" Type="http://schemas.openxmlformats.org/officeDocument/2006/relationships/image" Target="../media/image68.emf"/><Relationship Id="rId21" Type="http://schemas.openxmlformats.org/officeDocument/2006/relationships/image" Target="../media/image86.emf"/><Relationship Id="rId7" Type="http://schemas.openxmlformats.org/officeDocument/2006/relationships/image" Target="../media/image72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image" Target="../media/image67.emf"/><Relationship Id="rId16" Type="http://schemas.openxmlformats.org/officeDocument/2006/relationships/image" Target="../media/image81.emf"/><Relationship Id="rId20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11" Type="http://schemas.openxmlformats.org/officeDocument/2006/relationships/image" Target="../media/image76.emf"/><Relationship Id="rId5" Type="http://schemas.openxmlformats.org/officeDocument/2006/relationships/image" Target="../media/image70.emf"/><Relationship Id="rId15" Type="http://schemas.openxmlformats.org/officeDocument/2006/relationships/image" Target="../media/image80.emf"/><Relationship Id="rId10" Type="http://schemas.openxmlformats.org/officeDocument/2006/relationships/image" Target="../media/image75.emf"/><Relationship Id="rId19" Type="http://schemas.openxmlformats.org/officeDocument/2006/relationships/image" Target="../media/image84.emf"/><Relationship Id="rId4" Type="http://schemas.openxmlformats.org/officeDocument/2006/relationships/image" Target="../media/image69.emf"/><Relationship Id="rId9" Type="http://schemas.openxmlformats.org/officeDocument/2006/relationships/image" Target="../media/image74.emf"/><Relationship Id="rId14" Type="http://schemas.openxmlformats.org/officeDocument/2006/relationships/image" Target="../media/image7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7" Type="http://schemas.openxmlformats.org/officeDocument/2006/relationships/image" Target="../media/image17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9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3" Type="http://schemas.openxmlformats.org/officeDocument/2006/relationships/image" Target="../media/image102.emf"/><Relationship Id="rId7" Type="http://schemas.openxmlformats.org/officeDocument/2006/relationships/image" Target="../media/image106.jpe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fif"/><Relationship Id="rId5" Type="http://schemas.openxmlformats.org/officeDocument/2006/relationships/image" Target="../media/image5.gif"/><Relationship Id="rId10" Type="http://schemas.openxmlformats.org/officeDocument/2006/relationships/image" Target="../media/image10.jpeg"/><Relationship Id="rId4" Type="http://schemas.openxmlformats.org/officeDocument/2006/relationships/image" Target="../media/image4.jfif"/><Relationship Id="rId9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3" Type="http://schemas.openxmlformats.org/officeDocument/2006/relationships/image" Target="../media/image110.emf"/><Relationship Id="rId7" Type="http://schemas.openxmlformats.org/officeDocument/2006/relationships/image" Target="../media/image114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emf"/><Relationship Id="rId5" Type="http://schemas.openxmlformats.org/officeDocument/2006/relationships/image" Target="../media/image112.emf"/><Relationship Id="rId10" Type="http://schemas.openxmlformats.org/officeDocument/2006/relationships/image" Target="../media/image117.emf"/><Relationship Id="rId4" Type="http://schemas.openxmlformats.org/officeDocument/2006/relationships/image" Target="../media/image111.emf"/><Relationship Id="rId9" Type="http://schemas.openxmlformats.org/officeDocument/2006/relationships/image" Target="../media/image11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3" Type="http://schemas.openxmlformats.org/officeDocument/2006/relationships/image" Target="../media/image119.emf"/><Relationship Id="rId7" Type="http://schemas.openxmlformats.org/officeDocument/2006/relationships/image" Target="../media/image123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emf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emf"/><Relationship Id="rId3" Type="http://schemas.openxmlformats.org/officeDocument/2006/relationships/image" Target="../media/image126.emf"/><Relationship Id="rId7" Type="http://schemas.openxmlformats.org/officeDocument/2006/relationships/image" Target="../media/image129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emf"/><Relationship Id="rId5" Type="http://schemas.openxmlformats.org/officeDocument/2006/relationships/image" Target="../media/image128.emf"/><Relationship Id="rId4" Type="http://schemas.openxmlformats.org/officeDocument/2006/relationships/image" Target="../media/image127.emf"/><Relationship Id="rId9" Type="http://schemas.openxmlformats.org/officeDocument/2006/relationships/hyperlink" Target="https://arxiv.org/abs/2212.0451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33.png"/><Relationship Id="rId7" Type="http://schemas.openxmlformats.org/officeDocument/2006/relationships/image" Target="../media/image154.png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5.png"/><Relationship Id="rId10" Type="http://schemas.openxmlformats.org/officeDocument/2006/relationships/image" Target="../media/image157.png"/><Relationship Id="rId4" Type="http://schemas.openxmlformats.org/officeDocument/2006/relationships/image" Target="../media/image134.jpg"/><Relationship Id="rId9" Type="http://schemas.openxmlformats.org/officeDocument/2006/relationships/image" Target="../media/image1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emf"/><Relationship Id="rId7" Type="http://schemas.openxmlformats.org/officeDocument/2006/relationships/image" Target="../media/image141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emf"/><Relationship Id="rId5" Type="http://schemas.openxmlformats.org/officeDocument/2006/relationships/image" Target="../media/image139.emf"/><Relationship Id="rId4" Type="http://schemas.openxmlformats.org/officeDocument/2006/relationships/image" Target="../media/image1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search/hep-ph?searchtype=author&amp;query=Cirigliano,+V" TargetMode="External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11" Type="http://schemas.openxmlformats.org/officeDocument/2006/relationships/image" Target="../media/image34.emf"/><Relationship Id="rId5" Type="http://schemas.openxmlformats.org/officeDocument/2006/relationships/image" Target="../media/image28.emf"/><Relationship Id="rId10" Type="http://schemas.openxmlformats.org/officeDocument/2006/relationships/image" Target="../media/image33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36.emf"/><Relationship Id="rId7" Type="http://schemas.openxmlformats.org/officeDocument/2006/relationships/image" Target="../media/image33.emf"/><Relationship Id="rId12" Type="http://schemas.openxmlformats.org/officeDocument/2006/relationships/image" Target="../media/image41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11" Type="http://schemas.openxmlformats.org/officeDocument/2006/relationships/image" Target="../media/image40.emf"/><Relationship Id="rId5" Type="http://schemas.openxmlformats.org/officeDocument/2006/relationships/image" Target="../media/image31.emf"/><Relationship Id="rId10" Type="http://schemas.openxmlformats.org/officeDocument/2006/relationships/image" Target="../media/image34.emf"/><Relationship Id="rId4" Type="http://schemas.openxmlformats.org/officeDocument/2006/relationships/image" Target="../media/image37.emf"/><Relationship Id="rId9" Type="http://schemas.openxmlformats.org/officeDocument/2006/relationships/image" Target="../media/image3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53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12" Type="http://schemas.openxmlformats.org/officeDocument/2006/relationships/image" Target="../media/image52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11" Type="http://schemas.openxmlformats.org/officeDocument/2006/relationships/image" Target="../media/image51.emf"/><Relationship Id="rId5" Type="http://schemas.openxmlformats.org/officeDocument/2006/relationships/image" Target="../media/image45.emf"/><Relationship Id="rId10" Type="http://schemas.openxmlformats.org/officeDocument/2006/relationships/image" Target="../media/image50.emf"/><Relationship Id="rId4" Type="http://schemas.openxmlformats.org/officeDocument/2006/relationships/image" Target="../media/image44.emf"/><Relationship Id="rId9" Type="http://schemas.openxmlformats.org/officeDocument/2006/relationships/image" Target="../media/image49.emf"/><Relationship Id="rId14" Type="http://schemas.openxmlformats.org/officeDocument/2006/relationships/image" Target="../media/image5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56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26.emf"/><Relationship Id="rId4" Type="http://schemas.openxmlformats.org/officeDocument/2006/relationships/image" Target="../media/image4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BCC0386-2017-4900-A9EC-40E8D1F24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87F708E-EB50-404E-9694-359C58ECF34C}"/>
              </a:ext>
            </a:extLst>
          </p:cNvPr>
          <p:cNvSpPr txBox="1"/>
          <p:nvPr/>
        </p:nvSpPr>
        <p:spPr>
          <a:xfrm>
            <a:off x="-1" y="6015240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000" b="1" baseline="30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</a:t>
            </a:r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Symposium on Neutrinos, Nuclear Physics &amp; New Physics (</a:t>
            </a:r>
            <a:r>
              <a:rPr lang="el-GR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NN2025)</a:t>
            </a:r>
          </a:p>
          <a:p>
            <a:pPr algn="ctr"/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IMP, Lanzhou, July 22, 2025 </a:t>
            </a:r>
            <a:endParaRPr lang="zh-CN" altLang="en-US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3130CE-DD2C-473E-B939-5DE2BD8AC8F9}"/>
              </a:ext>
            </a:extLst>
          </p:cNvPr>
          <p:cNvSpPr txBox="1"/>
          <p:nvPr/>
        </p:nvSpPr>
        <p:spPr>
          <a:xfrm>
            <a:off x="0" y="1160861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Effective Field Theories for Neutrinos</a:t>
            </a:r>
            <a:endParaRPr lang="zh-CN" altLang="en-US" sz="4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E904896-7479-4F7F-9575-EEACD97B4475}"/>
              </a:ext>
            </a:extLst>
          </p:cNvPr>
          <p:cNvSpPr txBox="1"/>
          <p:nvPr/>
        </p:nvSpPr>
        <p:spPr>
          <a:xfrm>
            <a:off x="1" y="2923115"/>
            <a:ext cx="12191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Shun Zhou</a:t>
            </a:r>
          </a:p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Institute of High Energy Physics, Beijing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9284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44E1EFA4-4C8F-4367-8293-5E23E217CB0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The Euler-Heisenberg Effective </a:t>
            </a:r>
            <a:r>
              <a:rPr lang="en-US" altLang="zh-CN" dirty="0" err="1"/>
              <a:t>Lagrangian</a:t>
            </a:r>
            <a:r>
              <a:rPr lang="en-US" altLang="zh-CN" dirty="0"/>
              <a:t>: </a:t>
            </a:r>
            <a:r>
              <a:rPr lang="en-US" altLang="zh-CN" dirty="0">
                <a:solidFill>
                  <a:schemeClr val="bg1"/>
                </a:solidFill>
              </a:rPr>
              <a:t>top-down approach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灯片编号占位符 1">
            <a:extLst>
              <a:ext uri="{FF2B5EF4-FFF2-40B4-BE49-F238E27FC236}">
                <a16:creationId xmlns:a16="http://schemas.microsoft.com/office/drawing/2014/main" id="{2B30D4E6-ADCD-4B03-8A58-BFE88CA9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858C390-429C-4447-A1FB-9C41E58A39D1}"/>
              </a:ext>
            </a:extLst>
          </p:cNvPr>
          <p:cNvSpPr/>
          <p:nvPr/>
        </p:nvSpPr>
        <p:spPr>
          <a:xfrm>
            <a:off x="9938746" y="562820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u="sng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Grozin</a:t>
            </a:r>
            <a:r>
              <a:rPr lang="en-US" altLang="zh-CN" b="1" u="sng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b="1" i="1" u="sng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0908.4392</a:t>
            </a:r>
            <a:endParaRPr lang="zh-CN" altLang="en-US" u="sng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E1BDFCE-EFA0-4095-8643-99660760FE90}"/>
              </a:ext>
            </a:extLst>
          </p:cNvPr>
          <p:cNvSpPr/>
          <p:nvPr/>
        </p:nvSpPr>
        <p:spPr>
          <a:xfrm>
            <a:off x="16296" y="562820"/>
            <a:ext cx="695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Feynman diagrams in QED for the light-by-light scattering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4D2FA71-F4FB-41E0-A41F-34FAB6CB4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124744"/>
            <a:ext cx="7187878" cy="235131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5F3D6D2-271B-4401-82AC-881DEAE7727E}"/>
              </a:ext>
            </a:extLst>
          </p:cNvPr>
          <p:cNvSpPr/>
          <p:nvPr/>
        </p:nvSpPr>
        <p:spPr>
          <a:xfrm>
            <a:off x="7464152" y="1052736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 </a:t>
            </a:r>
            <a:r>
              <a:rPr lang="en-US" altLang="zh-CN" b="1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do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have a perfect theory of photons and electrons/positrons</a:t>
            </a:r>
            <a:endParaRPr lang="zh-CN" altLang="en-US" baseline="-25000" dirty="0">
              <a:solidFill>
                <a:srgbClr val="0000FF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80F7601-B637-4E07-9BA4-33F22BBE9897}"/>
              </a:ext>
            </a:extLst>
          </p:cNvPr>
          <p:cNvSpPr/>
          <p:nvPr/>
        </p:nvSpPr>
        <p:spPr>
          <a:xfrm>
            <a:off x="7462555" y="1844824"/>
            <a:ext cx="42043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Karplus &amp; Neuman</a:t>
            </a:r>
            <a:r>
              <a:rPr lang="de-DE" altLang="zh-CN" sz="1400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Phys. Rev. 80 (1950) 380</a:t>
            </a:r>
            <a:endParaRPr lang="zh-CN" altLang="en-US" sz="1400" u="sng" dirty="0">
              <a:solidFill>
                <a:srgbClr val="FF00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98B4C2D-D15B-45B5-BD46-EEE40C43DD8D}"/>
              </a:ext>
            </a:extLst>
          </p:cNvPr>
          <p:cNvSpPr/>
          <p:nvPr/>
        </p:nvSpPr>
        <p:spPr>
          <a:xfrm>
            <a:off x="7468646" y="2270839"/>
            <a:ext cx="42511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1400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Constantini et al., Nuovo Cim. A 2 (1971) 733</a:t>
            </a:r>
            <a:endParaRPr lang="zh-CN" altLang="en-US" sz="1400" b="1" u="sng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1515C83-0AD5-4CAE-B08B-2083CEB4A95B}"/>
              </a:ext>
            </a:extLst>
          </p:cNvPr>
          <p:cNvSpPr/>
          <p:nvPr/>
        </p:nvSpPr>
        <p:spPr>
          <a:xfrm>
            <a:off x="7536160" y="2758191"/>
            <a:ext cx="4466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Left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3 diagrams + fermion lines in the opposite direction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2C6D029-CFD4-4F6B-812C-B6FF99A2C711}"/>
              </a:ext>
            </a:extLst>
          </p:cNvPr>
          <p:cNvSpPr/>
          <p:nvPr/>
        </p:nvSpPr>
        <p:spPr>
          <a:xfrm>
            <a:off x="47328" y="3704200"/>
            <a:ext cx="8807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Consider </a:t>
            </a:r>
            <a:r>
              <a:rPr lang="el-GR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γ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l-GR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μ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p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 + </a:t>
            </a:r>
            <a:r>
              <a:rPr lang="el-GR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γ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l-GR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μ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p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 →</a:t>
            </a:r>
            <a:r>
              <a:rPr lang="el-GR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γ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l-GR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p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 + </a:t>
            </a:r>
            <a:r>
              <a:rPr lang="el-GR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γ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l-GR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p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 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and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|p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|, |p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| &lt;&lt; M 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4C5B5A1-4F4E-4126-9721-8261063E542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35360" y="4624162"/>
            <a:ext cx="6639444" cy="645367"/>
          </a:xfrm>
          <a:prstGeom prst="rect">
            <a:avLst/>
          </a:prstGeom>
          <a:ln>
            <a:noFill/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9A8C438-0E97-48C4-B539-4FEC77E90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4819741"/>
            <a:ext cx="3816424" cy="337451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F426206A-5A73-4203-BB93-4A006CFD931C}"/>
              </a:ext>
            </a:extLst>
          </p:cNvPr>
          <p:cNvSpPr/>
          <p:nvPr/>
        </p:nvSpPr>
        <p:spPr>
          <a:xfrm>
            <a:off x="7896200" y="4301674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Amplitude in the EFT</a:t>
            </a:r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54137CD-C4DC-4509-9EDE-67EFA7DBAD69}"/>
              </a:ext>
            </a:extLst>
          </p:cNvPr>
          <p:cNvSpPr/>
          <p:nvPr/>
        </p:nvSpPr>
        <p:spPr>
          <a:xfrm>
            <a:off x="47328" y="4301674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Amplitude in QED</a:t>
            </a:r>
            <a:endParaRPr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CAEB3A6-8892-4083-AEF9-84AA35FE7CAC}"/>
              </a:ext>
            </a:extLst>
          </p:cNvPr>
          <p:cNvSpPr/>
          <p:nvPr/>
        </p:nvSpPr>
        <p:spPr>
          <a:xfrm>
            <a:off x="8803942" y="3686707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Dimensional regularization </a:t>
            </a:r>
            <a:endParaRPr lang="zh-CN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ACCF63F-7FFF-4B71-9369-316957229343}"/>
              </a:ext>
            </a:extLst>
          </p:cNvPr>
          <p:cNvSpPr/>
          <p:nvPr/>
        </p:nvSpPr>
        <p:spPr>
          <a:xfrm>
            <a:off x="40473" y="5363550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Finite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in d = 4 –2</a:t>
            </a:r>
            <a:r>
              <a:rPr lang="el-GR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ε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→ 4</a:t>
            </a:r>
            <a:endParaRPr lang="zh-CN" altLang="en-US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A1FE5B8-5A60-48B8-A70A-39539FB0E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5877272"/>
            <a:ext cx="3168352" cy="68195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4FECEC4-AC1B-4252-9F07-F537D9927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7531" y="5846039"/>
            <a:ext cx="6577101" cy="741487"/>
          </a:xfrm>
          <a:prstGeom prst="rect">
            <a:avLst/>
          </a:prstGeom>
        </p:spPr>
      </p:pic>
      <p:sp>
        <p:nvSpPr>
          <p:cNvPr id="28" name="箭头: 右 27">
            <a:extLst>
              <a:ext uri="{FF2B5EF4-FFF2-40B4-BE49-F238E27FC236}">
                <a16:creationId xmlns:a16="http://schemas.microsoft.com/office/drawing/2014/main" id="{01D7B05C-3B50-4EED-8223-523594F3BA81}"/>
              </a:ext>
            </a:extLst>
          </p:cNvPr>
          <p:cNvSpPr/>
          <p:nvPr/>
        </p:nvSpPr>
        <p:spPr>
          <a:xfrm>
            <a:off x="4007768" y="6165304"/>
            <a:ext cx="504056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C9175A0-7D6D-4A4B-8164-EEE7665EDB94}"/>
              </a:ext>
            </a:extLst>
          </p:cNvPr>
          <p:cNvSpPr/>
          <p:nvPr/>
        </p:nvSpPr>
        <p:spPr>
          <a:xfrm>
            <a:off x="6744072" y="5316949"/>
            <a:ext cx="5160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Matching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between the full theory and the EFT</a:t>
            </a:r>
            <a:endParaRPr lang="zh-CN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37A2075-EC75-4CB5-8E3C-8946334E85D8}"/>
              </a:ext>
            </a:extLst>
          </p:cNvPr>
          <p:cNvSpPr/>
          <p:nvPr/>
        </p:nvSpPr>
        <p:spPr>
          <a:xfrm>
            <a:off x="3431704" y="5357502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cutoff scale </a:t>
            </a:r>
            <a:r>
              <a:rPr lang="el-GR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Λ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= 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4586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7999AC5-EBB4-49E3-A81C-39B2834A26A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B. Bottom-up Approach to New Physics: SMEFT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4DA3A4DA-5EC3-41F6-81B9-CAA6A4D15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CA1A15D-C56F-4B60-962B-CCD372DD5FA0}"/>
              </a:ext>
            </a:extLst>
          </p:cNvPr>
          <p:cNvSpPr/>
          <p:nvPr/>
        </p:nvSpPr>
        <p:spPr>
          <a:xfrm>
            <a:off x="30814" y="126876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Given the field content and symmetries of the SM, one may think it is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straightforward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to construct the basis of operators of mass dimensions higher than four. But not…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8CDA17-76B6-4830-865A-0FC24ABABB7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128712" y="1992394"/>
            <a:ext cx="7882359" cy="77506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22BE5EF-0F4C-4878-9FE6-BCE8E72DAC58}"/>
              </a:ext>
            </a:extLst>
          </p:cNvPr>
          <p:cNvSpPr/>
          <p:nvPr/>
        </p:nvSpPr>
        <p:spPr>
          <a:xfrm>
            <a:off x="-1" y="515538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Given evidence for possible new physics, the SM should be viewed just an effective field theory at the electroweak scale (called the SMEFT)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03033B8-F517-4F2B-8E47-4373CE888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2780928"/>
            <a:ext cx="4579243" cy="398705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3327892-2A67-4E8B-9DC9-31D0273C2693}"/>
              </a:ext>
            </a:extLst>
          </p:cNvPr>
          <p:cNvSpPr/>
          <p:nvPr/>
        </p:nvSpPr>
        <p:spPr>
          <a:xfrm>
            <a:off x="5015880" y="4463917"/>
            <a:ext cx="15660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Weinberg, 79</a:t>
            </a:r>
            <a:endParaRPr lang="zh-CN" altLang="en-US" sz="16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5862F9D-BEDA-4E51-8494-A45488409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904" y="2722185"/>
            <a:ext cx="1103224" cy="163185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1CA856-3CA5-40CD-BD65-30D9CFAA2A94}"/>
              </a:ext>
            </a:extLst>
          </p:cNvPr>
          <p:cNvSpPr/>
          <p:nvPr/>
        </p:nvSpPr>
        <p:spPr>
          <a:xfrm>
            <a:off x="4997297" y="5706313"/>
            <a:ext cx="70345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Unique dim-5 Weinberg operator for Majorana neutrino masses</a:t>
            </a:r>
            <a:endParaRPr lang="zh-CN" altLang="en-US" sz="1600" dirty="0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BB17558-3BBE-4DAB-B6EF-C4A5F9B52916}"/>
              </a:ext>
            </a:extLst>
          </p:cNvPr>
          <p:cNvCxnSpPr>
            <a:cxnSpLocks/>
          </p:cNvCxnSpPr>
          <p:nvPr/>
        </p:nvCxnSpPr>
        <p:spPr>
          <a:xfrm>
            <a:off x="817869" y="5733255"/>
            <a:ext cx="33123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8D51BA9-B039-453B-9633-1A3F32414E14}"/>
              </a:ext>
            </a:extLst>
          </p:cNvPr>
          <p:cNvCxnSpPr/>
          <p:nvPr/>
        </p:nvCxnSpPr>
        <p:spPr>
          <a:xfrm>
            <a:off x="1537950" y="6525343"/>
            <a:ext cx="3048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56F003F-941D-49A2-BBD0-3142FF077C8E}"/>
              </a:ext>
            </a:extLst>
          </p:cNvPr>
          <p:cNvCxnSpPr>
            <a:cxnSpLocks/>
          </p:cNvCxnSpPr>
          <p:nvPr/>
        </p:nvCxnSpPr>
        <p:spPr>
          <a:xfrm>
            <a:off x="457830" y="6767982"/>
            <a:ext cx="22383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5782C47D-0AB9-40F5-BAE9-2B1994D915BB}"/>
              </a:ext>
            </a:extLst>
          </p:cNvPr>
          <p:cNvCxnSpPr>
            <a:cxnSpLocks/>
          </p:cNvCxnSpPr>
          <p:nvPr/>
        </p:nvCxnSpPr>
        <p:spPr>
          <a:xfrm>
            <a:off x="3798917" y="4581128"/>
            <a:ext cx="1266875" cy="11251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E1662FD6-601B-4358-A105-679D17CE35FD}"/>
              </a:ext>
            </a:extLst>
          </p:cNvPr>
          <p:cNvSpPr/>
          <p:nvPr/>
        </p:nvSpPr>
        <p:spPr>
          <a:xfrm>
            <a:off x="486549" y="3904556"/>
            <a:ext cx="3312368" cy="7050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384DC64-7563-456D-8501-B3E52747EB8A}"/>
              </a:ext>
            </a:extLst>
          </p:cNvPr>
          <p:cNvSpPr/>
          <p:nvPr/>
        </p:nvSpPr>
        <p:spPr>
          <a:xfrm>
            <a:off x="5003636" y="6200183"/>
            <a:ext cx="7067280" cy="59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Correctly estimate neutrino masses and predict that they are observable in neutrino oscillation experiments</a:t>
            </a:r>
            <a:endParaRPr lang="zh-CN" altLang="en-US" sz="1600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B82CDDA-FD9E-4517-9AB1-2F9B53F6F8E6}"/>
              </a:ext>
            </a:extLst>
          </p:cNvPr>
          <p:cNvSpPr/>
          <p:nvPr/>
        </p:nvSpPr>
        <p:spPr>
          <a:xfrm>
            <a:off x="6456041" y="2908504"/>
            <a:ext cx="54005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dim-5 operator is unique</a:t>
            </a:r>
            <a:endParaRPr lang="zh-CN" altLang="en-US" sz="1600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FCB0554-6DE9-4381-8068-2BD327B0E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0126" y="3335213"/>
            <a:ext cx="3508757" cy="497641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9FFB0879-0B88-483A-85EF-2586542B8A5C}"/>
              </a:ext>
            </a:extLst>
          </p:cNvPr>
          <p:cNvSpPr/>
          <p:nvPr/>
        </p:nvSpPr>
        <p:spPr>
          <a:xfrm>
            <a:off x="6384032" y="3325737"/>
            <a:ext cx="14597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Mass dim. @d = 4</a:t>
            </a:r>
            <a:endParaRPr lang="zh-CN" altLang="en-US" sz="1600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46B591D-B0FC-49A7-9F4C-9A038A339C2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7507859" y="3988170"/>
            <a:ext cx="4241323" cy="171323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5E59A85E-0BDB-4D28-ABDD-5131460A018F}"/>
              </a:ext>
            </a:extLst>
          </p:cNvPr>
          <p:cNvSpPr/>
          <p:nvPr/>
        </p:nvSpPr>
        <p:spPr>
          <a:xfrm>
            <a:off x="8755171" y="4015020"/>
            <a:ext cx="30267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Lorentz-invariant combinations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E56BFCF6-D556-4C48-9C3E-1AD87011C292}"/>
              </a:ext>
            </a:extLst>
          </p:cNvPr>
          <p:cNvSpPr/>
          <p:nvPr/>
        </p:nvSpPr>
        <p:spPr>
          <a:xfrm>
            <a:off x="6069892" y="5517232"/>
            <a:ext cx="1155278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FAC3A5E-A2A3-4110-88B7-2509A105FE49}"/>
              </a:ext>
            </a:extLst>
          </p:cNvPr>
          <p:cNvSpPr/>
          <p:nvPr/>
        </p:nvSpPr>
        <p:spPr>
          <a:xfrm>
            <a:off x="5128848" y="5164390"/>
            <a:ext cx="23159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Check gauge invariance</a:t>
            </a:r>
            <a:endParaRPr lang="zh-CN" altLang="en-US" sz="1400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4F82121-F732-4CD8-89BD-8D6E0CFFBF07}"/>
              </a:ext>
            </a:extLst>
          </p:cNvPr>
          <p:cNvSpPr/>
          <p:nvPr/>
        </p:nvSpPr>
        <p:spPr>
          <a:xfrm>
            <a:off x="8916894" y="4349647"/>
            <a:ext cx="28953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u="sng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Balsiger</a:t>
            </a:r>
            <a:r>
              <a:rPr lang="en-US" altLang="zh-CN" sz="1600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et al., 2005.08573</a:t>
            </a:r>
            <a:endParaRPr lang="zh-CN" altLang="en-US" sz="1600" b="1" u="sng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92232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B0B0D5B-9133-4084-80E2-0890E7726F5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Operator Basis of the SMEFT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80E0B3F3-A6E0-4E4E-8D93-E9764F041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7DE5609-067A-4205-9EC3-0B7829BE1E2C}"/>
              </a:ext>
            </a:extLst>
          </p:cNvPr>
          <p:cNvSpPr/>
          <p:nvPr/>
        </p:nvSpPr>
        <p:spPr>
          <a:xfrm>
            <a:off x="-1" y="51553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Systematic analyses of dim-6 operators in the SMEFT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1A80D60-39A4-4176-814A-CBD7F34234D1}"/>
              </a:ext>
            </a:extLst>
          </p:cNvPr>
          <p:cNvSpPr/>
          <p:nvPr/>
        </p:nvSpPr>
        <p:spPr>
          <a:xfrm>
            <a:off x="8615409" y="601752"/>
            <a:ext cx="34581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u="sng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Buchmuller</a:t>
            </a:r>
            <a:r>
              <a:rPr lang="en-US" altLang="zh-CN" sz="1600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&amp; Wyler, NPB, 1986</a:t>
            </a:r>
            <a:endParaRPr lang="zh-CN" altLang="en-US" sz="1600" b="1" u="sng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4134B0C-420D-44D7-B686-0DA135A832B8}"/>
              </a:ext>
            </a:extLst>
          </p:cNvPr>
          <p:cNvSpPr/>
          <p:nvPr/>
        </p:nvSpPr>
        <p:spPr>
          <a:xfrm>
            <a:off x="8640655" y="1493917"/>
            <a:ext cx="31446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Aguilar-Saavedra</a:t>
            </a:r>
            <a:r>
              <a:rPr lang="en-US" altLang="zh-CN" sz="16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, 1008.3562</a:t>
            </a:r>
            <a:endParaRPr lang="zh-CN" altLang="en-US" sz="1600" b="1" u="sng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7ED931D-44D2-4073-A3F0-6D36A567F843}"/>
              </a:ext>
            </a:extLst>
          </p:cNvPr>
          <p:cNvSpPr/>
          <p:nvPr/>
        </p:nvSpPr>
        <p:spPr>
          <a:xfrm>
            <a:off x="8658224" y="1938318"/>
            <a:ext cx="32635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u="sng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Grzadkowski</a:t>
            </a:r>
            <a:r>
              <a:rPr lang="en-US" altLang="zh-CN" sz="1600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et al., 1008.4884</a:t>
            </a:r>
            <a:endParaRPr lang="zh-CN" altLang="en-US" sz="1600" b="1" u="sng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871927B-AFB2-4963-912D-DA7AE0FEE3BE}"/>
              </a:ext>
            </a:extLst>
          </p:cNvPr>
          <p:cNvSpPr/>
          <p:nvPr/>
        </p:nvSpPr>
        <p:spPr>
          <a:xfrm>
            <a:off x="8640655" y="1074222"/>
            <a:ext cx="3281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Leung, Love &amp; Rao, ZPC, 1986</a:t>
            </a:r>
            <a:endParaRPr lang="zh-CN" altLang="en-US" sz="1600" b="1" u="sng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8A094D1-6E13-403B-B3A9-91A0EC55B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015517"/>
            <a:ext cx="8341452" cy="221088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CDB266D-85F6-4D90-BDAF-135CE3B2B534}"/>
              </a:ext>
            </a:extLst>
          </p:cNvPr>
          <p:cNvSpPr/>
          <p:nvPr/>
        </p:nvSpPr>
        <p:spPr>
          <a:xfrm>
            <a:off x="5637452" y="1095605"/>
            <a:ext cx="28953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u="sng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Balsiger</a:t>
            </a:r>
            <a:r>
              <a:rPr lang="en-US" altLang="zh-CN" sz="1600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et al., 2005.08573</a:t>
            </a:r>
            <a:endParaRPr lang="zh-CN" altLang="en-US" sz="1600" b="1" u="sng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4CF9F7F-BC6C-40B9-B89F-6E6FB5C2F114}"/>
              </a:ext>
            </a:extLst>
          </p:cNvPr>
          <p:cNvSpPr/>
          <p:nvPr/>
        </p:nvSpPr>
        <p:spPr>
          <a:xfrm>
            <a:off x="983432" y="2060848"/>
            <a:ext cx="230425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50990CC-11EF-4A3C-B0B5-3D101C0F99CB}"/>
              </a:ext>
            </a:extLst>
          </p:cNvPr>
          <p:cNvSpPr/>
          <p:nvPr/>
        </p:nvSpPr>
        <p:spPr>
          <a:xfrm>
            <a:off x="983432" y="1738977"/>
            <a:ext cx="288032" cy="249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34278F2-D73E-4628-A108-4FFA8B8BDA74}"/>
              </a:ext>
            </a:extLst>
          </p:cNvPr>
          <p:cNvSpPr/>
          <p:nvPr/>
        </p:nvSpPr>
        <p:spPr>
          <a:xfrm>
            <a:off x="997558" y="1366324"/>
            <a:ext cx="288032" cy="249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3B8B6EB-9796-4E83-AB62-3CE25B703B0C}"/>
              </a:ext>
            </a:extLst>
          </p:cNvPr>
          <p:cNvSpPr/>
          <p:nvPr/>
        </p:nvSpPr>
        <p:spPr>
          <a:xfrm>
            <a:off x="1004621" y="2890155"/>
            <a:ext cx="273906" cy="2880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C784A6D-C6D3-4C0C-9B36-C2A77BCEC747}"/>
              </a:ext>
            </a:extLst>
          </p:cNvPr>
          <p:cNvSpPr/>
          <p:nvPr/>
        </p:nvSpPr>
        <p:spPr>
          <a:xfrm>
            <a:off x="1343472" y="2890155"/>
            <a:ext cx="504056" cy="2880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3783CF7-301B-498F-B974-DC044718644F}"/>
              </a:ext>
            </a:extLst>
          </p:cNvPr>
          <p:cNvSpPr/>
          <p:nvPr/>
        </p:nvSpPr>
        <p:spPr>
          <a:xfrm>
            <a:off x="8112224" y="2890155"/>
            <a:ext cx="420572" cy="2880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4C97A2C-0EBD-44F7-88B7-CA9B6AA94688}"/>
              </a:ext>
            </a:extLst>
          </p:cNvPr>
          <p:cNvSpPr/>
          <p:nvPr/>
        </p:nvSpPr>
        <p:spPr>
          <a:xfrm>
            <a:off x="3575720" y="2890155"/>
            <a:ext cx="273906" cy="2880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D7B9646-5BB2-4D3D-B2E9-3E44C82DE397}"/>
              </a:ext>
            </a:extLst>
          </p:cNvPr>
          <p:cNvSpPr/>
          <p:nvPr/>
        </p:nvSpPr>
        <p:spPr>
          <a:xfrm>
            <a:off x="3215680" y="2890155"/>
            <a:ext cx="273906" cy="2880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14E623B-45E4-4598-B9CF-06E2B69C9509}"/>
              </a:ext>
            </a:extLst>
          </p:cNvPr>
          <p:cNvSpPr/>
          <p:nvPr/>
        </p:nvSpPr>
        <p:spPr>
          <a:xfrm>
            <a:off x="7392144" y="2890155"/>
            <a:ext cx="648072" cy="2880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170D94B-E2FD-40A8-B60B-72D538FBB888}"/>
              </a:ext>
            </a:extLst>
          </p:cNvPr>
          <p:cNvSpPr/>
          <p:nvPr/>
        </p:nvSpPr>
        <p:spPr>
          <a:xfrm>
            <a:off x="6672063" y="2908095"/>
            <a:ext cx="648071" cy="2700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0190D16-F8C4-4A26-BE48-7DCF069B9222}"/>
              </a:ext>
            </a:extLst>
          </p:cNvPr>
          <p:cNvSpPr/>
          <p:nvPr/>
        </p:nvSpPr>
        <p:spPr>
          <a:xfrm>
            <a:off x="5363546" y="2908095"/>
            <a:ext cx="504056" cy="2700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1E84A54-3348-4397-9C83-21FE51371C4A}"/>
              </a:ext>
            </a:extLst>
          </p:cNvPr>
          <p:cNvSpPr/>
          <p:nvPr/>
        </p:nvSpPr>
        <p:spPr>
          <a:xfrm>
            <a:off x="5403324" y="1630837"/>
            <a:ext cx="303006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within each class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Fermion 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Fierz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identities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Lie group 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Fierz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identities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Flavor identities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B6A080B-6490-48B2-AB73-7AACDE688555}"/>
              </a:ext>
            </a:extLst>
          </p:cNvPr>
          <p:cNvSpPr/>
          <p:nvPr/>
        </p:nvSpPr>
        <p:spPr>
          <a:xfrm>
            <a:off x="9222247" y="2664839"/>
            <a:ext cx="2246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The Warsaw basis</a:t>
            </a:r>
          </a:p>
        </p:txBody>
      </p:sp>
      <p:sp>
        <p:nvSpPr>
          <p:cNvPr id="27" name="箭头: 上 26">
            <a:extLst>
              <a:ext uri="{FF2B5EF4-FFF2-40B4-BE49-F238E27FC236}">
                <a16:creationId xmlns:a16="http://schemas.microsoft.com/office/drawing/2014/main" id="{42230195-6A9B-4727-A755-8A67E5BE26D3}"/>
              </a:ext>
            </a:extLst>
          </p:cNvPr>
          <p:cNvSpPr/>
          <p:nvPr/>
        </p:nvSpPr>
        <p:spPr>
          <a:xfrm>
            <a:off x="10200456" y="2276872"/>
            <a:ext cx="288032" cy="31235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FF80B0CE-E0B4-41D8-AECA-EE9381193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3" y="3823397"/>
            <a:ext cx="6342927" cy="3976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0DF746D-63D0-4DE4-9A07-D3FAB5894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71" y="4971367"/>
            <a:ext cx="2453833" cy="37156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DA9D02E-5526-46FD-9C81-55912FEAC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71" y="5386208"/>
            <a:ext cx="1597306" cy="37156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909937E-4009-4316-B34B-F38B049C4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71" y="5818256"/>
            <a:ext cx="1377387" cy="359954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3679F078-FE49-4F24-A6A6-F4B5A0913F82}"/>
              </a:ext>
            </a:extLst>
          </p:cNvPr>
          <p:cNvSpPr/>
          <p:nvPr/>
        </p:nvSpPr>
        <p:spPr>
          <a:xfrm>
            <a:off x="101487" y="3433615"/>
            <a:ext cx="13099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Higgs field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76B62A6-279A-479A-8553-8F8B83297012}"/>
              </a:ext>
            </a:extLst>
          </p:cNvPr>
          <p:cNvSpPr/>
          <p:nvPr/>
        </p:nvSpPr>
        <p:spPr>
          <a:xfrm>
            <a:off x="109069" y="4598066"/>
            <a:ext cx="16599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Fermion fields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AA097A55-16A0-4EA7-BF08-1E96041FA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4" y="6238692"/>
            <a:ext cx="1458410" cy="32221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8E4FC8E-A09A-4FFC-90D1-B1E163A29B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1073" y="4940529"/>
            <a:ext cx="1851949" cy="41510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47C0B84-6B4A-4124-AD0D-6A5C0F2EBB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1073" y="5519416"/>
            <a:ext cx="1754607" cy="41016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A9F716E-30BF-4307-A73A-7567D906EF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1866" y="6093358"/>
            <a:ext cx="1388962" cy="36576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A05A1554-FCB7-490A-AABC-3D6F7B424C5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40000"/>
          </a:blip>
          <a:stretch>
            <a:fillRect/>
          </a:stretch>
        </p:blipFill>
        <p:spPr>
          <a:xfrm>
            <a:off x="5132877" y="6093358"/>
            <a:ext cx="3281091" cy="61044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2717F31-B50B-4E3D-A458-77A5BF6EEE8C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-20000" contrast="40000"/>
          </a:blip>
          <a:stretch>
            <a:fillRect/>
          </a:stretch>
        </p:blipFill>
        <p:spPr>
          <a:xfrm>
            <a:off x="5132877" y="5516884"/>
            <a:ext cx="3468907" cy="50228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A720C94-9EAF-48C3-8F07-0711F82D30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5998" y="4908874"/>
            <a:ext cx="1749710" cy="53381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52F10AF4-FB36-453E-89F5-D30EA56A1372}"/>
              </a:ext>
            </a:extLst>
          </p:cNvPr>
          <p:cNvSpPr/>
          <p:nvPr/>
        </p:nvSpPr>
        <p:spPr>
          <a:xfrm>
            <a:off x="3083031" y="4592930"/>
            <a:ext cx="1473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Gauge fields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3CAED9F1-26B8-4563-A55D-DDE24CCE4EF2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-20000" contrast="40000"/>
          </a:blip>
          <a:stretch>
            <a:fillRect/>
          </a:stretch>
        </p:blipFill>
        <p:spPr>
          <a:xfrm>
            <a:off x="9116561" y="5571571"/>
            <a:ext cx="2712595" cy="31732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77A6FCEA-0C7E-4541-8D01-D679CA7A6C17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-20000" contrast="40000"/>
          </a:blip>
          <a:stretch>
            <a:fillRect/>
          </a:stretch>
        </p:blipFill>
        <p:spPr>
          <a:xfrm>
            <a:off x="9073197" y="5901084"/>
            <a:ext cx="2935331" cy="321542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3BA688C0-7046-4A36-AF14-2AA2073E93FB}"/>
              </a:ext>
            </a:extLst>
          </p:cNvPr>
          <p:cNvSpPr/>
          <p:nvPr/>
        </p:nvSpPr>
        <p:spPr>
          <a:xfrm>
            <a:off x="9762336" y="6251001"/>
            <a:ext cx="2032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Hermitian derivative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621BC35A-1821-4240-990B-B376581EA6F4}"/>
              </a:ext>
            </a:extLst>
          </p:cNvPr>
          <p:cNvSpPr/>
          <p:nvPr/>
        </p:nvSpPr>
        <p:spPr>
          <a:xfrm>
            <a:off x="7430577" y="3491716"/>
            <a:ext cx="1617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For example</a:t>
            </a:r>
            <a:endParaRPr lang="zh-CN" altLang="en-US" dirty="0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D262CD9C-496A-4226-9D6B-1FA893C6EB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6160" y="4180502"/>
            <a:ext cx="652603" cy="331329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5B6685E-9F66-4D12-961F-2CC72FC262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96975" y="3927174"/>
            <a:ext cx="602450" cy="369332"/>
          </a:xfrm>
          <a:prstGeom prst="rect">
            <a:avLst/>
          </a:prstGeom>
        </p:spPr>
      </p:pic>
      <p:sp>
        <p:nvSpPr>
          <p:cNvPr id="48" name="箭头: 右 47">
            <a:extLst>
              <a:ext uri="{FF2B5EF4-FFF2-40B4-BE49-F238E27FC236}">
                <a16:creationId xmlns:a16="http://schemas.microsoft.com/office/drawing/2014/main" id="{992645D9-43E6-4B1B-A597-2DABC8228AF9}"/>
              </a:ext>
            </a:extLst>
          </p:cNvPr>
          <p:cNvSpPr/>
          <p:nvPr/>
        </p:nvSpPr>
        <p:spPr>
          <a:xfrm>
            <a:off x="8322510" y="4268139"/>
            <a:ext cx="867009" cy="1215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6F9B0A72-9A46-4ABD-A876-342C85F38C5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37304" y="3790489"/>
            <a:ext cx="650064" cy="322087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4066272-71AC-4691-A140-28DD96907E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37304" y="4328926"/>
            <a:ext cx="743918" cy="369332"/>
          </a:xfrm>
          <a:prstGeom prst="rect">
            <a:avLst/>
          </a:prstGeom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07E86A33-A441-4623-B865-D6FD31349F52}"/>
              </a:ext>
            </a:extLst>
          </p:cNvPr>
          <p:cNvSpPr/>
          <p:nvPr/>
        </p:nvSpPr>
        <p:spPr>
          <a:xfrm>
            <a:off x="9437304" y="3713430"/>
            <a:ext cx="650064" cy="411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401C7A36-B017-4140-A51D-6802E7A8D7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18937" y="4174738"/>
            <a:ext cx="602450" cy="369332"/>
          </a:xfrm>
          <a:prstGeom prst="rect">
            <a:avLst/>
          </a:prstGeom>
        </p:spPr>
      </p:pic>
      <p:sp>
        <p:nvSpPr>
          <p:cNvPr id="53" name="箭头: 右 52">
            <a:extLst>
              <a:ext uri="{FF2B5EF4-FFF2-40B4-BE49-F238E27FC236}">
                <a16:creationId xmlns:a16="http://schemas.microsoft.com/office/drawing/2014/main" id="{BE874749-64BF-4E60-9B75-E3FFCD8E641D}"/>
              </a:ext>
            </a:extLst>
          </p:cNvPr>
          <p:cNvSpPr/>
          <p:nvPr/>
        </p:nvSpPr>
        <p:spPr>
          <a:xfrm>
            <a:off x="10344472" y="4515703"/>
            <a:ext cx="867009" cy="1215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0AB2B599-44AA-47AA-B784-681F8A4BCA09}"/>
              </a:ext>
            </a:extLst>
          </p:cNvPr>
          <p:cNvSpPr/>
          <p:nvPr/>
        </p:nvSpPr>
        <p:spPr>
          <a:xfrm>
            <a:off x="7346861" y="3429000"/>
            <a:ext cx="4637368" cy="18956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DDA233C9-06DC-4226-9A60-43527483C04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341025" y="4221088"/>
            <a:ext cx="533758" cy="371842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3F57078A-44A8-4EDA-89EF-E62416567F9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03914" y="4691818"/>
            <a:ext cx="325984" cy="378653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042DFF36-3256-46F1-8131-026510EE7DDF}"/>
              </a:ext>
            </a:extLst>
          </p:cNvPr>
          <p:cNvSpPr/>
          <p:nvPr/>
        </p:nvSpPr>
        <p:spPr>
          <a:xfrm>
            <a:off x="11335588" y="4168750"/>
            <a:ext cx="517937" cy="411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916FB982-2C70-4C2B-A258-E41AD500F119}"/>
              </a:ext>
            </a:extLst>
          </p:cNvPr>
          <p:cNvSpPr/>
          <p:nvPr/>
        </p:nvSpPr>
        <p:spPr>
          <a:xfrm>
            <a:off x="11353213" y="4679722"/>
            <a:ext cx="517937" cy="411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8C018116-D9DF-4EB9-A363-564A47489006}"/>
              </a:ext>
            </a:extLst>
          </p:cNvPr>
          <p:cNvSpPr/>
          <p:nvPr/>
        </p:nvSpPr>
        <p:spPr>
          <a:xfrm>
            <a:off x="7320136" y="4962654"/>
            <a:ext cx="40091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Choose less number of derivatives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E0C99BF3-CD5E-4DB3-A389-30CA490EAAB4}"/>
              </a:ext>
            </a:extLst>
          </p:cNvPr>
          <p:cNvSpPr/>
          <p:nvPr/>
        </p:nvSpPr>
        <p:spPr>
          <a:xfrm>
            <a:off x="2331244" y="1121839"/>
            <a:ext cx="24889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Gauge invariance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Total derivatives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Redundant via 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EoM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21205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061D177-0E21-4EA5-9817-D7EFA3DDAC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Warsaw Basis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9889C048-178A-44E2-AEB8-DEBC2E21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F925275-9FBF-44F3-A9B9-F22AB51B0BF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27959" y="956001"/>
            <a:ext cx="6192688" cy="13086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AF56779-6B58-4304-A4B2-1DA0DEAD7EB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5951" y="2420888"/>
            <a:ext cx="6264696" cy="23845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1F11C9-4384-4789-8322-07E0CF681C0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6465789" y="910243"/>
            <a:ext cx="5616624" cy="23027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1673C30-7B73-45EB-ABDF-0E59B7A7B61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6465789" y="3394691"/>
            <a:ext cx="5616625" cy="7925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67E85F6-009B-47E3-A37B-6FCD818F9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7688" y="5085184"/>
            <a:ext cx="8716203" cy="158417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D5DD6C2-F695-493F-9863-9DCFFC0489A0}"/>
              </a:ext>
            </a:extLst>
          </p:cNvPr>
          <p:cNvSpPr/>
          <p:nvPr/>
        </p:nvSpPr>
        <p:spPr>
          <a:xfrm>
            <a:off x="-1" y="51553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The Warsaw basis of dim-6 operators in the SMEFT: in total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59 operators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conserving B and L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4FB01BB-F308-4FC1-B274-EF21A96EFBE5}"/>
              </a:ext>
            </a:extLst>
          </p:cNvPr>
          <p:cNvSpPr/>
          <p:nvPr/>
        </p:nvSpPr>
        <p:spPr>
          <a:xfrm>
            <a:off x="-35481" y="5013176"/>
            <a:ext cx="32635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u="sng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Grzadkowski</a:t>
            </a:r>
            <a:r>
              <a:rPr lang="en-US" altLang="zh-CN" sz="1600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et al., 1008.4884</a:t>
            </a:r>
            <a:endParaRPr lang="zh-CN" altLang="en-US" sz="1600" b="1" u="sng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2131F9D0-C1B1-4434-9C85-8A628BBB1DD0}"/>
              </a:ext>
            </a:extLst>
          </p:cNvPr>
          <p:cNvCxnSpPr/>
          <p:nvPr/>
        </p:nvCxnSpPr>
        <p:spPr>
          <a:xfrm>
            <a:off x="8472264" y="6144851"/>
            <a:ext cx="34563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9FEE421-970A-4DF6-A09A-F91D31059C37}"/>
              </a:ext>
            </a:extLst>
          </p:cNvPr>
          <p:cNvCxnSpPr>
            <a:cxnSpLocks/>
          </p:cNvCxnSpPr>
          <p:nvPr/>
        </p:nvCxnSpPr>
        <p:spPr>
          <a:xfrm flipV="1">
            <a:off x="3364509" y="6394566"/>
            <a:ext cx="8496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59BE0C1B-A05B-4844-9EA0-749B5F1A9203}"/>
              </a:ext>
            </a:extLst>
          </p:cNvPr>
          <p:cNvSpPr/>
          <p:nvPr/>
        </p:nvSpPr>
        <p:spPr>
          <a:xfrm>
            <a:off x="1343472" y="799807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u="sng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4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0E3ADB1-4428-40EE-AE7C-36BE61800883}"/>
              </a:ext>
            </a:extLst>
          </p:cNvPr>
          <p:cNvSpPr/>
          <p:nvPr/>
        </p:nvSpPr>
        <p:spPr>
          <a:xfrm>
            <a:off x="2495600" y="815430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u="sng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1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734A5CE-274D-4550-BE83-DE141CF4AF47}"/>
              </a:ext>
            </a:extLst>
          </p:cNvPr>
          <p:cNvSpPr/>
          <p:nvPr/>
        </p:nvSpPr>
        <p:spPr>
          <a:xfrm>
            <a:off x="4244456" y="815430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u="sng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2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76BE7E1-E9FA-4C7A-A78F-3A420CF77398}"/>
              </a:ext>
            </a:extLst>
          </p:cNvPr>
          <p:cNvSpPr/>
          <p:nvPr/>
        </p:nvSpPr>
        <p:spPr>
          <a:xfrm>
            <a:off x="5993313" y="829868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u="sng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3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2AECB0F-1B99-450F-821F-9F1F3A372A2B}"/>
              </a:ext>
            </a:extLst>
          </p:cNvPr>
          <p:cNvSpPr/>
          <p:nvPr/>
        </p:nvSpPr>
        <p:spPr>
          <a:xfrm>
            <a:off x="1342787" y="2264694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u="sng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8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A29ECA4-4B61-439F-861E-11752510D7C5}"/>
              </a:ext>
            </a:extLst>
          </p:cNvPr>
          <p:cNvSpPr/>
          <p:nvPr/>
        </p:nvSpPr>
        <p:spPr>
          <a:xfrm>
            <a:off x="3286174" y="2275213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u="sng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8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FF74718-503B-4D97-87BA-2845D3C2A1AD}"/>
              </a:ext>
            </a:extLst>
          </p:cNvPr>
          <p:cNvSpPr/>
          <p:nvPr/>
        </p:nvSpPr>
        <p:spPr>
          <a:xfrm>
            <a:off x="5932332" y="2276618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u="sng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8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4C1871C-A375-403C-B008-5B16B01202C7}"/>
              </a:ext>
            </a:extLst>
          </p:cNvPr>
          <p:cNvSpPr/>
          <p:nvPr/>
        </p:nvSpPr>
        <p:spPr>
          <a:xfrm>
            <a:off x="6465789" y="4436095"/>
            <a:ext cx="3343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Four-fermion operators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: 25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74F1398-0B07-434B-9D35-EA42F8DB4FC1}"/>
              </a:ext>
            </a:extLst>
          </p:cNvPr>
          <p:cNvSpPr/>
          <p:nvPr/>
        </p:nvSpPr>
        <p:spPr>
          <a:xfrm>
            <a:off x="127959" y="5606242"/>
            <a:ext cx="29896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Very rich phenomenology at the energy / intensity / cosmology frontiers, which are under active studies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563025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2696D2F-19E9-45A0-9C0B-B87ECEA4A07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Number of Operators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077EAF0B-9FC3-40DC-B856-FA54EB3B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F858596-7F72-4D69-8AB6-BEBBCBBC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540713"/>
            <a:ext cx="9965803" cy="603213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0B225B4-44AC-40BE-ABB9-F8C19AE1D901}"/>
              </a:ext>
            </a:extLst>
          </p:cNvPr>
          <p:cNvSpPr/>
          <p:nvPr/>
        </p:nvSpPr>
        <p:spPr>
          <a:xfrm>
            <a:off x="2351584" y="836712"/>
            <a:ext cx="46746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Henning, Lu, Melia, Murayama, </a:t>
            </a:r>
            <a:r>
              <a:rPr lang="zh-CN" altLang="en-US" sz="16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1512.03433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F07D8CE-83A9-41EC-89B4-ED5419267E17}"/>
              </a:ext>
            </a:extLst>
          </p:cNvPr>
          <p:cNvSpPr/>
          <p:nvPr/>
        </p:nvSpPr>
        <p:spPr>
          <a:xfrm>
            <a:off x="195013" y="6270300"/>
            <a:ext cx="52670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Counting of independent operators up to dim-15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EF3CF41-AB73-47B6-8680-8664DCC2D289}"/>
              </a:ext>
            </a:extLst>
          </p:cNvPr>
          <p:cNvSpPr/>
          <p:nvPr/>
        </p:nvSpPr>
        <p:spPr>
          <a:xfrm>
            <a:off x="1559496" y="5661248"/>
            <a:ext cx="13905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Weinberg, 79</a:t>
            </a:r>
            <a:endParaRPr lang="zh-CN" altLang="en-US" sz="1400" u="sng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F60C58D-9818-41D3-8B4C-A18A8D5CBE1B}"/>
              </a:ext>
            </a:extLst>
          </p:cNvPr>
          <p:cNvSpPr/>
          <p:nvPr/>
        </p:nvSpPr>
        <p:spPr>
          <a:xfrm>
            <a:off x="2207568" y="3315389"/>
            <a:ext cx="1872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u="sng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Grzadkowski</a:t>
            </a: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et al., 1008.4884</a:t>
            </a:r>
            <a:endParaRPr lang="zh-CN" altLang="en-US" sz="1400" b="1" u="sng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9F98516-FCC4-4705-8A20-DA41C4AE9552}"/>
              </a:ext>
            </a:extLst>
          </p:cNvPr>
          <p:cNvSpPr/>
          <p:nvPr/>
        </p:nvSpPr>
        <p:spPr>
          <a:xfrm>
            <a:off x="3359696" y="5138891"/>
            <a:ext cx="1246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Liao &amp; Ma, 1607.07309 </a:t>
            </a:r>
            <a:endParaRPr lang="zh-CN" altLang="en-US" sz="1400" u="sng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E3E46CF-C715-46FC-BB7C-1B7CC57E9B71}"/>
              </a:ext>
            </a:extLst>
          </p:cNvPr>
          <p:cNvSpPr/>
          <p:nvPr/>
        </p:nvSpPr>
        <p:spPr>
          <a:xfrm>
            <a:off x="2207568" y="2776958"/>
            <a:ext cx="1440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u="sng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Buchmuller</a:t>
            </a: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&amp; Wyler, 86</a:t>
            </a:r>
            <a:endParaRPr lang="zh-CN" altLang="en-US" sz="1400" b="1" u="sng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0DE518E-EF09-4117-A415-7469D197AC30}"/>
              </a:ext>
            </a:extLst>
          </p:cNvPr>
          <p:cNvSpPr/>
          <p:nvPr/>
        </p:nvSpPr>
        <p:spPr>
          <a:xfrm>
            <a:off x="3221792" y="5682734"/>
            <a:ext cx="2223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Lehman,1410.4193 </a:t>
            </a:r>
            <a:endParaRPr lang="zh-CN" altLang="en-US" sz="1400" u="sng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0D6B55E-8D70-4938-B1F0-65C1D36168B0}"/>
              </a:ext>
            </a:extLst>
          </p:cNvPr>
          <p:cNvSpPr/>
          <p:nvPr/>
        </p:nvSpPr>
        <p:spPr>
          <a:xfrm>
            <a:off x="3863752" y="2185700"/>
            <a:ext cx="1348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Li et al., 2005.00008</a:t>
            </a:r>
            <a:endParaRPr lang="zh-CN" altLang="en-US" sz="1400" b="1" u="sng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DB2FE08-20CC-498D-9E78-7AE7756B4730}"/>
              </a:ext>
            </a:extLst>
          </p:cNvPr>
          <p:cNvSpPr/>
          <p:nvPr/>
        </p:nvSpPr>
        <p:spPr>
          <a:xfrm>
            <a:off x="3863752" y="2780928"/>
            <a:ext cx="1348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Murphy, 2005.00059</a:t>
            </a:r>
            <a:endParaRPr lang="zh-CN" altLang="en-US" sz="1400" b="1" u="sng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2D448EC-1268-4B94-A90E-7040BCEB36E5}"/>
              </a:ext>
            </a:extLst>
          </p:cNvPr>
          <p:cNvSpPr/>
          <p:nvPr/>
        </p:nvSpPr>
        <p:spPr>
          <a:xfrm>
            <a:off x="5035704" y="4489956"/>
            <a:ext cx="1348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Li et al., 2007.07899</a:t>
            </a:r>
            <a:endParaRPr lang="zh-CN" altLang="en-US" sz="1400" b="1" u="sng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F0A6625-39AC-45DE-B90B-7D72EBEED819}"/>
              </a:ext>
            </a:extLst>
          </p:cNvPr>
          <p:cNvSpPr/>
          <p:nvPr/>
        </p:nvSpPr>
        <p:spPr>
          <a:xfrm>
            <a:off x="5041363" y="5054861"/>
            <a:ext cx="1246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Liao &amp; Ma, 2007.08125</a:t>
            </a:r>
            <a:endParaRPr lang="zh-CN" altLang="en-US" sz="1400" u="sng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362B2A8-706F-41EC-B72D-3133B491E4E2}"/>
              </a:ext>
            </a:extLst>
          </p:cNvPr>
          <p:cNvSpPr/>
          <p:nvPr/>
        </p:nvSpPr>
        <p:spPr>
          <a:xfrm>
            <a:off x="7464152" y="3863445"/>
            <a:ext cx="3128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u="sng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Harlander</a:t>
            </a: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, </a:t>
            </a:r>
            <a:r>
              <a:rPr lang="en-US" altLang="zh-CN" sz="1400" b="1" u="sng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Kempkens</a:t>
            </a: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&amp; Schaaf</a:t>
            </a:r>
            <a:r>
              <a:rPr lang="zh-CN" altLang="en-US" sz="1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，</a:t>
            </a: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2305.06832</a:t>
            </a:r>
            <a:r>
              <a:rPr lang="zh-CN" altLang="en-US" sz="1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BEDF897F-FCF5-4C6B-883B-F66A59D5E5EC}"/>
              </a:ext>
            </a:extLst>
          </p:cNvPr>
          <p:cNvSpPr/>
          <p:nvPr/>
        </p:nvSpPr>
        <p:spPr>
          <a:xfrm>
            <a:off x="6240016" y="4067973"/>
            <a:ext cx="1224136" cy="22718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7B0A6CC-9A5C-4BD0-B92B-277DB090EE14}"/>
              </a:ext>
            </a:extLst>
          </p:cNvPr>
          <p:cNvSpPr/>
          <p:nvPr/>
        </p:nvSpPr>
        <p:spPr>
          <a:xfrm>
            <a:off x="6153465" y="4345359"/>
            <a:ext cx="16911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up to dim-12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19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E8C51068-23C3-4B9B-AA12-2633C361A46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Phenomenology of the SMEFT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65F01872-7D79-4F0A-8404-E0026224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DDC2001-3F6C-4E3E-A44E-82BDB1DCB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8" y="2154344"/>
            <a:ext cx="12016846" cy="458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C4C9B7B-C852-425E-AE35-D4730DBE40F1}"/>
              </a:ext>
            </a:extLst>
          </p:cNvPr>
          <p:cNvSpPr/>
          <p:nvPr/>
        </p:nvSpPr>
        <p:spPr>
          <a:xfrm>
            <a:off x="47328" y="548680"/>
            <a:ext cx="12097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Take the four-lepton operators of mass dimension six and measure their coefficients in future collider experiments</a:t>
            </a:r>
            <a:endParaRPr lang="zh-CN" altLang="en-US" sz="1600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7056029-7EB6-4150-9F3E-91A22599B043}"/>
              </a:ext>
            </a:extLst>
          </p:cNvPr>
          <p:cNvGrpSpPr/>
          <p:nvPr/>
        </p:nvGrpSpPr>
        <p:grpSpPr>
          <a:xfrm>
            <a:off x="475637" y="908720"/>
            <a:ext cx="11092971" cy="737911"/>
            <a:chOff x="263352" y="1052737"/>
            <a:chExt cx="11092971" cy="73791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9050A1F-A10C-4F61-A6A4-CB1DEB2F8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352" y="1052737"/>
              <a:ext cx="4216467" cy="6480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5DD8E9-CF71-4D33-8EB0-387589D6F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3832" y="1124744"/>
              <a:ext cx="3296370" cy="64807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521A54B-C58A-422A-8057-BE2D33C94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40216" y="1142576"/>
              <a:ext cx="3316107" cy="648072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369216D-329D-47CC-97ED-5B976B113600}"/>
              </a:ext>
            </a:extLst>
          </p:cNvPr>
          <p:cNvSpPr/>
          <p:nvPr/>
        </p:nvSpPr>
        <p:spPr>
          <a:xfrm>
            <a:off x="0" y="1794302"/>
            <a:ext cx="67573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De Blas et al., Global SMEFT Fits at Future Colliders, 2206.08326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56798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A0EC9628-AF1E-4381-BB47-453D8F616BA9}"/>
              </a:ext>
            </a:extLst>
          </p:cNvPr>
          <p:cNvSpPr txBox="1"/>
          <p:nvPr/>
        </p:nvSpPr>
        <p:spPr>
          <a:xfrm>
            <a:off x="0" y="637866"/>
            <a:ext cx="5337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Why neutrinos are massless in the SM</a:t>
            </a:r>
            <a:endParaRPr lang="zh-CN" altLang="en-US" sz="2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4A8F661-1E98-47F5-894A-40C30CAFE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" y="2208091"/>
            <a:ext cx="5141303" cy="359468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7E89463-6374-4170-A832-E4B91534E8FE}"/>
              </a:ext>
            </a:extLst>
          </p:cNvPr>
          <p:cNvSpPr txBox="1"/>
          <p:nvPr/>
        </p:nvSpPr>
        <p:spPr>
          <a:xfrm>
            <a:off x="115331" y="6359675"/>
            <a:ext cx="5567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Extend the SM with right-handed neutrinos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306EB64-79B0-4D31-805D-F028E9361B06}"/>
              </a:ext>
            </a:extLst>
          </p:cNvPr>
          <p:cNvSpPr txBox="1"/>
          <p:nvPr/>
        </p:nvSpPr>
        <p:spPr>
          <a:xfrm>
            <a:off x="260498" y="1106244"/>
            <a:ext cx="36522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Must be renormalizable</a:t>
            </a:r>
            <a:endParaRPr lang="zh-CN" alt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 Yukawa interaction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Minimal particle content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2F55651-A002-49D6-B078-7862FE2F824F}"/>
              </a:ext>
            </a:extLst>
          </p:cNvPr>
          <p:cNvSpPr txBox="1"/>
          <p:nvPr/>
        </p:nvSpPr>
        <p:spPr>
          <a:xfrm>
            <a:off x="5744035" y="631952"/>
            <a:ext cx="6187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Why not just take massive Dirac neutrinos</a:t>
            </a:r>
            <a:endParaRPr lang="zh-CN" altLang="en-US" sz="20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D53B705-5ED4-4D6D-8A89-0D37F07C4C5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096000" y="1341926"/>
            <a:ext cx="5261518" cy="644894"/>
          </a:xfrm>
          <a:prstGeom prst="rect">
            <a:avLst/>
          </a:prstGeom>
        </p:spPr>
      </p:pic>
      <p:sp>
        <p:nvSpPr>
          <p:cNvPr id="15" name="テキスト ボックス 31">
            <a:extLst>
              <a:ext uri="{FF2B5EF4-FFF2-40B4-BE49-F238E27FC236}">
                <a16:creationId xmlns:a16="http://schemas.microsoft.com/office/drawing/2014/main" id="{3C3EFDE1-13C0-446B-B75B-3B6C410AB2A4}"/>
              </a:ext>
            </a:extLst>
          </p:cNvPr>
          <p:cNvSpPr txBox="1"/>
          <p:nvPr/>
        </p:nvSpPr>
        <p:spPr>
          <a:xfrm>
            <a:off x="5848773" y="2447745"/>
            <a:ext cx="6265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Similar to</a:t>
            </a:r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quarks &amp; charged leptons, neutrinos get Dirac masses after spontaneous gauge symmetry breaking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842F2A7-26FB-4B4E-946A-419FC3658D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7899805" y="3504865"/>
            <a:ext cx="1533953" cy="445295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46A5218C-10A0-471C-BBD8-510AA3B8D158}"/>
              </a:ext>
            </a:extLst>
          </p:cNvPr>
          <p:cNvSpPr/>
          <p:nvPr/>
        </p:nvSpPr>
        <p:spPr>
          <a:xfrm>
            <a:off x="7899804" y="3504865"/>
            <a:ext cx="589507" cy="517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97364EBB-A5E9-4F63-99E7-1D024951F4A6}"/>
              </a:ext>
            </a:extLst>
          </p:cNvPr>
          <p:cNvCxnSpPr>
            <a:stCxn id="16" idx="1"/>
          </p:cNvCxnSpPr>
          <p:nvPr/>
        </p:nvCxnSpPr>
        <p:spPr>
          <a:xfrm flipH="1">
            <a:off x="7395749" y="3727513"/>
            <a:ext cx="504056" cy="222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630B08F-6341-4E14-BDBD-9796B2C428A5}"/>
                  </a:ext>
                </a:extLst>
              </p:cNvPr>
              <p:cNvSpPr txBox="1"/>
              <p:nvPr/>
            </p:nvSpPr>
            <p:spPr>
              <a:xfrm>
                <a:off x="6263620" y="3950160"/>
                <a:ext cx="124946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𝐞𝐕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630B08F-6341-4E14-BDBD-9796B2C42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3620" y="3950160"/>
                <a:ext cx="1249468" cy="307777"/>
              </a:xfrm>
              <a:prstGeom prst="rect">
                <a:avLst/>
              </a:prstGeom>
              <a:blipFill>
                <a:blip r:embed="rId5"/>
                <a:stretch>
                  <a:fillRect l="-2927" t="-2000" r="-5854" b="-3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椭圆 19">
            <a:extLst>
              <a:ext uri="{FF2B5EF4-FFF2-40B4-BE49-F238E27FC236}">
                <a16:creationId xmlns:a16="http://schemas.microsoft.com/office/drawing/2014/main" id="{46E656DB-37D5-49DE-B94D-CC93F239BD91}"/>
              </a:ext>
            </a:extLst>
          </p:cNvPr>
          <p:cNvSpPr/>
          <p:nvPr/>
        </p:nvSpPr>
        <p:spPr>
          <a:xfrm>
            <a:off x="8797272" y="3488132"/>
            <a:ext cx="368442" cy="517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D440AF8D-BEF1-4674-80CF-91FA03A30724}"/>
              </a:ext>
            </a:extLst>
          </p:cNvPr>
          <p:cNvCxnSpPr>
            <a:stCxn id="20" idx="4"/>
          </p:cNvCxnSpPr>
          <p:nvPr/>
        </p:nvCxnSpPr>
        <p:spPr>
          <a:xfrm>
            <a:off x="8981493" y="4005436"/>
            <a:ext cx="790520" cy="986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A466355-7218-4ECB-8FF1-D0C87DFA1DB3}"/>
                  </a:ext>
                </a:extLst>
              </p:cNvPr>
              <p:cNvSpPr txBox="1"/>
              <p:nvPr/>
            </p:nvSpPr>
            <p:spPr>
              <a:xfrm>
                <a:off x="9900200" y="3946665"/>
                <a:ext cx="1162461" cy="3147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sup>
                      </m:sSup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A466355-7218-4ECB-8FF1-D0C87DFA1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200" y="3946665"/>
                <a:ext cx="1162461" cy="314766"/>
              </a:xfrm>
              <a:prstGeom prst="rect">
                <a:avLst/>
              </a:prstGeom>
              <a:blipFill>
                <a:blip r:embed="rId6"/>
                <a:stretch>
                  <a:fillRect l="-3141" t="-1923" r="-6806" b="-32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4F0CFFF2-9F6C-45CC-B7DC-0B41342F6623}"/>
              </a:ext>
            </a:extLst>
          </p:cNvPr>
          <p:cNvCxnSpPr>
            <a:cxnSpLocks/>
          </p:cNvCxnSpPr>
          <p:nvPr/>
        </p:nvCxnSpPr>
        <p:spPr>
          <a:xfrm flipV="1">
            <a:off x="9341196" y="3504866"/>
            <a:ext cx="713583" cy="1926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689AF507-502F-44D6-B5F1-7EE6F99E7C95}"/>
                  </a:ext>
                </a:extLst>
              </p:cNvPr>
              <p:cNvSpPr txBox="1"/>
              <p:nvPr/>
            </p:nvSpPr>
            <p:spPr>
              <a:xfrm>
                <a:off x="10091541" y="3293395"/>
                <a:ext cx="134585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b="1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𝟏𝟕𝟒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𝐆𝐞𝐕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689AF507-502F-44D6-B5F1-7EE6F99E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541" y="3293395"/>
                <a:ext cx="1345859" cy="307777"/>
              </a:xfrm>
              <a:prstGeom prst="rect">
                <a:avLst/>
              </a:prstGeom>
              <a:blipFill>
                <a:blip r:embed="rId7"/>
                <a:stretch>
                  <a:fillRect l="-452" r="-3167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4">
            <a:extLst>
              <a:ext uri="{FF2B5EF4-FFF2-40B4-BE49-F238E27FC236}">
                <a16:creationId xmlns:a16="http://schemas.microsoft.com/office/drawing/2014/main" id="{2FDB2C6F-D854-4171-B154-45DFBC0864A8}"/>
              </a:ext>
            </a:extLst>
          </p:cNvPr>
          <p:cNvSpPr txBox="1"/>
          <p:nvPr/>
        </p:nvSpPr>
        <p:spPr>
          <a:xfrm>
            <a:off x="5744035" y="4819526"/>
            <a:ext cx="63326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Difficulties with Dirac neutrinos</a:t>
            </a:r>
          </a:p>
          <a:p>
            <a:endParaRPr lang="en-US" sz="1200" b="1" dirty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Tiny Dirac masses worsen fermion mass hierarchy problem (i.e., </a:t>
            </a:r>
            <a:r>
              <a:rPr lang="en-US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</a:t>
            </a:r>
            <a:r>
              <a:rPr lang="en-US" b="1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i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/</a:t>
            </a:r>
            <a:r>
              <a:rPr lang="en-US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</a:t>
            </a:r>
            <a:r>
              <a:rPr lang="en-US" b="1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t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&lt; 10</a:t>
            </a:r>
            <a:r>
              <a:rPr lang="en-US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-12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)</a:t>
            </a:r>
          </a:p>
          <a:p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Mandatory lepton number conservation, which is actually accidental in the SM</a:t>
            </a: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8440EA21-63C7-491E-B116-1D14DE04E80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C. EFTs for Neutrinos</a:t>
            </a:r>
            <a:endParaRPr lang="zh-CN" altLang="en-US" dirty="0"/>
          </a:p>
        </p:txBody>
      </p:sp>
      <p:sp>
        <p:nvSpPr>
          <p:cNvPr id="27" name="灯片编号占位符 1">
            <a:extLst>
              <a:ext uri="{FF2B5EF4-FFF2-40B4-BE49-F238E27FC236}">
                <a16:creationId xmlns:a16="http://schemas.microsoft.com/office/drawing/2014/main" id="{A420AADD-BA23-41FE-8320-7186E0B66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8006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FEE0273-9DF6-4AF5-AE6F-EF7ED7D2C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289" y="773298"/>
            <a:ext cx="8582498" cy="586357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58C54F7-62C3-4590-BCC2-5E068A060647}"/>
              </a:ext>
            </a:extLst>
          </p:cNvPr>
          <p:cNvSpPr/>
          <p:nvPr/>
        </p:nvSpPr>
        <p:spPr>
          <a:xfrm>
            <a:off x="8038975" y="3949349"/>
            <a:ext cx="19298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Kanemura</a:t>
            </a:r>
            <a:r>
              <a:rPr kumimoji="1"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al, 11</a:t>
            </a:r>
            <a:endParaRPr kumimoji="1"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B8247D2-D89E-41AF-8777-9E619E011630}"/>
              </a:ext>
            </a:extLst>
          </p:cNvPr>
          <p:cNvSpPr/>
          <p:nvPr/>
        </p:nvSpPr>
        <p:spPr>
          <a:xfrm>
            <a:off x="5028321" y="5436519"/>
            <a:ext cx="22638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Z. Tao, 96; E. Ma, 06</a:t>
            </a:r>
            <a:endParaRPr kumimoji="1"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C9D6752-660F-48CA-8973-66512C554F99}"/>
              </a:ext>
            </a:extLst>
          </p:cNvPr>
          <p:cNvSpPr/>
          <p:nvPr/>
        </p:nvSpPr>
        <p:spPr>
          <a:xfrm>
            <a:off x="2049737" y="3949349"/>
            <a:ext cx="2103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Mohapatra, Valle, 87</a:t>
            </a:r>
            <a:endParaRPr kumimoji="1"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8C4D210-3939-4E21-B3AA-DDEBC8C7D82B}"/>
              </a:ext>
            </a:extLst>
          </p:cNvPr>
          <p:cNvSpPr/>
          <p:nvPr/>
        </p:nvSpPr>
        <p:spPr>
          <a:xfrm>
            <a:off x="4996618" y="5775073"/>
            <a:ext cx="2327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Zee, 80, 86; </a:t>
            </a:r>
            <a:r>
              <a:rPr kumimoji="1"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Babu</a:t>
            </a:r>
            <a:r>
              <a:rPr kumimoji="1"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88</a:t>
            </a:r>
            <a:endParaRPr kumimoji="1"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BAA8241-FF0A-4B60-8A50-3381EE56C6F7}"/>
              </a:ext>
            </a:extLst>
          </p:cNvPr>
          <p:cNvSpPr txBox="1"/>
          <p:nvPr/>
        </p:nvSpPr>
        <p:spPr>
          <a:xfrm>
            <a:off x="2236476" y="773298"/>
            <a:ext cx="172981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kumimoji="1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err="1"/>
              <a:t>Minkowski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77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50F2B05-2029-4422-A096-89CA24674F92}"/>
              </a:ext>
            </a:extLst>
          </p:cNvPr>
          <p:cNvSpPr txBox="1"/>
          <p:nvPr/>
        </p:nvSpPr>
        <p:spPr>
          <a:xfrm>
            <a:off x="4897623" y="748111"/>
            <a:ext cx="252523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kumimoji="1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err="1"/>
              <a:t>Konetschny</a:t>
            </a:r>
            <a:r>
              <a:rPr lang="en-US" altLang="zh-CN" dirty="0"/>
              <a:t>, </a:t>
            </a:r>
            <a:r>
              <a:rPr lang="en-US" altLang="zh-CN" dirty="0" err="1"/>
              <a:t>Kummer</a:t>
            </a:r>
            <a:r>
              <a:rPr lang="en-US" altLang="zh-CN" dirty="0"/>
              <a:t>, 77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ABC9C03-8074-4C09-AA2D-A18AD7E60A06}"/>
              </a:ext>
            </a:extLst>
          </p:cNvPr>
          <p:cNvSpPr txBox="1"/>
          <p:nvPr/>
        </p:nvSpPr>
        <p:spPr>
          <a:xfrm>
            <a:off x="7840259" y="773297"/>
            <a:ext cx="232723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kumimoji="1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Foot, Lew, He, Joshi, 89</a:t>
            </a:r>
            <a:endParaRPr lang="zh-CN" altLang="en-US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44B63AFA-0B9E-4B64-976D-845B2A7BA80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Neutrino Mass Models</a:t>
            </a:r>
            <a:endParaRPr lang="zh-CN" altLang="en-US" dirty="0"/>
          </a:p>
        </p:txBody>
      </p:sp>
      <p:sp>
        <p:nvSpPr>
          <p:cNvPr id="17" name="灯片编号占位符 1">
            <a:extLst>
              <a:ext uri="{FF2B5EF4-FFF2-40B4-BE49-F238E27FC236}">
                <a16:creationId xmlns:a16="http://schemas.microsoft.com/office/drawing/2014/main" id="{7264AC18-338B-4128-9BAD-C26A4F1A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6376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3D98CCD-3E9B-4047-B938-A24AD464A7E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203751" y="4415478"/>
            <a:ext cx="2532209" cy="2362080"/>
          </a:xfrm>
          <a:prstGeom prst="rect">
            <a:avLst/>
          </a:prstGeom>
        </p:spPr>
      </p:pic>
      <p:sp>
        <p:nvSpPr>
          <p:cNvPr id="4" name="箭头: 下 3">
            <a:extLst>
              <a:ext uri="{FF2B5EF4-FFF2-40B4-BE49-F238E27FC236}">
                <a16:creationId xmlns:a16="http://schemas.microsoft.com/office/drawing/2014/main" id="{F7442251-3EE8-45F9-9337-A4FD869F32C9}"/>
              </a:ext>
            </a:extLst>
          </p:cNvPr>
          <p:cNvSpPr/>
          <p:nvPr/>
        </p:nvSpPr>
        <p:spPr>
          <a:xfrm rot="10800000">
            <a:off x="2339752" y="1052736"/>
            <a:ext cx="648072" cy="5076564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DCDCDD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10D442E-D8D1-4F16-8B5C-A04DA8DA4DE9}"/>
              </a:ext>
            </a:extLst>
          </p:cNvPr>
          <p:cNvSpPr/>
          <p:nvPr/>
        </p:nvSpPr>
        <p:spPr>
          <a:xfrm>
            <a:off x="47328" y="6453336"/>
            <a:ext cx="4289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oscillations </a:t>
            </a:r>
            <a:r>
              <a:rPr lang="en-US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</a:t>
            </a:r>
            <a:r>
              <a:rPr lang="el-GR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ν</a:t>
            </a:r>
            <a:r>
              <a:rPr lang="en-US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masses  NP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F0B7483-9D83-4298-A8C4-B778086FBA99}"/>
              </a:ext>
            </a:extLst>
          </p:cNvPr>
          <p:cNvSpPr/>
          <p:nvPr/>
        </p:nvSpPr>
        <p:spPr>
          <a:xfrm>
            <a:off x="20909" y="501438"/>
            <a:ext cx="39109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Energy Scale of New Physics </a:t>
            </a:r>
            <a:endParaRPr lang="zh-CN" altLang="en-US" sz="2000" dirty="0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BAF7F088-6841-4197-A9C8-0515D024633E}"/>
              </a:ext>
            </a:extLst>
          </p:cNvPr>
          <p:cNvCxnSpPr/>
          <p:nvPr/>
        </p:nvCxnSpPr>
        <p:spPr>
          <a:xfrm>
            <a:off x="1475751" y="5229200"/>
            <a:ext cx="864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5EC8B755-9713-463F-80FC-9852851ABF07}"/>
              </a:ext>
            </a:extLst>
          </p:cNvPr>
          <p:cNvSpPr/>
          <p:nvPr/>
        </p:nvSpPr>
        <p:spPr>
          <a:xfrm>
            <a:off x="586028" y="5066600"/>
            <a:ext cx="605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TeV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63C4294-4328-4044-9B85-D2EB7530582D}"/>
              </a:ext>
            </a:extLst>
          </p:cNvPr>
          <p:cNvSpPr/>
          <p:nvPr/>
        </p:nvSpPr>
        <p:spPr>
          <a:xfrm>
            <a:off x="637230" y="5458562"/>
            <a:ext cx="56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EW</a:t>
            </a:r>
            <a:endParaRPr lang="zh-CN" altLang="en-US" dirty="0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C5F8B885-D439-4D2A-8835-A5EDDA6AB96E}"/>
              </a:ext>
            </a:extLst>
          </p:cNvPr>
          <p:cNvCxnSpPr/>
          <p:nvPr/>
        </p:nvCxnSpPr>
        <p:spPr>
          <a:xfrm>
            <a:off x="1619760" y="2832584"/>
            <a:ext cx="79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82689366-B958-4577-A122-9A1C7C41DEC7}"/>
              </a:ext>
            </a:extLst>
          </p:cNvPr>
          <p:cNvSpPr/>
          <p:nvPr/>
        </p:nvSpPr>
        <p:spPr>
          <a:xfrm>
            <a:off x="216869" y="2647918"/>
            <a:ext cx="1322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GUT</a:t>
            </a:r>
            <a:r>
              <a:rPr lang="zh-CN" altLang="en-US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scale</a:t>
            </a:r>
            <a:endParaRPr lang="zh-CN" altLang="en-US" dirty="0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58C04A5-E263-4546-B49A-D66798104DFA}"/>
              </a:ext>
            </a:extLst>
          </p:cNvPr>
          <p:cNvCxnSpPr/>
          <p:nvPr/>
        </p:nvCxnSpPr>
        <p:spPr>
          <a:xfrm>
            <a:off x="1619760" y="1516142"/>
            <a:ext cx="79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E10F4939-1D9E-4EDE-98CA-E3B9DBCCBC04}"/>
              </a:ext>
            </a:extLst>
          </p:cNvPr>
          <p:cNvSpPr/>
          <p:nvPr/>
        </p:nvSpPr>
        <p:spPr>
          <a:xfrm>
            <a:off x="35496" y="1331476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Planck</a:t>
            </a:r>
            <a:r>
              <a:rPr lang="zh-CN" altLang="en-US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scale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D451EDD-EB3F-45E3-95B1-A5EBB96F2982}"/>
              </a:ext>
            </a:extLst>
          </p:cNvPr>
          <p:cNvSpPr/>
          <p:nvPr/>
        </p:nvSpPr>
        <p:spPr>
          <a:xfrm>
            <a:off x="1305663" y="1069245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19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FD5ADEE-3BFC-43A5-9ECB-A16141B4D17D}"/>
              </a:ext>
            </a:extLst>
          </p:cNvPr>
          <p:cNvSpPr/>
          <p:nvPr/>
        </p:nvSpPr>
        <p:spPr>
          <a:xfrm>
            <a:off x="1258626" y="2406038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16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E65EAB1-CBA3-4ADA-BC2E-6E23E42ED817}"/>
              </a:ext>
            </a:extLst>
          </p:cNvPr>
          <p:cNvSpPr/>
          <p:nvPr/>
        </p:nvSpPr>
        <p:spPr>
          <a:xfrm>
            <a:off x="1302161" y="4793629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3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1DD1646-410A-4E52-B87E-C9077BFB5F45}"/>
              </a:ext>
            </a:extLst>
          </p:cNvPr>
          <p:cNvSpPr/>
          <p:nvPr/>
        </p:nvSpPr>
        <p:spPr>
          <a:xfrm>
            <a:off x="1282777" y="5461464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2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8A23371-FF60-422B-B10B-7CA82A30419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312024" y="4600746"/>
            <a:ext cx="3249971" cy="21944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F2A90F-7F72-4E7F-9BF8-92D7ADFA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9911591" y="4624869"/>
            <a:ext cx="2161073" cy="2200454"/>
          </a:xfrm>
          <a:prstGeom prst="rect">
            <a:avLst/>
          </a:prstGeom>
        </p:spPr>
      </p:pic>
      <p:pic>
        <p:nvPicPr>
          <p:cNvPr id="21" name="Picture 2" descr="查看源图像">
            <a:extLst>
              <a:ext uri="{FF2B5EF4-FFF2-40B4-BE49-F238E27FC236}">
                <a16:creationId xmlns:a16="http://schemas.microsoft.com/office/drawing/2014/main" id="{316CBD26-AAFB-47BB-8073-E4DABA969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2" y="3295791"/>
            <a:ext cx="2093811" cy="117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1248042E-B8C4-4E68-8FAE-376C563E425C}"/>
              </a:ext>
            </a:extLst>
          </p:cNvPr>
          <p:cNvSpPr/>
          <p:nvPr/>
        </p:nvSpPr>
        <p:spPr>
          <a:xfrm>
            <a:off x="332547" y="4059415"/>
            <a:ext cx="19595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Seesaw scale</a:t>
            </a:r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？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07C5578-445E-4C20-9E72-A0222239FA4B}"/>
              </a:ext>
            </a:extLst>
          </p:cNvPr>
          <p:cNvSpPr/>
          <p:nvPr/>
        </p:nvSpPr>
        <p:spPr>
          <a:xfrm>
            <a:off x="6312024" y="3999500"/>
            <a:ext cx="58865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High-energy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Frontier: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Direct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searches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colliders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16350B5-4289-40F5-B8AF-E274684A5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927" y="881100"/>
            <a:ext cx="4855496" cy="1700142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7619980B-83BC-487B-AE8B-7D81ABB9A1B8}"/>
              </a:ext>
            </a:extLst>
          </p:cNvPr>
          <p:cNvSpPr/>
          <p:nvPr/>
        </p:nvSpPr>
        <p:spPr>
          <a:xfrm>
            <a:off x="3590964" y="522349"/>
            <a:ext cx="7305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Cosmic Frontier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Matter-antimatter asymmetry</a:t>
            </a:r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/CMB/LSS</a:t>
            </a:r>
            <a:endParaRPr lang="zh-CN" altLang="en-US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6" descr="查看源图像">
            <a:extLst>
              <a:ext uri="{FF2B5EF4-FFF2-40B4-BE49-F238E27FC236}">
                <a16:creationId xmlns:a16="http://schemas.microsoft.com/office/drawing/2014/main" id="{7C3159CA-4F1B-43A9-B2F4-E8E71BDBB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192" y="891682"/>
            <a:ext cx="3614472" cy="16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1005737-6C19-416E-908A-0D617F5CDAF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3131751" y="2637912"/>
            <a:ext cx="3467445" cy="17001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05683982-14C0-4649-BDAF-57F73D878F06}"/>
              </a:ext>
            </a:extLst>
          </p:cNvPr>
          <p:cNvSpPr/>
          <p:nvPr/>
        </p:nvSpPr>
        <p:spPr>
          <a:xfrm>
            <a:off x="6680072" y="2824013"/>
            <a:ext cx="5448875" cy="115416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36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High-intensity Frontier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5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16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Construct low-energy effective field theories (EFTs)</a:t>
            </a:r>
            <a:r>
              <a:rPr lang="zh-CN" altLang="en-US" sz="16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 precision calculations, compare with experimental data</a:t>
            </a:r>
            <a:endPara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189424B-62CF-48E6-AEBC-2C7E4EC1FEC2}"/>
              </a:ext>
            </a:extLst>
          </p:cNvPr>
          <p:cNvSpPr/>
          <p:nvPr/>
        </p:nvSpPr>
        <p:spPr>
          <a:xfrm>
            <a:off x="7470257" y="4290248"/>
            <a:ext cx="47217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Cai, Han, Li, Ruiz, Front. in Phys. 6 (2018) 40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id="{AE939C0B-0CD1-4322-9DE0-690108B3D5DE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Seesaw Effective Field Theories (SEFTs)</a:t>
            </a:r>
            <a:endParaRPr lang="zh-CN" altLang="en-US" dirty="0"/>
          </a:p>
        </p:txBody>
      </p:sp>
      <p:sp>
        <p:nvSpPr>
          <p:cNvPr id="31" name="灯片编号占位符 1">
            <a:extLst>
              <a:ext uri="{FF2B5EF4-FFF2-40B4-BE49-F238E27FC236}">
                <a16:creationId xmlns:a16="http://schemas.microsoft.com/office/drawing/2014/main" id="{F4478AB8-B996-4B2F-A839-44CECF82F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7009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DF4B5A6-3F91-4BD1-B471-48212E65039C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Functional Method for Matching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FC824C17-115C-4F4F-8E9A-EA24B195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AC2FF63-CC41-4AA3-A80A-6C39718B7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619" y="1058262"/>
            <a:ext cx="9942952" cy="481819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B698B70-0857-4830-9D55-F3A24EC9AF4A}"/>
              </a:ext>
            </a:extLst>
          </p:cNvPr>
          <p:cNvSpPr/>
          <p:nvPr/>
        </p:nvSpPr>
        <p:spPr>
          <a:xfrm>
            <a:off x="7464152" y="1907540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Cohen, Lu, Zhang, 2011.02484</a:t>
            </a:r>
            <a:endParaRPr kumimoji="1"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DA8D7EB-285C-44E4-87FF-B5D6781E36DB}"/>
              </a:ext>
            </a:extLst>
          </p:cNvPr>
          <p:cNvSpPr/>
          <p:nvPr/>
        </p:nvSpPr>
        <p:spPr>
          <a:xfrm>
            <a:off x="5303912" y="540996"/>
            <a:ext cx="37623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Fuentes-Martin et al., 1607.02142</a:t>
            </a:r>
            <a:endParaRPr kumimoji="1"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3130763-32CD-4A21-8EE5-EF9E538D0C41}"/>
              </a:ext>
            </a:extLst>
          </p:cNvPr>
          <p:cNvSpPr/>
          <p:nvPr/>
        </p:nvSpPr>
        <p:spPr>
          <a:xfrm>
            <a:off x="47327" y="540996"/>
            <a:ext cx="54510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Henning, Lu, Murayama., 1412.1837,</a:t>
            </a:r>
            <a:r>
              <a:rPr kumimoji="1"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1604.01019 </a:t>
            </a:r>
            <a:r>
              <a:rPr kumimoji="1"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03E344B-AAAD-4D17-A4E5-FFF2F6BA8D07}"/>
              </a:ext>
            </a:extLst>
          </p:cNvPr>
          <p:cNvSpPr/>
          <p:nvPr/>
        </p:nvSpPr>
        <p:spPr>
          <a:xfrm>
            <a:off x="9192344" y="540996"/>
            <a:ext cx="2304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Zhang, 1610.00710</a:t>
            </a:r>
            <a:endParaRPr kumimoji="1"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8C8AE54-C6AB-45AC-9C4C-A96612150C74}"/>
              </a:ext>
            </a:extLst>
          </p:cNvPr>
          <p:cNvSpPr/>
          <p:nvPr/>
        </p:nvSpPr>
        <p:spPr>
          <a:xfrm>
            <a:off x="180775" y="6070561"/>
            <a:ext cx="11874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u"/>
              <a:defRPr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Diagrammatic method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calculate the amplitudes twice, one in the UV theory and the other in EFT</a:t>
            </a:r>
          </a:p>
          <a:p>
            <a:pPr marL="342900" lvl="0" indent="-342900">
              <a:buFont typeface="Wingdings" panose="05000000000000000000" pitchFamily="2" charset="2"/>
              <a:buChar char="u"/>
              <a:defRPr/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Functional method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start with the UV theory, construct the operators and identify the coefficients</a:t>
            </a:r>
          </a:p>
        </p:txBody>
      </p:sp>
    </p:spTree>
    <p:extLst>
      <p:ext uri="{BB962C8B-B14F-4D97-AF65-F5344CB8AC3E}">
        <p14:creationId xmlns:p14="http://schemas.microsoft.com/office/powerpoint/2010/main" val="3024473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n_on_deck.GIF">
            <a:extLst>
              <a:ext uri="{FF2B5EF4-FFF2-40B4-BE49-F238E27FC236}">
                <a16:creationId xmlns:a16="http://schemas.microsoft.com/office/drawing/2014/main" id="{43B78D6F-CA0B-41DF-AE81-0EBDCB45B7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220" y="1428862"/>
            <a:ext cx="2664296" cy="3181483"/>
          </a:xfrm>
          <a:prstGeom prst="rect">
            <a:avLst/>
          </a:prstGeom>
        </p:spPr>
      </p:pic>
      <p:sp>
        <p:nvSpPr>
          <p:cNvPr id="7" name="テキスト ボックス 35">
            <a:extLst>
              <a:ext uri="{FF2B5EF4-FFF2-40B4-BE49-F238E27FC236}">
                <a16:creationId xmlns:a16="http://schemas.microsoft.com/office/drawing/2014/main" id="{18ACEBFF-B795-4DE1-856B-7F5AC9A67BFE}"/>
              </a:ext>
            </a:extLst>
          </p:cNvPr>
          <p:cNvSpPr txBox="1"/>
          <p:nvPr/>
        </p:nvSpPr>
        <p:spPr>
          <a:xfrm>
            <a:off x="2177680" y="4232704"/>
            <a:ext cx="776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2000" b="1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SNO</a:t>
            </a:r>
          </a:p>
        </p:txBody>
      </p:sp>
      <p:pic>
        <p:nvPicPr>
          <p:cNvPr id="8" name="Picture 5" descr="Arthur B. McDonald">
            <a:extLst>
              <a:ext uri="{FF2B5EF4-FFF2-40B4-BE49-F238E27FC236}">
                <a16:creationId xmlns:a16="http://schemas.microsoft.com/office/drawing/2014/main" id="{97FA55EC-0D27-4F08-B06E-FEE62E532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8" y="4656074"/>
            <a:ext cx="1129237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D1D43CC-AAE0-402D-BE35-2158B2FFB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09" y="4185801"/>
            <a:ext cx="3872335" cy="25733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1C99F8-E518-47E8-99A3-FED54785A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2" y="535822"/>
            <a:ext cx="2664296" cy="8270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4286720-A3F5-40C0-AFA8-DC06E5E67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64" y="565592"/>
            <a:ext cx="3807984" cy="356318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6" name="テキスト ボックス 35">
            <a:extLst>
              <a:ext uri="{FF2B5EF4-FFF2-40B4-BE49-F238E27FC236}">
                <a16:creationId xmlns:a16="http://schemas.microsoft.com/office/drawing/2014/main" id="{1BA5C184-02A0-40C9-AF99-FEFD143EBE46}"/>
              </a:ext>
            </a:extLst>
          </p:cNvPr>
          <p:cNvSpPr txBox="1"/>
          <p:nvPr/>
        </p:nvSpPr>
        <p:spPr>
          <a:xfrm>
            <a:off x="6096000" y="630932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2000" b="1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Super-K</a:t>
            </a:r>
          </a:p>
        </p:txBody>
      </p:sp>
      <p:pic>
        <p:nvPicPr>
          <p:cNvPr id="17" name="Picture 2" descr="Takaaki Kajita">
            <a:extLst>
              <a:ext uri="{FF2B5EF4-FFF2-40B4-BE49-F238E27FC236}">
                <a16:creationId xmlns:a16="http://schemas.microsoft.com/office/drawing/2014/main" id="{10A593E5-F4BD-4C45-A5F7-5A1BB75C1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07" y="4676372"/>
            <a:ext cx="1129237" cy="157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35">
            <a:extLst>
              <a:ext uri="{FF2B5EF4-FFF2-40B4-BE49-F238E27FC236}">
                <a16:creationId xmlns:a16="http://schemas.microsoft.com/office/drawing/2014/main" id="{91834EC7-74ED-4D5E-952E-F888CF51C94A}"/>
              </a:ext>
            </a:extLst>
          </p:cNvPr>
          <p:cNvSpPr txBox="1"/>
          <p:nvPr/>
        </p:nvSpPr>
        <p:spPr>
          <a:xfrm>
            <a:off x="190530" y="6354944"/>
            <a:ext cx="264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2400" b="1" dirty="0">
                <a:solidFill>
                  <a:srgbClr val="0000FF"/>
                </a:solidFill>
                <a:latin typeface="Calibri"/>
                <a:ea typeface="ＭＳ Ｐゴシック" panose="020B0600070205080204" pitchFamily="34" charset="-128"/>
              </a:rPr>
              <a:t>Nobel Prize in 2015</a:t>
            </a:r>
          </a:p>
        </p:txBody>
      </p:sp>
      <p:pic>
        <p:nvPicPr>
          <p:cNvPr id="19" name="Picture 309" descr="DYB_layout20100221_eng">
            <a:extLst>
              <a:ext uri="{FF2B5EF4-FFF2-40B4-BE49-F238E27FC236}">
                <a16:creationId xmlns:a16="http://schemas.microsoft.com/office/drawing/2014/main" id="{F88967E3-61D3-414E-A0FC-CCF79DDA4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68208" y="549871"/>
            <a:ext cx="3583299" cy="3539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FF101A-FFB4-4D95-9856-4BDA3BBB95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9584" y="4258816"/>
            <a:ext cx="2286363" cy="837020"/>
          </a:xfrm>
          <a:prstGeom prst="rect">
            <a:avLst/>
          </a:prstGeom>
        </p:spPr>
      </p:pic>
      <p:sp>
        <p:nvSpPr>
          <p:cNvPr id="21" name="テキスト ボックス 35">
            <a:extLst>
              <a:ext uri="{FF2B5EF4-FFF2-40B4-BE49-F238E27FC236}">
                <a16:creationId xmlns:a16="http://schemas.microsoft.com/office/drawing/2014/main" id="{64E69727-C546-447C-8108-56A129DE9BF6}"/>
              </a:ext>
            </a:extLst>
          </p:cNvPr>
          <p:cNvSpPr txBox="1"/>
          <p:nvPr/>
        </p:nvSpPr>
        <p:spPr>
          <a:xfrm>
            <a:off x="9912424" y="3604954"/>
            <a:ext cx="16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kumimoji="1" lang="en-US" altLang="zh-CN" sz="2000" b="1" dirty="0" err="1">
                <a:solidFill>
                  <a:srgbClr val="FFFF00"/>
                </a:solidFill>
                <a:latin typeface="Calibri"/>
                <a:ea typeface="宋体" panose="02010600030101010101" pitchFamily="2" charset="-122"/>
              </a:rPr>
              <a:t>Daya</a:t>
            </a:r>
            <a:r>
              <a:rPr kumimoji="1" lang="en-US" altLang="zh-CN" sz="2000" b="1" dirty="0">
                <a:solidFill>
                  <a:srgbClr val="FFFF00"/>
                </a:solidFill>
                <a:latin typeface="Calibri"/>
                <a:ea typeface="宋体" panose="02010600030101010101" pitchFamily="2" charset="-122"/>
              </a:rPr>
              <a:t> Bay</a:t>
            </a:r>
            <a:endParaRPr kumimoji="1" lang="en-US" altLang="ja-JP" sz="2000" b="1" dirty="0">
              <a:solidFill>
                <a:srgbClr val="FFFF00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BD27F58-1DD6-403D-A5EB-AE1123A53A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01" y="4258816"/>
            <a:ext cx="1643542" cy="1391418"/>
          </a:xfrm>
          <a:prstGeom prst="rect">
            <a:avLst/>
          </a:prstGeom>
        </p:spPr>
      </p:pic>
      <p:sp>
        <p:nvSpPr>
          <p:cNvPr id="24" name="Text Box 10">
            <a:extLst>
              <a:ext uri="{FF2B5EF4-FFF2-40B4-BE49-F238E27FC236}">
                <a16:creationId xmlns:a16="http://schemas.microsoft.com/office/drawing/2014/main" id="{33550963-D7ED-49B8-BCB0-2D3F04A77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4018" y="5812664"/>
            <a:ext cx="4488646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  <a:defRPr/>
            </a:pP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Neutrinos are actually massive !!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  <a:defRPr/>
            </a:pPr>
            <a:r>
              <a:rPr kumimoji="1"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Large lepton flavor mixing exists</a:t>
            </a: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34BEAD7D-26C4-4EB5-9F26-74756E559E4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Discovery of Neutrino Oscillations</a:t>
            </a:r>
            <a:endParaRPr lang="zh-CN" altLang="en-US" dirty="0"/>
          </a:p>
        </p:txBody>
      </p:sp>
      <p:sp>
        <p:nvSpPr>
          <p:cNvPr id="25" name="灯片编号占位符 1">
            <a:extLst>
              <a:ext uri="{FF2B5EF4-FFF2-40B4-BE49-F238E27FC236}">
                <a16:creationId xmlns:a16="http://schemas.microsoft.com/office/drawing/2014/main" id="{D9FEC744-1DF6-4BD8-B7A2-8EA9DB5A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9D045A3-D27B-45B6-A0F6-F82CF63BCAFB}"/>
              </a:ext>
            </a:extLst>
          </p:cNvPr>
          <p:cNvSpPr txBox="1"/>
          <p:nvPr/>
        </p:nvSpPr>
        <p:spPr>
          <a:xfrm>
            <a:off x="7584018" y="5349588"/>
            <a:ext cx="3321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Evidence for New Physics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631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BC4D77D-0769-4CC3-8434-933D173759EB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Tree-level Matching of Seesaw Models to SMEFT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0383BC4A-49BA-498B-A7D2-56E6BCB56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0A17244-A403-4981-B089-FE59B69E6979}"/>
              </a:ext>
            </a:extLst>
          </p:cNvPr>
          <p:cNvSpPr txBox="1"/>
          <p:nvPr/>
        </p:nvSpPr>
        <p:spPr>
          <a:xfrm>
            <a:off x="-1868" y="476672"/>
            <a:ext cx="9145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type-I seesaw model as an UV-complete theory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6588065-4D6C-482D-8894-CCF934ADE99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939601" y="2402777"/>
            <a:ext cx="5626878" cy="671173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C8F3E295-B334-499D-8EC8-B803E48CB502}"/>
              </a:ext>
            </a:extLst>
          </p:cNvPr>
          <p:cNvSpPr txBox="1"/>
          <p:nvPr/>
        </p:nvSpPr>
        <p:spPr>
          <a:xfrm>
            <a:off x="19186" y="191683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Tree-level matching: simply applying the E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OM</a:t>
            </a:r>
            <a:endParaRPr 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C3FF3CF8-9B2E-4ABF-A055-C6A03892FCC2}"/>
              </a:ext>
            </a:extLst>
          </p:cNvPr>
          <p:cNvSpPr txBox="1"/>
          <p:nvPr/>
        </p:nvSpPr>
        <p:spPr>
          <a:xfrm>
            <a:off x="19186" y="314185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Expansion up to </a:t>
            </a:r>
            <a:r>
              <a:rPr lang="en-US" sz="2000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 </a:t>
            </a:r>
            <a:r>
              <a:rPr lang="en-US" sz="2000" b="1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r>
              <a:rPr 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(dim-6 operators)</a:t>
            </a:r>
            <a:endParaRPr lang="en-US" sz="2000" b="1" baseline="30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6F55036-554F-403B-84F7-CC00F9875D8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848017" y="3603192"/>
            <a:ext cx="6295983" cy="6845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DD6C39F-90CD-40B5-88AD-C013D849314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2051720" y="4891052"/>
            <a:ext cx="5357077" cy="825870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0A27ADCD-C515-4264-841A-F284A6902C5D}"/>
              </a:ext>
            </a:extLst>
          </p:cNvPr>
          <p:cNvSpPr txBox="1"/>
          <p:nvPr/>
        </p:nvSpPr>
        <p:spPr>
          <a:xfrm>
            <a:off x="35496" y="442938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Seesaw Effective Field Theory (SEFT) @ tree level</a:t>
            </a:r>
            <a:endParaRPr lang="en-US" sz="2000" b="1" baseline="30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B6867CA-9ED6-4DB3-BCC9-4EDF68DC623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226962" y="5733256"/>
            <a:ext cx="2002420" cy="52541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6D82C6B-BF5F-4D7D-911D-7F18110B35D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6023992" y="5761364"/>
            <a:ext cx="2824223" cy="51670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68B8A82-A751-431D-85E1-AF7CEE8184E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226962" y="6352389"/>
            <a:ext cx="2268638" cy="40930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18D6C12-8ACE-4B99-B430-FE5C5652AEC0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6065736" y="6332835"/>
            <a:ext cx="2176041" cy="441234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B681F5F-0D36-48C7-B95B-6319AAEF64DE}"/>
              </a:ext>
            </a:extLst>
          </p:cNvPr>
          <p:cNvSpPr/>
          <p:nvPr/>
        </p:nvSpPr>
        <p:spPr>
          <a:xfrm>
            <a:off x="2339752" y="5954907"/>
            <a:ext cx="2748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Neutrino masses &amp; </a:t>
            </a:r>
          </a:p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flavor mixing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27C5B1A-066E-4061-A619-7F4552BE9598}"/>
              </a:ext>
            </a:extLst>
          </p:cNvPr>
          <p:cNvSpPr/>
          <p:nvPr/>
        </p:nvSpPr>
        <p:spPr>
          <a:xfrm>
            <a:off x="8968761" y="5954906"/>
            <a:ext cx="2824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Unitarity violation of </a:t>
            </a:r>
          </a:p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flavor mixing matrix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528A374-03BF-4E40-8013-47F29C37107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2339752" y="930163"/>
            <a:ext cx="7428656" cy="8340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4C06D6-9145-48AF-9E2B-D325CD5CF4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8894" y="4348939"/>
            <a:ext cx="5357003" cy="50867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7D0933CD-D138-40B7-8B7C-F0E5F4ADC815}"/>
              </a:ext>
            </a:extLst>
          </p:cNvPr>
          <p:cNvSpPr/>
          <p:nvPr/>
        </p:nvSpPr>
        <p:spPr>
          <a:xfrm>
            <a:off x="7899801" y="5009148"/>
            <a:ext cx="4236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Two operators in the Warsaw basis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7975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DE6F467-54F3-41B7-BE7F-30E89ACB5103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One-loop Matching of Seesaw Models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841C298D-271A-45C2-B099-E4AC2C115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FBA056-9590-40B4-8734-1E0CB13BD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2" y="2636912"/>
            <a:ext cx="8809552" cy="819887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BD66EFAB-F4B2-475E-81EC-E3701E56FDCB}"/>
              </a:ext>
            </a:extLst>
          </p:cNvPr>
          <p:cNvSpPr txBox="1"/>
          <p:nvPr/>
        </p:nvSpPr>
        <p:spPr>
          <a:xfrm>
            <a:off x="-1868" y="476672"/>
            <a:ext cx="914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 the one-loop level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F9276AE-E7CE-444D-A312-E7F15AF1C68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63352" y="1067193"/>
            <a:ext cx="6264696" cy="13685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4A0CB8-9426-4C96-9ADB-89DAFF31B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88" y="1571524"/>
            <a:ext cx="5196660" cy="10206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B00835-C516-4795-A907-863CF52A4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577" y="3658015"/>
            <a:ext cx="6264696" cy="870556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5384977-E7E9-428E-9F02-BE8275304E50}"/>
              </a:ext>
            </a:extLst>
          </p:cNvPr>
          <p:cNvCxnSpPr/>
          <p:nvPr/>
        </p:nvCxnSpPr>
        <p:spPr>
          <a:xfrm>
            <a:off x="2639616" y="4509205"/>
            <a:ext cx="20882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550EFED-8276-4B7F-AD10-9EA25813738E}"/>
              </a:ext>
            </a:extLst>
          </p:cNvPr>
          <p:cNvCxnSpPr/>
          <p:nvPr/>
        </p:nvCxnSpPr>
        <p:spPr>
          <a:xfrm>
            <a:off x="5843972" y="4483538"/>
            <a:ext cx="20882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1ED68D6E-5AD5-4D22-8954-B6456FA2E5F0}"/>
              </a:ext>
            </a:extLst>
          </p:cNvPr>
          <p:cNvSpPr/>
          <p:nvPr/>
        </p:nvSpPr>
        <p:spPr>
          <a:xfrm>
            <a:off x="3071664" y="4581128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Log-type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D2C55A1-93E5-41A4-9453-2817726B3CF1}"/>
              </a:ext>
            </a:extLst>
          </p:cNvPr>
          <p:cNvSpPr/>
          <p:nvPr/>
        </p:nvSpPr>
        <p:spPr>
          <a:xfrm>
            <a:off x="6528048" y="4581128"/>
            <a:ext cx="1515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Power-type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728C280-4EA1-4966-9045-A0D3029E11B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2039301" y="5165576"/>
            <a:ext cx="6504972" cy="53993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5FD1E516-E717-4E61-9C51-9340B12B44DA}"/>
              </a:ext>
            </a:extLst>
          </p:cNvPr>
          <p:cNvSpPr/>
          <p:nvPr/>
        </p:nvSpPr>
        <p:spPr>
          <a:xfrm>
            <a:off x="119336" y="5250876"/>
            <a:ext cx="16818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Field 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multiplet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8C9DAB1-64BD-4315-972F-80263DD44C9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2062036" y="5745112"/>
            <a:ext cx="6590202" cy="98447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E5C5BB3-581A-4C3E-9CB2-71C20B790F9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6422124" y="595515"/>
            <a:ext cx="5688632" cy="77479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36816E3B-5F43-460A-B88F-D5ED3973E144}"/>
              </a:ext>
            </a:extLst>
          </p:cNvPr>
          <p:cNvSpPr/>
          <p:nvPr/>
        </p:nvSpPr>
        <p:spPr>
          <a:xfrm>
            <a:off x="2039301" y="6021288"/>
            <a:ext cx="1104371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9B38B6-1C07-4DBF-8098-CD4F65210824}"/>
              </a:ext>
            </a:extLst>
          </p:cNvPr>
          <p:cNvSpPr/>
          <p:nvPr/>
        </p:nvSpPr>
        <p:spPr>
          <a:xfrm>
            <a:off x="8909827" y="5698122"/>
            <a:ext cx="313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Only three gauge singlets added into the SM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412DE8D-2E02-4F32-8222-52DBFF1C2750}"/>
              </a:ext>
            </a:extLst>
          </p:cNvPr>
          <p:cNvSpPr/>
          <p:nvPr/>
        </p:nvSpPr>
        <p:spPr>
          <a:xfrm>
            <a:off x="8857224" y="3837254"/>
            <a:ext cx="313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Calculated to the given order of mass dimension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4140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3A9F9E7-FD2F-4A1C-9D61-04570F61B8C0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One-loop Matching of Seesaw Models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C418218-1156-4C08-99FF-37AE186D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CCEC5B2-A17C-479F-B3D7-C9A8BD6C83AF}"/>
              </a:ext>
            </a:extLst>
          </p:cNvPr>
          <p:cNvSpPr/>
          <p:nvPr/>
        </p:nvSpPr>
        <p:spPr>
          <a:xfrm>
            <a:off x="8112224" y="654749"/>
            <a:ext cx="2515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Interaction matrix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F416C50-D76A-4653-B6E7-27DF398A5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3356992"/>
            <a:ext cx="5328592" cy="14250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4FB98E9-07BC-4A2B-A50E-B5FDAF6F4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4941169"/>
            <a:ext cx="6264696" cy="168888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8B94E7-5E80-4F62-8059-1B349CA2C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39" y="581383"/>
            <a:ext cx="3231441" cy="25202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472CF9C-42EB-401E-9E25-2F790DBBB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720" y="654749"/>
            <a:ext cx="3728768" cy="239061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F566993-7604-4CD7-B43B-071724363291}"/>
              </a:ext>
            </a:extLst>
          </p:cNvPr>
          <p:cNvSpPr/>
          <p:nvPr/>
        </p:nvSpPr>
        <p:spPr>
          <a:xfrm>
            <a:off x="191344" y="3212976"/>
            <a:ext cx="6336704" cy="35283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1F2CBAC-A065-4558-B3DF-500A5B263D8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7027000" y="1202106"/>
            <a:ext cx="4896544" cy="66691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07BEAB1-0C18-433B-83EA-1BA942E4BF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7334" y="2132856"/>
            <a:ext cx="4479653" cy="167174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6DB36CD-CCF0-4F5E-AB23-4DA4F9D492E6}"/>
              </a:ext>
            </a:extLst>
          </p:cNvPr>
          <p:cNvSpPr/>
          <p:nvPr/>
        </p:nvSpPr>
        <p:spPr>
          <a:xfrm>
            <a:off x="8075121" y="2825176"/>
            <a:ext cx="3744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Fuentes-Martin et al., 2012.08506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1F729D1-AC08-41C4-8DA7-8BF8B00FC03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6610505" y="3906642"/>
            <a:ext cx="5494111" cy="1671743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6B91C9F0-4C4A-4BD7-B74D-CC60FB1F51EA}"/>
              </a:ext>
            </a:extLst>
          </p:cNvPr>
          <p:cNvSpPr txBox="1"/>
          <p:nvPr/>
        </p:nvSpPr>
        <p:spPr>
          <a:xfrm>
            <a:off x="9135922" y="5574803"/>
            <a:ext cx="2976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Integration by parts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Fierz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identities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Field redefinitions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Equations of motion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837CA8C-B70A-4CE4-AA00-D04C6F2C7E1A}"/>
              </a:ext>
            </a:extLst>
          </p:cNvPr>
          <p:cNvSpPr/>
          <p:nvPr/>
        </p:nvSpPr>
        <p:spPr>
          <a:xfrm>
            <a:off x="10708256" y="5196234"/>
            <a:ext cx="1368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2212.04510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EEBAD3-B9B7-48B4-B5EB-30DB4713DE3F}"/>
              </a:ext>
            </a:extLst>
          </p:cNvPr>
          <p:cNvSpPr/>
          <p:nvPr/>
        </p:nvSpPr>
        <p:spPr>
          <a:xfrm>
            <a:off x="6662176" y="5962375"/>
            <a:ext cx="2443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Further reduction to the Warsaw basis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96081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3A685F6-27DB-4D90-A0F9-511095594BC4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One-loop Matching of Seesaw Models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B4DFF254-3F96-4B36-9DB6-ACC876B50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865D7B2-B8A4-44CB-91CB-E1F6E6139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480" y="548680"/>
            <a:ext cx="9144000" cy="563976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E5490AE-17CE-40F0-8FED-6FE268A9AF25}"/>
              </a:ext>
            </a:extLst>
          </p:cNvPr>
          <p:cNvSpPr/>
          <p:nvPr/>
        </p:nvSpPr>
        <p:spPr>
          <a:xfrm>
            <a:off x="623392" y="6317287"/>
            <a:ext cx="10513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Out of 59 operators in the Warsaw basis,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 dim-6 operators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Seesaw EFT (SEFT)-I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FA0B4D6-7F7D-4DBA-95CC-730AE2EC12DE}"/>
              </a:ext>
            </a:extLst>
          </p:cNvPr>
          <p:cNvSpPr/>
          <p:nvPr/>
        </p:nvSpPr>
        <p:spPr>
          <a:xfrm>
            <a:off x="8904312" y="4581128"/>
            <a:ext cx="31922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Zhang &amp; Zhou, 2107.12133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3381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695B87A-3FDC-4F53-B983-3461F07B2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8" y="443931"/>
            <a:ext cx="5503062" cy="389110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903723C-9F34-4869-8943-2CC712A69FD2}"/>
              </a:ext>
            </a:extLst>
          </p:cNvPr>
          <p:cNvSpPr/>
          <p:nvPr/>
        </p:nvSpPr>
        <p:spPr>
          <a:xfrm>
            <a:off x="1703512" y="867592"/>
            <a:ext cx="2448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Bernstein &amp; Cooper, Phys. Rep. 532 (2013) 27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CAA4935-96C7-4B8C-A570-9FB178766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32" y="1839517"/>
            <a:ext cx="2812633" cy="109082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17A409B-A708-485B-A02E-650E561CD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71" y="570887"/>
            <a:ext cx="4570327" cy="6227910"/>
          </a:xfrm>
          <a:prstGeom prst="rect">
            <a:avLst/>
          </a:prstGeom>
        </p:spPr>
      </p:pic>
      <p:sp>
        <p:nvSpPr>
          <p:cNvPr id="12" name="テキスト ボックス 35">
            <a:extLst>
              <a:ext uri="{FF2B5EF4-FFF2-40B4-BE49-F238E27FC236}">
                <a16:creationId xmlns:a16="http://schemas.microsoft.com/office/drawing/2014/main" id="{CACB25ED-1646-4F36-AC62-C57D4DB46B73}"/>
              </a:ext>
            </a:extLst>
          </p:cNvPr>
          <p:cNvSpPr txBox="1"/>
          <p:nvPr/>
        </p:nvSpPr>
        <p:spPr>
          <a:xfrm>
            <a:off x="4753228" y="461666"/>
            <a:ext cx="3635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Charged-lepton Flavor Violation</a:t>
            </a:r>
            <a:endParaRPr kumimoji="1" lang="en-US" altLang="ja-JP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A3393B9-BEF8-4918-8FA0-474E0090E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752" y="4352768"/>
            <a:ext cx="3356620" cy="244245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61E362E-4C71-4518-8E32-9EC29024C24B}"/>
              </a:ext>
            </a:extLst>
          </p:cNvPr>
          <p:cNvSpPr/>
          <p:nvPr/>
        </p:nvSpPr>
        <p:spPr>
          <a:xfrm>
            <a:off x="2478015" y="4558371"/>
            <a:ext cx="23042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Villanueva @ FPCP 22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6A04863-D69F-4F4D-82CC-696505AF723D}"/>
                  </a:ext>
                </a:extLst>
              </p:cNvPr>
              <p:cNvSpPr txBox="1"/>
              <p:nvPr/>
            </p:nvSpPr>
            <p:spPr>
              <a:xfrm>
                <a:off x="66127" y="4535889"/>
                <a:ext cx="208823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B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r>
                        <a:rPr lang="en-US" altLang="zh-CN"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−14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6A04863-D69F-4F4D-82CC-696505AF7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7" y="4535889"/>
                <a:ext cx="2088232" cy="276999"/>
              </a:xfrm>
              <a:prstGeom prst="rect">
                <a:avLst/>
              </a:prstGeom>
              <a:blipFill>
                <a:blip r:embed="rId7"/>
                <a:stretch>
                  <a:fillRect t="-4348" b="-21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0869CFD-0A5F-4723-A621-9B4E03D6BADD}"/>
                  </a:ext>
                </a:extLst>
              </p:cNvPr>
              <p:cNvSpPr txBox="1"/>
              <p:nvPr/>
            </p:nvSpPr>
            <p:spPr>
              <a:xfrm>
                <a:off x="56596" y="4945699"/>
                <a:ext cx="208823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B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→3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altLang="zh-CN"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−16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0869CFD-0A5F-4723-A621-9B4E03D6B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6" y="4945699"/>
                <a:ext cx="2088232" cy="276999"/>
              </a:xfrm>
              <a:prstGeom prst="rect">
                <a:avLst/>
              </a:prstGeom>
              <a:blipFill>
                <a:blip r:embed="rId8"/>
                <a:stretch>
                  <a:fillRect t="-4348" b="-21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D42DC33-1F3B-4B10-ADEF-1A91B4075D6E}"/>
                  </a:ext>
                </a:extLst>
              </p:cNvPr>
              <p:cNvSpPr txBox="1"/>
              <p:nvPr/>
            </p:nvSpPr>
            <p:spPr>
              <a:xfrm>
                <a:off x="47328" y="5355509"/>
                <a:ext cx="230425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B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𝑒𝑁</m:t>
                          </m:r>
                        </m:e>
                      </m:d>
                      <m:r>
                        <a:rPr lang="en-US" altLang="zh-CN"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−17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D42DC33-1F3B-4B10-ADEF-1A91B4075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8" y="5355509"/>
                <a:ext cx="2304255" cy="276999"/>
              </a:xfrm>
              <a:prstGeom prst="rect">
                <a:avLst/>
              </a:prstGeom>
              <a:blipFill>
                <a:blip r:embed="rId9"/>
                <a:stretch>
                  <a:fillRect t="-4444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B5799D8-8B9A-4423-B478-FA4F7E74855B}"/>
                  </a:ext>
                </a:extLst>
              </p:cNvPr>
              <p:cNvSpPr/>
              <p:nvPr/>
            </p:nvSpPr>
            <p:spPr>
              <a:xfrm>
                <a:off x="1290263" y="5739699"/>
                <a:ext cx="10534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B5799D8-8B9A-4423-B478-FA4F7E7485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263" y="5739699"/>
                <a:ext cx="105343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箭头: 右 15">
            <a:extLst>
              <a:ext uri="{FF2B5EF4-FFF2-40B4-BE49-F238E27FC236}">
                <a16:creationId xmlns:a16="http://schemas.microsoft.com/office/drawing/2014/main" id="{72EF8680-334E-4EE8-8C8D-45B8ED3E60FC}"/>
              </a:ext>
            </a:extLst>
          </p:cNvPr>
          <p:cNvSpPr/>
          <p:nvPr/>
        </p:nvSpPr>
        <p:spPr>
          <a:xfrm>
            <a:off x="642191" y="5859503"/>
            <a:ext cx="648072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84D3995-03DF-481A-8EC1-F7247637DE8D}"/>
              </a:ext>
            </a:extLst>
          </p:cNvPr>
          <p:cNvSpPr/>
          <p:nvPr/>
        </p:nvSpPr>
        <p:spPr>
          <a:xfrm>
            <a:off x="-1868" y="6228601"/>
            <a:ext cx="37936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Lepton-flavor-violating decays of </a:t>
            </a:r>
          </a:p>
          <a:p>
            <a:pPr algn="ctr"/>
            <a:r>
              <a:rPr lang="en-US" altLang="zh-CN" sz="16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&amp; </a:t>
            </a:r>
            <a:r>
              <a:rPr lang="en-US" altLang="zh-CN" sz="16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bosons @ CEPC &amp; 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FCCee</a:t>
            </a:r>
            <a:endParaRPr lang="zh-CN" altLang="en-US" sz="1600" dirty="0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110FD2B6-B22E-48C1-A13D-66FAA497111B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Precision Measurements</a:t>
            </a:r>
            <a:endParaRPr lang="zh-CN" altLang="en-US" dirty="0"/>
          </a:p>
        </p:txBody>
      </p:sp>
      <p:sp>
        <p:nvSpPr>
          <p:cNvPr id="19" name="灯片编号占位符 1">
            <a:extLst>
              <a:ext uri="{FF2B5EF4-FFF2-40B4-BE49-F238E27FC236}">
                <a16:creationId xmlns:a16="http://schemas.microsoft.com/office/drawing/2014/main" id="{C584DC27-9D90-434C-B278-76BDB614C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3755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4F09C96E-5C56-4E17-933E-0E9B5B17CC08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Why One-loop Matching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AA89A870-89E3-4B7D-BD1F-FB21CC5A7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439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9D4E33C-117C-4B08-90B1-42FE72DA824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367808" y="1052736"/>
            <a:ext cx="7128792" cy="1754632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AC6AB409-6605-4728-81EC-CFD4D09ACD69}"/>
              </a:ext>
            </a:extLst>
          </p:cNvPr>
          <p:cNvSpPr txBox="1"/>
          <p:nvPr/>
        </p:nvSpPr>
        <p:spPr>
          <a:xfrm>
            <a:off x="72008" y="508610"/>
            <a:ext cx="6672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Lepton-flavor-violating decays of charged leptons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C9FCCE8A-A8B0-4709-A962-27F2A2FAACC0}"/>
              </a:ext>
            </a:extLst>
          </p:cNvPr>
          <p:cNvGrpSpPr/>
          <p:nvPr/>
        </p:nvGrpSpPr>
        <p:grpSpPr>
          <a:xfrm>
            <a:off x="2530055" y="2780928"/>
            <a:ext cx="6336704" cy="923908"/>
            <a:chOff x="1331640" y="3140662"/>
            <a:chExt cx="6134582" cy="88858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ABDA2F-6071-445E-A94B-C4F07DCE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640" y="3140968"/>
              <a:ext cx="5984111" cy="88827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0539F2F-C98C-489B-B63B-E5C0E569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5751" y="3140662"/>
              <a:ext cx="150471" cy="809897"/>
            </a:xfrm>
            <a:prstGeom prst="rect">
              <a:avLst/>
            </a:prstGeom>
          </p:spPr>
        </p:pic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id="{F8EE893A-D258-4897-9B49-F0A6EDB93806}"/>
              </a:ext>
            </a:extLst>
          </p:cNvPr>
          <p:cNvSpPr txBox="1"/>
          <p:nvPr/>
        </p:nvSpPr>
        <p:spPr>
          <a:xfrm>
            <a:off x="23272" y="273536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decay width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C7045279-CB10-4000-8047-2DEF5E2E9B45}"/>
              </a:ext>
            </a:extLst>
          </p:cNvPr>
          <p:cNvSpPr txBox="1"/>
          <p:nvPr/>
        </p:nvSpPr>
        <p:spPr>
          <a:xfrm>
            <a:off x="0" y="378904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However, the calculation in the full theory for </a:t>
            </a:r>
            <a:r>
              <a:rPr lang="en-US" sz="2000" b="1" i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sz="2000" b="1" baseline="-250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&gt;&gt; </a:t>
            </a:r>
            <a:r>
              <a:rPr lang="en-US" sz="2000" b="1" i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sz="2000" b="1" baseline="-250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gives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633C5D8-7ABD-4A30-B514-729AABBA127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331640" y="4221088"/>
            <a:ext cx="7535119" cy="8708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DC5E06-45CF-4B5C-9CCF-20BA65B0BEA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263352" y="1124744"/>
            <a:ext cx="3305535" cy="124021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3110EA4F-3DF0-468B-918B-FBA2FE065098}"/>
              </a:ext>
            </a:extLst>
          </p:cNvPr>
          <p:cNvSpPr/>
          <p:nvPr/>
        </p:nvSpPr>
        <p:spPr>
          <a:xfrm>
            <a:off x="8400256" y="599887"/>
            <a:ext cx="3504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EFT with tree-level matching</a:t>
            </a:r>
            <a:endParaRPr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22B4D4D9-CC73-407A-9DCD-27C6E282BE1A}"/>
              </a:ext>
            </a:extLst>
          </p:cNvPr>
          <p:cNvSpPr/>
          <p:nvPr/>
        </p:nvSpPr>
        <p:spPr>
          <a:xfrm>
            <a:off x="7320136" y="4293096"/>
            <a:ext cx="1368152" cy="8708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785A7F2-0051-4641-88C1-3263645747E5}"/>
              </a:ext>
            </a:extLst>
          </p:cNvPr>
          <p:cNvSpPr/>
          <p:nvPr/>
        </p:nvSpPr>
        <p:spPr>
          <a:xfrm>
            <a:off x="23272" y="5333146"/>
            <a:ext cx="8442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EFT with one-loop matching: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two more relevant dim-6 operators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35D4EAA-8E51-4BD5-B60A-870A732D267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407368" y="5817565"/>
            <a:ext cx="10153128" cy="8831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5B337BC-B207-4203-8D5F-8DA80D716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6355" y="3776332"/>
            <a:ext cx="2528130" cy="1904383"/>
          </a:xfrm>
          <a:prstGeom prst="rect">
            <a:avLst/>
          </a:prstGeom>
        </p:spPr>
      </p:pic>
      <p:sp>
        <p:nvSpPr>
          <p:cNvPr id="22" name="箭头: 左 21">
            <a:extLst>
              <a:ext uri="{FF2B5EF4-FFF2-40B4-BE49-F238E27FC236}">
                <a16:creationId xmlns:a16="http://schemas.microsoft.com/office/drawing/2014/main" id="{1B8C9B1A-A00E-4835-9E93-E674BCA9020C}"/>
              </a:ext>
            </a:extLst>
          </p:cNvPr>
          <p:cNvSpPr/>
          <p:nvPr/>
        </p:nvSpPr>
        <p:spPr>
          <a:xfrm>
            <a:off x="8768461" y="4842720"/>
            <a:ext cx="527720" cy="17045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75DCA18-5B0E-44EF-9C50-9E7C36B8959C}"/>
              </a:ext>
            </a:extLst>
          </p:cNvPr>
          <p:cNvSpPr txBox="1"/>
          <p:nvPr/>
        </p:nvSpPr>
        <p:spPr>
          <a:xfrm>
            <a:off x="9376355" y="3535559"/>
            <a:ext cx="25281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Xing, Zhang, EPJC, 20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0953AE2-6F4A-4DB0-806D-7224EAA94E29}"/>
              </a:ext>
            </a:extLst>
          </p:cNvPr>
          <p:cNvSpPr txBox="1"/>
          <p:nvPr/>
        </p:nvSpPr>
        <p:spPr>
          <a:xfrm>
            <a:off x="9376355" y="3002186"/>
            <a:ext cx="26894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Antusch et al., JHEP, 06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8582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DBFE196-9485-4898-8319-37AA77AE4F65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en-US" altLang="zh-CN" dirty="0"/>
              <a:t>Summary and Outlook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8ABD459-AADA-46CB-ABAD-9FCB6D8DC23A}"/>
              </a:ext>
            </a:extLst>
          </p:cNvPr>
          <p:cNvSpPr/>
          <p:nvPr/>
        </p:nvSpPr>
        <p:spPr>
          <a:xfrm>
            <a:off x="-33392" y="548680"/>
            <a:ext cx="58413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one-loop matching of seesaw models onto the SMEFT has been accomplished</a:t>
            </a: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Together with the RGEs we can make more precise predictions at low energies 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092692E-C31C-4A33-B2BA-121C79323F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335360" y="2276872"/>
            <a:ext cx="4598435" cy="353719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2099A7C-C2EC-4626-8F04-C831736A1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504555"/>
            <a:ext cx="6264696" cy="633506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E04093B-707D-43D5-A98C-298E109FE92D}"/>
              </a:ext>
            </a:extLst>
          </p:cNvPr>
          <p:cNvSpPr/>
          <p:nvPr/>
        </p:nvSpPr>
        <p:spPr>
          <a:xfrm>
            <a:off x="0" y="6424602"/>
            <a:ext cx="2843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41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in </a:t>
            </a:r>
            <a:r>
              <a:rPr lang="en-US" altLang="zh-CN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SEFT-II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A9FC9ED-D087-415D-B5AD-4B548F7171A2}"/>
              </a:ext>
            </a:extLst>
          </p:cNvPr>
          <p:cNvSpPr/>
          <p:nvPr/>
        </p:nvSpPr>
        <p:spPr>
          <a:xfrm>
            <a:off x="1871700" y="6444044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31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in SEFT-I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8A037B7-AEAA-43B6-BB42-E0B71A5CA47C}"/>
              </a:ext>
            </a:extLst>
          </p:cNvPr>
          <p:cNvSpPr/>
          <p:nvPr/>
        </p:nvSpPr>
        <p:spPr>
          <a:xfrm>
            <a:off x="3740164" y="6429889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33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in SEFT-III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BE30CB0-0B52-4B71-BAE3-0F2D4600C756}"/>
              </a:ext>
            </a:extLst>
          </p:cNvPr>
          <p:cNvSpPr/>
          <p:nvPr/>
        </p:nvSpPr>
        <p:spPr>
          <a:xfrm>
            <a:off x="1343472" y="5939988"/>
            <a:ext cx="2645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Li, Zhou,</a:t>
            </a:r>
            <a:r>
              <a:rPr lang="zh-CN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2309.14702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1426A88-0061-4A8F-AFBC-E4FD2FEF3E90}"/>
              </a:ext>
            </a:extLst>
          </p:cNvPr>
          <p:cNvSpPr/>
          <p:nvPr/>
        </p:nvSpPr>
        <p:spPr>
          <a:xfrm>
            <a:off x="1369966" y="2276872"/>
            <a:ext cx="35283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Henning, Lu &amp; Murayama, 1412.1837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4609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41B072E-2932-4B39-91E2-92CD570F8BEB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en-US" altLang="zh-CN" dirty="0"/>
              <a:t>Summary and Outlook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F6C9B59-35EB-4295-B91B-8D69D378D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959937"/>
            <a:ext cx="6624736" cy="17757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A660D5-72E7-4BEA-B73C-A4D194718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1025222"/>
            <a:ext cx="5400600" cy="42968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D86A61E-66B4-4F35-AC9A-5FFF9A73370C}"/>
              </a:ext>
            </a:extLst>
          </p:cNvPr>
          <p:cNvSpPr/>
          <p:nvPr/>
        </p:nvSpPr>
        <p:spPr>
          <a:xfrm>
            <a:off x="-1" y="558778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example, current constraints on the Wilson coefficients of dim-6 operators from meson-mixing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792813D-61D9-457B-BB58-D488E108E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3" y="2800953"/>
            <a:ext cx="7469575" cy="39738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889B15D-616D-402D-831B-4C9EC063E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112" y="1552023"/>
            <a:ext cx="4799856" cy="153968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014FFAF-40AE-4C85-8DE4-F90EC4CA8433}"/>
              </a:ext>
            </a:extLst>
          </p:cNvPr>
          <p:cNvSpPr/>
          <p:nvPr/>
        </p:nvSpPr>
        <p:spPr>
          <a:xfrm>
            <a:off x="1127448" y="2996952"/>
            <a:ext cx="2947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Luiz Vale Silva, 2201.03038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F58DA6-9F0E-4390-9F83-243F068E4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8058" y="3694012"/>
            <a:ext cx="3430889" cy="218775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5405E0C-CB5A-41A1-BD5C-5D36E5D1AE9E}"/>
              </a:ext>
            </a:extLst>
          </p:cNvPr>
          <p:cNvSpPr/>
          <p:nvPr/>
        </p:nvSpPr>
        <p:spPr>
          <a:xfrm>
            <a:off x="7603780" y="3221588"/>
            <a:ext cx="423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Dim-6 operators from Seesaw EFTs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2E8CB3A-F96E-4683-B10F-CFFC1FD26825}"/>
              </a:ext>
            </a:extLst>
          </p:cNvPr>
          <p:cNvSpPr/>
          <p:nvPr/>
        </p:nvSpPr>
        <p:spPr>
          <a:xfrm>
            <a:off x="7938058" y="4797152"/>
            <a:ext cx="3430889" cy="3600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BF4043FF-8E4C-48F3-9B83-FAC9F657D552}"/>
              </a:ext>
            </a:extLst>
          </p:cNvPr>
          <p:cNvSpPr/>
          <p:nvPr/>
        </p:nvSpPr>
        <p:spPr>
          <a:xfrm>
            <a:off x="7752184" y="4437112"/>
            <a:ext cx="3888432" cy="369332"/>
          </a:xfrm>
          <a:prstGeom prst="ellipse">
            <a:avLst/>
          </a:prstGeom>
          <a:noFill/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1DE9C5D-CC74-457F-A313-3897BA0AFD93}"/>
              </a:ext>
            </a:extLst>
          </p:cNvPr>
          <p:cNvSpPr/>
          <p:nvPr/>
        </p:nvSpPr>
        <p:spPr>
          <a:xfrm>
            <a:off x="7544534" y="6096261"/>
            <a:ext cx="4579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Promising to probe the NP scales and the origin of neutrino masses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6AC062A-B6FC-4BDC-8A27-138E2CFCFD86}"/>
              </a:ext>
            </a:extLst>
          </p:cNvPr>
          <p:cNvSpPr/>
          <p:nvPr/>
        </p:nvSpPr>
        <p:spPr>
          <a:xfrm>
            <a:off x="1127448" y="3522495"/>
            <a:ext cx="4032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Global SMEFT Fits at Future Colliders</a:t>
            </a:r>
          </a:p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2206.08326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0843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8C7694-8B99-474F-B1CA-517772A1AB1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3973" y="753889"/>
            <a:ext cx="9056221" cy="5836713"/>
          </a:xfrm>
          <a:prstGeom prst="rect">
            <a:avLst/>
          </a:prstGeom>
          <a:ln>
            <a:noFill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9F0EC8E-5134-40C0-A675-75C812C64532}"/>
              </a:ext>
            </a:extLst>
          </p:cNvPr>
          <p:cNvSpPr/>
          <p:nvPr/>
        </p:nvSpPr>
        <p:spPr>
          <a:xfrm>
            <a:off x="6034904" y="753889"/>
            <a:ext cx="30652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u="sng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Cirigliano</a:t>
            </a:r>
            <a:r>
              <a:rPr lang="en-US" altLang="zh-CN" sz="1600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et al., 1806.02780  </a:t>
            </a:r>
            <a:endParaRPr lang="zh-CN" altLang="en-US" sz="1600" b="1" u="sng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968BB53B-DF47-4619-9796-845431C4AAFA}"/>
              </a:ext>
            </a:extLst>
          </p:cNvPr>
          <p:cNvSpPr txBox="1">
            <a:spLocks/>
          </p:cNvSpPr>
          <p:nvPr/>
        </p:nvSpPr>
        <p:spPr>
          <a:xfrm>
            <a:off x="-1868" y="1"/>
            <a:ext cx="12193867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en-US" altLang="zh-CN" dirty="0"/>
              <a:t>Summary and Outlook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E25D71B-13A0-4A8C-B205-2B36159326C5}"/>
              </a:ext>
            </a:extLst>
          </p:cNvPr>
          <p:cNvSpPr txBox="1"/>
          <p:nvPr/>
        </p:nvSpPr>
        <p:spPr>
          <a:xfrm>
            <a:off x="9400988" y="753889"/>
            <a:ext cx="2575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Discovery of neutrino oscillations</a:t>
            </a:r>
            <a:endParaRPr lang="zh-CN" altLang="en-US" dirty="0"/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B0CEC9B0-40E3-4AF8-8482-233FD346F8B1}"/>
              </a:ext>
            </a:extLst>
          </p:cNvPr>
          <p:cNvSpPr/>
          <p:nvPr/>
        </p:nvSpPr>
        <p:spPr>
          <a:xfrm>
            <a:off x="10509623" y="1571811"/>
            <a:ext cx="358588" cy="7112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D03286C-D54B-47E8-8C86-A2BAEF500F99}"/>
              </a:ext>
            </a:extLst>
          </p:cNvPr>
          <p:cNvSpPr txBox="1"/>
          <p:nvPr/>
        </p:nvSpPr>
        <p:spPr>
          <a:xfrm>
            <a:off x="9400988" y="2454602"/>
            <a:ext cx="2575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Dim-5 Operator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04A0B2A-7257-4E88-A894-18FC519BB2EB}"/>
              </a:ext>
            </a:extLst>
          </p:cNvPr>
          <p:cNvSpPr txBox="1"/>
          <p:nvPr/>
        </p:nvSpPr>
        <p:spPr>
          <a:xfrm>
            <a:off x="9855198" y="3672245"/>
            <a:ext cx="1791447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Discovery of 0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νββ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decays</a:t>
            </a:r>
            <a:endParaRPr lang="zh-CN" altLang="en-US" dirty="0"/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E4B2D133-6405-4F11-8820-CFA570A9770E}"/>
              </a:ext>
            </a:extLst>
          </p:cNvPr>
          <p:cNvSpPr/>
          <p:nvPr/>
        </p:nvSpPr>
        <p:spPr>
          <a:xfrm rot="10800000">
            <a:off x="10527927" y="2908484"/>
            <a:ext cx="321980" cy="660348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左弧形 12">
            <a:extLst>
              <a:ext uri="{FF2B5EF4-FFF2-40B4-BE49-F238E27FC236}">
                <a16:creationId xmlns:a16="http://schemas.microsoft.com/office/drawing/2014/main" id="{BC6E4754-E8CA-4A13-BC6E-BA5550F9029D}"/>
              </a:ext>
            </a:extLst>
          </p:cNvPr>
          <p:cNvSpPr/>
          <p:nvPr/>
        </p:nvSpPr>
        <p:spPr>
          <a:xfrm>
            <a:off x="8982666" y="2614292"/>
            <a:ext cx="581688" cy="252804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C46655F-A293-4756-B008-9F8B9FA726A1}"/>
              </a:ext>
            </a:extLst>
          </p:cNvPr>
          <p:cNvSpPr txBox="1"/>
          <p:nvPr/>
        </p:nvSpPr>
        <p:spPr>
          <a:xfrm>
            <a:off x="9400987" y="4790087"/>
            <a:ext cx="2575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Dim-6 Operators</a:t>
            </a:r>
            <a:endParaRPr lang="zh-CN" altLang="en-US" dirty="0"/>
          </a:p>
        </p:txBody>
      </p:sp>
      <p:sp>
        <p:nvSpPr>
          <p:cNvPr id="15" name="箭头: 下 14">
            <a:extLst>
              <a:ext uri="{FF2B5EF4-FFF2-40B4-BE49-F238E27FC236}">
                <a16:creationId xmlns:a16="http://schemas.microsoft.com/office/drawing/2014/main" id="{F18A293D-E19D-4DFC-85F3-3662A79426E0}"/>
              </a:ext>
            </a:extLst>
          </p:cNvPr>
          <p:cNvSpPr/>
          <p:nvPr/>
        </p:nvSpPr>
        <p:spPr>
          <a:xfrm>
            <a:off x="10509622" y="5312854"/>
            <a:ext cx="358588" cy="7112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3E0349F-5DDA-4FF1-8EDD-FA0788127CF8}"/>
              </a:ext>
            </a:extLst>
          </p:cNvPr>
          <p:cNvSpPr txBox="1"/>
          <p:nvPr/>
        </p:nvSpPr>
        <p:spPr>
          <a:xfrm>
            <a:off x="9400987" y="6104111"/>
            <a:ext cx="2575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Origin of 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masses = New Physics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9514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6EC07D2-B297-4601-8A97-4D7EBF99F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362"/>
            <a:ext cx="12089219" cy="4115763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67A0BA1C-FF0A-4C6F-AFCA-00980A2F0C5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Current Status of Neutrino Oscillations</a:t>
            </a:r>
            <a:endParaRPr lang="zh-CN" altLang="en-US" dirty="0"/>
          </a:p>
        </p:txBody>
      </p:sp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4D9B2839-859C-4706-BF43-5FC37396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63DC735-7A49-4D1A-93D0-CA023A3B6A55}"/>
              </a:ext>
            </a:extLst>
          </p:cNvPr>
          <p:cNvSpPr txBox="1"/>
          <p:nvPr/>
        </p:nvSpPr>
        <p:spPr>
          <a:xfrm>
            <a:off x="-1" y="506458"/>
            <a:ext cx="7134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Latest global-fit analysis of neutrino oscillation data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0100938-5E64-4BA4-88D9-7289FFAD0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7" y="4852215"/>
            <a:ext cx="7299997" cy="186224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7AC4054-EFFF-4323-9EC6-71FB6879E508}"/>
              </a:ext>
            </a:extLst>
          </p:cNvPr>
          <p:cNvSpPr txBox="1"/>
          <p:nvPr/>
        </p:nvSpPr>
        <p:spPr>
          <a:xfrm>
            <a:off x="2608964" y="5357554"/>
            <a:ext cx="1617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2503.07752 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CE75298-17E4-42FF-9801-A59D857BF8D0}"/>
              </a:ext>
            </a:extLst>
          </p:cNvPr>
          <p:cNvSpPr/>
          <p:nvPr/>
        </p:nvSpPr>
        <p:spPr>
          <a:xfrm>
            <a:off x="7949654" y="5351773"/>
            <a:ext cx="3484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Absolute neutrino masses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98D91D4-1F2D-40A5-96F3-D802AF61B1DF}"/>
              </a:ext>
            </a:extLst>
          </p:cNvPr>
          <p:cNvSpPr/>
          <p:nvPr/>
        </p:nvSpPr>
        <p:spPr>
          <a:xfrm>
            <a:off x="7949654" y="5871424"/>
            <a:ext cx="3896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Majorana nature of neutrinos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65CDB34-08C6-4A34-8150-365B45E88658}"/>
              </a:ext>
            </a:extLst>
          </p:cNvPr>
          <p:cNvSpPr/>
          <p:nvPr/>
        </p:nvSpPr>
        <p:spPr>
          <a:xfrm>
            <a:off x="7951706" y="6391075"/>
            <a:ext cx="3482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Origin of neutrino masses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5AE9E22-F9FA-4BD8-9F87-57EF400965F4}"/>
              </a:ext>
            </a:extLst>
          </p:cNvPr>
          <p:cNvSpPr txBox="1"/>
          <p:nvPr/>
        </p:nvSpPr>
        <p:spPr>
          <a:xfrm>
            <a:off x="7918655" y="4869388"/>
            <a:ext cx="3621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More challenging questions: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915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E90C9533-4D8C-44E5-BC2E-BCC664BE0C4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A.  Introduction to EFTs</a:t>
            </a:r>
            <a:endParaRPr lang="zh-CN" altLang="en-US" dirty="0"/>
          </a:p>
        </p:txBody>
      </p:sp>
      <p:pic>
        <p:nvPicPr>
          <p:cNvPr id="3" name="Picture 2" descr="C:\Users\Georg Raffelt\Desktop\a1.jpg">
            <a:extLst>
              <a:ext uri="{FF2B5EF4-FFF2-40B4-BE49-F238E27FC236}">
                <a16:creationId xmlns:a16="http://schemas.microsoft.com/office/drawing/2014/main" id="{745BBA29-732B-45CD-92F5-8926EFDDE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9" b="1849"/>
          <a:stretch/>
        </p:blipFill>
        <p:spPr bwMode="auto">
          <a:xfrm>
            <a:off x="58891" y="4848488"/>
            <a:ext cx="9201330" cy="19290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BCA38AA-C4F6-4FCC-938C-CE169B6FA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158" y="567539"/>
            <a:ext cx="2212689" cy="21413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7AAA3EF-81B4-4E25-A37D-AC206134F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583544"/>
            <a:ext cx="3775339" cy="2125376"/>
          </a:xfrm>
          <a:prstGeom prst="rect">
            <a:avLst/>
          </a:prstGeom>
        </p:spPr>
      </p:pic>
      <p:pic>
        <p:nvPicPr>
          <p:cNvPr id="8" name="Picture 2" descr="PPT - Condensed Matter Physics At Low Dimensions PowerPoint ...">
            <a:extLst>
              <a:ext uri="{FF2B5EF4-FFF2-40B4-BE49-F238E27FC236}">
                <a16:creationId xmlns:a16="http://schemas.microsoft.com/office/drawing/2014/main" id="{DFACF79D-D42C-4CE3-8065-8DF374BB2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" y="2795276"/>
            <a:ext cx="2576782" cy="192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E453AFD-98F1-4DBB-B2D9-641C80D888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18" y="620688"/>
            <a:ext cx="5897945" cy="408327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275DE7-5685-413B-88C8-BD00CEF1A4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3672" y="2780928"/>
            <a:ext cx="2952328" cy="196821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E7B3DD5-C87B-4258-8AB5-8DF62BB9BEE9}"/>
              </a:ext>
            </a:extLst>
          </p:cNvPr>
          <p:cNvSpPr txBox="1"/>
          <p:nvPr/>
        </p:nvSpPr>
        <p:spPr>
          <a:xfrm>
            <a:off x="9192344" y="4798893"/>
            <a:ext cx="2940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Phenomena at various different scales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09160AA-25EE-441A-A497-2DC58075072D}"/>
              </a:ext>
            </a:extLst>
          </p:cNvPr>
          <p:cNvSpPr txBox="1"/>
          <p:nvPr/>
        </p:nvSpPr>
        <p:spPr>
          <a:xfrm>
            <a:off x="9192344" y="5507754"/>
            <a:ext cx="2940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Focus on one scale leads to one discipline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FA1207F-A8F2-44E5-8012-42FEEEFEDC6F}"/>
              </a:ext>
            </a:extLst>
          </p:cNvPr>
          <p:cNvSpPr txBox="1"/>
          <p:nvPr/>
        </p:nvSpPr>
        <p:spPr>
          <a:xfrm>
            <a:off x="9192344" y="6228601"/>
            <a:ext cx="2940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Systematic methods for multi-scale problems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灯片编号占位符 1">
            <a:extLst>
              <a:ext uri="{FF2B5EF4-FFF2-40B4-BE49-F238E27FC236}">
                <a16:creationId xmlns:a16="http://schemas.microsoft.com/office/drawing/2014/main" id="{5D45C7B4-F9A3-47A8-AF55-6F0912317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0918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D5B8516-85B0-4D3D-95B5-116EA9D8D15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The Euler-Heisenberg Effective </a:t>
            </a:r>
            <a:r>
              <a:rPr lang="en-US" altLang="zh-CN" dirty="0" err="1"/>
              <a:t>Lagrangian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FD7E95B3-0791-4A2F-80E1-0F56C8E9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788CDD4-032C-4EAA-AB11-4C4BCA6E279F}"/>
              </a:ext>
            </a:extLst>
          </p:cNvPr>
          <p:cNvSpPr txBox="1"/>
          <p:nvPr/>
        </p:nvSpPr>
        <p:spPr>
          <a:xfrm>
            <a:off x="0" y="548680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 realistic example in Quantum Electrodynamics (QED)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667172E-DD39-4247-B91E-5F116542366C}"/>
              </a:ext>
            </a:extLst>
          </p:cNvPr>
          <p:cNvSpPr/>
          <p:nvPr/>
        </p:nvSpPr>
        <p:spPr>
          <a:xfrm>
            <a:off x="9624392" y="579458"/>
            <a:ext cx="2450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u="sng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Dittrich, IJMPA,</a:t>
            </a:r>
            <a:r>
              <a:rPr lang="zh-CN" altLang="en-US" b="1" u="sng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u="sng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2014</a:t>
            </a:r>
            <a:endParaRPr lang="zh-CN" altLang="en-US" u="sng" dirty="0">
              <a:solidFill>
                <a:srgbClr val="FF0000"/>
              </a:solidFill>
            </a:endParaRPr>
          </a:p>
        </p:txBody>
      </p:sp>
      <p:pic>
        <p:nvPicPr>
          <p:cNvPr id="4098" name="Picture 2" descr="20 Physicists Who Revolutionised Our Understanding of The World ...">
            <a:extLst>
              <a:ext uri="{FF2B5EF4-FFF2-40B4-BE49-F238E27FC236}">
                <a16:creationId xmlns:a16="http://schemas.microsoft.com/office/drawing/2014/main" id="{2E8377FC-215E-494A-9998-092DCB137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035804"/>
            <a:ext cx="2257424" cy="16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43F5000-A626-4AAD-96A9-33F9D929656D}"/>
              </a:ext>
            </a:extLst>
          </p:cNvPr>
          <p:cNvSpPr/>
          <p:nvPr/>
        </p:nvSpPr>
        <p:spPr>
          <a:xfrm>
            <a:off x="-24680" y="2901507"/>
            <a:ext cx="49938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H. Euler, PhD thesis, </a:t>
            </a:r>
            <a:r>
              <a:rPr lang="de-DE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Ann. Phys. 26, 398 (1936)</a:t>
            </a:r>
            <a:endParaRPr lang="zh-CN" altLang="en-US" sz="16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B673048-432C-4038-A313-B5DC01291DB8}"/>
              </a:ext>
            </a:extLst>
          </p:cNvPr>
          <p:cNvSpPr/>
          <p:nvPr/>
        </p:nvSpPr>
        <p:spPr>
          <a:xfrm>
            <a:off x="-24680" y="3483172"/>
            <a:ext cx="6143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H. Euler &amp; </a:t>
            </a:r>
            <a:r>
              <a:rPr lang="de-DE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B. Kockel, Naturwissenschaften 23, 246 (1935)</a:t>
            </a:r>
            <a:endParaRPr lang="zh-CN" altLang="en-US" sz="16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5B0B395-E8DB-42A8-9E10-5044BF1F8A73}"/>
              </a:ext>
            </a:extLst>
          </p:cNvPr>
          <p:cNvSpPr/>
          <p:nvPr/>
        </p:nvSpPr>
        <p:spPr>
          <a:xfrm>
            <a:off x="6600056" y="3687454"/>
            <a:ext cx="52550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W. Heisenberg &amp; H. Euler, </a:t>
            </a:r>
            <a:r>
              <a:rPr lang="de-DE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Z. Phys. 98, 714 (1936)</a:t>
            </a:r>
            <a:endParaRPr lang="zh-CN" altLang="en-US" sz="1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AA393B3-70C5-47E7-838B-9900B0AF16DC}"/>
              </a:ext>
            </a:extLst>
          </p:cNvPr>
          <p:cNvSpPr/>
          <p:nvPr/>
        </p:nvSpPr>
        <p:spPr>
          <a:xfrm>
            <a:off x="3927248" y="974863"/>
            <a:ext cx="8145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Question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raised to Heisenberg by Debye: @Leipzig U. in mid-1930s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6AD6668-F888-473C-91BE-4372005A9AB6}"/>
              </a:ext>
            </a:extLst>
          </p:cNvPr>
          <p:cNvSpPr/>
          <p:nvPr/>
        </p:nvSpPr>
        <p:spPr>
          <a:xfrm>
            <a:off x="6600056" y="2809007"/>
            <a:ext cx="540060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Hans Euler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was killed in the World War II,</a:t>
            </a: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already missed on June 21, 1941, one day before the Nazi Germany started the war against the Soviet Union </a:t>
            </a:r>
            <a:endParaRPr lang="zh-CN" altLang="en-US" sz="1600" dirty="0"/>
          </a:p>
        </p:txBody>
      </p:sp>
      <p:pic>
        <p:nvPicPr>
          <p:cNvPr id="4100" name="Picture 4" descr="Peter Debye (1884–1966) – ETH Library | ETH Zurich">
            <a:extLst>
              <a:ext uri="{FF2B5EF4-FFF2-40B4-BE49-F238E27FC236}">
                <a16:creationId xmlns:a16="http://schemas.microsoft.com/office/drawing/2014/main" id="{9EB1F861-AB2F-4AEE-95B3-889426A29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489" y="1043444"/>
            <a:ext cx="1359030" cy="169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80C8CA27-C22A-4DCD-883B-43DD4CB915FD}"/>
              </a:ext>
            </a:extLst>
          </p:cNvPr>
          <p:cNvSpPr/>
          <p:nvPr/>
        </p:nvSpPr>
        <p:spPr>
          <a:xfrm>
            <a:off x="3927248" y="1434348"/>
            <a:ext cx="814541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Is there a light-by-light scattering in Dirac’s theory of electrons?</a:t>
            </a:r>
          </a:p>
          <a:p>
            <a:r>
              <a:rPr lang="en-US" altLang="zh-CN" sz="105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If so, there will definitely be a modification of Maxwell’s equations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61E260C-4B2C-4B8E-94F0-463D7279029E}"/>
              </a:ext>
            </a:extLst>
          </p:cNvPr>
          <p:cNvSpPr/>
          <p:nvPr/>
        </p:nvSpPr>
        <p:spPr>
          <a:xfrm>
            <a:off x="3947934" y="2392225"/>
            <a:ext cx="7937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Then Heisenberg assigned this task to his PhD student-Hans Euler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AC04E20-1D4B-4AE0-9A9B-0AB62045D33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336851" y="4015400"/>
            <a:ext cx="5150734" cy="49929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4542518-9C11-44D0-B14A-1AC6C1B38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601" y="4814232"/>
            <a:ext cx="4884304" cy="703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3D8311-2631-489E-91DA-62F1C2E70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8715" y="5576877"/>
            <a:ext cx="1224136" cy="372403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6EA39A00-7EDC-4A4E-A8C4-ADA34DB63109}"/>
              </a:ext>
            </a:extLst>
          </p:cNvPr>
          <p:cNvSpPr/>
          <p:nvPr/>
        </p:nvSpPr>
        <p:spPr>
          <a:xfrm>
            <a:off x="7560" y="6156593"/>
            <a:ext cx="6088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Low-energy light-by-light scattering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induced by the electrons and positrons</a:t>
            </a:r>
            <a:endParaRPr lang="zh-CN" altLang="en-US" sz="1600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8B46528-8CBC-460E-A107-E0662AC932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3992" y="4086280"/>
            <a:ext cx="6011459" cy="1992048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C3DC0D1-D6AB-4B32-B7B5-8C5C98775FFF}"/>
              </a:ext>
            </a:extLst>
          </p:cNvPr>
          <p:cNvSpPr/>
          <p:nvPr/>
        </p:nvSpPr>
        <p:spPr>
          <a:xfrm>
            <a:off x="5951819" y="6138600"/>
            <a:ext cx="6209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EH effective 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Lagrangian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for </a:t>
            </a: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constant background EM fields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(cf. Euler-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Kockel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in weak-field limit)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527156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D5B8516-85B0-4D3D-95B5-116EA9D8D15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The Euler-Heisenberg Effective </a:t>
            </a:r>
            <a:r>
              <a:rPr lang="en-US" altLang="zh-CN" dirty="0" err="1"/>
              <a:t>Lagrangian</a:t>
            </a:r>
            <a:r>
              <a:rPr lang="en-US" altLang="zh-CN" dirty="0"/>
              <a:t>: </a:t>
            </a:r>
            <a:r>
              <a:rPr lang="en-US" altLang="zh-CN" dirty="0">
                <a:solidFill>
                  <a:schemeClr val="bg1"/>
                </a:solidFill>
              </a:rPr>
              <a:t>bottom-up approach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FD7E95B3-0791-4A2F-80E1-0F56C8E9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788CDD4-032C-4EAA-AB11-4C4BCA6E279F}"/>
              </a:ext>
            </a:extLst>
          </p:cNvPr>
          <p:cNvSpPr txBox="1"/>
          <p:nvPr/>
        </p:nvSpPr>
        <p:spPr>
          <a:xfrm>
            <a:off x="0" y="548680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EH effective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Lagrangian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in modern language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667172E-DD39-4247-B91E-5F116542366C}"/>
              </a:ext>
            </a:extLst>
          </p:cNvPr>
          <p:cNvSpPr/>
          <p:nvPr/>
        </p:nvSpPr>
        <p:spPr>
          <a:xfrm>
            <a:off x="9984432" y="935054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u="sng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Grozin</a:t>
            </a:r>
            <a:r>
              <a:rPr lang="en-US" altLang="zh-CN" b="1" u="sng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b="1" i="1" u="sng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0908.4392</a:t>
            </a:r>
            <a:endParaRPr lang="zh-CN" altLang="en-US" u="sng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A5319EB-71B9-4EF3-A371-E71260A797DE}"/>
              </a:ext>
            </a:extLst>
          </p:cNvPr>
          <p:cNvSpPr/>
          <p:nvPr/>
        </p:nvSpPr>
        <p:spPr>
          <a:xfrm>
            <a:off x="7536160" y="565722"/>
            <a:ext cx="4608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u="sng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Grozin</a:t>
            </a:r>
            <a:r>
              <a:rPr lang="en-US" altLang="zh-CN" b="1" u="sng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b="1" i="1" u="sng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Lectures on QED and QCD</a:t>
            </a:r>
            <a:r>
              <a:rPr lang="en-US" altLang="zh-CN" b="1" u="sng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2007</a:t>
            </a:r>
            <a:endParaRPr lang="zh-CN" altLang="en-US" u="sng" dirty="0">
              <a:solidFill>
                <a:srgbClr val="FF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FC87F67-6ED6-4C7B-B46D-963CB722C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059820"/>
            <a:ext cx="5832648" cy="282162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225295B-C999-4DB6-AAB7-A4782514D97C}"/>
              </a:ext>
            </a:extLst>
          </p:cNvPr>
          <p:cNvSpPr/>
          <p:nvPr/>
        </p:nvSpPr>
        <p:spPr>
          <a:xfrm>
            <a:off x="47328" y="2060848"/>
            <a:ext cx="6286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light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093A5F3-02EB-4E16-AEA7-E5D7DF6AF0D0}"/>
              </a:ext>
            </a:extLst>
          </p:cNvPr>
          <p:cNvSpPr/>
          <p:nvPr/>
        </p:nvSpPr>
        <p:spPr>
          <a:xfrm>
            <a:off x="1199456" y="3259723"/>
            <a:ext cx="6286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light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0C15D28-4590-4B4B-82A8-91767E8FCC5D}"/>
              </a:ext>
            </a:extLst>
          </p:cNvPr>
          <p:cNvSpPr/>
          <p:nvPr/>
        </p:nvSpPr>
        <p:spPr>
          <a:xfrm>
            <a:off x="3071664" y="2060848"/>
            <a:ext cx="660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light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EF00366-4F09-49FC-8E20-C5C5FFE00036}"/>
              </a:ext>
            </a:extLst>
          </p:cNvPr>
          <p:cNvSpPr/>
          <p:nvPr/>
        </p:nvSpPr>
        <p:spPr>
          <a:xfrm>
            <a:off x="4223792" y="3259723"/>
            <a:ext cx="660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light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26E9461-CBAF-4292-B699-C95D9E72B994}"/>
              </a:ext>
            </a:extLst>
          </p:cNvPr>
          <p:cNvSpPr/>
          <p:nvPr/>
        </p:nvSpPr>
        <p:spPr>
          <a:xfrm>
            <a:off x="6156696" y="1414517"/>
            <a:ext cx="5872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 the world of only low-energy photons, we can write down the dimension-4 (dim-4) terms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5738174-FB89-4AE7-985A-D809583EB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208" y="2139752"/>
            <a:ext cx="1800200" cy="55095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92AACF7E-2CCC-4AF1-84D4-B2A967B8828C}"/>
              </a:ext>
            </a:extLst>
          </p:cNvPr>
          <p:cNvSpPr/>
          <p:nvPr/>
        </p:nvSpPr>
        <p:spPr>
          <a:xfrm>
            <a:off x="6168008" y="2786481"/>
            <a:ext cx="5947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Lorentz- and gauge-invariant terms in the </a:t>
            </a:r>
            <a:r>
              <a:rPr lang="en-US" altLang="zh-CN" sz="16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Lagrangian</a:t>
            </a:r>
            <a:endParaRPr lang="zh-CN" altLang="en-US" sz="160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520172D-354D-4E75-9F81-431D1B483493}"/>
              </a:ext>
            </a:extLst>
          </p:cNvPr>
          <p:cNvSpPr/>
          <p:nvPr/>
        </p:nvSpPr>
        <p:spPr>
          <a:xfrm>
            <a:off x="1127448" y="3807811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 scattering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0474C74-4CC4-4BA5-A205-4A16BE62B362}"/>
              </a:ext>
            </a:extLst>
          </p:cNvPr>
          <p:cNvSpPr/>
          <p:nvPr/>
        </p:nvSpPr>
        <p:spPr>
          <a:xfrm>
            <a:off x="3692778" y="3807811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Scattering observed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E9765B6-5404-4239-A5F5-5CB34FCF40E8}"/>
              </a:ext>
            </a:extLst>
          </p:cNvPr>
          <p:cNvSpPr/>
          <p:nvPr/>
        </p:nvSpPr>
        <p:spPr>
          <a:xfrm>
            <a:off x="6168008" y="3204389"/>
            <a:ext cx="5947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Retain further known symmetries (C- and P-parities)</a:t>
            </a:r>
            <a:endParaRPr lang="zh-CN" altLang="en-US" sz="1600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107A7AC-12BC-4FBF-983F-31E3C030442C}"/>
              </a:ext>
            </a:extLst>
          </p:cNvPr>
          <p:cNvSpPr/>
          <p:nvPr/>
        </p:nvSpPr>
        <p:spPr>
          <a:xfrm>
            <a:off x="6165736" y="3618825"/>
            <a:ext cx="5947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Include all possible 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dim-6</a:t>
            </a: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and 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dim-8</a:t>
            </a: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invariant terms</a:t>
            </a:r>
            <a:endParaRPr lang="zh-CN" altLang="en-US" sz="1600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38098D7-BB7E-4A67-B278-C1386CEF06D1}"/>
              </a:ext>
            </a:extLst>
          </p:cNvPr>
          <p:cNvSpPr/>
          <p:nvPr/>
        </p:nvSpPr>
        <p:spPr>
          <a:xfrm>
            <a:off x="0" y="4633972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First, specify the 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building blocks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 high-dim. operators and their representations under symmetry groups </a:t>
            </a:r>
            <a:endParaRPr lang="zh-CN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DFF16DB-AA60-4F65-894F-5BF6E7C58EBF}"/>
              </a:ext>
            </a:extLst>
          </p:cNvPr>
          <p:cNvSpPr/>
          <p:nvPr/>
        </p:nvSpPr>
        <p:spPr>
          <a:xfrm>
            <a:off x="6023992" y="4186989"/>
            <a:ext cx="6094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How to construct the basis of high-dim. operators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057B3AAF-7ADA-4AC7-8DCC-15BCB79B6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46" y="5119423"/>
            <a:ext cx="2088232" cy="37068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560EB2D0-11DF-4A1F-9AF8-E2AFDE47D141}"/>
              </a:ext>
            </a:extLst>
          </p:cNvPr>
          <p:cNvSpPr/>
          <p:nvPr/>
        </p:nvSpPr>
        <p:spPr>
          <a:xfrm>
            <a:off x="3215680" y="5096871"/>
            <a:ext cx="359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Gauge invariant Lorentz tensor</a:t>
            </a:r>
            <a:endParaRPr lang="zh-CN" altLang="en-US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872BB8E-0339-4D59-B4B4-69AB858AF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592" y="5149554"/>
            <a:ext cx="800403" cy="31041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85AADB7-8CD5-4BDB-8C53-921E5975F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8051" y="5145354"/>
            <a:ext cx="858710" cy="31881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535206-1820-4AC5-A494-7529F100C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4817" y="5174981"/>
            <a:ext cx="957975" cy="310417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F02AAF51-432F-49BA-A40A-297562BAE471}"/>
              </a:ext>
            </a:extLst>
          </p:cNvPr>
          <p:cNvSpPr/>
          <p:nvPr/>
        </p:nvSpPr>
        <p:spPr>
          <a:xfrm>
            <a:off x="10340848" y="514132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Mass dim.</a:t>
            </a:r>
            <a:endParaRPr lang="zh-CN" altLang="en-US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CB4F544C-2407-4B7F-BECB-D866ADC921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824" y="6165304"/>
            <a:ext cx="1122744" cy="33963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EE4CA78-0904-4D31-9048-2A1C4CBE30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2976" y="6165304"/>
            <a:ext cx="1122744" cy="3856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06F75F2-D161-41FD-94A7-2D27BE67B0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8147" y="6146053"/>
            <a:ext cx="1305436" cy="33963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AC542D91-9E45-455D-BBAA-4DB3FCEAD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7928" y="6159311"/>
            <a:ext cx="1728192" cy="366033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807EB391-928D-419C-B5B4-14D0472E4949}"/>
              </a:ext>
            </a:extLst>
          </p:cNvPr>
          <p:cNvSpPr/>
          <p:nvPr/>
        </p:nvSpPr>
        <p:spPr>
          <a:xfrm>
            <a:off x="7680397" y="5991799"/>
            <a:ext cx="432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Find out all gauge &amp; Lorentz invariant dim-4 operators and see why only the ordinary term in </a:t>
            </a:r>
            <a:r>
              <a:rPr lang="en-US" altLang="zh-CN" sz="1600" b="1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</a:t>
            </a:r>
            <a:r>
              <a:rPr lang="en-US" altLang="zh-CN" sz="1600" b="1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</a:t>
            </a: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is kept.</a:t>
            </a:r>
            <a:endParaRPr lang="zh-CN" altLang="en-US" sz="1600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4E2461F-B6E6-4B58-B1FA-115EB70416A4}"/>
              </a:ext>
            </a:extLst>
          </p:cNvPr>
          <p:cNvSpPr txBox="1"/>
          <p:nvPr/>
        </p:nvSpPr>
        <p:spPr>
          <a:xfrm>
            <a:off x="1368434" y="6484694"/>
            <a:ext cx="60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①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34BE612-DFAC-45AA-9343-B887AD3CFBD0}"/>
              </a:ext>
            </a:extLst>
          </p:cNvPr>
          <p:cNvSpPr txBox="1"/>
          <p:nvPr/>
        </p:nvSpPr>
        <p:spPr>
          <a:xfrm>
            <a:off x="2813240" y="6496610"/>
            <a:ext cx="60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②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0A94522-483E-428A-BDC9-8037AE3CC7B6}"/>
              </a:ext>
            </a:extLst>
          </p:cNvPr>
          <p:cNvSpPr txBox="1"/>
          <p:nvPr/>
        </p:nvSpPr>
        <p:spPr>
          <a:xfrm>
            <a:off x="4250051" y="6489429"/>
            <a:ext cx="60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③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61504C6-3662-4E28-A45D-16E597BCA38E}"/>
              </a:ext>
            </a:extLst>
          </p:cNvPr>
          <p:cNvSpPr txBox="1"/>
          <p:nvPr/>
        </p:nvSpPr>
        <p:spPr>
          <a:xfrm>
            <a:off x="6007372" y="6503197"/>
            <a:ext cx="60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④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45CB80C-4487-4879-88FF-4AA4BF0EAA83}"/>
              </a:ext>
            </a:extLst>
          </p:cNvPr>
          <p:cNvSpPr/>
          <p:nvPr/>
        </p:nvSpPr>
        <p:spPr>
          <a:xfrm>
            <a:off x="-10473" y="560845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Second, 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power counting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 1/</a:t>
            </a:r>
            <a:r>
              <a:rPr lang="el-GR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Λ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(inverse cutoff)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 figure out all possible operators at a given mass dim.</a:t>
            </a:r>
            <a:endParaRPr lang="zh-CN" altLang="en-US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B8004AF5-9DBF-44E6-B755-BD4D1FD568B8}"/>
              </a:ext>
            </a:extLst>
          </p:cNvPr>
          <p:cNvSpPr/>
          <p:nvPr/>
        </p:nvSpPr>
        <p:spPr>
          <a:xfrm>
            <a:off x="63568" y="6137897"/>
            <a:ext cx="902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Dim-6: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2636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603D148-4A7D-4D2C-9B21-8CF7036BDC7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The Euler-Heisenberg Effective </a:t>
            </a:r>
            <a:r>
              <a:rPr lang="en-US" altLang="zh-CN" dirty="0" err="1"/>
              <a:t>Lagrangian</a:t>
            </a:r>
            <a:r>
              <a:rPr lang="en-US" altLang="zh-CN" dirty="0"/>
              <a:t>: </a:t>
            </a:r>
            <a:r>
              <a:rPr lang="en-US" altLang="zh-CN" dirty="0">
                <a:solidFill>
                  <a:schemeClr val="bg1"/>
                </a:solidFill>
              </a:rPr>
              <a:t>bottom-up approach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086B890-2264-4BC7-B442-230D36DE6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33E19CD-852C-4210-9D39-F4EDF43ECF8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7248128" y="1985783"/>
            <a:ext cx="1505022" cy="35686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5DF885-90AD-4812-975C-A86B49F050D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0038082" y="5414183"/>
            <a:ext cx="1789246" cy="3985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95259A-92D3-4D14-9151-61B056BBA2E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8040216" y="3719996"/>
            <a:ext cx="2847372" cy="35705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3F4DA8F-4B9F-4D0E-AC3F-B13A0159D3C8}"/>
              </a:ext>
            </a:extLst>
          </p:cNvPr>
          <p:cNvSpPr/>
          <p:nvPr/>
        </p:nvSpPr>
        <p:spPr>
          <a:xfrm>
            <a:off x="263352" y="1270501"/>
            <a:ext cx="118429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Example: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Demonstrate that no dim-6 operators exist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A127423-7811-4BC5-9703-4426D4519642}"/>
              </a:ext>
            </a:extLst>
          </p:cNvPr>
          <p:cNvSpPr/>
          <p:nvPr/>
        </p:nvSpPr>
        <p:spPr>
          <a:xfrm>
            <a:off x="0" y="542827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Third, implement integration by parts (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IBP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), the equation of motion (</a:t>
            </a:r>
            <a:r>
              <a:rPr lang="en-US" altLang="zh-CN" b="1" dirty="0" err="1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EoM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 and the (Bianchi) 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identities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to get rid of redundant operators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7285A8E-D3C1-4C4E-9ED4-EE0015131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1844824"/>
            <a:ext cx="1122744" cy="33963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55CB107-257B-4238-B889-6FB67B0475EC}"/>
              </a:ext>
            </a:extLst>
          </p:cNvPr>
          <p:cNvSpPr txBox="1"/>
          <p:nvPr/>
        </p:nvSpPr>
        <p:spPr>
          <a:xfrm>
            <a:off x="618970" y="2164214"/>
            <a:ext cx="60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①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4FFA0ED-60E2-4D81-B098-0CACEADFF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2438" y="1849227"/>
            <a:ext cx="3819646" cy="1628503"/>
          </a:xfrm>
          <a:prstGeom prst="rect">
            <a:avLst/>
          </a:prstGeom>
        </p:spPr>
      </p:pic>
      <p:sp>
        <p:nvSpPr>
          <p:cNvPr id="14" name="箭头: 右 13">
            <a:extLst>
              <a:ext uri="{FF2B5EF4-FFF2-40B4-BE49-F238E27FC236}">
                <a16:creationId xmlns:a16="http://schemas.microsoft.com/office/drawing/2014/main" id="{1FAA5A8F-6A3D-4D8B-9E8D-2DADCBF33C65}"/>
              </a:ext>
            </a:extLst>
          </p:cNvPr>
          <p:cNvSpPr/>
          <p:nvPr/>
        </p:nvSpPr>
        <p:spPr>
          <a:xfrm>
            <a:off x="6240016" y="2060848"/>
            <a:ext cx="576064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BFC2A19-B0B3-4086-AFA6-F8604727CF67}"/>
              </a:ext>
            </a:extLst>
          </p:cNvPr>
          <p:cNvSpPr/>
          <p:nvPr/>
        </p:nvSpPr>
        <p:spPr>
          <a:xfrm>
            <a:off x="7176120" y="2564904"/>
            <a:ext cx="4416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reflecting the conservation of C-parity 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0F94629-45AF-4675-8DDE-C981FB832E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352" y="4741783"/>
            <a:ext cx="1305436" cy="33963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CA6FF70-6674-49F1-BEB3-81EAEF92AEBA}"/>
              </a:ext>
            </a:extLst>
          </p:cNvPr>
          <p:cNvSpPr txBox="1"/>
          <p:nvPr/>
        </p:nvSpPr>
        <p:spPr>
          <a:xfrm>
            <a:off x="655256" y="5085159"/>
            <a:ext cx="60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③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AE7A9F1-B777-4C17-A86A-CCBE01A338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28" y="3745741"/>
            <a:ext cx="1122744" cy="38563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E0E7C909-4208-4E53-B030-96CFF5AEE66A}"/>
              </a:ext>
            </a:extLst>
          </p:cNvPr>
          <p:cNvSpPr txBox="1"/>
          <p:nvPr/>
        </p:nvSpPr>
        <p:spPr>
          <a:xfrm>
            <a:off x="662292" y="4077047"/>
            <a:ext cx="60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②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61D244E-6D5D-4F32-B59F-BFD51B60B5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8408" y="2005666"/>
            <a:ext cx="1612689" cy="32206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E422FAC-FA15-40B9-8D13-5AB50EF0C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344" y="5740782"/>
            <a:ext cx="1728192" cy="36603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AE869CF2-CD3A-4D55-A645-1213887FE221}"/>
              </a:ext>
            </a:extLst>
          </p:cNvPr>
          <p:cNvSpPr txBox="1"/>
          <p:nvPr/>
        </p:nvSpPr>
        <p:spPr>
          <a:xfrm>
            <a:off x="611950" y="6084004"/>
            <a:ext cx="60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④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5029A93E-E0EF-4548-9C48-CA2B070CB344}"/>
              </a:ext>
            </a:extLst>
          </p:cNvPr>
          <p:cNvSpPr/>
          <p:nvPr/>
        </p:nvSpPr>
        <p:spPr>
          <a:xfrm rot="19276329">
            <a:off x="1942982" y="4367387"/>
            <a:ext cx="432048" cy="2455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AA87ED3-70F9-4721-9790-2B4643CF39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5810" y="3649646"/>
            <a:ext cx="4682318" cy="1513124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9C63A563-24E8-4A12-AEC1-6AC75DA3C22D}"/>
              </a:ext>
            </a:extLst>
          </p:cNvPr>
          <p:cNvSpPr txBox="1"/>
          <p:nvPr/>
        </p:nvSpPr>
        <p:spPr>
          <a:xfrm>
            <a:off x="5735960" y="4653136"/>
            <a:ext cx="54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②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7B57780-40B4-4D1D-9FE9-3877EDD302D6}"/>
              </a:ext>
            </a:extLst>
          </p:cNvPr>
          <p:cNvSpPr/>
          <p:nvPr/>
        </p:nvSpPr>
        <p:spPr>
          <a:xfrm>
            <a:off x="7969164" y="4221542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Bianchi identity</a:t>
            </a:r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1F859A73-9E0E-423B-B6CB-17100F7BE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-20000" contrast="40000"/>
          </a:blip>
          <a:stretch>
            <a:fillRect/>
          </a:stretch>
        </p:blipFill>
        <p:spPr>
          <a:xfrm>
            <a:off x="2544229" y="5403167"/>
            <a:ext cx="6690167" cy="368663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943738A3-85BF-48F3-84C9-DCF43E8F5EC8}"/>
              </a:ext>
            </a:extLst>
          </p:cNvPr>
          <p:cNvSpPr txBox="1"/>
          <p:nvPr/>
        </p:nvSpPr>
        <p:spPr>
          <a:xfrm>
            <a:off x="8256240" y="5763959"/>
            <a:ext cx="60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④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D7221B7-183D-4FD5-B3D5-7DE1188F112E}"/>
              </a:ext>
            </a:extLst>
          </p:cNvPr>
          <p:cNvSpPr/>
          <p:nvPr/>
        </p:nvSpPr>
        <p:spPr>
          <a:xfrm>
            <a:off x="5617926" y="5794737"/>
            <a:ext cx="16762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Total derivative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9DED961-8D3D-450F-8B06-3A0E109A0681}"/>
              </a:ext>
            </a:extLst>
          </p:cNvPr>
          <p:cNvSpPr txBox="1"/>
          <p:nvPr/>
        </p:nvSpPr>
        <p:spPr>
          <a:xfrm>
            <a:off x="4327899" y="5733256"/>
            <a:ext cx="60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③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AFFF74E-2F7D-4BD1-A05D-43FD883CB8D7}"/>
              </a:ext>
            </a:extLst>
          </p:cNvPr>
          <p:cNvSpPr txBox="1"/>
          <p:nvPr/>
        </p:nvSpPr>
        <p:spPr>
          <a:xfrm>
            <a:off x="2766079" y="5746044"/>
            <a:ext cx="60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②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DBD0A92-8858-44CC-A770-E1E7A28C85F2}"/>
              </a:ext>
            </a:extLst>
          </p:cNvPr>
          <p:cNvSpPr/>
          <p:nvPr/>
        </p:nvSpPr>
        <p:spPr>
          <a:xfrm>
            <a:off x="9995719" y="5794737"/>
            <a:ext cx="2055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Equation of motion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00CDE87-0607-46B2-B7B4-F647E65D5CFE}"/>
              </a:ext>
            </a:extLst>
          </p:cNvPr>
          <p:cNvSpPr/>
          <p:nvPr/>
        </p:nvSpPr>
        <p:spPr>
          <a:xfrm>
            <a:off x="2465392" y="6300028"/>
            <a:ext cx="9585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When the </a:t>
            </a:r>
            <a:r>
              <a:rPr lang="en-US" altLang="zh-CN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EoM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is applied, one can immediately see that all the dim-6 operators vanish</a:t>
            </a:r>
            <a:endParaRPr lang="zh-CN" altLang="en-US" dirty="0"/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C79C2E5F-C00E-4026-8DEF-79695945B8EF}"/>
              </a:ext>
            </a:extLst>
          </p:cNvPr>
          <p:cNvCxnSpPr/>
          <p:nvPr/>
        </p:nvCxnSpPr>
        <p:spPr>
          <a:xfrm>
            <a:off x="5735960" y="5794737"/>
            <a:ext cx="1440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710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5949EE0-8119-4139-9FD5-2C48559BCC5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The Euler-Heisenberg Effective </a:t>
            </a:r>
            <a:r>
              <a:rPr lang="en-US" altLang="zh-CN" dirty="0" err="1"/>
              <a:t>Lagrangian</a:t>
            </a:r>
            <a:r>
              <a:rPr lang="en-US" altLang="zh-CN" dirty="0"/>
              <a:t>: </a:t>
            </a:r>
            <a:r>
              <a:rPr lang="en-US" altLang="zh-CN" dirty="0">
                <a:solidFill>
                  <a:schemeClr val="bg1"/>
                </a:solidFill>
              </a:rPr>
              <a:t>bottom-up approach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F6E577BB-E3C1-4BD3-A4BB-6EFA8AAE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A41D03-D885-414C-AFF1-369F575F06C6}"/>
              </a:ext>
            </a:extLst>
          </p:cNvPr>
          <p:cNvSpPr/>
          <p:nvPr/>
        </p:nvSpPr>
        <p:spPr>
          <a:xfrm>
            <a:off x="31257" y="661966"/>
            <a:ext cx="902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Dim-8: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F22C9-654B-43C8-B092-0EC3A554D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45" y="628955"/>
            <a:ext cx="1800200" cy="435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34CF5F-4792-435B-848B-671BCF2E0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4" y="661966"/>
            <a:ext cx="2232248" cy="3867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F38243D-E3FB-4A25-92E8-357DE1FF3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128" y="620688"/>
            <a:ext cx="4392488" cy="42527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F3D3D30-5CBF-4F06-99D4-3BBC644B68CE}"/>
              </a:ext>
            </a:extLst>
          </p:cNvPr>
          <p:cNvSpPr/>
          <p:nvPr/>
        </p:nvSpPr>
        <p:spPr>
          <a:xfrm>
            <a:off x="31257" y="1203360"/>
            <a:ext cx="9585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Another form of the dim-8 operators via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EBDD182-FECF-4802-86CE-8C68641087E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91344" y="1844824"/>
            <a:ext cx="5555848" cy="63572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1BAB974-E04F-4BCB-90F5-81165444A0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810" y="1876756"/>
            <a:ext cx="1956122" cy="6037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45A414-2EA2-4199-A62E-209400B5E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4312" y="1876756"/>
            <a:ext cx="1585732" cy="58347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7ABF862-ED99-4866-8712-B15DEACC85A4}"/>
              </a:ext>
            </a:extLst>
          </p:cNvPr>
          <p:cNvSpPr/>
          <p:nvPr/>
        </p:nvSpPr>
        <p:spPr>
          <a:xfrm>
            <a:off x="31257" y="2708920"/>
            <a:ext cx="9585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Transformation between two different bases of dim-8 operators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00F3D1C-CF8D-45DB-9F0F-6933595E71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336" y="3337886"/>
            <a:ext cx="3168352" cy="64427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58EAAB5-D273-4945-81B4-EB600E9DFE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7768" y="3380686"/>
            <a:ext cx="2088232" cy="60147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4C6A243-3079-4E9C-895F-6604A7EF4B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6280" y="5324572"/>
            <a:ext cx="3240360" cy="1358540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5E8851E9-0AD5-49A2-B6E6-B62053FE852B}"/>
              </a:ext>
            </a:extLst>
          </p:cNvPr>
          <p:cNvGrpSpPr/>
          <p:nvPr/>
        </p:nvGrpSpPr>
        <p:grpSpPr>
          <a:xfrm>
            <a:off x="6744072" y="3326008"/>
            <a:ext cx="5179815" cy="1975200"/>
            <a:chOff x="6744072" y="3326008"/>
            <a:chExt cx="5179815" cy="19752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32C24BD-658C-4E5B-AADD-823D8D195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44072" y="3326008"/>
              <a:ext cx="5179815" cy="67905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34AEDD6-E36C-4B2B-AFC1-503925AE6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24192" y="4161502"/>
              <a:ext cx="2736304" cy="579708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24A40C3-2C26-456F-8B66-64029A78B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57713" y="4945542"/>
              <a:ext cx="1304407" cy="355666"/>
            </a:xfrm>
            <a:prstGeom prst="rect">
              <a:avLst/>
            </a:prstGeom>
          </p:spPr>
        </p:pic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1E376937-BA26-4E33-8075-3DAEF435055A}"/>
              </a:ext>
            </a:extLst>
          </p:cNvPr>
          <p:cNvSpPr/>
          <p:nvPr/>
        </p:nvSpPr>
        <p:spPr>
          <a:xfrm>
            <a:off x="47328" y="415475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Rewrite the </a:t>
            </a:r>
            <a:r>
              <a:rPr lang="en-US" altLang="zh-CN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Lagrangian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in terms of operators in the new basis </a:t>
            </a:r>
            <a:endParaRPr lang="zh-CN" altLang="en-US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83B1C5B-5AB5-4822-ADAB-C68E430089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336" y="4712251"/>
            <a:ext cx="5400600" cy="624009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3E504BFE-60D1-4F1B-A84D-6A521F352679}"/>
              </a:ext>
            </a:extLst>
          </p:cNvPr>
          <p:cNvSpPr/>
          <p:nvPr/>
        </p:nvSpPr>
        <p:spPr>
          <a:xfrm>
            <a:off x="2567608" y="4712251"/>
            <a:ext cx="1512168" cy="6609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56DD195-1DAF-442B-819D-39781C782F69}"/>
              </a:ext>
            </a:extLst>
          </p:cNvPr>
          <p:cNvSpPr/>
          <p:nvPr/>
        </p:nvSpPr>
        <p:spPr>
          <a:xfrm>
            <a:off x="4655840" y="4712251"/>
            <a:ext cx="504056" cy="6609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4E565C1-9D5C-45EB-B19F-E80A2CFDCC9F}"/>
              </a:ext>
            </a:extLst>
          </p:cNvPr>
          <p:cNvSpPr txBox="1"/>
          <p:nvPr/>
        </p:nvSpPr>
        <p:spPr>
          <a:xfrm>
            <a:off x="3215680" y="5368201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2000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000" b="1" baseline="-25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38A5A02-9732-43A9-9923-E5C94053C9ED}"/>
              </a:ext>
            </a:extLst>
          </p:cNvPr>
          <p:cNvSpPr txBox="1"/>
          <p:nvPr/>
        </p:nvSpPr>
        <p:spPr>
          <a:xfrm>
            <a:off x="4664493" y="536132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2000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000" b="1" baseline="-25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B7A6E46-3814-4609-B250-09D940FEAD75}"/>
              </a:ext>
            </a:extLst>
          </p:cNvPr>
          <p:cNvSpPr/>
          <p:nvPr/>
        </p:nvSpPr>
        <p:spPr>
          <a:xfrm>
            <a:off x="47328" y="5809582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Note: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 have constructed the effective </a:t>
            </a:r>
            <a:r>
              <a:rPr lang="en-US" altLang="zh-CN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Lagrangian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for low-energy photons based only on symmetry arguments (Lorentz, gauge, C and P), and thus the coefficients in front of the operators are arbitrary constants.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CAB357A-AC98-4F2A-B426-E5BBE68774D6}"/>
              </a:ext>
            </a:extLst>
          </p:cNvPr>
          <p:cNvSpPr txBox="1"/>
          <p:nvPr/>
        </p:nvSpPr>
        <p:spPr>
          <a:xfrm>
            <a:off x="9444372" y="1134706"/>
            <a:ext cx="202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en-US" altLang="zh-CN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] = [</a:t>
            </a:r>
            <a:r>
              <a:rPr lang="en-US" altLang="zh-CN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b="1" i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] = -4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6938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E723C08-62C7-4763-818E-E0C4F304ADF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en-US" altLang="zh-CN" dirty="0"/>
              <a:t>The Euler-Heisenberg Effective </a:t>
            </a:r>
            <a:r>
              <a:rPr lang="en-US" altLang="zh-CN" dirty="0" err="1"/>
              <a:t>Lagrangian</a:t>
            </a:r>
            <a:r>
              <a:rPr lang="en-US" altLang="zh-CN" dirty="0"/>
              <a:t>: </a:t>
            </a:r>
            <a:r>
              <a:rPr lang="en-US" altLang="zh-CN" dirty="0">
                <a:solidFill>
                  <a:schemeClr val="bg1"/>
                </a:solidFill>
              </a:rPr>
              <a:t>bottom-up approach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69EC1AE6-AB46-4A1B-AC7E-AFA1E8B3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1072" y="79048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376020-C236-4923-BA3B-2DAAB511C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456" y="1139922"/>
            <a:ext cx="1800200" cy="4353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1299CCB-7DF1-4426-9019-2EFEBF2FA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408" y="1159202"/>
            <a:ext cx="2232248" cy="3867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DCA654-3870-443B-933B-53EFB49B3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139922"/>
            <a:ext cx="4392488" cy="4252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55CBB06-E8C4-4AA1-AC51-1B88F0F50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904" y="1096967"/>
            <a:ext cx="1800200" cy="55095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96348D0-7756-4FC5-98C7-3648E98B0527}"/>
              </a:ext>
            </a:extLst>
          </p:cNvPr>
          <p:cNvSpPr/>
          <p:nvPr/>
        </p:nvSpPr>
        <p:spPr>
          <a:xfrm>
            <a:off x="0" y="584384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EFT as a quantum field theory with the following </a:t>
            </a:r>
            <a:r>
              <a:rPr lang="en-US" altLang="zh-CN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Lagrangian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72D824C-4AEB-43BA-9AB3-5D7E3E969A44}"/>
              </a:ext>
            </a:extLst>
          </p:cNvPr>
          <p:cNvSpPr/>
          <p:nvPr/>
        </p:nvSpPr>
        <p:spPr>
          <a:xfrm>
            <a:off x="34806" y="1772816"/>
            <a:ext cx="7752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Particle content: 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photon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; Coupling constants: 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altLang="zh-CN" b="1" baseline="-25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and 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altLang="zh-CN" b="1" baseline="-25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baseline="-25000" dirty="0">
              <a:solidFill>
                <a:srgbClr val="0000FF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EA64CBC-D312-4C63-8C2A-73979C78EC29}"/>
              </a:ext>
            </a:extLst>
          </p:cNvPr>
          <p:cNvSpPr/>
          <p:nvPr/>
        </p:nvSpPr>
        <p:spPr>
          <a:xfrm>
            <a:off x="7249460" y="1772816"/>
            <a:ext cx="474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Let’s go to the 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one-loop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order in the EFT</a:t>
            </a:r>
            <a:endParaRPr lang="zh-CN" altLang="en-US" baseline="-25000" dirty="0">
              <a:solidFill>
                <a:srgbClr val="0000FF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F143B3DD-FB6A-4B82-A84D-0A68082BAF6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263352" y="2384294"/>
            <a:ext cx="2025545" cy="1548762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E961A57A-D94D-4DE5-B47C-757FD24B96BF}"/>
              </a:ext>
            </a:extLst>
          </p:cNvPr>
          <p:cNvSpPr/>
          <p:nvPr/>
        </p:nvSpPr>
        <p:spPr>
          <a:xfrm>
            <a:off x="2639616" y="2925698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Massless loop</a:t>
            </a:r>
            <a:endParaRPr lang="zh-CN" altLang="en-US" dirty="0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ED2E89C5-89F3-41F3-B1E4-CA3EFF9B51B8}"/>
              </a:ext>
            </a:extLst>
          </p:cNvPr>
          <p:cNvSpPr/>
          <p:nvPr/>
        </p:nvSpPr>
        <p:spPr>
          <a:xfrm>
            <a:off x="191344" y="4653136"/>
            <a:ext cx="360040" cy="24662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1A09E40-4223-4FE2-B970-AE3308B107CA}"/>
              </a:ext>
            </a:extLst>
          </p:cNvPr>
          <p:cNvSpPr/>
          <p:nvPr/>
        </p:nvSpPr>
        <p:spPr>
          <a:xfrm>
            <a:off x="124954" y="5171608"/>
            <a:ext cx="4647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 corrections to the photon self-energy</a:t>
            </a:r>
            <a:endParaRPr lang="zh-CN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D105024-07E2-4A00-9B37-EAFC609890FD}"/>
              </a:ext>
            </a:extLst>
          </p:cNvPr>
          <p:cNvSpPr/>
          <p:nvPr/>
        </p:nvSpPr>
        <p:spPr>
          <a:xfrm>
            <a:off x="236669" y="4078580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Working at the order of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1/</a:t>
            </a:r>
            <a:r>
              <a:rPr lang="el-GR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Λ</a:t>
            </a:r>
            <a:r>
              <a:rPr lang="en-US" altLang="zh-CN" b="1" baseline="30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baseline="30000" dirty="0">
              <a:solidFill>
                <a:srgbClr val="FF0000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084CA0F-2049-4F5A-B87B-36D5A144AC64}"/>
              </a:ext>
            </a:extLst>
          </p:cNvPr>
          <p:cNvSpPr/>
          <p:nvPr/>
        </p:nvSpPr>
        <p:spPr>
          <a:xfrm>
            <a:off x="119336" y="5684822"/>
            <a:ext cx="4698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Couplings also need not be renormalized</a:t>
            </a:r>
            <a:endParaRPr lang="zh-CN" altLang="en-US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CE4340B-F983-4A89-98E8-DB5C65533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118" y="2681126"/>
            <a:ext cx="7299957" cy="353357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991149CC-D57D-4496-B41E-159480D150C4}"/>
              </a:ext>
            </a:extLst>
          </p:cNvPr>
          <p:cNvSpPr/>
          <p:nvPr/>
        </p:nvSpPr>
        <p:spPr>
          <a:xfrm>
            <a:off x="4727627" y="6358579"/>
            <a:ext cx="3890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u="sng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Weinberg, </a:t>
            </a:r>
            <a:r>
              <a:rPr lang="en-US" altLang="zh-CN" b="1" u="sng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Physica</a:t>
            </a:r>
            <a:r>
              <a:rPr lang="en-US" altLang="zh-CN" b="1" u="sng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96A (1979) 327</a:t>
            </a:r>
            <a:endParaRPr lang="zh-CN" altLang="en-US" u="sng" dirty="0">
              <a:solidFill>
                <a:srgbClr val="FF000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49720B3-01AA-47A4-B8FA-C7CCFC4F3F0A}"/>
              </a:ext>
            </a:extLst>
          </p:cNvPr>
          <p:cNvSpPr/>
          <p:nvPr/>
        </p:nvSpPr>
        <p:spPr>
          <a:xfrm>
            <a:off x="4668086" y="2276872"/>
            <a:ext cx="3876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Phenomenological  </a:t>
            </a:r>
            <a:r>
              <a:rPr lang="en-US" altLang="zh-CN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Lagrangians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50F91E57-017F-4011-A9CB-67DA2567DAE7}"/>
              </a:ext>
            </a:extLst>
          </p:cNvPr>
          <p:cNvCxnSpPr/>
          <p:nvPr/>
        </p:nvCxnSpPr>
        <p:spPr>
          <a:xfrm>
            <a:off x="8544272" y="4293096"/>
            <a:ext cx="345367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B903533E-BFA7-4F9B-911F-7BA909C807B4}"/>
              </a:ext>
            </a:extLst>
          </p:cNvPr>
          <p:cNvCxnSpPr>
            <a:cxnSpLocks/>
          </p:cNvCxnSpPr>
          <p:nvPr/>
        </p:nvCxnSpPr>
        <p:spPr>
          <a:xfrm>
            <a:off x="4871864" y="4581128"/>
            <a:ext cx="7200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986FA9E4-BB16-412E-A75E-F4BD2CD36025}"/>
              </a:ext>
            </a:extLst>
          </p:cNvPr>
          <p:cNvCxnSpPr>
            <a:cxnSpLocks/>
          </p:cNvCxnSpPr>
          <p:nvPr/>
        </p:nvCxnSpPr>
        <p:spPr>
          <a:xfrm>
            <a:off x="4871864" y="4869160"/>
            <a:ext cx="7200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E853AF1E-B68B-4896-8D1D-DA39A5EA075B}"/>
              </a:ext>
            </a:extLst>
          </p:cNvPr>
          <p:cNvCxnSpPr>
            <a:cxnSpLocks/>
          </p:cNvCxnSpPr>
          <p:nvPr/>
        </p:nvCxnSpPr>
        <p:spPr>
          <a:xfrm>
            <a:off x="4871864" y="5157192"/>
            <a:ext cx="7200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8EDB2198-1A2F-4F4C-8B74-2F20F8E297D7}"/>
              </a:ext>
            </a:extLst>
          </p:cNvPr>
          <p:cNvCxnSpPr>
            <a:cxnSpLocks/>
          </p:cNvCxnSpPr>
          <p:nvPr/>
        </p:nvCxnSpPr>
        <p:spPr>
          <a:xfrm>
            <a:off x="4871864" y="5445224"/>
            <a:ext cx="7200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29E3B9B2-4F8C-4216-BC7F-5EA894D6A412}"/>
              </a:ext>
            </a:extLst>
          </p:cNvPr>
          <p:cNvCxnSpPr>
            <a:cxnSpLocks/>
          </p:cNvCxnSpPr>
          <p:nvPr/>
        </p:nvCxnSpPr>
        <p:spPr>
          <a:xfrm>
            <a:off x="4871864" y="5661248"/>
            <a:ext cx="49685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B4206D5B-143F-4484-B765-3A15D28FE406}"/>
              </a:ext>
            </a:extLst>
          </p:cNvPr>
          <p:cNvSpPr/>
          <p:nvPr/>
        </p:nvSpPr>
        <p:spPr>
          <a:xfrm>
            <a:off x="110235" y="6259378"/>
            <a:ext cx="4277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Too simple to reveal more features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6343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3813</TotalTime>
  <Words>1871</Words>
  <Application>Microsoft Office PowerPoint</Application>
  <PresentationFormat>宽屏</PresentationFormat>
  <Paragraphs>318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等线</vt:lpstr>
      <vt:lpstr>等线 Light</vt:lpstr>
      <vt:lpstr>微软雅黑</vt:lpstr>
      <vt:lpstr>Arial</vt:lpstr>
      <vt:lpstr>Calibri</vt:lpstr>
      <vt:lpstr>Cambria Math</vt:lpstr>
      <vt:lpstr>Tahoma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shun zhou</dc:creator>
  <cp:lastModifiedBy>shun zhou</cp:lastModifiedBy>
  <cp:revision>134</cp:revision>
  <dcterms:created xsi:type="dcterms:W3CDTF">2025-02-10T02:53:27Z</dcterms:created>
  <dcterms:modified xsi:type="dcterms:W3CDTF">2025-07-22T03:38:54Z</dcterms:modified>
</cp:coreProperties>
</file>