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26" r:id="rId3"/>
    <p:sldId id="598" r:id="rId4"/>
    <p:sldId id="474" r:id="rId5"/>
    <p:sldId id="612" r:id="rId6"/>
    <p:sldId id="468" r:id="rId7"/>
    <p:sldId id="469" r:id="rId8"/>
    <p:sldId id="466" r:id="rId9"/>
    <p:sldId id="603" r:id="rId10"/>
    <p:sldId id="605" r:id="rId11"/>
    <p:sldId id="602" r:id="rId12"/>
    <p:sldId id="606" r:id="rId13"/>
    <p:sldId id="607" r:id="rId14"/>
    <p:sldId id="597" r:id="rId15"/>
    <p:sldId id="608" r:id="rId16"/>
    <p:sldId id="418" r:id="rId17"/>
    <p:sldId id="506" r:id="rId18"/>
    <p:sldId id="378" r:id="rId19"/>
    <p:sldId id="380" r:id="rId20"/>
    <p:sldId id="600" r:id="rId21"/>
    <p:sldId id="601" r:id="rId22"/>
    <p:sldId id="609" r:id="rId23"/>
    <p:sldId id="599" r:id="rId24"/>
    <p:sldId id="610" r:id="rId25"/>
    <p:sldId id="618" r:id="rId26"/>
    <p:sldId id="611" r:id="rId27"/>
    <p:sldId id="613" r:id="rId28"/>
    <p:sldId id="614" r:id="rId29"/>
    <p:sldId id="615" r:id="rId30"/>
    <p:sldId id="616" r:id="rId31"/>
    <p:sldId id="617" r:id="rId32"/>
    <p:sldId id="619" r:id="rId33"/>
    <p:sldId id="25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69921-ED2E-3B9F-A027-713BC0CFC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77C7EB-D151-2470-E7C0-8501BCE6C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2C4942-56B9-D0CD-4BAC-D28F6DB74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BE1566-892E-2E05-ED22-7848CAE68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73B577-E0CD-4408-60CC-4E49EDFB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29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9BEB4C-4FC5-D77D-AAA6-9E532F1E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750FBF-A6AE-E4FE-C1E7-DC20E7E47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3989B5-5B8B-2B63-68D8-ECFCBF55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7B7EE2-3355-0138-7A23-2C1C583B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BA749B-7836-2447-AEBE-0943F404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99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3BACCF-4086-5CD8-AE9F-ABD36A981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421C5A-E68F-DA46-9F4A-419B7BD18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C2F9DA-D90A-C6EC-E9FB-BB328A135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F4E8D9-920D-4741-597A-CDA4D5C7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FF0FD6-3528-09C5-2EA3-B40ADA21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28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CA870B-F72D-65F5-95BB-44DE1D6D2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6A7FC7-EBE6-CC5E-C469-463E4B484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KITPC, Jun 14th, 2012</a:t>
            </a: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67E5D0-F674-E369-3F10-D085B5A46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3FEA0-60AD-409E-A65A-A3109939CB1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741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7388D1-E82B-0724-4CBA-6B9B958A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1A13CA-4868-2B39-E4D4-06773D331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65F332-B026-84AC-921F-24A87221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A28B45-8E32-C6A4-0D7A-EFED784E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16E930-D403-A1CB-866E-AB063423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11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921E88-AD71-A809-036A-8F0A6033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182B10-01F2-35DF-2877-3FAE1C0E3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09DBEA-3C67-86B4-F373-1AE76952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8D638B-949B-5695-88D7-B512CF96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832362-95E6-3A52-C8FD-E23EB98F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03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DC2602-261B-1F1E-1A6A-0507795BC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3AAA23-866F-BC84-A064-920E1F9B6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15477C-7B00-5592-C0CE-0B7FBC4B5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01238C-70B1-1E94-143E-8CA7571B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656FBA-EF75-03E6-110F-576F8AF7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98B7D7-BAAC-E468-0AF8-A7672B27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91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1893C-BC10-B83C-5A5B-E4C800E3D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B76799-237E-054A-E109-CB7F8C969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F5ABD2-74EE-74EA-9744-4289AAC4F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AAC7DBA-BBF1-3247-0828-68270598D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EC44FC0-9FD9-7BBF-3689-E1DB4263A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DFC1E32-7684-118D-5398-7245B793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9A9A80-B8F2-ADE9-0B0F-F3EE0603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99FFA8C-1DD8-E8E9-FF79-9E0929AE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68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CBC0D-907B-08C8-EEA0-4782F8FC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5DAD161-F0BB-E0B2-4FD5-EF2B854D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0872373-3908-3068-49B5-B41A5F61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3663B1-83C5-EE5B-2135-8EBF3E42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96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8703AE0-EB05-A0CC-C5AC-809B62288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A02AB9-ADD8-E70D-10E0-87AC63554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046616-B3C8-DD9E-F727-6E5F356D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8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B2AFD4-41B9-87C8-D070-1C627E4AD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2F0314-1484-DB38-6317-615EB735C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5F6E3F-A492-A61B-8023-29BCE12D1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EF51F5-7249-CA54-0311-F03BE3D2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2B59B2-BDFF-47E1-20E1-2FB7F6D7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CE91EE-D862-3C19-D817-87F107FD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24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B1937-32B6-9829-A4F8-A027B3DF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39A563E-D6A6-4F29-4475-A77B62148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13D66B-C3EA-9C7A-EB87-5F57D9E87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716C8DD-33F3-5530-8E3D-41E57117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816AF8-A2D3-880E-3B18-B0DB4F28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AD814C-229E-E4A3-5D8E-E1C652C1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30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389458-BE65-100E-ACF1-B97E1059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450152-609D-AD5E-F6CC-78DC420A6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AC5860-E03C-F594-1EC0-42DA65C93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258D-04FD-46E2-8536-B12F84F06B1D}" type="datetimeFigureOut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BE58EF-52B6-C3D6-2A8E-413D38C63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91689D-E49E-6753-E62E-F18CFB20F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12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7BBEC5-0433-3107-CF4A-65CCE351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09128"/>
            <a:ext cx="12192000" cy="155821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4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Nuclear Theory Overview</a:t>
            </a:r>
            <a:br>
              <a:rPr lang="en-US" altLang="zh-CN" sz="4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-on the calculation of NME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30FD9A-16A0-E5D8-33D8-321FF3613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7556"/>
            <a:ext cx="9144000" cy="1912354"/>
          </a:xfrm>
        </p:spPr>
        <p:txBody>
          <a:bodyPr>
            <a:noAutofit/>
          </a:bodyPr>
          <a:lstStyle/>
          <a:p>
            <a:r>
              <a:rPr lang="zh-CN" altLang="en-US" sz="3600" dirty="0"/>
              <a:t>白春林</a:t>
            </a:r>
            <a:endParaRPr lang="en-US" altLang="zh-CN" sz="3600" dirty="0"/>
          </a:p>
          <a:p>
            <a:endParaRPr lang="en-US" altLang="zh-CN" sz="3600" dirty="0"/>
          </a:p>
          <a:p>
            <a:r>
              <a:rPr lang="zh-CN" altLang="en-US" sz="3600" dirty="0"/>
              <a:t>四川大学物理学院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B353DAE-5B38-363C-52B2-3AF98AFFDACA}"/>
              </a:ext>
            </a:extLst>
          </p:cNvPr>
          <p:cNvSpPr txBox="1"/>
          <p:nvPr/>
        </p:nvSpPr>
        <p:spPr>
          <a:xfrm>
            <a:off x="0" y="5281124"/>
            <a:ext cx="12192000" cy="131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kern="1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第一届中微子、原子核核物理和新物理研讨会</a:t>
            </a:r>
            <a:r>
              <a:rPr lang="en-US" altLang="zh-CN" sz="2800" kern="1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(vNN2025)</a:t>
            </a:r>
          </a:p>
          <a:p>
            <a:pPr algn="ctr">
              <a:lnSpc>
                <a:spcPct val="150000"/>
              </a:lnSpc>
            </a:pPr>
            <a:r>
              <a:rPr lang="zh-CN" altLang="en-US" sz="2800" kern="1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兰州，</a:t>
            </a:r>
            <a:r>
              <a:rPr lang="en-US" altLang="zh-CN" sz="2800" kern="1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800" kern="1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800" kern="1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800" kern="1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800" kern="1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21-25</a:t>
            </a:r>
            <a:r>
              <a:rPr lang="zh-CN" altLang="en-US" sz="2800" kern="1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日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4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9A6A97B-32FC-ED7D-3481-739D75044078}"/>
              </a:ext>
            </a:extLst>
          </p:cNvPr>
          <p:cNvSpPr txBox="1"/>
          <p:nvPr/>
        </p:nvSpPr>
        <p:spPr>
          <a:xfrm>
            <a:off x="0" y="43853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</a:rPr>
              <a:t>Efforts through more </a:t>
            </a:r>
            <a:r>
              <a:rPr lang="en-US" altLang="zh-CN" sz="3200" b="1" dirty="0" err="1">
                <a:solidFill>
                  <a:srgbClr val="0000FF"/>
                </a:solidFill>
              </a:rPr>
              <a:t>foundamental</a:t>
            </a:r>
            <a:r>
              <a:rPr lang="en-US" altLang="zh-CN" sz="3200" b="1" dirty="0">
                <a:solidFill>
                  <a:srgbClr val="0000FF"/>
                </a:solidFill>
              </a:rPr>
              <a:t> mechanism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CDE7FCB-F7CD-C198-6E03-0ECC99620F1E}"/>
              </a:ext>
            </a:extLst>
          </p:cNvPr>
          <p:cNvSpPr txBox="1"/>
          <p:nvPr/>
        </p:nvSpPr>
        <p:spPr>
          <a:xfrm>
            <a:off x="1041252" y="1600200"/>
            <a:ext cx="5575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dirty="0"/>
              <a:t>Within a left-right symmetric model</a:t>
            </a:r>
            <a:endParaRPr lang="zh-CN" altLang="en-US" sz="24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695083C-0F95-5EA2-D97C-A694ED6647CC}"/>
              </a:ext>
            </a:extLst>
          </p:cNvPr>
          <p:cNvSpPr txBox="1"/>
          <p:nvPr/>
        </p:nvSpPr>
        <p:spPr>
          <a:xfrm>
            <a:off x="1495814" y="2303501"/>
            <a:ext cx="6598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</a:rPr>
              <a:t>D.L. Fang, B. A. Brown, F. </a:t>
            </a:r>
            <a:r>
              <a:rPr lang="en-US" altLang="zh-CN" sz="2000" dirty="0" err="1">
                <a:solidFill>
                  <a:srgbClr val="0070C0"/>
                </a:solidFill>
              </a:rPr>
              <a:t>Simkovic</a:t>
            </a:r>
            <a:r>
              <a:rPr lang="en-US" altLang="zh-CN" sz="2000" dirty="0">
                <a:solidFill>
                  <a:srgbClr val="0070C0"/>
                </a:solidFill>
              </a:rPr>
              <a:t>, PRC 110, 045502(2024)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B10B3A-04DF-D855-B464-2CD698D7AE99}"/>
              </a:ext>
            </a:extLst>
          </p:cNvPr>
          <p:cNvSpPr txBox="1"/>
          <p:nvPr/>
        </p:nvSpPr>
        <p:spPr>
          <a:xfrm>
            <a:off x="1041252" y="3155916"/>
            <a:ext cx="537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dirty="0"/>
              <a:t>Next-to-Leading-Order Prediction</a:t>
            </a:r>
            <a:endParaRPr lang="zh-CN" altLang="en-US" sz="24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D02F9F7-AEED-0396-F5B6-6D6BB573D95A}"/>
              </a:ext>
            </a:extLst>
          </p:cNvPr>
          <p:cNvSpPr txBox="1"/>
          <p:nvPr/>
        </p:nvSpPr>
        <p:spPr>
          <a:xfrm>
            <a:off x="1495814" y="3841994"/>
            <a:ext cx="5131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</a:rPr>
              <a:t>Y.L. Yang, P. W. Zhao, PRL 134, 242502(2025)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D5B7A2D-1B9C-3CEF-BF97-368BB897F706}"/>
              </a:ext>
            </a:extLst>
          </p:cNvPr>
          <p:cNvSpPr txBox="1"/>
          <p:nvPr/>
        </p:nvSpPr>
        <p:spPr>
          <a:xfrm>
            <a:off x="1041252" y="4711632"/>
            <a:ext cx="8297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dirty="0"/>
              <a:t>Benchmarking NME with High-Energy Nuclear Collision</a:t>
            </a:r>
            <a:endParaRPr lang="zh-CN" altLang="en-US" sz="24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207477C-9515-33A3-8BA0-A35A00EA6E6C}"/>
              </a:ext>
            </a:extLst>
          </p:cNvPr>
          <p:cNvSpPr txBox="1"/>
          <p:nvPr/>
        </p:nvSpPr>
        <p:spPr>
          <a:xfrm>
            <a:off x="1495814" y="5521678"/>
            <a:ext cx="6973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</a:rPr>
              <a:t>Y. Li, X. Zhang, G. Giacalone, J. M. Yao, PRL 135, 002301(2025)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DBFA042-B601-FBE8-5672-F388937A1C9F}"/>
              </a:ext>
            </a:extLst>
          </p:cNvPr>
          <p:cNvSpPr txBox="1"/>
          <p:nvPr/>
        </p:nvSpPr>
        <p:spPr>
          <a:xfrm>
            <a:off x="1628775" y="2986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4430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03EA180-8DAD-A0ED-4D60-E5EDD4E2EDC0}"/>
              </a:ext>
            </a:extLst>
          </p:cNvPr>
          <p:cNvSpPr txBox="1"/>
          <p:nvPr/>
        </p:nvSpPr>
        <p:spPr>
          <a:xfrm>
            <a:off x="0" y="30791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</a:rPr>
              <a:t>Calculation of NME I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AB9AB68-7BEC-B1D3-2155-61B6256B0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979" y="1099932"/>
            <a:ext cx="5724041" cy="8885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BDD5B9-6A59-0A6C-4C51-6FE39347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41" y="1988501"/>
            <a:ext cx="9918915" cy="371442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D883EDF-C4C6-D671-B194-6FBA0A878264}"/>
              </a:ext>
            </a:extLst>
          </p:cNvPr>
          <p:cNvSpPr txBox="1"/>
          <p:nvPr/>
        </p:nvSpPr>
        <p:spPr>
          <a:xfrm>
            <a:off x="0" y="615791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70C0"/>
                </a:solidFill>
              </a:rPr>
              <a:t>Castillo, </a:t>
            </a:r>
            <a:r>
              <a:rPr lang="en-US" altLang="zh-CN" sz="2000" dirty="0" err="1">
                <a:solidFill>
                  <a:srgbClr val="0070C0"/>
                </a:solidFill>
              </a:rPr>
              <a:t>Jokiniemi</a:t>
            </a:r>
            <a:r>
              <a:rPr lang="en-US" altLang="zh-CN" sz="2000" dirty="0">
                <a:solidFill>
                  <a:srgbClr val="0070C0"/>
                </a:solidFill>
              </a:rPr>
              <a:t>, Soriano, Menendez, PLB 860, 139181(2025)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2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D791D5-1ADB-09D9-FB3F-0337CAB26DD2}"/>
              </a:ext>
            </a:extLst>
          </p:cNvPr>
          <p:cNvSpPr txBox="1"/>
          <p:nvPr/>
        </p:nvSpPr>
        <p:spPr>
          <a:xfrm>
            <a:off x="0" y="30791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</a:rPr>
              <a:t>Calculation of NME II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290949-D4F7-1C8D-CC1A-A7D73AC92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1920188"/>
            <a:ext cx="3713098" cy="33611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F11516D-1B6B-EB06-0EB2-E6A588CDD3C2}"/>
              </a:ext>
            </a:extLst>
          </p:cNvPr>
          <p:cNvSpPr txBox="1"/>
          <p:nvPr/>
        </p:nvSpPr>
        <p:spPr>
          <a:xfrm>
            <a:off x="1567543" y="1259633"/>
            <a:ext cx="350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Short Range correlation</a:t>
            </a:r>
            <a:endParaRPr lang="zh-CN" altLang="en-US" sz="24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3B341E-8C04-7D67-8007-FCE8A92EF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163" y="1721298"/>
            <a:ext cx="4197124" cy="6563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BF21C40-6248-C056-9E49-51E3C2CE9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343" y="2502813"/>
            <a:ext cx="2111926" cy="25747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C1A3B3D-E8A9-EF9D-4DEC-2A1203D2DFAC}"/>
              </a:ext>
            </a:extLst>
          </p:cNvPr>
          <p:cNvSpPr txBox="1"/>
          <p:nvPr/>
        </p:nvSpPr>
        <p:spPr>
          <a:xfrm>
            <a:off x="7390168" y="1259633"/>
            <a:ext cx="3413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Closure Approximation</a:t>
            </a:r>
            <a:endParaRPr lang="zh-CN" altLang="en-US" sz="2400" b="1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E12F083-FBF4-B4F0-27C6-ED70B8019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006" y="2455193"/>
            <a:ext cx="4271114" cy="361265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2FB7D38-43D1-0B89-3A5E-DECA68C1BD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788119"/>
            <a:ext cx="5573344" cy="327972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D2A91A2-0CBB-BC21-441E-E4F13DCDD276}"/>
              </a:ext>
            </a:extLst>
          </p:cNvPr>
          <p:cNvSpPr txBox="1"/>
          <p:nvPr/>
        </p:nvSpPr>
        <p:spPr>
          <a:xfrm>
            <a:off x="0" y="6210750"/>
            <a:ext cx="12142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70C0"/>
                </a:solidFill>
              </a:rPr>
              <a:t>Sarkar, Iwata, Jha, Chatterjee, PRC 111, 014326(2025)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F06CB5D-60BD-26D6-8AD6-9805DE79ABCC}"/>
              </a:ext>
            </a:extLst>
          </p:cNvPr>
          <p:cNvSpPr/>
          <p:nvPr/>
        </p:nvSpPr>
        <p:spPr>
          <a:xfrm>
            <a:off x="6096000" y="3429000"/>
            <a:ext cx="5099287" cy="5365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50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608AA75-D0E5-7423-0706-D5E04E2D2B5B}"/>
              </a:ext>
            </a:extLst>
          </p:cNvPr>
          <p:cNvSpPr txBox="1"/>
          <p:nvPr/>
        </p:nvSpPr>
        <p:spPr>
          <a:xfrm>
            <a:off x="0" y="30791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</a:rPr>
              <a:t>Effect of Model Space on NME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E24BD3-3AC9-830B-A2E9-557645BBC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03" y="1051821"/>
            <a:ext cx="6200385" cy="482900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EC39BF3-68DA-F8B8-64A2-B39AAD3F4B21}"/>
              </a:ext>
            </a:extLst>
          </p:cNvPr>
          <p:cNvSpPr txBox="1"/>
          <p:nvPr/>
        </p:nvSpPr>
        <p:spPr>
          <a:xfrm>
            <a:off x="0" y="600657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70C0"/>
                </a:solidFill>
              </a:rPr>
              <a:t>Li, Zhang, Xue, He, Luo, Li, Pan, Draayer, PRC 111, 024318(2025)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9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32F84D56-FFCE-9B1E-98B4-E2C2DE1DF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5639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Effect of Deformation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5E32AA7-27D7-375F-4DB8-BC167A568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49" y="1184408"/>
            <a:ext cx="5985673" cy="38882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FA338B1-CFA2-8A18-5A96-03F88D5CE934}"/>
              </a:ext>
            </a:extLst>
          </p:cNvPr>
          <p:cNvSpPr txBox="1"/>
          <p:nvPr/>
        </p:nvSpPr>
        <p:spPr>
          <a:xfrm>
            <a:off x="3690838" y="5273482"/>
            <a:ext cx="5149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</a:rPr>
              <a:t>Song, Yao, Ring, Meng, PRC 90,054309(2014)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52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C00747E-E7F2-03C3-6D17-223E6D9A1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842" y="986857"/>
            <a:ext cx="6297795" cy="3720335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CDBF30C-1D78-FCD3-14DA-D3DEF3307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5639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Effect of IV pairing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F981523-4122-F90C-20F0-536EA34F8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101" y="4707192"/>
            <a:ext cx="7955797" cy="1477505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FDE1E9A-EE6F-E5AC-FE81-D45F4F36B8A6}"/>
              </a:ext>
            </a:extLst>
          </p:cNvPr>
          <p:cNvCxnSpPr/>
          <p:nvPr/>
        </p:nvCxnSpPr>
        <p:spPr>
          <a:xfrm>
            <a:off x="4348065" y="5299788"/>
            <a:ext cx="33123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EC4ED79-E26A-8E8C-7925-2B4F90A08B70}"/>
              </a:ext>
            </a:extLst>
          </p:cNvPr>
          <p:cNvCxnSpPr/>
          <p:nvPr/>
        </p:nvCxnSpPr>
        <p:spPr>
          <a:xfrm>
            <a:off x="3470988" y="5520592"/>
            <a:ext cx="281784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46D5635-D84E-4FAF-7527-EB7D855ED0AC}"/>
              </a:ext>
            </a:extLst>
          </p:cNvPr>
          <p:cNvCxnSpPr/>
          <p:nvPr/>
        </p:nvCxnSpPr>
        <p:spPr>
          <a:xfrm>
            <a:off x="2118101" y="6212690"/>
            <a:ext cx="104497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DF86FBA-27A6-AA68-C2AF-EAC9A70040C2}"/>
              </a:ext>
            </a:extLst>
          </p:cNvPr>
          <p:cNvCxnSpPr>
            <a:cxnSpLocks/>
          </p:cNvCxnSpPr>
          <p:nvPr/>
        </p:nvCxnSpPr>
        <p:spPr>
          <a:xfrm>
            <a:off x="2223788" y="5990236"/>
            <a:ext cx="34212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572DBC2D-4E1C-6B06-67D6-C9BC192FEEBA}"/>
              </a:ext>
            </a:extLst>
          </p:cNvPr>
          <p:cNvSpPr txBox="1"/>
          <p:nvPr/>
        </p:nvSpPr>
        <p:spPr>
          <a:xfrm>
            <a:off x="0" y="626392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70C0"/>
                </a:solidFill>
              </a:rPr>
              <a:t>Ding, Zhang, Yao, Ring, Meng, PRC 108, 054304(2023)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6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6E88E04-3651-660B-81A5-BC25B0E16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/>
              <a:t>Introduction of collective excitations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D80D7784-1195-FB4F-6135-AEB0C667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557338"/>
            <a:ext cx="27574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ACCFDD67-C995-FF82-3DBB-4954748F2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076701"/>
            <a:ext cx="48244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>
            <a:extLst>
              <a:ext uri="{FF2B5EF4-FFF2-40B4-BE49-F238E27FC236}">
                <a16:creationId xmlns:a16="http://schemas.microsoft.com/office/drawing/2014/main" id="{6AE4E3D5-0F37-9B4B-168A-8792DAA4C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938339"/>
            <a:ext cx="4559300" cy="860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Realistic excitation is not such single-particle transitions.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2A7FFBAE-9AF8-103B-A402-91E1B3BA5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4221164"/>
            <a:ext cx="2504788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Closed-shell  RPA</a:t>
            </a:r>
            <a:r>
              <a:rPr lang="en-US" altLang="zh-CN" sz="18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0727" name="Picture 7">
            <a:extLst>
              <a:ext uri="{FF2B5EF4-FFF2-40B4-BE49-F238E27FC236}">
                <a16:creationId xmlns:a16="http://schemas.microsoft.com/office/drawing/2014/main" id="{06528BE2-5FEA-10D8-A709-2E7731341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5084764"/>
            <a:ext cx="460851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8">
            <a:extLst>
              <a:ext uri="{FF2B5EF4-FFF2-40B4-BE49-F238E27FC236}">
                <a16:creationId xmlns:a16="http://schemas.microsoft.com/office/drawing/2014/main" id="{7B7A2452-D82B-7F82-3C97-FFBEBCF6C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5165726"/>
            <a:ext cx="246311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Open-shell QRPA</a:t>
            </a:r>
            <a:r>
              <a:rPr lang="en-US" altLang="zh-CN" sz="18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0729" name="Picture 9">
            <a:extLst>
              <a:ext uri="{FF2B5EF4-FFF2-40B4-BE49-F238E27FC236}">
                <a16:creationId xmlns:a16="http://schemas.microsoft.com/office/drawing/2014/main" id="{D1271FD9-5A5D-5DC3-8944-B836A2E84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6021388"/>
            <a:ext cx="2916238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 Box 10">
            <a:extLst>
              <a:ext uri="{FF2B5EF4-FFF2-40B4-BE49-F238E27FC236}">
                <a16:creationId xmlns:a16="http://schemas.microsoft.com/office/drawing/2014/main" id="{44A7F20C-6BD6-5EDE-7C53-F4DE7DCD0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6102351"/>
            <a:ext cx="3650358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Bogolyubov transformation</a:t>
            </a:r>
            <a:r>
              <a:rPr lang="en-US" altLang="zh-CN" sz="1800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>
            <a:extLst>
              <a:ext uri="{FF2B5EF4-FFF2-40B4-BE49-F238E27FC236}">
                <a16:creationId xmlns:a16="http://schemas.microsoft.com/office/drawing/2014/main" id="{55FCB433-D91F-1904-70DA-B86E7CBBB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4"/>
            <a:ext cx="12192000" cy="719137"/>
          </a:xfrm>
        </p:spPr>
        <p:txBody>
          <a:bodyPr/>
          <a:lstStyle/>
          <a:p>
            <a:pPr algn="ctr"/>
            <a:r>
              <a:rPr lang="zh-CN" altLang="en-US" sz="4000" b="1" dirty="0">
                <a:solidFill>
                  <a:srgbClr val="0000FF"/>
                </a:solidFill>
              </a:rPr>
              <a:t>开壳偶偶核的</a:t>
            </a:r>
            <a:r>
              <a:rPr lang="en-US" altLang="zh-CN" sz="4000" b="1" dirty="0">
                <a:solidFill>
                  <a:srgbClr val="0000FF"/>
                </a:solidFill>
              </a:rPr>
              <a:t>HFB</a:t>
            </a:r>
            <a:r>
              <a:rPr lang="zh-CN" altLang="en-US" sz="4000" b="1" dirty="0">
                <a:solidFill>
                  <a:srgbClr val="0000FF"/>
                </a:solidFill>
              </a:rPr>
              <a:t>方程</a:t>
            </a:r>
          </a:p>
        </p:txBody>
      </p:sp>
      <p:sp>
        <p:nvSpPr>
          <p:cNvPr id="44035" name="文本框 4">
            <a:extLst>
              <a:ext uri="{FF2B5EF4-FFF2-40B4-BE49-F238E27FC236}">
                <a16:creationId xmlns:a16="http://schemas.microsoft.com/office/drawing/2014/main" id="{A8D528E8-61A6-AEC1-8D1C-CF310869D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1052513"/>
            <a:ext cx="483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0066FF"/>
                </a:solidFill>
                <a:latin typeface="Times New Roman" panose="02020603050405020304" pitchFamily="18" charset="0"/>
              </a:rPr>
              <a:t>Bogolyubov</a:t>
            </a:r>
            <a:r>
              <a:rPr lang="zh-CN" altLang="en-US" sz="2400">
                <a:solidFill>
                  <a:srgbClr val="0066FF"/>
                </a:solidFill>
                <a:latin typeface="Times New Roman" panose="02020603050405020304" pitchFamily="18" charset="0"/>
              </a:rPr>
              <a:t>变换和能量密度泛函：</a:t>
            </a:r>
          </a:p>
        </p:txBody>
      </p:sp>
      <p:pic>
        <p:nvPicPr>
          <p:cNvPr id="44036" name="图片 5">
            <a:extLst>
              <a:ext uri="{FF2B5EF4-FFF2-40B4-BE49-F238E27FC236}">
                <a16:creationId xmlns:a16="http://schemas.microsoft.com/office/drawing/2014/main" id="{152B3EB5-5F5B-85F9-209F-C514407E4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4" y="1557338"/>
            <a:ext cx="31892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文本框 6">
            <a:extLst>
              <a:ext uri="{FF2B5EF4-FFF2-40B4-BE49-F238E27FC236}">
                <a16:creationId xmlns:a16="http://schemas.microsoft.com/office/drawing/2014/main" id="{ED659AA9-641D-4AE2-D5FB-C0F259ECA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2195513"/>
            <a:ext cx="2970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66FF"/>
                </a:solidFill>
                <a:latin typeface="Times New Roman" panose="02020603050405020304" pitchFamily="18" charset="0"/>
              </a:rPr>
              <a:t>密度和对密度矩阵：</a:t>
            </a:r>
          </a:p>
        </p:txBody>
      </p:sp>
      <p:pic>
        <p:nvPicPr>
          <p:cNvPr id="44038" name="图片 7">
            <a:extLst>
              <a:ext uri="{FF2B5EF4-FFF2-40B4-BE49-F238E27FC236}">
                <a16:creationId xmlns:a16="http://schemas.microsoft.com/office/drawing/2014/main" id="{B807685C-5ECD-4597-E7EB-1160F146D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4" y="2781301"/>
            <a:ext cx="40338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图片 8">
            <a:extLst>
              <a:ext uri="{FF2B5EF4-FFF2-40B4-BE49-F238E27FC236}">
                <a16:creationId xmlns:a16="http://schemas.microsoft.com/office/drawing/2014/main" id="{F7A73772-8222-5666-1968-C068F1BF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286250"/>
            <a:ext cx="2449512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文本框 9">
            <a:extLst>
              <a:ext uri="{FF2B5EF4-FFF2-40B4-BE49-F238E27FC236}">
                <a16:creationId xmlns:a16="http://schemas.microsoft.com/office/drawing/2014/main" id="{AE0DAD03-1C2B-2484-86E1-916074BC9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3716338"/>
            <a:ext cx="1435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0066FF"/>
                </a:solidFill>
                <a:latin typeface="Times New Roman" panose="02020603050405020304" pitchFamily="18" charset="0"/>
              </a:rPr>
              <a:t>HFB</a:t>
            </a:r>
            <a:r>
              <a:rPr lang="zh-CN" altLang="en-US" sz="2400">
                <a:solidFill>
                  <a:srgbClr val="0066FF"/>
                </a:solidFill>
                <a:latin typeface="Times New Roman" panose="02020603050405020304" pitchFamily="18" charset="0"/>
              </a:rPr>
              <a:t>方程</a:t>
            </a:r>
          </a:p>
        </p:txBody>
      </p:sp>
      <p:pic>
        <p:nvPicPr>
          <p:cNvPr id="44041" name="图片 10">
            <a:extLst>
              <a:ext uri="{FF2B5EF4-FFF2-40B4-BE49-F238E27FC236}">
                <a16:creationId xmlns:a16="http://schemas.microsoft.com/office/drawing/2014/main" id="{A5C49E3D-6FC4-979D-6FF1-5EE7A464E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5908676"/>
            <a:ext cx="38862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图片 11">
            <a:extLst>
              <a:ext uri="{FF2B5EF4-FFF2-40B4-BE49-F238E27FC236}">
                <a16:creationId xmlns:a16="http://schemas.microsoft.com/office/drawing/2014/main" id="{92F504F1-17A3-C6EB-E43C-4E6C2A984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1622426"/>
            <a:ext cx="34639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图片 12">
            <a:extLst>
              <a:ext uri="{FF2B5EF4-FFF2-40B4-BE49-F238E27FC236}">
                <a16:creationId xmlns:a16="http://schemas.microsoft.com/office/drawing/2014/main" id="{3113AF59-A378-1FAC-CB57-E1C96E2C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338639"/>
            <a:ext cx="353536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箭头: 右 13">
            <a:extLst>
              <a:ext uri="{FF2B5EF4-FFF2-40B4-BE49-F238E27FC236}">
                <a16:creationId xmlns:a16="http://schemas.microsoft.com/office/drawing/2014/main" id="{0B096C92-3487-8AB6-DE05-51A14E1DB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4868863"/>
            <a:ext cx="720725" cy="3603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5789428A-F353-8236-7CCB-D20CD507B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latin typeface="Times New Roman" panose="02020603050405020304" pitchFamily="18" charset="0"/>
                <a:ea typeface="隶书" panose="02010509060101010101" pitchFamily="49" charset="-122"/>
              </a:rPr>
              <a:t>HFB+QRPA theory for open-shell nuclei 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  <a:r>
              <a:rPr lang="en-US" altLang="zh-CN" sz="3600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DDD5B696-05F9-D655-D4F2-184AA768B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692151"/>
            <a:ext cx="430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HFB+pnQRPA in canonical basis</a:t>
            </a:r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761ED10F-9F29-2F3E-CA57-7EA2DC6603C3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2171701"/>
            <a:ext cx="3384550" cy="536575"/>
          </a:xfrm>
          <a:noFill/>
        </p:spPr>
      </p:pic>
      <p:pic>
        <p:nvPicPr>
          <p:cNvPr id="45061" name="Picture 5">
            <a:extLst>
              <a:ext uri="{FF2B5EF4-FFF2-40B4-BE49-F238E27FC236}">
                <a16:creationId xmlns:a16="http://schemas.microsoft.com/office/drawing/2014/main" id="{648D4029-6FD9-7EBC-49CD-38968A68AE42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131889"/>
            <a:ext cx="3816350" cy="954087"/>
          </a:xfrm>
          <a:noFill/>
        </p:spPr>
      </p:pic>
      <p:pic>
        <p:nvPicPr>
          <p:cNvPr id="45062" name="Picture 6">
            <a:extLst>
              <a:ext uri="{FF2B5EF4-FFF2-40B4-BE49-F238E27FC236}">
                <a16:creationId xmlns:a16="http://schemas.microsoft.com/office/drawing/2014/main" id="{7A913B63-608B-5CA6-E82D-AEFAE1359FEB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538" y="2133600"/>
            <a:ext cx="4248150" cy="577850"/>
          </a:xfrm>
          <a:noFill/>
        </p:spPr>
      </p:pic>
      <p:pic>
        <p:nvPicPr>
          <p:cNvPr id="45063" name="Picture 7">
            <a:extLst>
              <a:ext uri="{FF2B5EF4-FFF2-40B4-BE49-F238E27FC236}">
                <a16:creationId xmlns:a16="http://schemas.microsoft.com/office/drawing/2014/main" id="{2E4A4938-7C8B-823A-90EF-590FD77FFD46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4" y="2636838"/>
            <a:ext cx="4752975" cy="646112"/>
          </a:xfrm>
          <a:noFill/>
        </p:spPr>
      </p:pic>
      <p:pic>
        <p:nvPicPr>
          <p:cNvPr id="45064" name="Picture 8">
            <a:extLst>
              <a:ext uri="{FF2B5EF4-FFF2-40B4-BE49-F238E27FC236}">
                <a16:creationId xmlns:a16="http://schemas.microsoft.com/office/drawing/2014/main" id="{0AB77AA0-1F2A-98BA-43AF-78BFB8B1D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284539"/>
            <a:ext cx="60483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>
            <a:extLst>
              <a:ext uri="{FF2B5EF4-FFF2-40B4-BE49-F238E27FC236}">
                <a16:creationId xmlns:a16="http://schemas.microsoft.com/office/drawing/2014/main" id="{FB5C7819-A1BE-7788-D208-0AC42B09F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3937001"/>
            <a:ext cx="43926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Oval 10">
            <a:extLst>
              <a:ext uri="{FF2B5EF4-FFF2-40B4-BE49-F238E27FC236}">
                <a16:creationId xmlns:a16="http://schemas.microsoft.com/office/drawing/2014/main" id="{252127BE-D1E3-0B46-916B-8E2E12237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2708276"/>
            <a:ext cx="3602038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45067" name="Oval 11">
            <a:extLst>
              <a:ext uri="{FF2B5EF4-FFF2-40B4-BE49-F238E27FC236}">
                <a16:creationId xmlns:a16="http://schemas.microsoft.com/office/drawing/2014/main" id="{D0EE72FD-DB5E-CDB7-097E-749D9D2D1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9" y="2133601"/>
            <a:ext cx="3602037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45068" name="Line 12">
            <a:extLst>
              <a:ext uri="{FF2B5EF4-FFF2-40B4-BE49-F238E27FC236}">
                <a16:creationId xmlns:a16="http://schemas.microsoft.com/office/drawing/2014/main" id="{E5EAEB79-F2B4-02CA-E1BC-7E904DBF95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43926" y="1773238"/>
            <a:ext cx="73025" cy="3603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0E9E00FF-3478-B01C-EA8E-F4E747D21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563" y="1341438"/>
            <a:ext cx="24801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</a:rPr>
              <a:t>Receive p-h contribution</a:t>
            </a: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A4AD817F-28A9-B346-231D-6A2459E12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3564" y="3213101"/>
            <a:ext cx="433387" cy="3603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71" name="Text Box 15">
            <a:extLst>
              <a:ext uri="{FF2B5EF4-FFF2-40B4-BE49-F238E27FC236}">
                <a16:creationId xmlns:a16="http://schemas.microsoft.com/office/drawing/2014/main" id="{D301104F-29B9-CE66-E4CB-7A2291D30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0" y="3306764"/>
            <a:ext cx="1313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</a:rPr>
              <a:t>Reveive p-p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</a:rPr>
              <a:t>contribution</a:t>
            </a:r>
          </a:p>
        </p:txBody>
      </p:sp>
      <p:pic>
        <p:nvPicPr>
          <p:cNvPr id="45072" name="Picture 16">
            <a:extLst>
              <a:ext uri="{FF2B5EF4-FFF2-40B4-BE49-F238E27FC236}">
                <a16:creationId xmlns:a16="http://schemas.microsoft.com/office/drawing/2014/main" id="{6F61809B-8598-B7DB-3D19-A273A66A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5229225"/>
            <a:ext cx="64801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3" name="Text Box 17">
            <a:extLst>
              <a:ext uri="{FF2B5EF4-FFF2-40B4-BE49-F238E27FC236}">
                <a16:creationId xmlns:a16="http://schemas.microsoft.com/office/drawing/2014/main" id="{BCA50F3B-AD31-6B6A-88A8-1A3198B51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4797425"/>
            <a:ext cx="2991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Transition strength: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624928B7-6A2E-5985-067E-1352D8946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latin typeface="Times New Roman" panose="02020603050405020304" pitchFamily="18" charset="0"/>
                <a:ea typeface="隶书" panose="02010509060101010101" pitchFamily="49" charset="-122"/>
              </a:rPr>
              <a:t>HFB+QRPA theory for open-shell nuclei 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  <a:r>
              <a:rPr lang="en-US" altLang="zh-CN" sz="3600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B1456538-BD02-0273-2B26-764BC6613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692151"/>
            <a:ext cx="430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HFB+pnQRPA in canonical basis</a:t>
            </a:r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74321E15-FFBD-F5A8-880D-EF214D914939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2171701"/>
            <a:ext cx="3384550" cy="536575"/>
          </a:xfrm>
          <a:noFill/>
        </p:spPr>
      </p:pic>
      <p:pic>
        <p:nvPicPr>
          <p:cNvPr id="46085" name="Picture 5">
            <a:extLst>
              <a:ext uri="{FF2B5EF4-FFF2-40B4-BE49-F238E27FC236}">
                <a16:creationId xmlns:a16="http://schemas.microsoft.com/office/drawing/2014/main" id="{46F7756A-DD4D-C3F7-565C-A01C35AB109A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131889"/>
            <a:ext cx="3816350" cy="954087"/>
          </a:xfrm>
          <a:noFill/>
        </p:spPr>
      </p:pic>
      <p:pic>
        <p:nvPicPr>
          <p:cNvPr id="46086" name="Picture 6">
            <a:extLst>
              <a:ext uri="{FF2B5EF4-FFF2-40B4-BE49-F238E27FC236}">
                <a16:creationId xmlns:a16="http://schemas.microsoft.com/office/drawing/2014/main" id="{F04BBA71-E6F2-DBDC-4345-02F6F9CE3C7F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538" y="2133600"/>
            <a:ext cx="4248150" cy="577850"/>
          </a:xfrm>
          <a:noFill/>
        </p:spPr>
      </p:pic>
      <p:pic>
        <p:nvPicPr>
          <p:cNvPr id="46087" name="Picture 7">
            <a:extLst>
              <a:ext uri="{FF2B5EF4-FFF2-40B4-BE49-F238E27FC236}">
                <a16:creationId xmlns:a16="http://schemas.microsoft.com/office/drawing/2014/main" id="{0356DB53-DF95-FBF4-B55A-D75A5224A824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4" y="2636838"/>
            <a:ext cx="4752975" cy="646112"/>
          </a:xfrm>
          <a:noFill/>
        </p:spPr>
      </p:pic>
      <p:pic>
        <p:nvPicPr>
          <p:cNvPr id="46088" name="Picture 8">
            <a:extLst>
              <a:ext uri="{FF2B5EF4-FFF2-40B4-BE49-F238E27FC236}">
                <a16:creationId xmlns:a16="http://schemas.microsoft.com/office/drawing/2014/main" id="{C1D0337F-EC9C-0F82-912B-C8E5C5099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284539"/>
            <a:ext cx="60483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9">
            <a:extLst>
              <a:ext uri="{FF2B5EF4-FFF2-40B4-BE49-F238E27FC236}">
                <a16:creationId xmlns:a16="http://schemas.microsoft.com/office/drawing/2014/main" id="{68666BFB-C788-ACA3-1851-FEB5A9E4E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3937001"/>
            <a:ext cx="43926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Text Box 10">
            <a:extLst>
              <a:ext uri="{FF2B5EF4-FFF2-40B4-BE49-F238E27FC236}">
                <a16:creationId xmlns:a16="http://schemas.microsoft.com/office/drawing/2014/main" id="{BD04C441-2450-F7C6-BFFA-93F72182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5348289"/>
            <a:ext cx="6090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For more details of the theory one may refer to:</a:t>
            </a:r>
            <a:r>
              <a:rPr lang="en-US" altLang="zh-CN" sz="1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6091" name="Text Box 11">
            <a:extLst>
              <a:ext uri="{FF2B5EF4-FFF2-40B4-BE49-F238E27FC236}">
                <a16:creationId xmlns:a16="http://schemas.microsoft.com/office/drawing/2014/main" id="{8FF6CE1D-A98B-2E77-A868-AD2EC11E6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1" y="5854701"/>
            <a:ext cx="4060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</a:rPr>
              <a:t>D.J.Rowe, nuclear collective motion</a:t>
            </a:r>
          </a:p>
        </p:txBody>
      </p:sp>
      <p:sp>
        <p:nvSpPr>
          <p:cNvPr id="46092" name="Text Box 12">
            <a:extLst>
              <a:ext uri="{FF2B5EF4-FFF2-40B4-BE49-F238E27FC236}">
                <a16:creationId xmlns:a16="http://schemas.microsoft.com/office/drawing/2014/main" id="{AE1BF23A-5716-2F29-6C35-58D9A684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351" y="6334126"/>
            <a:ext cx="543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J. Terasaki. et. al, Phys. Rev. C 71, 034310(2005)</a:t>
            </a:r>
          </a:p>
        </p:txBody>
      </p:sp>
      <p:sp>
        <p:nvSpPr>
          <p:cNvPr id="46093" name="Text Box 13">
            <a:extLst>
              <a:ext uri="{FF2B5EF4-FFF2-40B4-BE49-F238E27FC236}">
                <a16:creationId xmlns:a16="http://schemas.microsoft.com/office/drawing/2014/main" id="{7A4A50A9-1377-FBB3-9346-4784CFF58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4616450"/>
            <a:ext cx="49487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The single-particle states are obtained by HFB</a:t>
            </a:r>
          </a:p>
        </p:txBody>
      </p:sp>
      <p:sp>
        <p:nvSpPr>
          <p:cNvPr id="46094" name="Text Box 14">
            <a:extLst>
              <a:ext uri="{FF2B5EF4-FFF2-40B4-BE49-F238E27FC236}">
                <a16:creationId xmlns:a16="http://schemas.microsoft.com/office/drawing/2014/main" id="{19C57470-F0B9-BA9B-AC3F-41D0F7125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4991101"/>
            <a:ext cx="471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J.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Dobaczewski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, et.al, NPA 422, 103(1984)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EA3B71-AEFF-BADF-5FFC-EFA85A79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outline</a:t>
            </a:r>
            <a:endParaRPr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A735BFB-2557-5995-8447-DC16A7FD7503}"/>
              </a:ext>
            </a:extLst>
          </p:cNvPr>
          <p:cNvSpPr txBox="1"/>
          <p:nvPr/>
        </p:nvSpPr>
        <p:spPr>
          <a:xfrm>
            <a:off x="1268963" y="1838131"/>
            <a:ext cx="8234947" cy="3895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dirty="0"/>
              <a:t>Brief introduction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dirty="0"/>
              <a:t>Factors  affect NME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dirty="0"/>
              <a:t>Including proton-neutron pairing in HFBCS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dirty="0"/>
              <a:t>Summary and perspective</a:t>
            </a:r>
          </a:p>
        </p:txBody>
      </p:sp>
    </p:spTree>
    <p:extLst>
      <p:ext uri="{BB962C8B-B14F-4D97-AF65-F5344CB8AC3E}">
        <p14:creationId xmlns:p14="http://schemas.microsoft.com/office/powerpoint/2010/main" val="3212439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D0FBA304-52AB-8F3A-12BB-29D48FA9C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5639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Effects of IS pairing in QRPA I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F27799A-4F13-D5E1-46FB-F4DDBFF232A5}"/>
              </a:ext>
            </a:extLst>
          </p:cNvPr>
          <p:cNvSpPr txBox="1"/>
          <p:nvPr/>
        </p:nvSpPr>
        <p:spPr>
          <a:xfrm>
            <a:off x="1" y="585148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70C0"/>
                </a:solidFill>
              </a:rPr>
              <a:t>M.T. Mustonen, </a:t>
            </a:r>
            <a:r>
              <a:rPr lang="en-US" altLang="zh-CN" sz="2000" dirty="0" err="1">
                <a:solidFill>
                  <a:srgbClr val="0070C0"/>
                </a:solidFill>
              </a:rPr>
              <a:t>J.Engel</a:t>
            </a:r>
            <a:r>
              <a:rPr lang="en-US" altLang="zh-CN" sz="2000" dirty="0">
                <a:solidFill>
                  <a:srgbClr val="0070C0"/>
                </a:solidFill>
              </a:rPr>
              <a:t>, PRC 87,064302(2013)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052D487-E9BA-9F95-07D6-D708E076F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595" y="1007534"/>
            <a:ext cx="6233429" cy="452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1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5DE623AA-97DC-1C68-8215-7EC40E963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5639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Effects of IS pairing in QRPA II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C23475C-43ED-4FDC-8C4E-CAF950622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55" y="948532"/>
            <a:ext cx="4980122" cy="48303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6661F97-3B78-8FF3-029C-A3E6AD49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811" y="948532"/>
            <a:ext cx="5251238" cy="475247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35FCC21-F3FD-223F-E72B-AA9ED11A14BA}"/>
              </a:ext>
            </a:extLst>
          </p:cNvPr>
          <p:cNvSpPr txBox="1"/>
          <p:nvPr/>
        </p:nvSpPr>
        <p:spPr>
          <a:xfrm>
            <a:off x="1" y="612933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0070C0"/>
                </a:solidFill>
              </a:rPr>
              <a:t>Lv</a:t>
            </a:r>
            <a:r>
              <a:rPr lang="en-US" altLang="zh-CN" sz="2000" dirty="0">
                <a:solidFill>
                  <a:srgbClr val="0070C0"/>
                </a:solidFill>
              </a:rPr>
              <a:t>, Niu, Fang, Yao, Bai, Meng, PRC 108, L051304(2023)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6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1F38A781-C487-AFE1-BA23-8DA4C3648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5639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Effects of IS pairing in QRPA III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A08276-E35F-D95F-C663-D7DF8F8DB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17" y="1309320"/>
            <a:ext cx="5554783" cy="37198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5CD9F3B-C18C-6013-5D87-6123EFC41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944" y="1309320"/>
            <a:ext cx="5160839" cy="371988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6E7F068-4E7B-2B17-CE67-5AE6279E0A3C}"/>
              </a:ext>
            </a:extLst>
          </p:cNvPr>
          <p:cNvSpPr txBox="1"/>
          <p:nvPr/>
        </p:nvSpPr>
        <p:spPr>
          <a:xfrm>
            <a:off x="0" y="597800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70C0"/>
                </a:solidFill>
              </a:rPr>
              <a:t>Wu, Bai, Fang, Niu, Sagawa, Zhang, CPC 49, 074112(2025)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08FEE5D-456D-ACD3-1DB7-65F26DD3B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278" y="5220633"/>
            <a:ext cx="2541722" cy="67159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0611DA2-E4B3-EC33-BD0C-AC4E169E2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944" y="5205134"/>
            <a:ext cx="2438400" cy="6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0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F078F2-DDE6-93EF-A18E-136F78DB8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322" y="1542050"/>
            <a:ext cx="4814807" cy="467532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D2B6DFB-D7A6-F218-6907-68A84B5FB83D}"/>
              </a:ext>
            </a:extLst>
          </p:cNvPr>
          <p:cNvSpPr txBox="1"/>
          <p:nvPr/>
        </p:nvSpPr>
        <p:spPr>
          <a:xfrm>
            <a:off x="0" y="410546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00FF"/>
                </a:solidFill>
              </a:rPr>
              <a:t>Possible data to fix IS </a:t>
            </a:r>
            <a:r>
              <a:rPr lang="en-US" altLang="zh-CN" sz="3200" dirty="0" err="1">
                <a:solidFill>
                  <a:srgbClr val="0000FF"/>
                </a:solidFill>
              </a:rPr>
              <a:t>pn</a:t>
            </a:r>
            <a:r>
              <a:rPr lang="en-US" altLang="zh-CN" sz="3200" dirty="0">
                <a:solidFill>
                  <a:srgbClr val="0000FF"/>
                </a:solidFill>
              </a:rPr>
              <a:t> pairing I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D52C43D-8358-1150-20E0-C9A3F1655C6D}"/>
              </a:ext>
            </a:extLst>
          </p:cNvPr>
          <p:cNvSpPr txBox="1"/>
          <p:nvPr/>
        </p:nvSpPr>
        <p:spPr>
          <a:xfrm>
            <a:off x="1" y="6217372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70C0"/>
                </a:solidFill>
              </a:rPr>
              <a:t>B. </a:t>
            </a:r>
            <a:r>
              <a:rPr lang="en-US" altLang="zh-CN" sz="2000" dirty="0" err="1">
                <a:solidFill>
                  <a:srgbClr val="0070C0"/>
                </a:solidFill>
              </a:rPr>
              <a:t>Cederwall</a:t>
            </a:r>
            <a:r>
              <a:rPr lang="en-US" altLang="zh-CN" sz="2000" dirty="0">
                <a:solidFill>
                  <a:srgbClr val="0070C0"/>
                </a:solidFill>
              </a:rPr>
              <a:t>, et al., Nature 469, 68(2011) 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97CF11C-BC98-B950-2D78-04E5DE65F6ED}"/>
              </a:ext>
            </a:extLst>
          </p:cNvPr>
          <p:cNvSpPr txBox="1"/>
          <p:nvPr/>
        </p:nvSpPr>
        <p:spPr>
          <a:xfrm>
            <a:off x="4646644" y="1035419"/>
            <a:ext cx="244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aseline="30000" dirty="0">
                <a:solidFill>
                  <a:srgbClr val="FF0000"/>
                </a:solidFill>
              </a:rPr>
              <a:t>58</a:t>
            </a:r>
            <a:r>
              <a:rPr lang="en-US" altLang="zh-CN" sz="2000" dirty="0">
                <a:solidFill>
                  <a:srgbClr val="FF0000"/>
                </a:solidFill>
              </a:rPr>
              <a:t>Ni</a:t>
            </a:r>
            <a:r>
              <a:rPr lang="zh-CN" altLang="en-US" sz="2000" dirty="0">
                <a:solidFill>
                  <a:srgbClr val="FF0000"/>
                </a:solidFill>
              </a:rPr>
              <a:t>（</a:t>
            </a:r>
            <a:r>
              <a:rPr lang="en-US" altLang="zh-CN" sz="2000" baseline="30000" dirty="0">
                <a:solidFill>
                  <a:srgbClr val="FF0000"/>
                </a:solidFill>
              </a:rPr>
              <a:t>36</a:t>
            </a:r>
            <a:r>
              <a:rPr lang="en-US" altLang="zh-CN" sz="2000" dirty="0">
                <a:solidFill>
                  <a:srgbClr val="FF0000"/>
                </a:solidFill>
              </a:rPr>
              <a:t>Ar</a:t>
            </a:r>
            <a:r>
              <a:rPr lang="zh-CN" altLang="en-US" sz="2000" dirty="0">
                <a:solidFill>
                  <a:srgbClr val="FF0000"/>
                </a:solidFill>
              </a:rPr>
              <a:t>，</a:t>
            </a:r>
            <a:r>
              <a:rPr lang="en-US" altLang="zh-CN" sz="2000" dirty="0">
                <a:solidFill>
                  <a:srgbClr val="FF0000"/>
                </a:solidFill>
              </a:rPr>
              <a:t>2n)</a:t>
            </a:r>
            <a:r>
              <a:rPr lang="en-US" altLang="zh-CN" sz="2000" baseline="30000" dirty="0">
                <a:solidFill>
                  <a:srgbClr val="FF0000"/>
                </a:solidFill>
              </a:rPr>
              <a:t>92</a:t>
            </a:r>
            <a:r>
              <a:rPr lang="en-US" altLang="zh-CN" sz="2000" dirty="0">
                <a:solidFill>
                  <a:srgbClr val="FF0000"/>
                </a:solidFill>
              </a:rPr>
              <a:t>Pd</a:t>
            </a:r>
            <a:r>
              <a:rPr lang="en-US" altLang="zh-CN" sz="2000" baseline="30000" dirty="0">
                <a:solidFill>
                  <a:srgbClr val="FF0000"/>
                </a:solidFill>
              </a:rPr>
              <a:t>*</a:t>
            </a:r>
            <a:endParaRPr lang="zh-CN" altLang="en-US" sz="20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56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4A71F7E-C98A-F3BE-A613-4DACA6DD5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04" y="1177309"/>
            <a:ext cx="4772026" cy="38705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B780C9B-C1D8-A59B-15B5-50AF75CC6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113" y="1149526"/>
            <a:ext cx="4503575" cy="455894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08232AC-092B-A93C-E847-45E7DD6D4053}"/>
              </a:ext>
            </a:extLst>
          </p:cNvPr>
          <p:cNvSpPr txBox="1"/>
          <p:nvPr/>
        </p:nvSpPr>
        <p:spPr>
          <a:xfrm>
            <a:off x="0" y="410546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00FF"/>
                </a:solidFill>
              </a:rPr>
              <a:t>Possible data to fix IS </a:t>
            </a:r>
            <a:r>
              <a:rPr lang="en-US" altLang="zh-CN" sz="3200" dirty="0" err="1">
                <a:solidFill>
                  <a:srgbClr val="0000FF"/>
                </a:solidFill>
              </a:rPr>
              <a:t>pn</a:t>
            </a:r>
            <a:r>
              <a:rPr lang="en-US" altLang="zh-CN" sz="3200" dirty="0">
                <a:solidFill>
                  <a:srgbClr val="0000FF"/>
                </a:solidFill>
              </a:rPr>
              <a:t> pairing II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08424AE-AB54-3C5E-F8F0-213536602E06}"/>
              </a:ext>
            </a:extLst>
          </p:cNvPr>
          <p:cNvSpPr txBox="1"/>
          <p:nvPr/>
        </p:nvSpPr>
        <p:spPr>
          <a:xfrm>
            <a:off x="1445810" y="5996311"/>
            <a:ext cx="4323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</a:rPr>
              <a:t>Y. Fujita, et al., PRL 112, 112502(2014)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E65D509-5559-884F-E7EB-205F0683C1FB}"/>
              </a:ext>
            </a:extLst>
          </p:cNvPr>
          <p:cNvSpPr txBox="1"/>
          <p:nvPr/>
        </p:nvSpPr>
        <p:spPr>
          <a:xfrm>
            <a:off x="6615113" y="5996311"/>
            <a:ext cx="7015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</a:rPr>
              <a:t>Bai, Sagawa, Colo, Fujita, Zhang, Zhang, Xu, </a:t>
            </a:r>
          </a:p>
          <a:p>
            <a:r>
              <a:rPr lang="en-US" altLang="zh-CN" sz="2000" dirty="0">
                <a:solidFill>
                  <a:srgbClr val="0070C0"/>
                </a:solidFill>
              </a:rPr>
              <a:t>PRC 90, 054335(2014)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6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5DF69A0-DE77-2C15-78E1-2F513D99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342" y="1248642"/>
            <a:ext cx="5827363" cy="451000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6BA14B2-4439-4C5C-C55F-D947EE02AE26}"/>
              </a:ext>
            </a:extLst>
          </p:cNvPr>
          <p:cNvSpPr txBox="1"/>
          <p:nvPr/>
        </p:nvSpPr>
        <p:spPr>
          <a:xfrm>
            <a:off x="0" y="410546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00FF"/>
                </a:solidFill>
              </a:rPr>
              <a:t>Possible data to fix IS </a:t>
            </a:r>
            <a:r>
              <a:rPr lang="en-US" altLang="zh-CN" sz="3200" dirty="0" err="1">
                <a:solidFill>
                  <a:srgbClr val="0000FF"/>
                </a:solidFill>
              </a:rPr>
              <a:t>pn</a:t>
            </a:r>
            <a:r>
              <a:rPr lang="en-US" altLang="zh-CN" sz="3200" dirty="0">
                <a:solidFill>
                  <a:srgbClr val="0000FF"/>
                </a:solidFill>
              </a:rPr>
              <a:t> pairing III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EDC79B3-8BA7-E518-6D64-E61E14A772FE}"/>
              </a:ext>
            </a:extLst>
          </p:cNvPr>
          <p:cNvSpPr txBox="1"/>
          <p:nvPr/>
        </p:nvSpPr>
        <p:spPr>
          <a:xfrm>
            <a:off x="3329055" y="6011970"/>
            <a:ext cx="6117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</a:rPr>
              <a:t>Wang, Wang, Xu, Zhao, Meng, PRL 132, 232501(2024)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90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04B90-DF56-253B-C81A-87FC1D966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205C7A-E237-3357-4FA8-D7CCC9D7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outline</a:t>
            </a:r>
            <a:endParaRPr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D9CA19F-48FE-6512-3617-8B7CB6EF1EAD}"/>
              </a:ext>
            </a:extLst>
          </p:cNvPr>
          <p:cNvSpPr txBox="1"/>
          <p:nvPr/>
        </p:nvSpPr>
        <p:spPr>
          <a:xfrm>
            <a:off x="1268963" y="1838131"/>
            <a:ext cx="8234947" cy="3895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dirty="0"/>
              <a:t>Brief introduction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dirty="0"/>
              <a:t>Factors  affect NME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dirty="0">
                <a:solidFill>
                  <a:srgbClr val="C00000"/>
                </a:solidFill>
              </a:rPr>
              <a:t>Including proton-neutron pairing in HFBCS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dirty="0"/>
              <a:t>Summary and perspective</a:t>
            </a:r>
          </a:p>
        </p:txBody>
      </p:sp>
    </p:spTree>
    <p:extLst>
      <p:ext uri="{BB962C8B-B14F-4D97-AF65-F5344CB8AC3E}">
        <p14:creationId xmlns:p14="http://schemas.microsoft.com/office/powerpoint/2010/main" val="3307356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7B1A4D44-A104-4456-BB3C-044B24D9B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5639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HF+pnBCS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 I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32E88A-D176-740A-C635-25AB3003A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23" y="1462943"/>
            <a:ext cx="6149749" cy="14501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3EC4E8-5C51-29DA-08F6-8C3D3F85C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23" y="3540968"/>
            <a:ext cx="6315956" cy="265784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7F3C457-D265-4AF1-86ED-D4E2D77BDA2D}"/>
              </a:ext>
            </a:extLst>
          </p:cNvPr>
          <p:cNvSpPr txBox="1"/>
          <p:nvPr/>
        </p:nvSpPr>
        <p:spPr>
          <a:xfrm>
            <a:off x="702452" y="872382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pn </a:t>
            </a:r>
            <a:r>
              <a:rPr lang="en-US" altLang="zh-CN" sz="2400" dirty="0"/>
              <a:t>BCS transformation</a:t>
            </a:r>
            <a:endParaRPr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C1B3F72-A8E2-B1DC-21A4-49241EE9EE2E}"/>
              </a:ext>
            </a:extLst>
          </p:cNvPr>
          <p:cNvSpPr txBox="1"/>
          <p:nvPr/>
        </p:nvSpPr>
        <p:spPr>
          <a:xfrm>
            <a:off x="808197" y="3021537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pn</a:t>
            </a:r>
            <a:r>
              <a:rPr lang="en-US" altLang="zh-CN" sz="2400" dirty="0"/>
              <a:t> BCS equation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07049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7C16974-C6F7-E308-3FE0-F313F6BF9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97" y="951722"/>
            <a:ext cx="4069563" cy="48052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CCC4270-55E5-88A1-8988-AF9CAECAB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082" y="951722"/>
            <a:ext cx="3617172" cy="4581331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3124BE84-2D0D-C2B6-390A-68C696414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5639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HF+pnBCS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 II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BC43885-7572-AFF8-449B-C20506BBE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874" y="5699192"/>
            <a:ext cx="1405180" cy="8524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08FC256-693A-CCEA-5A97-922FC4E2F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977" y="5785883"/>
            <a:ext cx="1881996" cy="73681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2C32FF3-D87C-5453-8155-DDA704F1EC0C}"/>
              </a:ext>
            </a:extLst>
          </p:cNvPr>
          <p:cNvSpPr txBox="1"/>
          <p:nvPr/>
        </p:nvSpPr>
        <p:spPr>
          <a:xfrm>
            <a:off x="6736702" y="5699192"/>
            <a:ext cx="4297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IV </a:t>
            </a:r>
            <a:r>
              <a:rPr lang="en-US" altLang="zh-CN" sz="2000" dirty="0" err="1">
                <a:solidFill>
                  <a:srgbClr val="FF0000"/>
                </a:solidFill>
              </a:rPr>
              <a:t>pn</a:t>
            </a:r>
            <a:r>
              <a:rPr lang="en-US" altLang="zh-CN" sz="2000" dirty="0">
                <a:solidFill>
                  <a:srgbClr val="FF0000"/>
                </a:solidFill>
              </a:rPr>
              <a:t> pairing cannot coexistence with</a:t>
            </a:r>
          </a:p>
          <a:p>
            <a:r>
              <a:rPr lang="en-US" altLang="zh-CN" sz="2000" dirty="0" err="1">
                <a:solidFill>
                  <a:srgbClr val="FF0000"/>
                </a:solidFill>
              </a:rPr>
              <a:t>nn</a:t>
            </a:r>
            <a:r>
              <a:rPr lang="en-US" altLang="zh-CN" sz="2000" dirty="0">
                <a:solidFill>
                  <a:srgbClr val="FF0000"/>
                </a:solidFill>
              </a:rPr>
              <a:t>, pp, and IS </a:t>
            </a:r>
            <a:r>
              <a:rPr lang="en-US" altLang="zh-CN" sz="2000" dirty="0" err="1">
                <a:solidFill>
                  <a:srgbClr val="FF0000"/>
                </a:solidFill>
              </a:rPr>
              <a:t>pn</a:t>
            </a:r>
            <a:r>
              <a:rPr lang="en-US" altLang="zh-CN" sz="2000" dirty="0">
                <a:solidFill>
                  <a:srgbClr val="FF0000"/>
                </a:solidFill>
              </a:rPr>
              <a:t> pairing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53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12623B5-72BF-B051-6930-9DAB38296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5639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pn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 HF+BCS III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087F55B-F13B-B9C5-EF66-BBA437CE0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835077"/>
            <a:ext cx="4919706" cy="57287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E8EA2C7-2B63-171E-2B94-096209A66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984" y="835077"/>
            <a:ext cx="4997701" cy="56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6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D02238-78C9-1720-52B4-F1678C2EF305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12192000" cy="8232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/>
              <a:t>原子核中的对关联 </a:t>
            </a:r>
            <a:r>
              <a:rPr lang="en-US" altLang="zh-CN" b="1" dirty="0"/>
              <a:t>I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281EF0A-FCA0-20E2-7539-9D3170636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74" y="5192503"/>
            <a:ext cx="4374600" cy="10316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BAE3896-8C3B-9AA7-7C07-7FE525B1E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74" y="1323357"/>
            <a:ext cx="5328947" cy="3734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39E593-B5C5-D9BD-D9AD-CBEC971E6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479" y="1323357"/>
            <a:ext cx="3905573" cy="36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04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EC85998-C734-D454-706E-62045081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96" y="1035685"/>
            <a:ext cx="8033553" cy="4517792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04824517-E489-F3D6-32BB-3C81A42DD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5639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HF+pnBCS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 III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6AF93A8-FBAA-ECD9-3B6C-CFBEEC8E95B7}"/>
              </a:ext>
            </a:extLst>
          </p:cNvPr>
          <p:cNvSpPr txBox="1"/>
          <p:nvPr/>
        </p:nvSpPr>
        <p:spPr>
          <a:xfrm>
            <a:off x="3057235" y="5754085"/>
            <a:ext cx="5900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</a:rPr>
              <a:t>Xin Lian, Bai, Sagawa, Zhang, To Be submitted soon.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27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AC8E0E5-6F86-1EAB-48ED-0ED39A14B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501" y="1051305"/>
            <a:ext cx="7760961" cy="431771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5E70194-1B86-AABD-C5E8-5C4CC4175D94}"/>
              </a:ext>
            </a:extLst>
          </p:cNvPr>
          <p:cNvSpPr txBox="1"/>
          <p:nvPr/>
        </p:nvSpPr>
        <p:spPr>
          <a:xfrm>
            <a:off x="0" y="46653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00FF"/>
                </a:solidFill>
              </a:rPr>
              <a:t>Difficulty in </a:t>
            </a:r>
            <a:r>
              <a:rPr lang="en-US" altLang="zh-CN" sz="3200" dirty="0" err="1">
                <a:solidFill>
                  <a:srgbClr val="0000FF"/>
                </a:solidFill>
              </a:rPr>
              <a:t>HF+pnBCS+pnQRPA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99B43A4-9DB9-F243-49AE-8EACEF29BD31}"/>
              </a:ext>
            </a:extLst>
          </p:cNvPr>
          <p:cNvSpPr txBox="1"/>
          <p:nvPr/>
        </p:nvSpPr>
        <p:spPr>
          <a:xfrm>
            <a:off x="2083838" y="6092890"/>
            <a:ext cx="887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</a:rPr>
              <a:t>Very strong IS pairing strength is needed in oblate and weak deformation case.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8EDBA6-D666-6384-8AED-93961D87D9F2}"/>
              </a:ext>
            </a:extLst>
          </p:cNvPr>
          <p:cNvSpPr txBox="1"/>
          <p:nvPr/>
        </p:nvSpPr>
        <p:spPr>
          <a:xfrm>
            <a:off x="3283605" y="5606640"/>
            <a:ext cx="5173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</a:rPr>
              <a:t>M.T. Mustonen, </a:t>
            </a:r>
            <a:r>
              <a:rPr lang="en-US" altLang="zh-CN" sz="2000" dirty="0" err="1">
                <a:solidFill>
                  <a:srgbClr val="0070C0"/>
                </a:solidFill>
              </a:rPr>
              <a:t>J.Engel</a:t>
            </a:r>
            <a:r>
              <a:rPr lang="en-US" altLang="zh-CN" sz="2000" dirty="0">
                <a:solidFill>
                  <a:srgbClr val="0070C0"/>
                </a:solidFill>
              </a:rPr>
              <a:t>, PRC 87,064302(2013)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59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225B9D-0557-C392-50B0-6C477224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and Perspective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7F43CD-F461-0BE7-8B6A-DDDD972FA94B}"/>
              </a:ext>
            </a:extLst>
          </p:cNvPr>
          <p:cNvSpPr txBox="1"/>
          <p:nvPr/>
        </p:nvSpPr>
        <p:spPr>
          <a:xfrm>
            <a:off x="1184988" y="1903445"/>
            <a:ext cx="10525638" cy="2469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>
                <a:solidFill>
                  <a:srgbClr val="0070C0"/>
                </a:solidFill>
              </a:rPr>
              <a:t>LO operator contribution to the NME is the most important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>
                <a:solidFill>
                  <a:srgbClr val="0070C0"/>
                </a:solidFill>
              </a:rPr>
              <a:t>Higher order operators</a:t>
            </a:r>
            <a:r>
              <a:rPr lang="zh-CN" altLang="en-US" sz="2000" dirty="0">
                <a:solidFill>
                  <a:srgbClr val="0070C0"/>
                </a:solidFill>
              </a:rPr>
              <a:t>、</a:t>
            </a:r>
            <a:r>
              <a:rPr lang="en-US" altLang="zh-CN" sz="2000" dirty="0">
                <a:solidFill>
                  <a:srgbClr val="0070C0"/>
                </a:solidFill>
              </a:rPr>
              <a:t>short-range correlations</a:t>
            </a:r>
            <a:r>
              <a:rPr lang="zh-CN" altLang="en-US" sz="2000" dirty="0">
                <a:solidFill>
                  <a:srgbClr val="0070C0"/>
                </a:solidFill>
              </a:rPr>
              <a:t>、</a:t>
            </a:r>
            <a:r>
              <a:rPr lang="en-US" altLang="zh-CN" sz="2000" dirty="0">
                <a:solidFill>
                  <a:srgbClr val="0070C0"/>
                </a:solidFill>
              </a:rPr>
              <a:t>closure approximation ~10% difference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>
                <a:solidFill>
                  <a:srgbClr val="0070C0"/>
                </a:solidFill>
              </a:rPr>
              <a:t>Model space, deformation, and </a:t>
            </a:r>
            <a:r>
              <a:rPr lang="en-US" altLang="zh-CN" sz="2000" dirty="0" err="1">
                <a:solidFill>
                  <a:srgbClr val="0070C0"/>
                </a:solidFill>
              </a:rPr>
              <a:t>pn</a:t>
            </a:r>
            <a:r>
              <a:rPr lang="en-US" altLang="zh-CN" sz="2000" dirty="0">
                <a:solidFill>
                  <a:srgbClr val="0070C0"/>
                </a:solidFill>
              </a:rPr>
              <a:t> pairing is very important for NME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 err="1">
                <a:solidFill>
                  <a:srgbClr val="0070C0"/>
                </a:solidFill>
              </a:rPr>
              <a:t>HF+pnBCS+pnQRPA</a:t>
            </a:r>
            <a:r>
              <a:rPr lang="en-US" altLang="zh-CN" sz="2000" dirty="0">
                <a:solidFill>
                  <a:srgbClr val="0070C0"/>
                </a:solidFill>
              </a:rPr>
              <a:t> calculations will be done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31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A99C3B5-DC06-7126-987D-9E2ED687AA8B}"/>
              </a:ext>
            </a:extLst>
          </p:cNvPr>
          <p:cNvSpPr/>
          <p:nvPr/>
        </p:nvSpPr>
        <p:spPr>
          <a:xfrm>
            <a:off x="1238749" y="2967335"/>
            <a:ext cx="971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your for your attention!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887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EA585998-A398-4326-5986-D9F323D101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860449"/>
              </p:ext>
            </p:extLst>
          </p:nvPr>
        </p:nvGraphicFramePr>
        <p:xfrm>
          <a:off x="2492692" y="2496075"/>
          <a:ext cx="52085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779200" imgH="264960" progId="Equation.3">
                  <p:embed/>
                </p:oleObj>
              </mc:Choice>
              <mc:Fallback>
                <p:oleObj name="数式" r:id="rId2" imgW="2779200" imgH="264960" progId="Equation.3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EA585998-A398-4326-5986-D9F323D101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692" y="2496075"/>
                        <a:ext cx="52085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>
            <a:extLst>
              <a:ext uri="{FF2B5EF4-FFF2-40B4-BE49-F238E27FC236}">
                <a16:creationId xmlns:a16="http://schemas.microsoft.com/office/drawing/2014/main" id="{EFB8CB24-CBD6-5029-A746-8A7E1BD33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159519"/>
              </p:ext>
            </p:extLst>
          </p:nvPr>
        </p:nvGraphicFramePr>
        <p:xfrm>
          <a:off x="2418053" y="4427078"/>
          <a:ext cx="33623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700280" imgH="228240" progId="Equation.3">
                  <p:embed/>
                </p:oleObj>
              </mc:Choice>
              <mc:Fallback>
                <p:oleObj name="数式" r:id="rId4" imgW="1700280" imgH="228240" progId="Equation.3">
                  <p:embed/>
                  <p:pic>
                    <p:nvPicPr>
                      <p:cNvPr id="1027" name="Object 3">
                        <a:extLst>
                          <a:ext uri="{FF2B5EF4-FFF2-40B4-BE49-F238E27FC236}">
                            <a16:creationId xmlns:a16="http://schemas.microsoft.com/office/drawing/2014/main" id="{EFB8CB24-CBD6-5029-A746-8A7E1BD33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053" y="4427078"/>
                        <a:ext cx="33623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>
            <a:extLst>
              <a:ext uri="{FF2B5EF4-FFF2-40B4-BE49-F238E27FC236}">
                <a16:creationId xmlns:a16="http://schemas.microsoft.com/office/drawing/2014/main" id="{435596A6-0785-E3EB-5039-031B4B0A6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988002"/>
              </p:ext>
            </p:extLst>
          </p:nvPr>
        </p:nvGraphicFramePr>
        <p:xfrm>
          <a:off x="2424403" y="4998577"/>
          <a:ext cx="59658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3583800" imgH="264960" progId="Equation.3">
                  <p:embed/>
                </p:oleObj>
              </mc:Choice>
              <mc:Fallback>
                <p:oleObj name="数式" r:id="rId6" imgW="3583800" imgH="264960" progId="Equation.3">
                  <p:embed/>
                  <p:pic>
                    <p:nvPicPr>
                      <p:cNvPr id="1028" name="Object 4">
                        <a:extLst>
                          <a:ext uri="{FF2B5EF4-FFF2-40B4-BE49-F238E27FC236}">
                            <a16:creationId xmlns:a16="http://schemas.microsoft.com/office/drawing/2014/main" id="{435596A6-0785-E3EB-5039-031B4B0A6D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403" y="4998577"/>
                        <a:ext cx="59658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テキスト ボックス 6">
            <a:extLst>
              <a:ext uri="{FF2B5EF4-FFF2-40B4-BE49-F238E27FC236}">
                <a16:creationId xmlns:a16="http://schemas.microsoft.com/office/drawing/2014/main" id="{C4B0C5B5-64A9-C460-660E-18B2872FB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9" y="1612485"/>
            <a:ext cx="3557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ja-JP" sz="2400" dirty="0"/>
              <a:t>T=1, S=0 pair</a:t>
            </a:r>
            <a:endParaRPr kumimoji="1" lang="ja-JP" altLang="en-US" sz="2400" dirty="0"/>
          </a:p>
        </p:txBody>
      </p:sp>
      <p:sp>
        <p:nvSpPr>
          <p:cNvPr id="1030" name="テキスト ボックス 7">
            <a:extLst>
              <a:ext uri="{FF2B5EF4-FFF2-40B4-BE49-F238E27FC236}">
                <a16:creationId xmlns:a16="http://schemas.microsoft.com/office/drawing/2014/main" id="{2F6E6755-51DA-3F2A-BFF5-6A8B19B4F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7" y="3563409"/>
            <a:ext cx="2347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ja-JP" sz="2400" dirty="0"/>
              <a:t>T=0, S=1 pair</a:t>
            </a:r>
            <a:endParaRPr kumimoji="1" lang="ja-JP" altLang="en-US" sz="24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7620906-0DC5-FB33-2A2C-3BD5041E8873}"/>
              </a:ext>
            </a:extLst>
          </p:cNvPr>
          <p:cNvGrpSpPr/>
          <p:nvPr/>
        </p:nvGrpSpPr>
        <p:grpSpPr>
          <a:xfrm>
            <a:off x="8632826" y="2032960"/>
            <a:ext cx="1579283" cy="1304368"/>
            <a:chOff x="8329614" y="1614208"/>
            <a:chExt cx="1579283" cy="1304368"/>
          </a:xfrm>
        </p:grpSpPr>
        <p:sp>
          <p:nvSpPr>
            <p:cNvPr id="11" name="上矢印 10">
              <a:extLst>
                <a:ext uri="{FF2B5EF4-FFF2-40B4-BE49-F238E27FC236}">
                  <a16:creationId xmlns:a16="http://schemas.microsoft.com/office/drawing/2014/main" id="{6D25025B-3738-0DE4-D2F9-2DC129C199AD}"/>
                </a:ext>
              </a:extLst>
            </p:cNvPr>
            <p:cNvSpPr/>
            <p:nvPr/>
          </p:nvSpPr>
          <p:spPr>
            <a:xfrm>
              <a:off x="8501062" y="1614208"/>
              <a:ext cx="160337" cy="725487"/>
            </a:xfrm>
            <a:prstGeom prst="up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12" name="下矢印 11">
              <a:extLst>
                <a:ext uri="{FF2B5EF4-FFF2-40B4-BE49-F238E27FC236}">
                  <a16:creationId xmlns:a16="http://schemas.microsoft.com/office/drawing/2014/main" id="{568082D5-1A0D-3899-B622-90746C577BA4}"/>
                </a:ext>
              </a:extLst>
            </p:cNvPr>
            <p:cNvSpPr/>
            <p:nvPr/>
          </p:nvSpPr>
          <p:spPr>
            <a:xfrm>
              <a:off x="9548812" y="1657069"/>
              <a:ext cx="161925" cy="725488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13" name="ドーナツ 12">
              <a:extLst>
                <a:ext uri="{FF2B5EF4-FFF2-40B4-BE49-F238E27FC236}">
                  <a16:creationId xmlns:a16="http://schemas.microsoft.com/office/drawing/2014/main" id="{F187B9C3-1130-14BE-0271-D038E4BED55C}"/>
                </a:ext>
              </a:extLst>
            </p:cNvPr>
            <p:cNvSpPr/>
            <p:nvPr/>
          </p:nvSpPr>
          <p:spPr>
            <a:xfrm>
              <a:off x="8558212" y="1838045"/>
              <a:ext cx="1038225" cy="307975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左カーブ矢印 16">
              <a:extLst>
                <a:ext uri="{FF2B5EF4-FFF2-40B4-BE49-F238E27FC236}">
                  <a16:creationId xmlns:a16="http://schemas.microsoft.com/office/drawing/2014/main" id="{66C1F8A1-102D-03DE-3DE1-B0185E86CDAD}"/>
                </a:ext>
              </a:extLst>
            </p:cNvPr>
            <p:cNvSpPr/>
            <p:nvPr/>
          </p:nvSpPr>
          <p:spPr>
            <a:xfrm>
              <a:off x="9372598" y="1838045"/>
              <a:ext cx="338138" cy="307975"/>
            </a:xfrm>
            <a:prstGeom prst="curvedLef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右カーブ矢印 17">
              <a:extLst>
                <a:ext uri="{FF2B5EF4-FFF2-40B4-BE49-F238E27FC236}">
                  <a16:creationId xmlns:a16="http://schemas.microsoft.com/office/drawing/2014/main" id="{B8974471-B644-6411-348B-0426C5C620FE}"/>
                </a:ext>
              </a:extLst>
            </p:cNvPr>
            <p:cNvSpPr/>
            <p:nvPr/>
          </p:nvSpPr>
          <p:spPr>
            <a:xfrm>
              <a:off x="8558212" y="1838045"/>
              <a:ext cx="327025" cy="307975"/>
            </a:xfrm>
            <a:prstGeom prst="curved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43" name="テキスト ボックス 20">
              <a:extLst>
                <a:ext uri="{FF2B5EF4-FFF2-40B4-BE49-F238E27FC236}">
                  <a16:creationId xmlns:a16="http://schemas.microsoft.com/office/drawing/2014/main" id="{D276D972-A4AF-E1C7-3F1E-6DBC203F5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9614" y="2549244"/>
              <a:ext cx="5921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ja-JP" dirty="0"/>
                <a:t>p(n)</a:t>
              </a:r>
              <a:r>
                <a:rPr kumimoji="1" lang="ja-JP" altLang="en-US" dirty="0"/>
                <a:t>　</a:t>
              </a:r>
            </a:p>
          </p:txBody>
        </p:sp>
        <p:sp>
          <p:nvSpPr>
            <p:cNvPr id="1044" name="正方形/長方形 21">
              <a:extLst>
                <a:ext uri="{FF2B5EF4-FFF2-40B4-BE49-F238E27FC236}">
                  <a16:creationId xmlns:a16="http://schemas.microsoft.com/office/drawing/2014/main" id="{02ECC438-06F6-9B77-42CE-ED30682D7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3862" y="2549244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ja-JP"/>
                <a:t>p(n)</a:t>
              </a:r>
              <a:endParaRPr lang="ja-JP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ED803D8-E4B8-3C29-DA8B-803B3B2C2A00}"/>
              </a:ext>
            </a:extLst>
          </p:cNvPr>
          <p:cNvGrpSpPr/>
          <p:nvPr/>
        </p:nvGrpSpPr>
        <p:grpSpPr>
          <a:xfrm>
            <a:off x="8721724" y="4147510"/>
            <a:ext cx="1428749" cy="1078744"/>
            <a:chOff x="8431077" y="3116816"/>
            <a:chExt cx="1428749" cy="1078744"/>
          </a:xfrm>
        </p:grpSpPr>
        <p:sp>
          <p:nvSpPr>
            <p:cNvPr id="9" name="ドーナツ 8">
              <a:extLst>
                <a:ext uri="{FF2B5EF4-FFF2-40B4-BE49-F238E27FC236}">
                  <a16:creationId xmlns:a16="http://schemas.microsoft.com/office/drawing/2014/main" id="{A6EB3DF8-314C-51F7-41D5-5AC74BBF6323}"/>
                </a:ext>
              </a:extLst>
            </p:cNvPr>
            <p:cNvSpPr/>
            <p:nvPr/>
          </p:nvSpPr>
          <p:spPr>
            <a:xfrm>
              <a:off x="8640218" y="3679623"/>
              <a:ext cx="1038225" cy="307975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上矢印 13">
              <a:extLst>
                <a:ext uri="{FF2B5EF4-FFF2-40B4-BE49-F238E27FC236}">
                  <a16:creationId xmlns:a16="http://schemas.microsoft.com/office/drawing/2014/main" id="{A5341A71-7B4D-88F6-9519-5419D3ACF50F}"/>
                </a:ext>
              </a:extLst>
            </p:cNvPr>
            <p:cNvSpPr/>
            <p:nvPr/>
          </p:nvSpPr>
          <p:spPr>
            <a:xfrm>
              <a:off x="8545377" y="3470073"/>
              <a:ext cx="161925" cy="725487"/>
            </a:xfrm>
            <a:prstGeom prst="up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15" name="上矢印 14">
              <a:extLst>
                <a:ext uri="{FF2B5EF4-FFF2-40B4-BE49-F238E27FC236}">
                  <a16:creationId xmlns:a16="http://schemas.microsoft.com/office/drawing/2014/main" id="{E4FE4D7E-0B86-1EDF-D2CA-990A63D5D7EE}"/>
                </a:ext>
              </a:extLst>
            </p:cNvPr>
            <p:cNvSpPr/>
            <p:nvPr/>
          </p:nvSpPr>
          <p:spPr>
            <a:xfrm flipH="1">
              <a:off x="9612176" y="3470073"/>
              <a:ext cx="171450" cy="725487"/>
            </a:xfrm>
            <a:prstGeom prst="upArrow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19" name="左カーブ矢印 18">
              <a:extLst>
                <a:ext uri="{FF2B5EF4-FFF2-40B4-BE49-F238E27FC236}">
                  <a16:creationId xmlns:a16="http://schemas.microsoft.com/office/drawing/2014/main" id="{3EC45597-C459-F12E-156D-D3099C8AC569}"/>
                </a:ext>
              </a:extLst>
            </p:cNvPr>
            <p:cNvSpPr/>
            <p:nvPr/>
          </p:nvSpPr>
          <p:spPr>
            <a:xfrm>
              <a:off x="9343479" y="3659741"/>
              <a:ext cx="338138" cy="307975"/>
            </a:xfrm>
            <a:prstGeom prst="curvedLef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右カーブ矢印 19">
              <a:extLst>
                <a:ext uri="{FF2B5EF4-FFF2-40B4-BE49-F238E27FC236}">
                  <a16:creationId xmlns:a16="http://schemas.microsoft.com/office/drawing/2014/main" id="{E1EE9A0F-E6A9-1182-3298-2EBF57CCFA53}"/>
                </a:ext>
              </a:extLst>
            </p:cNvPr>
            <p:cNvSpPr/>
            <p:nvPr/>
          </p:nvSpPr>
          <p:spPr>
            <a:xfrm>
              <a:off x="8684668" y="3679623"/>
              <a:ext cx="327025" cy="307975"/>
            </a:xfrm>
            <a:prstGeom prst="curved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45" name="テキスト ボックス 22">
              <a:extLst>
                <a:ext uri="{FF2B5EF4-FFF2-40B4-BE49-F238E27FC236}">
                  <a16:creationId xmlns:a16="http://schemas.microsoft.com/office/drawing/2014/main" id="{2EDD7380-9E6A-D635-9301-F503CA6D2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1077" y="3116816"/>
              <a:ext cx="2762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ja-JP" dirty="0"/>
                <a:t>p</a:t>
              </a:r>
              <a:endParaRPr kumimoji="1" lang="ja-JP" altLang="en-US" dirty="0"/>
            </a:p>
          </p:txBody>
        </p:sp>
        <p:sp>
          <p:nvSpPr>
            <p:cNvPr id="1046" name="テキスト ボックス 23">
              <a:extLst>
                <a:ext uri="{FF2B5EF4-FFF2-40B4-BE49-F238E27FC236}">
                  <a16:creationId xmlns:a16="http://schemas.microsoft.com/office/drawing/2014/main" id="{B0530BE6-1AAC-CA67-FF1F-736DC7EBD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1688" y="3116816"/>
              <a:ext cx="3381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ja-JP" dirty="0"/>
                <a:t>n</a:t>
              </a:r>
              <a:endParaRPr kumimoji="1" lang="ja-JP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3FAE592-09F3-86DB-710F-AAFF5FEFAD15}"/>
              </a:ext>
            </a:extLst>
          </p:cNvPr>
          <p:cNvSpPr txBox="1"/>
          <p:nvPr/>
        </p:nvSpPr>
        <p:spPr>
          <a:xfrm>
            <a:off x="4553824" y="3594186"/>
            <a:ext cx="3643313" cy="400110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0000"/>
                </a:solidFill>
              </a:rPr>
              <a:t>T=0 pairing or </a:t>
            </a:r>
            <a:r>
              <a:rPr lang="en-US" altLang="zh-CN" sz="2000" dirty="0" err="1">
                <a:solidFill>
                  <a:srgbClr val="000000"/>
                </a:solidFill>
              </a:rPr>
              <a:t>Isoscalar</a:t>
            </a:r>
            <a:r>
              <a:rPr lang="en-US" altLang="zh-CN" sz="2000" dirty="0">
                <a:solidFill>
                  <a:srgbClr val="000000"/>
                </a:solidFill>
              </a:rPr>
              <a:t> pairing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754125-71B8-488A-0C07-75BB86235151}"/>
              </a:ext>
            </a:extLst>
          </p:cNvPr>
          <p:cNvSpPr txBox="1"/>
          <p:nvPr/>
        </p:nvSpPr>
        <p:spPr>
          <a:xfrm>
            <a:off x="4569619" y="1607205"/>
            <a:ext cx="3643313" cy="400110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0000"/>
                </a:solidFill>
              </a:rPr>
              <a:t>T=1 pairing or </a:t>
            </a:r>
            <a:r>
              <a:rPr lang="en-US" altLang="zh-CN" sz="2000" dirty="0" err="1">
                <a:solidFill>
                  <a:srgbClr val="000000"/>
                </a:solidFill>
              </a:rPr>
              <a:t>Isovector</a:t>
            </a:r>
            <a:r>
              <a:rPr lang="en-US" altLang="zh-CN" sz="2000" dirty="0">
                <a:solidFill>
                  <a:srgbClr val="000000"/>
                </a:solidFill>
              </a:rPr>
              <a:t> pairing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64EB1C05-F25F-5A2B-BE7E-DD4FF4C79F85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12192000" cy="8232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/>
              <a:t>原子核中的对关联 </a:t>
            </a:r>
            <a:r>
              <a:rPr lang="en-US" altLang="zh-CN" b="1" dirty="0"/>
              <a:t>II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62A5263-F4F8-2CB7-2522-79BF8632D701}"/>
              </a:ext>
            </a:extLst>
          </p:cNvPr>
          <p:cNvSpPr txBox="1"/>
          <p:nvPr/>
        </p:nvSpPr>
        <p:spPr>
          <a:xfrm>
            <a:off x="2909208" y="5579511"/>
            <a:ext cx="6724918" cy="968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70C0"/>
                </a:solidFill>
              </a:rPr>
              <a:t>Frauendorf</a:t>
            </a:r>
            <a:r>
              <a:rPr lang="en-US" altLang="zh-CN" sz="2000" dirty="0">
                <a:solidFill>
                  <a:srgbClr val="0070C0"/>
                </a:solidFill>
              </a:rPr>
              <a:t>, </a:t>
            </a:r>
            <a:r>
              <a:rPr lang="en-US" altLang="zh-CN" sz="2000" dirty="0" err="1">
                <a:solidFill>
                  <a:srgbClr val="0070C0"/>
                </a:solidFill>
              </a:rPr>
              <a:t>Macchiavelli</a:t>
            </a:r>
            <a:r>
              <a:rPr lang="en-US" altLang="zh-CN" sz="2000" dirty="0">
                <a:solidFill>
                  <a:srgbClr val="0070C0"/>
                </a:solidFill>
              </a:rPr>
              <a:t>, Prog. Par. </a:t>
            </a:r>
            <a:r>
              <a:rPr lang="en-US" altLang="zh-CN" sz="2000" dirty="0" err="1">
                <a:solidFill>
                  <a:srgbClr val="0070C0"/>
                </a:solidFill>
              </a:rPr>
              <a:t>Nucl</a:t>
            </a:r>
            <a:r>
              <a:rPr lang="en-US" altLang="zh-CN" sz="2000" dirty="0">
                <a:solidFill>
                  <a:srgbClr val="0070C0"/>
                </a:solidFill>
              </a:rPr>
              <a:t>. Phys. 78, 24(2014)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</a:rPr>
              <a:t>Sagawa, Bai, Colo, Phys. Scr. 91, 083011(2016)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 animBg="1"/>
      <p:bldP spid="2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25C25-B20F-7EC1-3A44-C52012A95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A3985F-9A8A-9A75-AA8B-D2CBD3CF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outline</a:t>
            </a:r>
            <a:endParaRPr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9C97EA3-0BD0-9411-A33A-586AAFA64F58}"/>
              </a:ext>
            </a:extLst>
          </p:cNvPr>
          <p:cNvSpPr txBox="1"/>
          <p:nvPr/>
        </p:nvSpPr>
        <p:spPr>
          <a:xfrm>
            <a:off x="1268963" y="1838131"/>
            <a:ext cx="8234947" cy="3895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dirty="0"/>
              <a:t>Brief introduction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dirty="0">
                <a:solidFill>
                  <a:srgbClr val="C00000"/>
                </a:solidFill>
              </a:rPr>
              <a:t>Factors  affect NME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dirty="0"/>
              <a:t>Including proton-neutron pairing in HFBCS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dirty="0"/>
              <a:t>Summary and perspective</a:t>
            </a:r>
          </a:p>
        </p:txBody>
      </p:sp>
    </p:spTree>
    <p:extLst>
      <p:ext uri="{BB962C8B-B14F-4D97-AF65-F5344CB8AC3E}">
        <p14:creationId xmlns:p14="http://schemas.microsoft.com/office/powerpoint/2010/main" val="159728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7FFCC931-0B68-10E8-C5A0-DB181E47D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5739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Calculation of NME</a:t>
            </a:r>
          </a:p>
        </p:txBody>
      </p:sp>
      <p:sp>
        <p:nvSpPr>
          <p:cNvPr id="25603" name="Line 3">
            <a:extLst>
              <a:ext uri="{FF2B5EF4-FFF2-40B4-BE49-F238E27FC236}">
                <a16:creationId xmlns:a16="http://schemas.microsoft.com/office/drawing/2014/main" id="{408691A4-A42B-20B4-EA47-268F0E275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3" y="1125538"/>
            <a:ext cx="1655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3446821A-8580-E607-8587-EAEA1DF64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3" y="1773238"/>
            <a:ext cx="1655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Line 5">
            <a:extLst>
              <a:ext uri="{FF2B5EF4-FFF2-40B4-BE49-F238E27FC236}">
                <a16:creationId xmlns:a16="http://schemas.microsoft.com/office/drawing/2014/main" id="{F46073D5-4C4F-E4A4-25A4-FB466B460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4" y="2565400"/>
            <a:ext cx="1728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B4A91FA2-BAC3-0F88-C02A-958FA6368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3650" y="906464"/>
            <a:ext cx="833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(N, Z)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D5F5B8DC-9755-7E98-19A1-2160A8009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3651" y="1506538"/>
            <a:ext cx="1203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</a:rPr>
              <a:t>(N-1, Z+1)</a:t>
            </a: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6BCA6359-62A4-44A5-4E33-692FDE597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3651" y="2370138"/>
            <a:ext cx="1203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</a:rPr>
              <a:t>(N-2, Z+2)</a:t>
            </a:r>
          </a:p>
        </p:txBody>
      </p:sp>
      <p:sp>
        <p:nvSpPr>
          <p:cNvPr id="25609" name="Line 9">
            <a:extLst>
              <a:ext uri="{FF2B5EF4-FFF2-40B4-BE49-F238E27FC236}">
                <a16:creationId xmlns:a16="http://schemas.microsoft.com/office/drawing/2014/main" id="{CC7EB078-2DCF-AD2C-7CF7-21D4C72ACF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625" y="11255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0" name="Line 10">
            <a:extLst>
              <a:ext uri="{FF2B5EF4-FFF2-40B4-BE49-F238E27FC236}">
                <a16:creationId xmlns:a16="http://schemas.microsoft.com/office/drawing/2014/main" id="{5DFA306F-6210-0363-3A8D-BF9D6C1A5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17732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1" name="Text Box 11">
            <a:extLst>
              <a:ext uri="{FF2B5EF4-FFF2-40B4-BE49-F238E27FC236}">
                <a16:creationId xmlns:a16="http://schemas.microsoft.com/office/drawing/2014/main" id="{37C96B74-C062-C56E-0C0A-D56E7797F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2636838"/>
            <a:ext cx="52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</a:rPr>
              <a:t>exp</a:t>
            </a:r>
          </a:p>
        </p:txBody>
      </p:sp>
      <p:sp>
        <p:nvSpPr>
          <p:cNvPr id="25612" name="AutoShape 12">
            <a:extLst>
              <a:ext uri="{FF2B5EF4-FFF2-40B4-BE49-F238E27FC236}">
                <a16:creationId xmlns:a16="http://schemas.microsoft.com/office/drawing/2014/main" id="{EFC1A3ED-CFD1-D4AF-C045-7F18F64F4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1773238"/>
            <a:ext cx="215900" cy="792162"/>
          </a:xfrm>
          <a:prstGeom prst="up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25613" name="AutoShape 13">
            <a:extLst>
              <a:ext uri="{FF2B5EF4-FFF2-40B4-BE49-F238E27FC236}">
                <a16:creationId xmlns:a16="http://schemas.microsoft.com/office/drawing/2014/main" id="{8138E757-6CDC-A7F3-EDC0-B538E30C7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1125538"/>
            <a:ext cx="215900" cy="6477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25614" name="Text Box 14">
            <a:extLst>
              <a:ext uri="{FF2B5EF4-FFF2-40B4-BE49-F238E27FC236}">
                <a16:creationId xmlns:a16="http://schemas.microsoft.com/office/drawing/2014/main" id="{C78FD41B-F140-C9C2-2A3C-87AA3F89F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88" y="1171576"/>
            <a:ext cx="444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l-GR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5" name="Text Box 15">
            <a:extLst>
              <a:ext uri="{FF2B5EF4-FFF2-40B4-BE49-F238E27FC236}">
                <a16:creationId xmlns:a16="http://schemas.microsoft.com/office/drawing/2014/main" id="{5FA50D5C-98EF-B7AF-CCD3-3DD5EBDD5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1892301"/>
            <a:ext cx="444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l-GR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6" name="Text Box 16">
            <a:extLst>
              <a:ext uri="{FF2B5EF4-FFF2-40B4-BE49-F238E27FC236}">
                <a16:creationId xmlns:a16="http://schemas.microsoft.com/office/drawing/2014/main" id="{87BDBD87-94D8-190D-5821-8A02884EF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588" y="1268414"/>
            <a:ext cx="444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l-GR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7" name="Text Box 17">
            <a:extLst>
              <a:ext uri="{FF2B5EF4-FFF2-40B4-BE49-F238E27FC236}">
                <a16:creationId xmlns:a16="http://schemas.microsoft.com/office/drawing/2014/main" id="{6CE9FC79-FDDA-E9A3-646D-1A5DD80CA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989139"/>
            <a:ext cx="514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l-GR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8" name="Picture 18">
            <a:extLst>
              <a:ext uri="{FF2B5EF4-FFF2-40B4-BE49-F238E27FC236}">
                <a16:creationId xmlns:a16="http://schemas.microsoft.com/office/drawing/2014/main" id="{774B570D-F276-D730-9933-7A841C9DA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133600"/>
            <a:ext cx="37068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Text Box 19">
            <a:extLst>
              <a:ext uri="{FF2B5EF4-FFF2-40B4-BE49-F238E27FC236}">
                <a16:creationId xmlns:a16="http://schemas.microsoft.com/office/drawing/2014/main" id="{02B7F352-87C2-4137-8E4C-A8A16C850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9" y="836614"/>
            <a:ext cx="2973891" cy="1200329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Theoretical method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calculate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half-life of 2v decay</a:t>
            </a:r>
          </a:p>
        </p:txBody>
      </p:sp>
      <p:sp>
        <p:nvSpPr>
          <p:cNvPr id="25620" name="Text Box 20">
            <a:extLst>
              <a:ext uri="{FF2B5EF4-FFF2-40B4-BE49-F238E27FC236}">
                <a16:creationId xmlns:a16="http://schemas.microsoft.com/office/drawing/2014/main" id="{816E5414-75D7-7F1C-E306-DCA17B159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4" y="2701925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</a:rPr>
              <a:t>Theory</a:t>
            </a:r>
          </a:p>
        </p:txBody>
      </p:sp>
      <p:pic>
        <p:nvPicPr>
          <p:cNvPr id="25621" name="Picture 21">
            <a:extLst>
              <a:ext uri="{FF2B5EF4-FFF2-40B4-BE49-F238E27FC236}">
                <a16:creationId xmlns:a16="http://schemas.microsoft.com/office/drawing/2014/main" id="{96DF2DF1-A9BD-C49C-A537-33AA92E6B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734051"/>
            <a:ext cx="54292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22">
            <a:extLst>
              <a:ext uri="{FF2B5EF4-FFF2-40B4-BE49-F238E27FC236}">
                <a16:creationId xmlns:a16="http://schemas.microsoft.com/office/drawing/2014/main" id="{219526D4-DDFB-F3B8-4367-6123325A6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141664"/>
            <a:ext cx="6380163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Text Box 23">
            <a:extLst>
              <a:ext uri="{FF2B5EF4-FFF2-40B4-BE49-F238E27FC236}">
                <a16:creationId xmlns:a16="http://schemas.microsoft.com/office/drawing/2014/main" id="{C2B11E98-D954-8CF5-404E-DEC4A3777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235576"/>
            <a:ext cx="2539478" cy="461665"/>
          </a:xfrm>
          <a:prstGeom prst="rect">
            <a:avLst/>
          </a:prstGeom>
          <a:noFill/>
          <a:ln w="4127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The overlap factor:</a:t>
            </a:r>
          </a:p>
        </p:txBody>
      </p:sp>
      <p:sp>
        <p:nvSpPr>
          <p:cNvPr id="25624" name="Line 24">
            <a:extLst>
              <a:ext uri="{FF2B5EF4-FFF2-40B4-BE49-F238E27FC236}">
                <a16:creationId xmlns:a16="http://schemas.microsoft.com/office/drawing/2014/main" id="{C1AEC5FD-661D-2FCF-6618-8BE03FFDC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063" y="1125538"/>
            <a:ext cx="0" cy="14398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>
            <a:extLst>
              <a:ext uri="{FF2B5EF4-FFF2-40B4-BE49-F238E27FC236}">
                <a16:creationId xmlns:a16="http://schemas.microsoft.com/office/drawing/2014/main" id="{31E5E658-1446-9698-286B-B18C046A0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9" y="836614"/>
            <a:ext cx="2973891" cy="1200329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Theoretical method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calculate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half-life of 0v decay</a:t>
            </a:r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84E9B4EC-72A7-6026-0595-6804DC52A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836614"/>
            <a:ext cx="42926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1">
            <a:extLst>
              <a:ext uri="{FF2B5EF4-FFF2-40B4-BE49-F238E27FC236}">
                <a16:creationId xmlns:a16="http://schemas.microsoft.com/office/drawing/2014/main" id="{965945AA-A6CF-2638-71C9-FA5AC588B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3500438"/>
            <a:ext cx="52546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2">
            <a:extLst>
              <a:ext uri="{FF2B5EF4-FFF2-40B4-BE49-F238E27FC236}">
                <a16:creationId xmlns:a16="http://schemas.microsoft.com/office/drawing/2014/main" id="{1B881BEC-9412-1C44-5A9F-6086AFD68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5739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Calculation of NME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2AC572C-4069-FD50-CD2E-D72AC40C5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832" y="2377797"/>
            <a:ext cx="4378001" cy="7817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F5979EA3-E0DF-D2E6-2564-094F76E4B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765176"/>
            <a:ext cx="54895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>
            <a:extLst>
              <a:ext uri="{FF2B5EF4-FFF2-40B4-BE49-F238E27FC236}">
                <a16:creationId xmlns:a16="http://schemas.microsoft.com/office/drawing/2014/main" id="{48B051C2-5F16-E7D5-7023-A7DC66B9A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811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</a:rPr>
              <a:t>What is fixed for the 0v double beta decay half-life</a:t>
            </a:r>
          </a:p>
        </p:txBody>
      </p:sp>
      <p:pic>
        <p:nvPicPr>
          <p:cNvPr id="22532" name="Picture 6">
            <a:extLst>
              <a:ext uri="{FF2B5EF4-FFF2-40B4-BE49-F238E27FC236}">
                <a16:creationId xmlns:a16="http://schemas.microsoft.com/office/drawing/2014/main" id="{49518F57-DDE6-B491-F7BC-CD4A7149F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5084763"/>
            <a:ext cx="36734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CDD014-1C35-56E4-A4CE-2DCAED3C5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218" y="963187"/>
            <a:ext cx="7218965" cy="471915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7515B6A-0A1C-3B56-667B-0C0016F04334}"/>
              </a:ext>
            </a:extLst>
          </p:cNvPr>
          <p:cNvSpPr txBox="1"/>
          <p:nvPr/>
        </p:nvSpPr>
        <p:spPr>
          <a:xfrm>
            <a:off x="0" y="30791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</a:rPr>
              <a:t>Status of NME calculation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30BFBEC-DDE2-0AA7-D8F2-B37FC97E593A}"/>
              </a:ext>
            </a:extLst>
          </p:cNvPr>
          <p:cNvSpPr txBox="1"/>
          <p:nvPr/>
        </p:nvSpPr>
        <p:spPr>
          <a:xfrm>
            <a:off x="3232341" y="5999584"/>
            <a:ext cx="5336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</a:rPr>
              <a:t>Yao, Meng, Niu, Ring, PPNP 126, 103965(2022)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75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851</Words>
  <Application>Microsoft Office PowerPoint</Application>
  <PresentationFormat>宽屏</PresentationFormat>
  <Paragraphs>128</Paragraphs>
  <Slides>33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等线</vt:lpstr>
      <vt:lpstr>等线 Light</vt:lpstr>
      <vt:lpstr>黑体</vt:lpstr>
      <vt:lpstr>Arial</vt:lpstr>
      <vt:lpstr>Times New Roman</vt:lpstr>
      <vt:lpstr>Wingdings</vt:lpstr>
      <vt:lpstr>Office 主题​​</vt:lpstr>
      <vt:lpstr>数式</vt:lpstr>
      <vt:lpstr>Nuclear Theory Overview -on the calculation of NME</vt:lpstr>
      <vt:lpstr>outline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Introduction of collective excitations</vt:lpstr>
      <vt:lpstr>开壳偶偶核的HFB方程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and Perspective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Chunlin Bai</dc:creator>
  <cp:lastModifiedBy>Chunlin Bai</cp:lastModifiedBy>
  <cp:revision>56</cp:revision>
  <dcterms:created xsi:type="dcterms:W3CDTF">2023-03-17T07:23:35Z</dcterms:created>
  <dcterms:modified xsi:type="dcterms:W3CDTF">2025-07-22T02:44:11Z</dcterms:modified>
</cp:coreProperties>
</file>