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80" r:id="rId4"/>
    <p:sldId id="312" r:id="rId5"/>
    <p:sldId id="315" r:id="rId6"/>
    <p:sldId id="314" r:id="rId7"/>
    <p:sldId id="316" r:id="rId8"/>
    <p:sldId id="317" r:id="rId9"/>
    <p:sldId id="318" r:id="rId10"/>
    <p:sldId id="319" r:id="rId11"/>
    <p:sldId id="320" r:id="rId12"/>
    <p:sldId id="322" r:id="rId13"/>
    <p:sldId id="321" r:id="rId14"/>
    <p:sldId id="323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24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9BD5"/>
    <a:srgbClr val="0000FF"/>
    <a:srgbClr val="66FF33"/>
    <a:srgbClr val="EBFAE8"/>
    <a:srgbClr val="F2F2F2"/>
    <a:srgbClr val="78C7FE"/>
    <a:srgbClr val="5C84C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6A66-5860-48FE-AB15-628E2A9E50E8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7D1E4-73D3-45E7-8C23-8F07062CD3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140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4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3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5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E02D-AEC3-4836-2D39-1B29C98C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109148-A687-3D04-4D88-AECD5DD0E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1E13F1-A800-BF12-AFF9-6AF1F462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CF4CF-0086-1600-F9A4-8BB13FFD3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20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E02D-AEC3-4836-2D39-1B29C98C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109148-A687-3D04-4D88-AECD5DD0E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1E13F1-A800-BF12-AFF9-6AF1F462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CF4CF-0086-1600-F9A4-8BB13FFD3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35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E02D-AEC3-4836-2D39-1B29C98C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109148-A687-3D04-4D88-AECD5DD0E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1E13F1-A800-BF12-AFF9-6AF1F462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CF4CF-0086-1600-F9A4-8BB13FFD3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995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E02D-AEC3-4836-2D39-1B29C98C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109148-A687-3D04-4D88-AECD5DD0E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1E13F1-A800-BF12-AFF9-6AF1F462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CF4CF-0086-1600-F9A4-8BB13FFD3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7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76B9E-B3B3-08BF-D3E0-E97440F9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549042-DDAC-22CD-219D-9F0A0E975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6FB5CF-5940-5680-9A36-88BB018CF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34CE0-A73D-2115-732A-1D9E7C976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99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76B9E-B3B3-08BF-D3E0-E97440F9F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549042-DDAC-22CD-219D-9F0A0E975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6FB5CF-5940-5680-9A36-88BB018CF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34CE0-A73D-2115-732A-1D9E7C976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D4F0D-8E34-E078-87D3-7ABA099E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C4634B-C154-0110-96D8-62D8DFCC0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52541-B521-5DDB-E145-5E804651C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901060-BA90-2663-8B5B-3BC2250B7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6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D4F0D-8E34-E078-87D3-7ABA099E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5C4634B-C154-0110-96D8-62D8DFCC0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52541-B521-5DDB-E145-5E804651C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901060-BA90-2663-8B5B-3BC2250B7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83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AE77-D322-1321-2A4A-18CC9147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96DC2C-0E20-92BB-2843-A69C3FA8E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1B6B15-873A-6D2F-C088-E48F00BD4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8E26D3-93A9-17DB-A265-6CE9D7F3F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17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04A54-0C82-6CCB-4616-C1DF3E7CC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E6CB5D-D697-CD8E-D1AD-FF539D363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021C15-905E-D300-35E1-DDD8A12BC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5C88AB-8EE0-72DD-C035-1E7E5AB58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41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1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05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5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5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7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1816-D9D2-42AF-90D9-8D39095C0386}" type="datetimeFigureOut">
              <a:rPr lang="zh-CN" altLang="en-US" smtClean="0"/>
              <a:t>2025/7/22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16A69-F0AD-4CE2-9526-3B3906C35FE7}"/>
              </a:ext>
            </a:extLst>
          </p:cNvPr>
          <p:cNvSpPr>
            <a:spLocks noGrp="1"/>
          </p:cNvSpPr>
          <p:nvPr/>
        </p:nvSpPr>
        <p:spPr>
          <a:xfrm>
            <a:off x="1992796" y="483137"/>
            <a:ext cx="8393595" cy="1809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378026" rtl="0" eaLnBrk="1" latinLnBrk="0" hangingPunct="1">
              <a:spcBef>
                <a:spcPct val="0"/>
              </a:spcBef>
              <a:buNone/>
              <a:defRPr sz="446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en-US" altLang="zh-CN" sz="4400" b="1" dirty="0">
                <a:solidFill>
                  <a:schemeClr val="tx1"/>
                </a:solidFill>
              </a:rPr>
              <a:t>Charge-exchange reaction and its applications in neutrino physics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0388C2A4-D697-400B-8558-25866FB6D4B3}"/>
              </a:ext>
            </a:extLst>
          </p:cNvPr>
          <p:cNvSpPr>
            <a:spLocks noGrp="1"/>
          </p:cNvSpPr>
          <p:nvPr/>
        </p:nvSpPr>
        <p:spPr>
          <a:xfrm>
            <a:off x="1080608" y="2882356"/>
            <a:ext cx="10339762" cy="1709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88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26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51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77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103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128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15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180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20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Bingshui Gao</a:t>
            </a: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Institute of Modern Physics, </a:t>
            </a: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Chinese Academy of Sciences</a:t>
            </a:r>
            <a:endParaRPr lang="zh-CN" altLang="en-US" sz="2400" b="1" dirty="0">
              <a:solidFill>
                <a:srgbClr val="0000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DB1F1F-E864-1031-2821-385F6D1B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10" y="6086225"/>
            <a:ext cx="3881880" cy="75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BC74F2-0F37-30D2-A6C1-BF29BC1DAE3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10057" y="6086225"/>
            <a:ext cx="1964880" cy="729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63A0FB98-1F8F-0B85-ADC0-8B5A89F5F78F}"/>
              </a:ext>
            </a:extLst>
          </p:cNvPr>
          <p:cNvSpPr>
            <a:spLocks noGrp="1"/>
          </p:cNvSpPr>
          <p:nvPr/>
        </p:nvSpPr>
        <p:spPr>
          <a:xfrm>
            <a:off x="2962967" y="4870411"/>
            <a:ext cx="6575045" cy="937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88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26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51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77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103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128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15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180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20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第一届中微子、原子核物理和新物理研讨会</a:t>
            </a:r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(νNN2025) Jul. 21 – 25, 2025, </a:t>
            </a:r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兰州</a:t>
            </a:r>
            <a:endParaRPr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zh-CN" altLang="en-US" sz="2800" b="1" dirty="0">
              <a:solidFill>
                <a:srgbClr val="0000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Neutrino Detectors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CEC800-6B24-87A2-11DB-8D867AC7E63E}"/>
              </a:ext>
            </a:extLst>
          </p:cNvPr>
          <p:cNvSpPr txBox="1"/>
          <p:nvPr/>
        </p:nvSpPr>
        <p:spPr>
          <a:xfrm>
            <a:off x="578230" y="1152168"/>
            <a:ext cx="518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Branching ratios of the </a:t>
            </a:r>
            <a:r>
              <a:rPr lang="en-US" altLang="zh-CN" b="1" baseline="30000" dirty="0"/>
              <a:t>51</a:t>
            </a:r>
            <a:r>
              <a:rPr lang="en-US" altLang="zh-CN" b="1" dirty="0"/>
              <a:t>Cr decay (</a:t>
            </a:r>
            <a:r>
              <a:rPr lang="en-US" altLang="zh-CN" b="1" dirty="0">
                <a:latin typeface="Symbol" panose="05050102010706020507" pitchFamily="18" charset="2"/>
              </a:rPr>
              <a:t>n</a:t>
            </a:r>
            <a:r>
              <a:rPr lang="en-US" altLang="zh-CN" b="1" baseline="-25000" dirty="0"/>
              <a:t>e</a:t>
            </a:r>
            <a:r>
              <a:rPr lang="en-US" altLang="zh-CN" b="1" dirty="0"/>
              <a:t> source):</a:t>
            </a:r>
            <a:endParaRPr lang="zh-CN" altLang="en-US" b="1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4FC4C7D-55F4-EA27-341E-9910927C093C}"/>
              </a:ext>
            </a:extLst>
          </p:cNvPr>
          <p:cNvSpPr/>
          <p:nvPr/>
        </p:nvSpPr>
        <p:spPr>
          <a:xfrm>
            <a:off x="4821750" y="2546957"/>
            <a:ext cx="2770414" cy="32221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0E5E668-6160-52E2-43F0-C6B816941176}"/>
              </a:ext>
            </a:extLst>
          </p:cNvPr>
          <p:cNvSpPr/>
          <p:nvPr/>
        </p:nvSpPr>
        <p:spPr>
          <a:xfrm>
            <a:off x="5540208" y="3514855"/>
            <a:ext cx="1421946" cy="11604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baseline="30000" dirty="0">
                <a:solidFill>
                  <a:schemeClr val="tx1"/>
                </a:solidFill>
              </a:rPr>
              <a:t>51</a:t>
            </a:r>
            <a:r>
              <a:rPr lang="en-US" altLang="zh-CN" b="1" dirty="0">
                <a:solidFill>
                  <a:schemeClr val="tx1"/>
                </a:solidFill>
              </a:rPr>
              <a:t>Cr (2.8MCi)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936F708-D132-E885-75AC-3EE6761F4358}"/>
              </a:ext>
            </a:extLst>
          </p:cNvPr>
          <p:cNvSpPr/>
          <p:nvPr/>
        </p:nvSpPr>
        <p:spPr>
          <a:xfrm>
            <a:off x="8849119" y="2564299"/>
            <a:ext cx="2770414" cy="32221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352F154-8159-D910-010C-AA30BF99B397}"/>
              </a:ext>
            </a:extLst>
          </p:cNvPr>
          <p:cNvSpPr/>
          <p:nvPr/>
        </p:nvSpPr>
        <p:spPr>
          <a:xfrm>
            <a:off x="9551809" y="3532197"/>
            <a:ext cx="1421946" cy="11604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baseline="30000" dirty="0">
                <a:solidFill>
                  <a:schemeClr val="tx1"/>
                </a:solidFill>
              </a:rPr>
              <a:t>51</a:t>
            </a:r>
            <a:r>
              <a:rPr lang="en-US" altLang="zh-CN" b="1" dirty="0">
                <a:solidFill>
                  <a:schemeClr val="tx1"/>
                </a:solidFill>
              </a:rPr>
              <a:t>Cr (3.4MCi)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9D308C5-6DF3-2CC9-9F4B-2E30240C8D1E}"/>
              </a:ext>
            </a:extLst>
          </p:cNvPr>
          <p:cNvCxnSpPr/>
          <p:nvPr/>
        </p:nvCxnSpPr>
        <p:spPr>
          <a:xfrm flipV="1">
            <a:off x="6528157" y="2186802"/>
            <a:ext cx="927935" cy="1302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95D0A52-04C0-24E0-6D65-421F13AB0B66}"/>
              </a:ext>
            </a:extLst>
          </p:cNvPr>
          <p:cNvCxnSpPr>
            <a:cxnSpLocks/>
          </p:cNvCxnSpPr>
          <p:nvPr/>
        </p:nvCxnSpPr>
        <p:spPr>
          <a:xfrm flipV="1">
            <a:off x="6897360" y="3489208"/>
            <a:ext cx="891158" cy="454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94E00DD-5600-BC4B-C094-25ED13994F92}"/>
              </a:ext>
            </a:extLst>
          </p:cNvPr>
          <p:cNvCxnSpPr>
            <a:cxnSpLocks/>
          </p:cNvCxnSpPr>
          <p:nvPr/>
        </p:nvCxnSpPr>
        <p:spPr>
          <a:xfrm>
            <a:off x="6789454" y="4529749"/>
            <a:ext cx="999064" cy="6997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149101E-CCA4-0690-579C-A8C78B666A97}"/>
              </a:ext>
            </a:extLst>
          </p:cNvPr>
          <p:cNvCxnSpPr>
            <a:cxnSpLocks/>
          </p:cNvCxnSpPr>
          <p:nvPr/>
        </p:nvCxnSpPr>
        <p:spPr>
          <a:xfrm>
            <a:off x="6191745" y="4688944"/>
            <a:ext cx="253935" cy="1277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B7B7D2A-C36D-6C1F-12A3-09CEAAB9100F}"/>
              </a:ext>
            </a:extLst>
          </p:cNvPr>
          <p:cNvCxnSpPr>
            <a:cxnSpLocks/>
          </p:cNvCxnSpPr>
          <p:nvPr/>
        </p:nvCxnSpPr>
        <p:spPr>
          <a:xfrm flipH="1">
            <a:off x="4684883" y="4363349"/>
            <a:ext cx="930611" cy="11544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6656B89B-B1D8-54BE-D049-F05C3005366E}"/>
              </a:ext>
            </a:extLst>
          </p:cNvPr>
          <p:cNvCxnSpPr>
            <a:cxnSpLocks/>
          </p:cNvCxnSpPr>
          <p:nvPr/>
        </p:nvCxnSpPr>
        <p:spPr>
          <a:xfrm flipH="1" flipV="1">
            <a:off x="4366936" y="3656607"/>
            <a:ext cx="1256442" cy="142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BAC08F6-43D3-DEDB-D582-DD3AD18998DA}"/>
              </a:ext>
            </a:extLst>
          </p:cNvPr>
          <p:cNvCxnSpPr>
            <a:cxnSpLocks/>
          </p:cNvCxnSpPr>
          <p:nvPr/>
        </p:nvCxnSpPr>
        <p:spPr>
          <a:xfrm flipH="1" flipV="1">
            <a:off x="5440644" y="2193586"/>
            <a:ext cx="621780" cy="1295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0">
            <a:extLst>
              <a:ext uri="{FF2B5EF4-FFF2-40B4-BE49-F238E27FC236}">
                <a16:creationId xmlns:a16="http://schemas.microsoft.com/office/drawing/2014/main" id="{5D800B9D-405D-3B67-ECFF-BD49FA9934A6}"/>
              </a:ext>
            </a:extLst>
          </p:cNvPr>
          <p:cNvSpPr txBox="1"/>
          <p:nvPr/>
        </p:nvSpPr>
        <p:spPr>
          <a:xfrm>
            <a:off x="6276913" y="1840935"/>
            <a:ext cx="137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Neutrino Radiation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01EBF2E1-7A16-6313-184B-0A5A29B32CE3}"/>
              </a:ext>
            </a:extLst>
          </p:cNvPr>
          <p:cNvSpPr/>
          <p:nvPr/>
        </p:nvSpPr>
        <p:spPr>
          <a:xfrm>
            <a:off x="10048070" y="2708762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DB25C5FA-90FD-6BB5-F836-C90606C0E8E6}"/>
              </a:ext>
            </a:extLst>
          </p:cNvPr>
          <p:cNvSpPr/>
          <p:nvPr/>
        </p:nvSpPr>
        <p:spPr>
          <a:xfrm rot="17102613">
            <a:off x="9188459" y="3828336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41DD687C-BAE0-B878-4F69-C41A08CA8EB8}"/>
              </a:ext>
            </a:extLst>
          </p:cNvPr>
          <p:cNvSpPr/>
          <p:nvPr/>
        </p:nvSpPr>
        <p:spPr>
          <a:xfrm rot="19757645">
            <a:off x="9558174" y="3157643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0D449EF8-1ED4-F84B-5703-8CEA178836D1}"/>
              </a:ext>
            </a:extLst>
          </p:cNvPr>
          <p:cNvSpPr/>
          <p:nvPr/>
        </p:nvSpPr>
        <p:spPr>
          <a:xfrm rot="13600029">
            <a:off x="9488451" y="4527628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F67236E2-34F5-FF6F-24E0-D5BF866AA022}"/>
              </a:ext>
            </a:extLst>
          </p:cNvPr>
          <p:cNvSpPr/>
          <p:nvPr/>
        </p:nvSpPr>
        <p:spPr>
          <a:xfrm rot="11134736">
            <a:off x="10229048" y="4704219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4C700579-3A0E-DD8E-4818-E72967CBFD79}"/>
              </a:ext>
            </a:extLst>
          </p:cNvPr>
          <p:cNvSpPr/>
          <p:nvPr/>
        </p:nvSpPr>
        <p:spPr>
          <a:xfrm rot="8757458">
            <a:off x="10898501" y="4487751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658C702-6263-35D2-8FBD-5DC778BA01A4}"/>
              </a:ext>
            </a:extLst>
          </p:cNvPr>
          <p:cNvSpPr/>
          <p:nvPr/>
        </p:nvSpPr>
        <p:spPr>
          <a:xfrm rot="6486167">
            <a:off x="11103967" y="3735317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BC83A819-7D28-37E4-8E40-A34CB1D1141D}"/>
              </a:ext>
            </a:extLst>
          </p:cNvPr>
          <p:cNvSpPr/>
          <p:nvPr/>
        </p:nvSpPr>
        <p:spPr>
          <a:xfrm rot="3190306">
            <a:off x="10872490" y="2925640"/>
            <a:ext cx="202532" cy="805543"/>
          </a:xfrm>
          <a:custGeom>
            <a:avLst/>
            <a:gdLst>
              <a:gd name="connsiteX0" fmla="*/ 186064 w 202532"/>
              <a:gd name="connsiteY0" fmla="*/ 805543 h 805543"/>
              <a:gd name="connsiteX1" fmla="*/ 169736 w 202532"/>
              <a:gd name="connsiteY1" fmla="*/ 707572 h 805543"/>
              <a:gd name="connsiteX2" fmla="*/ 120750 w 202532"/>
              <a:gd name="connsiteY2" fmla="*/ 664029 h 805543"/>
              <a:gd name="connsiteX3" fmla="*/ 115307 w 202532"/>
              <a:gd name="connsiteY3" fmla="*/ 642257 h 805543"/>
              <a:gd name="connsiteX4" fmla="*/ 196950 w 202532"/>
              <a:gd name="connsiteY4" fmla="*/ 582386 h 805543"/>
              <a:gd name="connsiteX5" fmla="*/ 202393 w 202532"/>
              <a:gd name="connsiteY5" fmla="*/ 549729 h 805543"/>
              <a:gd name="connsiteX6" fmla="*/ 191507 w 202532"/>
              <a:gd name="connsiteY6" fmla="*/ 522515 h 805543"/>
              <a:gd name="connsiteX7" fmla="*/ 126193 w 202532"/>
              <a:gd name="connsiteY7" fmla="*/ 451757 h 805543"/>
              <a:gd name="connsiteX8" fmla="*/ 109864 w 202532"/>
              <a:gd name="connsiteY8" fmla="*/ 440872 h 805543"/>
              <a:gd name="connsiteX9" fmla="*/ 93536 w 202532"/>
              <a:gd name="connsiteY9" fmla="*/ 419100 h 805543"/>
              <a:gd name="connsiteX10" fmla="*/ 93536 w 202532"/>
              <a:gd name="connsiteY10" fmla="*/ 375557 h 805543"/>
              <a:gd name="connsiteX11" fmla="*/ 120750 w 202532"/>
              <a:gd name="connsiteY11" fmla="*/ 342900 h 805543"/>
              <a:gd name="connsiteX12" fmla="*/ 131636 w 202532"/>
              <a:gd name="connsiteY12" fmla="*/ 321129 h 805543"/>
              <a:gd name="connsiteX13" fmla="*/ 126193 w 202532"/>
              <a:gd name="connsiteY13" fmla="*/ 277586 h 805543"/>
              <a:gd name="connsiteX14" fmla="*/ 93536 w 202532"/>
              <a:gd name="connsiteY14" fmla="*/ 223157 h 805543"/>
              <a:gd name="connsiteX15" fmla="*/ 71764 w 202532"/>
              <a:gd name="connsiteY15" fmla="*/ 206829 h 805543"/>
              <a:gd name="connsiteX16" fmla="*/ 82650 w 202532"/>
              <a:gd name="connsiteY16" fmla="*/ 141515 h 805543"/>
              <a:gd name="connsiteX17" fmla="*/ 88093 w 202532"/>
              <a:gd name="connsiteY17" fmla="*/ 119743 h 805543"/>
              <a:gd name="connsiteX18" fmla="*/ 82650 w 202532"/>
              <a:gd name="connsiteY18" fmla="*/ 10886 h 805543"/>
              <a:gd name="connsiteX19" fmla="*/ 66321 w 202532"/>
              <a:gd name="connsiteY19" fmla="*/ 0 h 805543"/>
              <a:gd name="connsiteX20" fmla="*/ 39107 w 202532"/>
              <a:gd name="connsiteY20" fmla="*/ 38100 h 805543"/>
              <a:gd name="connsiteX21" fmla="*/ 28221 w 202532"/>
              <a:gd name="connsiteY21" fmla="*/ 54429 h 805543"/>
              <a:gd name="connsiteX22" fmla="*/ 22778 w 202532"/>
              <a:gd name="connsiteY22" fmla="*/ 70757 h 805543"/>
              <a:gd name="connsiteX23" fmla="*/ 1007 w 202532"/>
              <a:gd name="connsiteY23" fmla="*/ 103415 h 805543"/>
              <a:gd name="connsiteX24" fmla="*/ 28221 w 202532"/>
              <a:gd name="connsiteY24" fmla="*/ 70757 h 805543"/>
              <a:gd name="connsiteX25" fmla="*/ 93536 w 202532"/>
              <a:gd name="connsiteY25" fmla="*/ 0 h 805543"/>
              <a:gd name="connsiteX26" fmla="*/ 109864 w 202532"/>
              <a:gd name="connsiteY26" fmla="*/ 5443 h 805543"/>
              <a:gd name="connsiteX27" fmla="*/ 180621 w 202532"/>
              <a:gd name="connsiteY27" fmla="*/ 92529 h 805543"/>
              <a:gd name="connsiteX28" fmla="*/ 196950 w 202532"/>
              <a:gd name="connsiteY28" fmla="*/ 114300 h 80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532" h="805543">
                <a:moveTo>
                  <a:pt x="186064" y="805543"/>
                </a:moveTo>
                <a:cubicBezTo>
                  <a:pt x="180621" y="772886"/>
                  <a:pt x="179774" y="739121"/>
                  <a:pt x="169736" y="707572"/>
                </a:cubicBezTo>
                <a:cubicBezTo>
                  <a:pt x="167176" y="699527"/>
                  <a:pt x="124935" y="667377"/>
                  <a:pt x="120750" y="664029"/>
                </a:cubicBezTo>
                <a:cubicBezTo>
                  <a:pt x="118936" y="656772"/>
                  <a:pt x="110819" y="648242"/>
                  <a:pt x="115307" y="642257"/>
                </a:cubicBezTo>
                <a:cubicBezTo>
                  <a:pt x="132401" y="619465"/>
                  <a:pt x="170574" y="598212"/>
                  <a:pt x="196950" y="582386"/>
                </a:cubicBezTo>
                <a:cubicBezTo>
                  <a:pt x="198764" y="571500"/>
                  <a:pt x="203392" y="560720"/>
                  <a:pt x="202393" y="549729"/>
                </a:cubicBezTo>
                <a:cubicBezTo>
                  <a:pt x="201508" y="539999"/>
                  <a:pt x="196790" y="530733"/>
                  <a:pt x="191507" y="522515"/>
                </a:cubicBezTo>
                <a:cubicBezTo>
                  <a:pt x="166222" y="483183"/>
                  <a:pt x="158358" y="475880"/>
                  <a:pt x="126193" y="451757"/>
                </a:cubicBezTo>
                <a:cubicBezTo>
                  <a:pt x="120960" y="447832"/>
                  <a:pt x="115307" y="444500"/>
                  <a:pt x="109864" y="440872"/>
                </a:cubicBezTo>
                <a:cubicBezTo>
                  <a:pt x="104421" y="433615"/>
                  <a:pt x="97593" y="427214"/>
                  <a:pt x="93536" y="419100"/>
                </a:cubicBezTo>
                <a:cubicBezTo>
                  <a:pt x="86938" y="405905"/>
                  <a:pt x="85619" y="388752"/>
                  <a:pt x="93536" y="375557"/>
                </a:cubicBezTo>
                <a:cubicBezTo>
                  <a:pt x="100826" y="363406"/>
                  <a:pt x="112624" y="354508"/>
                  <a:pt x="120750" y="342900"/>
                </a:cubicBezTo>
                <a:cubicBezTo>
                  <a:pt x="125403" y="336253"/>
                  <a:pt x="128007" y="328386"/>
                  <a:pt x="131636" y="321129"/>
                </a:cubicBezTo>
                <a:cubicBezTo>
                  <a:pt x="129822" y="306615"/>
                  <a:pt x="129482" y="291839"/>
                  <a:pt x="126193" y="277586"/>
                </a:cubicBezTo>
                <a:cubicBezTo>
                  <a:pt x="121112" y="255567"/>
                  <a:pt x="109378" y="238999"/>
                  <a:pt x="93536" y="223157"/>
                </a:cubicBezTo>
                <a:cubicBezTo>
                  <a:pt x="87122" y="216743"/>
                  <a:pt x="79021" y="212272"/>
                  <a:pt x="71764" y="206829"/>
                </a:cubicBezTo>
                <a:cubicBezTo>
                  <a:pt x="75393" y="185058"/>
                  <a:pt x="78582" y="163209"/>
                  <a:pt x="82650" y="141515"/>
                </a:cubicBezTo>
                <a:cubicBezTo>
                  <a:pt x="84029" y="134162"/>
                  <a:pt x="88093" y="127224"/>
                  <a:pt x="88093" y="119743"/>
                </a:cubicBezTo>
                <a:cubicBezTo>
                  <a:pt x="88093" y="83412"/>
                  <a:pt x="89149" y="46631"/>
                  <a:pt x="82650" y="10886"/>
                </a:cubicBezTo>
                <a:cubicBezTo>
                  <a:pt x="81480" y="4450"/>
                  <a:pt x="71764" y="3629"/>
                  <a:pt x="66321" y="0"/>
                </a:cubicBezTo>
                <a:cubicBezTo>
                  <a:pt x="40681" y="38464"/>
                  <a:pt x="72845" y="-9132"/>
                  <a:pt x="39107" y="38100"/>
                </a:cubicBezTo>
                <a:cubicBezTo>
                  <a:pt x="35305" y="43423"/>
                  <a:pt x="31147" y="48578"/>
                  <a:pt x="28221" y="54429"/>
                </a:cubicBezTo>
                <a:cubicBezTo>
                  <a:pt x="25655" y="59560"/>
                  <a:pt x="25564" y="65742"/>
                  <a:pt x="22778" y="70757"/>
                </a:cubicBezTo>
                <a:cubicBezTo>
                  <a:pt x="16424" y="82194"/>
                  <a:pt x="-4844" y="115117"/>
                  <a:pt x="1007" y="103415"/>
                </a:cubicBezTo>
                <a:cubicBezTo>
                  <a:pt x="20890" y="63648"/>
                  <a:pt x="247" y="95934"/>
                  <a:pt x="28221" y="70757"/>
                </a:cubicBezTo>
                <a:cubicBezTo>
                  <a:pt x="60300" y="41885"/>
                  <a:pt x="67478" y="31269"/>
                  <a:pt x="93536" y="0"/>
                </a:cubicBezTo>
                <a:cubicBezTo>
                  <a:pt x="98979" y="1814"/>
                  <a:pt x="105424" y="1810"/>
                  <a:pt x="109864" y="5443"/>
                </a:cubicBezTo>
                <a:cubicBezTo>
                  <a:pt x="148395" y="36969"/>
                  <a:pt x="156799" y="51692"/>
                  <a:pt x="180621" y="92529"/>
                </a:cubicBezTo>
                <a:cubicBezTo>
                  <a:pt x="194267" y="115923"/>
                  <a:pt x="182958" y="114300"/>
                  <a:pt x="196950" y="11430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文本框 39">
            <a:extLst>
              <a:ext uri="{FF2B5EF4-FFF2-40B4-BE49-F238E27FC236}">
                <a16:creationId xmlns:a16="http://schemas.microsoft.com/office/drawing/2014/main" id="{8C32C6A1-AAB3-4EED-3617-4D6D463582C1}"/>
              </a:ext>
            </a:extLst>
          </p:cNvPr>
          <p:cNvSpPr txBox="1"/>
          <p:nvPr/>
        </p:nvSpPr>
        <p:spPr>
          <a:xfrm>
            <a:off x="9720039" y="1877988"/>
            <a:ext cx="122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46C0A"/>
                </a:solidFill>
              </a:rPr>
              <a:t>EM </a:t>
            </a:r>
          </a:p>
          <a:p>
            <a:r>
              <a:rPr lang="en-US" altLang="zh-CN" b="1" dirty="0">
                <a:solidFill>
                  <a:srgbClr val="E46C0A"/>
                </a:solidFill>
              </a:rPr>
              <a:t>Radiation</a:t>
            </a:r>
            <a:endParaRPr lang="zh-CN" altLang="en-US" b="1" dirty="0">
              <a:solidFill>
                <a:srgbClr val="E46C0A"/>
              </a:solidFill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AA45694B-15CE-CEB3-606A-DAE52D87692D}"/>
              </a:ext>
            </a:extLst>
          </p:cNvPr>
          <p:cNvCxnSpPr/>
          <p:nvPr/>
        </p:nvCxnSpPr>
        <p:spPr>
          <a:xfrm>
            <a:off x="917276" y="3161304"/>
            <a:ext cx="1377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873AE6B-09A2-9EF7-4D2C-BC556A20EC80}"/>
              </a:ext>
            </a:extLst>
          </p:cNvPr>
          <p:cNvCxnSpPr/>
          <p:nvPr/>
        </p:nvCxnSpPr>
        <p:spPr>
          <a:xfrm>
            <a:off x="2543895" y="5126092"/>
            <a:ext cx="1377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3E78ED49-E6C9-3076-65DA-C020E1CB3348}"/>
              </a:ext>
            </a:extLst>
          </p:cNvPr>
          <p:cNvCxnSpPr/>
          <p:nvPr/>
        </p:nvCxnSpPr>
        <p:spPr>
          <a:xfrm>
            <a:off x="2543895" y="4165544"/>
            <a:ext cx="1377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44">
            <a:extLst>
              <a:ext uri="{FF2B5EF4-FFF2-40B4-BE49-F238E27FC236}">
                <a16:creationId xmlns:a16="http://schemas.microsoft.com/office/drawing/2014/main" id="{DF273246-972A-0551-069B-51903CB635E2}"/>
              </a:ext>
            </a:extLst>
          </p:cNvPr>
          <p:cNvSpPr txBox="1"/>
          <p:nvPr/>
        </p:nvSpPr>
        <p:spPr>
          <a:xfrm>
            <a:off x="1192783" y="3187147"/>
            <a:ext cx="1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baseline="30000" dirty="0"/>
              <a:t>51</a:t>
            </a:r>
            <a:r>
              <a:rPr lang="en-US" altLang="zh-CN" b="1" dirty="0"/>
              <a:t>Cr</a:t>
            </a:r>
            <a:endParaRPr lang="zh-CN" altLang="en-US" b="1" dirty="0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8CF8D84-29AB-A93E-EFDB-891C552EEA27}"/>
              </a:ext>
            </a:extLst>
          </p:cNvPr>
          <p:cNvCxnSpPr/>
          <p:nvPr/>
        </p:nvCxnSpPr>
        <p:spPr>
          <a:xfrm>
            <a:off x="2294319" y="3161304"/>
            <a:ext cx="249576" cy="1017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CBFB0D3E-75BC-E860-A22F-D0131A97DE38}"/>
              </a:ext>
            </a:extLst>
          </p:cNvPr>
          <p:cNvCxnSpPr>
            <a:cxnSpLocks/>
          </p:cNvCxnSpPr>
          <p:nvPr/>
        </p:nvCxnSpPr>
        <p:spPr>
          <a:xfrm>
            <a:off x="2269351" y="3161303"/>
            <a:ext cx="297462" cy="19934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CCF3EEE2-2F40-168D-C519-E982BFE26CCD}"/>
              </a:ext>
            </a:extLst>
          </p:cNvPr>
          <p:cNvCxnSpPr>
            <a:cxnSpLocks/>
          </p:cNvCxnSpPr>
          <p:nvPr/>
        </p:nvCxnSpPr>
        <p:spPr>
          <a:xfrm>
            <a:off x="3184351" y="4158043"/>
            <a:ext cx="0" cy="996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53">
            <a:extLst>
              <a:ext uri="{FF2B5EF4-FFF2-40B4-BE49-F238E27FC236}">
                <a16:creationId xmlns:a16="http://schemas.microsoft.com/office/drawing/2014/main" id="{4DFDFC29-E950-88E1-A380-DE336EA12367}"/>
              </a:ext>
            </a:extLst>
          </p:cNvPr>
          <p:cNvSpPr txBox="1"/>
          <p:nvPr/>
        </p:nvSpPr>
        <p:spPr>
          <a:xfrm>
            <a:off x="3530509" y="4756760"/>
            <a:ext cx="41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0</a:t>
            </a:r>
            <a:endParaRPr lang="zh-CN" altLang="en-US" b="1" dirty="0"/>
          </a:p>
        </p:txBody>
      </p:sp>
      <p:sp>
        <p:nvSpPr>
          <p:cNvPr id="45" name="文本框 54">
            <a:extLst>
              <a:ext uri="{FF2B5EF4-FFF2-40B4-BE49-F238E27FC236}">
                <a16:creationId xmlns:a16="http://schemas.microsoft.com/office/drawing/2014/main" id="{6C32E1FE-FE47-58F6-9CAD-C05C50DFB16A}"/>
              </a:ext>
            </a:extLst>
          </p:cNvPr>
          <p:cNvSpPr txBox="1"/>
          <p:nvPr/>
        </p:nvSpPr>
        <p:spPr>
          <a:xfrm>
            <a:off x="3369459" y="3806053"/>
            <a:ext cx="65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320</a:t>
            </a:r>
            <a:endParaRPr lang="zh-CN" altLang="en-US" b="1" dirty="0"/>
          </a:p>
        </p:txBody>
      </p:sp>
      <p:sp>
        <p:nvSpPr>
          <p:cNvPr id="46" name="文本框 55">
            <a:extLst>
              <a:ext uri="{FF2B5EF4-FFF2-40B4-BE49-F238E27FC236}">
                <a16:creationId xmlns:a16="http://schemas.microsoft.com/office/drawing/2014/main" id="{6EB555F2-F580-5471-2A03-BB2C5B24342F}"/>
              </a:ext>
            </a:extLst>
          </p:cNvPr>
          <p:cNvSpPr txBox="1"/>
          <p:nvPr/>
        </p:nvSpPr>
        <p:spPr>
          <a:xfrm rot="4568372">
            <a:off x="2105102" y="3429441"/>
            <a:ext cx="88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9.93%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文本框 44">
            <a:extLst>
              <a:ext uri="{FF2B5EF4-FFF2-40B4-BE49-F238E27FC236}">
                <a16:creationId xmlns:a16="http://schemas.microsoft.com/office/drawing/2014/main" id="{331CCEC5-1FCE-B4F4-7F10-587FCE7500BC}"/>
              </a:ext>
            </a:extLst>
          </p:cNvPr>
          <p:cNvSpPr txBox="1"/>
          <p:nvPr/>
        </p:nvSpPr>
        <p:spPr>
          <a:xfrm>
            <a:off x="2950229" y="5162285"/>
            <a:ext cx="1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baseline="30000" dirty="0"/>
              <a:t>51</a:t>
            </a:r>
            <a:r>
              <a:rPr lang="en-US" altLang="zh-CN" b="1" dirty="0"/>
              <a:t>V</a:t>
            </a:r>
            <a:endParaRPr lang="zh-CN" altLang="en-US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FDD0D11-93EA-325B-B2E7-2B518309647C}"/>
              </a:ext>
            </a:extLst>
          </p:cNvPr>
          <p:cNvSpPr txBox="1"/>
          <p:nvPr/>
        </p:nvSpPr>
        <p:spPr>
          <a:xfrm>
            <a:off x="2061340" y="2767256"/>
            <a:ext cx="19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0</a:t>
            </a:r>
            <a:endParaRPr lang="zh-CN" altLang="en-US" b="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C1752045-886B-1A33-446A-AE44181F1435}"/>
              </a:ext>
            </a:extLst>
          </p:cNvPr>
          <p:cNvSpPr txBox="1"/>
          <p:nvPr/>
        </p:nvSpPr>
        <p:spPr>
          <a:xfrm>
            <a:off x="766492" y="2797178"/>
            <a:ext cx="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7/2-</a:t>
            </a:r>
            <a:endParaRPr lang="zh-CN" altLang="en-US" b="1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158513E-34BC-F7E4-FF7F-F08758CFEDFE}"/>
              </a:ext>
            </a:extLst>
          </p:cNvPr>
          <p:cNvSpPr txBox="1"/>
          <p:nvPr/>
        </p:nvSpPr>
        <p:spPr>
          <a:xfrm>
            <a:off x="2498873" y="4763424"/>
            <a:ext cx="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7/2-</a:t>
            </a:r>
            <a:endParaRPr lang="zh-CN" altLang="en-US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DD047DE-D1D2-D27D-9553-0FC1A70BBDDE}"/>
              </a:ext>
            </a:extLst>
          </p:cNvPr>
          <p:cNvSpPr txBox="1"/>
          <p:nvPr/>
        </p:nvSpPr>
        <p:spPr>
          <a:xfrm>
            <a:off x="2483621" y="3830504"/>
            <a:ext cx="6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5/2-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14AB13-18ED-ED79-4B20-6543D2A8DB95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10/23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76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46BE33B-ACB2-3D20-8253-3963FAB564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23" r="29115" b="9910"/>
          <a:stretch>
            <a:fillRect/>
          </a:stretch>
        </p:blipFill>
        <p:spPr>
          <a:xfrm>
            <a:off x="528636" y="1632856"/>
            <a:ext cx="4901864" cy="27984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49B4E9D-61BE-F132-3777-EF4DA33D0819}"/>
              </a:ext>
            </a:extLst>
          </p:cNvPr>
          <p:cNvSpPr txBox="1"/>
          <p:nvPr/>
        </p:nvSpPr>
        <p:spPr>
          <a:xfrm>
            <a:off x="6761502" y="1410488"/>
            <a:ext cx="5622053" cy="255730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absolute neutrino mass scale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Majorana particles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matter-antimatter asymmetry of the Universe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New physics…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534BDD-3BE9-2824-140D-18822C0B31B7}"/>
              </a:ext>
            </a:extLst>
          </p:cNvPr>
          <p:cNvSpPr txBox="1"/>
          <p:nvPr/>
        </p:nvSpPr>
        <p:spPr>
          <a:xfrm>
            <a:off x="455294" y="4634452"/>
            <a:ext cx="511956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Symbol" panose="05050102010706020507" pitchFamily="18" charset="2"/>
              </a:rPr>
              <a:t>nbb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have been observed and T</a:t>
            </a:r>
            <a:r>
              <a:rPr lang="en-US" sz="2000" b="0" strike="noStrike" spc="-1" baseline="-25000" dirty="0">
                <a:solidFill>
                  <a:srgbClr val="000000"/>
                </a:solidFill>
                <a:latin typeface="Arial"/>
              </a:rPr>
              <a:t>1/2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obtained for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48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Ca,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76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Ge,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82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Se,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96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Zr,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100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Mo,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116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Cd,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128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Te,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130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Te,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136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Xe,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150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Nd,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238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U,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78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Kr,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124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Xe and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130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Ba have been obtained.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49B0C0-BFB0-E90E-E1D3-F77E5C00009A}"/>
              </a:ext>
            </a:extLst>
          </p:cNvPr>
          <p:cNvSpPr txBox="1"/>
          <p:nvPr/>
        </p:nvSpPr>
        <p:spPr>
          <a:xfrm>
            <a:off x="978616" y="1914381"/>
            <a:ext cx="9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Symbol" panose="05050102010706020507" pitchFamily="18" charset="2"/>
              </a:rPr>
              <a:t>nbb</a:t>
            </a:r>
            <a:endParaRPr lang="zh-CN" altLang="en-US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7323DF-2124-7FE4-F1F2-05F7CBEDF497}"/>
              </a:ext>
            </a:extLst>
          </p:cNvPr>
          <p:cNvSpPr txBox="1"/>
          <p:nvPr/>
        </p:nvSpPr>
        <p:spPr>
          <a:xfrm>
            <a:off x="3381847" y="1914381"/>
            <a:ext cx="9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ymbol" panose="05050102010706020507" pitchFamily="18" charset="2"/>
              </a:rPr>
              <a:t>0nbb</a:t>
            </a:r>
            <a:endParaRPr lang="zh-CN" altLang="en-US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07BF73BE-9F47-7F47-FE83-8247D178B3C1}"/>
              </a:ext>
            </a:extLst>
          </p:cNvPr>
          <p:cNvSpPr/>
          <p:nvPr/>
        </p:nvSpPr>
        <p:spPr>
          <a:xfrm>
            <a:off x="5833068" y="2159314"/>
            <a:ext cx="401934" cy="13615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649A6ED-BFA9-452A-1BBC-FEC193670E03}"/>
              </a:ext>
            </a:extLst>
          </p:cNvPr>
          <p:cNvPicPr/>
          <p:nvPr/>
        </p:nvPicPr>
        <p:blipFill>
          <a:blip r:embed="rId4"/>
          <a:srcRect t="48193"/>
          <a:stretch>
            <a:fillRect/>
          </a:stretch>
        </p:blipFill>
        <p:spPr>
          <a:xfrm>
            <a:off x="6617148" y="4168859"/>
            <a:ext cx="4617218" cy="2557305"/>
          </a:xfrm>
          <a:prstGeom prst="rect">
            <a:avLst/>
          </a:prstGeom>
          <a:ln w="0"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59494B1-4034-8C04-644B-544F386F7B85}"/>
              </a:ext>
            </a:extLst>
          </p:cNvPr>
          <p:cNvSpPr/>
          <p:nvPr/>
        </p:nvSpPr>
        <p:spPr>
          <a:xfrm>
            <a:off x="9008347" y="4376057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62BFBC-147C-0910-478A-7443923D88B6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11/23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5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4251C2-6591-7D7C-1DC3-47E10073E69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10586" y="1220729"/>
            <a:ext cx="6032361" cy="3556745"/>
          </a:xfrm>
          <a:prstGeom prst="rect">
            <a:avLst/>
          </a:prstGeom>
          <a:ln w="0">
            <a:noFill/>
          </a:ln>
        </p:spPr>
      </p:pic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87714A-CBB4-7358-9F6E-476BE47826C2}"/>
              </a:ext>
            </a:extLst>
          </p:cNvPr>
          <p:cNvPicPr/>
          <p:nvPr/>
        </p:nvPicPr>
        <p:blipFill>
          <a:blip r:embed="rId4"/>
          <a:srcRect t="26429" r="5356" b="8365"/>
          <a:stretch>
            <a:fillRect/>
          </a:stretch>
        </p:blipFill>
        <p:spPr>
          <a:xfrm>
            <a:off x="528636" y="5176180"/>
            <a:ext cx="4783016" cy="824756"/>
          </a:xfrm>
          <a:prstGeom prst="rect">
            <a:avLst/>
          </a:prstGeom>
          <a:ln w="0"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43B7B36-48B4-3FB2-67A3-0907933CACD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095999" y="5094140"/>
            <a:ext cx="5861539" cy="1663958"/>
          </a:xfrm>
          <a:prstGeom prst="rect">
            <a:avLst/>
          </a:prstGeom>
          <a:ln w="0">
            <a:noFill/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2EC83B3-6841-60B3-6D9D-01DFF72B0C76}"/>
              </a:ext>
            </a:extLst>
          </p:cNvPr>
          <p:cNvSpPr/>
          <p:nvPr/>
        </p:nvSpPr>
        <p:spPr>
          <a:xfrm>
            <a:off x="5858189" y="1150536"/>
            <a:ext cx="45719" cy="5627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80E802-41FC-48F5-8B2F-434CDFB70297}"/>
              </a:ext>
            </a:extLst>
          </p:cNvPr>
          <p:cNvSpPr txBox="1"/>
          <p:nvPr/>
        </p:nvSpPr>
        <p:spPr>
          <a:xfrm>
            <a:off x="779122" y="1183083"/>
            <a:ext cx="4582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136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Xe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bb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decay: 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EXO-200, </a:t>
            </a:r>
            <a:r>
              <a:rPr lang="en-US" altLang="zh-CN" sz="2000" b="1" i="0" u="none" strike="noStrike" baseline="0" dirty="0" err="1">
                <a:solidFill>
                  <a:srgbClr val="000009"/>
                </a:solidFill>
                <a:latin typeface="Times New Roman" panose="02020603050405020304" pitchFamily="18" charset="0"/>
              </a:rPr>
              <a:t>nEXO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b="1" i="0" u="none" strike="noStrike" baseline="0" dirty="0" err="1">
                <a:solidFill>
                  <a:srgbClr val="000009"/>
                </a:solidFill>
                <a:latin typeface="Times New Roman" panose="02020603050405020304" pitchFamily="18" charset="0"/>
              </a:rPr>
              <a:t>KamLAND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-Zen, NEXT </a:t>
            </a:r>
            <a:r>
              <a:rPr lang="en-US" altLang="zh-CN" sz="2000" b="1" i="0" u="none" strike="noStrike" baseline="0" dirty="0" err="1">
                <a:solidFill>
                  <a:srgbClr val="000009"/>
                </a:solidFill>
                <a:latin typeface="Times New Roman" panose="02020603050405020304" pitchFamily="18" charset="0"/>
              </a:rPr>
              <a:t>PandaX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-III etc.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F8A1A5-3333-127B-777E-F9F46B0AA152}"/>
                  </a:ext>
                </a:extLst>
              </p:cNvPr>
              <p:cNvSpPr txBox="1"/>
              <p:nvPr/>
            </p:nvSpPr>
            <p:spPr>
              <a:xfrm>
                <a:off x="591930" y="6000936"/>
                <a:ext cx="4967740" cy="6660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Why is the </a:t>
                </a:r>
                <a:r>
                  <a:rPr lang="en-US" altLang="zh-CN" b="1" baseline="30000" dirty="0">
                    <a:solidFill>
                      <a:srgbClr val="FF0000"/>
                    </a:solidFill>
                  </a:rPr>
                  <a:t>136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Xe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𝑫𝑮𝑻</m:t>
                        </m:r>
                      </m:sub>
                      <m:sup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so small ?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0.0181(6) for </a:t>
                </a:r>
                <a:r>
                  <a:rPr lang="en-US" altLang="zh-CN" b="1" baseline="30000" dirty="0">
                    <a:solidFill>
                      <a:srgbClr val="FF0000"/>
                    </a:solidFill>
                  </a:rPr>
                  <a:t>136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Xe  vs. 0.03~0.32 for others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F8A1A5-3333-127B-777E-F9F46B0AA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30" y="6000936"/>
                <a:ext cx="4967740" cy="666080"/>
              </a:xfrm>
              <a:prstGeom prst="rect">
                <a:avLst/>
              </a:prstGeom>
              <a:blipFill>
                <a:blip r:embed="rId6"/>
                <a:stretch>
                  <a:fillRect l="-857" t="-893" b="-116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39AC09E-A602-10BD-132D-147A127BEAB1}"/>
              </a:ext>
            </a:extLst>
          </p:cNvPr>
          <p:cNvSpPr txBox="1"/>
          <p:nvPr/>
        </p:nvSpPr>
        <p:spPr>
          <a:xfrm>
            <a:off x="6968531" y="2491270"/>
            <a:ext cx="1045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90.3 keV</a:t>
            </a:r>
            <a:endParaRPr lang="zh-CN" altLang="en-US" sz="1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9B4DE3-7903-291B-2554-4ECA563A00FE}"/>
              </a:ext>
            </a:extLst>
          </p:cNvPr>
          <p:cNvSpPr txBox="1"/>
          <p:nvPr/>
        </p:nvSpPr>
        <p:spPr>
          <a:xfrm>
            <a:off x="6405824" y="3201353"/>
            <a:ext cx="125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136</a:t>
            </a:r>
            <a:r>
              <a:rPr lang="en-US" altLang="zh-CN" sz="2000" b="1" dirty="0"/>
              <a:t>Xe</a:t>
            </a:r>
            <a:endParaRPr lang="zh-CN" altLang="en-US" sz="2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63B247-A727-BE55-9ECD-58B595206C8A}"/>
              </a:ext>
            </a:extLst>
          </p:cNvPr>
          <p:cNvSpPr txBox="1"/>
          <p:nvPr/>
        </p:nvSpPr>
        <p:spPr>
          <a:xfrm>
            <a:off x="8080549" y="4090632"/>
            <a:ext cx="1445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2451.9 keV</a:t>
            </a:r>
            <a:endParaRPr lang="zh-CN" altLang="en-US" sz="1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4FE189-9C12-E25A-0AEC-C552E8AD62EF}"/>
              </a:ext>
            </a:extLst>
          </p:cNvPr>
          <p:cNvSpPr txBox="1"/>
          <p:nvPr/>
        </p:nvSpPr>
        <p:spPr>
          <a:xfrm>
            <a:off x="10338081" y="4414114"/>
            <a:ext cx="125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136</a:t>
            </a:r>
            <a:r>
              <a:rPr lang="en-US" altLang="zh-CN" sz="2000" b="1" dirty="0"/>
              <a:t>Ba</a:t>
            </a:r>
            <a:endParaRPr lang="zh-CN" altLang="en-US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D59097-E03C-4784-E035-54FA63200A5C}"/>
              </a:ext>
            </a:extLst>
          </p:cNvPr>
          <p:cNvSpPr txBox="1"/>
          <p:nvPr/>
        </p:nvSpPr>
        <p:spPr>
          <a:xfrm>
            <a:off x="8397906" y="2567313"/>
            <a:ext cx="125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136</a:t>
            </a:r>
            <a:r>
              <a:rPr lang="en-US" altLang="zh-CN" sz="2000" b="1" dirty="0"/>
              <a:t>Cs</a:t>
            </a:r>
            <a:endParaRPr lang="zh-CN" altLang="en-US" sz="20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A524AF-A89C-A87E-23A2-D911FEF0838D}"/>
              </a:ext>
            </a:extLst>
          </p:cNvPr>
          <p:cNvSpPr/>
          <p:nvPr/>
        </p:nvSpPr>
        <p:spPr>
          <a:xfrm>
            <a:off x="8376136" y="2354590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6289BB-33E7-D4AE-8A07-0AA0B4AADB70}"/>
              </a:ext>
            </a:extLst>
          </p:cNvPr>
          <p:cNvSpPr/>
          <p:nvPr/>
        </p:nvSpPr>
        <p:spPr>
          <a:xfrm>
            <a:off x="9161582" y="1788533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B92C9BB-9355-930A-872B-0DA7804A8A79}"/>
              </a:ext>
            </a:extLst>
          </p:cNvPr>
          <p:cNvSpPr/>
          <p:nvPr/>
        </p:nvSpPr>
        <p:spPr>
          <a:xfrm>
            <a:off x="9198426" y="2156972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590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35C3DF-4022-2804-A292-1AB4694EDC64}"/>
              </a:ext>
            </a:extLst>
          </p:cNvPr>
          <p:cNvSpPr/>
          <p:nvPr/>
        </p:nvSpPr>
        <p:spPr>
          <a:xfrm>
            <a:off x="9190054" y="1987825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850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8D3D2D-7174-7A46-001A-739B0B404468}"/>
              </a:ext>
            </a:extLst>
          </p:cNvPr>
          <p:cNvSpPr txBox="1"/>
          <p:nvPr/>
        </p:nvSpPr>
        <p:spPr>
          <a:xfrm>
            <a:off x="10789832" y="2478868"/>
            <a:ext cx="1445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2548.2 keV</a:t>
            </a:r>
            <a:endParaRPr lang="zh-CN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5F8F8C3-CB4A-2F85-076D-4C3CD7A93260}"/>
                  </a:ext>
                </a:extLst>
              </p:cNvPr>
              <p:cNvSpPr txBox="1"/>
              <p:nvPr/>
            </p:nvSpPr>
            <p:spPr>
              <a:xfrm>
                <a:off x="6791086" y="801718"/>
                <a:ext cx="4572000" cy="48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</a:rPr>
                  <a:t>The two-leg structure of</a:t>
                </a:r>
                <a:r>
                  <a:rPr lang="zh-CN" alt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𝑫𝑮𝑻</m:t>
                        </m:r>
                      </m:sub>
                      <m:sup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: </a:t>
                </a:r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5F8F8C3-CB4A-2F85-076D-4C3CD7A93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086" y="801718"/>
                <a:ext cx="4572000" cy="488019"/>
              </a:xfrm>
              <a:prstGeom prst="rect">
                <a:avLst/>
              </a:prstGeom>
              <a:blipFill>
                <a:blip r:embed="rId8"/>
                <a:stretch>
                  <a:fillRect l="-2000" t="-3750" r="-3600" b="-2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6F4CEE4-6B38-6E8C-D825-9EA84604A0EA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12/23</a:t>
            </a:r>
            <a:endParaRPr lang="zh-CN" altLang="en-US" sz="20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98747C8-90F1-B2DC-2508-CE4BBF27F9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8" y="2423291"/>
            <a:ext cx="4582123" cy="27437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B46DA26-1598-2734-0018-ABA75B252F0B}"/>
              </a:ext>
            </a:extLst>
          </p:cNvPr>
          <p:cNvSpPr txBox="1"/>
          <p:nvPr/>
        </p:nvSpPr>
        <p:spPr>
          <a:xfrm>
            <a:off x="1926494" y="2145413"/>
            <a:ext cx="3334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Gando et al., PRL 122, 192501 (2019)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9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8585532-517E-E1E1-5165-4BD3146D358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594022" y="2879590"/>
            <a:ext cx="5425920" cy="3500280"/>
          </a:xfrm>
          <a:prstGeom prst="rect">
            <a:avLst/>
          </a:prstGeom>
          <a:ln w="0"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C3209E9-1D93-F772-F487-E94E68775E78}"/>
              </a:ext>
            </a:extLst>
          </p:cNvPr>
          <p:cNvSpPr txBox="1"/>
          <p:nvPr/>
        </p:nvSpPr>
        <p:spPr>
          <a:xfrm>
            <a:off x="7845805" y="2725702"/>
            <a:ext cx="3756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Puppe et al., PRC 84, 051305(R) (2011) </a:t>
            </a: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FC4C3BA-0FE2-CEE9-0F05-4CBB860B8739}"/>
              </a:ext>
            </a:extLst>
          </p:cNvPr>
          <p:cNvGrpSpPr/>
          <p:nvPr/>
        </p:nvGrpSpPr>
        <p:grpSpPr>
          <a:xfrm>
            <a:off x="7198046" y="1492866"/>
            <a:ext cx="4763090" cy="984367"/>
            <a:chOff x="3408066" y="5694347"/>
            <a:chExt cx="3977473" cy="822007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FC747F7-61D7-48F5-ED7E-91209BA04A9E}"/>
                </a:ext>
              </a:extLst>
            </p:cNvPr>
            <p:cNvPicPr/>
            <p:nvPr/>
          </p:nvPicPr>
          <p:blipFill>
            <a:blip r:embed="rId4"/>
            <a:srcRect r="82429" b="56336"/>
            <a:stretch>
              <a:fillRect/>
            </a:stretch>
          </p:blipFill>
          <p:spPr>
            <a:xfrm>
              <a:off x="3408066" y="5694347"/>
              <a:ext cx="1029956" cy="72655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939149E-2908-1ECE-D541-138BC0FC7E70}"/>
                </a:ext>
              </a:extLst>
            </p:cNvPr>
            <p:cNvPicPr/>
            <p:nvPr/>
          </p:nvPicPr>
          <p:blipFill>
            <a:blip r:embed="rId4"/>
            <a:srcRect l="17957" t="53723" r="32499" b="-826"/>
            <a:stretch>
              <a:fillRect/>
            </a:stretch>
          </p:blipFill>
          <p:spPr>
            <a:xfrm>
              <a:off x="4481565" y="5732583"/>
              <a:ext cx="2903974" cy="78377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8C6BBE8-CAB2-A90B-0322-A4C26800DB1E}"/>
              </a:ext>
            </a:extLst>
          </p:cNvPr>
          <p:cNvPicPr/>
          <p:nvPr/>
        </p:nvPicPr>
        <p:blipFill>
          <a:blip r:embed="rId5"/>
          <a:srcRect r="53391"/>
          <a:stretch>
            <a:fillRect/>
          </a:stretch>
        </p:blipFill>
        <p:spPr>
          <a:xfrm>
            <a:off x="187777" y="2434114"/>
            <a:ext cx="3422806" cy="3842082"/>
          </a:xfrm>
          <a:prstGeom prst="rect">
            <a:avLst/>
          </a:prstGeom>
          <a:ln w="0">
            <a:noFill/>
          </a:ln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25AB1BD-1229-9F05-9674-1744F2A555DA}"/>
              </a:ext>
            </a:extLst>
          </p:cNvPr>
          <p:cNvCxnSpPr/>
          <p:nvPr/>
        </p:nvCxnSpPr>
        <p:spPr>
          <a:xfrm>
            <a:off x="3610583" y="2509476"/>
            <a:ext cx="0" cy="3416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3C0B1B9-7AD0-5B4D-91AA-3A2AFA2BE7C8}"/>
              </a:ext>
            </a:extLst>
          </p:cNvPr>
          <p:cNvSpPr txBox="1"/>
          <p:nvPr/>
        </p:nvSpPr>
        <p:spPr>
          <a:xfrm>
            <a:off x="2580627" y="6033285"/>
            <a:ext cx="102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Ex (MeV)</a:t>
            </a:r>
            <a:endParaRPr lang="zh-CN" altLang="en-US" sz="1400" dirty="0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F16C275-1765-9BC6-493C-B8868A265CFC}"/>
              </a:ext>
            </a:extLst>
          </p:cNvPr>
          <p:cNvSpPr/>
          <p:nvPr/>
        </p:nvSpPr>
        <p:spPr>
          <a:xfrm>
            <a:off x="4080476" y="5443293"/>
            <a:ext cx="2841169" cy="523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6CDA37A-6C93-3898-2400-A0849D01C105}"/>
              </a:ext>
            </a:extLst>
          </p:cNvPr>
          <p:cNvPicPr/>
          <p:nvPr/>
        </p:nvPicPr>
        <p:blipFill>
          <a:blip r:embed="rId3"/>
          <a:srcRect l="37670" t="12173" r="18718" b="76646"/>
          <a:stretch>
            <a:fillRect/>
          </a:stretch>
        </p:blipFill>
        <p:spPr>
          <a:xfrm>
            <a:off x="1039272" y="2143207"/>
            <a:ext cx="2019718" cy="334026"/>
          </a:xfrm>
          <a:prstGeom prst="rect">
            <a:avLst/>
          </a:prstGeom>
          <a:ln w="0">
            <a:noFill/>
          </a:ln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3A93B23-B8BB-7AE6-86BD-42FFF1F7B69F}"/>
              </a:ext>
            </a:extLst>
          </p:cNvPr>
          <p:cNvSpPr txBox="1"/>
          <p:nvPr/>
        </p:nvSpPr>
        <p:spPr>
          <a:xfrm>
            <a:off x="421956" y="115309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One </a:t>
            </a:r>
            <a:r>
              <a:rPr lang="en-US" altLang="zh-CN" sz="2400" b="1" dirty="0">
                <a:solidFill>
                  <a:schemeClr val="tx1"/>
                </a:solidFill>
              </a:rPr>
              <a:t>leg is know</a:t>
            </a:r>
            <a:r>
              <a:rPr lang="en-US" altLang="zh-CN" sz="2400" b="1" dirty="0"/>
              <a:t>n for </a:t>
            </a:r>
            <a:r>
              <a:rPr lang="en-US" altLang="zh-CN" sz="2400" b="1" baseline="30000" dirty="0"/>
              <a:t>136</a:t>
            </a:r>
            <a:r>
              <a:rPr lang="en-US" altLang="zh-CN" sz="2400" b="1" dirty="0"/>
              <a:t>Xe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0D5CF24-FE91-0D8B-45FD-EFFC7CE09CD1}"/>
              </a:ext>
            </a:extLst>
          </p:cNvPr>
          <p:cNvSpPr/>
          <p:nvPr/>
        </p:nvSpPr>
        <p:spPr>
          <a:xfrm>
            <a:off x="10464671" y="1439007"/>
            <a:ext cx="1548609" cy="590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7A8048-391C-7661-58A0-B434714AA54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13/23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2656567-6A8C-8E24-32AA-84703926FF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6" y="1797051"/>
            <a:ext cx="2728756" cy="36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0FD6-C265-335D-CA7B-1738EAD7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6ECAA6-00EF-E352-887F-624916FE23AF}"/>
              </a:ext>
            </a:extLst>
          </p:cNvPr>
          <p:cNvPicPr/>
          <p:nvPr/>
        </p:nvPicPr>
        <p:blipFill>
          <a:blip r:embed="rId3"/>
          <a:srcRect r="-2122" b="67866"/>
          <a:stretch>
            <a:fillRect/>
          </a:stretch>
        </p:blipFill>
        <p:spPr>
          <a:xfrm>
            <a:off x="7033847" y="1467619"/>
            <a:ext cx="3511898" cy="2667277"/>
          </a:xfrm>
          <a:prstGeom prst="rect">
            <a:avLst/>
          </a:prstGeom>
          <a:ln w="0">
            <a:noFill/>
          </a:ln>
        </p:spPr>
      </p:pic>
      <p:sp>
        <p:nvSpPr>
          <p:cNvPr id="32" name="TextBox 13">
            <a:extLst>
              <a:ext uri="{FF2B5EF4-FFF2-40B4-BE49-F238E27FC236}">
                <a16:creationId xmlns:a16="http://schemas.microsoft.com/office/drawing/2014/main" id="{ABF2EBFD-D776-6E81-F47E-53840B3B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CF5D747-B6A1-2812-86DF-579AE5F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15CE4EA9-AA83-4339-C5A5-8DBEAA58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2E5F276-2654-DB7D-47B8-89A8E3F0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2A3151E-8789-7C87-B4D0-8078CE462D65}"/>
              </a:ext>
            </a:extLst>
          </p:cNvPr>
          <p:cNvSpPr txBox="1"/>
          <p:nvPr/>
        </p:nvSpPr>
        <p:spPr>
          <a:xfrm>
            <a:off x="663117" y="1045728"/>
            <a:ext cx="1105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Let’s measure the other </a:t>
            </a:r>
            <a:r>
              <a:rPr lang="en-US" altLang="zh-CN" sz="2400" b="1" dirty="0">
                <a:solidFill>
                  <a:schemeClr val="tx1"/>
                </a:solidFill>
              </a:rPr>
              <a:t>leg via </a:t>
            </a:r>
            <a:r>
              <a:rPr lang="en-US" altLang="zh-CN" sz="2400" b="1" baseline="30000" dirty="0">
                <a:solidFill>
                  <a:schemeClr val="tx1"/>
                </a:solidFill>
              </a:rPr>
              <a:t>136</a:t>
            </a:r>
            <a:r>
              <a:rPr lang="en-US" altLang="zh-CN" sz="2400" b="1" dirty="0">
                <a:solidFill>
                  <a:schemeClr val="tx1"/>
                </a:solidFill>
              </a:rPr>
              <a:t>Ba(t,</a:t>
            </a:r>
            <a:r>
              <a:rPr lang="en-US" altLang="zh-CN" sz="2400" b="1" baseline="30000" dirty="0">
                <a:solidFill>
                  <a:schemeClr val="tx1"/>
                </a:solidFill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</a:rPr>
              <a:t>He)</a:t>
            </a:r>
            <a:r>
              <a:rPr lang="en-US" altLang="zh-CN" sz="2400" b="1" baseline="30000" dirty="0">
                <a:solidFill>
                  <a:schemeClr val="tx1"/>
                </a:solidFill>
              </a:rPr>
              <a:t>136</a:t>
            </a:r>
            <a:r>
              <a:rPr lang="en-US" altLang="zh-CN" sz="2400" b="1" dirty="0">
                <a:solidFill>
                  <a:schemeClr val="tx1"/>
                </a:solidFill>
              </a:rPr>
              <a:t>Cs charge-exchange reaction!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2F4C60-D309-86F8-BD80-3C802CBF9AD1}"/>
              </a:ext>
            </a:extLst>
          </p:cNvPr>
          <p:cNvPicPr/>
          <p:nvPr/>
        </p:nvPicPr>
        <p:blipFill>
          <a:blip r:embed="rId3"/>
          <a:srcRect t="31943" b="34575"/>
          <a:stretch>
            <a:fillRect/>
          </a:stretch>
        </p:blipFill>
        <p:spPr>
          <a:xfrm>
            <a:off x="1088340" y="4064558"/>
            <a:ext cx="3739893" cy="2793442"/>
          </a:xfrm>
          <a:prstGeom prst="rect">
            <a:avLst/>
          </a:prstGeom>
          <a:ln w="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8AB8F3-BDF0-A33C-F64A-1E178070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75" y="1546598"/>
            <a:ext cx="3576764" cy="26988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6A578F-5FAB-3238-5FFC-D25AB2A5E1B2}"/>
              </a:ext>
            </a:extLst>
          </p:cNvPr>
          <p:cNvPicPr/>
          <p:nvPr/>
        </p:nvPicPr>
        <p:blipFill>
          <a:blip r:embed="rId3"/>
          <a:srcRect t="65288" r="-2122" b="425"/>
          <a:stretch>
            <a:fillRect/>
          </a:stretch>
        </p:blipFill>
        <p:spPr>
          <a:xfrm>
            <a:off x="7269983" y="4094083"/>
            <a:ext cx="3346334" cy="2711816"/>
          </a:xfrm>
          <a:prstGeom prst="rect">
            <a:avLst/>
          </a:prstGeom>
          <a:ln w="0">
            <a:noFill/>
          </a:ln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7AEC0A18-357C-DA30-C934-04367D31CC4F}"/>
              </a:ext>
            </a:extLst>
          </p:cNvPr>
          <p:cNvSpPr/>
          <p:nvPr/>
        </p:nvSpPr>
        <p:spPr>
          <a:xfrm>
            <a:off x="5571811" y="2989385"/>
            <a:ext cx="894303" cy="2376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3518DC6-067C-DB8B-39CC-A80B03A3699E}"/>
              </a:ext>
            </a:extLst>
          </p:cNvPr>
          <p:cNvSpPr/>
          <p:nvPr/>
        </p:nvSpPr>
        <p:spPr>
          <a:xfrm>
            <a:off x="8031145" y="4378428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8A0142-4B97-9CAC-FDE8-930D02C2C377}"/>
              </a:ext>
            </a:extLst>
          </p:cNvPr>
          <p:cNvSpPr/>
          <p:nvPr/>
        </p:nvSpPr>
        <p:spPr>
          <a:xfrm>
            <a:off x="8031144" y="1891671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0429274-2D7E-3C9A-0881-308E7956EB35}"/>
              </a:ext>
            </a:extLst>
          </p:cNvPr>
          <p:cNvSpPr/>
          <p:nvPr/>
        </p:nvSpPr>
        <p:spPr>
          <a:xfrm>
            <a:off x="2199635" y="4403407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DAD7BC-8048-C4F5-DEC3-B1B4C661D288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14/23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41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0FD6-C265-335D-CA7B-1738EAD7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ABF2EBFD-D776-6E81-F47E-53840B3B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(Heavy-ion) Double charge-exchange reaction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CF5D747-B6A1-2812-86DF-579AE5F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15CE4EA9-AA83-4339-C5A5-8DBEAA58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2E5F276-2654-DB7D-47B8-89A8E3F0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DAD7BC-8048-C4F5-DEC3-B1B4C661D288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15/23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BC87E2-E3D7-A31C-0A25-535604B4D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00" y="1043848"/>
            <a:ext cx="7714705" cy="54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0FD6-C265-335D-CA7B-1738EAD7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ABF2EBFD-D776-6E81-F47E-53840B3B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(Heavy-ion) Double charge-exchange (DCE) reaction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CF5D747-B6A1-2812-86DF-579AE5F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15CE4EA9-AA83-4339-C5A5-8DBEAA58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2E5F276-2654-DB7D-47B8-89A8E3F0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DAD7BC-8048-C4F5-DEC3-B1B4C661D288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16/23</a:t>
            </a:r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209A3E-ADE8-7DEE-0122-85E015352F19}"/>
              </a:ext>
            </a:extLst>
          </p:cNvPr>
          <p:cNvSpPr txBox="1"/>
          <p:nvPr/>
        </p:nvSpPr>
        <p:spPr>
          <a:xfrm>
            <a:off x="421956" y="2228671"/>
            <a:ext cx="107335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Compared to single charge-exchange reaction: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The probe is heavy ion</a:t>
            </a:r>
            <a:endParaRPr lang="en-US" altLang="zh-CN" sz="2400" b="1" dirty="0"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ym typeface="Wingdings" panose="05000000000000000000" pitchFamily="2" charset="2"/>
              </a:rPr>
              <a:t>Much lower cross section </a:t>
            </a:r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>
                <a:sym typeface="Wingdings" panose="05000000000000000000" pitchFamily="2" charset="2"/>
              </a:rPr>
              <a:t>More difficult to extract NME from cross section data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96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0FD6-C265-335D-CA7B-1738EAD7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ABF2EBFD-D776-6E81-F47E-53840B3B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Complicated reaction channels in DCE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CF5D747-B6A1-2812-86DF-579AE5F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15CE4EA9-AA83-4339-C5A5-8DBEAA58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2E5F276-2654-DB7D-47B8-89A8E3F0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DAD7BC-8048-C4F5-DEC3-B1B4C661D288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17/23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78F7FDD-9B3F-2E5E-41A6-D0F20A56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36" y="1225251"/>
            <a:ext cx="5499510" cy="49695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E7EEFD8-9002-F11D-D23E-6D994013812B}"/>
              </a:ext>
            </a:extLst>
          </p:cNvPr>
          <p:cNvSpPr txBox="1"/>
          <p:nvPr/>
        </p:nvSpPr>
        <p:spPr>
          <a:xfrm>
            <a:off x="664791" y="1498098"/>
            <a:ext cx="4765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Problem: </a:t>
            </a:r>
            <a:r>
              <a:rPr lang="en-US" altLang="zh-CN" sz="2000" b="1" dirty="0">
                <a:sym typeface="Wingdings" panose="05000000000000000000" pitchFamily="2" charset="2"/>
              </a:rPr>
              <a:t>More reaction channels, more complicated reaction mechanism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B5E812-80CD-8B4D-2BFA-76AB37482745}"/>
              </a:ext>
            </a:extLst>
          </p:cNvPr>
          <p:cNvSpPr txBox="1"/>
          <p:nvPr/>
        </p:nvSpPr>
        <p:spPr>
          <a:xfrm>
            <a:off x="664792" y="3646403"/>
            <a:ext cx="47650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Solution:</a:t>
            </a:r>
            <a:r>
              <a:rPr lang="en-US" altLang="zh-CN" sz="2000" b="1" dirty="0">
                <a:sym typeface="Wingdings" panose="05000000000000000000" pitchFamily="2" charset="2"/>
              </a:rPr>
              <a:t> By choosing favorable beam energies and reaction angles, the unwanted channels can be largely suppressed.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7BA39F-78DB-A2F4-ABF8-A01685532BB7}"/>
              </a:ext>
            </a:extLst>
          </p:cNvPr>
          <p:cNvSpPr txBox="1"/>
          <p:nvPr/>
        </p:nvSpPr>
        <p:spPr>
          <a:xfrm>
            <a:off x="7354136" y="6416328"/>
            <a:ext cx="27746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i="0" u="none" strike="noStrike" baseline="0" dirty="0">
                <a:latin typeface="t1-gul-regular-italic"/>
              </a:rPr>
              <a:t>F. </a:t>
            </a:r>
            <a:r>
              <a:rPr lang="en-US" altLang="zh-CN" sz="1050" b="1" i="0" u="none" strike="noStrike" baseline="0" dirty="0" err="1">
                <a:latin typeface="t1-gul-regular-italic"/>
              </a:rPr>
              <a:t>Cappuzzello</a:t>
            </a:r>
            <a:r>
              <a:rPr lang="en-US" altLang="zh-CN" sz="1050" b="1" i="0" u="none" strike="noStrike" baseline="0" dirty="0">
                <a:latin typeface="t1-gul-regular-italic"/>
              </a:rPr>
              <a:t> et al., PPNP 128 (2023) 103999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86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E39D-4F75-68B2-4F89-54949694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951D498B-0A27-8893-5752-6996ABDF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Low cross section with DCE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8F6B12C-C2EE-0581-B7AA-2DA5F262A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C8E0F711-36C6-89F3-3EF8-7B3586E6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77E8626A-094C-A4F8-8490-66AF3BA4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166E05-27F8-A4A7-CC8A-A487928CB60B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18/23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98F5D0-5135-AEFD-D440-49FE1815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58" y="1184193"/>
            <a:ext cx="3884469" cy="4843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4DAABF-32D2-D06B-FDA5-B139900DD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168" y="1427848"/>
            <a:ext cx="4421354" cy="435596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62C1D3-C358-A9AB-9741-767BBBBE1156}"/>
              </a:ext>
            </a:extLst>
          </p:cNvPr>
          <p:cNvSpPr txBox="1"/>
          <p:nvPr/>
        </p:nvSpPr>
        <p:spPr>
          <a:xfrm>
            <a:off x="1500972" y="6333962"/>
            <a:ext cx="3769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T. </a:t>
            </a:r>
            <a:r>
              <a:rPr lang="en-US" altLang="zh-CN" sz="1600" b="1" dirty="0" err="1"/>
              <a:t>Chittrakarn</a:t>
            </a:r>
            <a:r>
              <a:rPr lang="en-US" altLang="zh-CN" sz="1600" b="1" dirty="0"/>
              <a:t>, et al., PRC 34, 80 (1986) </a:t>
            </a:r>
            <a:endParaRPr lang="zh-CN" altLang="en-US" sz="16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0DAFEC-63BE-7740-DAC5-D61544021DEC}"/>
              </a:ext>
            </a:extLst>
          </p:cNvPr>
          <p:cNvSpPr txBox="1"/>
          <p:nvPr/>
        </p:nvSpPr>
        <p:spPr>
          <a:xfrm>
            <a:off x="6707274" y="6268441"/>
            <a:ext cx="4473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b="1" dirty="0"/>
              <a:t>F. Cappuzzello et al., PPNP 128 (2023) 103999</a:t>
            </a:r>
          </a:p>
        </p:txBody>
      </p:sp>
    </p:spTree>
    <p:extLst>
      <p:ext uri="{BB962C8B-B14F-4D97-AF65-F5344CB8AC3E}">
        <p14:creationId xmlns:p14="http://schemas.microsoft.com/office/powerpoint/2010/main" val="6058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6E39D-4F75-68B2-4F89-54949694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951D498B-0A27-8893-5752-6996ABDF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Theoretical interpretations of DCE data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8F6B12C-C2EE-0581-B7AA-2DA5F262A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C8E0F711-36C6-89F3-3EF8-7B3586E63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77E8626A-094C-A4F8-8490-66AF3BA4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166E05-27F8-A4A7-CC8A-A487928CB60B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19/23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BACA76-1446-A11C-7410-21D304AED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45" y="1508272"/>
            <a:ext cx="4376114" cy="44262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90F8D3C-D06E-0A84-C260-D417129C5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973" y="1656147"/>
            <a:ext cx="3914899" cy="42784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E844D88-7B94-4A04-32FA-45832074C674}"/>
              </a:ext>
            </a:extLst>
          </p:cNvPr>
          <p:cNvSpPr txBox="1"/>
          <p:nvPr/>
        </p:nvSpPr>
        <p:spPr>
          <a:xfrm>
            <a:off x="1441938" y="6129176"/>
            <a:ext cx="465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Two-step (sequential) process (DSCX).</a:t>
            </a:r>
          </a:p>
          <a:p>
            <a:r>
              <a:rPr lang="en-US" altLang="zh-CN" b="1" dirty="0"/>
              <a:t> Correspond to </a:t>
            </a:r>
            <a:r>
              <a:rPr lang="en-US" altLang="zh-CN" b="1" dirty="0">
                <a:latin typeface="Symbol" panose="05050102010706020507" pitchFamily="18" charset="2"/>
              </a:rPr>
              <a:t>2nbb</a:t>
            </a:r>
            <a:endParaRPr lang="zh-CN" altLang="en-US" b="1" dirty="0">
              <a:latin typeface="Symbol" panose="05050102010706020507" pitchFamily="18" charset="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D42432-5D40-98EF-1E91-6D52466D1BBA}"/>
              </a:ext>
            </a:extLst>
          </p:cNvPr>
          <p:cNvSpPr txBox="1"/>
          <p:nvPr/>
        </p:nvSpPr>
        <p:spPr>
          <a:xfrm>
            <a:off x="7151076" y="6114552"/>
            <a:ext cx="395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One-step process (MDCE).</a:t>
            </a:r>
          </a:p>
          <a:p>
            <a:r>
              <a:rPr lang="en-US" altLang="zh-CN" b="1" dirty="0"/>
              <a:t> Correspond to </a:t>
            </a:r>
            <a:r>
              <a:rPr lang="en-US" altLang="zh-CN" b="1" dirty="0">
                <a:latin typeface="Symbol" panose="05050102010706020507" pitchFamily="18" charset="2"/>
              </a:rPr>
              <a:t>0nbb</a:t>
            </a:r>
            <a:endParaRPr lang="zh-CN" altLang="en-US" b="1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16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61411" y="2723794"/>
            <a:ext cx="335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Neutrino detectors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3783" y="3373076"/>
            <a:ext cx="335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beta decay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72056" y="3957577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charge-exchange reaction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D917F0-D89B-AD8E-E89B-8E57CFC70ACE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A4D187-136A-7A9B-CEEB-1438C33CF66C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EB46-856D-7F9C-10BC-2C692AB2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C2A43B5D-3267-2A1E-CC45-5798B2BB6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NUMEN project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61777C3-7A1B-98E8-A064-9EA98E54B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3BBC1839-330E-08A3-068C-51EDF477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83455B2-E513-B6DD-202D-B6835A08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9A3054-9B7E-CBEB-73EC-9553444E66DB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20/23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DBE418-BCE1-0F39-9DA4-9B6BBEE06684}"/>
              </a:ext>
            </a:extLst>
          </p:cNvPr>
          <p:cNvSpPr txBox="1"/>
          <p:nvPr/>
        </p:nvSpPr>
        <p:spPr>
          <a:xfrm>
            <a:off x="528636" y="1277035"/>
            <a:ext cx="10856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NUMEN project: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NUclear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Matrix Elements for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Neutrinoless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double beta decay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07FB04-3693-48AD-0C87-91DBF7477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4" y="1828427"/>
            <a:ext cx="10491188" cy="44418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BEF234-475A-1DD2-AC12-EC4CFF097DC4}"/>
              </a:ext>
            </a:extLst>
          </p:cNvPr>
          <p:cNvSpPr txBox="1"/>
          <p:nvPr/>
        </p:nvSpPr>
        <p:spPr>
          <a:xfrm>
            <a:off x="6576646" y="6437379"/>
            <a:ext cx="4473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b="1" dirty="0"/>
              <a:t>F. Cappuzzello et al., PPNP 128 (2023) 103999</a:t>
            </a:r>
          </a:p>
        </p:txBody>
      </p:sp>
    </p:spTree>
    <p:extLst>
      <p:ext uri="{BB962C8B-B14F-4D97-AF65-F5344CB8AC3E}">
        <p14:creationId xmlns:p14="http://schemas.microsoft.com/office/powerpoint/2010/main" val="84664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DEB46-856D-7F9C-10BC-2C692AB2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C2A43B5D-3267-2A1E-CC45-5798B2BB6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NUMEN project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61777C3-7A1B-98E8-A064-9EA98E54B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3BBC1839-330E-08A3-068C-51EDF477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83455B2-E513-B6DD-202D-B6835A08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9A3054-9B7E-CBEB-73EC-9553444E66DB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21/23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DBE418-BCE1-0F39-9DA4-9B6BBEE06684}"/>
              </a:ext>
            </a:extLst>
          </p:cNvPr>
          <p:cNvSpPr txBox="1"/>
          <p:nvPr/>
        </p:nvSpPr>
        <p:spPr>
          <a:xfrm>
            <a:off x="528636" y="1277035"/>
            <a:ext cx="10856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NUMEN project: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NUclear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Matrix Elements for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Neutrinoless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double beta decay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BEF234-475A-1DD2-AC12-EC4CFF097DC4}"/>
              </a:ext>
            </a:extLst>
          </p:cNvPr>
          <p:cNvSpPr txBox="1"/>
          <p:nvPr/>
        </p:nvSpPr>
        <p:spPr>
          <a:xfrm>
            <a:off x="6576646" y="6437379"/>
            <a:ext cx="4473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b="1" dirty="0"/>
              <a:t>F. Cappuzzello et al., PPNP 128 (2023) 103999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9DF625-D2B8-4FFD-9F3B-A31B377C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981" y="1952594"/>
            <a:ext cx="6188110" cy="40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BC9DD-30FC-E4F3-35D3-85DFA13BE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1EFF446F-0481-FF12-BED7-0B180760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8" y="522508"/>
            <a:ext cx="1085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NUMEN project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ECC6AD0-F477-D1DA-A477-21EECCF9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81A59FD0-DD82-6D93-8BCE-A8E7D2DD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F61ACB9C-C250-5EA2-E7C1-953D2118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A396BC-B4FC-3469-BB21-E6396C690AAE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22/23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97375E-F983-1ABA-E0BC-D0BD91FDE99A}"/>
              </a:ext>
            </a:extLst>
          </p:cNvPr>
          <p:cNvSpPr txBox="1"/>
          <p:nvPr/>
        </p:nvSpPr>
        <p:spPr>
          <a:xfrm>
            <a:off x="528636" y="1277035"/>
            <a:ext cx="10856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NUMEN project: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NUclear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Matrix Elements for </a:t>
            </a:r>
            <a:r>
              <a:rPr lang="en-US" altLang="zh-CN" sz="1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Neutrinoless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double beta decay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7E311E-4E6F-1464-DF9D-0ED181EB90F4}"/>
              </a:ext>
            </a:extLst>
          </p:cNvPr>
          <p:cNvSpPr txBox="1"/>
          <p:nvPr/>
        </p:nvSpPr>
        <p:spPr>
          <a:xfrm>
            <a:off x="6576646" y="6437379"/>
            <a:ext cx="4473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1600" b="1" dirty="0"/>
              <a:t>F. Cappuzzello et al., PPNP 128 (2023) 103999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B00F4D-1522-F47F-85B0-6EAADB8FC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316" y="2023544"/>
            <a:ext cx="5561230" cy="42079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E89BBD3-A64D-BFDA-F76C-90DD3CED7F6E}"/>
              </a:ext>
            </a:extLst>
          </p:cNvPr>
          <p:cNvSpPr txBox="1"/>
          <p:nvPr/>
        </p:nvSpPr>
        <p:spPr>
          <a:xfrm>
            <a:off x="495297" y="2109221"/>
            <a:ext cx="4765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Problem: </a:t>
            </a:r>
            <a:r>
              <a:rPr lang="en-US" altLang="zh-CN" sz="2000" b="1" dirty="0">
                <a:sym typeface="Wingdings" panose="05000000000000000000" pitchFamily="2" charset="2"/>
              </a:rPr>
              <a:t>How to disentangle contributions from DSCE and MDCE 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02F8EA-0CD7-824B-036A-453CE29AFF24}"/>
              </a:ext>
            </a:extLst>
          </p:cNvPr>
          <p:cNvSpPr txBox="1"/>
          <p:nvPr/>
        </p:nvSpPr>
        <p:spPr>
          <a:xfrm>
            <a:off x="495298" y="4257526"/>
            <a:ext cx="4765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Solution:</a:t>
            </a:r>
            <a:r>
              <a:rPr lang="en-US" altLang="zh-CN" sz="2000" b="1" dirty="0">
                <a:sym typeface="Wingdings" panose="05000000000000000000" pitchFamily="2" charset="2"/>
              </a:rPr>
              <a:t> Perhaps by their angular distributions (on going efforts…)</a:t>
            </a:r>
          </a:p>
        </p:txBody>
      </p:sp>
    </p:spTree>
    <p:extLst>
      <p:ext uri="{BB962C8B-B14F-4D97-AF65-F5344CB8AC3E}">
        <p14:creationId xmlns:p14="http://schemas.microsoft.com/office/powerpoint/2010/main" val="6632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DF7EE-A71F-E25E-3F62-2B59E95D0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>
            <a:extLst>
              <a:ext uri="{FF2B5EF4-FFF2-40B4-BE49-F238E27FC236}">
                <a16:creationId xmlns:a16="http://schemas.microsoft.com/office/drawing/2014/main" id="{CD453DA0-E404-6BCF-E23E-49E17287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6F054EA-2F9B-D9CE-8FE4-1F25806C6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6AF0584F-BDDF-C8AC-B1AC-B4D1865B7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CB868244-FDFC-442D-E9C6-FEE48A2F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A010EF-57E8-FE69-05C5-FDED1E40A458}"/>
              </a:ext>
            </a:extLst>
          </p:cNvPr>
          <p:cNvSpPr txBox="1"/>
          <p:nvPr/>
        </p:nvSpPr>
        <p:spPr>
          <a:xfrm>
            <a:off x="641072" y="1088006"/>
            <a:ext cx="11246127" cy="437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/>
              <a:t>From charge-exchange reaction, B(GT) can be extracted (not limited by Q-value!)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/>
              <a:t>Useful in studying weak interactions: neutrino detectors, </a:t>
            </a:r>
            <a:r>
              <a:rPr lang="en-US" altLang="zh-CN" sz="2400" b="1" dirty="0">
                <a:latin typeface="Symbol" panose="05050102010706020507" pitchFamily="18" charset="2"/>
              </a:rPr>
              <a:t>bb</a:t>
            </a:r>
            <a:r>
              <a:rPr lang="en-US" altLang="zh-CN" sz="2400" b="1" dirty="0"/>
              <a:t> decay, neutrino-induced nucleosynthesis, stellar beta-decay rates, isospin symmetry etc.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/>
              <a:t>Coincident </a:t>
            </a:r>
            <a:r>
              <a:rPr lang="en-US" altLang="zh-CN" sz="2400" b="1" dirty="0">
                <a:latin typeface="Symbol" panose="05050102010706020507" pitchFamily="18" charset="2"/>
              </a:rPr>
              <a:t>g</a:t>
            </a:r>
            <a:r>
              <a:rPr lang="en-US" altLang="zh-CN" sz="2400" b="1" dirty="0"/>
              <a:t>-ray measurement significantly boosts the resolution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/>
              <a:t>Double charge-exchange is a more powerful but more challenging tool for double beta decay studies</a:t>
            </a:r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0CA5714-31A2-7D5C-43D1-F8F28CD1F264}"/>
              </a:ext>
            </a:extLst>
          </p:cNvPr>
          <p:cNvSpPr/>
          <p:nvPr/>
        </p:nvSpPr>
        <p:spPr>
          <a:xfrm>
            <a:off x="3812197" y="5569731"/>
            <a:ext cx="37737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Thanks!</a:t>
            </a:r>
            <a:endParaRPr lang="zh-CN" altLang="en-US" sz="8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E6A75E-A6BF-1761-8A39-7B8F71B08CC3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23/23</a:t>
            </a:r>
          </a:p>
        </p:txBody>
      </p:sp>
    </p:spTree>
    <p:extLst>
      <p:ext uri="{BB962C8B-B14F-4D97-AF65-F5344CB8AC3E}">
        <p14:creationId xmlns:p14="http://schemas.microsoft.com/office/powerpoint/2010/main" val="4257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(Hadronic) Charge-exchange reaction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0DB966-E3E0-4F4E-A37C-A2BF26B8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17" y="1169099"/>
            <a:ext cx="6111114" cy="41305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1D0588-8B02-4C39-CE78-B8D51D608692}"/>
              </a:ext>
            </a:extLst>
          </p:cNvPr>
          <p:cNvSpPr txBox="1"/>
          <p:nvPr/>
        </p:nvSpPr>
        <p:spPr>
          <a:xfrm>
            <a:off x="4956628" y="3069773"/>
            <a:ext cx="30189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one/two pion exchange</a:t>
            </a:r>
            <a:endParaRPr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1E8FE9-D0AE-69FF-2F36-540E9288B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10" y="5802623"/>
            <a:ext cx="8801779" cy="8189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3DD610C-A60F-238B-E7DE-5F4A25A747E1}"/>
              </a:ext>
            </a:extLst>
          </p:cNvPr>
          <p:cNvSpPr txBox="1"/>
          <p:nvPr/>
        </p:nvSpPr>
        <p:spPr>
          <a:xfrm>
            <a:off x="2265903" y="2322892"/>
            <a:ext cx="209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 </a:t>
            </a:r>
            <a:r>
              <a:rPr lang="zh-CN" altLang="en-US" sz="2000" b="1" dirty="0"/>
              <a:t>≥ </a:t>
            </a:r>
            <a:r>
              <a:rPr lang="en-US" altLang="zh-CN" sz="2000" b="1" dirty="0"/>
              <a:t>100 MeV/u</a:t>
            </a:r>
            <a:endParaRPr lang="zh-CN" altLang="en-US" sz="2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472305-279C-66C5-8751-CEE0854629E0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3/23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(Hadronic) Charge-exchange reaction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155439C-B10D-4210-AB39-FEEF3C00161C}"/>
              </a:ext>
            </a:extLst>
          </p:cNvPr>
          <p:cNvGrpSpPr/>
          <p:nvPr/>
        </p:nvGrpSpPr>
        <p:grpSpPr>
          <a:xfrm>
            <a:off x="4787659" y="2725846"/>
            <a:ext cx="3487537" cy="3609646"/>
            <a:chOff x="42173" y="1055636"/>
            <a:chExt cx="4085085" cy="422811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1654757-F5E5-4B4B-8BD3-215D0ECDA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3" y="1055636"/>
              <a:ext cx="4085085" cy="252100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926985-C481-4629-A53C-954BEAED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339" y="3424325"/>
              <a:ext cx="2449861" cy="1859427"/>
            </a:xfrm>
            <a:prstGeom prst="rect">
              <a:avLst/>
            </a:prstGeom>
          </p:spPr>
        </p:pic>
      </p:grpSp>
      <p:sp>
        <p:nvSpPr>
          <p:cNvPr id="8" name="文本框 3">
            <a:extLst>
              <a:ext uri="{FF2B5EF4-FFF2-40B4-BE49-F238E27FC236}">
                <a16:creationId xmlns:a16="http://schemas.microsoft.com/office/drawing/2014/main" id="{B9CD3CB4-0FA6-4065-ACAF-4EDEBCFA6282}"/>
              </a:ext>
            </a:extLst>
          </p:cNvPr>
          <p:cNvSpPr txBox="1"/>
          <p:nvPr/>
        </p:nvSpPr>
        <p:spPr>
          <a:xfrm>
            <a:off x="5863086" y="4350673"/>
            <a:ext cx="161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rPr>
              <a:t>Nuclear transition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9488386-5B40-3FD4-E367-5FB871677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95" y="3096545"/>
            <a:ext cx="3012148" cy="4280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850DE09-B0DE-82FE-02AD-EA81B9F9A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53" y="5417152"/>
            <a:ext cx="4107543" cy="58118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B96ACBCB-E8F0-4588-9882-95289BB5D217}"/>
              </a:ext>
            </a:extLst>
          </p:cNvPr>
          <p:cNvGrpSpPr/>
          <p:nvPr/>
        </p:nvGrpSpPr>
        <p:grpSpPr>
          <a:xfrm>
            <a:off x="-282167" y="2767401"/>
            <a:ext cx="5178683" cy="3961305"/>
            <a:chOff x="177800" y="2124535"/>
            <a:chExt cx="5178683" cy="3961305"/>
          </a:xfrm>
        </p:grpSpPr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C9FA0111-83BD-43EC-8901-D585A304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9090" y="2124535"/>
              <a:ext cx="4761069" cy="3788126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77090B2-9979-4A81-8CD4-DE489A353FF3}"/>
                </a:ext>
              </a:extLst>
            </p:cNvPr>
            <p:cNvSpPr/>
            <p:nvPr/>
          </p:nvSpPr>
          <p:spPr>
            <a:xfrm>
              <a:off x="213360" y="3053080"/>
              <a:ext cx="191516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26DD14-A388-4B16-9A7C-89DB26D118CE}"/>
                </a:ext>
              </a:extLst>
            </p:cNvPr>
            <p:cNvSpPr/>
            <p:nvPr/>
          </p:nvSpPr>
          <p:spPr>
            <a:xfrm rot="17605423">
              <a:off x="1422872" y="3051720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4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Charge-Ex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6E38FCA-544B-4CB1-BCEA-4213444E6BF4}"/>
                </a:ext>
              </a:extLst>
            </p:cNvPr>
            <p:cNvSpPr/>
            <p:nvPr/>
          </p:nvSpPr>
          <p:spPr>
            <a:xfrm>
              <a:off x="177800" y="4251079"/>
              <a:ext cx="168656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EE4AEA7-EB61-4401-B3BE-378EFDAFBBC1}"/>
                </a:ext>
              </a:extLst>
            </p:cNvPr>
            <p:cNvSpPr/>
            <p:nvPr/>
          </p:nvSpPr>
          <p:spPr>
            <a:xfrm>
              <a:off x="741680" y="4888093"/>
              <a:ext cx="168656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44AE7F9-B140-4FA1-A2E3-ADDF4C97A250}"/>
                </a:ext>
              </a:extLst>
            </p:cNvPr>
            <p:cNvSpPr/>
            <p:nvPr/>
          </p:nvSpPr>
          <p:spPr>
            <a:xfrm rot="3230561">
              <a:off x="1604176" y="4623611"/>
              <a:ext cx="1048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41FF"/>
                  </a:solidFill>
                  <a:effectLst/>
                  <a:uLnTx/>
                  <a:uFillTx/>
                  <a:latin typeface="Symbol" panose="05050102010706020507" pitchFamily="18" charset="2"/>
                  <a:ea typeface="等线" panose="02010600030101010101" pitchFamily="2" charset="-122"/>
                  <a:cs typeface="+mn-cs"/>
                </a:rPr>
                <a:t>b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41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-decay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41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1A7D761-3235-4473-AA81-EC8E29B6FD2D}"/>
                </a:ext>
              </a:extLst>
            </p:cNvPr>
            <p:cNvSpPr/>
            <p:nvPr/>
          </p:nvSpPr>
          <p:spPr>
            <a:xfrm>
              <a:off x="2905760" y="5404988"/>
              <a:ext cx="1442720" cy="680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4413F5E-201C-41E5-AAA8-32173051E398}"/>
                </a:ext>
              </a:extLst>
            </p:cNvPr>
            <p:cNvSpPr/>
            <p:nvPr/>
          </p:nvSpPr>
          <p:spPr>
            <a:xfrm>
              <a:off x="4246879" y="3580519"/>
              <a:ext cx="574041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1B5BC37-77EB-4001-A07A-5382C4DF0645}"/>
                </a:ext>
              </a:extLst>
            </p:cNvPr>
            <p:cNvSpPr/>
            <p:nvPr/>
          </p:nvSpPr>
          <p:spPr>
            <a:xfrm>
              <a:off x="4466271" y="4601599"/>
              <a:ext cx="674689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7EF1BD1-10B7-4764-80FF-ED10E7AD50B1}"/>
                </a:ext>
              </a:extLst>
            </p:cNvPr>
            <p:cNvSpPr/>
            <p:nvPr/>
          </p:nvSpPr>
          <p:spPr>
            <a:xfrm>
              <a:off x="4285357" y="4372319"/>
              <a:ext cx="10711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Q-value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 window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C70743C-236B-4A82-AF52-19E7196550FB}"/>
                </a:ext>
              </a:extLst>
            </p:cNvPr>
            <p:cNvSpPr/>
            <p:nvPr/>
          </p:nvSpPr>
          <p:spPr>
            <a:xfrm>
              <a:off x="4188015" y="2160616"/>
              <a:ext cx="4203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Ex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B489BEFB-7729-AFD8-AE65-F6B067202573}"/>
              </a:ext>
            </a:extLst>
          </p:cNvPr>
          <p:cNvSpPr txBox="1">
            <a:spLocks/>
          </p:cNvSpPr>
          <p:nvPr/>
        </p:nvSpPr>
        <p:spPr>
          <a:xfrm>
            <a:off x="495296" y="1226933"/>
            <a:ext cx="11391903" cy="717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altLang="zh-CN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026">
              <a:spcBef>
                <a:spcPts val="1172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Both charge-exchange reaction and beta-decay measurements provide information of B(GT),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AA851AD-7589-6AB8-4D0F-92974F58F087}"/>
              </a:ext>
            </a:extLst>
          </p:cNvPr>
          <p:cNvSpPr txBox="1"/>
          <p:nvPr/>
        </p:nvSpPr>
        <p:spPr>
          <a:xfrm>
            <a:off x="455294" y="1639299"/>
            <a:ext cx="9584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but </a:t>
            </a:r>
            <a:r>
              <a:rPr lang="en-US" altLang="zh-CN" sz="2000" dirty="0"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charge-exchange reaction is not limited by the Q-value window</a:t>
            </a:r>
            <a:r>
              <a:rPr lang="en-US" altLang="zh-CN" sz="2000" dirty="0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dirty="0">
              <a:solidFill>
                <a:prstClr val="black"/>
              </a:solidFill>
              <a:highlight>
                <a:scrgbClr r="0" g="0" b="0">
                  <a:alpha val="0"/>
                </a:scrgbClr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73413E-E572-55F5-47AC-965A9BB7DDDD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4/23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40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Neutrino Detectors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0DB966-E3E0-4F4E-A37C-A2BF26B8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17" y="1169099"/>
            <a:ext cx="6111114" cy="41305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1D0588-8B02-4C39-CE78-B8D51D608692}"/>
              </a:ext>
            </a:extLst>
          </p:cNvPr>
          <p:cNvSpPr txBox="1"/>
          <p:nvPr/>
        </p:nvSpPr>
        <p:spPr>
          <a:xfrm>
            <a:off x="4956628" y="3069773"/>
            <a:ext cx="30189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one/two pion exchange</a:t>
            </a:r>
            <a:endParaRPr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1E8FE9-D0AE-69FF-2F36-540E9288B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10" y="5802623"/>
            <a:ext cx="8801779" cy="8189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A91D2AA-A1F8-9359-9AC2-9BCC480160D5}"/>
              </a:ext>
            </a:extLst>
          </p:cNvPr>
          <p:cNvSpPr txBox="1"/>
          <p:nvPr/>
        </p:nvSpPr>
        <p:spPr>
          <a:xfrm>
            <a:off x="2265903" y="2322892"/>
            <a:ext cx="209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 </a:t>
            </a:r>
            <a:r>
              <a:rPr lang="zh-CN" altLang="en-US" sz="2000" b="1" dirty="0"/>
              <a:t>≥ </a:t>
            </a:r>
            <a:r>
              <a:rPr lang="en-US" altLang="zh-CN" sz="2000" b="1" dirty="0"/>
              <a:t>100 MeV/u</a:t>
            </a:r>
            <a:endParaRPr lang="zh-CN" altLang="en-US" sz="2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9B1103-AC88-C4F2-B40C-1B066F6C1D5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5/23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547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Neutrino Detectors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FEE7CF8-C667-A890-3ED2-A09C5F29C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17" y="1169099"/>
            <a:ext cx="6111114" cy="413055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9E337F9-7F75-D2AA-5EA3-9CF7D69A32DE}"/>
              </a:ext>
            </a:extLst>
          </p:cNvPr>
          <p:cNvSpPr txBox="1"/>
          <p:nvPr/>
        </p:nvSpPr>
        <p:spPr>
          <a:xfrm>
            <a:off x="4956628" y="3069773"/>
            <a:ext cx="30189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</a:t>
            </a:r>
            <a:r>
              <a:rPr lang="en-US" altLang="zh-CN" sz="2000" b="1" baseline="30000" dirty="0"/>
              <a:t>+</a:t>
            </a:r>
            <a:r>
              <a:rPr lang="en-US" altLang="zh-CN" sz="2000" b="1" dirty="0"/>
              <a:t> Boson exchange</a:t>
            </a:r>
            <a:endParaRPr lang="zh-CN" altLang="en-US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E27679-B434-DDE7-DB6D-58CEB3125805}"/>
              </a:ext>
            </a:extLst>
          </p:cNvPr>
          <p:cNvSpPr txBox="1"/>
          <p:nvPr/>
        </p:nvSpPr>
        <p:spPr>
          <a:xfrm>
            <a:off x="2950329" y="2136968"/>
            <a:ext cx="69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Symbol" panose="05050102010706020507" pitchFamily="18" charset="2"/>
              </a:rPr>
              <a:t>n</a:t>
            </a:r>
            <a:r>
              <a:rPr lang="en-US" altLang="zh-CN" sz="2800" b="1" baseline="-25000" dirty="0"/>
              <a:t>e</a:t>
            </a:r>
            <a:endParaRPr lang="zh-CN" altLang="en-US" b="1" baseline="-25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FD12AD-1970-E807-D947-585A0398A2AC}"/>
              </a:ext>
            </a:extLst>
          </p:cNvPr>
          <p:cNvSpPr txBox="1"/>
          <p:nvPr/>
        </p:nvSpPr>
        <p:spPr>
          <a:xfrm>
            <a:off x="7627015" y="1045728"/>
            <a:ext cx="69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e</a:t>
            </a:r>
            <a:r>
              <a:rPr lang="en-US" altLang="zh-CN" sz="2800" b="1" baseline="30000" dirty="0"/>
              <a:t>-</a:t>
            </a:r>
            <a:endParaRPr lang="zh-CN" altLang="en-US" b="1" baseline="300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53D9B70-A33A-27AE-6367-0A890E64286E}"/>
              </a:ext>
            </a:extLst>
          </p:cNvPr>
          <p:cNvGrpSpPr/>
          <p:nvPr/>
        </p:nvGrpSpPr>
        <p:grpSpPr>
          <a:xfrm>
            <a:off x="2051085" y="5566065"/>
            <a:ext cx="7983177" cy="971137"/>
            <a:chOff x="2051085" y="5566065"/>
            <a:chExt cx="7983177" cy="97113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BC6FE27-A148-9982-72BB-00479B87D07B}"/>
                </a:ext>
              </a:extLst>
            </p:cNvPr>
            <p:cNvGrpSpPr/>
            <p:nvPr/>
          </p:nvGrpSpPr>
          <p:grpSpPr>
            <a:xfrm>
              <a:off x="2051085" y="5566065"/>
              <a:ext cx="7983177" cy="971137"/>
              <a:chOff x="1667138" y="5454923"/>
              <a:chExt cx="7983177" cy="971137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61358CAA-413B-2AA9-7355-E42D13FC3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66" b="-2201"/>
              <a:stretch>
                <a:fillRect/>
              </a:stretch>
            </p:blipFill>
            <p:spPr>
              <a:xfrm>
                <a:off x="5007587" y="5752283"/>
                <a:ext cx="4642728" cy="62138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AC89C854-A479-9ECA-3962-F4F813F95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45"/>
              <a:stretch>
                <a:fillRect/>
              </a:stretch>
            </p:blipFill>
            <p:spPr>
              <a:xfrm>
                <a:off x="1667138" y="5454923"/>
                <a:ext cx="4642728" cy="971137"/>
              </a:xfrm>
              <a:prstGeom prst="rect">
                <a:avLst/>
              </a:prstGeom>
            </p:spPr>
          </p:pic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38A002-18B0-B647-B519-237338163600}"/>
                </a:ext>
              </a:extLst>
            </p:cNvPr>
            <p:cNvSpPr txBox="1"/>
            <p:nvPr/>
          </p:nvSpPr>
          <p:spPr>
            <a:xfrm>
              <a:off x="8805521" y="5943286"/>
              <a:ext cx="98512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(GT)]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7E2CE6D-1A92-0A90-2187-779F41E7EBAC}"/>
                </a:ext>
              </a:extLst>
            </p:cNvPr>
            <p:cNvSpPr txBox="1"/>
            <p:nvPr/>
          </p:nvSpPr>
          <p:spPr>
            <a:xfrm>
              <a:off x="7083654" y="5958675"/>
              <a:ext cx="74179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endPara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C3F1DAA9-5561-C50E-1351-07DA1C578C83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6/23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52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Neutrino Detectors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D9D816C-233A-51BA-AA6E-0B9D289C0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42" y="1265508"/>
            <a:ext cx="7425989" cy="541855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BB6B13C-C3E4-DD93-DBB3-C8BC33B96A7D}"/>
              </a:ext>
            </a:extLst>
          </p:cNvPr>
          <p:cNvCxnSpPr>
            <a:cxnSpLocks/>
          </p:cNvCxnSpPr>
          <p:nvPr/>
        </p:nvCxnSpPr>
        <p:spPr>
          <a:xfrm>
            <a:off x="2961861" y="5943600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C3233AC-5BB2-7819-47E8-5B8F079F96F2}"/>
              </a:ext>
            </a:extLst>
          </p:cNvPr>
          <p:cNvSpPr txBox="1"/>
          <p:nvPr/>
        </p:nvSpPr>
        <p:spPr>
          <a:xfrm>
            <a:off x="3168990" y="5330882"/>
            <a:ext cx="69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B9BD5"/>
                </a:solidFill>
                <a:latin typeface="Symbol" panose="05050102010706020507" pitchFamily="18" charset="2"/>
              </a:rPr>
              <a:t>n</a:t>
            </a:r>
            <a:r>
              <a:rPr lang="en-US" altLang="zh-CN" sz="2800" b="1" baseline="-25000" dirty="0">
                <a:solidFill>
                  <a:srgbClr val="5B9BD5"/>
                </a:solidFill>
              </a:rPr>
              <a:t>e</a:t>
            </a:r>
            <a:endParaRPr lang="zh-CN" altLang="en-US" b="1" baseline="-25000" dirty="0">
              <a:solidFill>
                <a:srgbClr val="5B9BD5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B37B993-8305-2B02-6F45-9589FAFF07E9}"/>
              </a:ext>
            </a:extLst>
          </p:cNvPr>
          <p:cNvSpPr txBox="1"/>
          <p:nvPr/>
        </p:nvSpPr>
        <p:spPr>
          <a:xfrm>
            <a:off x="641073" y="1575351"/>
            <a:ext cx="497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GALLEX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SAGE etc. use </a:t>
            </a:r>
            <a:r>
              <a:rPr lang="en-US" altLang="zh-CN" sz="2400" b="1" baseline="30000" dirty="0"/>
              <a:t>71</a:t>
            </a:r>
            <a:r>
              <a:rPr lang="en-US" altLang="zh-CN" sz="2400" b="1" dirty="0"/>
              <a:t>Ga as the detector medium, accurate cross sections are important!</a:t>
            </a:r>
            <a:endParaRPr lang="zh-CN" altLang="en-US" sz="24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9E03DD-BEBC-63A2-CC6F-3B59705C0B1A}"/>
              </a:ext>
            </a:extLst>
          </p:cNvPr>
          <p:cNvSpPr txBox="1"/>
          <p:nvPr/>
        </p:nvSpPr>
        <p:spPr>
          <a:xfrm>
            <a:off x="641073" y="3198742"/>
            <a:ext cx="4979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Gallium anomaly: measured counts lower than expected by ~20% when using </a:t>
            </a:r>
            <a:r>
              <a:rPr lang="en-US" altLang="zh-CN" sz="2400" b="1" baseline="30000" dirty="0"/>
              <a:t>51</a:t>
            </a:r>
            <a:r>
              <a:rPr lang="en-US" altLang="zh-CN" sz="2400" b="1" dirty="0"/>
              <a:t>Cr or </a:t>
            </a:r>
            <a:r>
              <a:rPr lang="en-US" altLang="zh-CN" sz="2400" b="1" baseline="30000" dirty="0"/>
              <a:t>37</a:t>
            </a:r>
            <a:r>
              <a:rPr lang="en-US" altLang="zh-CN" sz="2400" b="1" dirty="0"/>
              <a:t>Ar sources. </a:t>
            </a:r>
            <a:r>
              <a:rPr lang="en-US" altLang="zh-CN" sz="2400" b="1" dirty="0">
                <a:solidFill>
                  <a:srgbClr val="FF0000"/>
                </a:solidFill>
              </a:rPr>
              <a:t>Uncertain nuclear inputs or new physics ?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32101B-9B4F-0E2D-EDAC-136040FDFC46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7/23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12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Neutrino Detectors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66ED93B-43B2-DD68-EF6A-46967CFD2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0" y="1411827"/>
            <a:ext cx="9322905" cy="38092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CCEC800-6B24-87A2-11DB-8D867AC7E63E}"/>
              </a:ext>
            </a:extLst>
          </p:cNvPr>
          <p:cNvSpPr txBox="1"/>
          <p:nvPr/>
        </p:nvSpPr>
        <p:spPr>
          <a:xfrm>
            <a:off x="561974" y="1041175"/>
            <a:ext cx="585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 </a:t>
            </a:r>
            <a:r>
              <a:rPr lang="en-US" altLang="zh-CN" b="1" baseline="30000" dirty="0"/>
              <a:t>71</a:t>
            </a:r>
            <a:r>
              <a:rPr lang="en-US" altLang="zh-CN" b="1" dirty="0"/>
              <a:t>Ga(</a:t>
            </a:r>
            <a:r>
              <a:rPr lang="en-US" altLang="zh-CN" b="1" baseline="30000" dirty="0"/>
              <a:t>3</a:t>
            </a:r>
            <a:r>
              <a:rPr lang="en-US" altLang="zh-CN" b="1" dirty="0"/>
              <a:t>He,t)</a:t>
            </a:r>
            <a:r>
              <a:rPr lang="en-US" altLang="zh-CN" b="1" baseline="30000" dirty="0"/>
              <a:t>71</a:t>
            </a:r>
            <a:r>
              <a:rPr lang="en-US" altLang="zh-CN" b="1" dirty="0"/>
              <a:t>Ge charge-exchange experiment: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4476B1-7630-1D6D-ADC5-1C09E3C2D88B}"/>
              </a:ext>
            </a:extLst>
          </p:cNvPr>
          <p:cNvSpPr txBox="1"/>
          <p:nvPr/>
        </p:nvSpPr>
        <p:spPr>
          <a:xfrm>
            <a:off x="1480929" y="5589913"/>
            <a:ext cx="217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B(GT) = 0.085(4) (from </a:t>
            </a:r>
            <a:r>
              <a:rPr lang="en-US" altLang="zh-CN" b="1" baseline="30000" dirty="0"/>
              <a:t>71</a:t>
            </a:r>
            <a:r>
              <a:rPr lang="en-US" altLang="zh-CN" b="1" dirty="0"/>
              <a:t>Ge </a:t>
            </a:r>
            <a:r>
              <a:rPr lang="en-US" altLang="zh-CN" b="1" dirty="0">
                <a:latin typeface="Symbol" panose="05050102010706020507" pitchFamily="18" charset="2"/>
              </a:rPr>
              <a:t>b</a:t>
            </a:r>
            <a:r>
              <a:rPr lang="en-US" altLang="zh-CN" b="1" dirty="0"/>
              <a:t> decay)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0FD41E-9F02-3B29-4FE9-221A9646C804}"/>
              </a:ext>
            </a:extLst>
          </p:cNvPr>
          <p:cNvSpPr txBox="1"/>
          <p:nvPr/>
        </p:nvSpPr>
        <p:spPr>
          <a:xfrm>
            <a:off x="4943059" y="5652813"/>
            <a:ext cx="217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B(GT) = 0.0034(26)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81F37F-8A0E-42BE-360B-56F30150B710}"/>
              </a:ext>
            </a:extLst>
          </p:cNvPr>
          <p:cNvSpPr txBox="1"/>
          <p:nvPr/>
        </p:nvSpPr>
        <p:spPr>
          <a:xfrm>
            <a:off x="8259416" y="5652813"/>
            <a:ext cx="217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B(GT) = 0.017(2)</a:t>
            </a:r>
            <a:endParaRPr lang="zh-CN" altLang="en-US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F37AA77-B4C4-3A51-FDFB-84474684267F}"/>
              </a:ext>
            </a:extLst>
          </p:cNvPr>
          <p:cNvSpPr txBox="1"/>
          <p:nvPr/>
        </p:nvSpPr>
        <p:spPr>
          <a:xfrm>
            <a:off x="1480929" y="5292587"/>
            <a:ext cx="88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(1) </a:t>
            </a:r>
            <a:r>
              <a:rPr lang="en-US" altLang="zh-CN" b="1" dirty="0" err="1"/>
              <a:t>g.s.</a:t>
            </a:r>
            <a:r>
              <a:rPr lang="en-US" altLang="zh-CN" b="1" dirty="0"/>
              <a:t>:                                           (2) 175-keV state:                       (3)500-keV state:     </a:t>
            </a:r>
            <a:endParaRPr lang="zh-CN" altLang="en-US" b="1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831278B1-8706-507F-5C45-F86B78E32F23}"/>
              </a:ext>
            </a:extLst>
          </p:cNvPr>
          <p:cNvSpPr/>
          <p:nvPr/>
        </p:nvSpPr>
        <p:spPr>
          <a:xfrm rot="16200000">
            <a:off x="7648161" y="5023747"/>
            <a:ext cx="491987" cy="2488784"/>
          </a:xfrm>
          <a:prstGeom prst="leftBrace">
            <a:avLst>
              <a:gd name="adj1" fmla="val 2954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B67666-35A0-35F7-7C25-D26EAD11E300}"/>
              </a:ext>
            </a:extLst>
          </p:cNvPr>
          <p:cNvSpPr txBox="1"/>
          <p:nvPr/>
        </p:nvSpPr>
        <p:spPr>
          <a:xfrm>
            <a:off x="7610648" y="6477742"/>
            <a:ext cx="7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5B9BD5"/>
                </a:solidFill>
              </a:rPr>
              <a:t>7(2)%</a:t>
            </a:r>
            <a:endParaRPr lang="zh-CN" altLang="en-US" b="1" dirty="0">
              <a:solidFill>
                <a:srgbClr val="5B9BD5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F1D356-3574-9050-7112-FF4EA05B2A7A}"/>
              </a:ext>
            </a:extLst>
          </p:cNvPr>
          <p:cNvSpPr txBox="1"/>
          <p:nvPr/>
        </p:nvSpPr>
        <p:spPr>
          <a:xfrm>
            <a:off x="7412417" y="1041175"/>
            <a:ext cx="3756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 err="1"/>
              <a:t>Frekers</a:t>
            </a:r>
            <a:r>
              <a:rPr lang="en-US" altLang="zh-CN" sz="1400" b="1" dirty="0"/>
              <a:t> et al., PLB 706, 134 (2011)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EB8EDC7-5777-ECAF-9BBC-38B6F24C162C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8/23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2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Neutrino Detectors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CEC800-6B24-87A2-11DB-8D867AC7E63E}"/>
              </a:ext>
            </a:extLst>
          </p:cNvPr>
          <p:cNvSpPr txBox="1"/>
          <p:nvPr/>
        </p:nvSpPr>
        <p:spPr>
          <a:xfrm>
            <a:off x="578230" y="1152168"/>
            <a:ext cx="471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New life-time measurements of </a:t>
            </a:r>
            <a:r>
              <a:rPr lang="en-US" altLang="zh-CN" b="1" baseline="30000" dirty="0"/>
              <a:t>71</a:t>
            </a:r>
            <a:r>
              <a:rPr lang="en-US" altLang="zh-CN" b="1" dirty="0"/>
              <a:t>Ge (literature value T</a:t>
            </a:r>
            <a:r>
              <a:rPr lang="en-US" altLang="zh-CN" b="1" baseline="-25000" dirty="0"/>
              <a:t>1/2</a:t>
            </a:r>
            <a:r>
              <a:rPr lang="en-US" altLang="zh-CN" b="1" dirty="0"/>
              <a:t> = </a:t>
            </a:r>
            <a:r>
              <a:rPr lang="zh-CN" altLang="en-US" b="1" dirty="0"/>
              <a:t>11.4</a:t>
            </a:r>
            <a:r>
              <a:rPr lang="en-US" altLang="zh-CN" b="1" dirty="0"/>
              <a:t>3</a:t>
            </a:r>
            <a:r>
              <a:rPr lang="zh-CN" altLang="en-US" b="1" dirty="0"/>
              <a:t> ± 0.0</a:t>
            </a:r>
            <a:r>
              <a:rPr lang="en-US" altLang="zh-CN" b="1" dirty="0"/>
              <a:t>3</a:t>
            </a:r>
            <a:r>
              <a:rPr lang="zh-CN" altLang="en-US" b="1" dirty="0"/>
              <a:t> </a:t>
            </a:r>
            <a:r>
              <a:rPr lang="en-US" altLang="zh-CN" b="1" dirty="0"/>
              <a:t>days ):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E169EBA-EAD3-A261-8B33-51B467D8E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8" y="2060935"/>
            <a:ext cx="3660211" cy="3370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B31DEF-6B8B-F2D3-7787-26402794D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34" y="2221396"/>
            <a:ext cx="4127932" cy="29907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6B85FC9-201D-CAA8-9C4C-D971E8884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72" y="1137181"/>
            <a:ext cx="3398522" cy="436512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C8C4C9-B94F-2066-1BAB-CBF8C1B94B31}"/>
              </a:ext>
            </a:extLst>
          </p:cNvPr>
          <p:cNvSpPr txBox="1"/>
          <p:nvPr/>
        </p:nvSpPr>
        <p:spPr>
          <a:xfrm>
            <a:off x="578229" y="6242623"/>
            <a:ext cx="3756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/>
              <a:t>Collar </a:t>
            </a:r>
            <a:r>
              <a:rPr lang="en-US" altLang="zh-CN" sz="1400" b="1" dirty="0"/>
              <a:t>a</a:t>
            </a:r>
            <a:r>
              <a:rPr lang="zh-CN" altLang="en-US" sz="1400" b="1" dirty="0"/>
              <a:t>nd Yoon</a:t>
            </a:r>
            <a:r>
              <a:rPr lang="en-US" altLang="zh-CN" sz="1400" b="1" dirty="0"/>
              <a:t>,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PRC  108, L021602 (2023)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93C869B-230D-3201-13DD-41E111DFA6E6}"/>
              </a:ext>
            </a:extLst>
          </p:cNvPr>
          <p:cNvSpPr txBox="1"/>
          <p:nvPr/>
        </p:nvSpPr>
        <p:spPr>
          <a:xfrm>
            <a:off x="495298" y="5712830"/>
            <a:ext cx="2879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 </a:t>
            </a:r>
            <a:r>
              <a:rPr lang="en-US" altLang="zh-CN" b="1" dirty="0"/>
              <a:t>T</a:t>
            </a:r>
            <a:r>
              <a:rPr lang="en-US" altLang="zh-CN" b="1" baseline="-25000" dirty="0"/>
              <a:t>1/2</a:t>
            </a:r>
            <a:r>
              <a:rPr lang="en-US" altLang="zh-CN" b="1" dirty="0"/>
              <a:t> = </a:t>
            </a:r>
            <a:r>
              <a:rPr lang="zh-CN" altLang="en-US" b="1" dirty="0"/>
              <a:t>11.4</a:t>
            </a:r>
            <a:r>
              <a:rPr lang="en-US" altLang="zh-CN" b="1" dirty="0"/>
              <a:t>6</a:t>
            </a:r>
            <a:r>
              <a:rPr lang="zh-CN" altLang="en-US" b="1" dirty="0"/>
              <a:t> ± 0.0</a:t>
            </a:r>
            <a:r>
              <a:rPr lang="en-US" altLang="zh-CN" b="1" dirty="0"/>
              <a:t>4</a:t>
            </a:r>
            <a:r>
              <a:rPr lang="zh-CN" altLang="en-US" b="1" dirty="0"/>
              <a:t> </a:t>
            </a:r>
            <a:r>
              <a:rPr lang="en-US" altLang="zh-CN" b="1" dirty="0"/>
              <a:t>days</a:t>
            </a:r>
            <a:endParaRPr lang="zh-CN" altLang="en-US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632DDF-407B-3A26-0430-EC152A3C6AF5}"/>
              </a:ext>
            </a:extLst>
          </p:cNvPr>
          <p:cNvSpPr txBox="1"/>
          <p:nvPr/>
        </p:nvSpPr>
        <p:spPr>
          <a:xfrm>
            <a:off x="4636707" y="6242623"/>
            <a:ext cx="3756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 Norman </a:t>
            </a:r>
            <a:r>
              <a:rPr lang="en-US" altLang="zh-CN" sz="1400" b="1" i="1" dirty="0"/>
              <a:t>et al.,</a:t>
            </a:r>
            <a:r>
              <a:rPr lang="zh-CN" altLang="en-US" sz="1400" b="1" i="1" dirty="0"/>
              <a:t> </a:t>
            </a:r>
            <a:r>
              <a:rPr lang="en-US" altLang="zh-CN" sz="1400" b="1" dirty="0"/>
              <a:t>PRC   109, 055501 (2024)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029629-3AEA-FBDA-F5A5-AACAF5A3302E}"/>
              </a:ext>
            </a:extLst>
          </p:cNvPr>
          <p:cNvSpPr txBox="1"/>
          <p:nvPr/>
        </p:nvSpPr>
        <p:spPr>
          <a:xfrm>
            <a:off x="4553775" y="5712830"/>
            <a:ext cx="3253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 </a:t>
            </a:r>
            <a:r>
              <a:rPr lang="en-US" altLang="zh-CN" b="1" dirty="0"/>
              <a:t>T</a:t>
            </a:r>
            <a:r>
              <a:rPr lang="en-US" altLang="zh-CN" b="1" baseline="-25000" dirty="0"/>
              <a:t>1/2</a:t>
            </a:r>
            <a:r>
              <a:rPr lang="en-US" altLang="zh-CN" b="1" dirty="0"/>
              <a:t> = </a:t>
            </a:r>
            <a:r>
              <a:rPr lang="zh-CN" altLang="en-US" b="1" dirty="0"/>
              <a:t>11.4</a:t>
            </a:r>
            <a:r>
              <a:rPr lang="en-US" altLang="zh-CN" b="1" dirty="0"/>
              <a:t>68</a:t>
            </a:r>
            <a:r>
              <a:rPr lang="zh-CN" altLang="en-US" b="1" dirty="0"/>
              <a:t> ± 0.0</a:t>
            </a:r>
            <a:r>
              <a:rPr lang="en-US" altLang="zh-CN" b="1" dirty="0"/>
              <a:t>08</a:t>
            </a:r>
            <a:r>
              <a:rPr lang="zh-CN" altLang="en-US" b="1" dirty="0"/>
              <a:t> d</a:t>
            </a:r>
            <a:r>
              <a:rPr lang="en-US" altLang="zh-CN" b="1" dirty="0" err="1"/>
              <a:t>ays</a:t>
            </a:r>
            <a:endParaRPr lang="zh-CN" altLang="en-US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3B589A6-44C7-9013-173E-EF5078F7B095}"/>
              </a:ext>
            </a:extLst>
          </p:cNvPr>
          <p:cNvSpPr txBox="1"/>
          <p:nvPr/>
        </p:nvSpPr>
        <p:spPr>
          <a:xfrm>
            <a:off x="8552103" y="6242623"/>
            <a:ext cx="3756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 Cai </a:t>
            </a:r>
            <a:r>
              <a:rPr lang="en-US" altLang="zh-CN" sz="1400" b="1" i="1" dirty="0"/>
              <a:t>et al.,</a:t>
            </a:r>
            <a:r>
              <a:rPr lang="zh-CN" altLang="en-US" sz="1400" b="1" i="1" dirty="0"/>
              <a:t> </a:t>
            </a:r>
            <a:r>
              <a:rPr lang="en-US" altLang="zh-CN" sz="1400" b="1" dirty="0"/>
              <a:t>to be submitted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04D8A5F-2B62-9D3F-EEDE-EC20F214819A}"/>
              </a:ext>
            </a:extLst>
          </p:cNvPr>
          <p:cNvSpPr txBox="1"/>
          <p:nvPr/>
        </p:nvSpPr>
        <p:spPr>
          <a:xfrm>
            <a:off x="8469171" y="5712830"/>
            <a:ext cx="3144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 </a:t>
            </a:r>
            <a:r>
              <a:rPr lang="en-US" altLang="zh-CN" b="1" dirty="0"/>
              <a:t>T</a:t>
            </a:r>
            <a:r>
              <a:rPr lang="en-US" altLang="zh-CN" b="1" baseline="-25000" dirty="0"/>
              <a:t>1/2</a:t>
            </a:r>
            <a:r>
              <a:rPr lang="en-US" altLang="zh-CN" b="1" dirty="0"/>
              <a:t> = 11.477 ± 0.004 </a:t>
            </a:r>
            <a:r>
              <a:rPr lang="zh-CN" altLang="en-US" b="1" dirty="0"/>
              <a:t>d</a:t>
            </a:r>
            <a:r>
              <a:rPr lang="en-US" altLang="zh-CN" b="1" dirty="0" err="1"/>
              <a:t>ays</a:t>
            </a:r>
            <a:endParaRPr lang="zh-CN" altLang="en-US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C918EB-14CD-4ACE-3F97-489594D01B02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9/23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3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e18ff93-1f58-4427-ac64-d7a51c4f07ad"/>
  <p:tag name="COMMONDATA" val="eyJjb3VudCI6MSwiaGRpZCI6IjFlYWJhZWY3MjhhM2NkZTE4ZmEyZTU5NmM3MDlhMjEy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14915</TotalTime>
  <Words>916</Words>
  <Application>Microsoft Office PowerPoint</Application>
  <PresentationFormat>宽屏</PresentationFormat>
  <Paragraphs>180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Microsoft YaHei Light</vt:lpstr>
      <vt:lpstr>t1-gul-regular-italic</vt:lpstr>
      <vt:lpstr>等线</vt:lpstr>
      <vt:lpstr>等线 Light</vt:lpstr>
      <vt:lpstr>宋体</vt:lpstr>
      <vt:lpstr>微软雅黑</vt:lpstr>
      <vt:lpstr>Arial</vt:lpstr>
      <vt:lpstr>Cambria Math</vt:lpstr>
      <vt:lpstr>Comic Sans MS</vt:lpstr>
      <vt:lpstr>Impact</vt:lpstr>
      <vt:lpstr>Symbol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gaobsh</dc:creator>
  <cp:lastModifiedBy>bingshui gao</cp:lastModifiedBy>
  <cp:revision>122</cp:revision>
  <dcterms:created xsi:type="dcterms:W3CDTF">2018-06-08T08:12:00Z</dcterms:created>
  <dcterms:modified xsi:type="dcterms:W3CDTF">2025-07-23T08:51:59Z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v1.0_mb_7VzIqZStIpSVcXNGdiXjdA==</vt:lpwstr>
  </property>
  <property fmtid="{D5CDD505-2E9C-101B-9397-08002B2CF9AE}" pid="4" name="ICV">
    <vt:lpwstr>97B5EC90155546DDB15AE9D6633F7669</vt:lpwstr>
  </property>
</Properties>
</file>