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93" r:id="rId3"/>
    <p:sldId id="324" r:id="rId4"/>
    <p:sldId id="259" r:id="rId5"/>
    <p:sldId id="354" r:id="rId6"/>
    <p:sldId id="355" r:id="rId7"/>
    <p:sldId id="353" r:id="rId8"/>
    <p:sldId id="329" r:id="rId9"/>
    <p:sldId id="356" r:id="rId10"/>
    <p:sldId id="357" r:id="rId11"/>
    <p:sldId id="363" r:id="rId12"/>
    <p:sldId id="364" r:id="rId13"/>
    <p:sldId id="365" r:id="rId14"/>
    <p:sldId id="362" r:id="rId15"/>
    <p:sldId id="358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5" r:id="rId24"/>
    <p:sldId id="373" r:id="rId25"/>
    <p:sldId id="374" r:id="rId26"/>
    <p:sldId id="32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B3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80" autoAdjust="0"/>
  </p:normalViewPr>
  <p:slideViewPr>
    <p:cSldViewPr snapToGrid="0">
      <p:cViewPr varScale="1">
        <p:scale>
          <a:sx n="74" d="100"/>
          <a:sy n="74" d="100"/>
        </p:scale>
        <p:origin x="501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67642-DC94-478B-B3B7-B14308CEEC03}" type="datetimeFigureOut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66A2-EFC3-455B-8630-964C5EF293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39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66A2-EFC3-455B-8630-964C5EF293E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66A2-EFC3-455B-8630-964C5EF293E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75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66A2-EFC3-455B-8630-964C5EF293E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70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66A2-EFC3-455B-8630-964C5EF293E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93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A028F-72E1-4808-9DD3-2CE970B1B937}" type="slidenum"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charset="-122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36C75-9252-4E13-849F-E7BACA4A47C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sz="1200" dirty="0"/>
              <a:t>Workshop of Tracking in Particle Physics Experiments</a:t>
            </a:r>
          </a:p>
        </p:txBody>
      </p:sp>
    </p:spTree>
    <p:extLst>
      <p:ext uri="{BB962C8B-B14F-4D97-AF65-F5344CB8AC3E}">
        <p14:creationId xmlns:p14="http://schemas.microsoft.com/office/powerpoint/2010/main" val="376974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6" y="152400"/>
            <a:ext cx="9746343" cy="838200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A028F-72E1-4808-9DD3-2CE970B1B937}" type="slidenum"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charset="-122"/>
              <a:cs typeface="+mn-cs"/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DD73F0-28D4-4297-BEF0-E91E9AA104F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sz="1200" dirty="0"/>
              <a:t>Workshop of Tracking in Particle Physics Experiments</a:t>
            </a:r>
          </a:p>
        </p:txBody>
      </p:sp>
    </p:spTree>
    <p:extLst>
      <p:ext uri="{BB962C8B-B14F-4D97-AF65-F5344CB8AC3E}">
        <p14:creationId xmlns:p14="http://schemas.microsoft.com/office/powerpoint/2010/main" val="377277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CAFBD-95D6-4BF6-9AD6-DDD82487D64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sz="1200" dirty="0"/>
              <a:t>Workshop of Tracking in Particle Physics Experiments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A028F-72E1-4808-9DD3-2CE970B1B93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10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2F74-F030-427D-8794-A2647364A1E4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rPr>
              <a:t>7/23/2025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100" b="1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defTabSz="457200">
              <a:defRPr/>
            </a:pPr>
            <a:fld id="{7233DC2A-5E92-482B-9DB5-24AB4AD1E5BC}" type="slidenum">
              <a:rPr lang="zh-CN" altLang="en-US" smtClean="0"/>
              <a:pPr defTabSz="457200"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EDF55B3-6199-4DA8-ACBE-189872D023B0}"/>
              </a:ext>
            </a:extLst>
          </p:cNvPr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C634AE0-FEAC-4B15-891A-A7F0013B6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090087" y="152400"/>
            <a:ext cx="104923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  <a:endParaRPr lang="en-US" altLang="zh-CN" dirty="0"/>
          </a:p>
        </p:txBody>
      </p:sp>
      <p:sp>
        <p:nvSpPr>
          <p:cNvPr id="25398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38224"/>
            <a:ext cx="284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a typeface="宋体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A028F-72E1-4808-9DD3-2CE970B1B93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charset="-122"/>
              <a:cs typeface="+mn-cs"/>
            </a:endParaRPr>
          </a:p>
        </p:txBody>
      </p:sp>
      <p:sp>
        <p:nvSpPr>
          <p:cNvPr id="1035" name="Rectangle 13"/>
          <p:cNvSpPr txBox="1">
            <a:spLocks noChangeArrowheads="1"/>
          </p:cNvSpPr>
          <p:nvPr/>
        </p:nvSpPr>
        <p:spPr bwMode="auto">
          <a:xfrm>
            <a:off x="8737600" y="6245234"/>
            <a:ext cx="284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FDBC5C-082E-4564-B7AB-FD2C1486FE3A}" type="slidenum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101600" y="954768"/>
            <a:ext cx="11785600" cy="0"/>
          </a:xfrm>
          <a:prstGeom prst="line">
            <a:avLst/>
          </a:prstGeom>
          <a:solidFill>
            <a:srgbClr val="FFFFFF"/>
          </a:solidFill>
          <a:ln w="88900" cap="flat" cmpd="sng" algn="ctr">
            <a:gradFill>
              <a:gsLst>
                <a:gs pos="0">
                  <a:schemeClr val="accent2">
                    <a:lumMod val="97000"/>
                  </a:schemeClr>
                </a:gs>
                <a:gs pos="100000">
                  <a:srgbClr val="E6E6E6">
                    <a:lumMod val="15000"/>
                    <a:lumOff val="85000"/>
                  </a:srgbClr>
                </a:gs>
              </a:gsLst>
              <a:lin ang="2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9E2CB-9F12-456A-B852-B824EDFA051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2024 International Workshop on Future Tau Charm Facilities (FTCF2024)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2A29C2E-0416-48E9-ABA6-526BE8F4BC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7" y="127000"/>
            <a:ext cx="754200" cy="7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9BDFD-FD96-7770-D3B2-81CD98D623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 on the MDC Track Reconstruction for STCF L1 Trigger Pre-Research</a:t>
            </a:r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8A671F-ABF5-FF2A-0356-3C5B86DF3343}"/>
              </a:ext>
            </a:extLst>
          </p:cNvPr>
          <p:cNvSpPr txBox="1">
            <a:spLocks/>
          </p:cNvSpPr>
          <p:nvPr/>
        </p:nvSpPr>
        <p:spPr>
          <a:xfrm>
            <a:off x="2546887" y="5998407"/>
            <a:ext cx="7098219" cy="85959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/>
              <a:t>Workshop on Trajectory Reconstruction in Particle Physics Experiments</a:t>
            </a:r>
          </a:p>
          <a:p>
            <a:pPr algn="ctr"/>
            <a:r>
              <a:rPr lang="en-US" altLang="zh-CN" sz="1600" dirty="0"/>
              <a:t>Huizhou 2025</a:t>
            </a:r>
            <a:endParaRPr lang="zh-CN" altLang="en-US" sz="1600" dirty="0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A69C8BD0-A58F-4205-98DE-A3911629F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8865" y="3661134"/>
            <a:ext cx="7914265" cy="124182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dirty="0">
                <a:latin typeface="+mj-lt"/>
                <a:ea typeface="微软雅黑" panose="020B0503020204020204" pitchFamily="34" charset="-122"/>
              </a:rPr>
              <a:t>Zixuan Zhou , </a:t>
            </a:r>
            <a:r>
              <a:rPr lang="en-US" altLang="zh-CN" sz="1800" b="0" dirty="0" err="1">
                <a:latin typeface="+mj-lt"/>
                <a:ea typeface="微软雅黑" panose="020B0503020204020204" pitchFamily="34" charset="-122"/>
              </a:rPr>
              <a:t>Changqing</a:t>
            </a:r>
            <a:r>
              <a:rPr lang="en-US" altLang="zh-CN" sz="1800" b="0" dirty="0">
                <a:latin typeface="+mj-lt"/>
                <a:ea typeface="微软雅黑" panose="020B0503020204020204" pitchFamily="34" charset="-122"/>
              </a:rPr>
              <a:t> Feng, </a:t>
            </a:r>
            <a:r>
              <a:rPr lang="en-US" altLang="zh-CN" sz="1800" b="0" dirty="0" err="1">
                <a:latin typeface="+mj-lt"/>
                <a:ea typeface="微软雅黑" panose="020B0503020204020204" pitchFamily="34" charset="-122"/>
              </a:rPr>
              <a:t>Yidi</a:t>
            </a:r>
            <a:r>
              <a:rPr lang="en-US" altLang="zh-CN" sz="1800" b="0" dirty="0">
                <a:latin typeface="+mj-lt"/>
                <a:ea typeface="微软雅黑" panose="020B0503020204020204" pitchFamily="34" charset="-122"/>
              </a:rPr>
              <a:t> Hao, </a:t>
            </a:r>
            <a:r>
              <a:rPr lang="en-US" altLang="zh-CN" sz="1800" b="0" dirty="0" err="1">
                <a:latin typeface="+mj-lt"/>
                <a:ea typeface="微软雅黑" panose="020B0503020204020204" pitchFamily="34" charset="-122"/>
              </a:rPr>
              <a:t>Wenhao</a:t>
            </a:r>
            <a:r>
              <a:rPr lang="en-US" altLang="zh-CN" sz="1800" b="0" dirty="0">
                <a:latin typeface="+mj-lt"/>
                <a:ea typeface="微软雅黑" panose="020B0503020204020204" pitchFamily="34" charset="-122"/>
              </a:rPr>
              <a:t> Dong, </a:t>
            </a:r>
            <a:r>
              <a:rPr lang="en-US" altLang="zh-CN" sz="1800" b="0" dirty="0" err="1">
                <a:latin typeface="+mj-lt"/>
                <a:ea typeface="微软雅黑" panose="020B0503020204020204" pitchFamily="34" charset="-122"/>
              </a:rPr>
              <a:t>Zhujun</a:t>
            </a:r>
            <a:r>
              <a:rPr lang="en-US" altLang="zh-CN" sz="1800" b="0" dirty="0">
                <a:latin typeface="+mj-lt"/>
                <a:ea typeface="微软雅黑" panose="020B0503020204020204" pitchFamily="34" charset="-122"/>
              </a:rPr>
              <a:t> Fang</a:t>
            </a:r>
          </a:p>
          <a:p>
            <a:pPr>
              <a:lnSpc>
                <a:spcPct val="130000"/>
              </a:lnSpc>
            </a:pPr>
            <a:r>
              <a:rPr lang="en-US" altLang="zh-CN" sz="1800" b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On behalf of STCF Trigger Working Group</a:t>
            </a:r>
          </a:p>
          <a:p>
            <a:pPr>
              <a:lnSpc>
                <a:spcPct val="130000"/>
              </a:lnSpc>
            </a:pPr>
            <a:r>
              <a:rPr lang="en-US" altLang="zh-CN" sz="1800" b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2025/7/23</a:t>
            </a:r>
            <a:endParaRPr lang="zh-CN" altLang="en-US" sz="1800" b="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3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2D tracking and reconstruction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 dirty="0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5DDD943F-2E89-3453-63BC-00F1B960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p:sp>
        <p:nvSpPr>
          <p:cNvPr id="7" name="灯片编号占位符 2">
            <a:extLst>
              <a:ext uri="{FF2B5EF4-FFF2-40B4-BE49-F238E27FC236}">
                <a16:creationId xmlns:a16="http://schemas.microsoft.com/office/drawing/2014/main" id="{285B6D3A-C227-4D9D-A48C-3FDA532CEF81}"/>
              </a:ext>
            </a:extLst>
          </p:cNvPr>
          <p:cNvSpPr txBox="1">
            <a:spLocks/>
          </p:cNvSpPr>
          <p:nvPr/>
        </p:nvSpPr>
        <p:spPr bwMode="auto">
          <a:xfrm>
            <a:off x="8737600" y="6438224"/>
            <a:ext cx="284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2000" i="0" kern="1200">
                <a:solidFill>
                  <a:schemeClr val="tx1"/>
                </a:solidFill>
                <a:latin typeface="+mj-lt"/>
                <a:ea typeface="宋体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AA028F-72E1-4808-9DD3-2CE970B1B937}" type="slidenum">
              <a:rPr lang="zh-CN" altLang="en-US" smtClean="0">
                <a:solidFill>
                  <a:srgbClr val="000000"/>
                </a:solidFill>
                <a:latin typeface="Times New Roman"/>
              </a:rPr>
              <a:pPr>
                <a:defRPr/>
              </a:pPr>
              <a:t>10</a:t>
            </a:fld>
            <a:endParaRPr lang="zh-CN" altLang="en-US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B0E822C-E68E-4A89-A589-C59B037CC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665"/>
          <a:stretch/>
        </p:blipFill>
        <p:spPr>
          <a:xfrm>
            <a:off x="6084499" y="1673866"/>
            <a:ext cx="5738306" cy="366457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A1252A8-CF37-4C02-86C0-3C51E3DC0E49}"/>
              </a:ext>
            </a:extLst>
          </p:cNvPr>
          <p:cNvSpPr txBox="1"/>
          <p:nvPr/>
        </p:nvSpPr>
        <p:spPr>
          <a:xfrm>
            <a:off x="282915" y="3668734"/>
            <a:ext cx="5801584" cy="234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00FF"/>
                </a:solidFill>
              </a:rPr>
              <a:t>Three stages: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/>
              <a:t>Track segment (TS) finding: </a:t>
            </a:r>
            <a:r>
              <a:rPr lang="en-US" altLang="zh-CN" sz="2000" dirty="0"/>
              <a:t>reduce the input, reject background hits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/>
              <a:t>Track finding: </a:t>
            </a:r>
            <a:r>
              <a:rPr lang="en-US" altLang="zh-CN" sz="2000" dirty="0"/>
              <a:t>pattern matching---fast but sketchy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/>
              <a:t>Estimation of track parameters: </a:t>
            </a:r>
            <a:r>
              <a:rPr lang="en-US" altLang="zh-CN" sz="2000" dirty="0"/>
              <a:t>matching</a:t>
            </a:r>
            <a:r>
              <a:rPr lang="en-US" altLang="zh-CN" sz="2000" b="1" dirty="0"/>
              <a:t> </a:t>
            </a:r>
            <a:r>
              <a:rPr lang="en-US" altLang="zh-CN" sz="2000" dirty="0"/>
              <a:t>with</a:t>
            </a:r>
            <a:r>
              <a:rPr lang="en-US" altLang="zh-CN" sz="2000" b="1" dirty="0"/>
              <a:t> </a:t>
            </a:r>
            <a:r>
              <a:rPr lang="en-US" altLang="zh-CN" sz="2000" dirty="0"/>
              <a:t>an accurate pattern bank </a:t>
            </a:r>
            <a:endParaRPr lang="en-US" altLang="zh-CN" sz="2000" baseline="-25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4529E0B-E73D-4838-8FB5-192FD95A8C98}"/>
              </a:ext>
            </a:extLst>
          </p:cNvPr>
          <p:cNvSpPr txBox="1"/>
          <p:nvPr/>
        </p:nvSpPr>
        <p:spPr>
          <a:xfrm>
            <a:off x="282915" y="1190314"/>
            <a:ext cx="6059918" cy="2239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00FF"/>
                </a:solidFill>
              </a:rPr>
              <a:t>Pattern matching operation: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/>
              <a:t>Generate pattern banks </a:t>
            </a:r>
            <a:r>
              <a:rPr lang="en-US" altLang="zh-CN" sz="2000" dirty="0"/>
              <a:t>through simulated data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Write into distributed storage units on the FPGA</a:t>
            </a:r>
            <a:endParaRPr lang="en-US" altLang="zh-CN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/>
              <a:t>Match event data </a:t>
            </a:r>
            <a:r>
              <a:rPr lang="en-US" altLang="zh-CN" sz="2000" dirty="0"/>
              <a:t>with the pattens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Implement high-speed parallel processing with FPGA logic</a:t>
            </a:r>
            <a:endParaRPr lang="en-US" altLang="zh-CN" baseline="-25000" dirty="0"/>
          </a:p>
        </p:txBody>
      </p:sp>
    </p:spTree>
    <p:extLst>
      <p:ext uri="{BB962C8B-B14F-4D97-AF65-F5344CB8AC3E}">
        <p14:creationId xmlns:p14="http://schemas.microsoft.com/office/powerpoint/2010/main" val="185115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1C76AF-E54F-1179-B007-DB696E574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2D tracking and reconstruction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21A5746-33B8-E2FC-8609-249E1D4C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A028F-72E1-4808-9DD3-2CE970B1B937}" type="slidenum"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DDD28EE-DEE2-CC21-F968-24139603D32F}"/>
              </a:ext>
            </a:extLst>
          </p:cNvPr>
          <p:cNvSpPr txBox="1"/>
          <p:nvPr/>
        </p:nvSpPr>
        <p:spPr>
          <a:xfrm>
            <a:off x="110384" y="1126817"/>
            <a:ext cx="5663561" cy="124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200" b="1" dirty="0">
                <a:solidFill>
                  <a:srgbClr val="0000FF"/>
                </a:solidFill>
              </a:rPr>
              <a:t>Track segment finding: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/>
              <a:t>Undivided TS: </a:t>
            </a:r>
            <a:r>
              <a:rPr lang="en-US" altLang="zh-CN" sz="2000" dirty="0"/>
              <a:t>for track finding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/>
              <a:t>Divided TS: </a:t>
            </a:r>
            <a:r>
              <a:rPr lang="en-US" altLang="zh-CN" sz="2000" dirty="0"/>
              <a:t>for parameter estimation</a:t>
            </a:r>
            <a:endParaRPr lang="en-US" altLang="zh-CN" sz="2000" baseline="-25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22AB22C-A583-960C-2764-8E359E26F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" y="2350297"/>
            <a:ext cx="4704606" cy="254277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D5FFB84-473C-F174-5288-5A9E94F1CD2F}"/>
              </a:ext>
            </a:extLst>
          </p:cNvPr>
          <p:cNvSpPr txBox="1"/>
          <p:nvPr/>
        </p:nvSpPr>
        <p:spPr>
          <a:xfrm>
            <a:off x="5651418" y="1071938"/>
            <a:ext cx="5663561" cy="234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200" b="1" dirty="0">
                <a:solidFill>
                  <a:srgbClr val="0000FF"/>
                </a:solidFill>
              </a:rPr>
              <a:t>Pattern matching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Track finding: merged patterns for fast tracking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/>
              <a:t>total number</a:t>
            </a:r>
            <a:r>
              <a:rPr lang="zh-CN" altLang="en-US" sz="2000" dirty="0"/>
              <a:t>：</a:t>
            </a:r>
            <a:r>
              <a:rPr lang="en-US" altLang="zh-CN" sz="2000" b="1" dirty="0"/>
              <a:t>784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Track reconstruction:</a:t>
            </a:r>
            <a:r>
              <a:rPr lang="zh-CN" altLang="en-US" sz="2000" dirty="0"/>
              <a:t> </a:t>
            </a:r>
            <a:r>
              <a:rPr lang="en-US" altLang="zh-CN" sz="2000" dirty="0"/>
              <a:t>accurate</a:t>
            </a:r>
            <a:r>
              <a:rPr lang="zh-CN" altLang="en-US" sz="2000" dirty="0"/>
              <a:t> </a:t>
            </a:r>
            <a:r>
              <a:rPr lang="en-US" altLang="zh-CN" sz="2000" dirty="0"/>
              <a:t>patterns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total number: ~</a:t>
            </a:r>
            <a:r>
              <a:rPr lang="en-US" altLang="zh-CN" sz="2000" b="1" dirty="0"/>
              <a:t>7800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/>
              <a:t>p</a:t>
            </a:r>
            <a:r>
              <a:rPr lang="en-US" altLang="zh-CN" sz="2000" baseline="-25000" dirty="0" err="1"/>
              <a:t>T</a:t>
            </a:r>
            <a:r>
              <a:rPr lang="en-US" altLang="zh-CN" sz="2000" dirty="0"/>
              <a:t> &gt; </a:t>
            </a:r>
            <a:r>
              <a:rPr lang="en-US" altLang="zh-CN" sz="2000" b="1" dirty="0"/>
              <a:t>170 MeV</a:t>
            </a:r>
            <a:endParaRPr lang="en-US" altLang="zh-CN" sz="2000" b="1" baseline="-250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0DA5406-35F7-0D8F-EE22-DA1F08CFD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4896799"/>
            <a:ext cx="2743200" cy="145955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5D97F80E-5C72-D591-9963-2AAA5A993A19}"/>
              </a:ext>
            </a:extLst>
          </p:cNvPr>
          <p:cNvGrpSpPr/>
          <p:nvPr/>
        </p:nvGrpSpPr>
        <p:grpSpPr>
          <a:xfrm>
            <a:off x="5453193" y="3429000"/>
            <a:ext cx="6453738" cy="2570178"/>
            <a:chOff x="5394200" y="3134032"/>
            <a:chExt cx="6453738" cy="2570178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F8FF5D3-4ED7-3EA3-9DB4-8CF1585C9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4200" y="3278882"/>
              <a:ext cx="3316436" cy="2425328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0E5E243-5F5A-68EC-1B8B-238C2EC08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97903" y="3134032"/>
              <a:ext cx="3050035" cy="2275210"/>
            </a:xfrm>
            <a:prstGeom prst="rect">
              <a:avLst/>
            </a:prstGeom>
          </p:spPr>
        </p:pic>
      </p:grpSp>
      <p:sp>
        <p:nvSpPr>
          <p:cNvPr id="19" name="页脚占位符 3">
            <a:extLst>
              <a:ext uri="{FF2B5EF4-FFF2-40B4-BE49-F238E27FC236}">
                <a16:creationId xmlns:a16="http://schemas.microsoft.com/office/drawing/2014/main" id="{BE88BD96-449C-4C9F-BABA-43A2F432E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p:sp>
        <p:nvSpPr>
          <p:cNvPr id="20" name="日期占位符 3">
            <a:extLst>
              <a:ext uri="{FF2B5EF4-FFF2-40B4-BE49-F238E27FC236}">
                <a16:creationId xmlns:a16="http://schemas.microsoft.com/office/drawing/2014/main" id="{A78BCDA7-952F-41D0-9DED-25293AC75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</p:spPr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803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4A7FDA-10D0-3C1F-9B9F-FF1C113D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2D tracking and reconstruction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CA657C7-EFC6-784F-B1F1-3D5B91D9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A028F-72E1-4808-9DD3-2CE970B1B937}" type="slidenum"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7FD1B50-5FED-9DA6-0181-6DD68691641B}"/>
              </a:ext>
            </a:extLst>
          </p:cNvPr>
          <p:cNvSpPr txBox="1"/>
          <p:nvPr/>
        </p:nvSpPr>
        <p:spPr>
          <a:xfrm>
            <a:off x="373224" y="1065642"/>
            <a:ext cx="5722776" cy="2719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00FF"/>
                </a:solidFill>
              </a:rPr>
              <a:t>Long track efficiency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Single track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Track finding: </a:t>
            </a:r>
            <a:r>
              <a:rPr lang="en-US" altLang="zh-CN" sz="2000" dirty="0" err="1"/>
              <a:t>p</a:t>
            </a:r>
            <a:r>
              <a:rPr lang="en-US" altLang="zh-CN" sz="2000" baseline="-25000" dirty="0" err="1"/>
              <a:t>T</a:t>
            </a:r>
            <a:r>
              <a:rPr lang="en-US" altLang="zh-CN" sz="2000" dirty="0"/>
              <a:t> &gt; 130MeV   θ &gt; 30°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Parameter estimation: </a:t>
            </a:r>
            <a:r>
              <a:rPr lang="en-US" altLang="zh-CN" sz="2000" dirty="0" err="1"/>
              <a:t>p</a:t>
            </a:r>
            <a:r>
              <a:rPr lang="en-US" altLang="zh-CN" sz="2000" baseline="-25000" dirty="0" err="1"/>
              <a:t>T</a:t>
            </a:r>
            <a:r>
              <a:rPr lang="en-US" altLang="zh-CN" sz="2000" dirty="0"/>
              <a:t> &gt; 170MeV   θ &gt; 30°</a:t>
            </a:r>
            <a:br>
              <a:rPr lang="en-US" altLang="zh-CN" sz="2000" dirty="0"/>
            </a:br>
            <a:r>
              <a:rPr lang="el-GR" altLang="zh-CN" sz="2000" dirty="0"/>
              <a:t>Δ</a:t>
            </a:r>
            <a:r>
              <a:rPr lang="zh-CN" altLang="el-GR" sz="2000" dirty="0"/>
              <a:t>𝑝</a:t>
            </a:r>
            <a:r>
              <a:rPr lang="en-US" altLang="zh-CN" sz="2000" baseline="-25000" dirty="0"/>
              <a:t>T</a:t>
            </a:r>
            <a:r>
              <a:rPr lang="el-GR" altLang="zh-CN" sz="2000" dirty="0"/>
              <a:t>/</a:t>
            </a:r>
            <a:r>
              <a:rPr lang="zh-CN" altLang="el-GR" sz="2000" dirty="0"/>
              <a:t>𝑝</a:t>
            </a:r>
            <a:r>
              <a:rPr lang="el-GR" altLang="zh-CN" sz="2000" baseline="30000" dirty="0"/>
              <a:t>2</a:t>
            </a:r>
            <a:r>
              <a:rPr lang="en-US" altLang="zh-CN" sz="2000" baseline="-25000" dirty="0"/>
              <a:t>T</a:t>
            </a:r>
            <a:r>
              <a:rPr lang="zh-CN" altLang="el-GR" sz="2000" dirty="0"/>
              <a:t> </a:t>
            </a:r>
            <a:r>
              <a:rPr lang="en-US" altLang="zh-CN" sz="2000" dirty="0"/>
              <a:t>~ 0.1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Physics event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cut of θ:</a:t>
            </a:r>
            <a:r>
              <a:rPr lang="zh-CN" altLang="en-US" sz="2000" dirty="0"/>
              <a:t> </a:t>
            </a:r>
            <a:r>
              <a:rPr lang="en-US" altLang="zh-CN" sz="2000" dirty="0"/>
              <a:t>reason for 90% lost events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A48D7A3-D4D1-9F62-B6EA-942DAA3CA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04"/>
          <a:stretch/>
        </p:blipFill>
        <p:spPr>
          <a:xfrm>
            <a:off x="6339457" y="1092911"/>
            <a:ext cx="5242943" cy="206774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9F50BFB-36CF-AEDD-9EF5-89F78075F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367" y="3869001"/>
            <a:ext cx="5459224" cy="2432477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52BC57BD-BE21-45AB-9409-E8B9F41F9040}"/>
              </a:ext>
            </a:extLst>
          </p:cNvPr>
          <p:cNvGrpSpPr/>
          <p:nvPr/>
        </p:nvGrpSpPr>
        <p:grpSpPr>
          <a:xfrm>
            <a:off x="7971237" y="3784913"/>
            <a:ext cx="3116498" cy="2404651"/>
            <a:chOff x="1656743" y="3672784"/>
            <a:chExt cx="3649952" cy="290829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C55E1D3-5D04-47F0-8126-960DABCA5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685"/>
            <a:stretch/>
          </p:blipFill>
          <p:spPr>
            <a:xfrm>
              <a:off x="1656743" y="4004652"/>
              <a:ext cx="3649952" cy="257642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990DD3F-1C41-4887-84E9-B7581197D01F}"/>
                </a:ext>
              </a:extLst>
            </p:cNvPr>
            <p:cNvSpPr txBox="1"/>
            <p:nvPr/>
          </p:nvSpPr>
          <p:spPr>
            <a:xfrm>
              <a:off x="2853958" y="3672784"/>
              <a:ext cx="2049344" cy="412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altLang="zh-CN" sz="1200" baseline="-25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altLang="zh-CN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resolution in events</a:t>
              </a:r>
              <a:endParaRPr lang="zh-CN" alt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页脚占位符 3">
            <a:extLst>
              <a:ext uri="{FF2B5EF4-FFF2-40B4-BE49-F238E27FC236}">
                <a16:creationId xmlns:a16="http://schemas.microsoft.com/office/drawing/2014/main" id="{2F5AE993-A522-4C8A-B045-0B79D38A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p:sp>
        <p:nvSpPr>
          <p:cNvPr id="19" name="日期占位符 3">
            <a:extLst>
              <a:ext uri="{FF2B5EF4-FFF2-40B4-BE49-F238E27FC236}">
                <a16:creationId xmlns:a16="http://schemas.microsoft.com/office/drawing/2014/main" id="{9196A8A9-9BD2-4EE4-960E-158A18E25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</p:spPr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995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2D tracking and reconstruction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5DDD943F-2E89-3453-63BC-00F1B960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p:sp>
        <p:nvSpPr>
          <p:cNvPr id="6" name="灯片编号占位符 2">
            <a:extLst>
              <a:ext uri="{FF2B5EF4-FFF2-40B4-BE49-F238E27FC236}">
                <a16:creationId xmlns:a16="http://schemas.microsoft.com/office/drawing/2014/main" id="{26ECA243-7E27-4807-981C-DD96F4E23DB2}"/>
              </a:ext>
            </a:extLst>
          </p:cNvPr>
          <p:cNvSpPr txBox="1">
            <a:spLocks/>
          </p:cNvSpPr>
          <p:nvPr/>
        </p:nvSpPr>
        <p:spPr bwMode="auto">
          <a:xfrm>
            <a:off x="8737600" y="6438224"/>
            <a:ext cx="284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2000" i="0" kern="1200">
                <a:solidFill>
                  <a:schemeClr val="tx1"/>
                </a:solidFill>
                <a:latin typeface="+mj-lt"/>
                <a:ea typeface="宋体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AA028F-72E1-4808-9DD3-2CE970B1B937}" type="slidenum">
              <a:rPr lang="zh-CN" altLang="en-US" smtClean="0">
                <a:solidFill>
                  <a:srgbClr val="000000"/>
                </a:solidFill>
                <a:latin typeface="Times New Roman"/>
              </a:rPr>
              <a:pPr>
                <a:defRPr/>
              </a:pPr>
              <a:t>13</a:t>
            </a:fld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E9675E0-60C7-4E53-9F99-1B20DADD76C1}"/>
                  </a:ext>
                </a:extLst>
              </p:cNvPr>
              <p:cNvSpPr txBox="1"/>
              <p:nvPr/>
            </p:nvSpPr>
            <p:spPr>
              <a:xfrm>
                <a:off x="266071" y="1532350"/>
                <a:ext cx="4752969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IP</a:t>
                </a:r>
                <a:r>
                  <a: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4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arcsin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⁡(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𝜌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E9675E0-60C7-4E53-9F99-1B20DADD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1" y="1532350"/>
                <a:ext cx="4752969" cy="496674"/>
              </a:xfrm>
              <a:prstGeom prst="rect">
                <a:avLst/>
              </a:prstGeom>
              <a:blipFill>
                <a:blip r:embed="rId2"/>
                <a:stretch>
                  <a:fillRect l="-1155" t="-3659" b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4A30AF5-1315-4904-BDFB-B525B6171881}"/>
                  </a:ext>
                </a:extLst>
              </p:cNvPr>
              <p:cNvSpPr txBox="1"/>
              <p:nvPr/>
            </p:nvSpPr>
            <p:spPr>
              <a:xfrm>
                <a:off x="284726" y="1973756"/>
                <a:ext cx="5346219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EMC</a:t>
                </a:r>
                <a:r>
                  <a: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e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4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−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arcsin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4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2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𝜌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+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arcsin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2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𝜌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4A30AF5-1315-4904-BDFB-B525B6171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26" y="1973756"/>
                <a:ext cx="5346219" cy="582147"/>
              </a:xfrm>
              <a:prstGeom prst="rect">
                <a:avLst/>
              </a:prstGeom>
              <a:blipFill>
                <a:blip r:embed="rId3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0F8CCB1-6FE9-4136-8120-D539981DD908}"/>
                  </a:ext>
                </a:extLst>
              </p:cNvPr>
              <p:cNvSpPr/>
              <p:nvPr/>
            </p:nvSpPr>
            <p:spPr>
              <a:xfrm>
                <a:off x="308817" y="2444716"/>
                <a:ext cx="2148922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𝜌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𝐺𝑒𝑣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0.3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𝐵</m:t>
                          </m:r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（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m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0F8CCB1-6FE9-4136-8120-D539981DD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17" y="2444716"/>
                <a:ext cx="2148922" cy="619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71B1DF5-D3B1-4E85-8F8C-178350D32BA2}"/>
                  </a:ext>
                </a:extLst>
              </p:cNvPr>
              <p:cNvSpPr txBox="1"/>
              <p:nvPr/>
            </p:nvSpPr>
            <p:spPr>
              <a:xfrm>
                <a:off x="6973157" y="1345143"/>
                <a:ext cx="3306571" cy="101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sz="20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altLang="zh-CN" dirty="0"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altLang="zh-CN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71B1DF5-D3B1-4E85-8F8C-178350D32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157" y="1345143"/>
                <a:ext cx="3306571" cy="10187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箭头 6">
            <a:extLst>
              <a:ext uri="{FF2B5EF4-FFF2-40B4-BE49-F238E27FC236}">
                <a16:creationId xmlns:a16="http://schemas.microsoft.com/office/drawing/2014/main" id="{DA80348C-7896-46DA-A72E-595B50DD0082}"/>
              </a:ext>
            </a:extLst>
          </p:cNvPr>
          <p:cNvSpPr/>
          <p:nvPr/>
        </p:nvSpPr>
        <p:spPr>
          <a:xfrm rot="16200000">
            <a:off x="5730361" y="777589"/>
            <a:ext cx="74128" cy="2567659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1AE0970-9C61-4DD9-9DAD-A47F3C6C3CE0}"/>
              </a:ext>
            </a:extLst>
          </p:cNvPr>
          <p:cNvSpPr txBox="1"/>
          <p:nvPr/>
        </p:nvSpPr>
        <p:spPr>
          <a:xfrm>
            <a:off x="4393989" y="1595992"/>
            <a:ext cx="3043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Piecewise interpolation</a:t>
            </a:r>
            <a:endParaRPr lang="zh-CN" altLang="en-US" sz="2000" dirty="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136E8F1-6391-4E6E-A559-B1E819632F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" y="3215959"/>
            <a:ext cx="3840077" cy="2735849"/>
          </a:xfrm>
          <a:prstGeom prst="rect">
            <a:avLst/>
          </a:prstGeom>
        </p:spPr>
      </p:pic>
      <p:sp>
        <p:nvSpPr>
          <p:cNvPr id="14" name="内容占位符 1">
            <a:extLst>
              <a:ext uri="{FF2B5EF4-FFF2-40B4-BE49-F238E27FC236}">
                <a16:creationId xmlns:a16="http://schemas.microsoft.com/office/drawing/2014/main" id="{DD6C6877-32A5-410A-860A-F93CE7766B89}"/>
              </a:ext>
            </a:extLst>
          </p:cNvPr>
          <p:cNvSpPr txBox="1">
            <a:spLocks/>
          </p:cNvSpPr>
          <p:nvPr/>
        </p:nvSpPr>
        <p:spPr>
          <a:xfrm>
            <a:off x="9678438" y="1560579"/>
            <a:ext cx="2371021" cy="352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accent5"/>
                </a:solidFill>
              </a:rPr>
              <a:t>Resource friendly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15C5D3E-11B1-4AA1-BCF6-543585515D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8409"/>
          <a:stretch/>
        </p:blipFill>
        <p:spPr>
          <a:xfrm>
            <a:off x="6354497" y="2803471"/>
            <a:ext cx="2453274" cy="8056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399F28-32B1-488C-BD98-E251CB8F0F8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729"/>
          <a:stretch/>
        </p:blipFill>
        <p:spPr>
          <a:xfrm>
            <a:off x="8996113" y="2560034"/>
            <a:ext cx="3185367" cy="131185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90A3BD8-8A58-45B0-9E79-D0E665AD014C}"/>
              </a:ext>
            </a:extLst>
          </p:cNvPr>
          <p:cNvSpPr txBox="1"/>
          <p:nvPr/>
        </p:nvSpPr>
        <p:spPr>
          <a:xfrm>
            <a:off x="284726" y="1015534"/>
            <a:ext cx="5647776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l-GR" altLang="zh-CN" sz="2400" b="1" dirty="0">
                <a:solidFill>
                  <a:srgbClr val="0000FF"/>
                </a:solidFill>
              </a:rPr>
              <a:t>φ </a:t>
            </a:r>
            <a:r>
              <a:rPr lang="en-US" altLang="zh-CN" sz="2400" b="1" dirty="0">
                <a:solidFill>
                  <a:srgbClr val="0000FF"/>
                </a:solidFill>
              </a:rPr>
              <a:t>reconstruction</a:t>
            </a:r>
            <a:endParaRPr lang="en-US" altLang="zh-CN" sz="2400" dirty="0">
              <a:solidFill>
                <a:schemeClr val="accent2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EA89CEB-F837-4B84-A3AF-FF6B8B73359B}"/>
              </a:ext>
            </a:extLst>
          </p:cNvPr>
          <p:cNvSpPr txBox="1"/>
          <p:nvPr/>
        </p:nvSpPr>
        <p:spPr>
          <a:xfrm>
            <a:off x="7051255" y="976920"/>
            <a:ext cx="5647776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00FF"/>
                </a:solidFill>
              </a:rPr>
              <a:t>FPGA implementation</a:t>
            </a:r>
            <a:endParaRPr lang="en-US" altLang="zh-CN" sz="2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B279F6E-B087-4F21-B56A-CD855185AC2D}"/>
                  </a:ext>
                </a:extLst>
              </p:cNvPr>
              <p:cNvSpPr txBox="1"/>
              <p:nvPr/>
            </p:nvSpPr>
            <p:spPr>
              <a:xfrm>
                <a:off x="2359338" y="3683399"/>
                <a:ext cx="4225698" cy="1852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ts val="28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rgbClr val="0000FF"/>
                    </a:solidFill>
                  </a:rPr>
                  <a:t>precision</a:t>
                </a:r>
              </a:p>
              <a:p>
                <a:pPr marL="1200150" lvl="2" indent="-285750">
                  <a:lnSpc>
                    <a:spcPts val="28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For tracks with p</a:t>
                </a:r>
                <a:r>
                  <a:rPr lang="en-US" altLang="zh-CN" baseline="-25000" dirty="0"/>
                  <a:t>t</a:t>
                </a:r>
                <a:r>
                  <a:rPr lang="en-US" altLang="zh-CN" dirty="0"/>
                  <a:t> &gt;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180 MeV</a:t>
                </a:r>
                <a:r>
                  <a:rPr lang="zh-CN" altLang="en-US" dirty="0"/>
                  <a:t>，</a:t>
                </a:r>
                <a:endParaRPr lang="en-US" altLang="zh-CN" dirty="0"/>
              </a:p>
              <a:p>
                <a:pPr lvl="2">
                  <a:lnSpc>
                    <a:spcPts val="2800"/>
                  </a:lnSpc>
                </a:pPr>
                <a:r>
                  <a:rPr lang="en-US" altLang="zh-CN" b="1" dirty="0">
                    <a:solidFill>
                      <a:schemeClr val="tx1"/>
                    </a:solidFill>
                  </a:rPr>
                  <a:t>      Δ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e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&lt;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20 </a:t>
                </a:r>
                <a:r>
                  <a:rPr lang="en-US" altLang="zh-CN" b="1" dirty="0" err="1">
                    <a:solidFill>
                      <a:srgbClr val="C00000"/>
                    </a:solidFill>
                  </a:rPr>
                  <a:t>mrad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 marL="1200150" lvl="2" indent="-285750">
                  <a:lnSpc>
                    <a:spcPts val="28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For track matching with EMC, 50 </a:t>
                </a:r>
                <a:r>
                  <a:rPr lang="en-US" altLang="zh-CN" b="1" dirty="0" err="1"/>
                  <a:t>mrad</a:t>
                </a:r>
                <a:r>
                  <a:rPr lang="en-US" altLang="zh-CN" b="1" dirty="0"/>
                  <a:t> is OK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B279F6E-B087-4F21-B56A-CD855185A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338" y="3683399"/>
                <a:ext cx="4225698" cy="1852045"/>
              </a:xfrm>
              <a:prstGeom prst="rect">
                <a:avLst/>
              </a:prstGeom>
              <a:blipFill>
                <a:blip r:embed="rId9"/>
                <a:stretch>
                  <a:fillRect t="-329" r="-3608" b="-42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E8649133-C12B-4AFC-8E55-7BBB96A8F3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06" y="3871885"/>
            <a:ext cx="5678123" cy="249893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41C6F26-EA50-4613-BE7F-1C892895B279}"/>
              </a:ext>
            </a:extLst>
          </p:cNvPr>
          <p:cNvSpPr txBox="1"/>
          <p:nvPr/>
        </p:nvSpPr>
        <p:spPr>
          <a:xfrm>
            <a:off x="9554909" y="2314970"/>
            <a:ext cx="26265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rgbClr val="2A2F45"/>
                </a:solidFill>
                <a:effectLst/>
              </a:rPr>
              <a:t>Calculation of quadratic polynomials</a:t>
            </a:r>
            <a:endParaRPr lang="zh-CN" altLang="en-US" sz="12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D256FDC-2824-40D2-9D84-B3862B1A9E5F}"/>
              </a:ext>
            </a:extLst>
          </p:cNvPr>
          <p:cNvSpPr txBox="1"/>
          <p:nvPr/>
        </p:nvSpPr>
        <p:spPr>
          <a:xfrm>
            <a:off x="6493806" y="2389725"/>
            <a:ext cx="29217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00" b="0" i="0" dirty="0">
                <a:solidFill>
                  <a:srgbClr val="2A2F45"/>
                </a:solidFill>
                <a:effectLst/>
              </a:rPr>
              <a:t>Coefficient lookup table</a:t>
            </a:r>
          </a:p>
          <a:p>
            <a:pPr algn="ctr"/>
            <a:r>
              <a:rPr lang="en-US" altLang="zh-CN" sz="1100" dirty="0"/>
              <a:t>Quadratic term  </a:t>
            </a:r>
            <a:r>
              <a:rPr lang="en-US" altLang="zh-CN" sz="1100" dirty="0">
                <a:solidFill>
                  <a:srgbClr val="2A2F45"/>
                </a:solidFill>
              </a:rPr>
              <a:t>L</a:t>
            </a:r>
            <a:r>
              <a:rPr lang="en-US" altLang="zh-CN" sz="1100" b="0" i="0" dirty="0">
                <a:solidFill>
                  <a:srgbClr val="2A2F45"/>
                </a:solidFill>
                <a:effectLst/>
              </a:rPr>
              <a:t>inear term  </a:t>
            </a:r>
            <a:r>
              <a:rPr lang="en-US" altLang="zh-CN" sz="1100" dirty="0"/>
              <a:t>Constant term</a:t>
            </a:r>
            <a:endParaRPr lang="zh-CN" altLang="en-US" sz="1100" dirty="0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06F4C39-E4FB-452E-B0B1-933275A91EB8}"/>
              </a:ext>
            </a:extLst>
          </p:cNvPr>
          <p:cNvCxnSpPr/>
          <p:nvPr/>
        </p:nvCxnSpPr>
        <p:spPr bwMode="auto">
          <a:xfrm flipV="1">
            <a:off x="657225" y="4895850"/>
            <a:ext cx="726053" cy="48577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C85D52E9-C813-4D72-9FBD-56B4B22FEED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6071" y="3640323"/>
            <a:ext cx="391154" cy="174130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0782FE61-5922-42E5-B4C1-010FC29E5D7F}"/>
              </a:ext>
            </a:extLst>
          </p:cNvPr>
          <p:cNvCxnSpPr>
            <a:cxnSpLocks/>
          </p:cNvCxnSpPr>
          <p:nvPr/>
        </p:nvCxnSpPr>
        <p:spPr>
          <a:xfrm flipV="1">
            <a:off x="672142" y="3838941"/>
            <a:ext cx="1228633" cy="1540962"/>
          </a:xfrm>
          <a:prstGeom prst="line">
            <a:avLst/>
          </a:prstGeom>
          <a:ln>
            <a:solidFill>
              <a:schemeClr val="dk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CFEE7B24-D39E-48BD-B490-5438EA155E07}"/>
              </a:ext>
            </a:extLst>
          </p:cNvPr>
          <p:cNvCxnSpPr/>
          <p:nvPr/>
        </p:nvCxnSpPr>
        <p:spPr>
          <a:xfrm>
            <a:off x="266071" y="3640323"/>
            <a:ext cx="1634704" cy="210082"/>
          </a:xfrm>
          <a:prstGeom prst="line">
            <a:avLst/>
          </a:prstGeom>
          <a:ln>
            <a:solidFill>
              <a:schemeClr val="dk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EDF4AEA-81D9-4BB9-84F5-7BEB198AC895}"/>
              </a:ext>
            </a:extLst>
          </p:cNvPr>
          <p:cNvCxnSpPr/>
          <p:nvPr/>
        </p:nvCxnSpPr>
        <p:spPr>
          <a:xfrm>
            <a:off x="266071" y="3640323"/>
            <a:ext cx="1164158" cy="1255527"/>
          </a:xfrm>
          <a:prstGeom prst="line">
            <a:avLst/>
          </a:prstGeom>
          <a:ln>
            <a:solidFill>
              <a:schemeClr val="dk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A718AB9-AA90-4AD7-ACAD-2D48F62159D9}"/>
              </a:ext>
            </a:extLst>
          </p:cNvPr>
          <p:cNvCxnSpPr>
            <a:cxnSpLocks/>
          </p:cNvCxnSpPr>
          <p:nvPr/>
        </p:nvCxnSpPr>
        <p:spPr>
          <a:xfrm flipV="1">
            <a:off x="672142" y="5143500"/>
            <a:ext cx="1228633" cy="238126"/>
          </a:xfrm>
          <a:prstGeom prst="line">
            <a:avLst/>
          </a:prstGeom>
          <a:ln>
            <a:solidFill>
              <a:schemeClr val="dk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BB9830DE-93CD-4AD7-9FB9-F4165DAC38C4}"/>
              </a:ext>
            </a:extLst>
          </p:cNvPr>
          <p:cNvSpPr txBox="1"/>
          <p:nvPr/>
        </p:nvSpPr>
        <p:spPr>
          <a:xfrm>
            <a:off x="77729" y="3370596"/>
            <a:ext cx="333746" cy="315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O’</a:t>
            </a:r>
            <a:endParaRPr lang="zh-CN" altLang="en-US" sz="1100" dirty="0"/>
          </a:p>
        </p:txBody>
      </p:sp>
      <p:sp>
        <p:nvSpPr>
          <p:cNvPr id="33" name="弧形 32">
            <a:extLst>
              <a:ext uri="{FF2B5EF4-FFF2-40B4-BE49-F238E27FC236}">
                <a16:creationId xmlns:a16="http://schemas.microsoft.com/office/drawing/2014/main" id="{326C5E83-84EC-49AB-A4E6-92FA62E6AD67}"/>
              </a:ext>
            </a:extLst>
          </p:cNvPr>
          <p:cNvSpPr/>
          <p:nvPr/>
        </p:nvSpPr>
        <p:spPr>
          <a:xfrm rot="724422">
            <a:off x="1175669" y="5024200"/>
            <a:ext cx="643475" cy="656321"/>
          </a:xfrm>
          <a:prstGeom prst="arc">
            <a:avLst>
              <a:gd name="adj1" fmla="val 18940397"/>
              <a:gd name="adj2" fmla="val 21369165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弧形 33">
            <a:extLst>
              <a:ext uri="{FF2B5EF4-FFF2-40B4-BE49-F238E27FC236}">
                <a16:creationId xmlns:a16="http://schemas.microsoft.com/office/drawing/2014/main" id="{64EA278E-B46C-4DC1-9B84-8A14C09CBD2E}"/>
              </a:ext>
            </a:extLst>
          </p:cNvPr>
          <p:cNvSpPr/>
          <p:nvPr/>
        </p:nvSpPr>
        <p:spPr>
          <a:xfrm rot="1318879">
            <a:off x="414303" y="5073301"/>
            <a:ext cx="643475" cy="656321"/>
          </a:xfrm>
          <a:prstGeom prst="arc">
            <a:avLst>
              <a:gd name="adj1" fmla="val 17797149"/>
              <a:gd name="adj2" fmla="val 20118883"/>
            </a:avLst>
          </a:prstGeom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6A5820B-B620-4554-9973-4D1CDF864AE6}"/>
                  </a:ext>
                </a:extLst>
              </p:cNvPr>
              <p:cNvSpPr txBox="1"/>
              <p:nvPr/>
            </p:nvSpPr>
            <p:spPr>
              <a:xfrm>
                <a:off x="1414255" y="4765542"/>
                <a:ext cx="308290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F4B18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4B183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 dirty="0">
                              <a:solidFill>
                                <a:srgbClr val="F4B183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6A5820B-B620-4554-9973-4D1CDF864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55" y="4765542"/>
                <a:ext cx="308290" cy="4154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1125F63-19BB-4999-9DAB-F066E627F16B}"/>
                  </a:ext>
                </a:extLst>
              </p:cNvPr>
              <p:cNvSpPr txBox="1"/>
              <p:nvPr/>
            </p:nvSpPr>
            <p:spPr>
              <a:xfrm>
                <a:off x="1023311" y="4904716"/>
                <a:ext cx="31309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1125F63-19BB-4999-9DAB-F066E627F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11" y="4904716"/>
                <a:ext cx="313098" cy="4154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7246960-4363-49F3-9F8D-F50D80E67C87}"/>
                  </a:ext>
                </a:extLst>
              </p:cNvPr>
              <p:cNvSpPr txBox="1"/>
              <p:nvPr/>
            </p:nvSpPr>
            <p:spPr>
              <a:xfrm>
                <a:off x="1843958" y="5007223"/>
                <a:ext cx="322139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7246960-4363-49F3-9F8D-F50D80E67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958" y="5007223"/>
                <a:ext cx="322139" cy="4154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弧形 37">
            <a:extLst>
              <a:ext uri="{FF2B5EF4-FFF2-40B4-BE49-F238E27FC236}">
                <a16:creationId xmlns:a16="http://schemas.microsoft.com/office/drawing/2014/main" id="{F63D9739-4453-4156-B6D1-012336530915}"/>
              </a:ext>
            </a:extLst>
          </p:cNvPr>
          <p:cNvSpPr/>
          <p:nvPr/>
        </p:nvSpPr>
        <p:spPr>
          <a:xfrm rot="1020703">
            <a:off x="172006" y="4732263"/>
            <a:ext cx="1299561" cy="1255527"/>
          </a:xfrm>
          <a:prstGeom prst="arc">
            <a:avLst>
              <a:gd name="adj1" fmla="val 17084711"/>
              <a:gd name="adj2" fmla="val 20724055"/>
            </a:avLst>
          </a:prstGeom>
          <a:ln w="12700">
            <a:solidFill>
              <a:srgbClr val="F4B183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122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0EE7A37-FB9B-4F1F-9A94-712DE8709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287" y="3951835"/>
            <a:ext cx="2866004" cy="286600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2D tracking and reconstruction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4230E3D-7570-4B7A-8862-8813BC4A0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13" y="1051554"/>
            <a:ext cx="5526242" cy="5427811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5057CEE-06BC-4C3A-92E6-B3667733FFCA}"/>
              </a:ext>
            </a:extLst>
          </p:cNvPr>
          <p:cNvSpPr txBox="1"/>
          <p:nvPr/>
        </p:nvSpPr>
        <p:spPr>
          <a:xfrm>
            <a:off x="128676" y="1016218"/>
            <a:ext cx="7065944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Optimization——Short track </a:t>
            </a:r>
            <a:r>
              <a:rPr lang="en-US" altLang="zh-CN" sz="2400" b="1" dirty="0">
                <a:solidFill>
                  <a:srgbClr val="0000FF"/>
                </a:solidFill>
                <a:latin typeface="Times New Roman"/>
              </a:rPr>
              <a:t>r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econstruction</a:t>
            </a:r>
            <a:r>
              <a:rPr lang="en-US" altLang="zh-CN" sz="2400" b="1" dirty="0">
                <a:solidFill>
                  <a:srgbClr val="0000FF"/>
                </a:solidFill>
                <a:latin typeface="Times New Roman"/>
              </a:rPr>
              <a:t>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022BFB8-F3F1-4460-AF98-54334CF6C457}"/>
              </a:ext>
            </a:extLst>
          </p:cNvPr>
          <p:cNvSpPr txBox="1"/>
          <p:nvPr/>
        </p:nvSpPr>
        <p:spPr>
          <a:xfrm>
            <a:off x="-278841" y="1390028"/>
            <a:ext cx="6691754" cy="313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b="1" dirty="0"/>
              <a:t>Purpose</a:t>
            </a:r>
            <a:r>
              <a:rPr lang="zh-CN" altLang="en-US" sz="2000" b="1" dirty="0"/>
              <a:t>：</a:t>
            </a:r>
            <a:endParaRPr lang="en-US" altLang="zh-CN" sz="2000" b="1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Reduce false trigger rate during tracking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Extend reconstruction to include parameter information of short tracks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hits only in the first and fourth superlayers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Introduce hits from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second and third superlayers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to select short tracks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A9AD9A5-B1F6-4E58-94FD-396E7D871A33}"/>
              </a:ext>
            </a:extLst>
          </p:cNvPr>
          <p:cNvSpPr txBox="1"/>
          <p:nvPr/>
        </p:nvSpPr>
        <p:spPr>
          <a:xfrm>
            <a:off x="-278841" y="4450175"/>
            <a:ext cx="3987241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Challenge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z-displacement leads to inaccurate hit positions on signal wires</a:t>
            </a:r>
          </a:p>
        </p:txBody>
      </p:sp>
    </p:spTree>
    <p:extLst>
      <p:ext uri="{BB962C8B-B14F-4D97-AF65-F5344CB8AC3E}">
        <p14:creationId xmlns:p14="http://schemas.microsoft.com/office/powerpoint/2010/main" val="2143197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759D57F4-0DD0-40F2-A415-4EC6FEE77DC6}"/>
              </a:ext>
            </a:extLst>
          </p:cNvPr>
          <p:cNvGrpSpPr/>
          <p:nvPr/>
        </p:nvGrpSpPr>
        <p:grpSpPr>
          <a:xfrm>
            <a:off x="2707388" y="4148248"/>
            <a:ext cx="2605621" cy="2304107"/>
            <a:chOff x="3095171" y="4163882"/>
            <a:chExt cx="3148778" cy="2710674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00880A6-EF10-4EFF-BA51-709007521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171" y="4163882"/>
              <a:ext cx="2895606" cy="2648717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0C651CB-70D6-47FB-A8F2-58F5D919F3E0}"/>
                </a:ext>
              </a:extLst>
            </p:cNvPr>
            <p:cNvSpPr txBox="1"/>
            <p:nvPr/>
          </p:nvSpPr>
          <p:spPr>
            <a:xfrm>
              <a:off x="5666547" y="6536643"/>
              <a:ext cx="577402" cy="33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规则</a:t>
              </a:r>
              <a:r>
                <a:rPr lang="en-US" altLang="zh-CN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Short track reconstruction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 dirty="0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5DDD943F-2E89-3453-63BC-00F1B960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DE8BE7-5F85-42AD-86C3-015F7A5A2A33}"/>
                  </a:ext>
                </a:extLst>
              </p:cNvPr>
              <p:cNvSpPr txBox="1"/>
              <p:nvPr/>
            </p:nvSpPr>
            <p:spPr>
              <a:xfrm>
                <a:off x="-475164" y="2253624"/>
                <a:ext cx="6571621" cy="1888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marR="0" lvl="1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sz="2000" dirty="0">
                    <a:solidFill>
                      <a:srgbClr val="000000"/>
                    </a:solidFill>
                  </a:rPr>
                  <a:t>Based on stereo superlayer geometry, use average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zh-CN" alt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</m:ctrlPr>
                      </m:accPr>
                      <m:e>
                        <m:r>
                          <a:rPr lang="zh-CN" alt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𝜙</m:t>
                        </m:r>
                      </m:e>
                    </m:acc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from layers 2 and 3 </a:t>
                </a:r>
                <a:r>
                  <a:rPr lang="en-US" altLang="zh-CN" sz="2000" dirty="0">
                    <a:solidFill>
                      <a:srgbClr val="000000"/>
                    </a:solidFill>
                  </a:rPr>
                  <a:t>to suppress z-displacement effects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</a:rPr>
                  <a:t>Apply three φ-angle constraints for matching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ea typeface="SimSun" panose="02010600030101010101" pitchFamily="2" charset="-122"/>
                    <a:cs typeface="+mn-cs"/>
                  </a:rPr>
                  <a:t>Use separate strategies based on momentum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DE8BE7-5F85-42AD-86C3-015F7A5A2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5164" y="2253624"/>
                <a:ext cx="6571621" cy="1888659"/>
              </a:xfrm>
              <a:prstGeom prst="rect">
                <a:avLst/>
              </a:prstGeom>
              <a:blipFill>
                <a:blip r:embed="rId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1396416F-817C-4822-AB35-C49A46DC49EA}"/>
              </a:ext>
            </a:extLst>
          </p:cNvPr>
          <p:cNvSpPr txBox="1"/>
          <p:nvPr/>
        </p:nvSpPr>
        <p:spPr>
          <a:xfrm>
            <a:off x="-27304" y="990600"/>
            <a:ext cx="5340313" cy="493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Stereo TS matching </a:t>
            </a:r>
            <a:r>
              <a:rPr lang="en-US" altLang="zh-CN" sz="2400" b="1" dirty="0">
                <a:solidFill>
                  <a:srgbClr val="0000FF"/>
                </a:solidFill>
                <a:latin typeface="Times New Roman"/>
              </a:rPr>
              <a:t>r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ules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： 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C8773D7-A861-448A-9E9B-2051863A5E03}"/>
              </a:ext>
            </a:extLst>
          </p:cNvPr>
          <p:cNvGrpSpPr/>
          <p:nvPr/>
        </p:nvGrpSpPr>
        <p:grpSpPr>
          <a:xfrm>
            <a:off x="210506" y="4148248"/>
            <a:ext cx="2504789" cy="2304107"/>
            <a:chOff x="12980" y="4145932"/>
            <a:chExt cx="3126863" cy="2712068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8724628-74A5-437C-BFE6-782014008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0" y="4145932"/>
              <a:ext cx="2676149" cy="2630429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B7A64A5-9B69-4E7C-B05B-BB75D8BFB160}"/>
                </a:ext>
              </a:extLst>
            </p:cNvPr>
            <p:cNvSpPr txBox="1"/>
            <p:nvPr/>
          </p:nvSpPr>
          <p:spPr>
            <a:xfrm>
              <a:off x="2588089" y="6520087"/>
              <a:ext cx="551754" cy="33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规则</a:t>
              </a:r>
              <a:r>
                <a:rPr lang="en-US" altLang="zh-CN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CC2D3F7-84E7-492F-9296-FD605B14929A}"/>
              </a:ext>
            </a:extLst>
          </p:cNvPr>
          <p:cNvGrpSpPr/>
          <p:nvPr/>
        </p:nvGrpSpPr>
        <p:grpSpPr>
          <a:xfrm>
            <a:off x="5537587" y="4376732"/>
            <a:ext cx="4859309" cy="2095719"/>
            <a:chOff x="6396819" y="4304966"/>
            <a:chExt cx="5475163" cy="245824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6A70EAA-23C9-42B1-BA2B-45E72BF02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819" y="4304966"/>
              <a:ext cx="4854258" cy="2458246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D3F7A36-7B71-4901-BDC0-4F96D52FD8A2}"/>
                </a:ext>
              </a:extLst>
            </p:cNvPr>
            <p:cNvSpPr txBox="1"/>
            <p:nvPr/>
          </p:nvSpPr>
          <p:spPr>
            <a:xfrm>
              <a:off x="11294580" y="6332818"/>
              <a:ext cx="577402" cy="33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规则</a:t>
              </a:r>
              <a:r>
                <a:rPr lang="en-US" altLang="zh-CN" sz="1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211FFD98-6665-4141-A093-C9B4FC1D9267}"/>
              </a:ext>
            </a:extLst>
          </p:cNvPr>
          <p:cNvSpPr txBox="1"/>
          <p:nvPr/>
        </p:nvSpPr>
        <p:spPr>
          <a:xfrm>
            <a:off x="5517147" y="981381"/>
            <a:ext cx="6026112" cy="493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Eliminate duplicate matches of stereo TS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：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605207F-A516-4044-87B6-D0D031305090}"/>
              </a:ext>
            </a:extLst>
          </p:cNvPr>
          <p:cNvSpPr txBox="1"/>
          <p:nvPr/>
        </p:nvSpPr>
        <p:spPr>
          <a:xfrm>
            <a:off x="4742822" y="1346035"/>
            <a:ext cx="7399559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Caused by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background hits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interactions between tracks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Keep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                                                          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1164F16-CB3B-4501-B22B-A664C763C06F}"/>
              </a:ext>
            </a:extLst>
          </p:cNvPr>
          <p:cNvGrpSpPr/>
          <p:nvPr/>
        </p:nvGrpSpPr>
        <p:grpSpPr>
          <a:xfrm>
            <a:off x="7197586" y="1963702"/>
            <a:ext cx="4063999" cy="744692"/>
            <a:chOff x="7197586" y="1963702"/>
            <a:chExt cx="4063999" cy="744692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892C7DC4-1323-439C-B747-B14E16BDE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97586" y="2028520"/>
              <a:ext cx="1840889" cy="679874"/>
            </a:xfrm>
            <a:prstGeom prst="rect">
              <a:avLst/>
            </a:prstGeom>
          </p:spPr>
        </p:pic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D97EA8AF-A401-44C1-96D7-36109EAC04A3}"/>
                </a:ext>
              </a:extLst>
            </p:cNvPr>
            <p:cNvGrpSpPr/>
            <p:nvPr/>
          </p:nvGrpSpPr>
          <p:grpSpPr>
            <a:xfrm>
              <a:off x="9058415" y="1963702"/>
              <a:ext cx="2203170" cy="707704"/>
              <a:chOff x="3077108" y="2811859"/>
              <a:chExt cx="2684592" cy="815019"/>
            </a:xfrm>
          </p:grpSpPr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A95C5374-F25F-4F5D-990B-01306E43B6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7700"/>
              <a:stretch/>
            </p:blipFill>
            <p:spPr>
              <a:xfrm>
                <a:off x="3077108" y="2811859"/>
                <a:ext cx="2019409" cy="815019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7BD0E005-1013-4E31-BD05-E16DC4D081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1935"/>
              <a:stretch/>
            </p:blipFill>
            <p:spPr>
              <a:xfrm>
                <a:off x="5120201" y="3129915"/>
                <a:ext cx="641499" cy="321850"/>
              </a:xfrm>
              <a:prstGeom prst="rect">
                <a:avLst/>
              </a:prstGeom>
            </p:spPr>
          </p:pic>
        </p:grp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E140A7A7-296F-416C-B86E-DD9E05B87216}"/>
              </a:ext>
            </a:extLst>
          </p:cNvPr>
          <p:cNvSpPr txBox="1"/>
          <p:nvPr/>
        </p:nvSpPr>
        <p:spPr>
          <a:xfrm>
            <a:off x="6236672" y="2718686"/>
            <a:ext cx="3629581" cy="493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Tracking Efficiency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： 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203EB69-8B7E-4414-ADBE-3D6582072E46}"/>
              </a:ext>
            </a:extLst>
          </p:cNvPr>
          <p:cNvSpPr txBox="1"/>
          <p:nvPr/>
        </p:nvSpPr>
        <p:spPr>
          <a:xfrm>
            <a:off x="5574448" y="3071713"/>
            <a:ext cx="6435968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Single track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Efficiency exceeds 99%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b="1" dirty="0"/>
              <a:t>Physics event</a:t>
            </a:r>
            <a:r>
              <a:rPr lang="zh-CN" altLang="en-US" sz="2000" dirty="0"/>
              <a:t>：</a:t>
            </a:r>
            <a:r>
              <a:rPr lang="en-US" altLang="zh-CN" sz="2000" dirty="0"/>
              <a:t>Reduces background false triggers in charged trigger channel by 50%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9F85032-21A3-4A80-84E6-A56D07217148}"/>
              </a:ext>
            </a:extLst>
          </p:cNvPr>
          <p:cNvSpPr txBox="1"/>
          <p:nvPr/>
        </p:nvSpPr>
        <p:spPr>
          <a:xfrm>
            <a:off x="-495433" y="1364565"/>
            <a:ext cx="5544451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Determine the maximum φ-angle deviation caused by stereo TS wire shifts</a:t>
            </a:r>
          </a:p>
        </p:txBody>
      </p:sp>
    </p:spTree>
    <p:extLst>
      <p:ext uri="{BB962C8B-B14F-4D97-AF65-F5344CB8AC3E}">
        <p14:creationId xmlns:p14="http://schemas.microsoft.com/office/powerpoint/2010/main" val="2352016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B2C89D2F-36C6-4C30-AB64-9C68AAB1CF58}"/>
              </a:ext>
            </a:extLst>
          </p:cNvPr>
          <p:cNvGrpSpPr/>
          <p:nvPr/>
        </p:nvGrpSpPr>
        <p:grpSpPr>
          <a:xfrm>
            <a:off x="-23275" y="3242496"/>
            <a:ext cx="4578675" cy="1946786"/>
            <a:chOff x="0" y="2587038"/>
            <a:chExt cx="5142572" cy="209405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7715A5E-BBAE-479A-BC34-78E284D0B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598" y="2587038"/>
              <a:ext cx="2829974" cy="2094057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034A0CE-1485-463E-A93A-29C5BA094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08086"/>
              <a:ext cx="2312599" cy="19555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589831AB-1362-4B10-8D93-925326F2DCC8}"/>
                    </a:ext>
                  </a:extLst>
                </p:cNvPr>
                <p:cNvSpPr txBox="1"/>
                <p:nvPr/>
              </p:nvSpPr>
              <p:spPr>
                <a:xfrm>
                  <a:off x="1248466" y="2922412"/>
                  <a:ext cx="1179431" cy="297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Solve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200" b="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1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589831AB-1362-4B10-8D93-925326F2D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466" y="2922412"/>
                  <a:ext cx="1179431" cy="297953"/>
                </a:xfrm>
                <a:prstGeom prst="rect">
                  <a:avLst/>
                </a:prstGeom>
                <a:blipFill>
                  <a:blip r:embed="rId5"/>
                  <a:stretch>
                    <a:fillRect l="-581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43555129-15E2-4DBE-9EE2-003A79AEA338}"/>
                    </a:ext>
                  </a:extLst>
                </p:cNvPr>
                <p:cNvSpPr txBox="1"/>
                <p:nvPr/>
              </p:nvSpPr>
              <p:spPr>
                <a:xfrm>
                  <a:off x="3627001" y="2978495"/>
                  <a:ext cx="1179431" cy="297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Solve for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CN" altLang="en-US" sz="1200" b="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200" i="1" dirty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a14:m>
                  <a:endPara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43555129-15E2-4DBE-9EE2-003A79AEA3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001" y="2978495"/>
                  <a:ext cx="1179431" cy="297953"/>
                </a:xfrm>
                <a:prstGeom prst="rect">
                  <a:avLst/>
                </a:prstGeom>
                <a:blipFill>
                  <a:blip r:embed="rId6"/>
                  <a:stretch>
                    <a:fillRect l="-581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CC4A8CDE-BF49-4343-98A4-80B4DA418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624" y="1595733"/>
            <a:ext cx="4754847" cy="97867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Short track reconstruction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9293" y="6140664"/>
            <a:ext cx="2743200" cy="365125"/>
          </a:xfrm>
        </p:spPr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E1F342-C76D-4659-AFF1-DBB769C3DCCD}"/>
              </a:ext>
            </a:extLst>
          </p:cNvPr>
          <p:cNvSpPr txBox="1"/>
          <p:nvPr/>
        </p:nvSpPr>
        <p:spPr>
          <a:xfrm>
            <a:off x="93506" y="990600"/>
            <a:ext cx="6002204" cy="493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Construct neural network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9A6D8B1-6125-426C-ABE1-AE1BC215A8DA}"/>
                  </a:ext>
                </a:extLst>
              </p:cNvPr>
              <p:cNvSpPr txBox="1"/>
              <p:nvPr/>
            </p:nvSpPr>
            <p:spPr>
              <a:xfrm>
                <a:off x="96540" y="2627086"/>
                <a:ext cx="5784781" cy="493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20000"/>
                  </a:lnSpc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400" b="1" dirty="0">
                    <a:solidFill>
                      <a:srgbClr val="0000FF"/>
                    </a:solidFill>
                  </a:rPr>
                  <a:t>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 kern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 kern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e</m:t>
                        </m:r>
                      </m:sub>
                    </m:sSub>
                    <m:r>
                      <a:rPr kumimoji="0" lang="en-US" altLang="zh-CN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0000FF"/>
                    </a:solidFill>
                  </a:rPr>
                  <a:t>based on </a:t>
                </a:r>
                <a:r>
                  <a:rPr lang="zh-CN" altLang="en-US" sz="2400" b="1" dirty="0">
                    <a:solidFill>
                      <a:srgbClr val="0000FF"/>
                    </a:solidFill>
                  </a:rPr>
                  <a:t>𝑝𝑡：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9A6D8B1-6125-426C-ABE1-AE1BC215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0" y="2627086"/>
                <a:ext cx="5784781" cy="493148"/>
              </a:xfrm>
              <a:prstGeom prst="rect">
                <a:avLst/>
              </a:prstGeom>
              <a:blipFill>
                <a:blip r:embed="rId8"/>
                <a:stretch>
                  <a:fillRect l="-1475" t="-7407" b="-28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A6205A22-3EB0-48B2-8465-1101071D55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371"/>
          <a:stretch/>
        </p:blipFill>
        <p:spPr>
          <a:xfrm>
            <a:off x="181462" y="5248022"/>
            <a:ext cx="2322918" cy="4499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EEDDDEA-965A-40D8-B561-FA28028340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0078" y="5793417"/>
            <a:ext cx="1521915" cy="29236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7398CB7-A170-43CC-9C26-461D7CBF20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624" y="5697973"/>
            <a:ext cx="1989315" cy="52091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3EE34169-AC23-41DF-BEAD-D64739FC95C2}"/>
              </a:ext>
            </a:extLst>
          </p:cNvPr>
          <p:cNvSpPr txBox="1"/>
          <p:nvPr/>
        </p:nvSpPr>
        <p:spPr>
          <a:xfrm>
            <a:off x="5178031" y="961161"/>
            <a:ext cx="5784781" cy="493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Partial high-momentum tracks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</a:rPr>
              <a:t>：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8495442-CF94-4B83-BF0D-01C577E66E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17" y="2629210"/>
            <a:ext cx="5165568" cy="1905789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CAFAD096-6476-4421-9F73-D1E003F99847}"/>
              </a:ext>
            </a:extLst>
          </p:cNvPr>
          <p:cNvGrpSpPr/>
          <p:nvPr/>
        </p:nvGrpSpPr>
        <p:grpSpPr>
          <a:xfrm>
            <a:off x="5951975" y="2103233"/>
            <a:ext cx="3242269" cy="493149"/>
            <a:chOff x="3067939" y="2728195"/>
            <a:chExt cx="4337640" cy="6749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1989F51B-DD47-4203-8DCD-5A5782AE4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r="58393"/>
            <a:stretch/>
          </p:blipFill>
          <p:spPr>
            <a:xfrm>
              <a:off x="4191887" y="2728195"/>
              <a:ext cx="815664" cy="673806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94C6254B-520B-4CAB-A4DC-C77DA5CBF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47801" y="2789283"/>
              <a:ext cx="2457778" cy="51321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7DFC41D-F7C9-4DC8-ACFD-BABC1DB14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52563"/>
            <a:stretch/>
          </p:blipFill>
          <p:spPr>
            <a:xfrm>
              <a:off x="3067939" y="2728195"/>
              <a:ext cx="929940" cy="673806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7EA9B4D4-BF5A-40E8-B374-218F5BDD83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42588" r="48901"/>
            <a:stretch/>
          </p:blipFill>
          <p:spPr>
            <a:xfrm>
              <a:off x="4025042" y="2729379"/>
              <a:ext cx="166845" cy="673806"/>
            </a:xfrm>
            <a:prstGeom prst="rect">
              <a:avLst/>
            </a:prstGeom>
          </p:spPr>
        </p:pic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2387701D-490D-4171-9F27-9AC559ABBF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91683" y="1480647"/>
            <a:ext cx="3848836" cy="55395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F6E2EDD-B4FB-4672-BAF1-91EA95A090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0621" y="4991610"/>
            <a:ext cx="5118223" cy="171399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58B2AAEE-0D59-43D6-95EC-CA2EE1014226}"/>
              </a:ext>
            </a:extLst>
          </p:cNvPr>
          <p:cNvSpPr txBox="1"/>
          <p:nvPr/>
        </p:nvSpPr>
        <p:spPr>
          <a:xfrm>
            <a:off x="5178031" y="4387170"/>
            <a:ext cx="4561292" cy="493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Reconstruction efficiency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</a:rPr>
              <a:t>：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CF994EF-D130-4C9B-BAE2-C974A8770CE8}"/>
              </a:ext>
            </a:extLst>
          </p:cNvPr>
          <p:cNvSpPr txBox="1"/>
          <p:nvPr/>
        </p:nvSpPr>
        <p:spPr>
          <a:xfrm>
            <a:off x="4639601" y="5112045"/>
            <a:ext cx="2211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Single track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193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CC20F89-79DE-4F6F-AAAF-2FFC14B3F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96" y="3541147"/>
            <a:ext cx="4097064" cy="19668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6E97158-9AAE-463C-A3F8-677958C67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49" y="3415738"/>
            <a:ext cx="4244639" cy="19668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 reconstruction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5DDD943F-2E89-3453-63BC-00F1B960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E7026FD0-8FE4-4A43-A649-7987FB4B022C}"/>
              </a:ext>
            </a:extLst>
          </p:cNvPr>
          <p:cNvSpPr/>
          <p:nvPr/>
        </p:nvSpPr>
        <p:spPr bwMode="auto">
          <a:xfrm rot="7621074">
            <a:off x="8711556" y="3660441"/>
            <a:ext cx="1685268" cy="1511792"/>
          </a:xfrm>
          <a:prstGeom prst="arc">
            <a:avLst>
              <a:gd name="adj1" fmla="val 18315671"/>
              <a:gd name="adj2" fmla="val 0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BA7456F-FC92-4872-8BBE-64946753F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39" y="3239697"/>
            <a:ext cx="4031782" cy="2710599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1">
                <a:extLst>
                  <a:ext uri="{FF2B5EF4-FFF2-40B4-BE49-F238E27FC236}">
                    <a16:creationId xmlns:a16="http://schemas.microsoft.com/office/drawing/2014/main" id="{8CCF1F43-C027-419C-9C5E-71479B5297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539" y="990600"/>
                <a:ext cx="11767661" cy="214448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sz="2400" b="1" dirty="0">
                    <a:solidFill>
                      <a:srgbClr val="0000FF"/>
                    </a:solidFill>
                    <a:latin typeface="+mn-lt"/>
                  </a:rPr>
                  <a:t>Purpose of time reconstruction: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latin typeface="+mn-lt"/>
                  </a:rPr>
                  <a:t>TS generation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000" b="0" i="1" dirty="0">
                    <a:latin typeface="+mn-lt"/>
                  </a:rPr>
                  <a:t> + </a:t>
                </a:r>
                <a:r>
                  <a:rPr lang="en-US" altLang="zh-CN" sz="2000" b="0" dirty="0">
                    <a:latin typeface="+mn-lt"/>
                  </a:rPr>
                  <a:t>drift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</m:oMath>
                </a14:m>
                <a:r>
                  <a:rPr lang="en-US" altLang="zh-CN" sz="2000" b="0" i="1" dirty="0">
                    <a:latin typeface="+mn-lt"/>
                  </a:rPr>
                  <a:t> = </a:t>
                </a:r>
                <a:r>
                  <a:rPr lang="en-US" altLang="zh-CN" sz="2000" b="0" dirty="0">
                    <a:latin typeface="+mn-lt"/>
                  </a:rPr>
                  <a:t>single wire hit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2000" b="0" dirty="0">
                  <a:latin typeface="+mn-lt"/>
                </a:endParaRPr>
              </a:p>
              <a:p>
                <a:pPr>
                  <a:lnSpc>
                    <a:spcPts val="28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latin typeface="+mn-lt"/>
                  </a:rPr>
                  <a:t>suppress background</a:t>
                </a:r>
              </a:p>
              <a:p>
                <a:pPr>
                  <a:lnSpc>
                    <a:spcPts val="28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latin typeface="+mn-lt"/>
                  </a:rPr>
                  <a:t>Distinguish adjacent physics events</a:t>
                </a:r>
              </a:p>
            </p:txBody>
          </p:sp>
        </mc:Choice>
        <mc:Fallback xmlns="">
          <p:sp>
            <p:nvSpPr>
              <p:cNvPr id="10" name="内容占位符 1">
                <a:extLst>
                  <a:ext uri="{FF2B5EF4-FFF2-40B4-BE49-F238E27FC236}">
                    <a16:creationId xmlns:a16="http://schemas.microsoft.com/office/drawing/2014/main" id="{8CCF1F43-C027-419C-9C5E-71479B529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39" y="990600"/>
                <a:ext cx="11767661" cy="2144486"/>
              </a:xfrm>
              <a:prstGeom prst="rect">
                <a:avLst/>
              </a:prstGeom>
              <a:blipFill>
                <a:blip r:embed="rId5"/>
                <a:stretch>
                  <a:fillRect l="-725" t="-2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53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 reconstruction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5DDD943F-2E89-3453-63BC-00F1B960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1">
                <a:extLst>
                  <a:ext uri="{FF2B5EF4-FFF2-40B4-BE49-F238E27FC236}">
                    <a16:creationId xmlns:a16="http://schemas.microsoft.com/office/drawing/2014/main" id="{240076AB-6709-4BED-A5F8-BEC1B0C6BD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539" y="990601"/>
                <a:ext cx="11728750" cy="308724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sz="2400" b="1" dirty="0">
                    <a:solidFill>
                      <a:srgbClr val="0000FF"/>
                    </a:solidFill>
                    <a:latin typeface="+mn-lt"/>
                  </a:rPr>
                  <a:t>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𝒔</m:t>
                        </m:r>
                      </m:sub>
                    </m:sSub>
                    <m:r>
                      <a:rPr kumimoji="0" lang="en-US" altLang="zh-CN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+mn-lt"/>
                  </a:rPr>
                  <a:t>u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+mn-lt"/>
                  </a:rPr>
                  <a:t>sing track parameters</a:t>
                </a:r>
                <a:endParaRPr lang="en-US" altLang="zh-CN" sz="2400" kern="0" dirty="0">
                  <a:solidFill>
                    <a:srgbClr val="0000FF"/>
                  </a:solidFill>
                  <a:latin typeface="+mn-lt"/>
                  <a:ea typeface="黑体" panose="02010609060101010101" pitchFamily="49" charset="-122"/>
                </a:endParaRPr>
              </a:p>
              <a:p>
                <a:pPr lvl="1">
                  <a:lnSpc>
                    <a:spcPts val="28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0" kern="0" dirty="0">
                    <a:latin typeface="+mn-lt"/>
                    <a:ea typeface="黑体" panose="02010609060101010101" pitchFamily="49" charset="-122"/>
                  </a:rPr>
                  <a:t>Signal wire hit groupin</a:t>
                </a:r>
                <a:r>
                  <a:rPr lang="en-US" altLang="zh-CN" sz="2000" b="0" dirty="0">
                    <a:latin typeface="+mn-lt"/>
                  </a:rPr>
                  <a:t>g</a:t>
                </a:r>
                <a:endParaRPr lang="en-US" altLang="zh-CN" sz="2000" b="0" kern="0" dirty="0">
                  <a:latin typeface="+mn-lt"/>
                  <a:ea typeface="黑体" panose="02010609060101010101" pitchFamily="49" charset="-122"/>
                </a:endParaRPr>
              </a:p>
              <a:p>
                <a:pPr lvl="1">
                  <a:lnSpc>
                    <a:spcPts val="28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0" kern="0" dirty="0">
                    <a:latin typeface="+mn-lt"/>
                    <a:ea typeface="黑体" panose="02010609060101010101" pitchFamily="49" charset="-122"/>
                  </a:rPr>
                  <a:t>Estimate the track segment as a straight line</a:t>
                </a:r>
              </a:p>
              <a:p>
                <a:pPr lvl="1">
                  <a:lnSpc>
                    <a:spcPts val="28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0" kern="0" dirty="0">
                    <a:latin typeface="+mn-lt"/>
                    <a:ea typeface="黑体" panose="02010609060101010101" pitchFamily="49" charset="-122"/>
                  </a:rPr>
                  <a:t>Calculate the drift distance based on the reconstructed track parameters, and then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𝑑𝑟𝑖𝑓𝑡</m:t>
                        </m:r>
                      </m:sub>
                    </m:sSub>
                  </m:oMath>
                </a14:m>
                <a:endParaRPr lang="en-US" altLang="zh-CN" sz="2000" b="0" kern="0" dirty="0">
                  <a:solidFill>
                    <a:srgbClr val="C00000"/>
                  </a:solidFill>
                  <a:latin typeface="+mn-lt"/>
                  <a:ea typeface="黑体" panose="02010609060101010101" pitchFamily="49" charset="-122"/>
                </a:endParaRPr>
              </a:p>
              <a:p>
                <a:pPr lvl="2">
                  <a:lnSpc>
                    <a:spcPts val="28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latin typeface="+mn-lt"/>
                  </a:rPr>
                  <a:t>FPGA pipeline computation</a:t>
                </a:r>
              </a:p>
              <a:p>
                <a:pPr lvl="1">
                  <a:lnSpc>
                    <a:spcPts val="28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latin typeface="+mn-lt"/>
                  </a:rPr>
                  <a:t>Combine the timestamp to calculate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endParaRPr lang="en-US" altLang="zh-CN" sz="2000" b="0" dirty="0">
                  <a:latin typeface="+mn-lt"/>
                </a:endParaRPr>
              </a:p>
              <a:p>
                <a:pPr lvl="1">
                  <a:lnSpc>
                    <a:spcPts val="28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latin typeface="+mn-lt"/>
                  </a:rPr>
                  <a:t>The track time is the average value of the times of each track segment</a:t>
                </a:r>
              </a:p>
            </p:txBody>
          </p:sp>
        </mc:Choice>
        <mc:Fallback xmlns="">
          <p:sp>
            <p:nvSpPr>
              <p:cNvPr id="6" name="内容占位符 1">
                <a:extLst>
                  <a:ext uri="{FF2B5EF4-FFF2-40B4-BE49-F238E27FC236}">
                    <a16:creationId xmlns:a16="http://schemas.microsoft.com/office/drawing/2014/main" id="{240076AB-6709-4BED-A5F8-BEC1B0C6B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39" y="990601"/>
                <a:ext cx="11728750" cy="3087240"/>
              </a:xfrm>
              <a:prstGeom prst="rect">
                <a:avLst/>
              </a:prstGeom>
              <a:blipFill>
                <a:blip r:embed="rId2"/>
                <a:stretch>
                  <a:fillRect l="-728" t="-1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4F8C3FA1-5577-42B7-9568-A17C22374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693" y="4077841"/>
            <a:ext cx="2743200" cy="22476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D0A9B76-84A5-4DAA-88EC-48F50EFC3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1457" y="4077841"/>
            <a:ext cx="2442738" cy="218524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D03992EF-BACC-4992-957F-CE57FC541A2F}"/>
              </a:ext>
            </a:extLst>
          </p:cNvPr>
          <p:cNvGrpSpPr/>
          <p:nvPr/>
        </p:nvGrpSpPr>
        <p:grpSpPr>
          <a:xfrm>
            <a:off x="8571877" y="3835040"/>
            <a:ext cx="3620123" cy="2730215"/>
            <a:chOff x="7733677" y="3429000"/>
            <a:chExt cx="4026280" cy="301230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DCE8D8D-AB5A-4FCE-8165-63394F7C1013}"/>
                </a:ext>
              </a:extLst>
            </p:cNvPr>
            <p:cNvGrpSpPr/>
            <p:nvPr/>
          </p:nvGrpSpPr>
          <p:grpSpPr>
            <a:xfrm>
              <a:off x="8083685" y="3429000"/>
              <a:ext cx="3676272" cy="2763994"/>
              <a:chOff x="8083685" y="3429000"/>
              <a:chExt cx="3676272" cy="276399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E2D7BE2C-57D6-45CB-9F18-7D3597B7EC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7359" b="4846"/>
              <a:stretch/>
            </p:blipFill>
            <p:spPr>
              <a:xfrm>
                <a:off x="8083685" y="3429000"/>
                <a:ext cx="3587939" cy="276399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9A7D3F71-0293-4251-9773-61A1E55E8515}"/>
                      </a:ext>
                    </a:extLst>
                  </p:cNvPr>
                  <p:cNvSpPr txBox="1"/>
                  <p:nvPr/>
                </p:nvSpPr>
                <p:spPr>
                  <a:xfrm>
                    <a:off x="8452553" y="3813301"/>
                    <a:ext cx="33074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𝑑𝑟𝑖𝑓𝑡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6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a14:m>
                    <a:r>
                      <a:rPr lang="en-US" altLang="zh-CN" dirty="0"/>
                      <a:t>	</a:t>
                    </a:r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9A7D3F71-0293-4251-9773-61A1E55E85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2553" y="3813301"/>
                    <a:ext cx="330740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818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D80CDD-AF8A-4ED4-93ED-A365238EAC5B}"/>
                </a:ext>
              </a:extLst>
            </p:cNvPr>
            <p:cNvSpPr txBox="1"/>
            <p:nvPr/>
          </p:nvSpPr>
          <p:spPr>
            <a:xfrm>
              <a:off x="7733677" y="3925670"/>
              <a:ext cx="428451" cy="1361230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/>
                <a:t>Drift time (ns)</a:t>
              </a:r>
              <a:endParaRPr lang="zh-CN" altLang="en-US" sz="12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50F002C-1D82-40B1-BA91-388AF3677DC7}"/>
                </a:ext>
              </a:extLst>
            </p:cNvPr>
            <p:cNvSpPr txBox="1"/>
            <p:nvPr/>
          </p:nvSpPr>
          <p:spPr>
            <a:xfrm>
              <a:off x="9087608" y="6070462"/>
              <a:ext cx="1656290" cy="37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/>
                <a:t>Drift distance (mm)</a:t>
              </a:r>
              <a:endParaRPr lang="zh-CN" alt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1C09673-6572-4548-91DF-8961C64E3F49}"/>
                  </a:ext>
                </a:extLst>
              </p:cNvPr>
              <p:cNvSpPr txBox="1"/>
              <p:nvPr/>
            </p:nvSpPr>
            <p:spPr>
              <a:xfrm>
                <a:off x="5563671" y="4006766"/>
                <a:ext cx="2840041" cy="358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𝑑𝑟𝑖𝑓𝑡𝐴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𝑑𝑟𝑖𝑓𝑡𝐵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1C09673-6572-4548-91DF-8961C64E3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671" y="4006766"/>
                <a:ext cx="2840041" cy="358303"/>
              </a:xfrm>
              <a:prstGeom prst="rect">
                <a:avLst/>
              </a:prstGeom>
              <a:blipFill>
                <a:blip r:embed="rId7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B627024-ED89-465A-B776-FE88B9BBF485}"/>
                  </a:ext>
                </a:extLst>
              </p:cNvPr>
              <p:cNvSpPr/>
              <p:nvPr/>
            </p:nvSpPr>
            <p:spPr>
              <a:xfrm>
                <a:off x="5541762" y="4553556"/>
                <a:ext cx="2887329" cy="604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𝑑𝑟𝑖𝑓𝑡𝐴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𝑑𝑟𝑖𝑓𝑡𝐵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]∙(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B627024-ED89-465A-B776-FE88B9BBF4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762" y="4553556"/>
                <a:ext cx="2887329" cy="604524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B8BAEC9-489A-4906-A836-A3C1F33A41EC}"/>
                  </a:ext>
                </a:extLst>
              </p:cNvPr>
              <p:cNvSpPr txBox="1"/>
              <p:nvPr/>
            </p:nvSpPr>
            <p:spPr>
              <a:xfrm>
                <a:off x="6025727" y="5237582"/>
                <a:ext cx="18369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altLang="zh-CN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B8BAEC9-489A-4906-A836-A3C1F33A4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727" y="5237582"/>
                <a:ext cx="1836977" cy="246221"/>
              </a:xfrm>
              <a:prstGeom prst="rect">
                <a:avLst/>
              </a:prstGeom>
              <a:blipFill>
                <a:blip r:embed="rId9"/>
                <a:stretch>
                  <a:fillRect l="-1987" b="-14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9AA3A8F-BEB0-4A55-8877-8B26D222BF82}"/>
                  </a:ext>
                </a:extLst>
              </p:cNvPr>
              <p:cNvSpPr txBox="1"/>
              <p:nvPr/>
            </p:nvSpPr>
            <p:spPr>
              <a:xfrm>
                <a:off x="5801542" y="5573535"/>
                <a:ext cx="2364301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arcsin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(0.5)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9AA3A8F-BEB0-4A55-8877-8B26D222B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542" y="5573535"/>
                <a:ext cx="2364301" cy="484043"/>
              </a:xfrm>
              <a:prstGeom prst="rect">
                <a:avLst/>
              </a:prstGeom>
              <a:blipFill>
                <a:blip r:embed="rId10"/>
                <a:stretch>
                  <a:fillRect l="-773" r="-1804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C25F38A-E251-4D8E-A508-CE6D85887A92}"/>
              </a:ext>
            </a:extLst>
          </p:cNvPr>
          <p:cNvCxnSpPr>
            <a:cxnSpLocks/>
          </p:cNvCxnSpPr>
          <p:nvPr/>
        </p:nvCxnSpPr>
        <p:spPr bwMode="auto">
          <a:xfrm>
            <a:off x="6983691" y="4376620"/>
            <a:ext cx="1735" cy="217062"/>
          </a:xfrm>
          <a:prstGeom prst="straightConnector1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77359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1968EAA7-BAF3-4681-98B3-60EA3F71197D}"/>
              </a:ext>
            </a:extLst>
          </p:cNvPr>
          <p:cNvGrpSpPr/>
          <p:nvPr/>
        </p:nvGrpSpPr>
        <p:grpSpPr>
          <a:xfrm>
            <a:off x="7623491" y="3677899"/>
            <a:ext cx="3359728" cy="2831943"/>
            <a:chOff x="8316499" y="1525527"/>
            <a:chExt cx="3430325" cy="273094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9C8D8A2-4CE9-47CF-AC8F-260E696B88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6" t="4452" r="6940"/>
            <a:stretch/>
          </p:blipFill>
          <p:spPr>
            <a:xfrm>
              <a:off x="8316499" y="1525527"/>
              <a:ext cx="3430325" cy="2730947"/>
            </a:xfrm>
            <a:prstGeom prst="rect">
              <a:avLst/>
            </a:prstGeom>
          </p:spPr>
        </p:pic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37E892ED-63A0-43D1-99A5-0D3BE3E98B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53550" y="1525527"/>
              <a:ext cx="0" cy="2320456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 reconstruction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5DDD943F-2E89-3453-63BC-00F1B960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0FA80BE-7A10-49A9-A8F0-BD195C98FE49}"/>
                  </a:ext>
                </a:extLst>
              </p:cNvPr>
              <p:cNvSpPr txBox="1"/>
              <p:nvPr/>
            </p:nvSpPr>
            <p:spPr>
              <a:xfrm>
                <a:off x="137436" y="1098049"/>
                <a:ext cx="7435816" cy="4410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b="1" dirty="0">
                    <a:solidFill>
                      <a:srgbClr val="0000FF"/>
                    </a:solidFill>
                  </a:rPr>
                  <a:t>Noise Suppression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solidFill>
                      <a:srgbClr val="000000"/>
                    </a:solidFill>
                  </a:rPr>
                  <a:t>Introduce the outermost layer to validate</a:t>
                </a:r>
                <a14:m>
                  <m:oMath xmlns:m="http://schemas.openxmlformats.org/officeDocument/2006/math">
                    <m:r>
                      <a:rPr kumimoji="0" lang="en-US" altLang="zh-CN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Use the median difference of associated 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altLang="zh-CN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altLang="zh-CN" sz="2000" dirty="0"/>
                  <a:t>to extract track time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Calculate the median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Abandon TS whose time deviates from the median (based on a predefined threshold)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Test with single tracks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For tracks with </a:t>
                </a:r>
                <a:r>
                  <a:rPr lang="en-US" altLang="zh-CN" sz="2000" dirty="0" err="1"/>
                  <a:t>p</a:t>
                </a:r>
                <a:r>
                  <a:rPr lang="en-US" altLang="zh-CN" sz="2000" baseline="-25000" dirty="0" err="1"/>
                  <a:t>T</a:t>
                </a:r>
                <a:r>
                  <a:rPr lang="en-US" altLang="zh-CN" sz="2000" dirty="0"/>
                  <a:t> &gt; 180 MeV: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 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000" dirty="0"/>
                  <a:t>               efficiency &gt; 80%</a:t>
                </a:r>
                <a:r>
                  <a:rPr lang="zh-CN" altLang="en-US" sz="2000" dirty="0"/>
                  <a:t>，</a:t>
                </a:r>
                <a:r>
                  <a:rPr lang="en-US" altLang="zh-CN" sz="2000" dirty="0" err="1"/>
                  <a:t>Δt</a:t>
                </a:r>
                <a:r>
                  <a:rPr lang="en-US" altLang="zh-CN" sz="2000" dirty="0"/>
                  <a:t> &lt; 8 ns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0FA80BE-7A10-49A9-A8F0-BD195C98F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36" y="1098049"/>
                <a:ext cx="7435816" cy="4410503"/>
              </a:xfrm>
              <a:prstGeom prst="rect">
                <a:avLst/>
              </a:prstGeom>
              <a:blipFill>
                <a:blip r:embed="rId3"/>
                <a:stretch>
                  <a:fillRect l="-1148" r="-492" b="-1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FCD72551-7677-4660-839E-2185550CC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35" y="1001179"/>
            <a:ext cx="3359728" cy="2660461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449B3C0-6155-4061-9FEC-156E86AB9FF7}"/>
              </a:ext>
            </a:extLst>
          </p:cNvPr>
          <p:cNvCxnSpPr>
            <a:cxnSpLocks/>
          </p:cNvCxnSpPr>
          <p:nvPr/>
        </p:nvCxnSpPr>
        <p:spPr bwMode="auto">
          <a:xfrm>
            <a:off x="8639199" y="1001179"/>
            <a:ext cx="0" cy="2406271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1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57339-178A-4D38-9CD2-D52AE43B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200BC5-D3E0-4B16-AB90-391FF90B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37B2ED-3A17-47BC-ACAD-55787BCF9B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B4A51A-6EA5-42F8-BFDD-8718ADADF610}" type="datetime1">
              <a:rPr lang="zh-CN" altLang="en-US" smtClean="0"/>
              <a:t>2025/7/23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960119-3A51-476B-986A-2914BD2E2BE3}"/>
              </a:ext>
            </a:extLst>
          </p:cNvPr>
          <p:cNvSpPr txBox="1"/>
          <p:nvPr/>
        </p:nvSpPr>
        <p:spPr>
          <a:xfrm>
            <a:off x="2206517" y="1482569"/>
            <a:ext cx="7778965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dirty="0">
                <a:solidFill>
                  <a:srgbClr val="C00000"/>
                </a:solidFill>
              </a:rPr>
              <a:t>STCF trigger system preliminary design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dirty="0"/>
              <a:t>MDC track reconstruction algorithm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2D tracking and reconstruction 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Time reconstruction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3D tracking and reconstruction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dirty="0"/>
              <a:t>Summary</a:t>
            </a:r>
            <a:endParaRPr lang="zh-CN" altLang="en-US" sz="2800" dirty="0"/>
          </a:p>
        </p:txBody>
      </p:sp>
      <p:sp>
        <p:nvSpPr>
          <p:cNvPr id="7" name="页脚占位符 3">
            <a:extLst>
              <a:ext uri="{FF2B5EF4-FFF2-40B4-BE49-F238E27FC236}">
                <a16:creationId xmlns:a16="http://schemas.microsoft.com/office/drawing/2014/main" id="{4FFAE955-9BD1-19A0-D3D5-B3DB5E0BF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762753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57026BC9-12A7-4D7A-BCB2-11F334F5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7522" y="3574244"/>
            <a:ext cx="3778793" cy="299943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Z-vertex reconstruction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5DDD943F-2E89-3453-63BC-00F1B960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6908AD-3487-48EE-9E94-1AB8B8145816}"/>
              </a:ext>
            </a:extLst>
          </p:cNvPr>
          <p:cNvSpPr txBox="1"/>
          <p:nvPr/>
        </p:nvSpPr>
        <p:spPr>
          <a:xfrm>
            <a:off x="5843439" y="1106178"/>
            <a:ext cx="588298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00FF"/>
                </a:solidFill>
              </a:rPr>
              <a:t>Stereo TSs Filtering and Matching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E1C32AE-069D-43D8-84E3-ADEE85E91958}"/>
              </a:ext>
            </a:extLst>
          </p:cNvPr>
          <p:cNvSpPr txBox="1"/>
          <p:nvPr/>
        </p:nvSpPr>
        <p:spPr>
          <a:xfrm>
            <a:off x="284027" y="1147099"/>
            <a:ext cx="42578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Performance Requirements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94F11D-250B-4F70-966A-088ED413AA9D}"/>
              </a:ext>
            </a:extLst>
          </p:cNvPr>
          <p:cNvSpPr txBox="1"/>
          <p:nvPr/>
        </p:nvSpPr>
        <p:spPr>
          <a:xfrm>
            <a:off x="293915" y="1727066"/>
            <a:ext cx="5348076" cy="280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Resolution of about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 cm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Support for </a:t>
            </a:r>
            <a:r>
              <a:rPr lang="en-US" altLang="zh-CN" sz="2000" b="1" dirty="0"/>
              <a:t>|z| &lt; 10 cm </a:t>
            </a:r>
            <a:r>
              <a:rPr lang="en-US" altLang="zh-CN" sz="2000" dirty="0"/>
              <a:t>truncation with an error within ±3σ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Most background tracks passing the 2D algorithm have z-vertex far from the IP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</a:rPr>
              <a:t>and can be rejected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01CC583-0B69-4047-82BC-8292EFEEA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3" y="4636637"/>
            <a:ext cx="2951979" cy="1752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D1E536B-9281-4C00-B744-701F92433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929" y="4042635"/>
            <a:ext cx="3362461" cy="236662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6E222F9-98CB-434B-BD84-0E3F7BFB7C57}"/>
              </a:ext>
            </a:extLst>
          </p:cNvPr>
          <p:cNvSpPr txBox="1"/>
          <p:nvPr/>
        </p:nvSpPr>
        <p:spPr>
          <a:xfrm>
            <a:off x="5990777" y="1764293"/>
            <a:ext cx="6094324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Stereo TS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Two seeds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per superlayer, each containing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position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and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timestamp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Combine the four stereo TSs into an existing track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Sectorization and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656859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Z-vertex reconstruction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5DDD943F-2E89-3453-63BC-00F1B960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E6374F-0400-44FC-8B9C-6F31B2F322C6}"/>
              </a:ext>
            </a:extLst>
          </p:cNvPr>
          <p:cNvSpPr txBox="1"/>
          <p:nvPr/>
        </p:nvSpPr>
        <p:spPr>
          <a:xfrm>
            <a:off x="128676" y="990600"/>
            <a:ext cx="609432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Times New Roman"/>
              </a:rPr>
              <a:t>Neural network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training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0B9DC1-3A3C-4C01-B0B4-78711F17312E}"/>
              </a:ext>
            </a:extLst>
          </p:cNvPr>
          <p:cNvSpPr txBox="1"/>
          <p:nvPr/>
        </p:nvSpPr>
        <p:spPr>
          <a:xfrm>
            <a:off x="253721" y="1570567"/>
            <a:ext cx="5029200" cy="280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MLP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selection: Low computational cost, sufficient accuracy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00"/>
                </a:solidFill>
                <a:latin typeface="Times New Roman"/>
              </a:rPr>
              <a:t>Input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</a:rPr>
              <a:t>: track segment numbers and timestamps for 8 superlayers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00"/>
                </a:solidFill>
                <a:latin typeface="Times New Roman"/>
              </a:rPr>
              <a:t>Output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</a:rPr>
              <a:t>: z-vertex in various pt regions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/>
              <a:t>Structure</a:t>
            </a:r>
            <a:r>
              <a:rPr lang="en-US" altLang="zh-CN" sz="2000" dirty="0"/>
              <a:t>: 24-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</a:rPr>
              <a:t>48-32-16-8-1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9776DF3-AA1B-4BB6-80A8-632C6A36138E}"/>
              </a:ext>
            </a:extLst>
          </p:cNvPr>
          <p:cNvSpPr txBox="1"/>
          <p:nvPr/>
        </p:nvSpPr>
        <p:spPr>
          <a:xfrm>
            <a:off x="5594002" y="990600"/>
            <a:ext cx="4156947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Times New Roman"/>
              </a:rPr>
              <a:t>Network Compression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0E23461-EDF1-48F1-B31B-48BCF1FDA4C1}"/>
              </a:ext>
            </a:extLst>
          </p:cNvPr>
          <p:cNvSpPr txBox="1"/>
          <p:nvPr/>
        </p:nvSpPr>
        <p:spPr>
          <a:xfrm>
            <a:off x="5594002" y="1570567"/>
            <a:ext cx="6597998" cy="3588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High Granularity Quantization (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HGQ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Certain parts of the network can accommodate lower precision without compromising performance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Fine-tune the per-weight and per-activation precision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C00000"/>
                </a:solidFill>
                <a:latin typeface="Times New Roman"/>
              </a:rPr>
              <a:t>Hyperparameter β</a:t>
            </a:r>
            <a:r>
              <a:rPr lang="zh-CN" altLang="en-US" sz="2000" dirty="0">
                <a:solidFill>
                  <a:srgbClr val="000000"/>
                </a:solidFill>
                <a:latin typeface="Times New Roman"/>
              </a:rPr>
              <a:t>：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</a:rPr>
              <a:t>controls quantization strength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kern="0" dirty="0"/>
              <a:t>The first two layers</a:t>
            </a:r>
            <a:r>
              <a:rPr lang="zh-CN" altLang="en-US" sz="2000" b="1" kern="0" dirty="0"/>
              <a:t> </a:t>
            </a:r>
            <a:r>
              <a:rPr lang="en-US" altLang="zh-CN" sz="2000" b="1" kern="0" dirty="0"/>
              <a:t>3×10</a:t>
            </a:r>
            <a:r>
              <a:rPr lang="en-US" altLang="zh-CN" sz="2000" b="1" kern="0" baseline="30000" dirty="0"/>
              <a:t>-8</a:t>
            </a:r>
            <a:r>
              <a:rPr lang="zh-CN" altLang="en-US" sz="2000" b="1" kern="0" dirty="0"/>
              <a:t>，</a:t>
            </a:r>
            <a:r>
              <a:rPr lang="en-US" altLang="zh-CN" sz="2000" b="1" kern="0" dirty="0"/>
              <a:t>the remaining layers</a:t>
            </a:r>
            <a:r>
              <a:rPr lang="zh-CN" altLang="en-US" sz="2000" b="1" kern="0" dirty="0"/>
              <a:t> </a:t>
            </a:r>
            <a:r>
              <a:rPr lang="en-US" altLang="zh-CN" sz="2000" b="1" kern="0" dirty="0"/>
              <a:t>5×10</a:t>
            </a:r>
            <a:r>
              <a:rPr lang="en-US" altLang="zh-CN" sz="2000" b="1" kern="0" baseline="30000" dirty="0"/>
              <a:t>-8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kern="0" dirty="0"/>
              <a:t>Single track</a:t>
            </a:r>
            <a:r>
              <a:rPr lang="zh-CN" altLang="en-US" sz="2000" kern="0" dirty="0"/>
              <a:t>：</a:t>
            </a:r>
            <a:r>
              <a:rPr lang="en-US" altLang="zh-CN" sz="2000" kern="0" dirty="0"/>
              <a:t>z-vertex resolution is approximately </a:t>
            </a:r>
            <a:r>
              <a:rPr lang="en-US" altLang="zh-CN" sz="2000" kern="0" dirty="0">
                <a:solidFill>
                  <a:srgbClr val="C00000"/>
                </a:solidFill>
              </a:rPr>
              <a:t>2.8 cm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AA0B7F6-B432-4F58-9B8F-47E44F3C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002" y="5264558"/>
            <a:ext cx="6490536" cy="9494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96B8D9-AF01-4721-88C8-E8E1F9921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5" y="4377554"/>
            <a:ext cx="5248186" cy="244357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9898E2C-313B-4664-90C4-0FDEFA3DBC3B}"/>
              </a:ext>
            </a:extLst>
          </p:cNvPr>
          <p:cNvSpPr/>
          <p:nvPr/>
        </p:nvSpPr>
        <p:spPr bwMode="auto">
          <a:xfrm>
            <a:off x="7847763" y="5383543"/>
            <a:ext cx="1903186" cy="72585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32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Z-vertex reconstruction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8C15C18-494C-4D49-962F-14A563B2EAB3}"/>
              </a:ext>
            </a:extLst>
          </p:cNvPr>
          <p:cNvSpPr txBox="1"/>
          <p:nvPr/>
        </p:nvSpPr>
        <p:spPr>
          <a:xfrm>
            <a:off x="128676" y="990600"/>
            <a:ext cx="609432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Times New Roman"/>
              </a:rPr>
              <a:t>FPGA Logic Implementation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A4AE20-A25E-4581-965F-04603F80B770}"/>
              </a:ext>
            </a:extLst>
          </p:cNvPr>
          <p:cNvSpPr txBox="1"/>
          <p:nvPr/>
        </p:nvSpPr>
        <p:spPr>
          <a:xfrm>
            <a:off x="253721" y="1570567"/>
            <a:ext cx="5029200" cy="95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</a:rPr>
              <a:t>IP generation using </a:t>
            </a:r>
            <a:r>
              <a:rPr lang="en-US" altLang="zh-CN" sz="2000" dirty="0">
                <a:solidFill>
                  <a:srgbClr val="C00000"/>
                </a:solidFill>
                <a:latin typeface="Times New Roman"/>
              </a:rPr>
              <a:t>hls4ml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</a:rPr>
              <a:t>Vivado HLS Resource Report</a:t>
            </a:r>
            <a:r>
              <a:rPr lang="zh-CN" altLang="en-US" sz="2000" dirty="0">
                <a:solidFill>
                  <a:srgbClr val="000000"/>
                </a:solidFill>
                <a:latin typeface="Times New Roman"/>
              </a:rPr>
              <a:t>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4B71296-2D8E-4C12-AB68-1B1003310947}"/>
              </a:ext>
            </a:extLst>
          </p:cNvPr>
          <p:cNvSpPr txBox="1"/>
          <p:nvPr/>
        </p:nvSpPr>
        <p:spPr>
          <a:xfrm>
            <a:off x="253721" y="3919366"/>
            <a:ext cx="6094324" cy="495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Vivado synthesis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</a:rPr>
              <a:t>r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esult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Resource usage &lt; 10%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9DAE9C-FFA6-4737-ADCA-BCC98EA4C03C}"/>
              </a:ext>
            </a:extLst>
          </p:cNvPr>
          <p:cNvSpPr txBox="1"/>
          <p:nvPr/>
        </p:nvSpPr>
        <p:spPr>
          <a:xfrm>
            <a:off x="5379211" y="1570567"/>
            <a:ext cx="6869452" cy="2627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Vivado IP Functional Testing and Simulation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Clock frequency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：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320 MHz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Dead time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：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clk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Latency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：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125 ns &lt; 400 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Comparison between FPGA logic and Python software results: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Maximum deviation: 0.16 cm (well below algorithm resolution)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DD06419-E32B-4EB5-BD48-18470B01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66" y="2596777"/>
            <a:ext cx="5266445" cy="13720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C239B67-4EF4-4C27-A5A1-06B9C358C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13" y="4489461"/>
            <a:ext cx="5305015" cy="217958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9737F8C-4F74-4EF1-86A9-65EC79FBEEB8}"/>
              </a:ext>
            </a:extLst>
          </p:cNvPr>
          <p:cNvGrpSpPr/>
          <p:nvPr/>
        </p:nvGrpSpPr>
        <p:grpSpPr>
          <a:xfrm>
            <a:off x="6701952" y="4294461"/>
            <a:ext cx="3747300" cy="2563539"/>
            <a:chOff x="363536" y="2928257"/>
            <a:chExt cx="4725305" cy="3424224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FDB8B34-854A-482B-8C8F-1AD223AB6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36" y="2928257"/>
              <a:ext cx="4725305" cy="3424224"/>
            </a:xfrm>
            <a:prstGeom prst="rect">
              <a:avLst/>
            </a:prstGeom>
          </p:spPr>
        </p:pic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4BC866C5-F56D-4A23-82FE-A4E88373D060}"/>
                </a:ext>
              </a:extLst>
            </p:cNvPr>
            <p:cNvCxnSpPr/>
            <p:nvPr/>
          </p:nvCxnSpPr>
          <p:spPr>
            <a:xfrm>
              <a:off x="2156723" y="4527856"/>
              <a:ext cx="35945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0F0EA224-968C-446E-98D9-B57FF8E05C43}"/>
                </a:ext>
              </a:extLst>
            </p:cNvPr>
            <p:cNvCxnSpPr/>
            <p:nvPr/>
          </p:nvCxnSpPr>
          <p:spPr>
            <a:xfrm flipH="1">
              <a:off x="3752194" y="4521549"/>
              <a:ext cx="44774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2EE5FA1-47BD-42EB-8401-DA7939F075FD}"/>
                </a:ext>
              </a:extLst>
            </p:cNvPr>
            <p:cNvSpPr txBox="1"/>
            <p:nvPr/>
          </p:nvSpPr>
          <p:spPr>
            <a:xfrm>
              <a:off x="3752194" y="3351274"/>
              <a:ext cx="9076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±0.05cm</a:t>
              </a:r>
            </a:p>
            <a:p>
              <a:r>
                <a:rPr lang="en-US" altLang="zh-CN" sz="1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99.8%</a:t>
              </a:r>
              <a:endParaRPr lang="zh-CN" altLang="en-US" sz="14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7CF75618-F87C-4499-A88E-B875B3F67FB7}"/>
              </a:ext>
            </a:extLst>
          </p:cNvPr>
          <p:cNvSpPr/>
          <p:nvPr/>
        </p:nvSpPr>
        <p:spPr bwMode="auto">
          <a:xfrm>
            <a:off x="1901825" y="3305175"/>
            <a:ext cx="2282825" cy="2032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1FB77C6-42D6-4DB6-8EDC-17497DE6D12C}"/>
              </a:ext>
            </a:extLst>
          </p:cNvPr>
          <p:cNvSpPr/>
          <p:nvPr/>
        </p:nvSpPr>
        <p:spPr bwMode="auto">
          <a:xfrm>
            <a:off x="1237371" y="6385936"/>
            <a:ext cx="4183457" cy="20198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3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57339-178A-4D38-9CD2-D52AE43B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200BC5-D3E0-4B16-AB90-391FF90B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37B2ED-3A17-47BC-ACAD-55787BCF9B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B4A51A-6EA5-42F8-BFDD-8718ADADF610}" type="datetime1">
              <a:rPr lang="zh-CN" altLang="en-US" smtClean="0"/>
              <a:t>2025/7/23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960119-3A51-476B-986A-2914BD2E2BE3}"/>
              </a:ext>
            </a:extLst>
          </p:cNvPr>
          <p:cNvSpPr txBox="1"/>
          <p:nvPr/>
        </p:nvSpPr>
        <p:spPr>
          <a:xfrm>
            <a:off x="2206517" y="1482569"/>
            <a:ext cx="7778965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dirty="0"/>
              <a:t>STCF trigger system preliminary design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dirty="0"/>
              <a:t>MDC track reconstruction algorithm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2D tracking and reconstruction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Time reconstruction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3D reconstruction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b="1" dirty="0">
                <a:solidFill>
                  <a:srgbClr val="C00000"/>
                </a:solidFill>
              </a:rPr>
              <a:t>Summary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页脚占位符 3">
            <a:extLst>
              <a:ext uri="{FF2B5EF4-FFF2-40B4-BE49-F238E27FC236}">
                <a16:creationId xmlns:a16="http://schemas.microsoft.com/office/drawing/2014/main" id="{E44633E1-8D34-4C1B-9CF7-7801729C2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671841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 Summary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5DDD943F-2E89-3453-63BC-00F1B960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5EA0CC94-0407-4208-81B5-1D851D231202}"/>
              </a:ext>
            </a:extLst>
          </p:cNvPr>
          <p:cNvSpPr txBox="1">
            <a:spLocks/>
          </p:cNvSpPr>
          <p:nvPr/>
        </p:nvSpPr>
        <p:spPr>
          <a:xfrm>
            <a:off x="128676" y="1990334"/>
            <a:ext cx="10979959" cy="31388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b="0" kern="0" dirty="0">
                <a:latin typeface="+mn-lt"/>
                <a:ea typeface="微软雅黑" panose="020B0503020204020204" pitchFamily="34" charset="-122"/>
              </a:rPr>
              <a:t>2D tracking and reconstruction (J/ψ -&gt; anything)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kern="0" dirty="0" err="1">
                <a:latin typeface="+mn-lt"/>
                <a:ea typeface="微软雅黑" panose="020B0503020204020204" pitchFamily="34" charset="-122"/>
              </a:rPr>
              <a:t>Δp</a:t>
            </a:r>
            <a:r>
              <a:rPr lang="en-US" altLang="zh-CN" sz="2000" b="0" kern="0" baseline="-25000" dirty="0" err="1">
                <a:latin typeface="+mn-lt"/>
                <a:ea typeface="微软雅黑" panose="020B0503020204020204" pitchFamily="34" charset="-122"/>
              </a:rPr>
              <a:t>T</a:t>
            </a:r>
            <a:r>
              <a:rPr lang="en-US" altLang="zh-CN" sz="2000" b="0" kern="0" dirty="0">
                <a:latin typeface="+mn-lt"/>
                <a:ea typeface="微软雅黑" panose="020B0503020204020204" pitchFamily="34" charset="-122"/>
              </a:rPr>
              <a:t>/ p</a:t>
            </a:r>
            <a:r>
              <a:rPr lang="en-US" altLang="zh-CN" sz="2000" b="0" kern="0" baseline="-25000" dirty="0">
                <a:latin typeface="+mn-lt"/>
                <a:ea typeface="微软雅黑" panose="020B0503020204020204" pitchFamily="34" charset="-122"/>
              </a:rPr>
              <a:t>T</a:t>
            </a:r>
            <a:r>
              <a:rPr lang="en-US" altLang="zh-CN" sz="2000" b="0" kern="0" baseline="30000" dirty="0">
                <a:latin typeface="+mn-lt"/>
                <a:ea typeface="微软雅黑" panose="020B0503020204020204" pitchFamily="34" charset="-122"/>
              </a:rPr>
              <a:t>2</a:t>
            </a:r>
            <a:r>
              <a:rPr lang="en-US" altLang="zh-CN" sz="2000" b="0" kern="0" dirty="0">
                <a:latin typeface="+mn-lt"/>
                <a:ea typeface="微软雅黑" panose="020B0503020204020204" pitchFamily="34" charset="-122"/>
              </a:rPr>
              <a:t>~ 15%</a:t>
            </a:r>
            <a:r>
              <a:rPr lang="zh-CN" altLang="en-US" sz="2000" b="0" kern="0" dirty="0">
                <a:latin typeface="+mn-lt"/>
                <a:ea typeface="微软雅黑" panose="020B0503020204020204" pitchFamily="34" charset="-122"/>
              </a:rPr>
              <a:t>，</a:t>
            </a:r>
            <a:r>
              <a:rPr lang="en-US" altLang="zh-CN" sz="2000" b="0" kern="0" dirty="0">
                <a:latin typeface="+mn-lt"/>
                <a:ea typeface="微软雅黑" panose="020B0503020204020204" pitchFamily="34" charset="-122"/>
              </a:rPr>
              <a:t> Latency = 339 ns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b="0" kern="0" dirty="0">
                <a:latin typeface="+mn-lt"/>
                <a:ea typeface="微软雅黑" panose="020B0503020204020204" pitchFamily="34" charset="-122"/>
              </a:rPr>
              <a:t>Time reconstruction (single track)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kern="0" dirty="0" err="1">
                <a:latin typeface="+mn-lt"/>
                <a:ea typeface="微软雅黑" panose="020B0503020204020204" pitchFamily="34" charset="-122"/>
              </a:rPr>
              <a:t>Δt</a:t>
            </a:r>
            <a:r>
              <a:rPr lang="en-US" altLang="zh-CN" sz="2000" b="0" kern="0" dirty="0">
                <a:latin typeface="+mn-lt"/>
                <a:ea typeface="微软雅黑" panose="020B0503020204020204" pitchFamily="34" charset="-122"/>
              </a:rPr>
              <a:t> &lt; 16 ns</a:t>
            </a:r>
            <a:r>
              <a:rPr lang="zh-CN" altLang="en-US" sz="2000" b="0" kern="0" dirty="0">
                <a:latin typeface="+mn-lt"/>
                <a:ea typeface="微软雅黑" panose="020B0503020204020204" pitchFamily="34" charset="-122"/>
              </a:rPr>
              <a:t>，</a:t>
            </a:r>
            <a:r>
              <a:rPr lang="en-US" altLang="zh-CN" sz="2000" b="0" kern="0" dirty="0">
                <a:latin typeface="+mn-lt"/>
                <a:ea typeface="微软雅黑" panose="020B0503020204020204" pitchFamily="34" charset="-122"/>
              </a:rPr>
              <a:t> Latency = 207 ns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b="0" kern="0" dirty="0">
                <a:latin typeface="+mn-lt"/>
                <a:ea typeface="微软雅黑" panose="020B0503020204020204" pitchFamily="34" charset="-122"/>
              </a:rPr>
              <a:t>Z-vertex reconstruction (clear single track)</a:t>
            </a:r>
          </a:p>
          <a:p>
            <a:pPr marL="685800"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kern="0" dirty="0" err="1">
                <a:latin typeface="+mn-lt"/>
                <a:ea typeface="微软雅黑" panose="020B0503020204020204" pitchFamily="34" charset="-122"/>
              </a:rPr>
              <a:t>Δz</a:t>
            </a:r>
            <a:r>
              <a:rPr lang="en-US" altLang="zh-CN" sz="2000" b="0" kern="0" dirty="0">
                <a:latin typeface="+mn-lt"/>
                <a:ea typeface="微软雅黑" panose="020B0503020204020204" pitchFamily="34" charset="-122"/>
              </a:rPr>
              <a:t> ~ 2.8 cm</a:t>
            </a:r>
            <a:r>
              <a:rPr lang="zh-CN" altLang="en-US" sz="2000" b="0" kern="0" dirty="0">
                <a:latin typeface="+mn-lt"/>
                <a:ea typeface="微软雅黑" panose="020B0503020204020204" pitchFamily="34" charset="-122"/>
              </a:rPr>
              <a:t>，</a:t>
            </a:r>
            <a:r>
              <a:rPr lang="en-US" altLang="zh-CN" sz="2000" b="0" kern="0" dirty="0">
                <a:latin typeface="+mn-lt"/>
                <a:ea typeface="微软雅黑" panose="020B0503020204020204" pitchFamily="34" charset="-122"/>
              </a:rPr>
              <a:t> Latency (MLP) = 125 ns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2DD03BF-749B-4CD3-8CC7-E75BAE93EF58}"/>
              </a:ext>
            </a:extLst>
          </p:cNvPr>
          <p:cNvSpPr txBox="1"/>
          <p:nvPr/>
        </p:nvSpPr>
        <p:spPr>
          <a:xfrm>
            <a:off x="110818" y="1396680"/>
            <a:ext cx="6094324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Algorithm Performance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CE9B00-6B6A-4C5E-A533-DD2AA8A57554}"/>
              </a:ext>
            </a:extLst>
          </p:cNvPr>
          <p:cNvSpPr txBox="1"/>
          <p:nvPr/>
        </p:nvSpPr>
        <p:spPr>
          <a:xfrm>
            <a:off x="6803816" y="1423125"/>
            <a:ext cx="6094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kern="0" dirty="0">
                <a:solidFill>
                  <a:srgbClr val="0000FF"/>
                </a:solidFill>
                <a:latin typeface="Times New Roman"/>
                <a:ea typeface="微软雅黑" panose="020B0503020204020204" pitchFamily="34" charset="-122"/>
                <a:cs typeface="Arial" pitchFamily="34" charset="0"/>
              </a:rPr>
              <a:t>Recent Updates</a:t>
            </a:r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739C4FA-14DB-40FC-A84F-F1F1AC070611}"/>
              </a:ext>
            </a:extLst>
          </p:cNvPr>
          <p:cNvSpPr txBox="1"/>
          <p:nvPr/>
        </p:nvSpPr>
        <p:spPr>
          <a:xfrm>
            <a:off x="6727616" y="2038727"/>
            <a:ext cx="5188159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cs"/>
              </a:rPr>
              <a:t>Completed simulation and testing of z-vertex reconstruction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微软雅黑" panose="020B0503020204020204" pitchFamily="34" charset="-122"/>
              </a:rPr>
              <a:t>Completed initial software design for short track reconstruction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00664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Further Work Plan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5DDD943F-2E89-3453-63BC-00F1B960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01C8A55E-F7AA-4CDF-8849-8C58CACCE2C0}"/>
              </a:ext>
            </a:extLst>
          </p:cNvPr>
          <p:cNvSpPr txBox="1">
            <a:spLocks/>
          </p:cNvSpPr>
          <p:nvPr/>
        </p:nvSpPr>
        <p:spPr>
          <a:xfrm>
            <a:off x="323457" y="888808"/>
            <a:ext cx="10979959" cy="55494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400" kern="0" dirty="0">
                <a:solidFill>
                  <a:srgbClr val="0000FF"/>
                </a:solidFill>
                <a:latin typeface="+mn-lt"/>
                <a:ea typeface="微软雅黑" panose="020B0503020204020204" pitchFamily="34" charset="-122"/>
              </a:rPr>
              <a:t>Algorithm optimization</a:t>
            </a:r>
          </a:p>
          <a:p>
            <a:pPr marL="342900" indent="-342900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000" b="0" kern="0" dirty="0">
                <a:latin typeface="+mn-lt"/>
                <a:ea typeface="微软雅黑" panose="020B0503020204020204" pitchFamily="34" charset="-122"/>
              </a:rPr>
              <a:t>Z-vertex reconstruction combined with other algorithms</a:t>
            </a:r>
          </a:p>
          <a:p>
            <a:pPr marL="342900" indent="-342900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000" b="0" kern="0" dirty="0">
                <a:latin typeface="+mn-lt"/>
                <a:ea typeface="微软雅黑" panose="020B0503020204020204" pitchFamily="34" charset="-122"/>
              </a:rPr>
              <a:t>Supplementary reconstruction of additional 3D parameters</a:t>
            </a:r>
          </a:p>
          <a:p>
            <a:pPr marL="342900" indent="-342900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000" b="0" kern="0" dirty="0">
                <a:latin typeface="+mn-lt"/>
                <a:ea typeface="微软雅黑" panose="020B0503020204020204" pitchFamily="34" charset="-122"/>
              </a:rPr>
              <a:t>Hardware implementation of the short track algorithm</a:t>
            </a:r>
            <a:endParaRPr lang="en-US" altLang="zh-CN" sz="2000" b="0" kern="0" dirty="0">
              <a:latin typeface="+mn-lt"/>
              <a:ea typeface="微软雅黑" panose="020B0503020204020204" pitchFamily="34" charset="-122"/>
              <a:cs typeface="Arial" pitchFamily="34" charset="0"/>
            </a:endParaRP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en-US" altLang="zh-CN" sz="2400" kern="0" dirty="0">
                <a:solidFill>
                  <a:srgbClr val="0000FF"/>
                </a:solidFill>
                <a:latin typeface="+mn-lt"/>
                <a:ea typeface="微软雅黑" panose="020B0503020204020204" pitchFamily="34" charset="-122"/>
                <a:cs typeface="Arial" pitchFamily="34" charset="0"/>
              </a:rPr>
              <a:t>Engineering principle 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ea typeface="微软雅黑" panose="020B0503020204020204" pitchFamily="34" charset="-122"/>
              </a:rPr>
              <a:t>p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ea typeface="微软雅黑" panose="020B0503020204020204" pitchFamily="34" charset="-122"/>
                <a:cs typeface="Arial" pitchFamily="34" charset="0"/>
              </a:rPr>
              <a:t>rototype testing</a:t>
            </a: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000" b="0" kern="0" dirty="0">
                <a:latin typeface="+mn-lt"/>
                <a:ea typeface="微软雅黑" panose="020B0503020204020204" pitchFamily="34" charset="-122"/>
                <a:cs typeface="Arial" pitchFamily="34" charset="0"/>
              </a:rPr>
              <a:t>Port the FPGA GBT protocol and establish the data link.</a:t>
            </a: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000" b="0" kern="0" dirty="0">
                <a:latin typeface="+mn-lt"/>
                <a:ea typeface="微软雅黑" panose="020B0503020204020204" pitchFamily="34" charset="-122"/>
                <a:cs typeface="Arial" pitchFamily="34" charset="0"/>
              </a:rPr>
              <a:t>Validate the MDC hardware reconstruction algorithm.</a:t>
            </a:r>
          </a:p>
          <a:p>
            <a:pPr lvl="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0" kern="0" dirty="0">
                <a:latin typeface="+mn-lt"/>
                <a:ea typeface="微软雅黑" panose="020B0503020204020204" pitchFamily="34" charset="-122"/>
                <a:cs typeface="Arial" pitchFamily="34" charset="0"/>
              </a:rPr>
              <a:t>2D reconstruction algorithm</a:t>
            </a:r>
          </a:p>
          <a:p>
            <a:pPr lvl="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0" kern="0" dirty="0">
                <a:latin typeface="+mn-lt"/>
                <a:ea typeface="微软雅黑" panose="020B0503020204020204" pitchFamily="34" charset="-122"/>
                <a:cs typeface="Arial" pitchFamily="34" charset="0"/>
              </a:rPr>
              <a:t>3D reconstruction algorithm</a:t>
            </a:r>
          </a:p>
          <a:p>
            <a:pPr lvl="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0" kern="0" dirty="0">
                <a:latin typeface="+mn-lt"/>
                <a:ea typeface="微软雅黑" panose="020B0503020204020204" pitchFamily="34" charset="-122"/>
                <a:cs typeface="Arial" pitchFamily="34" charset="0"/>
              </a:rPr>
              <a:t>Time reconstruction algorithm</a:t>
            </a: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000" b="0" kern="0" dirty="0">
                <a:latin typeface="+mn-lt"/>
                <a:ea typeface="微软雅黑" panose="020B0503020204020204" pitchFamily="34" charset="-122"/>
              </a:rPr>
              <a:t>P</a:t>
            </a:r>
            <a:r>
              <a:rPr lang="en-US" altLang="zh-CN" sz="2000" b="0" kern="0" dirty="0">
                <a:latin typeface="+mn-lt"/>
                <a:ea typeface="微软雅黑" panose="020B0503020204020204" pitchFamily="34" charset="-122"/>
                <a:cs typeface="Arial" pitchFamily="34" charset="0"/>
              </a:rPr>
              <a:t>urpose:</a:t>
            </a:r>
          </a:p>
          <a:p>
            <a:pPr lvl="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0" kern="0" dirty="0">
                <a:latin typeface="+mn-lt"/>
                <a:ea typeface="微软雅黑" panose="020B0503020204020204" pitchFamily="34" charset="-122"/>
                <a:cs typeface="Arial" pitchFamily="34" charset="0"/>
              </a:rPr>
              <a:t>Conduct on-board hardware logic test to verify the reliability of timing.</a:t>
            </a:r>
          </a:p>
          <a:p>
            <a:pPr lvl="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0" kern="0" dirty="0">
                <a:latin typeface="+mn-lt"/>
                <a:ea typeface="微软雅黑" panose="020B0503020204020204" pitchFamily="34" charset="-122"/>
              </a:rPr>
              <a:t>E</a:t>
            </a:r>
            <a:r>
              <a:rPr lang="en-US" altLang="zh-CN" sz="2000" b="0" kern="0" dirty="0">
                <a:latin typeface="+mn-lt"/>
                <a:ea typeface="微软雅黑" panose="020B0503020204020204" pitchFamily="34" charset="-122"/>
                <a:cs typeface="Arial" pitchFamily="34" charset="0"/>
              </a:rPr>
              <a:t>nsure consistency between actual test results and simulated behavior.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altLang="zh-CN" sz="2000" kern="0" dirty="0">
              <a:latin typeface="+mn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376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684F02-253E-EFCD-2956-43CD658D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A4FCBD9-7689-E67F-562E-84BDAEAD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A028F-72E1-4808-9DD3-2CE970B1B937}" type="slidenum"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charset="-122"/>
              <a:cs typeface="+mn-cs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E5FEB1-D643-EA3F-CF9F-F2F7580944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DD73F0-28D4-4297-BEF0-E91E9AA104F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F393502-1874-AE15-A490-737031A2B80B}"/>
              </a:ext>
            </a:extLst>
          </p:cNvPr>
          <p:cNvSpPr txBox="1">
            <a:spLocks/>
          </p:cNvSpPr>
          <p:nvPr/>
        </p:nvSpPr>
        <p:spPr bwMode="auto">
          <a:xfrm>
            <a:off x="1055260" y="2590800"/>
            <a:ext cx="974634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6600" kern="0" dirty="0"/>
              <a:t>Thanks</a:t>
            </a:r>
            <a:endParaRPr lang="zh-CN" altLang="en-US" sz="6600" kern="0" dirty="0"/>
          </a:p>
        </p:txBody>
      </p:sp>
      <p:sp>
        <p:nvSpPr>
          <p:cNvPr id="7" name="页脚占位符 3">
            <a:extLst>
              <a:ext uri="{FF2B5EF4-FFF2-40B4-BE49-F238E27FC236}">
                <a16:creationId xmlns:a16="http://schemas.microsoft.com/office/drawing/2014/main" id="{7BEB1FB6-40C5-6FA9-3ABE-3473060CE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Workshop on Trajectory Reconstruction in Particle Physics Experiments</a:t>
            </a:r>
          </a:p>
        </p:txBody>
      </p:sp>
    </p:spTree>
    <p:extLst>
      <p:ext uri="{BB962C8B-B14F-4D97-AF65-F5344CB8AC3E}">
        <p14:creationId xmlns:p14="http://schemas.microsoft.com/office/powerpoint/2010/main" val="154172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7F4573-9AD8-4533-97F5-1BBD17AF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STCF Experimental Requirements</a:t>
            </a:r>
            <a:endParaRPr lang="zh-CN" altLang="en-US" dirty="0"/>
          </a:p>
        </p:txBody>
      </p:sp>
      <p:sp>
        <p:nvSpPr>
          <p:cNvPr id="4" name="文本框 7">
            <a:extLst>
              <a:ext uri="{FF2B5EF4-FFF2-40B4-BE49-F238E27FC236}">
                <a16:creationId xmlns:a16="http://schemas.microsoft.com/office/drawing/2014/main" id="{ADE6D350-FF31-46B7-B52A-1EAEC19F6496}"/>
              </a:ext>
            </a:extLst>
          </p:cNvPr>
          <p:cNvSpPr txBox="1"/>
          <p:nvPr/>
        </p:nvSpPr>
        <p:spPr>
          <a:xfrm>
            <a:off x="9620247" y="3398876"/>
            <a:ext cx="18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8B25D26-64DC-4B2A-AC14-1B3F1CFB3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61" y="3583542"/>
            <a:ext cx="3309439" cy="3075757"/>
          </a:xfrm>
          <a:prstGeom prst="rect">
            <a:avLst/>
          </a:prstGeom>
        </p:spPr>
      </p:pic>
      <p:sp>
        <p:nvSpPr>
          <p:cNvPr id="16" name="日期占位符 15">
            <a:extLst>
              <a:ext uri="{FF2B5EF4-FFF2-40B4-BE49-F238E27FC236}">
                <a16:creationId xmlns:a16="http://schemas.microsoft.com/office/drawing/2014/main" id="{EBECA675-AED1-4362-ABD6-A0DDDE2359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736EED-807D-41BE-A93D-7BCB77D99C21}" type="datetime1">
              <a:rPr lang="zh-CN" altLang="en-US" smtClean="0"/>
              <a:t>2025/7/23</a:t>
            </a:fld>
            <a:endParaRPr lang="zh-CN" altLang="en-US" dirty="0"/>
          </a:p>
        </p:txBody>
      </p:sp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2C2813ED-7E0B-4881-934A-8A5256F4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B2DF80C-C373-4763-A28B-E9B831AA3183}"/>
              </a:ext>
            </a:extLst>
          </p:cNvPr>
          <p:cNvSpPr txBox="1"/>
          <p:nvPr/>
        </p:nvSpPr>
        <p:spPr>
          <a:xfrm>
            <a:off x="0" y="990600"/>
            <a:ext cx="6096000" cy="252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00FF"/>
                </a:solidFill>
              </a:rPr>
              <a:t>Key parameters: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A new generation of high-luminosity </a:t>
            </a:r>
            <a:r>
              <a:rPr lang="en-US" altLang="zh-CN" sz="2000" b="1" dirty="0"/>
              <a:t>electron-positron collider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Peak luminosity: </a:t>
            </a:r>
            <a:r>
              <a:rPr lang="en-US" altLang="zh-CN" sz="2000" dirty="0">
                <a:solidFill>
                  <a:srgbClr val="C00000"/>
                </a:solidFill>
              </a:rPr>
              <a:t>&gt;0.5×10</a:t>
            </a:r>
            <a:r>
              <a:rPr lang="en-US" altLang="zh-CN" sz="2000" baseline="30000" dirty="0">
                <a:solidFill>
                  <a:srgbClr val="C00000"/>
                </a:solidFill>
              </a:rPr>
              <a:t>35</a:t>
            </a:r>
            <a:r>
              <a:rPr lang="en-US" altLang="zh-CN" sz="2000" dirty="0">
                <a:solidFill>
                  <a:srgbClr val="C00000"/>
                </a:solidFill>
              </a:rPr>
              <a:t> cm</a:t>
            </a:r>
            <a:r>
              <a:rPr lang="en-US" altLang="zh-CN" sz="2000" baseline="30000" dirty="0">
                <a:solidFill>
                  <a:srgbClr val="C00000"/>
                </a:solidFill>
              </a:rPr>
              <a:t>-2</a:t>
            </a:r>
            <a:r>
              <a:rPr lang="en-US" altLang="zh-CN" sz="2000" dirty="0">
                <a:solidFill>
                  <a:srgbClr val="C00000"/>
                </a:solidFill>
              </a:rPr>
              <a:t>s</a:t>
            </a:r>
            <a:r>
              <a:rPr lang="en-US" altLang="zh-CN" sz="2000" baseline="30000" dirty="0">
                <a:solidFill>
                  <a:srgbClr val="C00000"/>
                </a:solidFill>
              </a:rPr>
              <a:t>-1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Peak physics event rate: </a:t>
            </a:r>
            <a:r>
              <a:rPr lang="en-US" altLang="zh-CN" sz="2000" dirty="0">
                <a:solidFill>
                  <a:srgbClr val="C00000"/>
                </a:solidFill>
              </a:rPr>
              <a:t>400 kHz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Data size per event (at 1× background): </a:t>
            </a:r>
            <a:r>
              <a:rPr lang="en-US" altLang="zh-CN" sz="2000" dirty="0">
                <a:solidFill>
                  <a:srgbClr val="C00000"/>
                </a:solidFill>
              </a:rPr>
              <a:t>~18 kB/event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44DE2549-6BE9-1A50-5BF9-8CDA3F0E2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sz="1200" dirty="0"/>
              <a:t>Workshop on Trajectory Reconstruction in Particle Physics Experiments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F1D680A-A195-4487-BC56-C483E4E1E316}"/>
              </a:ext>
            </a:extLst>
          </p:cNvPr>
          <p:cNvSpPr txBox="1"/>
          <p:nvPr/>
        </p:nvSpPr>
        <p:spPr>
          <a:xfrm>
            <a:off x="6015613" y="1034523"/>
            <a:ext cx="5845070" cy="213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00FF"/>
                </a:solidFill>
              </a:rPr>
              <a:t>STCF Trigger requirements: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Extremely high physics trigger efficiency (~99%)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Low background trigger rate (&lt; 50 kHz)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High data throughput with low latency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Event separation capability: ΔT &lt; 100 ns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0668E44-72EA-4C73-8C8E-4489013B23FE}"/>
              </a:ext>
            </a:extLst>
          </p:cNvPr>
          <p:cNvSpPr txBox="1"/>
          <p:nvPr/>
        </p:nvSpPr>
        <p:spPr>
          <a:xfrm>
            <a:off x="6027057" y="3243641"/>
            <a:ext cx="6236956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Estimated Data Volume at 1× Background: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931E41C-999A-4968-9222-505B137E5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613" y="3808715"/>
            <a:ext cx="4636669" cy="23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5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Trigger System Design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5DDD943F-2E89-3453-63BC-00F1B960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05B33EB-0F6B-4C37-9169-CFD384CAABF3}"/>
              </a:ext>
            </a:extLst>
          </p:cNvPr>
          <p:cNvSpPr txBox="1"/>
          <p:nvPr/>
        </p:nvSpPr>
        <p:spPr>
          <a:xfrm>
            <a:off x="207496" y="1204769"/>
            <a:ext cx="4188667" cy="4448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Two-stage trigger system: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00FF"/>
                </a:solidFill>
              </a:rPr>
              <a:t>Level 1 Trigger: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Identifying physics events window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Based on </a:t>
            </a:r>
            <a:r>
              <a:rPr lang="en-US" altLang="zh-CN" sz="2000" b="1" dirty="0"/>
              <a:t>FPGA platform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Latency ~ </a:t>
            </a:r>
            <a:r>
              <a:rPr lang="en-US" altLang="zh-CN" sz="2000" b="1" dirty="0"/>
              <a:t>5 </a:t>
            </a:r>
            <a:r>
              <a:rPr lang="en-US" altLang="zh-CN" sz="2000" b="1" dirty="0" err="1"/>
              <a:t>μs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00FF"/>
                </a:solidFill>
              </a:rPr>
              <a:t>High Level Trigger (HLT):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Suppressing backgrounds in each time window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Based on server cluster</a:t>
            </a:r>
            <a:endParaRPr lang="zh-CN" altLang="en-US" sz="20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04AC44E-07E7-4C0A-A1BE-ADEE4D9B4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992" y="1343608"/>
            <a:ext cx="7499263" cy="4843017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F1B6B06-F561-433F-9853-673F728109F0}"/>
              </a:ext>
            </a:extLst>
          </p:cNvPr>
          <p:cNvCxnSpPr/>
          <p:nvPr/>
        </p:nvCxnSpPr>
        <p:spPr bwMode="auto">
          <a:xfrm>
            <a:off x="4472412" y="1343608"/>
            <a:ext cx="0" cy="2658024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0750243-F4B3-4545-A046-488306289CAA}"/>
              </a:ext>
            </a:extLst>
          </p:cNvPr>
          <p:cNvCxnSpPr/>
          <p:nvPr/>
        </p:nvCxnSpPr>
        <p:spPr bwMode="auto">
          <a:xfrm>
            <a:off x="4472412" y="1343608"/>
            <a:ext cx="4725909" cy="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0EA695B-7E2E-43DB-9D47-FB3138919632}"/>
              </a:ext>
            </a:extLst>
          </p:cNvPr>
          <p:cNvCxnSpPr>
            <a:cxnSpLocks/>
          </p:cNvCxnSpPr>
          <p:nvPr/>
        </p:nvCxnSpPr>
        <p:spPr bwMode="auto">
          <a:xfrm>
            <a:off x="9225481" y="1343608"/>
            <a:ext cx="0" cy="1770781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805C7F1-068B-4996-BD0C-1BDCC3CEFF05}"/>
              </a:ext>
            </a:extLst>
          </p:cNvPr>
          <p:cNvCxnSpPr/>
          <p:nvPr/>
        </p:nvCxnSpPr>
        <p:spPr bwMode="auto">
          <a:xfrm>
            <a:off x="4472412" y="4001632"/>
            <a:ext cx="2525917" cy="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1BFAFAF-A74C-4954-B9C1-23A6AF883CC1}"/>
              </a:ext>
            </a:extLst>
          </p:cNvPr>
          <p:cNvCxnSpPr>
            <a:cxnSpLocks/>
          </p:cNvCxnSpPr>
          <p:nvPr/>
        </p:nvCxnSpPr>
        <p:spPr bwMode="auto">
          <a:xfrm flipV="1">
            <a:off x="6989275" y="3114389"/>
            <a:ext cx="9054" cy="887245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49956CD0-63A9-46CD-9447-07A0C5BF013B}"/>
              </a:ext>
            </a:extLst>
          </p:cNvPr>
          <p:cNvCxnSpPr/>
          <p:nvPr/>
        </p:nvCxnSpPr>
        <p:spPr bwMode="auto">
          <a:xfrm>
            <a:off x="6998329" y="3114389"/>
            <a:ext cx="2199992" cy="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9B13EDD0-DADF-40D8-AB5D-54246E7BCF57}"/>
              </a:ext>
            </a:extLst>
          </p:cNvPr>
          <p:cNvSpPr txBox="1"/>
          <p:nvPr/>
        </p:nvSpPr>
        <p:spPr>
          <a:xfrm>
            <a:off x="4499573" y="1358063"/>
            <a:ext cx="13964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</a:rPr>
              <a:t>L1 Trigger</a:t>
            </a:r>
            <a:endParaRPr lang="zh-CN" altLang="en-US" sz="1600" dirty="0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F1388813-B321-46A8-B309-9AB237B35B28}"/>
              </a:ext>
            </a:extLst>
          </p:cNvPr>
          <p:cNvCxnSpPr/>
          <p:nvPr/>
        </p:nvCxnSpPr>
        <p:spPr bwMode="auto">
          <a:xfrm>
            <a:off x="4472412" y="4291338"/>
            <a:ext cx="7719588" cy="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6DA8EC5-AFDA-4B9F-975B-3785D7ACFCDB}"/>
              </a:ext>
            </a:extLst>
          </p:cNvPr>
          <p:cNvCxnSpPr/>
          <p:nvPr/>
        </p:nvCxnSpPr>
        <p:spPr bwMode="auto">
          <a:xfrm>
            <a:off x="4472412" y="4291343"/>
            <a:ext cx="0" cy="1285592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EDD046EC-2F97-4BC7-85B5-9471E651A379}"/>
              </a:ext>
            </a:extLst>
          </p:cNvPr>
          <p:cNvCxnSpPr/>
          <p:nvPr/>
        </p:nvCxnSpPr>
        <p:spPr bwMode="auto">
          <a:xfrm>
            <a:off x="4472412" y="5567881"/>
            <a:ext cx="7626843" cy="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7CBC9F4F-96B6-4B3C-9AE6-56560EE45C0B}"/>
              </a:ext>
            </a:extLst>
          </p:cNvPr>
          <p:cNvCxnSpPr/>
          <p:nvPr/>
        </p:nvCxnSpPr>
        <p:spPr bwMode="auto">
          <a:xfrm>
            <a:off x="12137682" y="4291338"/>
            <a:ext cx="0" cy="1285597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3F2D656A-0B11-4A2C-97D1-3DAAC4B925C1}"/>
              </a:ext>
            </a:extLst>
          </p:cNvPr>
          <p:cNvSpPr txBox="1"/>
          <p:nvPr/>
        </p:nvSpPr>
        <p:spPr>
          <a:xfrm>
            <a:off x="5622559" y="4291338"/>
            <a:ext cx="736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HLT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4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en-US" altLang="zh-CN" sz="3600" dirty="0"/>
              <a:t>reliminary</a:t>
            </a:r>
            <a:r>
              <a:rPr lang="en-US" altLang="zh-CN" dirty="0"/>
              <a:t> design of L1-level trigger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5DDD943F-2E89-3453-63BC-00F1B960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CBD519-523B-41AE-A02F-7E7755BB727F}"/>
              </a:ext>
            </a:extLst>
          </p:cNvPr>
          <p:cNvSpPr txBox="1"/>
          <p:nvPr/>
        </p:nvSpPr>
        <p:spPr>
          <a:xfrm>
            <a:off x="326571" y="1578844"/>
            <a:ext cx="3825551" cy="373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ITK: </a:t>
            </a:r>
            <a:r>
              <a:rPr lang="en-US" altLang="zh-CN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high background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C00000"/>
                </a:solidFill>
              </a:rPr>
              <a:t>MDC: </a:t>
            </a:r>
            <a:r>
              <a:rPr lang="en-US" altLang="zh-CN" sz="2000" dirty="0">
                <a:solidFill>
                  <a:srgbClr val="C00000"/>
                </a:solidFill>
              </a:rPr>
              <a:t>key tracking detector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RICH: </a:t>
            </a:r>
            <a:r>
              <a:rPr lang="en-US" altLang="zh-CN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complex Cherenkov ring reconstruction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</a:rPr>
              <a:t>DTOF: 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auxiliary in Endcap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b="1" dirty="0"/>
              <a:t>ECAL: </a:t>
            </a:r>
            <a:r>
              <a:rPr lang="en-US" altLang="zh-CN" sz="2000" dirty="0"/>
              <a:t>key calorimeter, fast response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</a:rPr>
              <a:t>MUON: 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auxiliary for μ/π/n/K</a:t>
            </a:r>
            <a:r>
              <a:rPr lang="en-US" altLang="zh-CN" sz="2000" baseline="-25000" dirty="0">
                <a:solidFill>
                  <a:schemeClr val="accent3">
                    <a:lumMod val="75000"/>
                  </a:schemeClr>
                </a:solidFill>
              </a:rPr>
              <a:t>L</a:t>
            </a:r>
            <a:endParaRPr lang="zh-CN" altLang="en-US" sz="2000" b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43F8D8-FBBC-4462-BE62-61445C149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123" b="36455"/>
          <a:stretch/>
        </p:blipFill>
        <p:spPr>
          <a:xfrm>
            <a:off x="4360938" y="1926154"/>
            <a:ext cx="6034346" cy="3349510"/>
          </a:xfrm>
          <a:prstGeom prst="rect">
            <a:avLst/>
          </a:prstGeom>
        </p:spPr>
      </p:pic>
      <p:sp>
        <p:nvSpPr>
          <p:cNvPr id="8" name="流程图: 过程 7">
            <a:extLst>
              <a:ext uri="{FF2B5EF4-FFF2-40B4-BE49-F238E27FC236}">
                <a16:creationId xmlns:a16="http://schemas.microsoft.com/office/drawing/2014/main" id="{57A3FFD2-4A9E-4487-B94A-4FC9167C731E}"/>
              </a:ext>
            </a:extLst>
          </p:cNvPr>
          <p:cNvSpPr/>
          <p:nvPr/>
        </p:nvSpPr>
        <p:spPr bwMode="auto">
          <a:xfrm>
            <a:off x="10395283" y="1926154"/>
            <a:ext cx="567991" cy="3236396"/>
          </a:xfrm>
          <a:prstGeom prst="flowChartProcess">
            <a:avLst/>
          </a:prstGeom>
          <a:ln w="2286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/>
              <a:t>L1 level GTL</a:t>
            </a:r>
            <a:endParaRPr kumimoji="0" lang="zh-CN" alt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9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MDC sub-trigger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5DDD943F-2E89-3453-63BC-00F1B960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AFCD87D-C302-4C1C-95B1-7A04EF766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8326" y="2901263"/>
            <a:ext cx="4857976" cy="3082825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F76138A-D348-4D9F-843A-824A4F23996C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0232" y="2901263"/>
            <a:ext cx="2830041" cy="183869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8571D7F-7759-4D9B-80E4-061F0FB348D3}"/>
              </a:ext>
            </a:extLst>
          </p:cNvPr>
          <p:cNvCxnSpPr>
            <a:cxnSpLocks/>
          </p:cNvCxnSpPr>
          <p:nvPr/>
        </p:nvCxnSpPr>
        <p:spPr bwMode="auto">
          <a:xfrm flipV="1">
            <a:off x="8261684" y="3542616"/>
            <a:ext cx="3383689" cy="1197337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3648EA3-082E-43D6-B4E5-57CB60A976AC}"/>
              </a:ext>
            </a:extLst>
          </p:cNvPr>
          <p:cNvSpPr txBox="1"/>
          <p:nvPr/>
        </p:nvSpPr>
        <p:spPr>
          <a:xfrm>
            <a:off x="10291474" y="2615691"/>
            <a:ext cx="891591" cy="41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accent6"/>
                </a:solidFill>
              </a:rPr>
              <a:t>33.4 deg</a:t>
            </a:r>
            <a:endParaRPr lang="zh-CN" altLang="en-US" sz="1600" dirty="0">
              <a:solidFill>
                <a:schemeClr val="accent6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8010815-5A89-45FE-B5CA-33F41B8EFB73}"/>
              </a:ext>
            </a:extLst>
          </p:cNvPr>
          <p:cNvSpPr txBox="1"/>
          <p:nvPr/>
        </p:nvSpPr>
        <p:spPr>
          <a:xfrm>
            <a:off x="11183065" y="3578763"/>
            <a:ext cx="737702" cy="41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accent6"/>
                </a:solidFill>
              </a:rPr>
              <a:t>20 deg</a:t>
            </a:r>
            <a:endParaRPr lang="zh-CN" altLang="en-US" sz="1600" dirty="0">
              <a:solidFill>
                <a:schemeClr val="accent6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93507D5-2623-413C-9601-9B35BCBAE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27" y="2710845"/>
            <a:ext cx="4994577" cy="196675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E907AEB-3E83-47AE-81CF-59E88C180AED}"/>
              </a:ext>
            </a:extLst>
          </p:cNvPr>
          <p:cNvSpPr/>
          <p:nvPr/>
        </p:nvSpPr>
        <p:spPr bwMode="auto">
          <a:xfrm>
            <a:off x="7465609" y="2981548"/>
            <a:ext cx="431732" cy="33664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0915F5D-A08D-4FE9-8C7A-FEA0D5D41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75" y="4737451"/>
            <a:ext cx="3956737" cy="155905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0358705-F9EB-49A1-84FD-4B4E55E76CD8}"/>
              </a:ext>
            </a:extLst>
          </p:cNvPr>
          <p:cNvSpPr txBox="1"/>
          <p:nvPr/>
        </p:nvSpPr>
        <p:spPr>
          <a:xfrm>
            <a:off x="9261841" y="3386800"/>
            <a:ext cx="952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</a:rPr>
              <a:t>Barrel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E830970-5656-4E10-ADDC-B71957519907}"/>
              </a:ext>
            </a:extLst>
          </p:cNvPr>
          <p:cNvSpPr txBox="1"/>
          <p:nvPr/>
        </p:nvSpPr>
        <p:spPr>
          <a:xfrm>
            <a:off x="10880145" y="3110280"/>
            <a:ext cx="1019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</a:rPr>
              <a:t>Endcap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61C0643-016D-49CD-A479-5B5675953AEC}"/>
              </a:ext>
            </a:extLst>
          </p:cNvPr>
          <p:cNvCxnSpPr/>
          <p:nvPr/>
        </p:nvCxnSpPr>
        <p:spPr bwMode="auto">
          <a:xfrm>
            <a:off x="6474355" y="4552950"/>
            <a:ext cx="4825918" cy="0"/>
          </a:xfrm>
          <a:prstGeom prst="straightConnector1">
            <a:avLst/>
          </a:prstGeom>
          <a:ln w="19050" cap="flat" cmpd="sng" algn="ctr">
            <a:solidFill>
              <a:srgbClr val="C00000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79992044-8382-4E93-9B1E-81B04B9FBF3E}"/>
              </a:ext>
            </a:extLst>
          </p:cNvPr>
          <p:cNvSpPr txBox="1"/>
          <p:nvPr/>
        </p:nvSpPr>
        <p:spPr>
          <a:xfrm>
            <a:off x="11217714" y="4436299"/>
            <a:ext cx="614271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C00000"/>
                </a:solidFill>
              </a:rPr>
              <a:t>z-axis</a:t>
            </a:r>
          </a:p>
        </p:txBody>
      </p:sp>
      <p:sp>
        <p:nvSpPr>
          <p:cNvPr id="21" name="动作按钮: 前进或下一项 2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3EFD9C5-0602-48C8-867E-5D6584726790}"/>
              </a:ext>
            </a:extLst>
          </p:cNvPr>
          <p:cNvSpPr/>
          <p:nvPr/>
        </p:nvSpPr>
        <p:spPr bwMode="auto">
          <a:xfrm>
            <a:off x="11673525" y="6229513"/>
            <a:ext cx="316920" cy="417422"/>
          </a:xfrm>
          <a:prstGeom prst="actionButtonForwardNex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593C197-CD16-4567-A00B-63CC8CA3BA15}"/>
              </a:ext>
            </a:extLst>
          </p:cNvPr>
          <p:cNvSpPr txBox="1"/>
          <p:nvPr/>
        </p:nvSpPr>
        <p:spPr>
          <a:xfrm>
            <a:off x="1065499" y="897907"/>
            <a:ext cx="3345788" cy="1975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00FF"/>
                </a:solidFill>
              </a:rPr>
              <a:t>Baseline design: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48 layers of small cell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/>
              <a:t>1,4,7,8---</a:t>
            </a:r>
            <a:r>
              <a:rPr lang="en-US" altLang="zh-CN" sz="2000" dirty="0"/>
              <a:t>axial superlayers  </a:t>
            </a:r>
            <a:br>
              <a:rPr lang="en-US" altLang="zh-CN" sz="2000" dirty="0"/>
            </a:br>
            <a:r>
              <a:rPr lang="en-US" altLang="zh-CN" sz="2000" b="1" dirty="0"/>
              <a:t>2,3,5,6</a:t>
            </a:r>
            <a:r>
              <a:rPr lang="en-US" altLang="zh-CN" sz="2000" dirty="0"/>
              <a:t>---stereo superlayers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6083B94-C4A2-41F7-9B68-D418A6F71591}"/>
              </a:ext>
            </a:extLst>
          </p:cNvPr>
          <p:cNvSpPr txBox="1"/>
          <p:nvPr/>
        </p:nvSpPr>
        <p:spPr>
          <a:xfrm>
            <a:off x="10291474" y="2615691"/>
            <a:ext cx="891591" cy="41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accent6"/>
                </a:solidFill>
              </a:rPr>
              <a:t>33.4 deg</a:t>
            </a:r>
            <a:endParaRPr lang="zh-CN" altLang="en-US" sz="1600" dirty="0">
              <a:solidFill>
                <a:schemeClr val="accent6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46B4252-FEBF-4DEA-B2A6-81003B4DC0A6}"/>
              </a:ext>
            </a:extLst>
          </p:cNvPr>
          <p:cNvSpPr txBox="1"/>
          <p:nvPr/>
        </p:nvSpPr>
        <p:spPr>
          <a:xfrm>
            <a:off x="6422762" y="902927"/>
            <a:ext cx="4854214" cy="1975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00FF"/>
                </a:solidFill>
              </a:rPr>
              <a:t>Region division: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Barrel &amp; Endcap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/>
              <a:t>Long track</a:t>
            </a:r>
            <a:r>
              <a:rPr lang="en-US" altLang="zh-CN" sz="2000" dirty="0"/>
              <a:t>: passes through the full barrel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/>
              <a:t>Short track</a:t>
            </a:r>
            <a:r>
              <a:rPr lang="en-US" altLang="zh-CN" sz="2000" dirty="0"/>
              <a:t>: escapes toward the endcap</a:t>
            </a:r>
          </a:p>
        </p:txBody>
      </p:sp>
    </p:spTree>
    <p:extLst>
      <p:ext uri="{BB962C8B-B14F-4D97-AF65-F5344CB8AC3E}">
        <p14:creationId xmlns:p14="http://schemas.microsoft.com/office/powerpoint/2010/main" val="14353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744200" cy="838200"/>
          </a:xfrm>
        </p:spPr>
        <p:txBody>
          <a:bodyPr/>
          <a:lstStyle/>
          <a:p>
            <a:r>
              <a:rPr lang="en-US" altLang="zh-CN" dirty="0"/>
              <a:t>MDC FPGA Hardware Platform Architecture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5DDD943F-2E89-3453-63BC-00F1B960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A8E471E-72F5-43BC-B57D-D12F833E8143}"/>
              </a:ext>
            </a:extLst>
          </p:cNvPr>
          <p:cNvSpPr txBox="1"/>
          <p:nvPr/>
        </p:nvSpPr>
        <p:spPr>
          <a:xfrm>
            <a:off x="144856" y="1421150"/>
            <a:ext cx="595114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MDC Sub-trigger Hardware Structure: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BAE0B42-0AC2-4FB0-9D20-19B16DF95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6" y="2300095"/>
            <a:ext cx="5763181" cy="324235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F8CFA75-3036-4660-83ED-BC3EF9761E3E}"/>
              </a:ext>
            </a:extLst>
          </p:cNvPr>
          <p:cNvSpPr txBox="1"/>
          <p:nvPr/>
        </p:nvSpPr>
        <p:spPr>
          <a:xfrm>
            <a:off x="6096000" y="1414894"/>
            <a:ext cx="6096001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L1 Trigger Prototype Architecture Design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DA71FF-87C3-4BBF-8833-4B173D27E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44" y="2923558"/>
            <a:ext cx="4834550" cy="19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4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57339-178A-4D38-9CD2-D52AE43B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200BC5-D3E0-4B16-AB90-391FF90B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37B2ED-3A17-47BC-ACAD-55787BCF9B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B4A51A-6EA5-42F8-BFDD-8718ADADF610}" type="datetime1">
              <a:rPr lang="zh-CN" altLang="en-US" smtClean="0"/>
              <a:t>2025/7/23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960119-3A51-476B-986A-2914BD2E2BE3}"/>
              </a:ext>
            </a:extLst>
          </p:cNvPr>
          <p:cNvSpPr txBox="1"/>
          <p:nvPr/>
        </p:nvSpPr>
        <p:spPr>
          <a:xfrm>
            <a:off x="2206517" y="1482569"/>
            <a:ext cx="7778965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dirty="0"/>
              <a:t>STCF trigger system preliminary design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b="1" dirty="0">
                <a:solidFill>
                  <a:srgbClr val="C00000"/>
                </a:solidFill>
              </a:rPr>
              <a:t>MDC track reconstruction algorithm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2D tracking and reconstruction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Time reconstruction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3D reconstruction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dirty="0"/>
              <a:t>Summary</a:t>
            </a:r>
            <a:endParaRPr lang="zh-CN" altLang="en-US" sz="2800" dirty="0"/>
          </a:p>
        </p:txBody>
      </p:sp>
      <p:sp>
        <p:nvSpPr>
          <p:cNvPr id="7" name="页脚占位符 3">
            <a:extLst>
              <a:ext uri="{FF2B5EF4-FFF2-40B4-BE49-F238E27FC236}">
                <a16:creationId xmlns:a16="http://schemas.microsoft.com/office/drawing/2014/main" id="{4FFAE955-9BD1-19A0-D3D5-B3DB5E0BF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48623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D91EB-CDE3-45F0-A8C5-3E0C1FC6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6" y="152400"/>
            <a:ext cx="10715273" cy="838200"/>
          </a:xfrm>
        </p:spPr>
        <p:txBody>
          <a:bodyPr/>
          <a:lstStyle/>
          <a:p>
            <a:r>
              <a:rPr lang="en-US" altLang="zh-CN" dirty="0"/>
              <a:t>MDC track reconstruction algorithm process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B6D581-4FAE-453C-825A-353E23A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028F-72E1-4808-9DD3-2CE970B1B937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02F32-6C4B-4F17-92DA-891A8CA72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DD73F0-28D4-4297-BEF0-E91E9AA104F0}" type="datetime1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5DDD943F-2E89-3453-63BC-00F1B960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 dirty="0"/>
              <a:t>Workshop on Trajectory Reconstruction in Particle Physics Experiments</a:t>
            </a:r>
            <a:endParaRPr lang="en-US" altLang="zh-CN" sz="1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7028F2-3437-4B52-85E2-8D17CA35F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268" y="1442615"/>
            <a:ext cx="5798664" cy="397276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0A5B58F-A6A2-4A12-A64A-AFE41A0F1D55}"/>
              </a:ext>
            </a:extLst>
          </p:cNvPr>
          <p:cNvSpPr txBox="1"/>
          <p:nvPr/>
        </p:nvSpPr>
        <p:spPr>
          <a:xfrm>
            <a:off x="188866" y="1029256"/>
            <a:ext cx="6097508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MDC Sub-trigger Processing Flow: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11C3000-5019-4D79-9B66-9BA8636219B9}"/>
                  </a:ext>
                </a:extLst>
              </p:cNvPr>
              <p:cNvSpPr txBox="1"/>
              <p:nvPr/>
            </p:nvSpPr>
            <p:spPr>
              <a:xfrm>
                <a:off x="188866" y="1659760"/>
                <a:ext cx="5519425" cy="4861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2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kumimoji="0" lang="en-US" altLang="zh-CN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Three algorithms:</a:t>
                </a:r>
              </a:p>
              <a:p>
                <a:pPr marL="342900" lvl="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2D tracking and reconstruction: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transverse momentum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/>
                  </a:rPr>
                  <a:t>)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, azimuthal angle</a:t>
                </a:r>
                <a:r>
                  <a:rPr lang="en-US" altLang="zh-CN" sz="20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</a:rPr>
                  <a:t>)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Time reconstruction: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track time(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)</a:t>
                </a:r>
                <a:endParaRPr lang="en-US" altLang="zh-CN" sz="2000" b="1" dirty="0">
                  <a:solidFill>
                    <a:srgbClr val="000000"/>
                  </a:solidFill>
                  <a:latin typeface="Times New Roman"/>
                </a:endParaRPr>
              </a:p>
              <a:p>
                <a:pPr marL="342900" lvl="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3D reconstruction: </a:t>
                </a:r>
                <a:r>
                  <a:rPr kumimoji="0" lang="en-US" altLang="zh-CN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z-vertex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/>
                  </a:rPr>
                  <a:t>,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polar angle(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), momentum(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)</a:t>
                </a:r>
              </a:p>
              <a:p>
                <a:pPr marL="342900" lvl="0" indent="-342900">
                  <a:lnSpc>
                    <a:spcPct val="12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Introducing stereo superlayer hit data into 2D tracking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：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342900" lvl="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000" b="1" dirty="0">
                    <a:solidFill>
                      <a:srgbClr val="000000"/>
                    </a:solidFill>
                    <a:latin typeface="Times New Roman"/>
                  </a:rPr>
                  <a:t>Advantages:</a:t>
                </a:r>
              </a:p>
              <a:p>
                <a:pPr marL="800100" lvl="1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Significantly reduces false trigger rate for short tracks, providing better background suppression</a:t>
                </a:r>
              </a:p>
              <a:p>
                <a:pPr marL="800100" lvl="1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Carries additional 3D information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11C3000-5019-4D79-9B66-9BA863621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66" y="1659760"/>
                <a:ext cx="5519425" cy="4861395"/>
              </a:xfrm>
              <a:prstGeom prst="rect">
                <a:avLst/>
              </a:prstGeom>
              <a:blipFill>
                <a:blip r:embed="rId3"/>
                <a:stretch>
                  <a:fillRect l="-994" b="-12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563285"/>
      </p:ext>
    </p:extLst>
  </p:cSld>
  <p:clrMapOvr>
    <a:masterClrMapping/>
  </p:clrMapOvr>
</p:sld>
</file>

<file path=ppt/theme/theme1.xml><?xml version="1.0" encoding="utf-8"?>
<a:theme xmlns:a="http://schemas.openxmlformats.org/drawingml/2006/main" name="中科大1-宽屏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rgbClr val="FFFFFF"/>
        </a:solidFill>
        <a:ln w="19050" cap="flat" cmpd="sng" algn="ctr">
          <a:solidFill>
            <a:srgbClr val="C00000"/>
          </a:solidFill>
          <a:prstDash val="dash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20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中科大1-宽屏" id="{A518907A-4DA8-40B4-9052-F3A41C922211}" vid="{E1580EEF-A315-4F19-B612-DB3315836F7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5771</TotalTime>
  <Words>1698</Words>
  <Application>Microsoft Office PowerPoint</Application>
  <PresentationFormat>宽屏</PresentationFormat>
  <Paragraphs>334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等线</vt:lpstr>
      <vt:lpstr>黑体</vt:lpstr>
      <vt:lpstr>STFangsong</vt:lpstr>
      <vt:lpstr>SimSun</vt:lpstr>
      <vt:lpstr>微软雅黑</vt:lpstr>
      <vt:lpstr>微软雅黑 Light</vt:lpstr>
      <vt:lpstr>Arial</vt:lpstr>
      <vt:lpstr>Calibri</vt:lpstr>
      <vt:lpstr>Cambria Math</vt:lpstr>
      <vt:lpstr>Times New Roman</vt:lpstr>
      <vt:lpstr>Wingdings</vt:lpstr>
      <vt:lpstr>中科大1-宽屏</vt:lpstr>
      <vt:lpstr>Progress on the MDC Track Reconstruction for STCF L1 Trigger Pre-Research</vt:lpstr>
      <vt:lpstr>Outline</vt:lpstr>
      <vt:lpstr>STCF Experimental Requirements</vt:lpstr>
      <vt:lpstr>Trigger System Design</vt:lpstr>
      <vt:lpstr>Preliminary design of L1-level trigger</vt:lpstr>
      <vt:lpstr>MDC sub-trigger</vt:lpstr>
      <vt:lpstr>MDC FPGA Hardware Platform Architecture</vt:lpstr>
      <vt:lpstr>Outline</vt:lpstr>
      <vt:lpstr>MDC track reconstruction algorithm process</vt:lpstr>
      <vt:lpstr>2D tracking and reconstruction</vt:lpstr>
      <vt:lpstr>2D tracking and reconstruction</vt:lpstr>
      <vt:lpstr>2D tracking and reconstruction</vt:lpstr>
      <vt:lpstr>2D tracking and reconstruction</vt:lpstr>
      <vt:lpstr>2D tracking and reconstruction</vt:lpstr>
      <vt:lpstr>Short track reconstruction</vt:lpstr>
      <vt:lpstr>Short track reconstruction</vt:lpstr>
      <vt:lpstr>Time reconstruction</vt:lpstr>
      <vt:lpstr>Time reconstruction</vt:lpstr>
      <vt:lpstr>Time reconstruction</vt:lpstr>
      <vt:lpstr>Z-vertex reconstruction</vt:lpstr>
      <vt:lpstr>Z-vertex reconstruction</vt:lpstr>
      <vt:lpstr>Z-vertex reconstruction</vt:lpstr>
      <vt:lpstr>Outline</vt:lpstr>
      <vt:lpstr>Algorithm Summary</vt:lpstr>
      <vt:lpstr>Further Work Plan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 Reconstruction of  STCF L1 Trigger </dc:title>
  <dc:creator>yd hao</dc:creator>
  <cp:lastModifiedBy>子煊 周</cp:lastModifiedBy>
  <cp:revision>197</cp:revision>
  <dcterms:created xsi:type="dcterms:W3CDTF">2024-05-16T04:39:52Z</dcterms:created>
  <dcterms:modified xsi:type="dcterms:W3CDTF">2025-07-23T01:19:55Z</dcterms:modified>
</cp:coreProperties>
</file>