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5" r:id="rId2"/>
    <p:sldId id="497" r:id="rId3"/>
    <p:sldId id="295" r:id="rId4"/>
    <p:sldId id="343" r:id="rId5"/>
    <p:sldId id="495" r:id="rId6"/>
    <p:sldId id="511" r:id="rId7"/>
    <p:sldId id="509" r:id="rId8"/>
    <p:sldId id="510" r:id="rId9"/>
    <p:sldId id="500" r:id="rId10"/>
    <p:sldId id="513" r:id="rId11"/>
    <p:sldId id="502" r:id="rId12"/>
    <p:sldId id="507" r:id="rId13"/>
    <p:sldId id="508" r:id="rId14"/>
    <p:sldId id="499" r:id="rId15"/>
    <p:sldId id="516" r:id="rId16"/>
    <p:sldId id="519" r:id="rId17"/>
    <p:sldId id="503" r:id="rId18"/>
    <p:sldId id="517" r:id="rId19"/>
    <p:sldId id="432" r:id="rId20"/>
    <p:sldId id="504" r:id="rId21"/>
    <p:sldId id="512" r:id="rId22"/>
    <p:sldId id="361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DejaVu Math TeX Gyre" panose="02000503000000000000" pitchFamily="2" charset="77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>
          <p15:clr>
            <a:srgbClr val="A4A3A4"/>
          </p15:clr>
        </p15:guide>
        <p15:guide id="2" pos="3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likenow" initials="i" lastIdx="19" clrIdx="0"/>
  <p:cmAuthor id="1" name="yuanxh" initials="y" lastIdx="5" clrIdx="1"/>
  <p:cmAuthor id="2" name="Xuhao Yuan" initials="XY" lastIdx="0" clrIdx="2"/>
  <p:cmAuthor id="4" name="yuanxuhao" initials="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1300FF"/>
    <a:srgbClr val="BCE1FF"/>
    <a:srgbClr val="00FDFF"/>
    <a:srgbClr val="58D453"/>
    <a:srgbClr val="D883FF"/>
    <a:srgbClr val="9300FF"/>
    <a:srgbClr val="929000"/>
    <a:srgbClr val="FF4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2" autoAdjust="0"/>
    <p:restoredTop sz="96327" autoAdjust="0"/>
  </p:normalViewPr>
  <p:slideViewPr>
    <p:cSldViewPr>
      <p:cViewPr varScale="1">
        <p:scale>
          <a:sx n="158" d="100"/>
          <a:sy n="158" d="100"/>
        </p:scale>
        <p:origin x="224" y="288"/>
      </p:cViewPr>
      <p:guideLst>
        <p:guide orient="horz" pos="2245"/>
        <p:guide pos="3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190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54889-4327-4139-89D8-C5F350155EE1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F368C-2E6C-4BB8-ABD7-A2312A2B77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4FFC-99AF-474F-8E61-32CD326E6A18}" type="datetimeFigureOut">
              <a:rPr lang="zh-CN" altLang="en-US" smtClean="0"/>
              <a:t>2025/7/20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BF028-500B-4132-95EE-C1A30E9AE0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F5BA5-1BB9-0F81-4091-7D3E4C522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B6A5A-7346-25FB-4F3F-11700346C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C9121-E0B2-861A-C813-6DEAB487D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AD80A-D698-16B8-EFB5-BE0A0E811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434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E89A6-B55E-03DF-3218-3526F4D9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6BBC2-5E13-C017-5694-F33C793DB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A4436-CCF3-C3CA-901A-9E25D4BC5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147BF-AE1A-BE1A-7895-9909869ED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6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9E59E-E00F-CECD-A6FB-3B55DFA15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21841-82E7-4492-FAB9-0CD0ECDDA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C5583-6176-5A77-5E94-43B330B36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079A-2419-F5E5-164C-1319D6F9A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97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EC004-662E-8B74-FB53-A2EE9CBDA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1976E-FB52-60B9-7DB5-3A3D0B4CD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8F536-16B7-7E22-4007-1AD124676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48AD1-7B0A-C9A2-73DC-3BEF673DA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210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1E48-A8E5-15B8-0B17-D2CC98589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9DD2E-5639-6D84-190D-608D15562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FFA14-9402-7A4B-F3E4-DFEB5890F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CE32A-6DF0-D3B2-0918-D1098DFB2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81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DAD9A-3241-DA67-A546-AEF5571AE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280A0-4C28-1ACB-E870-D6982A74A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EDD79-C405-C977-AE8A-B26FFEA02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AAB98-C20A-A950-5521-E780B70D3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4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65D2D-5797-98F3-7AF5-849EB5EDE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7CDA06-2919-02FE-BB26-CD941464AB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86CCC-8C92-F9E1-2325-009EB8519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82B87-5737-860D-1EE0-4F8E11830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784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7C48A-889F-56AB-873D-48707457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547CC-12F7-FE4D-2DCB-E638FC47B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E8B5E6-A8BE-1773-50D2-F4127C706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D1933-AEEE-C42E-FE7C-AD8AE999B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07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D80A8-02B0-A482-E8A5-35A3E6880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FF6A1-D39D-A111-ABB4-AECA85088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7C4715-4C4F-88A8-F8BD-2A62F0A09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6CEF5-A3DA-C8D3-76E5-C4EC40158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92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60BF0-F6A1-F8FD-B178-1039AA801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06DC31-0451-B50D-AED0-528B86AC9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96572-0D07-DE81-1DDA-F16C15576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B70C1-B3E2-ED02-CF3B-4CD6D8E18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8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361C-5CD6-1F36-936B-DA047EEE3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884A7-8062-4F07-352F-284BA80A8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F84F5-724B-18EB-784D-CA3B191C9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0ADF4-75A6-9969-BEDA-07645C1A1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45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5349C-04C9-D3CD-5F96-322AFCF64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8407D9-9034-A1B8-1592-DAEF09871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1B7CE-D802-A6BF-4592-5C0A26AA6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51504-53B5-03F5-3CE1-F19F252DEA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90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75113-1679-E15D-E445-BE099C898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8B49B-DBF7-2F12-147E-C39FEBC65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9633F-10B8-898B-373F-6B16F332A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4B1BC-017C-395C-4789-E1B9BC953B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0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6BB13-1C9B-3DAD-B020-7F8F5EA5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963835-B52B-9105-7E9A-D0773D8B1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CE2A0-83C1-8E85-7043-E9BFFCA2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0464-7A5C-F6B9-A744-F92563565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2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CA4C-661A-B9C3-D364-451E49A02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70C92-A370-B14F-9C44-13579F103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93E729-DF8D-9D20-4979-CA5C0FA02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30EC-1DBF-E363-B0C2-D653B729A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7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2E14C-AE37-9268-C611-7F25C0FE1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D2BA4-2886-47E3-E3A8-D7AA81A42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5F81B4-CAE7-ED06-64C9-8C10B89E7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2A05C-2A01-30A8-10A1-5736FCEF9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BF028-500B-4132-95EE-C1A30E9AE0A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7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3846" y="-4345"/>
            <a:ext cx="1429326" cy="101082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Xuhao Yuan, IHEP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87"/>
          <a:stretch>
            <a:fillRect/>
          </a:stretch>
        </p:blipFill>
        <p:spPr>
          <a:xfrm>
            <a:off x="10617200" y="-129540"/>
            <a:ext cx="1574800" cy="11360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2444" y="105572"/>
            <a:ext cx="8284037" cy="803151"/>
          </a:xfrm>
        </p:spPr>
        <p:txBody>
          <a:bodyPr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328" y="6453339"/>
            <a:ext cx="2844800" cy="365125"/>
          </a:xfrm>
        </p:spPr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453339"/>
            <a:ext cx="3860800" cy="365125"/>
          </a:xfrm>
        </p:spPr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99872" y="6453339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8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13846" y="-4345"/>
            <a:ext cx="1429326" cy="1010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87"/>
          <a:stretch>
            <a:fillRect/>
          </a:stretch>
        </p:blipFill>
        <p:spPr>
          <a:xfrm>
            <a:off x="10617200" y="-129540"/>
            <a:ext cx="1574800" cy="11360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1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2025/07/22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525344"/>
            <a:ext cx="3860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Xuhao Yuan, IHEP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62549" y="64921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6442-E66C-4AD6-B195-29684E9AB0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517" y="2636912"/>
            <a:ext cx="6844874" cy="864096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Tracking</a:t>
            </a:r>
            <a:r>
              <a:rPr lang="zh-CN" altLang="en-US" b="1" dirty="0"/>
              <a:t> </a:t>
            </a:r>
            <a:r>
              <a:rPr lang="en-US" altLang="zh-CN" b="1" dirty="0"/>
              <a:t>system</a:t>
            </a:r>
            <a:r>
              <a:rPr lang="zh-CN" altLang="en-US" b="1" dirty="0"/>
              <a:t> </a:t>
            </a:r>
            <a:r>
              <a:rPr lang="en-US" altLang="zh-CN" b="1" dirty="0"/>
              <a:t>in</a:t>
            </a:r>
            <a:r>
              <a:rPr lang="zh-CN" altLang="en-US" b="1" dirty="0"/>
              <a:t> </a:t>
            </a:r>
            <a:r>
              <a:rPr lang="en-US" altLang="zh-CN" b="1" dirty="0"/>
              <a:t>LHCb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664" y="3573017"/>
            <a:ext cx="6336704" cy="1584175"/>
          </a:xfrm>
        </p:spPr>
        <p:txBody>
          <a:bodyPr>
            <a:normAutofit fontScale="975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Xuhao Yuan (IHEP, CAS)</a:t>
            </a:r>
          </a:p>
          <a:p>
            <a:r>
              <a:rPr lang="en-US" b="1" dirty="0">
                <a:solidFill>
                  <a:schemeClr val="tx1"/>
                </a:solidFill>
              </a:rPr>
              <a:t>202</a:t>
            </a:r>
            <a:r>
              <a:rPr lang="en-US" altLang="zh-CN" b="1" dirty="0">
                <a:solidFill>
                  <a:schemeClr val="tx1"/>
                </a:solidFill>
              </a:rPr>
              <a:t>5</a:t>
            </a:r>
            <a:r>
              <a:rPr lang="en-US" b="1" dirty="0">
                <a:solidFill>
                  <a:schemeClr val="tx1"/>
                </a:solidFill>
              </a:rPr>
              <a:t>-0</a:t>
            </a:r>
            <a:r>
              <a:rPr lang="en-US" altLang="zh-CN" b="1" dirty="0">
                <a:solidFill>
                  <a:schemeClr val="tx1"/>
                </a:solidFill>
              </a:rPr>
              <a:t>7</a:t>
            </a:r>
            <a:r>
              <a:rPr lang="en-US" b="1" dirty="0">
                <a:solidFill>
                  <a:schemeClr val="tx1"/>
                </a:solidFill>
              </a:rPr>
              <a:t>-</a:t>
            </a:r>
            <a:r>
              <a:rPr lang="en-US" altLang="zh-CN" b="1" dirty="0">
                <a:solidFill>
                  <a:schemeClr val="tx1"/>
                </a:solidFill>
              </a:rPr>
              <a:t>22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6D1D3A80-F0E8-8DE7-7BC7-0F672FF2AB05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62" y="0"/>
            <a:ext cx="1183123" cy="836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59EEDD-6EAC-8B06-E8B8-4798BD9D48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504" y="1340768"/>
            <a:ext cx="9217024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B344D-B72F-66CA-1541-50C339D83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DED6-F8D3-9D2C-1D9A-C5588A38E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HLT1 on GPU vs CPU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0F5D4-8C41-1517-2495-8B1B3ECB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4DBCD-D369-D702-2ECE-4CD3FA59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CB99B-F03F-03A7-181A-16CA50CC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02EB9-66B0-4D7B-51BA-EF735EE9E1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7859" y="1088988"/>
            <a:ext cx="2101242" cy="3384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EF8FA-6477-B529-1001-466F969618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398" y="1088987"/>
            <a:ext cx="2191767" cy="3069406"/>
          </a:xfrm>
          <a:prstGeom prst="rect">
            <a:avLst/>
          </a:prstGeom>
        </p:spPr>
      </p:pic>
      <p:sp>
        <p:nvSpPr>
          <p:cNvPr id="19" name="Text Box 6">
            <a:extLst>
              <a:ext uri="{FF2B5EF4-FFF2-40B4-BE49-F238E27FC236}">
                <a16:creationId xmlns:a16="http://schemas.microsoft.com/office/drawing/2014/main" id="{55A9353D-E43A-F30E-1DD9-293B1387E199}"/>
              </a:ext>
            </a:extLst>
          </p:cNvPr>
          <p:cNvSpPr txBox="1"/>
          <p:nvPr/>
        </p:nvSpPr>
        <p:spPr>
          <a:xfrm>
            <a:off x="4694795" y="2468026"/>
            <a:ext cx="71287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~170 event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(EB)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GPUs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HLT1,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GB/s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B8F9D7-2CED-5260-0C49-381B7EDC87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08" y="4401896"/>
            <a:ext cx="4290992" cy="2386518"/>
          </a:xfrm>
          <a:prstGeom prst="rect">
            <a:avLst/>
          </a:prstGeom>
        </p:spPr>
      </p:pic>
      <p:sp>
        <p:nvSpPr>
          <p:cNvPr id="23" name="Text Box 6">
            <a:extLst>
              <a:ext uri="{FF2B5EF4-FFF2-40B4-BE49-F238E27FC236}">
                <a16:creationId xmlns:a16="http://schemas.microsoft.com/office/drawing/2014/main" id="{4A639FC3-8D77-660C-DC90-EB172C66B9D0}"/>
              </a:ext>
            </a:extLst>
          </p:cNvPr>
          <p:cNvSpPr txBox="1"/>
          <p:nvPr/>
        </p:nvSpPr>
        <p:spPr>
          <a:xfrm>
            <a:off x="5674804" y="3994175"/>
            <a:ext cx="597666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HLT1 filters 30 MHz pp collisions to 1MHz with GPU architecture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Partial reconstruction using hits from VELO, UT,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SciFi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Muon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momentum long charged track reconstruction &amp; muon identification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Few inclusive single and two-track selections to reduce rate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78306EF5-CF9C-3CB4-9BC5-69F321D0CDAD}"/>
              </a:ext>
            </a:extLst>
          </p:cNvPr>
          <p:cNvSpPr txBox="1"/>
          <p:nvPr/>
        </p:nvSpPr>
        <p:spPr>
          <a:xfrm>
            <a:off x="4694795" y="1114537"/>
            <a:ext cx="7128792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efit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HLT1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GPUs: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Builder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farms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farm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CPUs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HLT2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99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FB684-D175-A1EB-F21F-05F14E85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FECACA-3F27-7350-0C0A-BDD99588A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102" y="1218599"/>
            <a:ext cx="4219326" cy="21566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D32DE-F9C5-E002-86D0-679184203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VELO track reconstruction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5C892D-26B1-D650-AB70-0102F073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707DD-F002-BC81-01ED-CE5F0A1F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28E58-BD5C-1E51-47CE-E351E935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E19F38F-32B1-4CCD-042C-5421AA71DC81}"/>
              </a:ext>
            </a:extLst>
          </p:cNvPr>
          <p:cNvSpPr txBox="1"/>
          <p:nvPr/>
        </p:nvSpPr>
        <p:spPr>
          <a:xfrm>
            <a:off x="4251004" y="1050819"/>
            <a:ext cx="770485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VELO: 26 layers of silicon pixel detector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962329-525E-998F-DC28-3A48B9BD04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4680" y="3986779"/>
            <a:ext cx="3395412" cy="2488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63A3E1-027E-F3D0-DFD7-125D7F1FC3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04" y="4500024"/>
            <a:ext cx="7772400" cy="2027301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D64FE68F-68B2-DEA1-ACDB-E968DD8D2B23}"/>
              </a:ext>
            </a:extLst>
          </p:cNvPr>
          <p:cNvSpPr txBox="1"/>
          <p:nvPr/>
        </p:nvSpPr>
        <p:spPr>
          <a:xfrm>
            <a:off x="4256607" y="1568986"/>
            <a:ext cx="702396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B field in VELO region, only multiple scattering leads to tiny bending</a:t>
            </a:r>
            <a:endParaRPr lang="en-US" sz="16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D15BC9C8-7B78-CDF5-AEAC-E48C712F76CB}"/>
              </a:ext>
            </a:extLst>
          </p:cNvPr>
          <p:cNvSpPr txBox="1"/>
          <p:nvPr/>
        </p:nvSpPr>
        <p:spPr>
          <a:xfrm>
            <a:off x="4251004" y="2348880"/>
            <a:ext cx="781486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Tracks are almost fully contained in small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windows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Hits sorted by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→ memory accesses as contiguous as possible </a:t>
            </a:r>
            <a:endParaRPr lang="en-US" sz="2000" dirty="0"/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F0CB3328-4D7A-8EC5-C19C-6CEC107CA370}"/>
              </a:ext>
            </a:extLst>
          </p:cNvPr>
          <p:cNvSpPr txBox="1"/>
          <p:nvPr/>
        </p:nvSpPr>
        <p:spPr>
          <a:xfrm>
            <a:off x="313172" y="3478948"/>
            <a:ext cx="7704856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Search for combinations of hits in parallel given 3 input layers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Choice of triplets based on alignment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Forward triplet to next layer</a:t>
            </a:r>
          </a:p>
        </p:txBody>
      </p:sp>
    </p:spTree>
    <p:extLst>
      <p:ext uri="{BB962C8B-B14F-4D97-AF65-F5344CB8AC3E}">
        <p14:creationId xmlns:p14="http://schemas.microsoft.com/office/powerpoint/2010/main" val="398492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9FF2C-449D-BB18-F992-137B526D8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AD90-3269-80A0-74E1-BE143E20A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 track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4EB7E-5F3A-33E8-68AF-6FC0EC88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3BC72-046C-9503-373F-46D2470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9F208-2E89-4776-435D-C18EB43D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5EFAC7C-9576-6966-AB3D-B7E136943EB2}"/>
              </a:ext>
            </a:extLst>
          </p:cNvPr>
          <p:cNvSpPr txBox="1"/>
          <p:nvPr/>
        </p:nvSpPr>
        <p:spPr>
          <a:xfrm>
            <a:off x="7113141" y="1412776"/>
            <a:ext cx="45365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UT: four layers of silicon strip detector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FDCAF-C5C9-8857-A7E0-86F1B30190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268760"/>
            <a:ext cx="2982102" cy="302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8306B-323E-F0D3-36BB-8383306BB0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720" y="1268760"/>
            <a:ext cx="3504441" cy="2559670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10718CAE-55EC-01D8-9B66-C8CD8D24416F}"/>
              </a:ext>
            </a:extLst>
          </p:cNvPr>
          <p:cNvSpPr txBox="1"/>
          <p:nvPr/>
        </p:nvSpPr>
        <p:spPr>
          <a:xfrm>
            <a:off x="7113141" y="1970785"/>
            <a:ext cx="4872587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Extrapolate VELO tracks to UT planes according to lookup table for minimum momentum requirement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 search regions in each UT plane: hits are stored in sector ranges and optimized for parallel processing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Tracklets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finding inside windows from 4 layers building combinatorics in parallel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Searching both in forward &amp; backward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1986BD-7C06-71A6-2ADA-A7AF18C28B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2568" y="4294260"/>
            <a:ext cx="1908208" cy="2185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66F14-973E-0D7B-9747-E5E9425F92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5720" y="4365104"/>
            <a:ext cx="1908208" cy="21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955D0-5DAB-71F3-BB23-87597F04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EBFE-4B84-0BDA-DFE7-A090556CD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SciFi</a:t>
            </a:r>
            <a:r>
              <a:rPr lang="en-US" dirty="0"/>
              <a:t> track</a:t>
            </a:r>
            <a:r>
              <a:rPr lang="zh-CN" altLang="en-US" dirty="0"/>
              <a:t> </a:t>
            </a:r>
            <a:r>
              <a:rPr lang="en-US" altLang="zh-CN" dirty="0"/>
              <a:t>reconstruction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D121B-C4DE-B0D0-C071-27DF0EE7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B42F5-CA58-A4F9-F364-A846ADDC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FE41E-7377-7A71-8781-05B2FA181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8E456A8-D896-66A9-5551-B591B49DEB2B}"/>
              </a:ext>
            </a:extLst>
          </p:cNvPr>
          <p:cNvSpPr txBox="1"/>
          <p:nvPr/>
        </p:nvSpPr>
        <p:spPr>
          <a:xfrm>
            <a:off x="279400" y="1074947"/>
            <a:ext cx="1022465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stations with 4 layers scintillating fibers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Extrapolate each Upstream track in the 12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SciFi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layers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 triplets combinations, best triplets selected according to local parameterization of magnetic field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Forward all triplets to remaining layers with an extra parameterized corrections in the non-bending plane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4D20B8-1CCC-4815-2833-45AF140827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0" y="3254032"/>
            <a:ext cx="6104632" cy="2199798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88FEF989-7E29-54B7-6BE0-3F2E8C78EDCD}"/>
              </a:ext>
            </a:extLst>
          </p:cNvPr>
          <p:cNvSpPr txBox="1"/>
          <p:nvPr/>
        </p:nvSpPr>
        <p:spPr>
          <a:xfrm>
            <a:off x="6887845" y="3180163"/>
            <a:ext cx="4824053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 track description close to the beam line for precise determination of the impact parameter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fit part of the track within VELO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Para. Kalman filter → no need for magnetic field map and detector material description</a:t>
            </a:r>
          </a:p>
        </p:txBody>
      </p:sp>
    </p:spTree>
    <p:extLst>
      <p:ext uri="{BB962C8B-B14F-4D97-AF65-F5344CB8AC3E}">
        <p14:creationId xmlns:p14="http://schemas.microsoft.com/office/powerpoint/2010/main" val="68639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0FDFA-B3C2-B611-57A8-1C98B4FD8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D8A1-6F99-5682-223C-DC2656CC0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Hlt1 performance @ 2025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CC037-EE82-49A1-A79F-58E16A87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A1879-866E-0940-27F9-A28F2F85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E9F13-B8A7-D86A-70DA-02BA0ACC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C036FA-AED2-6112-DEFA-790E2FFE15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043378"/>
            <a:ext cx="635834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AD746-FF67-BDB3-16AA-97FD97D8FD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303" y="1489457"/>
            <a:ext cx="3755303" cy="2493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B8C23A-7535-7F14-080C-47E9C79DBF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366" y="4006495"/>
            <a:ext cx="3700835" cy="27052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9BE795-2853-1293-9BDF-12B95AA852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433" y="2599429"/>
            <a:ext cx="1411858" cy="408167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22FCA1C5-3231-54BC-7E5B-1724437C447B}"/>
              </a:ext>
            </a:extLst>
          </p:cNvPr>
          <p:cNvSpPr txBox="1"/>
          <p:nvPr/>
        </p:nvSpPr>
        <p:spPr>
          <a:xfrm>
            <a:off x="8068331" y="1175952"/>
            <a:ext cx="331164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5DCC67-D1C0-3D19-2043-E5D3FBFF89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35433" y="5291850"/>
            <a:ext cx="2259961" cy="286891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F2FD41E4-3FBB-D923-59B2-66326449CED8}"/>
              </a:ext>
            </a:extLst>
          </p:cNvPr>
          <p:cNvSpPr txBox="1"/>
          <p:nvPr/>
        </p:nvSpPr>
        <p:spPr>
          <a:xfrm>
            <a:off x="4618640" y="5998277"/>
            <a:ext cx="331164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77F70DBD-ED7F-8497-99BB-29D45927176E}"/>
              </a:ext>
            </a:extLst>
          </p:cNvPr>
          <p:cNvSpPr txBox="1"/>
          <p:nvPr/>
        </p:nvSpPr>
        <p:spPr>
          <a:xfrm>
            <a:off x="604607" y="5327493"/>
            <a:ext cx="37008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39A4B0-B76C-A85D-B668-9420657B5E65}"/>
              </a:ext>
            </a:extLst>
          </p:cNvPr>
          <p:cNvSpPr txBox="1"/>
          <p:nvPr/>
        </p:nvSpPr>
        <p:spPr>
          <a:xfrm>
            <a:off x="7686103" y="3730262"/>
            <a:ext cx="2901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LHCB-FIGURE-2024-007</a:t>
            </a:r>
          </a:p>
        </p:txBody>
      </p:sp>
    </p:spTree>
    <p:extLst>
      <p:ext uri="{BB962C8B-B14F-4D97-AF65-F5344CB8AC3E}">
        <p14:creationId xmlns:p14="http://schemas.microsoft.com/office/powerpoint/2010/main" val="177782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C5E8A-C8DF-5F2B-E0D9-9C922770C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9ADC-9304-0098-91FF-A79F7549B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Tracking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UT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C926C-900F-002F-2183-9A2CC9F6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C79C35-9D1A-ED9B-56CF-58D027BC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31127-555C-6B13-7DD8-C9E30D06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FC730F4-B4EB-5250-E478-2DDC11B09897}"/>
              </a:ext>
            </a:extLst>
          </p:cNvPr>
          <p:cNvSpPr txBox="1"/>
          <p:nvPr/>
        </p:nvSpPr>
        <p:spPr>
          <a:xfrm>
            <a:off x="319523" y="1626877"/>
            <a:ext cx="756084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UT decoder + new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VeloUT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/Downstream 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4B4D3-4826-8B24-7BCF-821BE58581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552" y="2102177"/>
            <a:ext cx="3168512" cy="2229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071DAA-24EE-254D-505E-88D15DE7BE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76" y="4513419"/>
            <a:ext cx="5470376" cy="17238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9D430A-9EFF-8940-82AE-669CFD0D2B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2209972"/>
            <a:ext cx="3168512" cy="2121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E2AAE7-9ACD-FC40-BA60-10794C4A7C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875" y="1139847"/>
            <a:ext cx="2596171" cy="187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6DCC86-5283-A8ED-ABCC-84C08A3747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166" y="3001803"/>
            <a:ext cx="2611178" cy="18358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13872B-8A4E-C052-F218-E91EAE1534B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1920" y="4872647"/>
            <a:ext cx="2637305" cy="1879781"/>
          </a:xfrm>
          <a:prstGeom prst="rect">
            <a:avLst/>
          </a:prstGeom>
        </p:spPr>
      </p:pic>
      <p:sp>
        <p:nvSpPr>
          <p:cNvPr id="16" name="Text Box 6">
            <a:extLst>
              <a:ext uri="{FF2B5EF4-FFF2-40B4-BE49-F238E27FC236}">
                <a16:creationId xmlns:a16="http://schemas.microsoft.com/office/drawing/2014/main" id="{BD73FDA0-B184-6108-691D-E543BEDC7BBF}"/>
              </a:ext>
            </a:extLst>
          </p:cNvPr>
          <p:cNvSpPr txBox="1"/>
          <p:nvPr/>
        </p:nvSpPr>
        <p:spPr>
          <a:xfrm>
            <a:off x="984679" y="3589373"/>
            <a:ext cx="2295529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efficiency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1FBC41-2C3A-51EE-C408-B9E0EB253FEB}"/>
              </a:ext>
            </a:extLst>
          </p:cNvPr>
          <p:cNvSpPr txBox="1"/>
          <p:nvPr/>
        </p:nvSpPr>
        <p:spPr>
          <a:xfrm>
            <a:off x="7392144" y="2691764"/>
            <a:ext cx="3168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downstream tracks recovered</a:t>
            </a:r>
            <a:endParaRPr lang="en-US" sz="2000" dirty="0"/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04CFDD3E-9A25-13FA-3C00-165335B69C12}"/>
              </a:ext>
            </a:extLst>
          </p:cNvPr>
          <p:cNvSpPr txBox="1"/>
          <p:nvPr/>
        </p:nvSpPr>
        <p:spPr>
          <a:xfrm>
            <a:off x="4064265" y="2501318"/>
            <a:ext cx="229552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Ghost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20A943EC-D031-F52D-149F-F6A311CDABD3}"/>
              </a:ext>
            </a:extLst>
          </p:cNvPr>
          <p:cNvSpPr txBox="1"/>
          <p:nvPr/>
        </p:nvSpPr>
        <p:spPr>
          <a:xfrm>
            <a:off x="1985276" y="6237895"/>
            <a:ext cx="28448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1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BD86A-73BC-F6E4-D22E-4283DC098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A736-81C5-585A-31EF-10DF36951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LHCb tracking in HLT2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4948F-E85E-A094-2AD3-5DEA0E4A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10494-B3AF-53C4-3453-867CD4B8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505EF-97F4-E9C7-7EB0-940A6E03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B96681B-9023-8182-DA14-FEECEDC06B2C}"/>
              </a:ext>
            </a:extLst>
          </p:cNvPr>
          <p:cNvSpPr txBox="1"/>
          <p:nvPr/>
        </p:nvSpPr>
        <p:spPr>
          <a:xfrm>
            <a:off x="551384" y="1369585"/>
            <a:ext cx="1090921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HLT2 reconstruction directly related to physics outputs and physics quality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Full, offline-fidelity event reconstruction on at least 1 MHz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Charged track reconstruction with full momentum range &amp; delicate Kalman fit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Common intra-event parallelization tech as in GPU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 reconstruction algorithms with SOA structure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Developed custom SIMD wrappers to support all the backends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70CDE-A260-03F8-E558-15BB95CFC9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00" y="3861048"/>
            <a:ext cx="1108548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7EB2C-8880-A691-0404-941754006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E066-BBE2-A043-8AD7-CBF8D4D8F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LHCb tracking in HLT2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2B837-C0DA-3620-18EE-6155C2D9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1AED6-0549-0DFC-B210-173C33C9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8CAF8-8045-DA68-F289-D2CEF455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64B555C9-432F-7F3A-2A21-9F1BED0A42B1}"/>
              </a:ext>
            </a:extLst>
          </p:cNvPr>
          <p:cNvSpPr txBox="1"/>
          <p:nvPr/>
        </p:nvSpPr>
        <p:spPr>
          <a:xfrm>
            <a:off x="5519936" y="1226035"/>
            <a:ext cx="54006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Two long track reconstruction methods</a:t>
            </a:r>
          </a:p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Forward algorithm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Velo/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VeloUT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tracks as input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Matching algorithm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Velo+SciFit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tracks + UT hits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77B0D-6D20-A4D8-CE72-B4ED9AA32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13" y="1176529"/>
            <a:ext cx="5193607" cy="2361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909B3-B628-FF35-066E-454DE730C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3897718"/>
            <a:ext cx="3949390" cy="26100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91B2A-BA16-C721-D1C0-E1AB17ADDE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208" y="3846861"/>
            <a:ext cx="3853479" cy="2832472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D6B2F0C5-1912-B16A-74E4-ABD1C4D230BB}"/>
              </a:ext>
            </a:extLst>
          </p:cNvPr>
          <p:cNvSpPr txBox="1"/>
          <p:nvPr/>
        </p:nvSpPr>
        <p:spPr>
          <a:xfrm>
            <a:off x="4871864" y="5375089"/>
            <a:ext cx="367240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Downstream: A NN based classifier to reduce fake</a:t>
            </a:r>
          </a:p>
        </p:txBody>
      </p:sp>
    </p:spTree>
    <p:extLst>
      <p:ext uri="{BB962C8B-B14F-4D97-AF65-F5344CB8AC3E}">
        <p14:creationId xmlns:p14="http://schemas.microsoft.com/office/powerpoint/2010/main" val="424564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4D260-B4DF-4410-6EBF-3D1C422E6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87CB-8637-F5E9-F938-78DB45D35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LHCb tracking in HLT2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7981C-925E-EDEA-EF74-E633452E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308A-38E3-EB78-965C-5A8CE13A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F4C7A-860D-CE19-4256-405CFC832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6C612E-558A-06FB-6261-460CC6E418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4" y="1340768"/>
            <a:ext cx="658885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7D23EE5A-6A19-7A6D-8115-74F457060AEF}"/>
              </a:ext>
            </a:extLst>
          </p:cNvPr>
          <p:cNvSpPr txBox="1"/>
          <p:nvPr/>
        </p:nvSpPr>
        <p:spPr>
          <a:xfrm>
            <a:off x="83214" y="6109267"/>
            <a:ext cx="37008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97F296-D799-A10E-03B5-07083CABCB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29" y="1556792"/>
            <a:ext cx="3321514" cy="2473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C5AE95-C348-AF0E-8D06-FBE67AB289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084" y="4482740"/>
            <a:ext cx="2152553" cy="2277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DFE1CD-5B89-B272-E346-23D82D2750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00" y="4482739"/>
            <a:ext cx="2102872" cy="2277175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0A07B035-9748-89EC-D369-CF95616D175C}"/>
              </a:ext>
            </a:extLst>
          </p:cNvPr>
          <p:cNvSpPr txBox="1"/>
          <p:nvPr/>
        </p:nvSpPr>
        <p:spPr>
          <a:xfrm>
            <a:off x="6927740" y="1215841"/>
            <a:ext cx="414929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Better performance in Downstream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856387BD-D322-9901-0CA4-1CD972BCAB7B}"/>
              </a:ext>
            </a:extLst>
          </p:cNvPr>
          <p:cNvSpPr txBox="1"/>
          <p:nvPr/>
        </p:nvSpPr>
        <p:spPr>
          <a:xfrm>
            <a:off x="7068592" y="4082629"/>
            <a:ext cx="414929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Better performance in resolutions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4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Tracking System in Upgrade II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495" y="2204720"/>
            <a:ext cx="6285865" cy="2968625"/>
          </a:xfrm>
          <a:prstGeom prst="rect">
            <a:avLst/>
          </a:prstGeom>
        </p:spPr>
      </p:pic>
      <p:sp>
        <p:nvSpPr>
          <p:cNvPr id="8" name="Rectangles 7"/>
          <p:cNvSpPr/>
          <p:nvPr/>
        </p:nvSpPr>
        <p:spPr>
          <a:xfrm>
            <a:off x="4007485" y="3079115"/>
            <a:ext cx="276225" cy="10826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5951855" y="2517775"/>
            <a:ext cx="2309495" cy="2374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90" y="1556385"/>
            <a:ext cx="2333625" cy="1500505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160" y="1124585"/>
            <a:ext cx="2224405" cy="1650365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990" y="4364990"/>
            <a:ext cx="3257550" cy="2414905"/>
          </a:xfrm>
          <a:prstGeom prst="rect">
            <a:avLst/>
          </a:prstGeom>
          <a:ln w="28575" cmpd="sng">
            <a:solidFill>
              <a:srgbClr val="00FA00"/>
            </a:solidFill>
            <a:prstDash val="solid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125" y="3520440"/>
            <a:ext cx="1107440" cy="3187065"/>
          </a:xfrm>
          <a:prstGeom prst="rect">
            <a:avLst/>
          </a:prstGeom>
          <a:ln w="28575" cmpd="sng">
            <a:solidFill>
              <a:srgbClr val="0000FF"/>
            </a:solidFill>
            <a:prstDash val="solid"/>
          </a:ln>
        </p:spPr>
      </p:pic>
      <p:sp>
        <p:nvSpPr>
          <p:cNvPr id="21" name="Rectangles 20"/>
          <p:cNvSpPr/>
          <p:nvPr/>
        </p:nvSpPr>
        <p:spPr>
          <a:xfrm>
            <a:off x="1775460" y="1052195"/>
            <a:ext cx="2602865" cy="1080135"/>
          </a:xfrm>
          <a:prstGeom prst="rect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b="1"/>
              <a:t>Vertex Locator (VELO)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Pixel with timing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New RD-foil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3D, LGAD, 28 nm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96515" y="3068955"/>
            <a:ext cx="97917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s 22"/>
          <p:cNvSpPr/>
          <p:nvPr/>
        </p:nvSpPr>
        <p:spPr>
          <a:xfrm>
            <a:off x="2234565" y="5621655"/>
            <a:ext cx="2924810" cy="1080135"/>
          </a:xfrm>
          <a:prstGeom prst="rect">
            <a:avLst/>
          </a:prstGeom>
          <a:ln w="28575" cmpd="sng">
            <a:solidFill>
              <a:srgbClr val="0000FF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b="1"/>
              <a:t>Upstream Tracker (UT)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MAPS CMOS pixel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Radiation tolerant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378325" y="3893185"/>
            <a:ext cx="0" cy="172847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s 27"/>
          <p:cNvSpPr/>
          <p:nvPr/>
        </p:nvSpPr>
        <p:spPr>
          <a:xfrm>
            <a:off x="6456045" y="1124585"/>
            <a:ext cx="2924810" cy="1080135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b="1"/>
              <a:t>Magnet Stations (MS)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Scintillating bar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Low P particles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087620" y="2204720"/>
            <a:ext cx="1368425" cy="12242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799330" y="3429000"/>
            <a:ext cx="504190" cy="144145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  <a:alpha val="94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799330" y="3861435"/>
            <a:ext cx="504190" cy="71755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  <a:alpha val="94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087620" y="2204720"/>
            <a:ext cx="1368425" cy="16567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s 32"/>
          <p:cNvSpPr/>
          <p:nvPr/>
        </p:nvSpPr>
        <p:spPr>
          <a:xfrm>
            <a:off x="8664575" y="3520440"/>
            <a:ext cx="3452495" cy="1107440"/>
          </a:xfrm>
          <a:prstGeom prst="rect">
            <a:avLst/>
          </a:prstGeom>
          <a:ln w="28575" cmpd="sng">
            <a:solidFill>
              <a:srgbClr val="00FA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b="1"/>
              <a:t>Might Tracker (MT)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MAPS CMOS pixel (inner)</a:t>
            </a:r>
          </a:p>
          <a:p>
            <a:pPr marL="285750" indent="-285750" algn="l">
              <a:buFont typeface="Wingdings" panose="05000000000000000000" charset="0"/>
              <a:buChar char=""/>
            </a:pPr>
            <a:r>
              <a:rPr lang="en-US"/>
              <a:t>Keep </a:t>
            </a:r>
            <a:r>
              <a:rPr lang="en-US" b="1"/>
              <a:t>SciFi </a:t>
            </a:r>
            <a:r>
              <a:rPr lang="en-US"/>
              <a:t>(outer)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951855" y="4077335"/>
            <a:ext cx="1151890" cy="287655"/>
          </a:xfrm>
          <a:prstGeom prst="straightConnector1">
            <a:avLst/>
          </a:prstGeom>
          <a:ln w="38100">
            <a:solidFill>
              <a:srgbClr val="00F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ame 34"/>
          <p:cNvSpPr/>
          <p:nvPr/>
        </p:nvSpPr>
        <p:spPr>
          <a:xfrm>
            <a:off x="3602355" y="3449320"/>
            <a:ext cx="470535" cy="568960"/>
          </a:xfrm>
          <a:prstGeom prst="frame">
            <a:avLst>
              <a:gd name="adj1" fmla="val 61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>
            <a:off x="4200525" y="3371850"/>
            <a:ext cx="356870" cy="568960"/>
          </a:xfrm>
          <a:prstGeom prst="frame">
            <a:avLst>
              <a:gd name="adj1" fmla="val 6583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ame 36"/>
          <p:cNvSpPr/>
          <p:nvPr/>
        </p:nvSpPr>
        <p:spPr>
          <a:xfrm>
            <a:off x="5449570" y="3068955"/>
            <a:ext cx="509270" cy="1224915"/>
          </a:xfrm>
          <a:prstGeom prst="frame">
            <a:avLst>
              <a:gd name="adj1" fmla="val 2369"/>
            </a:avLst>
          </a:prstGeom>
          <a:solidFill>
            <a:srgbClr val="00FA00"/>
          </a:solidFill>
          <a:ln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3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02D13-BDA0-0FCC-830C-BF0D07D8B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AF7F-792F-1607-3131-48F61C93B0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3C7CF-40E5-75FA-1F64-F45C6F89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DA090-49CA-D25D-46D0-F684B945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19013-FDE8-AC15-EB4E-29C17F74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09AA425-7F94-385A-E5EE-9F3A503C2883}"/>
              </a:ext>
            </a:extLst>
          </p:cNvPr>
          <p:cNvSpPr txBox="1"/>
          <p:nvPr/>
        </p:nvSpPr>
        <p:spPr>
          <a:xfrm>
            <a:off x="2279576" y="1556792"/>
            <a:ext cx="54006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Overview of LHCb tracking system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2A2335D-1E1B-663B-BB16-47C394EC828C}"/>
              </a:ext>
            </a:extLst>
          </p:cNvPr>
          <p:cNvSpPr txBox="1"/>
          <p:nvPr/>
        </p:nvSpPr>
        <p:spPr>
          <a:xfrm>
            <a:off x="3143672" y="2885946"/>
            <a:ext cx="54006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Tracking @ GPU (HLT1)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88B2AFD-3219-7723-6782-DF3960CA5F12}"/>
              </a:ext>
            </a:extLst>
          </p:cNvPr>
          <p:cNvSpPr txBox="1"/>
          <p:nvPr/>
        </p:nvSpPr>
        <p:spPr>
          <a:xfrm>
            <a:off x="3143672" y="3502169"/>
            <a:ext cx="54006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Tracking @ CPU (HLT2)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7F3465A-6E2E-A9ED-9A53-01719F877F6A}"/>
              </a:ext>
            </a:extLst>
          </p:cNvPr>
          <p:cNvSpPr txBox="1"/>
          <p:nvPr/>
        </p:nvSpPr>
        <p:spPr>
          <a:xfrm>
            <a:off x="2279576" y="2321082"/>
            <a:ext cx="54006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LHCb tracking in Run3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F818ED0-881A-507F-F0C2-DEFB101BE409}"/>
              </a:ext>
            </a:extLst>
          </p:cNvPr>
          <p:cNvSpPr txBox="1"/>
          <p:nvPr/>
        </p:nvSpPr>
        <p:spPr>
          <a:xfrm>
            <a:off x="2279576" y="4369839"/>
            <a:ext cx="54006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LHCb tracking in Upgrade II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FCBD65-9DC4-63E8-C8AF-BEAADE6BC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872" y="5237509"/>
            <a:ext cx="6478488" cy="4931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0077FD-1390-7D7A-FEDF-A2DEE2BEC6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49"/>
          <a:stretch>
            <a:fillRect/>
          </a:stretch>
        </p:blipFill>
        <p:spPr>
          <a:xfrm>
            <a:off x="5069612" y="5047312"/>
            <a:ext cx="1008112" cy="2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B14F-ABF6-925B-2281-C4C3BF82F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CDED-53C5-3671-C27E-EA224BCCD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1C193-3F44-E7F5-1D4D-D6FCB175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8BACF-D9B0-BA00-59E9-E4E170BE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5A44C-D98C-768C-78F3-5613DAD3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94FFDC1-7ABF-255F-B5C6-87284EB84E40}"/>
              </a:ext>
            </a:extLst>
          </p:cNvPr>
          <p:cNvSpPr txBox="1"/>
          <p:nvPr/>
        </p:nvSpPr>
        <p:spPr>
          <a:xfrm>
            <a:off x="1917978" y="1700808"/>
            <a:ext cx="871296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HLT1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(GPU)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MHz at HLT2 (CPU)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8D93448-7664-F830-84C4-E0F821187BBA}"/>
              </a:ext>
            </a:extLst>
          </p:cNvPr>
          <p:cNvSpPr txBox="1"/>
          <p:nvPr/>
        </p:nvSpPr>
        <p:spPr>
          <a:xfrm>
            <a:off x="1917978" y="3279756"/>
            <a:ext cx="871296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R&amp;D studies on optimal use of hybrid architectures ongoing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8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E2005-487C-4D53-08FF-C1297E73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B506-0C79-4A54-ACB8-70FA2B5254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Signatures in LHCb from b or c hadrons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3AC38-BEEF-7310-C5B8-98BDDC3A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E16D9-5E64-96C8-C793-EFC3F7B8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47240-57EB-9E8F-DCEB-54EEA8E3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4C8D691-1888-D36D-D29D-DEBB803901BF}"/>
              </a:ext>
            </a:extLst>
          </p:cNvPr>
          <p:cNvSpPr txBox="1"/>
          <p:nvPr/>
        </p:nvSpPr>
        <p:spPr>
          <a:xfrm>
            <a:off x="191344" y="3307630"/>
            <a:ext cx="583264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 5.28 GeV →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(daughters) ~ 𝒪(GeV)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𝜏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~ 1.16 ps.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(SV-PV) ~ 1 cm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6A60F-2E59-F97A-60D3-170A9900A4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728" y="1243538"/>
            <a:ext cx="3686224" cy="2094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0D368A-0C39-EA9B-C0FE-392C982AE3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1340464"/>
            <a:ext cx="3414051" cy="1900199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EA1A5658-AA55-357F-F094-836F7BE684E8}"/>
              </a:ext>
            </a:extLst>
          </p:cNvPr>
          <p:cNvSpPr txBox="1"/>
          <p:nvPr/>
        </p:nvSpPr>
        <p:spPr>
          <a:xfrm>
            <a:off x="6096000" y="3307631"/>
            <a:ext cx="583264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 1.86 GeV →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(daughters) ~ 𝒪(GeV)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𝜏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~ 0.4 ps.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(SV-PV) ~ 0.4 cm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DFD0F27-45C8-12FB-01D3-F46AFD6B1099}"/>
              </a:ext>
            </a:extLst>
          </p:cNvPr>
          <p:cNvSpPr txBox="1"/>
          <p:nvPr/>
        </p:nvSpPr>
        <p:spPr>
          <a:xfrm>
            <a:off x="191344" y="4181370"/>
            <a:ext cx="1152128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ingredients for efficient triggering and signal discrimination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vertex finding, high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tracks reconstruction and optimal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-Identification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Inclusive triggers on 1&amp;2 track signatures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Challenge in Run3 is not only to have an efficient trigger, but also be able to identify the topology of events as early as possible in the triggering process: more information than single sub-detector readout needed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Track reconstruction at collision rate required: huge computing challenge</a:t>
            </a:r>
          </a:p>
        </p:txBody>
      </p:sp>
    </p:spTree>
    <p:extLst>
      <p:ext uri="{BB962C8B-B14F-4D97-AF65-F5344CB8AC3E}">
        <p14:creationId xmlns:p14="http://schemas.microsoft.com/office/powerpoint/2010/main" val="1474234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LHCb physics performance in Run 1 &amp;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29" name="Text Box 28"/>
          <p:cNvSpPr txBox="1"/>
          <p:nvPr/>
        </p:nvSpPr>
        <p:spPr>
          <a:xfrm>
            <a:off x="155340" y="1391987"/>
            <a:ext cx="1188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dirty="0"/>
              <a:t>A decade of important discoveries and precision measurements (9 fb</a:t>
            </a:r>
            <a:r>
              <a:rPr lang="en-US" sz="2400" baseline="30000" dirty="0"/>
              <a:t>-1</a:t>
            </a:r>
            <a:r>
              <a:rPr lang="en-US" sz="2400" dirty="0"/>
              <a:t> pp data by end of 2018)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398446-0E30-FA9F-6D73-74265346AA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2134796"/>
            <a:ext cx="6046440" cy="40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1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LHCb: a forward spectrometer @ LHC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Xuhao Yuan, IHEP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22520" y="1073942"/>
            <a:ext cx="7006590" cy="3943985"/>
            <a:chOff x="4156" y="1658"/>
            <a:chExt cx="11034" cy="62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7" y="1658"/>
              <a:ext cx="11033" cy="6211"/>
            </a:xfrm>
            <a:prstGeom prst="rect">
              <a:avLst/>
            </a:prstGeom>
          </p:spPr>
        </p:pic>
        <p:sp>
          <p:nvSpPr>
            <p:cNvPr id="10" name="Text Box 9"/>
            <p:cNvSpPr txBox="1"/>
            <p:nvPr/>
          </p:nvSpPr>
          <p:spPr>
            <a:xfrm>
              <a:off x="13399" y="5607"/>
              <a:ext cx="1738" cy="48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r>
                <a:rPr lang="en-US" sz="1400" b="1" dirty="0"/>
                <a:t>pp collisions</a:t>
              </a:r>
            </a:p>
          </p:txBody>
        </p: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 flipH="1" flipV="1">
              <a:off x="13564" y="4960"/>
              <a:ext cx="324" cy="621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177" y="2678"/>
              <a:ext cx="8249" cy="2144"/>
            </a:xfrm>
            <a:prstGeom prst="line">
              <a:avLst/>
            </a:prstGeom>
            <a:ln w="381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4610" y="4720"/>
              <a:ext cx="8959" cy="113"/>
            </a:xfrm>
            <a:prstGeom prst="line">
              <a:avLst/>
            </a:prstGeom>
            <a:ln w="381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13"/>
            <p:cNvSpPr txBox="1"/>
            <p:nvPr/>
          </p:nvSpPr>
          <p:spPr>
            <a:xfrm>
              <a:off x="4156" y="3999"/>
              <a:ext cx="1621" cy="58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 anchor="t">
              <a:spAutoFit/>
            </a:bodyPr>
            <a:lstStyle/>
            <a:p>
              <a:r>
                <a:rPr lang="en-US" dirty="0"/>
                <a:t>10 </a:t>
              </a:r>
              <a:r>
                <a:rPr lang="en-US" dirty="0" err="1"/>
                <a:t>mrad</a:t>
              </a:r>
              <a:endParaRPr lang="en-US" dirty="0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4157" y="2098"/>
              <a:ext cx="2541" cy="58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 anchor="t">
              <a:spAutoFit/>
            </a:bodyPr>
            <a:lstStyle/>
            <a:p>
              <a:r>
                <a:rPr lang="en-US" dirty="0"/>
                <a:t>250/300 </a:t>
              </a:r>
              <a:r>
                <a:rPr lang="en-US" dirty="0" err="1"/>
                <a:t>mrad</a:t>
              </a:r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F6087F6-4EAB-96A7-E18C-4624FBC2B377}"/>
              </a:ext>
            </a:extLst>
          </p:cNvPr>
          <p:cNvSpPr txBox="1"/>
          <p:nvPr/>
        </p:nvSpPr>
        <p:spPr>
          <a:xfrm>
            <a:off x="4891007" y="4633911"/>
            <a:ext cx="2232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1300FF"/>
                </a:highlight>
              </a:rPr>
              <a:t>Detector before 2019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8">
                <a:extLst>
                  <a:ext uri="{FF2B5EF4-FFF2-40B4-BE49-F238E27FC236}">
                    <a16:creationId xmlns:a16="http://schemas.microsoft.com/office/drawing/2014/main" id="{49940107-9CE2-FBD2-C0DA-3167B20E75D1}"/>
                  </a:ext>
                </a:extLst>
              </p:cNvPr>
              <p:cNvSpPr txBox="1"/>
              <p:nvPr/>
            </p:nvSpPr>
            <p:spPr>
              <a:xfrm>
                <a:off x="262890" y="4996815"/>
                <a:ext cx="45491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None/>
                </a:pPr>
                <a:r>
                  <a:rPr lang="en-US" sz="2400" dirty="0"/>
                  <a:t>Main physics goal</a:t>
                </a:r>
              </a:p>
              <a:p>
                <a:pPr marL="342900" indent="-342900">
                  <a:buFont typeface="Wingdings" panose="05000000000000000000" charset="0"/>
                  <a:buChar char=""/>
                </a:pPr>
                <a:r>
                  <a:rPr lang="en-US" sz="2400" dirty="0"/>
                  <a:t>To study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𝑏</m:t>
                    </m:r>
                  </m:oMath>
                </a14:m>
                <a:r>
                  <a:rPr lang="en-US" sz="2400" dirty="0"/>
                  <a:t> &amp;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DejaVu Math TeX Gyre" panose="02000503000000000000" charset="0"/>
                        <a:cs typeface="DejaVu Math TeX Gyre" panose="02000503000000000000" charset="0"/>
                      </a:rPr>
                      <m:t>𝑐</m:t>
                    </m:r>
                  </m:oMath>
                </a14:m>
                <a:r>
                  <a:rPr lang="en-US" sz="2400" dirty="0"/>
                  <a:t> sectors on CPV, rare decays, new physics...</a:t>
                </a:r>
              </a:p>
            </p:txBody>
          </p:sp>
        </mc:Choice>
        <mc:Fallback xmlns="">
          <p:sp>
            <p:nvSpPr>
              <p:cNvPr id="7" name="Text Box 28">
                <a:extLst>
                  <a:ext uri="{FF2B5EF4-FFF2-40B4-BE49-F238E27FC236}">
                    <a16:creationId xmlns:a16="http://schemas.microsoft.com/office/drawing/2014/main" id="{49940107-9CE2-FBD2-C0DA-3167B20E7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" y="4996815"/>
                <a:ext cx="4549140" cy="1200329"/>
              </a:xfrm>
              <a:prstGeom prst="rect">
                <a:avLst/>
              </a:prstGeom>
              <a:blipFill>
                <a:blip r:embed="rId3"/>
                <a:stretch>
                  <a:fillRect l="-2228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9FB8DBAF-7DAC-1A26-AB1D-1C26D913EBB5}"/>
                  </a:ext>
                </a:extLst>
              </p:cNvPr>
              <p:cNvSpPr txBox="1"/>
              <p:nvPr/>
            </p:nvSpPr>
            <p:spPr>
              <a:xfrm>
                <a:off x="5223548" y="5066241"/>
                <a:ext cx="682561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indent="0">
                  <a:buNone/>
                  <a:defRPr sz="2400"/>
                </a:lvl1pPr>
              </a:lstStyle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=0.5%</m:t>
                    </m:r>
                  </m:oMath>
                </a14:m>
                <a:r>
                  <a:rPr lang="en-US" altLang="zh-CN" dirty="0"/>
                  <a:t> @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&lt;20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altLang="zh-CN" dirty="0">
                    <a:sym typeface="+mn-ea"/>
                  </a:rPr>
                  <a:t> @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&lt;200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IP resolution ~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15 + 29/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 [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]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Decay time resolution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45 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fs</m:t>
                    </m:r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𝜓𝜙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Kaon ID ~ 95% for 5%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zh-CN" dirty="0"/>
                  <a:t> mis-ID probability</a:t>
                </a:r>
              </a:p>
            </p:txBody>
          </p:sp>
        </mc:Choice>
        <mc:Fallback xmlns=""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9FB8DBAF-7DAC-1A26-AB1D-1C26D913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48" y="5066241"/>
                <a:ext cx="6825615" cy="1569660"/>
              </a:xfrm>
              <a:prstGeom prst="rect">
                <a:avLst/>
              </a:prstGeom>
              <a:blipFill>
                <a:blip r:embed="rId4"/>
                <a:stretch>
                  <a:fillRect l="-1487" t="-16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B61C543-0D95-871E-B366-D65C655769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83" y="1807760"/>
            <a:ext cx="3883665" cy="2931068"/>
          </a:xfrm>
          <a:prstGeom prst="rect">
            <a:avLst/>
          </a:prstGeom>
        </p:spPr>
      </p:pic>
      <p:sp>
        <p:nvSpPr>
          <p:cNvPr id="21" name="5-Point Star 20">
            <a:extLst>
              <a:ext uri="{FF2B5EF4-FFF2-40B4-BE49-F238E27FC236}">
                <a16:creationId xmlns:a16="http://schemas.microsoft.com/office/drawing/2014/main" id="{4B1C7723-CB55-668D-FE0C-00CB1DE4E5EC}"/>
              </a:ext>
            </a:extLst>
          </p:cNvPr>
          <p:cNvSpPr/>
          <p:nvPr/>
        </p:nvSpPr>
        <p:spPr>
          <a:xfrm>
            <a:off x="3359696" y="2747432"/>
            <a:ext cx="216024" cy="271145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9B73A1-1B4A-64CD-FD0A-8372C604CE36}"/>
              </a:ext>
            </a:extLst>
          </p:cNvPr>
          <p:cNvSpPr txBox="1"/>
          <p:nvPr/>
        </p:nvSpPr>
        <p:spPr>
          <a:xfrm>
            <a:off x="3055883" y="2451923"/>
            <a:ext cx="679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LHCb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9C7E63-AA6C-84E4-B21A-F699FE5B6626}"/>
              </a:ext>
            </a:extLst>
          </p:cNvPr>
          <p:cNvSpPr txBox="1"/>
          <p:nvPr/>
        </p:nvSpPr>
        <p:spPr>
          <a:xfrm>
            <a:off x="10584515" y="2168086"/>
            <a:ext cx="624169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DFF"/>
                </a:solidFill>
              </a:rPr>
              <a:t>Velo</a:t>
            </a:r>
            <a:endParaRPr lang="en-US" b="1" dirty="0">
              <a:solidFill>
                <a:srgbClr val="00FDFF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2E0C49-48B2-B84D-D2D1-DF1AD0E48EB3}"/>
              </a:ext>
            </a:extLst>
          </p:cNvPr>
          <p:cNvCxnSpPr>
            <a:cxnSpLocks/>
          </p:cNvCxnSpPr>
          <p:nvPr/>
        </p:nvCxnSpPr>
        <p:spPr>
          <a:xfrm>
            <a:off x="4922520" y="3090067"/>
            <a:ext cx="588645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4DF135-6010-C001-BA76-FA84F3CE11AB}"/>
              </a:ext>
            </a:extLst>
          </p:cNvPr>
          <p:cNvCxnSpPr>
            <a:cxnSpLocks/>
          </p:cNvCxnSpPr>
          <p:nvPr/>
        </p:nvCxnSpPr>
        <p:spPr>
          <a:xfrm flipH="1">
            <a:off x="10982712" y="3083082"/>
            <a:ext cx="46322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FD486CE-B0C7-DEA7-4900-CA6BA4C7BA2F}"/>
              </a:ext>
            </a:extLst>
          </p:cNvPr>
          <p:cNvSpPr txBox="1"/>
          <p:nvPr/>
        </p:nvSpPr>
        <p:spPr>
          <a:xfrm>
            <a:off x="11214323" y="2808390"/>
            <a:ext cx="7469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beam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090650-991A-409A-6D5B-CCC0E4401138}"/>
              </a:ext>
            </a:extLst>
          </p:cNvPr>
          <p:cNvSpPr txBox="1"/>
          <p:nvPr/>
        </p:nvSpPr>
        <p:spPr>
          <a:xfrm>
            <a:off x="9284428" y="3851175"/>
            <a:ext cx="7844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Magnet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294F2C-B7B1-4DA9-B76A-447CCE4B4DD8}"/>
              </a:ext>
            </a:extLst>
          </p:cNvPr>
          <p:cNvSpPr txBox="1"/>
          <p:nvPr/>
        </p:nvSpPr>
        <p:spPr>
          <a:xfrm>
            <a:off x="7792491" y="4685071"/>
            <a:ext cx="648072" cy="30777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RICHs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5A4666-F519-0532-7C65-74B62BC250FF}"/>
              </a:ext>
            </a:extLst>
          </p:cNvPr>
          <p:cNvSpPr txBox="1"/>
          <p:nvPr/>
        </p:nvSpPr>
        <p:spPr>
          <a:xfrm>
            <a:off x="8261650" y="4282339"/>
            <a:ext cx="845922" cy="30777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Trackers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499CFE-8778-B434-61AD-2D64B0EF9946}"/>
              </a:ext>
            </a:extLst>
          </p:cNvPr>
          <p:cNvCxnSpPr>
            <a:cxnSpLocks/>
          </p:cNvCxnSpPr>
          <p:nvPr/>
        </p:nvCxnSpPr>
        <p:spPr>
          <a:xfrm flipV="1">
            <a:off x="8636355" y="3955883"/>
            <a:ext cx="0" cy="37387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4C49DBEE-C3D0-E1AA-B73F-33CE1E363547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9107572" y="3320679"/>
            <a:ext cx="1119262" cy="1115549"/>
          </a:xfrm>
          <a:prstGeom prst="bentConnector3">
            <a:avLst>
              <a:gd name="adj1" fmla="val 99815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F7995F2-4F47-595F-DA14-48B71A2B4CE4}"/>
              </a:ext>
            </a:extLst>
          </p:cNvPr>
          <p:cNvCxnSpPr>
            <a:cxnSpLocks/>
          </p:cNvCxnSpPr>
          <p:nvPr/>
        </p:nvCxnSpPr>
        <p:spPr>
          <a:xfrm flipV="1">
            <a:off x="8116527" y="4005064"/>
            <a:ext cx="0" cy="68000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70F81C44-E548-1765-AA72-4FA47C07DB84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8440563" y="3577112"/>
            <a:ext cx="2047925" cy="1261848"/>
          </a:xfrm>
          <a:prstGeom prst="bentConnector3">
            <a:avLst>
              <a:gd name="adj1" fmla="val 99823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35FF77A-C453-0C03-1131-ECA53E565102}"/>
              </a:ext>
            </a:extLst>
          </p:cNvPr>
          <p:cNvSpPr txBox="1"/>
          <p:nvPr/>
        </p:nvSpPr>
        <p:spPr>
          <a:xfrm>
            <a:off x="6960097" y="3320679"/>
            <a:ext cx="720080" cy="30777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CALOs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7C6705-099B-7FB6-A8B2-903DC268B0D9}"/>
              </a:ext>
            </a:extLst>
          </p:cNvPr>
          <p:cNvSpPr txBox="1"/>
          <p:nvPr/>
        </p:nvSpPr>
        <p:spPr>
          <a:xfrm>
            <a:off x="6174883" y="3461118"/>
            <a:ext cx="641198" cy="30777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Muon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435F62-52C7-56EC-5ED0-911A058F102B}"/>
              </a:ext>
            </a:extLst>
          </p:cNvPr>
          <p:cNvSpPr txBox="1"/>
          <p:nvPr/>
        </p:nvSpPr>
        <p:spPr>
          <a:xfrm>
            <a:off x="9766532" y="1565347"/>
            <a:ext cx="965944" cy="64633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FDFF"/>
                </a:solidFill>
              </a:rPr>
              <a:t>TT→UT after U1</a:t>
            </a:r>
            <a:endParaRPr lang="en-US" b="1" dirty="0">
              <a:solidFill>
                <a:srgbClr val="00FDFF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91D0AB9-CFB2-DF97-07B9-50FCDBDD17EB}"/>
              </a:ext>
            </a:extLst>
          </p:cNvPr>
          <p:cNvCxnSpPr>
            <a:cxnSpLocks/>
          </p:cNvCxnSpPr>
          <p:nvPr/>
        </p:nvCxnSpPr>
        <p:spPr>
          <a:xfrm>
            <a:off x="10226834" y="2211678"/>
            <a:ext cx="0" cy="630104"/>
          </a:xfrm>
          <a:prstGeom prst="straightConnector1">
            <a:avLst/>
          </a:prstGeom>
          <a:ln w="508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ACD07EA-4A9A-CDC5-E6C8-7FE2AAE7EB43}"/>
              </a:ext>
            </a:extLst>
          </p:cNvPr>
          <p:cNvCxnSpPr>
            <a:cxnSpLocks/>
          </p:cNvCxnSpPr>
          <p:nvPr/>
        </p:nvCxnSpPr>
        <p:spPr>
          <a:xfrm>
            <a:off x="10870565" y="2543427"/>
            <a:ext cx="0" cy="303855"/>
          </a:xfrm>
          <a:prstGeom prst="straightConnector1">
            <a:avLst/>
          </a:prstGeom>
          <a:ln w="508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7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285" y="2708910"/>
            <a:ext cx="7724775" cy="3671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LHCb</a:t>
            </a:r>
            <a:r>
              <a:rPr lang="en-US" dirty="0"/>
              <a:t> Upgrades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0" name="Text Box 9"/>
          <p:cNvSpPr txBox="1"/>
          <p:nvPr/>
        </p:nvSpPr>
        <p:spPr>
          <a:xfrm>
            <a:off x="7584440" y="2132965"/>
            <a:ext cx="1630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>
                <a:solidFill>
                  <a:srgbClr val="0000FF"/>
                </a:solidFill>
              </a:rPr>
              <a:t>Upgrade I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696450" y="2130425"/>
            <a:ext cx="1750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>
                <a:solidFill>
                  <a:srgbClr val="FF0000"/>
                </a:solidFill>
              </a:rPr>
              <a:t>Upgrade II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91135" y="1657350"/>
            <a:ext cx="912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Upgrade I (U1), started in LS2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  <a:sym typeface="+mn-ea"/>
              </a:rPr>
              <a:t>ℒ</a:t>
            </a:r>
            <a:r>
              <a:rPr lang="en-US" sz="2400" baseline="-25000" dirty="0">
                <a:solidFill>
                  <a:srgbClr val="0000FF"/>
                </a:solidFill>
                <a:sym typeface="+mn-ea"/>
              </a:rPr>
              <a:t>max</a:t>
            </a:r>
            <a:r>
              <a:rPr lang="en-US" sz="2400" dirty="0">
                <a:solidFill>
                  <a:srgbClr val="0000FF"/>
                </a:solidFill>
                <a:sym typeface="+mn-ea"/>
              </a:rPr>
              <a:t>~2x10</a:t>
            </a:r>
            <a:r>
              <a:rPr lang="en-US" sz="2400" baseline="30000" dirty="0">
                <a:solidFill>
                  <a:srgbClr val="0000FF"/>
                </a:solidFill>
                <a:sym typeface="+mn-ea"/>
              </a:rPr>
              <a:t>33</a:t>
            </a:r>
            <a:r>
              <a:rPr lang="en-US" sz="2400" dirty="0">
                <a:solidFill>
                  <a:srgbClr val="0000FF"/>
                </a:solidFill>
                <a:sym typeface="+mn-ea"/>
              </a:rPr>
              <a:t> cm</a:t>
            </a:r>
            <a:r>
              <a:rPr lang="en-US" sz="2400" baseline="30000" dirty="0">
                <a:solidFill>
                  <a:srgbClr val="0000FF"/>
                </a:solidFill>
                <a:sym typeface="+mn-ea"/>
              </a:rPr>
              <a:t>-2</a:t>
            </a:r>
            <a:r>
              <a:rPr lang="en-US" sz="2400" dirty="0">
                <a:solidFill>
                  <a:srgbClr val="0000FF"/>
                </a:solidFill>
                <a:sym typeface="+mn-ea"/>
              </a:rPr>
              <a:t>s</a:t>
            </a:r>
            <a:r>
              <a:rPr lang="en-US" sz="2400" baseline="30000" dirty="0">
                <a:solidFill>
                  <a:srgbClr val="0000FF"/>
                </a:solidFill>
                <a:sym typeface="+mn-ea"/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  <a:p>
            <a:pPr indent="0">
              <a:buNone/>
            </a:pPr>
            <a:r>
              <a:rPr lang="en-US" sz="2400" b="1" dirty="0">
                <a:solidFill>
                  <a:srgbClr val="0000FF"/>
                </a:solidFill>
                <a:sym typeface="+mn-ea"/>
              </a:rPr>
              <a:t>ℒ</a:t>
            </a:r>
            <a:r>
              <a:rPr lang="en-US" sz="2400" b="1" baseline="-25000" dirty="0">
                <a:solidFill>
                  <a:srgbClr val="0000FF"/>
                </a:solidFill>
                <a:sym typeface="+mn-ea"/>
              </a:rPr>
              <a:t>int</a:t>
            </a:r>
            <a:r>
              <a:rPr lang="en-US" sz="2400" b="1" dirty="0">
                <a:solidFill>
                  <a:srgbClr val="0000FF"/>
                </a:solidFill>
                <a:sym typeface="+mn-ea"/>
              </a:rPr>
              <a:t>~50 fb</a:t>
            </a:r>
            <a:r>
              <a:rPr lang="en-US" sz="2400" b="1" baseline="30000" dirty="0">
                <a:solidFill>
                  <a:srgbClr val="0000FF"/>
                </a:solidFill>
                <a:sym typeface="+mn-ea"/>
              </a:rPr>
              <a:t>-1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191135" y="2927985"/>
            <a:ext cx="5445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Upgrade II (U2), starts in LS4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  <a:sym typeface="+mn-ea"/>
              </a:rPr>
              <a:t>ℒ</a:t>
            </a:r>
            <a:r>
              <a:rPr lang="en-US" sz="2400" baseline="-25000" dirty="0">
                <a:solidFill>
                  <a:srgbClr val="FF0000"/>
                </a:solidFill>
                <a:sym typeface="+mn-ea"/>
              </a:rPr>
              <a:t>max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~1.5x10</a:t>
            </a:r>
            <a:r>
              <a:rPr lang="en-US" sz="2400" baseline="30000" dirty="0">
                <a:solidFill>
                  <a:srgbClr val="FF0000"/>
                </a:solidFill>
                <a:sym typeface="+mn-ea"/>
              </a:rPr>
              <a:t>34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 cm</a:t>
            </a:r>
            <a:r>
              <a:rPr lang="en-US" sz="2400" baseline="30000" dirty="0">
                <a:solidFill>
                  <a:srgbClr val="FF0000"/>
                </a:solidFill>
                <a:sym typeface="+mn-ea"/>
              </a:rPr>
              <a:t>-2</a:t>
            </a:r>
            <a:r>
              <a:rPr lang="en-US" sz="2400" dirty="0">
                <a:solidFill>
                  <a:srgbClr val="FF0000"/>
                </a:solidFill>
                <a:sym typeface="+mn-ea"/>
              </a:rPr>
              <a:t>s</a:t>
            </a:r>
            <a:r>
              <a:rPr lang="en-US" sz="2400" baseline="30000" dirty="0">
                <a:solidFill>
                  <a:srgbClr val="FF0000"/>
                </a:solidFill>
                <a:sym typeface="+mn-ea"/>
              </a:rPr>
              <a:t>-1</a:t>
            </a:r>
            <a:endParaRPr lang="en-US" sz="2400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US" sz="2400" b="1" dirty="0">
                <a:solidFill>
                  <a:srgbClr val="FF0000"/>
                </a:solidFill>
                <a:sym typeface="+mn-ea"/>
              </a:rPr>
              <a:t>ℒ</a:t>
            </a:r>
            <a:r>
              <a:rPr lang="en-US" sz="2400" b="1" baseline="-25000" dirty="0">
                <a:solidFill>
                  <a:srgbClr val="FF0000"/>
                </a:solidFill>
                <a:sym typeface="+mn-ea"/>
              </a:rPr>
              <a:t>int</a:t>
            </a:r>
            <a:r>
              <a:rPr lang="en-US" sz="2400" b="1" dirty="0">
                <a:solidFill>
                  <a:srgbClr val="FF0000"/>
                </a:solidFill>
                <a:sym typeface="+mn-ea"/>
              </a:rPr>
              <a:t>~300 fb</a:t>
            </a:r>
            <a:r>
              <a:rPr lang="en-US" sz="2400" b="1" baseline="30000" dirty="0">
                <a:solidFill>
                  <a:srgbClr val="FF0000"/>
                </a:solidFill>
                <a:sym typeface="+mn-ea"/>
              </a:rPr>
              <a:t>-1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1135" y="4364990"/>
            <a:ext cx="436564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Some smaller detector consolidation and enhancements in LS3 (2026) ⇦ U1b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536180" y="2708910"/>
            <a:ext cx="1727835" cy="6350"/>
          </a:xfrm>
          <a:prstGeom prst="straightConnector1">
            <a:avLst/>
          </a:prstGeom>
          <a:ln w="444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768205" y="2708910"/>
            <a:ext cx="1296035" cy="508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19420" y="5805170"/>
            <a:ext cx="1727835" cy="6350"/>
          </a:xfrm>
          <a:prstGeom prst="straightConnector1">
            <a:avLst/>
          </a:prstGeom>
          <a:ln w="4445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584440" y="5517515"/>
            <a:ext cx="1727835" cy="6350"/>
          </a:xfrm>
          <a:prstGeom prst="straightConnector1">
            <a:avLst/>
          </a:prstGeom>
          <a:ln w="4445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768205" y="3284855"/>
            <a:ext cx="1296035" cy="0"/>
          </a:xfrm>
          <a:prstGeom prst="straightConnector1">
            <a:avLst/>
          </a:prstGeom>
          <a:ln w="4445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33"/>
          <p:cNvSpPr txBox="1"/>
          <p:nvPr/>
        </p:nvSpPr>
        <p:spPr>
          <a:xfrm rot="17640000">
            <a:off x="8369300" y="4303395"/>
            <a:ext cx="13995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  <a:sym typeface="+mn-ea"/>
              </a:rPr>
              <a:t>x7.5ℒ</a:t>
            </a:r>
            <a:r>
              <a:rPr lang="en-US" b="1" baseline="-25000">
                <a:solidFill>
                  <a:schemeClr val="tx1"/>
                </a:solidFill>
                <a:sym typeface="+mn-ea"/>
              </a:rPr>
              <a:t>Run3&amp;4</a:t>
            </a:r>
            <a:r>
              <a:rPr lang="en-US" b="1">
                <a:solidFill>
                  <a:schemeClr val="tx1"/>
                </a:solidFill>
                <a:sym typeface="+mn-ea"/>
              </a:rPr>
              <a:t> </a:t>
            </a:r>
          </a:p>
        </p:txBody>
      </p:sp>
      <p:sp>
        <p:nvSpPr>
          <p:cNvPr id="38" name="Right Arrow 37"/>
          <p:cNvSpPr/>
          <p:nvPr/>
        </p:nvSpPr>
        <p:spPr>
          <a:xfrm rot="17580000" flipV="1">
            <a:off x="8347710" y="4363720"/>
            <a:ext cx="2178685" cy="76200"/>
          </a:xfrm>
          <a:prstGeom prst="rightArrow">
            <a:avLst/>
          </a:prstGeom>
          <a:solidFill>
            <a:schemeClr val="tx1"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 flipV="1">
            <a:off x="8544560" y="5733415"/>
            <a:ext cx="23495" cy="3854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8448357" y="6047839"/>
            <a:ext cx="356023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Major upgrade of ATLAS/CMS</a:t>
            </a: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  <a:sym typeface="+mn-ea"/>
              </a:rPr>
              <a:t>LHCb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 also plan enhancements (U1b)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6823075" y="4835525"/>
            <a:ext cx="12090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sym typeface="+mn-ea"/>
              </a:rPr>
              <a:t>x5ℒ</a:t>
            </a:r>
            <a:r>
              <a:rPr lang="en-US" b="1" baseline="-25000" dirty="0">
                <a:solidFill>
                  <a:schemeClr val="tx1"/>
                </a:solidFill>
                <a:sym typeface="+mn-ea"/>
              </a:rPr>
              <a:t>Run1&amp;2</a:t>
            </a:r>
            <a:r>
              <a:rPr lang="en-US" b="1" dirty="0">
                <a:solidFill>
                  <a:schemeClr val="tx1"/>
                </a:solidFill>
                <a:sym typeface="+mn-ea"/>
              </a:rPr>
              <a:t> </a:t>
            </a:r>
          </a:p>
        </p:txBody>
      </p:sp>
      <p:sp>
        <p:nvSpPr>
          <p:cNvPr id="36" name="U-Turn Arrow 35"/>
          <p:cNvSpPr/>
          <p:nvPr/>
        </p:nvSpPr>
        <p:spPr>
          <a:xfrm>
            <a:off x="6959600" y="5290820"/>
            <a:ext cx="935990" cy="459740"/>
          </a:xfrm>
          <a:prstGeom prst="uturnArrow">
            <a:avLst>
              <a:gd name="adj1" fmla="val 7371"/>
              <a:gd name="adj2" fmla="val 13982"/>
              <a:gd name="adj3" fmla="val 20193"/>
              <a:gd name="adj4" fmla="val 48956"/>
              <a:gd name="adj5" fmla="val 50080"/>
            </a:avLst>
          </a:prstGeom>
          <a:solidFill>
            <a:schemeClr val="tx1">
              <a:alpha val="50000"/>
            </a:schemeClr>
          </a:solidFill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743700" y="1341755"/>
            <a:ext cx="5358130" cy="2954020"/>
            <a:chOff x="10620" y="2565"/>
            <a:chExt cx="8438" cy="46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0" y="2565"/>
              <a:ext cx="8438" cy="4653"/>
            </a:xfrm>
            <a:prstGeom prst="rect">
              <a:avLst/>
            </a:prstGeom>
          </p:spPr>
        </p:pic>
        <p:sp>
          <p:nvSpPr>
            <p:cNvPr id="11" name="Rectangles 10"/>
            <p:cNvSpPr/>
            <p:nvPr/>
          </p:nvSpPr>
          <p:spPr>
            <a:xfrm>
              <a:off x="14362" y="2565"/>
              <a:ext cx="3637" cy="440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s 13"/>
            <p:cNvSpPr/>
            <p:nvPr/>
          </p:nvSpPr>
          <p:spPr>
            <a:xfrm>
              <a:off x="11754" y="4039"/>
              <a:ext cx="309" cy="122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Upgrade I: a brand new detector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6" name="Text Box 5"/>
          <p:cNvSpPr txBox="1"/>
          <p:nvPr/>
        </p:nvSpPr>
        <p:spPr>
          <a:xfrm>
            <a:off x="2876696" y="1726064"/>
            <a:ext cx="3651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VELO: hybrid pixel detector</a:t>
            </a: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en-US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Closer to the beam </a:t>
            </a:r>
            <a:br>
              <a:rPr lang="en-US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(from 8.2 mm to 5.1 mm)</a:t>
            </a: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en-US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Pixel size: 55x55 μm</a:t>
            </a:r>
            <a:r>
              <a:rPr lang="en-US" altLang="zh-CN" baseline="30000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</a:t>
            </a:r>
            <a:endParaRPr lang="en-US" dirty="0">
              <a:solidFill>
                <a:srgbClr val="008F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en-US" dirty="0">
                <a:solidFill>
                  <a:srgbClr val="008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26 layers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08" y="1752366"/>
            <a:ext cx="2778760" cy="19602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4590593"/>
            <a:ext cx="3168352" cy="2181753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97472" y="3789040"/>
            <a:ext cx="5065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>
                <a:solidFill>
                  <a:srgbClr val="0000FF"/>
                </a:solidFill>
                <a:sym typeface="+mn-ea"/>
              </a:rPr>
              <a:t>UT: Si Strip detector</a:t>
            </a: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en-US" dirty="0">
                <a:solidFill>
                  <a:srgbClr val="0000FF"/>
                </a:solidFill>
                <a:sym typeface="+mn-ea"/>
              </a:rPr>
              <a:t>Higher coverage, segmentation, resolution</a:t>
            </a: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en-US" dirty="0">
                <a:solidFill>
                  <a:srgbClr val="0000FF"/>
                </a:solidFill>
                <a:sym typeface="+mn-ea"/>
              </a:rPr>
              <a:t>Speed up tracks reconstruction </a:t>
            </a:r>
            <a:br>
              <a:rPr lang="en-US" dirty="0">
                <a:solidFill>
                  <a:srgbClr val="0000FF"/>
                </a:solidFill>
                <a:sym typeface="+mn-ea"/>
              </a:rPr>
            </a:br>
            <a:r>
              <a:rPr lang="en-US" dirty="0">
                <a:solidFill>
                  <a:srgbClr val="0000FF"/>
                </a:solidFill>
                <a:sym typeface="+mn-ea"/>
              </a:rPr>
              <a:t>&amp; reduce </a:t>
            </a:r>
            <a:r>
              <a:rPr lang="en-US" dirty="0" err="1">
                <a:solidFill>
                  <a:srgbClr val="0000FF"/>
                </a:solidFill>
                <a:sym typeface="+mn-ea"/>
              </a:rPr>
              <a:t>P</a:t>
            </a:r>
            <a:r>
              <a:rPr lang="en-US" baseline="-25000" dirty="0" err="1">
                <a:solidFill>
                  <a:srgbClr val="0000FF"/>
                </a:solidFill>
                <a:sym typeface="+mn-ea"/>
              </a:rPr>
              <a:t>GhostTrk</a:t>
            </a:r>
            <a:endParaRPr lang="en-US" baseline="-25000" dirty="0">
              <a:solidFill>
                <a:srgbClr val="0000FF"/>
              </a:solidFill>
              <a:sym typeface="+mn-ea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5519936" y="2060848"/>
            <a:ext cx="1583809" cy="576307"/>
          </a:xfrm>
          <a:prstGeom prst="straightConnector1">
            <a:avLst/>
          </a:prstGeom>
          <a:ln w="38100">
            <a:solidFill>
              <a:srgbClr val="008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567305" y="2853055"/>
            <a:ext cx="5112385" cy="115189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8447405" y="3213100"/>
            <a:ext cx="384810" cy="12240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>
            <a:extLst>
              <a:ext uri="{FF2B5EF4-FFF2-40B4-BE49-F238E27FC236}">
                <a16:creationId xmlns:a16="http://schemas.microsoft.com/office/drawing/2014/main" id="{559E38B0-4AFA-BF08-DC9E-FC6C3519D124}"/>
              </a:ext>
            </a:extLst>
          </p:cNvPr>
          <p:cNvSpPr txBox="1"/>
          <p:nvPr/>
        </p:nvSpPr>
        <p:spPr>
          <a:xfrm>
            <a:off x="49753" y="1003875"/>
            <a:ext cx="591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Higher luminosity (5x</a:t>
            </a:r>
            <a:r>
              <a:rPr lang="en-US" sz="2000" dirty="0">
                <a:sym typeface="+mn-ea"/>
              </a:rPr>
              <a:t>ℒ</a:t>
            </a:r>
            <a:r>
              <a:rPr lang="en-US" sz="2000" baseline="-25000" dirty="0">
                <a:sym typeface="+mn-ea"/>
              </a:rPr>
              <a:t>Run1&amp;2</a:t>
            </a:r>
            <a:r>
              <a:rPr lang="en-US" sz="2000" dirty="0">
                <a:sym typeface="+mn-ea"/>
              </a:rPr>
              <a:t>) results in</a:t>
            </a:r>
          </a:p>
          <a:p>
            <a:pPr marL="342900" indent="-342900">
              <a:buFont typeface="Wingdings" panose="05000000000000000000" charset="0"/>
              <a:buChar char=""/>
            </a:pPr>
            <a:r>
              <a:rPr lang="en-US" sz="2000" dirty="0">
                <a:solidFill>
                  <a:schemeClr val="tx1"/>
                </a:solidFill>
                <a:sym typeface="+mn-ea"/>
              </a:rPr>
              <a:t>Higher rate, pile up, occupancy, fluence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870" y="4215744"/>
            <a:ext cx="2981961" cy="2579392"/>
          </a:xfrm>
          <a:prstGeom prst="rect">
            <a:avLst/>
          </a:prstGeom>
        </p:spPr>
      </p:pic>
      <p:sp>
        <p:nvSpPr>
          <p:cNvPr id="20" name="Text Box 19"/>
          <p:cNvSpPr txBox="1"/>
          <p:nvPr/>
        </p:nvSpPr>
        <p:spPr>
          <a:xfrm>
            <a:off x="5591944" y="4450715"/>
            <a:ext cx="43088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b="1" dirty="0" err="1">
                <a:solidFill>
                  <a:srgbClr val="FF0000"/>
                </a:solidFill>
                <a:sym typeface="+mn-ea"/>
              </a:rPr>
              <a:t>SciFi</a:t>
            </a:r>
            <a:r>
              <a:rPr lang="en-US" b="1" dirty="0">
                <a:solidFill>
                  <a:srgbClr val="FF0000"/>
                </a:solidFill>
                <a:sym typeface="+mn-ea"/>
              </a:rPr>
              <a:t>: Scintillating fibers detector</a:t>
            </a: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en-US" dirty="0">
                <a:solidFill>
                  <a:srgbClr val="FF0000"/>
                </a:solidFill>
                <a:sym typeface="+mn-ea"/>
              </a:rPr>
              <a:t>3 station with 4 detection layers</a:t>
            </a:r>
          </a:p>
          <a:p>
            <a:pPr marL="342900" lvl="0" indent="-342900">
              <a:buFont typeface="Wingdings" panose="05000000000000000000" charset="0"/>
              <a:buChar char=""/>
            </a:pPr>
            <a:r>
              <a:rPr lang="en-US" dirty="0">
                <a:solidFill>
                  <a:srgbClr val="FF0000"/>
                </a:solidFill>
                <a:sym typeface="+mn-ea"/>
              </a:rPr>
              <a:t>2x2.5 m long modules with Readout</a:t>
            </a:r>
            <a:br>
              <a:rPr lang="en-US" dirty="0">
                <a:solidFill>
                  <a:srgbClr val="FF0000"/>
                </a:solidFill>
                <a:sym typeface="+mn-ea"/>
              </a:rPr>
            </a:br>
            <a:r>
              <a:rPr lang="en-US" dirty="0" err="1">
                <a:solidFill>
                  <a:srgbClr val="FF0000"/>
                </a:solidFill>
                <a:sym typeface="+mn-ea"/>
              </a:rPr>
              <a:t>SiPMs</a:t>
            </a:r>
            <a:r>
              <a:rPr lang="en-US" dirty="0">
                <a:solidFill>
                  <a:srgbClr val="FF0000"/>
                </a:solidFill>
                <a:sym typeface="+mn-ea"/>
              </a:rPr>
              <a:t> at the outer edge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367C4-B46F-66DB-5C31-36C7A1F6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4404-8376-69DE-E6AF-432AFFA11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LHCb</a:t>
            </a:r>
            <a:r>
              <a:rPr lang="zh-CN" altLang="en-US" dirty="0"/>
              <a:t> </a:t>
            </a:r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Run1,2</a:t>
            </a:r>
            <a:r>
              <a:rPr lang="zh-CN" altLang="en-US" dirty="0"/>
              <a:t> → </a:t>
            </a:r>
            <a:r>
              <a:rPr lang="en-US" altLang="zh-CN" dirty="0"/>
              <a:t>Run3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52C81-704F-3BC1-6955-F37DA1B99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5BE00-568D-471E-737C-01A8732D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41167-3EA7-328A-9A24-A662204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59F50D84-D20B-F9F6-430D-F54959350437}"/>
                  </a:ext>
                </a:extLst>
              </p:cNvPr>
              <p:cNvSpPr txBox="1"/>
              <p:nvPr/>
            </p:nvSpPr>
            <p:spPr>
              <a:xfrm>
                <a:off x="156079" y="1329942"/>
                <a:ext cx="11593288" cy="73090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Run3: LHC pp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ra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TeV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25ns bunch spacing → 40MHz collision rate </a:t>
                </a:r>
              </a:p>
              <a:p>
                <a:pPr indent="0">
                  <a:buFont typeface="Wingdings" panose="05000000000000000000" charset="0"/>
                  <a:buNone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LHCb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aims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boosting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physics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increasing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instantaneous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luminosity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signal</a:t>
                </a:r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59F50D84-D20B-F9F6-430D-F54959350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79" y="1329942"/>
                <a:ext cx="11593288" cy="730906"/>
              </a:xfrm>
              <a:prstGeom prst="rect">
                <a:avLst/>
              </a:prstGeom>
              <a:blipFill>
                <a:blip r:embed="rId3"/>
                <a:stretch>
                  <a:fillRect l="-548" t="-169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384B683-2AD1-7F9F-F2A3-0EBD9D2308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82" y="2348880"/>
            <a:ext cx="4896544" cy="3251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E1B55-CEA2-49E7-FDFE-7A12D5E4F7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814" y="2286683"/>
            <a:ext cx="3301100" cy="4230098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85087C89-4396-3211-B7C0-88DE49BDF403}"/>
              </a:ext>
            </a:extLst>
          </p:cNvPr>
          <p:cNvSpPr txBox="1"/>
          <p:nvPr/>
        </p:nvSpPr>
        <p:spPr>
          <a:xfrm>
            <a:off x="58340" y="5815491"/>
            <a:ext cx="637196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PVs,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tracks,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hadron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735F18E-13BE-3C93-7BCA-3856E20E2740}"/>
              </a:ext>
            </a:extLst>
          </p:cNvPr>
          <p:cNvSpPr txBox="1"/>
          <p:nvPr/>
        </p:nvSpPr>
        <p:spPr>
          <a:xfrm>
            <a:off x="9042694" y="2731528"/>
            <a:ext cx="2077664" cy="400110"/>
          </a:xfrm>
          <a:prstGeom prst="rect">
            <a:avLst/>
          </a:prstGeom>
          <a:solidFill>
            <a:srgbClr val="BCE1FF"/>
          </a:solidFill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MHz signal rate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AD7421D-0524-5DA2-AC42-47B6BAB23977}"/>
              </a:ext>
            </a:extLst>
          </p:cNvPr>
          <p:cNvSpPr txBox="1"/>
          <p:nvPr/>
        </p:nvSpPr>
        <p:spPr>
          <a:xfrm>
            <a:off x="9039914" y="3329697"/>
            <a:ext cx="3101978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μ~7.6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0.02 b hadron/event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0.2 c hadron/event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light-long-lived/event</a:t>
            </a:r>
          </a:p>
        </p:txBody>
      </p:sp>
    </p:spTree>
    <p:extLst>
      <p:ext uri="{BB962C8B-B14F-4D97-AF65-F5344CB8AC3E}">
        <p14:creationId xmlns:p14="http://schemas.microsoft.com/office/powerpoint/2010/main" val="292108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536ED-B95C-04ED-EBDB-7D27CC43C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859D-E366-80ED-7137-AD99276B1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LHCb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1-2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3F875-EC4C-B3AF-FD1A-18D21038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079B2-BE4A-61B2-57D4-1D4F1A5DA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1541C-0379-64BA-5E80-8369FD44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A407125-CCD4-95DB-FA77-64344FDDD89D}"/>
              </a:ext>
            </a:extLst>
          </p:cNvPr>
          <p:cNvSpPr txBox="1"/>
          <p:nvPr/>
        </p:nvSpPr>
        <p:spPr>
          <a:xfrm>
            <a:off x="47328" y="4149080"/>
            <a:ext cx="7849281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Bottleneck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luminosity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LHCb,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LHC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Hardware trigger: 40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⇒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MHz readout-out limit in Run1&amp;2 based on Muon &amp; CALO signatures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(fixed-latency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trigger)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1MHz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saturates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decays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disk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calibration;</a:t>
            </a:r>
            <a:b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HLT1(partial)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HLT2(full)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split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Run2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17D19-9ED2-6832-C935-BE064F6A4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0" y="1439003"/>
            <a:ext cx="7373263" cy="98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20343-E683-97A0-099E-4097AB85D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0" y="2781349"/>
            <a:ext cx="7373263" cy="1321274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22D6EA04-B523-BC8D-6052-3BADDED0FDB5}"/>
              </a:ext>
            </a:extLst>
          </p:cNvPr>
          <p:cNvSpPr txBox="1"/>
          <p:nvPr/>
        </p:nvSpPr>
        <p:spPr>
          <a:xfrm>
            <a:off x="47328" y="1075051"/>
            <a:ext cx="208823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Run1</a:t>
            </a:r>
            <a:r>
              <a:rPr lang="zh-CN" altLang="en-US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2011-2012</a:t>
            </a:r>
            <a:endParaRPr lang="en-US" sz="2000" dirty="0">
              <a:solidFill>
                <a:srgbClr val="13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444F6B7B-AF48-92AF-A5C3-1E10296BEB36}"/>
              </a:ext>
            </a:extLst>
          </p:cNvPr>
          <p:cNvSpPr txBox="1"/>
          <p:nvPr/>
        </p:nvSpPr>
        <p:spPr>
          <a:xfrm>
            <a:off x="47328" y="2438089"/>
            <a:ext cx="208823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Run2</a:t>
            </a:r>
            <a:r>
              <a:rPr lang="zh-CN" altLang="en-US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2015-2018</a:t>
            </a:r>
            <a:endParaRPr lang="en-US" sz="2000" dirty="0">
              <a:solidFill>
                <a:srgbClr val="13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A3B25F-4C9D-32EE-BC88-22DA4A3C6E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086" y="2964784"/>
            <a:ext cx="734752" cy="286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8079E7-A2F2-2016-B2F1-767C66DCD9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0651" y="1366142"/>
            <a:ext cx="3305203" cy="23596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343399-3856-CCB0-1D02-15B714C1D2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2224" y="3789040"/>
            <a:ext cx="3305203" cy="23596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33611F-0531-D195-1A94-181BDCC04DBD}"/>
              </a:ext>
            </a:extLst>
          </p:cNvPr>
          <p:cNvSpPr txBox="1"/>
          <p:nvPr/>
        </p:nvSpPr>
        <p:spPr>
          <a:xfrm>
            <a:off x="8688288" y="2321217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Run1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C98D6-10F3-21CC-F5B2-3C77D24FAA80}"/>
              </a:ext>
            </a:extLst>
          </p:cNvPr>
          <p:cNvSpPr txBox="1"/>
          <p:nvPr/>
        </p:nvSpPr>
        <p:spPr>
          <a:xfrm>
            <a:off x="10488488" y="2781349"/>
            <a:ext cx="792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Run2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48E04C-15E9-D6EA-7A01-6E38DCA4B15F}"/>
              </a:ext>
            </a:extLst>
          </p:cNvPr>
          <p:cNvCxnSpPr>
            <a:cxnSpLocks/>
          </p:cNvCxnSpPr>
          <p:nvPr/>
        </p:nvCxnSpPr>
        <p:spPr>
          <a:xfrm flipV="1">
            <a:off x="9336360" y="2132856"/>
            <a:ext cx="0" cy="1224136"/>
          </a:xfrm>
          <a:prstGeom prst="line">
            <a:avLst/>
          </a:prstGeom>
          <a:ln w="50800">
            <a:solidFill>
              <a:schemeClr val="accent6">
                <a:lumMod val="50000"/>
                <a:alpha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27624A-FBFB-E5B4-C629-C761E0C52EFD}"/>
              </a:ext>
            </a:extLst>
          </p:cNvPr>
          <p:cNvCxnSpPr>
            <a:cxnSpLocks/>
          </p:cNvCxnSpPr>
          <p:nvPr/>
        </p:nvCxnSpPr>
        <p:spPr>
          <a:xfrm flipV="1">
            <a:off x="10560496" y="1993033"/>
            <a:ext cx="0" cy="1363959"/>
          </a:xfrm>
          <a:prstGeom prst="line">
            <a:avLst/>
          </a:prstGeom>
          <a:ln w="50800">
            <a:solidFill>
              <a:schemeClr val="accent6">
                <a:lumMod val="50000"/>
                <a:alpha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36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888EA-BBF0-7150-C4DD-D991DFB2B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12C6-B706-43FC-B7B1-6E2CA25F1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LHCb</a:t>
            </a:r>
            <a:r>
              <a:rPr lang="zh-CN" altLang="en-US" dirty="0"/>
              <a:t> </a:t>
            </a:r>
            <a:r>
              <a:rPr lang="en-US" altLang="zh-CN" dirty="0"/>
              <a:t>trigger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run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37BDC-F42F-C9CD-C5B5-344CE4602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24C20-9577-DF1F-9286-7B0CCC5B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5277E-7381-8347-A311-3F2803F0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7338022-F59F-7A05-5737-663814552A09}"/>
              </a:ext>
            </a:extLst>
          </p:cNvPr>
          <p:cNvSpPr txBox="1"/>
          <p:nvPr/>
        </p:nvSpPr>
        <p:spPr>
          <a:xfrm>
            <a:off x="7395814" y="1568923"/>
            <a:ext cx="4752530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trigger,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software-trigger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read-out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30MHz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(HLT1)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Run2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collision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b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offline-quality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”real-time”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trigger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2~4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w.r.t.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94774-1FD6-B552-D3CF-B687FDD283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0" y="1439003"/>
            <a:ext cx="7373263" cy="981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1C127-87C4-A03D-9AC5-03571BAB62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0" y="2781349"/>
            <a:ext cx="7373263" cy="1321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8E1AD6-0125-D9C1-7261-E003F0C42D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0" y="4425427"/>
            <a:ext cx="7373263" cy="1883893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215965D6-8F4C-5590-0DC7-757666F6DF5E}"/>
              </a:ext>
            </a:extLst>
          </p:cNvPr>
          <p:cNvSpPr txBox="1"/>
          <p:nvPr/>
        </p:nvSpPr>
        <p:spPr>
          <a:xfrm>
            <a:off x="47328" y="1075051"/>
            <a:ext cx="208823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Run1</a:t>
            </a:r>
            <a:r>
              <a:rPr lang="zh-CN" altLang="en-US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2011-2012</a:t>
            </a:r>
            <a:endParaRPr lang="en-US" sz="2000" dirty="0">
              <a:solidFill>
                <a:srgbClr val="13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F93BCE22-8486-DD2B-B0FD-7D471C988192}"/>
              </a:ext>
            </a:extLst>
          </p:cNvPr>
          <p:cNvSpPr txBox="1"/>
          <p:nvPr/>
        </p:nvSpPr>
        <p:spPr>
          <a:xfrm>
            <a:off x="47328" y="2438089"/>
            <a:ext cx="208823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Run2</a:t>
            </a:r>
            <a:r>
              <a:rPr lang="zh-CN" altLang="en-US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13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2015-2018</a:t>
            </a:r>
            <a:endParaRPr lang="en-US" sz="2000" dirty="0">
              <a:solidFill>
                <a:srgbClr val="13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7EFBA369-C38B-CCFD-6AB3-3FDFB2121E3C}"/>
              </a:ext>
            </a:extLst>
          </p:cNvPr>
          <p:cNvSpPr txBox="1"/>
          <p:nvPr/>
        </p:nvSpPr>
        <p:spPr>
          <a:xfrm>
            <a:off x="47328" y="4077072"/>
            <a:ext cx="208823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Run3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2022-2026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9F32E4-EBA6-1630-2C51-5C634E7EDF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2" y="4869160"/>
            <a:ext cx="732594" cy="290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68E8AF-1B83-E10F-0EAD-54AC169426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086" y="2951168"/>
            <a:ext cx="734752" cy="286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853CBF-9201-D4B6-C028-6FD7AA1589F3}"/>
              </a:ext>
            </a:extLst>
          </p:cNvPr>
          <p:cNvSpPr txBox="1"/>
          <p:nvPr/>
        </p:nvSpPr>
        <p:spPr>
          <a:xfrm>
            <a:off x="606955" y="4467312"/>
            <a:ext cx="96897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Tb/s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DB6BF-FBF2-ECFE-0B8A-41416C06A960}"/>
              </a:ext>
            </a:extLst>
          </p:cNvPr>
          <p:cNvSpPr txBox="1"/>
          <p:nvPr/>
        </p:nvSpPr>
        <p:spPr>
          <a:xfrm>
            <a:off x="2351584" y="4425427"/>
            <a:ext cx="12570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Tb/s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B3CB29-66E4-F09B-42D1-F70379428F6C}"/>
              </a:ext>
            </a:extLst>
          </p:cNvPr>
          <p:cNvSpPr txBox="1"/>
          <p:nvPr/>
        </p:nvSpPr>
        <p:spPr>
          <a:xfrm>
            <a:off x="3855533" y="4425426"/>
            <a:ext cx="12570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Tb/s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B0418B-D58C-D29F-AF16-6A1FB21E3D82}"/>
              </a:ext>
            </a:extLst>
          </p:cNvPr>
          <p:cNvSpPr txBox="1"/>
          <p:nvPr/>
        </p:nvSpPr>
        <p:spPr>
          <a:xfrm>
            <a:off x="5508462" y="4428921"/>
            <a:ext cx="125701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Gb/s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3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0D824-D719-3E16-E7FD-7D1D82D6E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E675-CE6D-C948-E1FC-5D7B9A2D6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LHCb</a:t>
            </a:r>
            <a:r>
              <a:rPr lang="zh-CN" altLang="en-US" dirty="0"/>
              <a:t> </a:t>
            </a:r>
            <a:r>
              <a:rPr lang="en-US" altLang="zh-CN" dirty="0"/>
              <a:t>data flow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1A937-25AB-4A19-B404-8FAC03EC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2025/07/22</a:t>
            </a:r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B0AEF-0C13-D01D-6C9E-B1E662F6F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Xuhao Yuan, IHEP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6E8D5-74E2-1C8C-8D07-1C46B857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D06A1-0A34-8951-9F1F-90BA4D948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83" y="1168007"/>
            <a:ext cx="9289033" cy="2952328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DEB04DE5-4A3C-64CD-2797-4DEA9D6EC800}"/>
              </a:ext>
            </a:extLst>
          </p:cNvPr>
          <p:cNvSpPr txBox="1"/>
          <p:nvPr/>
        </p:nvSpPr>
        <p:spPr>
          <a:xfrm>
            <a:off x="1199457" y="4149080"/>
            <a:ext cx="9649072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MHz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stages: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HLT1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GPUs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HLT2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CPUs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HLT1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HLT2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𝒪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(30PB)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disks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HLT2,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HLT1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GB/s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storage,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8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13987</TotalTime>
  <Words>1473</Words>
  <Application>Microsoft Macintosh PowerPoint</Application>
  <PresentationFormat>Widescreen</PresentationFormat>
  <Paragraphs>268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DejaVu Math TeX Gyre</vt:lpstr>
      <vt:lpstr>Times New Roman</vt:lpstr>
      <vt:lpstr>Cambria Math</vt:lpstr>
      <vt:lpstr>Calibri</vt:lpstr>
      <vt:lpstr>Wingdings</vt:lpstr>
      <vt:lpstr>Office 主题​​</vt:lpstr>
      <vt:lpstr>Tracking system in LHCb</vt:lpstr>
      <vt:lpstr>Outline</vt:lpstr>
      <vt:lpstr>LHCb: a forward spectrometer @ LHC </vt:lpstr>
      <vt:lpstr>LHCb Upgrades</vt:lpstr>
      <vt:lpstr>Upgrade I: a brand new detector</vt:lpstr>
      <vt:lpstr>LHCb physics in Run1,2 → Run3</vt:lpstr>
      <vt:lpstr>LHCb trigger in run 1-2</vt:lpstr>
      <vt:lpstr>LHCb trigger in run 3</vt:lpstr>
      <vt:lpstr>LHCb data flow</vt:lpstr>
      <vt:lpstr>HLT1 on GPU vs CPU</vt:lpstr>
      <vt:lpstr>VELO track reconstruction</vt:lpstr>
      <vt:lpstr>UT track reconstruction</vt:lpstr>
      <vt:lpstr>SciFi track reconstruction</vt:lpstr>
      <vt:lpstr>Hlt1 performance @ 2025</vt:lpstr>
      <vt:lpstr>Tracking performance by UT</vt:lpstr>
      <vt:lpstr>LHCb tracking in HLT2</vt:lpstr>
      <vt:lpstr>LHCb tracking in HLT2</vt:lpstr>
      <vt:lpstr>LHCb tracking in HLT2</vt:lpstr>
      <vt:lpstr>The Tracking System in Upgrade II</vt:lpstr>
      <vt:lpstr>summary</vt:lpstr>
      <vt:lpstr>Signatures in LHCb from b or c hadrons</vt:lpstr>
      <vt:lpstr>LHCb physics performance in Run 1 &amp;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 highlight 2012</dc:title>
  <dc:creator>yuanxh</dc:creator>
  <cp:lastModifiedBy>Xuhao Yuan</cp:lastModifiedBy>
  <cp:revision>2661</cp:revision>
  <cp:lastPrinted>2022-11-26T15:27:46Z</cp:lastPrinted>
  <dcterms:created xsi:type="dcterms:W3CDTF">2022-11-26T15:27:46Z</dcterms:created>
  <dcterms:modified xsi:type="dcterms:W3CDTF">2025-07-22T04:21:56Z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1033-4.7.0.7770</vt:lpwstr>
  </property>
</Properties>
</file>