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6635" r:id="rId2"/>
    <p:sldId id="6636" r:id="rId3"/>
    <p:sldId id="6637" r:id="rId4"/>
    <p:sldId id="6669" r:id="rId5"/>
    <p:sldId id="6687" r:id="rId6"/>
    <p:sldId id="6701" r:id="rId7"/>
    <p:sldId id="6693" r:id="rId8"/>
    <p:sldId id="6673" r:id="rId9"/>
    <p:sldId id="6688" r:id="rId10"/>
    <p:sldId id="6674" r:id="rId11"/>
    <p:sldId id="6689" r:id="rId12"/>
    <p:sldId id="6675" r:id="rId13"/>
    <p:sldId id="6676" r:id="rId14"/>
    <p:sldId id="6694" r:id="rId15"/>
    <p:sldId id="6678" r:id="rId16"/>
    <p:sldId id="6682" r:id="rId17"/>
    <p:sldId id="6683" r:id="rId18"/>
    <p:sldId id="6684" r:id="rId19"/>
    <p:sldId id="6695" r:id="rId20"/>
    <p:sldId id="6696" r:id="rId21"/>
    <p:sldId id="6697" r:id="rId22"/>
    <p:sldId id="6679" r:id="rId23"/>
    <p:sldId id="6672" r:id="rId24"/>
    <p:sldId id="6661" r:id="rId25"/>
    <p:sldId id="6680" r:id="rId26"/>
    <p:sldId id="6681" r:id="rId27"/>
    <p:sldId id="6698" r:id="rId28"/>
    <p:sldId id="6699" r:id="rId29"/>
    <p:sldId id="6677" r:id="rId30"/>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p15:clr>
            <a:srgbClr val="A4A3A4"/>
          </p15:clr>
        </p15:guide>
        <p15:guide id="2" pos="5728">
          <p15:clr>
            <a:srgbClr val="A4A3A4"/>
          </p15:clr>
        </p15:guide>
        <p15:guide id="3" pos="18">
          <p15:clr>
            <a:srgbClr val="A4A3A4"/>
          </p15:clr>
        </p15:guide>
        <p15:guide id="4" orient="horz" pos="1760">
          <p15:clr>
            <a:srgbClr val="A4A3A4"/>
          </p15:clr>
        </p15:guide>
        <p15:guide id="5" pos="417">
          <p15:clr>
            <a:srgbClr val="A4A3A4"/>
          </p15:clr>
        </p15:guide>
        <p15:guide id="6" pos="5375">
          <p15:clr>
            <a:srgbClr val="A4A3A4"/>
          </p15:clr>
        </p15:guide>
        <p15:guide id="7" pos="1973">
          <p15:clr>
            <a:srgbClr val="A4A3A4"/>
          </p15:clr>
        </p15:guide>
        <p15:guide id="8" pos="378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3465A4"/>
    <a:srgbClr val="FFC000"/>
    <a:srgbClr val="FFFF00"/>
    <a:srgbClr val="01B051"/>
    <a:srgbClr val="7777DE"/>
    <a:srgbClr val="1F77B4"/>
    <a:srgbClr val="D62728"/>
    <a:srgbClr val="8C564B"/>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42" autoAdjust="0"/>
    <p:restoredTop sz="94940" autoAdjust="0"/>
  </p:normalViewPr>
  <p:slideViewPr>
    <p:cSldViewPr>
      <p:cViewPr varScale="1">
        <p:scale>
          <a:sx n="106" d="100"/>
          <a:sy n="106" d="100"/>
        </p:scale>
        <p:origin x="946" y="72"/>
      </p:cViewPr>
      <p:guideLst>
        <p:guide pos="2880"/>
        <p:guide pos="5728"/>
        <p:guide pos="18"/>
        <p:guide orient="horz" pos="1760"/>
        <p:guide pos="417"/>
        <p:guide pos="5375"/>
        <p:guide pos="1973"/>
        <p:guide pos="378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82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0D722-B996-498F-99B4-BBFFD1EB24F1}" type="datetime1">
              <a:rPr lang="zh-CN" altLang="en-US" smtClean="0"/>
              <a:t>2025/7/21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1C2023-A398-416E-AC65-CBA0D090EB2B}"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EEE5-4E5D-4A49-8532-4D995A2E0518}" type="datetime1">
              <a:rPr lang="zh-CN" altLang="en-US" smtClean="0"/>
              <a:t>2025/7/21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15</a:t>
            </a:fld>
            <a:endParaRPr lang="zh-CN" altLang="en-US"/>
          </a:p>
        </p:txBody>
      </p:sp>
    </p:spTree>
    <p:extLst>
      <p:ext uri="{BB962C8B-B14F-4D97-AF65-F5344CB8AC3E}">
        <p14:creationId xmlns:p14="http://schemas.microsoft.com/office/powerpoint/2010/main" val="30909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16</a:t>
            </a:fld>
            <a:endParaRPr lang="zh-CN" altLang="en-US"/>
          </a:p>
        </p:txBody>
      </p:sp>
    </p:spTree>
    <p:extLst>
      <p:ext uri="{BB962C8B-B14F-4D97-AF65-F5344CB8AC3E}">
        <p14:creationId xmlns:p14="http://schemas.microsoft.com/office/powerpoint/2010/main" val="3605244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17</a:t>
            </a:fld>
            <a:endParaRPr lang="zh-CN" altLang="en-US"/>
          </a:p>
        </p:txBody>
      </p:sp>
    </p:spTree>
    <p:extLst>
      <p:ext uri="{BB962C8B-B14F-4D97-AF65-F5344CB8AC3E}">
        <p14:creationId xmlns:p14="http://schemas.microsoft.com/office/powerpoint/2010/main" val="263054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18</a:t>
            </a:fld>
            <a:endParaRPr lang="zh-CN" altLang="en-US"/>
          </a:p>
        </p:txBody>
      </p:sp>
    </p:spTree>
    <p:extLst>
      <p:ext uri="{BB962C8B-B14F-4D97-AF65-F5344CB8AC3E}">
        <p14:creationId xmlns:p14="http://schemas.microsoft.com/office/powerpoint/2010/main" val="2860757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20</a:t>
            </a:fld>
            <a:endParaRPr lang="zh-CN" altLang="en-US"/>
          </a:p>
        </p:txBody>
      </p:sp>
    </p:spTree>
    <p:extLst>
      <p:ext uri="{BB962C8B-B14F-4D97-AF65-F5344CB8AC3E}">
        <p14:creationId xmlns:p14="http://schemas.microsoft.com/office/powerpoint/2010/main" val="200947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21</a:t>
            </a:fld>
            <a:endParaRPr lang="zh-CN" altLang="en-US"/>
          </a:p>
        </p:txBody>
      </p:sp>
    </p:spTree>
    <p:extLst>
      <p:ext uri="{BB962C8B-B14F-4D97-AF65-F5344CB8AC3E}">
        <p14:creationId xmlns:p14="http://schemas.microsoft.com/office/powerpoint/2010/main" val="203750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22</a:t>
            </a:fld>
            <a:endParaRPr lang="zh-CN" altLang="en-US"/>
          </a:p>
        </p:txBody>
      </p:sp>
    </p:spTree>
    <p:extLst>
      <p:ext uri="{BB962C8B-B14F-4D97-AF65-F5344CB8AC3E}">
        <p14:creationId xmlns:p14="http://schemas.microsoft.com/office/powerpoint/2010/main" val="3309011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5"/>
          </p:nvPr>
        </p:nvSpPr>
        <p:spPr/>
        <p:txBody>
          <a:bodyPr/>
          <a:lstStyle/>
          <a:p>
            <a:fld id="{766ED419-5B3F-423C-8358-46E41EBE13C9}" type="slidenum">
              <a:rPr lang="zh-CN" altLang="en-US" smtClean="0"/>
              <a:t>24</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25</a:t>
            </a:fld>
            <a:endParaRPr lang="zh-CN" altLang="en-US"/>
          </a:p>
        </p:txBody>
      </p:sp>
    </p:spTree>
    <p:extLst>
      <p:ext uri="{BB962C8B-B14F-4D97-AF65-F5344CB8AC3E}">
        <p14:creationId xmlns:p14="http://schemas.microsoft.com/office/powerpoint/2010/main" val="243594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26</a:t>
            </a:fld>
            <a:endParaRPr lang="zh-CN" altLang="en-US"/>
          </a:p>
        </p:txBody>
      </p:sp>
    </p:spTree>
    <p:extLst>
      <p:ext uri="{BB962C8B-B14F-4D97-AF65-F5344CB8AC3E}">
        <p14:creationId xmlns:p14="http://schemas.microsoft.com/office/powerpoint/2010/main" val="48357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5</a:t>
            </a:fld>
            <a:endParaRPr lang="zh-CN" altLang="en-US"/>
          </a:p>
        </p:txBody>
      </p:sp>
    </p:spTree>
    <p:extLst>
      <p:ext uri="{BB962C8B-B14F-4D97-AF65-F5344CB8AC3E}">
        <p14:creationId xmlns:p14="http://schemas.microsoft.com/office/powerpoint/2010/main" val="951582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27</a:t>
            </a:fld>
            <a:endParaRPr lang="zh-CN" altLang="en-US"/>
          </a:p>
        </p:txBody>
      </p:sp>
    </p:spTree>
    <p:extLst>
      <p:ext uri="{BB962C8B-B14F-4D97-AF65-F5344CB8AC3E}">
        <p14:creationId xmlns:p14="http://schemas.microsoft.com/office/powerpoint/2010/main" val="470051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28</a:t>
            </a:fld>
            <a:endParaRPr lang="zh-CN" altLang="en-US"/>
          </a:p>
        </p:txBody>
      </p:sp>
    </p:spTree>
    <p:extLst>
      <p:ext uri="{BB962C8B-B14F-4D97-AF65-F5344CB8AC3E}">
        <p14:creationId xmlns:p14="http://schemas.microsoft.com/office/powerpoint/2010/main" val="4068558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29</a:t>
            </a:fld>
            <a:endParaRPr lang="zh-CN" altLang="en-US"/>
          </a:p>
        </p:txBody>
      </p:sp>
    </p:spTree>
    <p:extLst>
      <p:ext uri="{BB962C8B-B14F-4D97-AF65-F5344CB8AC3E}">
        <p14:creationId xmlns:p14="http://schemas.microsoft.com/office/powerpoint/2010/main" val="301718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6</a:t>
            </a:fld>
            <a:endParaRPr lang="zh-CN" altLang="en-US"/>
          </a:p>
        </p:txBody>
      </p:sp>
    </p:spTree>
    <p:extLst>
      <p:ext uri="{BB962C8B-B14F-4D97-AF65-F5344CB8AC3E}">
        <p14:creationId xmlns:p14="http://schemas.microsoft.com/office/powerpoint/2010/main" val="289541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8</a:t>
            </a:fld>
            <a:endParaRPr lang="zh-CN" altLang="en-US"/>
          </a:p>
        </p:txBody>
      </p:sp>
    </p:spTree>
    <p:extLst>
      <p:ext uri="{BB962C8B-B14F-4D97-AF65-F5344CB8AC3E}">
        <p14:creationId xmlns:p14="http://schemas.microsoft.com/office/powerpoint/2010/main" val="2428521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9</a:t>
            </a:fld>
            <a:endParaRPr lang="zh-CN" altLang="en-US"/>
          </a:p>
        </p:txBody>
      </p:sp>
    </p:spTree>
    <p:extLst>
      <p:ext uri="{BB962C8B-B14F-4D97-AF65-F5344CB8AC3E}">
        <p14:creationId xmlns:p14="http://schemas.microsoft.com/office/powerpoint/2010/main" val="2806483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10</a:t>
            </a:fld>
            <a:endParaRPr lang="zh-CN" altLang="en-US"/>
          </a:p>
        </p:txBody>
      </p:sp>
    </p:spTree>
    <p:extLst>
      <p:ext uri="{BB962C8B-B14F-4D97-AF65-F5344CB8AC3E}">
        <p14:creationId xmlns:p14="http://schemas.microsoft.com/office/powerpoint/2010/main" val="1410315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11</a:t>
            </a:fld>
            <a:endParaRPr lang="zh-CN" altLang="en-US"/>
          </a:p>
        </p:txBody>
      </p:sp>
    </p:spTree>
    <p:extLst>
      <p:ext uri="{BB962C8B-B14F-4D97-AF65-F5344CB8AC3E}">
        <p14:creationId xmlns:p14="http://schemas.microsoft.com/office/powerpoint/2010/main" val="121994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12</a:t>
            </a:fld>
            <a:endParaRPr lang="zh-CN" altLang="en-US"/>
          </a:p>
        </p:txBody>
      </p:sp>
    </p:spTree>
    <p:extLst>
      <p:ext uri="{BB962C8B-B14F-4D97-AF65-F5344CB8AC3E}">
        <p14:creationId xmlns:p14="http://schemas.microsoft.com/office/powerpoint/2010/main" val="159354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endParaRPr lang="en-US" altLang="zh-CN" b="0" i="0" dirty="0">
              <a:solidFill>
                <a:srgbClr val="111111"/>
              </a:solidFill>
              <a:effectLst/>
              <a:latin typeface="-apple-system"/>
            </a:endParaRPr>
          </a:p>
        </p:txBody>
      </p:sp>
      <p:sp>
        <p:nvSpPr>
          <p:cNvPr id="4" name="灯片编号占位符 3"/>
          <p:cNvSpPr>
            <a:spLocks noGrp="1"/>
          </p:cNvSpPr>
          <p:nvPr>
            <p:ph type="sldNum" sz="quarter" idx="5"/>
          </p:nvPr>
        </p:nvSpPr>
        <p:spPr/>
        <p:txBody>
          <a:bodyPr/>
          <a:lstStyle/>
          <a:p>
            <a:fld id="{766ED419-5B3F-423C-8358-46E41EBE13C9}" type="slidenum">
              <a:rPr lang="zh-CN" altLang="en-US" smtClean="0"/>
              <a:t>13</a:t>
            </a:fld>
            <a:endParaRPr lang="zh-CN" altLang="en-US"/>
          </a:p>
        </p:txBody>
      </p:sp>
    </p:spTree>
    <p:extLst>
      <p:ext uri="{BB962C8B-B14F-4D97-AF65-F5344CB8AC3E}">
        <p14:creationId xmlns:p14="http://schemas.microsoft.com/office/powerpoint/2010/main" val="338936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rgbClr val="F9F9F9"/>
        </a:soli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AC0328-332F-4998-B0C3-3F1F62CED8DA}" type="slidenum">
              <a:rPr lang="zh-CN" altLang="en-US" smtClean="0"/>
              <a:t>‹#›</a:t>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acts.readthedocs.io/en/latest/core/geometry/surfaces.html" TargetMode="Externa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acts.readthedocs.io/en/latest/tracking.html#id18" TargetMode="Externa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indico.cern.ch/event/1338689/contributions/6010083/" TargetMode="Externa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hyperlink" Target="https://code.ihep.ac.cn/cepc/CEPCSW/-/tree/master/Reconstruction/RecActsTrack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github.com/acts-project"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github.com/acts-project" TargetMode="External"/><Relationship Id="rId3" Type="http://schemas.openxmlformats.org/officeDocument/2006/relationships/image" Target="../media/image9.emf"/><Relationship Id="rId7" Type="http://schemas.openxmlformats.org/officeDocument/2006/relationships/hyperlink" Target="https://indico.impcas.ac.cn/event/146/contributions/105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indico.impcas.ac.cn/event/146/contributions/1041/" TargetMode="External"/><Relationship Id="rId5" Type="http://schemas.openxmlformats.org/officeDocument/2006/relationships/hyperlink" Target="https://indico.impcas.ac.cn/event/146/contributions/1031/" TargetMode="External"/><Relationship Id="rId4" Type="http://schemas.openxmlformats.org/officeDocument/2006/relationships/hyperlink" Target="https://indico.impcas.ac.cn/event/146/contributions/102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acts.readthedocs.io/en/latest/core/geometry/surfaces.html"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3147814"/>
            <a:ext cx="9144000" cy="1995687"/>
            <a:chOff x="0" y="3147814"/>
            <a:chExt cx="9144000" cy="1995687"/>
          </a:xfrm>
        </p:grpSpPr>
        <p:sp>
          <p:nvSpPr>
            <p:cNvPr id="19" name="直角三角形 18"/>
            <p:cNvSpPr/>
            <p:nvPr/>
          </p:nvSpPr>
          <p:spPr>
            <a:xfrm flipH="1">
              <a:off x="3351099" y="3147815"/>
              <a:ext cx="5792901" cy="1995686"/>
            </a:xfrm>
            <a:prstGeom prst="rtTriangl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
          <p:nvSpPr>
            <p:cNvPr id="23" name="直角三角形 22"/>
            <p:cNvSpPr/>
            <p:nvPr/>
          </p:nvSpPr>
          <p:spPr>
            <a:xfrm>
              <a:off x="0" y="3147814"/>
              <a:ext cx="5792901" cy="1995686"/>
            </a:xfrm>
            <a:prstGeom prst="rtTriangl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grpSp>
      <p:sp>
        <p:nvSpPr>
          <p:cNvPr id="24" name="矩形 23"/>
          <p:cNvSpPr/>
          <p:nvPr/>
        </p:nvSpPr>
        <p:spPr>
          <a:xfrm>
            <a:off x="1314173" y="1491630"/>
            <a:ext cx="6515654" cy="1077218"/>
          </a:xfrm>
          <a:prstGeom prst="rect">
            <a:avLst/>
          </a:prstGeom>
        </p:spPr>
        <p:txBody>
          <a:bodyPr wrap="square">
            <a:spAutoFit/>
          </a:bodyPr>
          <a:lstStyle/>
          <a:p>
            <a:pPr algn="ctr"/>
            <a:r>
              <a:rPr lang="en-US" altLang="zh-CN" sz="3200" b="1" dirty="0">
                <a:solidFill>
                  <a:schemeClr val="accent1"/>
                </a:solidFill>
                <a:latin typeface="Times New Roman" panose="02020603050405020304" pitchFamily="18" charset="0"/>
                <a:cs typeface="Times New Roman" panose="02020603050405020304" pitchFamily="18" charset="0"/>
              </a:rPr>
              <a:t>Application of ACTS to the CEPC Reference Detector</a:t>
            </a:r>
          </a:p>
        </p:txBody>
      </p:sp>
      <p:sp>
        <p:nvSpPr>
          <p:cNvPr id="20" name="文本框 19"/>
          <p:cNvSpPr txBox="1"/>
          <p:nvPr/>
        </p:nvSpPr>
        <p:spPr>
          <a:xfrm>
            <a:off x="1691680" y="2708916"/>
            <a:ext cx="5760640" cy="1815882"/>
          </a:xfrm>
          <a:prstGeom prst="rect">
            <a:avLst/>
          </a:prstGeom>
          <a:noFill/>
        </p:spPr>
        <p:txBody>
          <a:bodyPr wrap="square" rtlCol="0">
            <a:spAutoFit/>
          </a:bodyPr>
          <a:lstStyle/>
          <a:p>
            <a:pPr algn="ctr"/>
            <a:r>
              <a:rPr lang="en-US" altLang="zh-CN" sz="1600" u="sng" dirty="0" err="1">
                <a:latin typeface="Times New Roman" panose="02020603050405020304" pitchFamily="18" charset="0"/>
                <a:cs typeface="Times New Roman" panose="02020603050405020304" pitchFamily="18" charset="0"/>
              </a:rPr>
              <a:t>Yizhou</a:t>
            </a:r>
            <a:r>
              <a:rPr lang="en-US" altLang="zh-CN" sz="1600" u="sng" dirty="0">
                <a:latin typeface="Times New Roman" panose="02020603050405020304" pitchFamily="18" charset="0"/>
                <a:cs typeface="Times New Roman" panose="02020603050405020304" pitchFamily="18" charset="0"/>
              </a:rPr>
              <a:t> Zhang</a:t>
            </a:r>
            <a:r>
              <a:rPr lang="en-GB" altLang="zh-CN" sz="1600" baseline="30000" dirty="0"/>
              <a:t>1</a:t>
            </a: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Weidong</a:t>
            </a:r>
            <a:r>
              <a:rPr lang="en-US" altLang="zh-CN" sz="1600" dirty="0">
                <a:latin typeface="Times New Roman" panose="02020603050405020304" pitchFamily="18" charset="0"/>
                <a:cs typeface="Times New Roman" panose="02020603050405020304" pitchFamily="18" charset="0"/>
              </a:rPr>
              <a:t> Li</a:t>
            </a:r>
            <a:r>
              <a:rPr lang="en-GB" altLang="zh-CN" sz="1600" baseline="30000" dirty="0"/>
              <a:t>1</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Xiaocong</a:t>
            </a:r>
            <a:r>
              <a:rPr lang="en-US" altLang="zh-CN" sz="1600" dirty="0">
                <a:latin typeface="Times New Roman" panose="02020603050405020304" pitchFamily="18" charset="0"/>
                <a:cs typeface="Times New Roman" panose="02020603050405020304" pitchFamily="18" charset="0"/>
              </a:rPr>
              <a:t> Ai</a:t>
            </a:r>
            <a:r>
              <a:rPr lang="en-GB" altLang="zh-CN" sz="1600" baseline="30000" dirty="0"/>
              <a:t>2</a:t>
            </a:r>
            <a:r>
              <a:rPr lang="en-US" altLang="zh-CN" sz="1600" dirty="0">
                <a:latin typeface="Times New Roman" panose="02020603050405020304" pitchFamily="18" charset="0"/>
                <a:cs typeface="Times New Roman" panose="02020603050405020304" pitchFamily="18" charset="0"/>
              </a:rPr>
              <a:t>, Tao Lin</a:t>
            </a:r>
            <a:r>
              <a:rPr lang="en-GB" altLang="zh-CN" sz="1600" baseline="30000" dirty="0"/>
              <a:t>1</a:t>
            </a:r>
            <a:endParaRPr lang="en-US" altLang="zh-CN" sz="1600" dirty="0">
              <a:latin typeface="Times New Roman" panose="02020603050405020304" pitchFamily="18" charset="0"/>
              <a:cs typeface="Times New Roman" panose="02020603050405020304" pitchFamily="18" charset="0"/>
            </a:endParaRPr>
          </a:p>
          <a:p>
            <a:pPr algn="ctr"/>
            <a:endParaRPr lang="en-US" altLang="zh-CN" sz="1600" dirty="0">
              <a:latin typeface="Times New Roman" panose="02020603050405020304" pitchFamily="18" charset="0"/>
              <a:cs typeface="Times New Roman" panose="02020603050405020304" pitchFamily="18" charset="0"/>
            </a:endParaRPr>
          </a:p>
          <a:p>
            <a:pPr algn="ctr"/>
            <a:r>
              <a:rPr lang="en-US" altLang="zh-CN" sz="1600" dirty="0">
                <a:latin typeface="Times New Roman" panose="02020603050405020304" pitchFamily="18" charset="0"/>
                <a:cs typeface="Times New Roman" panose="02020603050405020304" pitchFamily="18" charset="0"/>
              </a:rPr>
              <a:t>1. Institute of High Energy Physics, CAS</a:t>
            </a:r>
          </a:p>
          <a:p>
            <a:pPr algn="ctr"/>
            <a:r>
              <a:rPr lang="en-US" altLang="zh-CN" sz="1600" dirty="0">
                <a:latin typeface="Times New Roman" panose="02020603050405020304" pitchFamily="18" charset="0"/>
                <a:cs typeface="Times New Roman" panose="02020603050405020304" pitchFamily="18" charset="0"/>
              </a:rPr>
              <a:t>2. Zhengzhou University</a:t>
            </a:r>
          </a:p>
          <a:p>
            <a:pPr algn="ctr"/>
            <a:endParaRPr lang="en-US" altLang="zh-CN" sz="1600" dirty="0">
              <a:latin typeface="Times New Roman" panose="02020603050405020304" pitchFamily="18" charset="0"/>
              <a:cs typeface="Times New Roman" panose="02020603050405020304" pitchFamily="18" charset="0"/>
            </a:endParaRPr>
          </a:p>
          <a:p>
            <a:pPr algn="ctr"/>
            <a:r>
              <a:rPr lang="en-US" altLang="zh-CN" sz="1600" dirty="0">
                <a:latin typeface="Times New Roman" panose="02020603050405020304" pitchFamily="18" charset="0"/>
                <a:cs typeface="Times New Roman" panose="02020603050405020304" pitchFamily="18" charset="0"/>
              </a:rPr>
              <a:t>Huizhou</a:t>
            </a:r>
          </a:p>
          <a:p>
            <a:pPr algn="ctr"/>
            <a:r>
              <a:rPr lang="en-US" altLang="zh-CN" sz="1600" dirty="0">
                <a:latin typeface="Times New Roman" panose="02020603050405020304" pitchFamily="18" charset="0"/>
                <a:cs typeface="Times New Roman" panose="02020603050405020304" pitchFamily="18" charset="0"/>
              </a:rPr>
              <a:t>22</a:t>
            </a:r>
            <a:r>
              <a:rPr lang="en-US" altLang="zh-CN" sz="1600" baseline="30000" dirty="0">
                <a:latin typeface="Times New Roman" panose="02020603050405020304" pitchFamily="18" charset="0"/>
                <a:cs typeface="Times New Roman" panose="02020603050405020304" pitchFamily="18" charset="0"/>
              </a:rPr>
              <a:t>nd</a:t>
            </a:r>
            <a:r>
              <a:rPr lang="en-US" altLang="zh-CN" sz="1600" dirty="0">
                <a:latin typeface="Times New Roman" panose="02020603050405020304" pitchFamily="18" charset="0"/>
                <a:cs typeface="Times New Roman" panose="02020603050405020304" pitchFamily="18" charset="0"/>
              </a:rPr>
              <a:t> July 2025</a:t>
            </a:r>
          </a:p>
        </p:txBody>
      </p:sp>
      <p:pic>
        <p:nvPicPr>
          <p:cNvPr id="8" name="Picture 2" descr="中国科学院高能物理研究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405737"/>
            <a:ext cx="1436575" cy="966752"/>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2051720" y="405737"/>
            <a:ext cx="1296144" cy="96675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395723"/>
            <a:ext cx="1656184" cy="972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10</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6" name="文本框 25"/>
          <p:cNvSpPr txBox="1"/>
          <p:nvPr/>
        </p:nvSpPr>
        <p:spPr>
          <a:xfrm>
            <a:off x="5364088" y="159045"/>
            <a:ext cx="3096344"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ACTS Geometry Building</a:t>
            </a:r>
          </a:p>
        </p:txBody>
      </p:sp>
      <p:pic>
        <p:nvPicPr>
          <p:cNvPr id="6" name="Google Shape;94;p17">
            <a:extLst>
              <a:ext uri="{FF2B5EF4-FFF2-40B4-BE49-F238E27FC236}">
                <a16:creationId xmlns:a16="http://schemas.microsoft.com/office/drawing/2014/main" id="{9DB3B4BB-28D9-43A1-8F6B-5D791D20E20E}"/>
              </a:ext>
            </a:extLst>
          </p:cNvPr>
          <p:cNvPicPr preferRelativeResize="0"/>
          <p:nvPr/>
        </p:nvPicPr>
        <p:blipFill>
          <a:blip r:embed="rId3">
            <a:alphaModFix/>
          </a:blip>
          <a:stretch>
            <a:fillRect/>
          </a:stretch>
        </p:blipFill>
        <p:spPr>
          <a:xfrm>
            <a:off x="1" y="977788"/>
            <a:ext cx="4250564" cy="3187923"/>
          </a:xfrm>
          <a:prstGeom prst="rect">
            <a:avLst/>
          </a:prstGeom>
          <a:noFill/>
          <a:ln>
            <a:noFill/>
          </a:ln>
        </p:spPr>
      </p:pic>
      <p:sp>
        <p:nvSpPr>
          <p:cNvPr id="7" name="文本框 6">
            <a:extLst>
              <a:ext uri="{FF2B5EF4-FFF2-40B4-BE49-F238E27FC236}">
                <a16:creationId xmlns:a16="http://schemas.microsoft.com/office/drawing/2014/main" id="{AA6C5401-E7E5-4D0E-8909-8C4B86A25C29}"/>
              </a:ext>
            </a:extLst>
          </p:cNvPr>
          <p:cNvSpPr txBox="1"/>
          <p:nvPr/>
        </p:nvSpPr>
        <p:spPr>
          <a:xfrm>
            <a:off x="4250565" y="980526"/>
            <a:ext cx="4450978" cy="4247317"/>
          </a:xfrm>
          <a:prstGeom prst="rect">
            <a:avLst/>
          </a:prstGeom>
          <a:noFill/>
        </p:spPr>
        <p:txBody>
          <a:bodyPr wrap="square">
            <a:spAutoFit/>
          </a:bodyPr>
          <a:lstStyle/>
          <a:p>
            <a:r>
              <a:rPr lang="en-US" altLang="zh-CN" b="0" i="0" dirty="0">
                <a:solidFill>
                  <a:srgbClr val="F7A003"/>
                </a:solidFill>
                <a:effectLst/>
                <a:latin typeface="Arial" panose="020B0604020202020204" pitchFamily="34" charset="0"/>
                <a:cs typeface="Arial" panose="020B0604020202020204" pitchFamily="34" charset="0"/>
              </a:rPr>
              <a:t>VTX</a:t>
            </a:r>
            <a:r>
              <a:rPr lang="en-US" altLang="zh-CN" b="0" i="0" dirty="0">
                <a:effectLst/>
                <a:latin typeface="Arial" panose="020B0604020202020204" pitchFamily="34" charset="0"/>
                <a:cs typeface="Arial" panose="020B0604020202020204" pitchFamily="34" charset="0"/>
              </a:rPr>
              <a:t> (1st-4th layers) &amp; TPC</a:t>
            </a:r>
          </a:p>
          <a:p>
            <a:r>
              <a:rPr lang="en-US" altLang="zh-CN" b="0" i="0" dirty="0">
                <a:effectLst/>
                <a:latin typeface="Arial" panose="020B0604020202020204" pitchFamily="34" charset="0"/>
                <a:cs typeface="Arial" panose="020B0604020202020204" pitchFamily="34" charset="0"/>
              </a:rPr>
              <a:t>→ Acts::</a:t>
            </a:r>
            <a:r>
              <a:rPr lang="en-US" altLang="zh-CN" b="0" i="0" dirty="0" err="1">
                <a:effectLst/>
                <a:latin typeface="Arial" panose="020B0604020202020204" pitchFamily="34" charset="0"/>
                <a:cs typeface="Arial" panose="020B0604020202020204" pitchFamily="34" charset="0"/>
              </a:rPr>
              <a:t>CylinderSurface</a:t>
            </a:r>
            <a:endParaRPr lang="en-US" altLang="zh-CN" b="0" i="0" dirty="0">
              <a:effectLst/>
              <a:latin typeface="Arial" panose="020B0604020202020204" pitchFamily="34" charset="0"/>
              <a:cs typeface="Arial" panose="020B0604020202020204" pitchFamily="34" charset="0"/>
            </a:endParaRPr>
          </a:p>
          <a:p>
            <a:endParaRPr lang="en-US" altLang="zh-CN" b="0" i="0" dirty="0">
              <a:effectLst/>
              <a:latin typeface="Arial" panose="020B0604020202020204" pitchFamily="34" charset="0"/>
              <a:cs typeface="Arial" panose="020B0604020202020204" pitchFamily="34" charset="0"/>
            </a:endParaRPr>
          </a:p>
          <a:p>
            <a:endParaRPr lang="en-US" altLang="zh-CN" b="0" i="0" dirty="0">
              <a:effectLst/>
              <a:latin typeface="Arial" panose="020B0604020202020204" pitchFamily="34" charset="0"/>
              <a:cs typeface="Arial" panose="020B0604020202020204" pitchFamily="34" charset="0"/>
            </a:endParaRPr>
          </a:p>
          <a:p>
            <a:endParaRPr lang="en-US" altLang="zh-CN" b="0" i="0" dirty="0">
              <a:effectLst/>
              <a:latin typeface="Arial" panose="020B0604020202020204" pitchFamily="34" charset="0"/>
              <a:cs typeface="Arial" panose="020B0604020202020204" pitchFamily="34" charset="0"/>
            </a:endParaRPr>
          </a:p>
          <a:p>
            <a:r>
              <a:rPr lang="en-US" altLang="zh-CN" dirty="0">
                <a:solidFill>
                  <a:srgbClr val="0070C0"/>
                </a:solidFill>
                <a:effectLst/>
                <a:latin typeface="Arial" panose="020B0604020202020204" pitchFamily="34" charset="0"/>
                <a:cs typeface="Arial" panose="020B0604020202020204" pitchFamily="34" charset="0"/>
              </a:rPr>
              <a:t>Implementation of ACTS in the TPC</a:t>
            </a:r>
            <a:r>
              <a:rPr lang="zh-CN" altLang="en-US" dirty="0">
                <a:solidFill>
                  <a:srgbClr val="0070C0"/>
                </a:solidFill>
                <a:effectLst/>
                <a:latin typeface="Arial" panose="020B0604020202020204" pitchFamily="34" charset="0"/>
                <a:cs typeface="Arial" panose="020B0604020202020204" pitchFamily="34" charset="0"/>
              </a:rPr>
              <a:t>（</a:t>
            </a:r>
            <a:r>
              <a:rPr lang="en-US" altLang="zh-CN" dirty="0">
                <a:solidFill>
                  <a:srgbClr val="0070C0"/>
                </a:solidFill>
                <a:effectLst/>
                <a:latin typeface="Arial" panose="020B0604020202020204" pitchFamily="34" charset="0"/>
                <a:cs typeface="Arial" panose="020B0604020202020204" pitchFamily="34" charset="0"/>
              </a:rPr>
              <a:t>gaseous tracker</a:t>
            </a:r>
            <a:r>
              <a:rPr lang="zh-CN" altLang="en-US" dirty="0">
                <a:solidFill>
                  <a:srgbClr val="0070C0"/>
                </a:solidFill>
                <a:effectLst/>
                <a:latin typeface="Arial" panose="020B0604020202020204" pitchFamily="34" charset="0"/>
                <a:cs typeface="Arial" panose="020B0604020202020204" pitchFamily="34" charset="0"/>
              </a:rPr>
              <a:t>）</a:t>
            </a:r>
            <a:endParaRPr lang="en-US" altLang="zh-CN" dirty="0">
              <a:solidFill>
                <a:srgbClr val="0070C0"/>
              </a:solidFill>
              <a:effectLst/>
              <a:latin typeface="Arial" panose="020B0604020202020204" pitchFamily="34" charset="0"/>
              <a:cs typeface="Arial" panose="020B0604020202020204" pitchFamily="34" charset="0"/>
            </a:endParaRPr>
          </a:p>
          <a:p>
            <a:r>
              <a:rPr lang="en-US" altLang="zh-CN" b="0" i="0" dirty="0">
                <a:effectLst/>
                <a:latin typeface="Arial" panose="020B0604020202020204" pitchFamily="34" charset="0"/>
                <a:cs typeface="Arial" panose="020B0604020202020204" pitchFamily="34" charset="0"/>
              </a:rPr>
              <a:t>The surfaces required by ACTS are virtually constructed within the TPC gas volume, aligning with the TPC readout layers.</a:t>
            </a:r>
          </a:p>
          <a:p>
            <a:endParaRPr lang="en-US" altLang="zh-CN" b="0" i="0" dirty="0">
              <a:effectLst/>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C</a:t>
            </a:r>
            <a:r>
              <a:rPr lang="en-US" altLang="zh-CN" b="0" i="0" dirty="0">
                <a:effectLst/>
                <a:latin typeface="Arial" panose="020B0604020202020204" pitchFamily="34" charset="0"/>
                <a:cs typeface="Arial" panose="020B0604020202020204" pitchFamily="34" charset="0"/>
              </a:rPr>
              <a:t>onsists of </a:t>
            </a:r>
            <a:r>
              <a:rPr lang="en-US" altLang="zh-CN" b="0" i="0" dirty="0">
                <a:solidFill>
                  <a:srgbClr val="FFC000"/>
                </a:solidFill>
                <a:effectLst/>
                <a:latin typeface="Arial" panose="020B0604020202020204" pitchFamily="34" charset="0"/>
                <a:cs typeface="Arial" panose="020B0604020202020204" pitchFamily="34" charset="0"/>
              </a:rPr>
              <a:t>223</a:t>
            </a:r>
            <a:r>
              <a:rPr lang="en-US" altLang="zh-CN" b="0" i="0" dirty="0">
                <a:effectLst/>
                <a:latin typeface="Arial" panose="020B0604020202020204" pitchFamily="34" charset="0"/>
                <a:cs typeface="Arial" panose="020B0604020202020204" pitchFamily="34" charset="0"/>
              </a:rPr>
              <a:t> layers of cylinder surface with a thickness of 5mm</a:t>
            </a:r>
          </a:p>
          <a:p>
            <a:endParaRPr lang="en-US" altLang="zh-CN" b="0" i="0" dirty="0">
              <a:effectLst/>
              <a:latin typeface="Arial" panose="020B0604020202020204" pitchFamily="34" charset="0"/>
              <a:cs typeface="Arial" panose="020B0604020202020204" pitchFamily="34" charset="0"/>
            </a:endParaRPr>
          </a:p>
        </p:txBody>
      </p:sp>
      <p:pic>
        <p:nvPicPr>
          <p:cNvPr id="8" name="Google Shape;95;p17">
            <a:extLst>
              <a:ext uri="{FF2B5EF4-FFF2-40B4-BE49-F238E27FC236}">
                <a16:creationId xmlns:a16="http://schemas.microsoft.com/office/drawing/2014/main" id="{5D030307-7336-4F7A-BACD-A2BCD3581F9E}"/>
              </a:ext>
            </a:extLst>
          </p:cNvPr>
          <p:cNvPicPr preferRelativeResize="0"/>
          <p:nvPr/>
        </p:nvPicPr>
        <p:blipFill rotWithShape="1">
          <a:blip r:embed="rId4">
            <a:alphaModFix/>
          </a:blip>
          <a:srcRect l="6022" t="31569" r="64103" b="22537"/>
          <a:stretch/>
        </p:blipFill>
        <p:spPr>
          <a:xfrm>
            <a:off x="7164039" y="843558"/>
            <a:ext cx="1900982" cy="1440160"/>
          </a:xfrm>
          <a:prstGeom prst="rect">
            <a:avLst/>
          </a:prstGeom>
          <a:noFill/>
          <a:ln>
            <a:noFill/>
          </a:ln>
        </p:spPr>
      </p:pic>
      <p:sp>
        <p:nvSpPr>
          <p:cNvPr id="9" name="椭圆 8">
            <a:extLst>
              <a:ext uri="{FF2B5EF4-FFF2-40B4-BE49-F238E27FC236}">
                <a16:creationId xmlns:a16="http://schemas.microsoft.com/office/drawing/2014/main" id="{E1C9357B-F68A-427A-9BC3-A1CD9EE790C1}"/>
              </a:ext>
            </a:extLst>
          </p:cNvPr>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2</a:t>
            </a:r>
            <a:endParaRPr lang="zh-CN" altLang="en-US" sz="2400" dirty="0">
              <a:latin typeface="773-CAI978" panose="020B0402020204020303" pitchFamily="34" charset="0"/>
              <a:ea typeface="方正黑体简体" panose="02010601030101010101" pitchFamily="2" charset="-122"/>
            </a:endParaRPr>
          </a:p>
        </p:txBody>
      </p:sp>
      <p:sp>
        <p:nvSpPr>
          <p:cNvPr id="10" name="矩形 9">
            <a:extLst>
              <a:ext uri="{FF2B5EF4-FFF2-40B4-BE49-F238E27FC236}">
                <a16:creationId xmlns:a16="http://schemas.microsoft.com/office/drawing/2014/main" id="{7FF6EF78-51F0-48D4-BB6F-52C15106FFBD}"/>
              </a:ext>
            </a:extLst>
          </p:cNvPr>
          <p:cNvSpPr/>
          <p:nvPr/>
        </p:nvSpPr>
        <p:spPr>
          <a:xfrm>
            <a:off x="926995" y="178893"/>
            <a:ext cx="3698385" cy="369332"/>
          </a:xfrm>
          <a:prstGeom prst="rect">
            <a:avLst/>
          </a:prstGeom>
        </p:spPr>
        <p:txBody>
          <a:bodyPr wrap="none">
            <a:spAutoFit/>
          </a:bodyPr>
          <a:lstStyle/>
          <a:p>
            <a:r>
              <a:rPr lang="en-US" altLang="zh-CN" dirty="0">
                <a:solidFill>
                  <a:schemeClr val="accent1"/>
                </a:solidFill>
                <a:latin typeface="+mn-ea"/>
              </a:rPr>
              <a:t>Application of ACTS to CEPCSW</a:t>
            </a:r>
          </a:p>
        </p:txBody>
      </p:sp>
      <p:sp>
        <p:nvSpPr>
          <p:cNvPr id="12" name="文本框 11">
            <a:extLst>
              <a:ext uri="{FF2B5EF4-FFF2-40B4-BE49-F238E27FC236}">
                <a16:creationId xmlns:a16="http://schemas.microsoft.com/office/drawing/2014/main" id="{2FC95216-2E36-4AA8-85C4-18208B7B885F}"/>
              </a:ext>
            </a:extLst>
          </p:cNvPr>
          <p:cNvSpPr txBox="1"/>
          <p:nvPr/>
        </p:nvSpPr>
        <p:spPr>
          <a:xfrm>
            <a:off x="662286" y="4235112"/>
            <a:ext cx="3406540" cy="646331"/>
          </a:xfrm>
          <a:prstGeom prst="rect">
            <a:avLst/>
          </a:prstGeom>
          <a:noFill/>
        </p:spPr>
        <p:txBody>
          <a:bodyPr wrap="square">
            <a:spAutoFit/>
          </a:bodyPr>
          <a:lstStyle/>
          <a:p>
            <a:pPr algn="ctr"/>
            <a:r>
              <a:rPr lang="en-US" altLang="zh-CN" b="0" i="0" dirty="0">
                <a:effectLst/>
                <a:latin typeface="Arial" panose="020B0604020202020204" pitchFamily="34" charset="0"/>
                <a:cs typeface="Arial" panose="020B0604020202020204" pitchFamily="34" charset="0"/>
              </a:rPr>
              <a:t>CEPC Tracking geometry in z-r</a:t>
            </a:r>
          </a:p>
          <a:p>
            <a:pPr algn="ctr"/>
            <a:r>
              <a:rPr lang="en-US" altLang="zh-CN" dirty="0">
                <a:latin typeface="Arial" panose="020B0604020202020204" pitchFamily="34" charset="0"/>
                <a:cs typeface="Arial" panose="020B0604020202020204" pitchFamily="34" charset="0"/>
              </a:rPr>
              <a:t>(layer ids in colors)</a:t>
            </a:r>
            <a:endParaRPr lang="en-US" altLang="zh-CN" sz="1600" b="0" i="0" dirty="0">
              <a:effectLst/>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963F6A18-C9A5-4719-A4C7-95E92B33EF50}"/>
              </a:ext>
            </a:extLst>
          </p:cNvPr>
          <p:cNvSpPr txBox="1"/>
          <p:nvPr/>
        </p:nvSpPr>
        <p:spPr>
          <a:xfrm>
            <a:off x="8134359" y="2002547"/>
            <a:ext cx="748923" cy="246221"/>
          </a:xfrm>
          <a:prstGeom prst="rect">
            <a:avLst/>
          </a:prstGeom>
          <a:noFill/>
        </p:spPr>
        <p:txBody>
          <a:bodyPr wrap="none" rtlCol="0">
            <a:spAutoFit/>
          </a:bodyPr>
          <a:lstStyle/>
          <a:p>
            <a:r>
              <a:rPr lang="en-US" altLang="zh-CN" sz="1000" dirty="0">
                <a:hlinkClick r:id="rId5"/>
              </a:rPr>
              <a:t>Class link</a:t>
            </a:r>
            <a:endParaRPr lang="zh-CN" altLang="en-US" sz="1000" dirty="0"/>
          </a:p>
        </p:txBody>
      </p:sp>
    </p:spTree>
    <p:extLst>
      <p:ext uri="{BB962C8B-B14F-4D97-AF65-F5344CB8AC3E}">
        <p14:creationId xmlns:p14="http://schemas.microsoft.com/office/powerpoint/2010/main" val="3013681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257954-6900-476C-99AF-A27DD1E45C5F}"/>
              </a:ext>
            </a:extLst>
          </p:cNvPr>
          <p:cNvPicPr>
            <a:picLocks noChangeAspect="1"/>
          </p:cNvPicPr>
          <p:nvPr/>
        </p:nvPicPr>
        <p:blipFill>
          <a:blip r:embed="rId3"/>
          <a:stretch>
            <a:fillRect/>
          </a:stretch>
        </p:blipFill>
        <p:spPr>
          <a:xfrm>
            <a:off x="-252536" y="699542"/>
            <a:ext cx="4471781" cy="3900357"/>
          </a:xfrm>
          <a:prstGeom prst="rect">
            <a:avLst/>
          </a:prstGeom>
        </p:spPr>
      </p:pic>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11</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6" name="文本框 25"/>
          <p:cNvSpPr txBox="1"/>
          <p:nvPr/>
        </p:nvSpPr>
        <p:spPr>
          <a:xfrm>
            <a:off x="5893252" y="159045"/>
            <a:ext cx="2664296"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Material Mapping</a:t>
            </a:r>
          </a:p>
        </p:txBody>
      </p:sp>
      <p:sp>
        <p:nvSpPr>
          <p:cNvPr id="9" name="椭圆 8">
            <a:extLst>
              <a:ext uri="{FF2B5EF4-FFF2-40B4-BE49-F238E27FC236}">
                <a16:creationId xmlns:a16="http://schemas.microsoft.com/office/drawing/2014/main" id="{E1C9357B-F68A-427A-9BC3-A1CD9EE790C1}"/>
              </a:ext>
            </a:extLst>
          </p:cNvPr>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2</a:t>
            </a:r>
            <a:endParaRPr lang="zh-CN" altLang="en-US" sz="2400" dirty="0">
              <a:latin typeface="773-CAI978" panose="020B0402020204020303" pitchFamily="34" charset="0"/>
              <a:ea typeface="方正黑体简体" panose="02010601030101010101" pitchFamily="2" charset="-122"/>
            </a:endParaRPr>
          </a:p>
        </p:txBody>
      </p:sp>
      <p:sp>
        <p:nvSpPr>
          <p:cNvPr id="10" name="矩形 9">
            <a:extLst>
              <a:ext uri="{FF2B5EF4-FFF2-40B4-BE49-F238E27FC236}">
                <a16:creationId xmlns:a16="http://schemas.microsoft.com/office/drawing/2014/main" id="{7FF6EF78-51F0-48D4-BB6F-52C15106FFBD}"/>
              </a:ext>
            </a:extLst>
          </p:cNvPr>
          <p:cNvSpPr/>
          <p:nvPr/>
        </p:nvSpPr>
        <p:spPr>
          <a:xfrm>
            <a:off x="926995" y="178893"/>
            <a:ext cx="3698385" cy="369332"/>
          </a:xfrm>
          <a:prstGeom prst="rect">
            <a:avLst/>
          </a:prstGeom>
        </p:spPr>
        <p:txBody>
          <a:bodyPr wrap="none">
            <a:spAutoFit/>
          </a:bodyPr>
          <a:lstStyle/>
          <a:p>
            <a:r>
              <a:rPr lang="en-US" altLang="zh-CN" dirty="0">
                <a:solidFill>
                  <a:schemeClr val="accent1"/>
                </a:solidFill>
                <a:latin typeface="+mn-ea"/>
              </a:rPr>
              <a:t>Application of ACTS to CEPCSW</a:t>
            </a:r>
          </a:p>
        </p:txBody>
      </p:sp>
      <p:sp>
        <p:nvSpPr>
          <p:cNvPr id="7" name="文本框 6">
            <a:extLst>
              <a:ext uri="{FF2B5EF4-FFF2-40B4-BE49-F238E27FC236}">
                <a16:creationId xmlns:a16="http://schemas.microsoft.com/office/drawing/2014/main" id="{76E0B01D-87B8-4ADB-98B7-00D539F7D890}"/>
              </a:ext>
            </a:extLst>
          </p:cNvPr>
          <p:cNvSpPr txBox="1"/>
          <p:nvPr/>
        </p:nvSpPr>
        <p:spPr>
          <a:xfrm>
            <a:off x="3959424" y="627534"/>
            <a:ext cx="5184576" cy="2369880"/>
          </a:xfrm>
          <a:prstGeom prst="rect">
            <a:avLst/>
          </a:prstGeom>
          <a:noFill/>
        </p:spPr>
        <p:txBody>
          <a:bodyPr wrap="square">
            <a:spAutoFit/>
          </a:bodyPr>
          <a:lstStyle/>
          <a:p>
            <a:r>
              <a:rPr lang="en-US" altLang="zh-CN" b="0" i="0" dirty="0">
                <a:solidFill>
                  <a:srgbClr val="7777DE"/>
                </a:solidFill>
                <a:effectLst/>
                <a:latin typeface="Arial" panose="020B0604020202020204" pitchFamily="34" charset="0"/>
                <a:cs typeface="Arial" panose="020B0604020202020204" pitchFamily="34" charset="0"/>
              </a:rPr>
              <a:t>Geant4 simulation using detailed geometry</a:t>
            </a:r>
          </a:p>
          <a:p>
            <a:pPr marL="285750"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The Geant4 simulation employs detailed geometry to simulate particle steps using </a:t>
            </a:r>
            <a:r>
              <a:rPr lang="en-US" altLang="zh-CN" sz="1600" b="0" i="0" dirty="0" err="1">
                <a:effectLst/>
                <a:latin typeface="Arial" panose="020B0604020202020204" pitchFamily="34" charset="0"/>
                <a:cs typeface="Arial" panose="020B0604020202020204" pitchFamily="34" charset="0"/>
              </a:rPr>
              <a:t>Geantinos</a:t>
            </a:r>
            <a:r>
              <a:rPr lang="en-US" altLang="zh-CN" sz="1600" b="0" i="0" dirty="0">
                <a:effectLst/>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It records the materials traversed by these steps and stores their corresponding radiation lengths (X₀)</a:t>
            </a:r>
          </a:p>
          <a:p>
            <a:r>
              <a:rPr lang="en-US" altLang="zh-CN" b="0" i="0" dirty="0">
                <a:solidFill>
                  <a:srgbClr val="00B050"/>
                </a:solidFill>
                <a:effectLst/>
                <a:latin typeface="Arial" panose="020B0604020202020204" pitchFamily="34" charset="0"/>
                <a:cs typeface="Arial" panose="020B0604020202020204" pitchFamily="34" charset="0"/>
              </a:rPr>
              <a:t>Mapping</a:t>
            </a:r>
          </a:p>
          <a:p>
            <a:pPr marL="285750"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Each step is projected onto the nearest sensitive surface, then averaged across multiple events to generate a map.</a:t>
            </a:r>
          </a:p>
        </p:txBody>
      </p:sp>
      <p:sp>
        <p:nvSpPr>
          <p:cNvPr id="8" name="文本框 7">
            <a:extLst>
              <a:ext uri="{FF2B5EF4-FFF2-40B4-BE49-F238E27FC236}">
                <a16:creationId xmlns:a16="http://schemas.microsoft.com/office/drawing/2014/main" id="{175E72A9-2F62-4150-9711-007B5C3652F3}"/>
              </a:ext>
            </a:extLst>
          </p:cNvPr>
          <p:cNvSpPr txBox="1"/>
          <p:nvPr/>
        </p:nvSpPr>
        <p:spPr>
          <a:xfrm>
            <a:off x="-36512" y="4612716"/>
            <a:ext cx="4385757" cy="276999"/>
          </a:xfrm>
          <a:prstGeom prst="rect">
            <a:avLst/>
          </a:prstGeom>
          <a:noFill/>
        </p:spPr>
        <p:txBody>
          <a:bodyPr wrap="square">
            <a:spAutoFit/>
          </a:bodyPr>
          <a:lstStyle/>
          <a:p>
            <a:pPr algn="ctr"/>
            <a:r>
              <a:rPr lang="en-US" altLang="zh-CN" sz="1200" b="0" i="0" dirty="0">
                <a:effectLst/>
                <a:latin typeface="Arial" panose="020B0604020202020204" pitchFamily="34" charset="0"/>
                <a:cs typeface="Arial" panose="020B0604020202020204" pitchFamily="34" charset="0"/>
              </a:rPr>
              <a:t>ACTS material mapping allows quasi-exact material modeling</a:t>
            </a:r>
            <a:endParaRPr lang="en-US" altLang="zh-CN" sz="1100" b="0" i="0" dirty="0">
              <a:effectLst/>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C4293785-E8A4-47F8-A474-C83043B1C407}"/>
              </a:ext>
            </a:extLst>
          </p:cNvPr>
          <p:cNvPicPr>
            <a:picLocks noChangeAspect="1"/>
          </p:cNvPicPr>
          <p:nvPr/>
        </p:nvPicPr>
        <p:blipFill>
          <a:blip r:embed="rId4"/>
          <a:stretch>
            <a:fillRect/>
          </a:stretch>
        </p:blipFill>
        <p:spPr>
          <a:xfrm>
            <a:off x="4216470" y="3065793"/>
            <a:ext cx="3008930" cy="2035547"/>
          </a:xfrm>
          <a:prstGeom prst="rect">
            <a:avLst/>
          </a:prstGeom>
        </p:spPr>
      </p:pic>
      <p:sp>
        <p:nvSpPr>
          <p:cNvPr id="12" name="文本框 11">
            <a:extLst>
              <a:ext uri="{FF2B5EF4-FFF2-40B4-BE49-F238E27FC236}">
                <a16:creationId xmlns:a16="http://schemas.microsoft.com/office/drawing/2014/main" id="{EB163A56-B77E-46E2-A07C-6AAB5554879F}"/>
              </a:ext>
            </a:extLst>
          </p:cNvPr>
          <p:cNvSpPr txBox="1"/>
          <p:nvPr/>
        </p:nvSpPr>
        <p:spPr>
          <a:xfrm>
            <a:off x="7160450" y="3617442"/>
            <a:ext cx="1994698" cy="954107"/>
          </a:xfrm>
          <a:prstGeom prst="rect">
            <a:avLst/>
          </a:prstGeom>
          <a:solidFill>
            <a:srgbClr val="CCECFF"/>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1400" dirty="0"/>
              <a:t>Validation of material mapping for the tracking detector in the CEPC </a:t>
            </a:r>
            <a:r>
              <a:rPr lang="en-US" altLang="zh-CN" sz="1400" dirty="0" err="1"/>
              <a:t>RefDet</a:t>
            </a:r>
            <a:endParaRPr lang="en-US" altLang="zh-CN" sz="1400" dirty="0"/>
          </a:p>
        </p:txBody>
      </p:sp>
      <p:sp>
        <p:nvSpPr>
          <p:cNvPr id="13" name="文本框 12">
            <a:extLst>
              <a:ext uri="{FF2B5EF4-FFF2-40B4-BE49-F238E27FC236}">
                <a16:creationId xmlns:a16="http://schemas.microsoft.com/office/drawing/2014/main" id="{A951B2F4-1120-41FE-9E09-8EB4135B8C2E}"/>
              </a:ext>
            </a:extLst>
          </p:cNvPr>
          <p:cNvSpPr txBox="1"/>
          <p:nvPr/>
        </p:nvSpPr>
        <p:spPr>
          <a:xfrm>
            <a:off x="6915962" y="4928056"/>
            <a:ext cx="265544" cy="215444"/>
          </a:xfrm>
          <a:prstGeom prst="rect">
            <a:avLst/>
          </a:prstGeom>
          <a:noFill/>
        </p:spPr>
        <p:txBody>
          <a:bodyPr wrap="square">
            <a:spAutoFit/>
          </a:bodyPr>
          <a:lstStyle/>
          <a:p>
            <a:pPr algn="ctr"/>
            <a:r>
              <a:rPr lang="en-US" altLang="zh-CN" sz="800" b="0" i="0" dirty="0">
                <a:effectLst/>
                <a:latin typeface="Arial" panose="020B0604020202020204" pitchFamily="34" charset="0"/>
                <a:cs typeface="Arial" panose="020B0604020202020204" pitchFamily="34" charset="0"/>
              </a:rPr>
              <a:t>η</a:t>
            </a:r>
          </a:p>
        </p:txBody>
      </p:sp>
      <p:sp>
        <p:nvSpPr>
          <p:cNvPr id="3" name="文本框 2">
            <a:extLst>
              <a:ext uri="{FF2B5EF4-FFF2-40B4-BE49-F238E27FC236}">
                <a16:creationId xmlns:a16="http://schemas.microsoft.com/office/drawing/2014/main" id="{2F8B82A5-3869-44E3-AB1F-0E6481EB56D2}"/>
              </a:ext>
            </a:extLst>
          </p:cNvPr>
          <p:cNvSpPr txBox="1"/>
          <p:nvPr/>
        </p:nvSpPr>
        <p:spPr>
          <a:xfrm>
            <a:off x="-24139" y="2646604"/>
            <a:ext cx="1048685" cy="246221"/>
          </a:xfrm>
          <a:prstGeom prst="rect">
            <a:avLst/>
          </a:prstGeom>
          <a:noFill/>
        </p:spPr>
        <p:txBody>
          <a:bodyPr wrap="none" rtlCol="0">
            <a:spAutoFit/>
          </a:bodyPr>
          <a:lstStyle/>
          <a:p>
            <a:r>
              <a:rPr lang="en-US" altLang="zh-CN" sz="1000" dirty="0">
                <a:hlinkClick r:id="rId5"/>
              </a:rPr>
              <a:t>Reference link</a:t>
            </a:r>
            <a:endParaRPr lang="zh-CN" altLang="en-US" sz="1000" dirty="0"/>
          </a:p>
        </p:txBody>
      </p:sp>
    </p:spTree>
    <p:extLst>
      <p:ext uri="{BB962C8B-B14F-4D97-AF65-F5344CB8AC3E}">
        <p14:creationId xmlns:p14="http://schemas.microsoft.com/office/powerpoint/2010/main" val="54470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12</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6" name="文本框 25"/>
          <p:cNvSpPr txBox="1"/>
          <p:nvPr/>
        </p:nvSpPr>
        <p:spPr>
          <a:xfrm>
            <a:off x="5220072" y="159045"/>
            <a:ext cx="3168352"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Tracking chain with ACTS</a:t>
            </a:r>
          </a:p>
        </p:txBody>
      </p:sp>
      <p:pic>
        <p:nvPicPr>
          <p:cNvPr id="6" name="Google Shape;104;p18">
            <a:extLst>
              <a:ext uri="{FF2B5EF4-FFF2-40B4-BE49-F238E27FC236}">
                <a16:creationId xmlns:a16="http://schemas.microsoft.com/office/drawing/2014/main" id="{F13DB4EC-C693-4A24-ACAE-52B15C30A621}"/>
              </a:ext>
            </a:extLst>
          </p:cNvPr>
          <p:cNvPicPr preferRelativeResize="0"/>
          <p:nvPr/>
        </p:nvPicPr>
        <p:blipFill>
          <a:blip r:embed="rId3">
            <a:alphaModFix/>
          </a:blip>
          <a:stretch>
            <a:fillRect/>
          </a:stretch>
        </p:blipFill>
        <p:spPr>
          <a:xfrm>
            <a:off x="179512" y="699542"/>
            <a:ext cx="8811969" cy="2376264"/>
          </a:xfrm>
          <a:prstGeom prst="rect">
            <a:avLst/>
          </a:prstGeom>
          <a:noFill/>
          <a:ln>
            <a:noFill/>
          </a:ln>
        </p:spPr>
      </p:pic>
      <p:sp>
        <p:nvSpPr>
          <p:cNvPr id="7" name="文本框 6">
            <a:extLst>
              <a:ext uri="{FF2B5EF4-FFF2-40B4-BE49-F238E27FC236}">
                <a16:creationId xmlns:a16="http://schemas.microsoft.com/office/drawing/2014/main" id="{9FDB3A70-93E2-4EF0-BCC5-6796377213A6}"/>
              </a:ext>
            </a:extLst>
          </p:cNvPr>
          <p:cNvSpPr txBox="1"/>
          <p:nvPr/>
        </p:nvSpPr>
        <p:spPr>
          <a:xfrm>
            <a:off x="0" y="2958688"/>
            <a:ext cx="9093518" cy="2154436"/>
          </a:xfrm>
          <a:prstGeom prst="rect">
            <a:avLst/>
          </a:prstGeom>
          <a:noFill/>
        </p:spPr>
        <p:txBody>
          <a:bodyPr wrap="square">
            <a:spAutoFit/>
          </a:bodyPr>
          <a:lstStyle/>
          <a:p>
            <a:r>
              <a:rPr lang="en-US" altLang="zh-CN" b="0" i="0" dirty="0">
                <a:solidFill>
                  <a:srgbClr val="0070C0"/>
                </a:solidFill>
                <a:effectLst/>
                <a:latin typeface="Arial" panose="020B0604020202020204" pitchFamily="34" charset="0"/>
                <a:cs typeface="Arial" panose="020B0604020202020204" pitchFamily="34" charset="0"/>
              </a:rPr>
              <a:t>Track finding has two steps</a:t>
            </a:r>
          </a:p>
          <a:p>
            <a:pPr marL="285750" indent="-285750">
              <a:buFont typeface="Arial" panose="020B0604020202020204" pitchFamily="34" charset="0"/>
              <a:buChar char="•"/>
            </a:pPr>
            <a:r>
              <a:rPr lang="en-US" altLang="zh-CN" b="0" i="0" dirty="0">
                <a:solidFill>
                  <a:srgbClr val="C9211E"/>
                </a:solidFill>
                <a:effectLst/>
                <a:latin typeface="Arial" panose="020B0604020202020204" pitchFamily="34" charset="0"/>
                <a:cs typeface="Arial" panose="020B0604020202020204" pitchFamily="34" charset="0"/>
              </a:rPr>
              <a:t>Silicon Tracking</a:t>
            </a:r>
            <a:r>
              <a:rPr lang="en-US" altLang="zh-CN" b="0" i="0" dirty="0">
                <a:effectLst/>
                <a:latin typeface="Arial" panose="020B0604020202020204" pitchFamily="34" charset="0"/>
                <a:cs typeface="Arial" panose="020B0604020202020204" pitchFamily="34" charset="0"/>
              </a:rPr>
              <a:t>: Track finding in VTX + ITK  (</a:t>
            </a:r>
            <a:r>
              <a:rPr lang="en-US" altLang="zh-CN" b="0" i="0" dirty="0">
                <a:solidFill>
                  <a:srgbClr val="3465A4"/>
                </a:solidFill>
                <a:effectLst/>
                <a:latin typeface="Arial" panose="020B0604020202020204" pitchFamily="34" charset="0"/>
                <a:cs typeface="Arial" panose="020B0604020202020204" pitchFamily="34" charset="0"/>
              </a:rPr>
              <a:t>reduce # of seed</a:t>
            </a:r>
            <a:r>
              <a:rPr lang="en-US" altLang="zh-CN" dirty="0">
                <a:latin typeface="Arial" panose="020B0604020202020204" pitchFamily="34" charset="0"/>
                <a:cs typeface="Arial" panose="020B0604020202020204" pitchFamily="34" charset="0"/>
              </a:rPr>
              <a:t>)</a:t>
            </a:r>
            <a:endParaRPr lang="en-US" altLang="zh-CN" b="0" i="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ACTS forms seeds by combining 3 space points</a:t>
            </a:r>
            <a:r>
              <a:rPr lang="en-US" altLang="zh-CN" sz="1600" dirty="0">
                <a:latin typeface="Arial" panose="020B0604020202020204" pitchFamily="34" charset="0"/>
                <a:cs typeface="Arial" panose="020B0604020202020204" pitchFamily="34" charset="0"/>
              </a:rPr>
              <a:t>,</a:t>
            </a:r>
            <a:r>
              <a:rPr lang="zh-CN" altLang="en-US" sz="1600" dirty="0">
                <a:latin typeface="Arial" panose="020B0604020202020204" pitchFamily="34" charset="0"/>
                <a:cs typeface="Arial" panose="020B0604020202020204" pitchFamily="34" charset="0"/>
              </a:rPr>
              <a:t> </a:t>
            </a:r>
            <a:r>
              <a:rPr lang="en-US" altLang="zh-CN" sz="1600" b="0" i="0" dirty="0">
                <a:effectLst/>
                <a:latin typeface="Arial" panose="020B0604020202020204" pitchFamily="34" charset="0"/>
                <a:cs typeface="Arial" panose="020B0604020202020204" pitchFamily="34" charset="0"/>
              </a:rPr>
              <a:t>typically from 3 different detector layers</a:t>
            </a:r>
          </a:p>
          <a:p>
            <a:pPr marL="742950" lvl="1"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Seeding in VTX + ITK (total 9 layers) will produce ≈ 80 triplets for single track</a:t>
            </a:r>
          </a:p>
          <a:p>
            <a:pPr marL="742950" lvl="1"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Duplicate seeds are reduced by running CKF and removing the seeds with measurements already associated to found tracks</a:t>
            </a:r>
            <a:endParaRPr lang="en-US" altLang="zh-CN" b="0"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b="0" i="0" dirty="0">
                <a:solidFill>
                  <a:srgbClr val="3465A4"/>
                </a:solidFill>
                <a:effectLst/>
                <a:latin typeface="Arial" panose="020B0604020202020204" pitchFamily="34" charset="0"/>
                <a:cs typeface="Arial" panose="020B0604020202020204" pitchFamily="34" charset="0"/>
              </a:rPr>
              <a:t>Full Tracking</a:t>
            </a:r>
            <a:r>
              <a:rPr lang="en-US" altLang="zh-CN" b="0" i="0" dirty="0">
                <a:effectLst/>
                <a:latin typeface="Arial" panose="020B0604020202020204" pitchFamily="34" charset="0"/>
                <a:cs typeface="Arial" panose="020B0604020202020204" pitchFamily="34" charset="0"/>
              </a:rPr>
              <a:t>: Track finding in VTX + ITK + TPC + OTK</a:t>
            </a:r>
          </a:p>
          <a:p>
            <a:pPr marL="742950" lvl="1"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With filtered seeds &amp; parameters from silicon tracking</a:t>
            </a:r>
          </a:p>
        </p:txBody>
      </p:sp>
      <p:sp>
        <p:nvSpPr>
          <p:cNvPr id="8" name="椭圆 7">
            <a:extLst>
              <a:ext uri="{FF2B5EF4-FFF2-40B4-BE49-F238E27FC236}">
                <a16:creationId xmlns:a16="http://schemas.microsoft.com/office/drawing/2014/main" id="{0C9685A2-5F9A-446D-8EDB-8A88150F0486}"/>
              </a:ext>
            </a:extLst>
          </p:cNvPr>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2</a:t>
            </a:r>
            <a:endParaRPr lang="zh-CN" altLang="en-US" sz="2400" dirty="0">
              <a:latin typeface="773-CAI978" panose="020B0402020204020303" pitchFamily="34" charset="0"/>
              <a:ea typeface="方正黑体简体" panose="02010601030101010101" pitchFamily="2" charset="-122"/>
            </a:endParaRPr>
          </a:p>
        </p:txBody>
      </p:sp>
      <p:sp>
        <p:nvSpPr>
          <p:cNvPr id="9" name="矩形 8">
            <a:extLst>
              <a:ext uri="{FF2B5EF4-FFF2-40B4-BE49-F238E27FC236}">
                <a16:creationId xmlns:a16="http://schemas.microsoft.com/office/drawing/2014/main" id="{4F8976DC-E1B8-423C-B6BF-18BF67C5789B}"/>
              </a:ext>
            </a:extLst>
          </p:cNvPr>
          <p:cNvSpPr/>
          <p:nvPr/>
        </p:nvSpPr>
        <p:spPr>
          <a:xfrm>
            <a:off x="926995" y="178893"/>
            <a:ext cx="3698385" cy="369332"/>
          </a:xfrm>
          <a:prstGeom prst="rect">
            <a:avLst/>
          </a:prstGeom>
        </p:spPr>
        <p:txBody>
          <a:bodyPr wrap="none">
            <a:spAutoFit/>
          </a:bodyPr>
          <a:lstStyle/>
          <a:p>
            <a:r>
              <a:rPr lang="en-US" altLang="zh-CN" dirty="0">
                <a:solidFill>
                  <a:schemeClr val="accent1"/>
                </a:solidFill>
                <a:latin typeface="+mn-ea"/>
              </a:rPr>
              <a:t>Application of ACTS to CEPCSW</a:t>
            </a:r>
          </a:p>
        </p:txBody>
      </p:sp>
    </p:spTree>
    <p:extLst>
      <p:ext uri="{BB962C8B-B14F-4D97-AF65-F5344CB8AC3E}">
        <p14:creationId xmlns:p14="http://schemas.microsoft.com/office/powerpoint/2010/main" val="1029823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13</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6" name="文本框 25"/>
          <p:cNvSpPr txBox="1"/>
          <p:nvPr/>
        </p:nvSpPr>
        <p:spPr>
          <a:xfrm>
            <a:off x="5148064" y="159045"/>
            <a:ext cx="3168352"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Interface with CEPCSW</a:t>
            </a:r>
          </a:p>
        </p:txBody>
      </p:sp>
      <p:pic>
        <p:nvPicPr>
          <p:cNvPr id="6" name="Google Shape;112;p19">
            <a:extLst>
              <a:ext uri="{FF2B5EF4-FFF2-40B4-BE49-F238E27FC236}">
                <a16:creationId xmlns:a16="http://schemas.microsoft.com/office/drawing/2014/main" id="{1DF32913-CEF8-4F01-B692-551427DD5FB6}"/>
              </a:ext>
            </a:extLst>
          </p:cNvPr>
          <p:cNvPicPr preferRelativeResize="0"/>
          <p:nvPr/>
        </p:nvPicPr>
        <p:blipFill>
          <a:blip r:embed="rId3">
            <a:alphaModFix/>
          </a:blip>
          <a:stretch>
            <a:fillRect/>
          </a:stretch>
        </p:blipFill>
        <p:spPr>
          <a:xfrm>
            <a:off x="107504" y="699542"/>
            <a:ext cx="5129999" cy="3407554"/>
          </a:xfrm>
          <a:prstGeom prst="rect">
            <a:avLst/>
          </a:prstGeom>
          <a:noFill/>
          <a:ln>
            <a:noFill/>
          </a:ln>
        </p:spPr>
      </p:pic>
      <p:sp>
        <p:nvSpPr>
          <p:cNvPr id="7" name="文本框 6">
            <a:extLst>
              <a:ext uri="{FF2B5EF4-FFF2-40B4-BE49-F238E27FC236}">
                <a16:creationId xmlns:a16="http://schemas.microsoft.com/office/drawing/2014/main" id="{F830627D-F56A-4228-95AB-07D8F9D5B0CA}"/>
              </a:ext>
            </a:extLst>
          </p:cNvPr>
          <p:cNvSpPr txBox="1"/>
          <p:nvPr/>
        </p:nvSpPr>
        <p:spPr>
          <a:xfrm>
            <a:off x="5355544" y="559155"/>
            <a:ext cx="3744416" cy="3785652"/>
          </a:xfrm>
          <a:prstGeom prst="rect">
            <a:avLst/>
          </a:prstGeom>
          <a:noFill/>
        </p:spPr>
        <p:txBody>
          <a:bodyPr wrap="square">
            <a:spAutoFit/>
          </a:bodyPr>
          <a:lstStyle/>
          <a:p>
            <a:r>
              <a:rPr lang="en-US" altLang="zh-CN" b="0" i="0" dirty="0">
                <a:solidFill>
                  <a:srgbClr val="0070C0"/>
                </a:solidFill>
                <a:effectLst/>
                <a:latin typeface="Arial" panose="020B0604020202020204" pitchFamily="34" charset="0"/>
                <a:cs typeface="Arial" panose="020B0604020202020204" pitchFamily="34" charset="0"/>
              </a:rPr>
              <a:t>Integrate ACTS into the CEPCSW using the Gaudi Algorithms</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Event Data Preparation</a:t>
            </a:r>
          </a:p>
          <a:p>
            <a:pPr marL="742950" lvl="1"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Retrieves Track Hits from the </a:t>
            </a:r>
            <a:r>
              <a:rPr lang="en-US" altLang="zh-CN" sz="1600" b="0" i="0" dirty="0">
                <a:effectLst/>
                <a:highlight>
                  <a:srgbClr val="FFC000"/>
                </a:highlight>
                <a:latin typeface="Arial" panose="020B0604020202020204" pitchFamily="34" charset="0"/>
                <a:cs typeface="Arial" panose="020B0604020202020204" pitchFamily="34" charset="0"/>
              </a:rPr>
              <a:t>Gaudi Event Store</a:t>
            </a:r>
          </a:p>
          <a:p>
            <a:pPr marL="742950" lvl="1"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Convert the hits in EDM4hep format to ACTS’ </a:t>
            </a:r>
            <a:r>
              <a:rPr lang="en-US" altLang="zh-CN" sz="1600" b="0" i="0" dirty="0">
                <a:effectLst/>
                <a:highlight>
                  <a:srgbClr val="CCECFF"/>
                </a:highlight>
                <a:latin typeface="Arial" panose="020B0604020202020204" pitchFamily="34" charset="0"/>
                <a:cs typeface="Arial" panose="020B0604020202020204" pitchFamily="34" charset="0"/>
              </a:rPr>
              <a:t>Measurements</a:t>
            </a:r>
            <a:r>
              <a:rPr lang="en-US" altLang="zh-CN" sz="1600" b="0" i="0" dirty="0">
                <a:effectLst/>
                <a:latin typeface="Arial" panose="020B0604020202020204" pitchFamily="34" charset="0"/>
                <a:cs typeface="Arial" panose="020B0604020202020204" pitchFamily="34" charset="0"/>
              </a:rPr>
              <a:t> &amp; </a:t>
            </a:r>
            <a:r>
              <a:rPr lang="en-US" altLang="zh-CN" sz="1600" b="0" i="0" dirty="0">
                <a:effectLst/>
                <a:highlight>
                  <a:srgbClr val="CCECFF"/>
                </a:highlight>
                <a:latin typeface="Arial" panose="020B0604020202020204" pitchFamily="34" charset="0"/>
                <a:cs typeface="Arial" panose="020B0604020202020204" pitchFamily="34" charset="0"/>
              </a:rPr>
              <a:t>Source Links</a:t>
            </a:r>
          </a:p>
          <a:p>
            <a:pPr marL="285750" indent="-285750">
              <a:buFont typeface="Arial" panose="020B0604020202020204" pitchFamily="34" charset="0"/>
              <a:buChar char="•"/>
            </a:pPr>
            <a:r>
              <a:rPr lang="en-US" altLang="zh-CN" b="0" i="0" dirty="0">
                <a:effectLst/>
                <a:highlight>
                  <a:srgbClr val="FFFF00"/>
                </a:highlight>
                <a:latin typeface="Arial" panose="020B0604020202020204" pitchFamily="34" charset="0"/>
                <a:cs typeface="Arial" panose="020B0604020202020204" pitchFamily="34" charset="0"/>
              </a:rPr>
              <a:t>Tracking chain algorithms</a:t>
            </a:r>
          </a:p>
          <a:p>
            <a:pPr marL="742950" lvl="1"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Seeding &amp; params estimation</a:t>
            </a:r>
          </a:p>
          <a:p>
            <a:pPr marL="742950" lvl="1"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Track finding using </a:t>
            </a:r>
            <a:r>
              <a:rPr lang="en-US" altLang="zh-CN" sz="1600" b="1" i="1" dirty="0">
                <a:effectLst/>
                <a:latin typeface="Arial" panose="020B0604020202020204" pitchFamily="34" charset="0"/>
                <a:cs typeface="Arial" panose="020B0604020202020204" pitchFamily="34" charset="0"/>
              </a:rPr>
              <a:t>CKF</a:t>
            </a:r>
          </a:p>
          <a:p>
            <a:pPr marL="742950" lvl="1"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Track fitting using </a:t>
            </a:r>
            <a:r>
              <a:rPr lang="en-US" altLang="zh-CN" sz="1600" b="1" i="1" dirty="0">
                <a:effectLst/>
                <a:latin typeface="Arial" panose="020B0604020202020204" pitchFamily="34" charset="0"/>
                <a:cs typeface="Arial" panose="020B0604020202020204" pitchFamily="34" charset="0"/>
              </a:rPr>
              <a:t>KF</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Register tracking results with the Gaudi Event Store</a:t>
            </a:r>
          </a:p>
        </p:txBody>
      </p:sp>
      <p:sp>
        <p:nvSpPr>
          <p:cNvPr id="8" name="文本框 7">
            <a:extLst>
              <a:ext uri="{FF2B5EF4-FFF2-40B4-BE49-F238E27FC236}">
                <a16:creationId xmlns:a16="http://schemas.microsoft.com/office/drawing/2014/main" id="{4D6B8FD1-603B-4F67-9280-CE1BDA8CD767}"/>
              </a:ext>
            </a:extLst>
          </p:cNvPr>
          <p:cNvSpPr txBox="1"/>
          <p:nvPr/>
        </p:nvSpPr>
        <p:spPr>
          <a:xfrm>
            <a:off x="44040" y="4318276"/>
            <a:ext cx="5328591" cy="646331"/>
          </a:xfrm>
          <a:prstGeom prst="rect">
            <a:avLst/>
          </a:prstGeom>
          <a:noFill/>
        </p:spPr>
        <p:txBody>
          <a:bodyPr wrap="square">
            <a:spAutoFit/>
          </a:bodyPr>
          <a:lstStyle/>
          <a:p>
            <a:r>
              <a:rPr lang="en-US" altLang="zh-CN" b="0" i="0" dirty="0">
                <a:effectLst/>
                <a:latin typeface="Arial" panose="020B0604020202020204" pitchFamily="34" charset="0"/>
                <a:cs typeface="Arial" panose="020B0604020202020204" pitchFamily="34" charset="0"/>
              </a:rPr>
              <a:t>A Gaudi Service </a:t>
            </a:r>
            <a:r>
              <a:rPr lang="en-US" altLang="zh-CN" b="0" i="0" dirty="0" err="1">
                <a:effectLst/>
                <a:highlight>
                  <a:srgbClr val="CCECFF"/>
                </a:highlight>
                <a:latin typeface="Arial" panose="020B0604020202020204" pitchFamily="34" charset="0"/>
                <a:cs typeface="Arial" panose="020B0604020202020204" pitchFamily="34" charset="0"/>
              </a:rPr>
              <a:t>ActsSvc</a:t>
            </a:r>
            <a:r>
              <a:rPr lang="en-US" altLang="zh-CN" b="0" i="0" dirty="0">
                <a:effectLst/>
                <a:latin typeface="Arial" panose="020B0604020202020204" pitchFamily="34" charset="0"/>
                <a:cs typeface="Arial" panose="020B0604020202020204" pitchFamily="34" charset="0"/>
              </a:rPr>
              <a:t> was also developed to store the data across the Gaudi Algorithms.</a:t>
            </a:r>
          </a:p>
        </p:txBody>
      </p:sp>
      <p:sp>
        <p:nvSpPr>
          <p:cNvPr id="9" name="椭圆 8">
            <a:extLst>
              <a:ext uri="{FF2B5EF4-FFF2-40B4-BE49-F238E27FC236}">
                <a16:creationId xmlns:a16="http://schemas.microsoft.com/office/drawing/2014/main" id="{F65D1A22-F413-46B8-9724-2B3ED2701238}"/>
              </a:ext>
            </a:extLst>
          </p:cNvPr>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2</a:t>
            </a:r>
            <a:endParaRPr lang="zh-CN" altLang="en-US" sz="2400" dirty="0">
              <a:latin typeface="773-CAI978" panose="020B0402020204020303" pitchFamily="34" charset="0"/>
              <a:ea typeface="方正黑体简体" panose="02010601030101010101" pitchFamily="2" charset="-122"/>
            </a:endParaRPr>
          </a:p>
        </p:txBody>
      </p:sp>
      <p:sp>
        <p:nvSpPr>
          <p:cNvPr id="10" name="矩形 9">
            <a:extLst>
              <a:ext uri="{FF2B5EF4-FFF2-40B4-BE49-F238E27FC236}">
                <a16:creationId xmlns:a16="http://schemas.microsoft.com/office/drawing/2014/main" id="{25B82412-68CC-48E6-BC0C-9D364B578773}"/>
              </a:ext>
            </a:extLst>
          </p:cNvPr>
          <p:cNvSpPr/>
          <p:nvPr/>
        </p:nvSpPr>
        <p:spPr>
          <a:xfrm>
            <a:off x="926995" y="178893"/>
            <a:ext cx="3698385" cy="369332"/>
          </a:xfrm>
          <a:prstGeom prst="rect">
            <a:avLst/>
          </a:prstGeom>
        </p:spPr>
        <p:txBody>
          <a:bodyPr wrap="none">
            <a:spAutoFit/>
          </a:bodyPr>
          <a:lstStyle/>
          <a:p>
            <a:r>
              <a:rPr lang="en-US" altLang="zh-CN" dirty="0">
                <a:solidFill>
                  <a:schemeClr val="accent1"/>
                </a:solidFill>
                <a:latin typeface="+mn-ea"/>
              </a:rPr>
              <a:t>Application of ACTS to CEPCSW</a:t>
            </a:r>
          </a:p>
        </p:txBody>
      </p:sp>
      <p:pic>
        <p:nvPicPr>
          <p:cNvPr id="3" name="图片 2">
            <a:extLst>
              <a:ext uri="{FF2B5EF4-FFF2-40B4-BE49-F238E27FC236}">
                <a16:creationId xmlns:a16="http://schemas.microsoft.com/office/drawing/2014/main" id="{7C7562B2-232C-4895-A149-2370110F4F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518" y="4211094"/>
            <a:ext cx="1101185" cy="712531"/>
          </a:xfrm>
          <a:prstGeom prst="rect">
            <a:avLst/>
          </a:prstGeom>
        </p:spPr>
      </p:pic>
      <p:sp>
        <p:nvSpPr>
          <p:cNvPr id="11" name="文本框 10">
            <a:extLst>
              <a:ext uri="{FF2B5EF4-FFF2-40B4-BE49-F238E27FC236}">
                <a16:creationId xmlns:a16="http://schemas.microsoft.com/office/drawing/2014/main" id="{7EB9829C-79E8-47E5-9BD1-6E73314FE615}"/>
              </a:ext>
            </a:extLst>
          </p:cNvPr>
          <p:cNvSpPr txBox="1"/>
          <p:nvPr/>
        </p:nvSpPr>
        <p:spPr>
          <a:xfrm>
            <a:off x="6351405" y="4211094"/>
            <a:ext cx="2844716" cy="954107"/>
          </a:xfrm>
          <a:prstGeom prst="rect">
            <a:avLst/>
          </a:prstGeom>
          <a:solidFill>
            <a:srgbClr val="CCECFF"/>
          </a:solidFill>
        </p:spPr>
        <p:txBody>
          <a:bodyPr wrap="square">
            <a:spAutoFit/>
          </a:bodyPr>
          <a:lstStyle/>
          <a:p>
            <a:r>
              <a:rPr lang="en-US" altLang="zh-CN" sz="1400" b="0" i="0" dirty="0">
                <a:solidFill>
                  <a:srgbClr val="C00000"/>
                </a:solidFill>
                <a:effectLst/>
                <a:latin typeface="Arial" panose="020B0604020202020204" pitchFamily="34" charset="0"/>
                <a:cs typeface="Arial" panose="020B0604020202020204" pitchFamily="34" charset="0"/>
              </a:rPr>
              <a:t>Not intended for production</a:t>
            </a:r>
          </a:p>
          <a:p>
            <a:r>
              <a:rPr lang="en-US" altLang="zh-CN" sz="1400" b="0" i="0" dirty="0">
                <a:effectLst/>
                <a:latin typeface="Arial" panose="020B0604020202020204" pitchFamily="34" charset="0"/>
                <a:cs typeface="Arial" panose="020B0604020202020204" pitchFamily="34" charset="0"/>
              </a:rPr>
              <a:t>But showcase how to assemble a track reconstruction chain using the tools from the toolbox</a:t>
            </a:r>
          </a:p>
        </p:txBody>
      </p:sp>
      <p:sp>
        <p:nvSpPr>
          <p:cNvPr id="15" name="箭头: 右 14">
            <a:extLst>
              <a:ext uri="{FF2B5EF4-FFF2-40B4-BE49-F238E27FC236}">
                <a16:creationId xmlns:a16="http://schemas.microsoft.com/office/drawing/2014/main" id="{46CDBEA3-225C-4F14-810A-7201696F0D20}"/>
              </a:ext>
            </a:extLst>
          </p:cNvPr>
          <p:cNvSpPr/>
          <p:nvPr/>
        </p:nvSpPr>
        <p:spPr>
          <a:xfrm rot="12537223">
            <a:off x="5958776" y="4828975"/>
            <a:ext cx="360040" cy="230283"/>
          </a:xfrm>
          <a:prstGeom prst="rightArrow">
            <a:avLst/>
          </a:prstGeom>
          <a:solidFill>
            <a:srgbClr val="C00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Tree>
    <p:extLst>
      <p:ext uri="{BB962C8B-B14F-4D97-AF65-F5344CB8AC3E}">
        <p14:creationId xmlns:p14="http://schemas.microsoft.com/office/powerpoint/2010/main" val="404852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rot="16200000" flipV="1">
            <a:off x="-1573907" y="1573907"/>
            <a:ext cx="5143501" cy="1995687"/>
            <a:chOff x="0" y="3147814"/>
            <a:chExt cx="9144000" cy="1995687"/>
          </a:xfrm>
        </p:grpSpPr>
        <p:sp>
          <p:nvSpPr>
            <p:cNvPr id="19" name="直角三角形 18"/>
            <p:cNvSpPr/>
            <p:nvPr/>
          </p:nvSpPr>
          <p:spPr>
            <a:xfrm flipH="1">
              <a:off x="3351099" y="3147815"/>
              <a:ext cx="5792901" cy="1995686"/>
            </a:xfrm>
            <a:prstGeom prst="rtTriangl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
          <p:nvSpPr>
            <p:cNvPr id="23" name="直角三角形 22"/>
            <p:cNvSpPr/>
            <p:nvPr/>
          </p:nvSpPr>
          <p:spPr>
            <a:xfrm>
              <a:off x="0" y="3147814"/>
              <a:ext cx="5792901" cy="1995686"/>
            </a:xfrm>
            <a:prstGeom prst="rtTriangl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grpSp>
      <p:sp>
        <p:nvSpPr>
          <p:cNvPr id="63" name="TextBox 23"/>
          <p:cNvSpPr txBox="1"/>
          <p:nvPr/>
        </p:nvSpPr>
        <p:spPr>
          <a:xfrm>
            <a:off x="558652" y="2227612"/>
            <a:ext cx="2874069" cy="527951"/>
          </a:xfrm>
          <a:prstGeom prst="rect">
            <a:avLst/>
          </a:prstGeom>
          <a:noFill/>
        </p:spPr>
        <p:txBody>
          <a:bodyPr wrap="square">
            <a:noAutofit/>
          </a:bodyPr>
          <a:lstStyle/>
          <a:p>
            <a:pPr algn="ctr"/>
            <a:r>
              <a:rPr lang="en-US" altLang="zh-CN" sz="2800" b="1" dirty="0">
                <a:solidFill>
                  <a:schemeClr val="tx1">
                    <a:lumMod val="65000"/>
                    <a:lumOff val="35000"/>
                  </a:schemeClr>
                </a:solidFill>
                <a:latin typeface="Times New Roman" panose="02020603050405020304" pitchFamily="18" charset="0"/>
                <a:cs typeface="Times New Roman" panose="02020603050405020304" pitchFamily="18" charset="0"/>
              </a:rPr>
              <a:t>Outline</a:t>
            </a:r>
          </a:p>
        </p:txBody>
      </p:sp>
      <p:sp>
        <p:nvSpPr>
          <p:cNvPr id="29" name="椭圆 28"/>
          <p:cNvSpPr/>
          <p:nvPr/>
        </p:nvSpPr>
        <p:spPr>
          <a:xfrm>
            <a:off x="3075346" y="1240258"/>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1</a:t>
            </a:r>
            <a:endParaRPr lang="zh-CN" altLang="en-US" sz="2400" dirty="0">
              <a:latin typeface="773-CAI978" panose="020B0402020204020303" pitchFamily="34" charset="0"/>
              <a:ea typeface="方正黑体简体" panose="02010601030101010101" pitchFamily="2" charset="-122"/>
            </a:endParaRPr>
          </a:p>
        </p:txBody>
      </p:sp>
      <p:sp>
        <p:nvSpPr>
          <p:cNvPr id="30" name="矩形 29"/>
          <p:cNvSpPr/>
          <p:nvPr/>
        </p:nvSpPr>
        <p:spPr>
          <a:xfrm>
            <a:off x="3776338" y="1336812"/>
            <a:ext cx="1556773" cy="369332"/>
          </a:xfrm>
          <a:prstGeom prst="rect">
            <a:avLst/>
          </a:prstGeom>
        </p:spPr>
        <p:txBody>
          <a:bodyPr wrap="none">
            <a:spAutoFit/>
          </a:bodyPr>
          <a:lstStyle/>
          <a:p>
            <a:r>
              <a:rPr lang="en-US" altLang="zh-CN" dirty="0">
                <a:solidFill>
                  <a:schemeClr val="accent1"/>
                </a:solidFill>
                <a:latin typeface="+mn-ea"/>
              </a:rPr>
              <a:t>Introduction</a:t>
            </a:r>
          </a:p>
        </p:txBody>
      </p:sp>
      <p:sp>
        <p:nvSpPr>
          <p:cNvPr id="2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14</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椭圆 8">
            <a:extLst>
              <a:ext uri="{FF2B5EF4-FFF2-40B4-BE49-F238E27FC236}">
                <a16:creationId xmlns:a16="http://schemas.microsoft.com/office/drawing/2014/main" id="{F58B1EF9-74DC-4C65-9BCF-D314E1E03C6D}"/>
              </a:ext>
            </a:extLst>
          </p:cNvPr>
          <p:cNvSpPr/>
          <p:nvPr/>
        </p:nvSpPr>
        <p:spPr>
          <a:xfrm>
            <a:off x="3075346" y="1946392"/>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2</a:t>
            </a:r>
            <a:endParaRPr lang="zh-CN" altLang="en-US" sz="2400" dirty="0">
              <a:latin typeface="773-CAI978" panose="020B0402020204020303" pitchFamily="34" charset="0"/>
              <a:ea typeface="方正黑体简体" panose="02010601030101010101" pitchFamily="2" charset="-122"/>
            </a:endParaRPr>
          </a:p>
        </p:txBody>
      </p:sp>
      <p:sp>
        <p:nvSpPr>
          <p:cNvPr id="10" name="矩形 9">
            <a:extLst>
              <a:ext uri="{FF2B5EF4-FFF2-40B4-BE49-F238E27FC236}">
                <a16:creationId xmlns:a16="http://schemas.microsoft.com/office/drawing/2014/main" id="{AEB3B973-C1D9-4ADE-A30A-9252734A4C6C}"/>
              </a:ext>
            </a:extLst>
          </p:cNvPr>
          <p:cNvSpPr/>
          <p:nvPr/>
        </p:nvSpPr>
        <p:spPr>
          <a:xfrm>
            <a:off x="3776338" y="2042946"/>
            <a:ext cx="3698385" cy="369332"/>
          </a:xfrm>
          <a:prstGeom prst="rect">
            <a:avLst/>
          </a:prstGeom>
        </p:spPr>
        <p:txBody>
          <a:bodyPr wrap="none">
            <a:spAutoFit/>
          </a:bodyPr>
          <a:lstStyle/>
          <a:p>
            <a:r>
              <a:rPr lang="en-US" altLang="zh-CN" dirty="0">
                <a:solidFill>
                  <a:schemeClr val="accent1"/>
                </a:solidFill>
                <a:latin typeface="+mn-ea"/>
              </a:rPr>
              <a:t>Application of ACTS to CEPCSW</a:t>
            </a:r>
          </a:p>
        </p:txBody>
      </p:sp>
      <p:sp>
        <p:nvSpPr>
          <p:cNvPr id="11" name="椭圆 10">
            <a:extLst>
              <a:ext uri="{FF2B5EF4-FFF2-40B4-BE49-F238E27FC236}">
                <a16:creationId xmlns:a16="http://schemas.microsoft.com/office/drawing/2014/main" id="{5E9A1963-7150-4667-A426-D3C98AA454D6}"/>
              </a:ext>
            </a:extLst>
          </p:cNvPr>
          <p:cNvSpPr/>
          <p:nvPr/>
        </p:nvSpPr>
        <p:spPr>
          <a:xfrm>
            <a:off x="3075346" y="2652526"/>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3</a:t>
            </a:r>
            <a:endParaRPr lang="zh-CN" altLang="en-US" sz="2400" dirty="0">
              <a:latin typeface="773-CAI978" panose="020B0402020204020303" pitchFamily="34" charset="0"/>
              <a:ea typeface="方正黑体简体" panose="02010601030101010101" pitchFamily="2" charset="-122"/>
            </a:endParaRPr>
          </a:p>
        </p:txBody>
      </p:sp>
      <p:sp>
        <p:nvSpPr>
          <p:cNvPr id="12" name="矩形 11">
            <a:extLst>
              <a:ext uri="{FF2B5EF4-FFF2-40B4-BE49-F238E27FC236}">
                <a16:creationId xmlns:a16="http://schemas.microsoft.com/office/drawing/2014/main" id="{1CB9EBF1-CCAE-4AF1-B732-2CC8F0744E28}"/>
              </a:ext>
            </a:extLst>
          </p:cNvPr>
          <p:cNvSpPr/>
          <p:nvPr/>
        </p:nvSpPr>
        <p:spPr>
          <a:xfrm>
            <a:off x="3776338" y="2749080"/>
            <a:ext cx="1590372" cy="369332"/>
          </a:xfrm>
          <a:prstGeom prst="rect">
            <a:avLst/>
          </a:prstGeom>
        </p:spPr>
        <p:txBody>
          <a:bodyPr wrap="none">
            <a:spAutoFit/>
          </a:bodyPr>
          <a:lstStyle/>
          <a:p>
            <a:r>
              <a:rPr lang="en-US" altLang="zh-CN" dirty="0">
                <a:solidFill>
                  <a:schemeClr val="accent1"/>
                </a:solidFill>
                <a:latin typeface="+mn-ea"/>
              </a:rPr>
              <a:t>Performance</a:t>
            </a:r>
          </a:p>
        </p:txBody>
      </p:sp>
      <p:sp>
        <p:nvSpPr>
          <p:cNvPr id="13" name="椭圆 12">
            <a:extLst>
              <a:ext uri="{FF2B5EF4-FFF2-40B4-BE49-F238E27FC236}">
                <a16:creationId xmlns:a16="http://schemas.microsoft.com/office/drawing/2014/main" id="{98C1DA9B-CF3F-4C16-AA5A-E8CAEA406E10}"/>
              </a:ext>
            </a:extLst>
          </p:cNvPr>
          <p:cNvSpPr/>
          <p:nvPr/>
        </p:nvSpPr>
        <p:spPr>
          <a:xfrm>
            <a:off x="3075346" y="3358661"/>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4</a:t>
            </a:r>
            <a:endParaRPr lang="zh-CN" altLang="en-US" sz="2400" dirty="0">
              <a:latin typeface="773-CAI978" panose="020B0402020204020303" pitchFamily="34" charset="0"/>
              <a:ea typeface="方正黑体简体" panose="02010601030101010101" pitchFamily="2" charset="-122"/>
            </a:endParaRPr>
          </a:p>
        </p:txBody>
      </p:sp>
      <p:sp>
        <p:nvSpPr>
          <p:cNvPr id="14" name="矩形 13">
            <a:extLst>
              <a:ext uri="{FF2B5EF4-FFF2-40B4-BE49-F238E27FC236}">
                <a16:creationId xmlns:a16="http://schemas.microsoft.com/office/drawing/2014/main" id="{7404FFBE-9C65-476B-AD84-4EBCD79E948A}"/>
              </a:ext>
            </a:extLst>
          </p:cNvPr>
          <p:cNvSpPr/>
          <p:nvPr/>
        </p:nvSpPr>
        <p:spPr>
          <a:xfrm>
            <a:off x="3776338" y="3455215"/>
            <a:ext cx="712054" cy="369332"/>
          </a:xfrm>
          <a:prstGeom prst="rect">
            <a:avLst/>
          </a:prstGeom>
        </p:spPr>
        <p:txBody>
          <a:bodyPr wrap="none">
            <a:spAutoFit/>
          </a:bodyPr>
          <a:lstStyle/>
          <a:p>
            <a:r>
              <a:rPr lang="en-US" altLang="zh-CN" dirty="0">
                <a:solidFill>
                  <a:schemeClr val="accent1"/>
                </a:solidFill>
                <a:latin typeface="+mn-ea"/>
              </a:rPr>
              <a:t>R&amp;D</a:t>
            </a:r>
          </a:p>
        </p:txBody>
      </p:sp>
    </p:spTree>
    <p:extLst>
      <p:ext uri="{BB962C8B-B14F-4D97-AF65-F5344CB8AC3E}">
        <p14:creationId xmlns:p14="http://schemas.microsoft.com/office/powerpoint/2010/main" val="1472563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15</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椭圆 12"/>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3</a:t>
            </a:r>
            <a:endParaRPr lang="zh-CN" altLang="en-US" sz="2400" dirty="0">
              <a:latin typeface="773-CAI978" panose="020B0402020204020303" pitchFamily="34" charset="0"/>
              <a:ea typeface="方正黑体简体" panose="02010601030101010101" pitchFamily="2" charset="-122"/>
            </a:endParaRPr>
          </a:p>
        </p:txBody>
      </p:sp>
      <p:sp>
        <p:nvSpPr>
          <p:cNvPr id="14" name="矩形 13"/>
          <p:cNvSpPr/>
          <p:nvPr/>
        </p:nvSpPr>
        <p:spPr>
          <a:xfrm>
            <a:off x="926995" y="178893"/>
            <a:ext cx="1590372" cy="369332"/>
          </a:xfrm>
          <a:prstGeom prst="rect">
            <a:avLst/>
          </a:prstGeom>
        </p:spPr>
        <p:txBody>
          <a:bodyPr wrap="none">
            <a:spAutoFit/>
          </a:bodyPr>
          <a:lstStyle/>
          <a:p>
            <a:r>
              <a:rPr lang="en-US" altLang="zh-CN" dirty="0">
                <a:solidFill>
                  <a:schemeClr val="accent1"/>
                </a:solidFill>
                <a:latin typeface="+mn-ea"/>
              </a:rPr>
              <a:t>Performance</a:t>
            </a:r>
          </a:p>
        </p:txBody>
      </p:sp>
      <p:pic>
        <p:nvPicPr>
          <p:cNvPr id="6" name="Google Shape;128;p21">
            <a:extLst>
              <a:ext uri="{FF2B5EF4-FFF2-40B4-BE49-F238E27FC236}">
                <a16:creationId xmlns:a16="http://schemas.microsoft.com/office/drawing/2014/main" id="{BF2C295B-4F55-4AF4-8EC0-31E7F01199A5}"/>
              </a:ext>
            </a:extLst>
          </p:cNvPr>
          <p:cNvPicPr preferRelativeResize="0"/>
          <p:nvPr/>
        </p:nvPicPr>
        <p:blipFill>
          <a:blip r:embed="rId3">
            <a:alphaModFix/>
          </a:blip>
          <a:stretch>
            <a:fillRect/>
          </a:stretch>
        </p:blipFill>
        <p:spPr>
          <a:xfrm>
            <a:off x="426130" y="628332"/>
            <a:ext cx="8360248" cy="4180124"/>
          </a:xfrm>
          <a:prstGeom prst="rect">
            <a:avLst/>
          </a:prstGeom>
          <a:noFill/>
          <a:ln>
            <a:noFill/>
          </a:ln>
        </p:spPr>
      </p:pic>
      <p:sp>
        <p:nvSpPr>
          <p:cNvPr id="7" name="文本框 6">
            <a:extLst>
              <a:ext uri="{FF2B5EF4-FFF2-40B4-BE49-F238E27FC236}">
                <a16:creationId xmlns:a16="http://schemas.microsoft.com/office/drawing/2014/main" id="{29DB141A-330B-4B36-8A3A-23F3344A1142}"/>
              </a:ext>
            </a:extLst>
          </p:cNvPr>
          <p:cNvSpPr txBox="1"/>
          <p:nvPr/>
        </p:nvSpPr>
        <p:spPr>
          <a:xfrm>
            <a:off x="395536" y="4808456"/>
            <a:ext cx="8992456" cy="276999"/>
          </a:xfrm>
          <a:prstGeom prst="rect">
            <a:avLst/>
          </a:prstGeom>
          <a:noFill/>
        </p:spPr>
        <p:txBody>
          <a:bodyPr wrap="square">
            <a:spAutoFit/>
          </a:bodyPr>
          <a:lstStyle/>
          <a:p>
            <a:r>
              <a:rPr lang="en-US" altLang="zh-CN" sz="1200" b="0" i="0" dirty="0">
                <a:effectLst/>
                <a:latin typeface="Arial" panose="020B0604020202020204" pitchFamily="34" charset="0"/>
                <a:cs typeface="Arial" panose="020B0604020202020204" pitchFamily="34" charset="0"/>
              </a:rPr>
              <a:t>Around the region θ=90°, efficiency drops due to the membrane cathode spanned between two rings in the center of the TPC.</a:t>
            </a:r>
          </a:p>
        </p:txBody>
      </p:sp>
      <p:sp>
        <p:nvSpPr>
          <p:cNvPr id="8" name="文本框 7">
            <a:extLst>
              <a:ext uri="{FF2B5EF4-FFF2-40B4-BE49-F238E27FC236}">
                <a16:creationId xmlns:a16="http://schemas.microsoft.com/office/drawing/2014/main" id="{CBFE8633-B513-4D4A-851A-4255562B031F}"/>
              </a:ext>
            </a:extLst>
          </p:cNvPr>
          <p:cNvSpPr txBox="1"/>
          <p:nvPr/>
        </p:nvSpPr>
        <p:spPr>
          <a:xfrm>
            <a:off x="5508104" y="159045"/>
            <a:ext cx="2448272"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Tracking efficiency</a:t>
            </a:r>
          </a:p>
        </p:txBody>
      </p:sp>
    </p:spTree>
    <p:extLst>
      <p:ext uri="{BB962C8B-B14F-4D97-AF65-F5344CB8AC3E}">
        <p14:creationId xmlns:p14="http://schemas.microsoft.com/office/powerpoint/2010/main" val="4270101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16</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FA537252-AD72-47AE-B197-FF741B1B39F1}"/>
              </a:ext>
            </a:extLst>
          </p:cNvPr>
          <p:cNvSpPr txBox="1"/>
          <p:nvPr/>
        </p:nvSpPr>
        <p:spPr>
          <a:xfrm>
            <a:off x="5940152" y="1419622"/>
            <a:ext cx="3096343" cy="2308324"/>
          </a:xfrm>
          <a:prstGeom prst="rect">
            <a:avLst/>
          </a:prstGeom>
          <a:noFill/>
        </p:spPr>
        <p:txBody>
          <a:bodyPr wrap="square">
            <a:spAutoFit/>
          </a:bodyPr>
          <a:lstStyle/>
          <a:p>
            <a:r>
              <a:rPr lang="en-US" altLang="zh-CN" b="0" i="0" dirty="0">
                <a:effectLst/>
                <a:latin typeface="Arial" panose="020B0604020202020204" pitchFamily="34" charset="0"/>
                <a:cs typeface="Arial" panose="020B0604020202020204" pitchFamily="34" charset="0"/>
              </a:rPr>
              <a:t>The TPC in conjunction with the OTK is able to provide the longest possible radial lever arm for the track fit, improving the resolution at the high momentum region (about 10-20% better than without OTK)</a:t>
            </a:r>
          </a:p>
        </p:txBody>
      </p:sp>
      <p:pic>
        <p:nvPicPr>
          <p:cNvPr id="7" name="Google Shape;151;p24">
            <a:extLst>
              <a:ext uri="{FF2B5EF4-FFF2-40B4-BE49-F238E27FC236}">
                <a16:creationId xmlns:a16="http://schemas.microsoft.com/office/drawing/2014/main" id="{E3C728C9-946A-490F-A3CF-2EBC0FFFEE2C}"/>
              </a:ext>
            </a:extLst>
          </p:cNvPr>
          <p:cNvPicPr preferRelativeResize="0"/>
          <p:nvPr/>
        </p:nvPicPr>
        <p:blipFill>
          <a:blip r:embed="rId3">
            <a:alphaModFix/>
          </a:blip>
          <a:stretch>
            <a:fillRect/>
          </a:stretch>
        </p:blipFill>
        <p:spPr>
          <a:xfrm>
            <a:off x="9535" y="810112"/>
            <a:ext cx="5790049" cy="4331224"/>
          </a:xfrm>
          <a:prstGeom prst="rect">
            <a:avLst/>
          </a:prstGeom>
          <a:noFill/>
          <a:ln>
            <a:noFill/>
          </a:ln>
        </p:spPr>
      </p:pic>
      <p:sp>
        <p:nvSpPr>
          <p:cNvPr id="8" name="椭圆 7">
            <a:extLst>
              <a:ext uri="{FF2B5EF4-FFF2-40B4-BE49-F238E27FC236}">
                <a16:creationId xmlns:a16="http://schemas.microsoft.com/office/drawing/2014/main" id="{F217AA36-5374-415F-81D7-18303CEE5716}"/>
              </a:ext>
            </a:extLst>
          </p:cNvPr>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3</a:t>
            </a:r>
            <a:endParaRPr lang="zh-CN" altLang="en-US" sz="2400" dirty="0">
              <a:latin typeface="773-CAI978" panose="020B0402020204020303" pitchFamily="34" charset="0"/>
              <a:ea typeface="方正黑体简体" panose="02010601030101010101" pitchFamily="2" charset="-122"/>
            </a:endParaRPr>
          </a:p>
        </p:txBody>
      </p:sp>
      <p:sp>
        <p:nvSpPr>
          <p:cNvPr id="9" name="矩形 8">
            <a:extLst>
              <a:ext uri="{FF2B5EF4-FFF2-40B4-BE49-F238E27FC236}">
                <a16:creationId xmlns:a16="http://schemas.microsoft.com/office/drawing/2014/main" id="{CDAC0357-5107-4662-8CA0-F579F1E3C6BB}"/>
              </a:ext>
            </a:extLst>
          </p:cNvPr>
          <p:cNvSpPr/>
          <p:nvPr/>
        </p:nvSpPr>
        <p:spPr>
          <a:xfrm>
            <a:off x="926995" y="178893"/>
            <a:ext cx="1590372" cy="369332"/>
          </a:xfrm>
          <a:prstGeom prst="rect">
            <a:avLst/>
          </a:prstGeom>
        </p:spPr>
        <p:txBody>
          <a:bodyPr wrap="none">
            <a:spAutoFit/>
          </a:bodyPr>
          <a:lstStyle/>
          <a:p>
            <a:r>
              <a:rPr lang="en-US" altLang="zh-CN" dirty="0">
                <a:solidFill>
                  <a:schemeClr val="accent1"/>
                </a:solidFill>
                <a:latin typeface="+mn-ea"/>
              </a:rPr>
              <a:t>Performance</a:t>
            </a:r>
          </a:p>
        </p:txBody>
      </p:sp>
      <p:sp>
        <p:nvSpPr>
          <p:cNvPr id="10" name="文本框 9">
            <a:extLst>
              <a:ext uri="{FF2B5EF4-FFF2-40B4-BE49-F238E27FC236}">
                <a16:creationId xmlns:a16="http://schemas.microsoft.com/office/drawing/2014/main" id="{6DA527A6-C6E4-4411-B90C-A32DA6D922D2}"/>
              </a:ext>
            </a:extLst>
          </p:cNvPr>
          <p:cNvSpPr txBox="1"/>
          <p:nvPr/>
        </p:nvSpPr>
        <p:spPr>
          <a:xfrm>
            <a:off x="5508104" y="159045"/>
            <a:ext cx="2448272"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Tracking resolution</a:t>
            </a:r>
          </a:p>
        </p:txBody>
      </p:sp>
    </p:spTree>
    <p:extLst>
      <p:ext uri="{BB962C8B-B14F-4D97-AF65-F5344CB8AC3E}">
        <p14:creationId xmlns:p14="http://schemas.microsoft.com/office/powerpoint/2010/main" val="1793944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17</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FA537252-AD72-47AE-B197-FF741B1B39F1}"/>
              </a:ext>
            </a:extLst>
          </p:cNvPr>
          <p:cNvSpPr txBox="1"/>
          <p:nvPr/>
        </p:nvSpPr>
        <p:spPr>
          <a:xfrm>
            <a:off x="6372200" y="1563638"/>
            <a:ext cx="2627784" cy="1477328"/>
          </a:xfrm>
          <a:prstGeom prst="rect">
            <a:avLst/>
          </a:prstGeom>
          <a:noFill/>
        </p:spPr>
        <p:txBody>
          <a:bodyPr wrap="square">
            <a:spAutoFit/>
          </a:bodyPr>
          <a:lstStyle/>
          <a:p>
            <a:r>
              <a:rPr lang="en-US" altLang="zh-CN" b="0" i="0" dirty="0">
                <a:effectLst/>
                <a:latin typeface="Arial" panose="020B0604020202020204" pitchFamily="34" charset="0"/>
                <a:cs typeface="Arial" panose="020B0604020202020204" pitchFamily="34" charset="0"/>
              </a:rPr>
              <a:t>Pull distribution shows the uncertainties of momentum provided by ACTS Kalman Fitter (KF) are valid</a:t>
            </a:r>
          </a:p>
        </p:txBody>
      </p:sp>
      <p:pic>
        <p:nvPicPr>
          <p:cNvPr id="7" name="Google Shape;159;p25">
            <a:extLst>
              <a:ext uri="{FF2B5EF4-FFF2-40B4-BE49-F238E27FC236}">
                <a16:creationId xmlns:a16="http://schemas.microsoft.com/office/drawing/2014/main" id="{11EA1DDE-CD65-4E8D-AAD7-E594930934A1}"/>
              </a:ext>
            </a:extLst>
          </p:cNvPr>
          <p:cNvPicPr preferRelativeResize="0"/>
          <p:nvPr/>
        </p:nvPicPr>
        <p:blipFill>
          <a:blip r:embed="rId3">
            <a:alphaModFix/>
          </a:blip>
          <a:stretch>
            <a:fillRect/>
          </a:stretch>
        </p:blipFill>
        <p:spPr>
          <a:xfrm>
            <a:off x="49703" y="800466"/>
            <a:ext cx="6164275" cy="3052039"/>
          </a:xfrm>
          <a:prstGeom prst="rect">
            <a:avLst/>
          </a:prstGeom>
          <a:noFill/>
          <a:ln>
            <a:noFill/>
          </a:ln>
        </p:spPr>
      </p:pic>
      <p:sp>
        <p:nvSpPr>
          <p:cNvPr id="8" name="椭圆 7">
            <a:extLst>
              <a:ext uri="{FF2B5EF4-FFF2-40B4-BE49-F238E27FC236}">
                <a16:creationId xmlns:a16="http://schemas.microsoft.com/office/drawing/2014/main" id="{0A22DEBA-3E0D-4BF4-91C4-8013B5FE09D9}"/>
              </a:ext>
            </a:extLst>
          </p:cNvPr>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3</a:t>
            </a:r>
            <a:endParaRPr lang="zh-CN" altLang="en-US" sz="2400" dirty="0">
              <a:latin typeface="773-CAI978" panose="020B0402020204020303" pitchFamily="34" charset="0"/>
              <a:ea typeface="方正黑体简体" panose="02010601030101010101" pitchFamily="2" charset="-122"/>
            </a:endParaRPr>
          </a:p>
        </p:txBody>
      </p:sp>
      <p:sp>
        <p:nvSpPr>
          <p:cNvPr id="9" name="矩形 8">
            <a:extLst>
              <a:ext uri="{FF2B5EF4-FFF2-40B4-BE49-F238E27FC236}">
                <a16:creationId xmlns:a16="http://schemas.microsoft.com/office/drawing/2014/main" id="{1D9480A4-FC89-47BF-938B-3507C042B728}"/>
              </a:ext>
            </a:extLst>
          </p:cNvPr>
          <p:cNvSpPr/>
          <p:nvPr/>
        </p:nvSpPr>
        <p:spPr>
          <a:xfrm>
            <a:off x="926995" y="178893"/>
            <a:ext cx="1590372" cy="369332"/>
          </a:xfrm>
          <a:prstGeom prst="rect">
            <a:avLst/>
          </a:prstGeom>
        </p:spPr>
        <p:txBody>
          <a:bodyPr wrap="none">
            <a:spAutoFit/>
          </a:bodyPr>
          <a:lstStyle/>
          <a:p>
            <a:r>
              <a:rPr lang="en-US" altLang="zh-CN" dirty="0">
                <a:solidFill>
                  <a:schemeClr val="accent1"/>
                </a:solidFill>
                <a:latin typeface="+mn-ea"/>
              </a:rPr>
              <a:t>Performance</a:t>
            </a:r>
          </a:p>
        </p:txBody>
      </p:sp>
      <p:sp>
        <p:nvSpPr>
          <p:cNvPr id="10" name="文本框 9">
            <a:extLst>
              <a:ext uri="{FF2B5EF4-FFF2-40B4-BE49-F238E27FC236}">
                <a16:creationId xmlns:a16="http://schemas.microsoft.com/office/drawing/2014/main" id="{92BBCEAF-DC37-4B85-A2D3-B4269E55421C}"/>
              </a:ext>
            </a:extLst>
          </p:cNvPr>
          <p:cNvSpPr txBox="1"/>
          <p:nvPr/>
        </p:nvSpPr>
        <p:spPr>
          <a:xfrm>
            <a:off x="5292081" y="159045"/>
            <a:ext cx="2924924"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Track fitting validation</a:t>
            </a:r>
          </a:p>
        </p:txBody>
      </p:sp>
      <p:sp>
        <p:nvSpPr>
          <p:cNvPr id="11" name="文本框 10">
            <a:extLst>
              <a:ext uri="{FF2B5EF4-FFF2-40B4-BE49-F238E27FC236}">
                <a16:creationId xmlns:a16="http://schemas.microsoft.com/office/drawing/2014/main" id="{82F0A8C0-68DB-45B7-A16A-1C918E5860C1}"/>
              </a:ext>
            </a:extLst>
          </p:cNvPr>
          <p:cNvSpPr txBox="1"/>
          <p:nvPr/>
        </p:nvSpPr>
        <p:spPr>
          <a:xfrm>
            <a:off x="162155" y="4183383"/>
            <a:ext cx="6624736" cy="646331"/>
          </a:xfrm>
          <a:prstGeom prst="rect">
            <a:avLst/>
          </a:prstGeom>
          <a:noFill/>
        </p:spPr>
        <p:txBody>
          <a:bodyPr wrap="square">
            <a:spAutoFit/>
          </a:bodyPr>
          <a:lstStyle/>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The tracking performance achieved with ACTS shows excellent agreement with full detector simulations. </a:t>
            </a:r>
          </a:p>
        </p:txBody>
      </p:sp>
    </p:spTree>
    <p:extLst>
      <p:ext uri="{BB962C8B-B14F-4D97-AF65-F5344CB8AC3E}">
        <p14:creationId xmlns:p14="http://schemas.microsoft.com/office/powerpoint/2010/main" val="960140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18</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6" name="文本框 25"/>
          <p:cNvSpPr txBox="1"/>
          <p:nvPr/>
        </p:nvSpPr>
        <p:spPr>
          <a:xfrm>
            <a:off x="5192669" y="234046"/>
            <a:ext cx="3024336"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Computing performance</a:t>
            </a:r>
          </a:p>
        </p:txBody>
      </p:sp>
      <p:sp>
        <p:nvSpPr>
          <p:cNvPr id="6" name="文本框 5">
            <a:extLst>
              <a:ext uri="{FF2B5EF4-FFF2-40B4-BE49-F238E27FC236}">
                <a16:creationId xmlns:a16="http://schemas.microsoft.com/office/drawing/2014/main" id="{FA537252-AD72-47AE-B197-FF741B1B39F1}"/>
              </a:ext>
            </a:extLst>
          </p:cNvPr>
          <p:cNvSpPr txBox="1"/>
          <p:nvPr/>
        </p:nvSpPr>
        <p:spPr>
          <a:xfrm>
            <a:off x="5220072" y="901280"/>
            <a:ext cx="3750940" cy="3416320"/>
          </a:xfrm>
          <a:prstGeom prst="rect">
            <a:avLst/>
          </a:prstGeom>
          <a:noFill/>
        </p:spPr>
        <p:txBody>
          <a:bodyPr wrap="square">
            <a:spAutoFit/>
          </a:bodyPr>
          <a:lstStyle/>
          <a:p>
            <a:r>
              <a:rPr lang="en-US" altLang="zh-CN" b="0" i="0" dirty="0">
                <a:effectLst/>
                <a:latin typeface="Arial" panose="020B0604020202020204" pitchFamily="34" charset="0"/>
                <a:cs typeface="Arial" panose="020B0604020202020204" pitchFamily="34" charset="0"/>
              </a:rPr>
              <a:t>Time cost of reconstruction for single-track events:</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Tested with </a:t>
            </a:r>
            <a:r>
              <a:rPr lang="en-US" altLang="zh-CN" b="0" i="0" dirty="0">
                <a:solidFill>
                  <a:srgbClr val="C00000"/>
                </a:solidFill>
                <a:effectLst/>
                <a:latin typeface="Arial" panose="020B0604020202020204" pitchFamily="34" charset="0"/>
                <a:cs typeface="Arial" panose="020B0604020202020204" pitchFamily="34" charset="0"/>
              </a:rPr>
              <a:t>single thread </a:t>
            </a:r>
            <a:r>
              <a:rPr lang="en-US" altLang="zh-CN" b="0" i="0" dirty="0">
                <a:effectLst/>
                <a:latin typeface="Arial" panose="020B0604020202020204" pitchFamily="34" charset="0"/>
                <a:cs typeface="Arial" panose="020B0604020202020204" pitchFamily="34" charset="0"/>
              </a:rPr>
              <a:t>at:</a:t>
            </a:r>
          </a:p>
          <a:p>
            <a:pPr marL="742950" lvl="1"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Intel(R) Xeon(R) Silver CPU 4214 @ 2.20GHz</a:t>
            </a:r>
          </a:p>
          <a:p>
            <a:pPr marL="285750" indent="-285750">
              <a:buFont typeface="Arial" panose="020B0604020202020204" pitchFamily="34" charset="0"/>
              <a:buChar char="•"/>
            </a:pPr>
            <a:endParaRPr lang="en-US" altLang="zh-CN" b="0"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Total </a:t>
            </a:r>
            <a:r>
              <a:rPr lang="zh-CN" altLang="en-US" b="0" i="0" dirty="0">
                <a:effectLst/>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37ms/event</a:t>
            </a:r>
            <a:endParaRPr lang="en-US" altLang="zh-CN" b="0"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Time cost percentages</a:t>
            </a:r>
          </a:p>
          <a:p>
            <a:pPr marL="742950" lvl="1"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Full Track Finding </a:t>
            </a:r>
            <a:r>
              <a:rPr lang="en-US" altLang="zh-CN" b="0" i="0" dirty="0">
                <a:solidFill>
                  <a:srgbClr val="8C564B"/>
                </a:solidFill>
                <a:effectLst/>
                <a:latin typeface="Arial" panose="020B0604020202020204" pitchFamily="34" charset="0"/>
                <a:cs typeface="Arial" panose="020B0604020202020204" pitchFamily="34" charset="0"/>
              </a:rPr>
              <a:t>83</a:t>
            </a:r>
            <a:r>
              <a:rPr lang="en-US" altLang="zh-CN" b="0" i="0" dirty="0">
                <a:effectLst/>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Silicon Track Finding </a:t>
            </a:r>
            <a:r>
              <a:rPr lang="en-US" altLang="zh-CN" b="0" i="0" dirty="0">
                <a:solidFill>
                  <a:srgbClr val="D62728"/>
                </a:solidFill>
                <a:effectLst/>
                <a:latin typeface="Arial" panose="020B0604020202020204" pitchFamily="34" charset="0"/>
                <a:cs typeface="Arial" panose="020B0604020202020204" pitchFamily="34" charset="0"/>
              </a:rPr>
              <a:t>10.2</a:t>
            </a:r>
            <a:r>
              <a:rPr lang="en-US" altLang="zh-CN" b="0" i="0" dirty="0">
                <a:effectLst/>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Track Fitting </a:t>
            </a:r>
            <a:r>
              <a:rPr lang="en-US" altLang="zh-CN" b="0" i="0" dirty="0">
                <a:solidFill>
                  <a:srgbClr val="1F77B4"/>
                </a:solidFill>
                <a:effectLst/>
                <a:latin typeface="Arial" panose="020B0604020202020204" pitchFamily="34" charset="0"/>
                <a:cs typeface="Arial" panose="020B0604020202020204" pitchFamily="34" charset="0"/>
              </a:rPr>
              <a:t>6.07</a:t>
            </a:r>
            <a:r>
              <a:rPr lang="en-US" altLang="zh-CN" b="0" i="0" dirty="0">
                <a:effectLst/>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Others  </a:t>
            </a:r>
            <a:r>
              <a:rPr lang="en-US" altLang="zh-CN" b="0" i="0" dirty="0">
                <a:solidFill>
                  <a:schemeClr val="tx1">
                    <a:lumMod val="50000"/>
                    <a:lumOff val="50000"/>
                  </a:schemeClr>
                </a:solidFill>
                <a:effectLst/>
                <a:latin typeface="Arial" panose="020B0604020202020204" pitchFamily="34" charset="0"/>
                <a:cs typeface="Arial" panose="020B0604020202020204" pitchFamily="34" charset="0"/>
              </a:rPr>
              <a:t>0.73</a:t>
            </a:r>
            <a:r>
              <a:rPr lang="en-US" altLang="zh-CN" b="0" i="0" dirty="0">
                <a:effectLst/>
                <a:latin typeface="Arial" panose="020B0604020202020204" pitchFamily="34" charset="0"/>
                <a:cs typeface="Arial" panose="020B0604020202020204" pitchFamily="34" charset="0"/>
              </a:rPr>
              <a:t>%</a:t>
            </a:r>
          </a:p>
        </p:txBody>
      </p:sp>
      <p:pic>
        <p:nvPicPr>
          <p:cNvPr id="7" name="Google Shape;168;p26">
            <a:extLst>
              <a:ext uri="{FF2B5EF4-FFF2-40B4-BE49-F238E27FC236}">
                <a16:creationId xmlns:a16="http://schemas.microsoft.com/office/drawing/2014/main" id="{02C0FB01-90A1-475F-9ABB-D2BA6AD69EA5}"/>
              </a:ext>
            </a:extLst>
          </p:cNvPr>
          <p:cNvPicPr preferRelativeResize="0"/>
          <p:nvPr/>
        </p:nvPicPr>
        <p:blipFill>
          <a:blip r:embed="rId3">
            <a:alphaModFix/>
          </a:blip>
          <a:stretch>
            <a:fillRect/>
          </a:stretch>
        </p:blipFill>
        <p:spPr>
          <a:xfrm>
            <a:off x="35496" y="889840"/>
            <a:ext cx="5178051" cy="4141425"/>
          </a:xfrm>
          <a:prstGeom prst="rect">
            <a:avLst/>
          </a:prstGeom>
          <a:noFill/>
          <a:ln>
            <a:noFill/>
          </a:ln>
        </p:spPr>
      </p:pic>
      <p:pic>
        <p:nvPicPr>
          <p:cNvPr id="9" name="图片 8">
            <a:extLst>
              <a:ext uri="{FF2B5EF4-FFF2-40B4-BE49-F238E27FC236}">
                <a16:creationId xmlns:a16="http://schemas.microsoft.com/office/drawing/2014/main" id="{1E6DE457-3CE5-4318-A89B-E506385969D2}"/>
              </a:ext>
            </a:extLst>
          </p:cNvPr>
          <p:cNvPicPr>
            <a:picLocks noChangeAspect="1"/>
          </p:cNvPicPr>
          <p:nvPr/>
        </p:nvPicPr>
        <p:blipFill>
          <a:blip r:embed="rId4"/>
          <a:stretch>
            <a:fillRect/>
          </a:stretch>
        </p:blipFill>
        <p:spPr>
          <a:xfrm>
            <a:off x="7854207" y="3965368"/>
            <a:ext cx="1123330" cy="1087949"/>
          </a:xfrm>
          <a:prstGeom prst="rect">
            <a:avLst/>
          </a:prstGeom>
        </p:spPr>
      </p:pic>
      <p:sp>
        <p:nvSpPr>
          <p:cNvPr id="15" name="椭圆 14">
            <a:extLst>
              <a:ext uri="{FF2B5EF4-FFF2-40B4-BE49-F238E27FC236}">
                <a16:creationId xmlns:a16="http://schemas.microsoft.com/office/drawing/2014/main" id="{071ECCEC-26B6-4C8B-98A1-5C5538A74C9B}"/>
              </a:ext>
            </a:extLst>
          </p:cNvPr>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3</a:t>
            </a:r>
            <a:endParaRPr lang="zh-CN" altLang="en-US" sz="2400" dirty="0">
              <a:latin typeface="773-CAI978" panose="020B0402020204020303" pitchFamily="34" charset="0"/>
              <a:ea typeface="方正黑体简体" panose="02010601030101010101" pitchFamily="2" charset="-122"/>
            </a:endParaRPr>
          </a:p>
        </p:txBody>
      </p:sp>
      <p:sp>
        <p:nvSpPr>
          <p:cNvPr id="16" name="矩形 15">
            <a:extLst>
              <a:ext uri="{FF2B5EF4-FFF2-40B4-BE49-F238E27FC236}">
                <a16:creationId xmlns:a16="http://schemas.microsoft.com/office/drawing/2014/main" id="{E84E1095-789D-4B37-AD38-D3C6BC7C3B9E}"/>
              </a:ext>
            </a:extLst>
          </p:cNvPr>
          <p:cNvSpPr/>
          <p:nvPr/>
        </p:nvSpPr>
        <p:spPr>
          <a:xfrm>
            <a:off x="926995" y="178893"/>
            <a:ext cx="1590372" cy="369332"/>
          </a:xfrm>
          <a:prstGeom prst="rect">
            <a:avLst/>
          </a:prstGeom>
        </p:spPr>
        <p:txBody>
          <a:bodyPr wrap="none">
            <a:spAutoFit/>
          </a:bodyPr>
          <a:lstStyle/>
          <a:p>
            <a:r>
              <a:rPr lang="en-US" altLang="zh-CN" dirty="0">
                <a:solidFill>
                  <a:schemeClr val="accent1"/>
                </a:solidFill>
                <a:latin typeface="+mn-ea"/>
              </a:rPr>
              <a:t>Performance</a:t>
            </a:r>
          </a:p>
        </p:txBody>
      </p:sp>
    </p:spTree>
    <p:extLst>
      <p:ext uri="{BB962C8B-B14F-4D97-AF65-F5344CB8AC3E}">
        <p14:creationId xmlns:p14="http://schemas.microsoft.com/office/powerpoint/2010/main" val="747354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rot="16200000" flipV="1">
            <a:off x="-1573907" y="1573907"/>
            <a:ext cx="5143501" cy="1995687"/>
            <a:chOff x="0" y="3147814"/>
            <a:chExt cx="9144000" cy="1995687"/>
          </a:xfrm>
        </p:grpSpPr>
        <p:sp>
          <p:nvSpPr>
            <p:cNvPr id="19" name="直角三角形 18"/>
            <p:cNvSpPr/>
            <p:nvPr/>
          </p:nvSpPr>
          <p:spPr>
            <a:xfrm flipH="1">
              <a:off x="3351099" y="3147815"/>
              <a:ext cx="5792901" cy="1995686"/>
            </a:xfrm>
            <a:prstGeom prst="rtTriangl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
          <p:nvSpPr>
            <p:cNvPr id="23" name="直角三角形 22"/>
            <p:cNvSpPr/>
            <p:nvPr/>
          </p:nvSpPr>
          <p:spPr>
            <a:xfrm>
              <a:off x="0" y="3147814"/>
              <a:ext cx="5792901" cy="1995686"/>
            </a:xfrm>
            <a:prstGeom prst="rtTriangl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grpSp>
      <p:sp>
        <p:nvSpPr>
          <p:cNvPr id="63" name="TextBox 23"/>
          <p:cNvSpPr txBox="1"/>
          <p:nvPr/>
        </p:nvSpPr>
        <p:spPr>
          <a:xfrm>
            <a:off x="558652" y="2227612"/>
            <a:ext cx="2874069" cy="527951"/>
          </a:xfrm>
          <a:prstGeom prst="rect">
            <a:avLst/>
          </a:prstGeom>
          <a:noFill/>
        </p:spPr>
        <p:txBody>
          <a:bodyPr wrap="square">
            <a:noAutofit/>
          </a:bodyPr>
          <a:lstStyle/>
          <a:p>
            <a:pPr algn="ctr"/>
            <a:r>
              <a:rPr lang="en-US" altLang="zh-CN" sz="2800" b="1" dirty="0">
                <a:solidFill>
                  <a:schemeClr val="tx1">
                    <a:lumMod val="65000"/>
                    <a:lumOff val="35000"/>
                  </a:schemeClr>
                </a:solidFill>
                <a:latin typeface="Times New Roman" panose="02020603050405020304" pitchFamily="18" charset="0"/>
                <a:cs typeface="Times New Roman" panose="02020603050405020304" pitchFamily="18" charset="0"/>
              </a:rPr>
              <a:t>Outline</a:t>
            </a:r>
          </a:p>
        </p:txBody>
      </p:sp>
      <p:sp>
        <p:nvSpPr>
          <p:cNvPr id="29" name="椭圆 28"/>
          <p:cNvSpPr/>
          <p:nvPr/>
        </p:nvSpPr>
        <p:spPr>
          <a:xfrm>
            <a:off x="3075346" y="1240258"/>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1</a:t>
            </a:r>
            <a:endParaRPr lang="zh-CN" altLang="en-US" sz="2400" dirty="0">
              <a:latin typeface="773-CAI978" panose="020B0402020204020303" pitchFamily="34" charset="0"/>
              <a:ea typeface="方正黑体简体" panose="02010601030101010101" pitchFamily="2" charset="-122"/>
            </a:endParaRPr>
          </a:p>
        </p:txBody>
      </p:sp>
      <p:sp>
        <p:nvSpPr>
          <p:cNvPr id="30" name="矩形 29"/>
          <p:cNvSpPr/>
          <p:nvPr/>
        </p:nvSpPr>
        <p:spPr>
          <a:xfrm>
            <a:off x="3776338" y="1336812"/>
            <a:ext cx="1556773" cy="369332"/>
          </a:xfrm>
          <a:prstGeom prst="rect">
            <a:avLst/>
          </a:prstGeom>
        </p:spPr>
        <p:txBody>
          <a:bodyPr wrap="none">
            <a:spAutoFit/>
          </a:bodyPr>
          <a:lstStyle/>
          <a:p>
            <a:r>
              <a:rPr lang="en-US" altLang="zh-CN" dirty="0">
                <a:solidFill>
                  <a:schemeClr val="accent1"/>
                </a:solidFill>
                <a:latin typeface="+mn-ea"/>
              </a:rPr>
              <a:t>Introduction</a:t>
            </a:r>
          </a:p>
        </p:txBody>
      </p:sp>
      <p:sp>
        <p:nvSpPr>
          <p:cNvPr id="2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19</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椭圆 8">
            <a:extLst>
              <a:ext uri="{FF2B5EF4-FFF2-40B4-BE49-F238E27FC236}">
                <a16:creationId xmlns:a16="http://schemas.microsoft.com/office/drawing/2014/main" id="{F58B1EF9-74DC-4C65-9BCF-D314E1E03C6D}"/>
              </a:ext>
            </a:extLst>
          </p:cNvPr>
          <p:cNvSpPr/>
          <p:nvPr/>
        </p:nvSpPr>
        <p:spPr>
          <a:xfrm>
            <a:off x="3075346" y="1946392"/>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2</a:t>
            </a:r>
            <a:endParaRPr lang="zh-CN" altLang="en-US" sz="2400" dirty="0">
              <a:latin typeface="773-CAI978" panose="020B0402020204020303" pitchFamily="34" charset="0"/>
              <a:ea typeface="方正黑体简体" panose="02010601030101010101" pitchFamily="2" charset="-122"/>
            </a:endParaRPr>
          </a:p>
        </p:txBody>
      </p:sp>
      <p:sp>
        <p:nvSpPr>
          <p:cNvPr id="10" name="矩形 9">
            <a:extLst>
              <a:ext uri="{FF2B5EF4-FFF2-40B4-BE49-F238E27FC236}">
                <a16:creationId xmlns:a16="http://schemas.microsoft.com/office/drawing/2014/main" id="{AEB3B973-C1D9-4ADE-A30A-9252734A4C6C}"/>
              </a:ext>
            </a:extLst>
          </p:cNvPr>
          <p:cNvSpPr/>
          <p:nvPr/>
        </p:nvSpPr>
        <p:spPr>
          <a:xfrm>
            <a:off x="3776338" y="2042946"/>
            <a:ext cx="3698385" cy="369332"/>
          </a:xfrm>
          <a:prstGeom prst="rect">
            <a:avLst/>
          </a:prstGeom>
        </p:spPr>
        <p:txBody>
          <a:bodyPr wrap="none">
            <a:spAutoFit/>
          </a:bodyPr>
          <a:lstStyle/>
          <a:p>
            <a:r>
              <a:rPr lang="en-US" altLang="zh-CN" dirty="0">
                <a:solidFill>
                  <a:schemeClr val="accent1"/>
                </a:solidFill>
                <a:latin typeface="+mn-ea"/>
              </a:rPr>
              <a:t>Application of ACTS to CEPCSW</a:t>
            </a:r>
          </a:p>
        </p:txBody>
      </p:sp>
      <p:sp>
        <p:nvSpPr>
          <p:cNvPr id="11" name="椭圆 10">
            <a:extLst>
              <a:ext uri="{FF2B5EF4-FFF2-40B4-BE49-F238E27FC236}">
                <a16:creationId xmlns:a16="http://schemas.microsoft.com/office/drawing/2014/main" id="{5E9A1963-7150-4667-A426-D3C98AA454D6}"/>
              </a:ext>
            </a:extLst>
          </p:cNvPr>
          <p:cNvSpPr/>
          <p:nvPr/>
        </p:nvSpPr>
        <p:spPr>
          <a:xfrm>
            <a:off x="3075346" y="2652526"/>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3</a:t>
            </a:r>
            <a:endParaRPr lang="zh-CN" altLang="en-US" sz="2400" dirty="0">
              <a:latin typeface="773-CAI978" panose="020B0402020204020303" pitchFamily="34" charset="0"/>
              <a:ea typeface="方正黑体简体" panose="02010601030101010101" pitchFamily="2" charset="-122"/>
            </a:endParaRPr>
          </a:p>
        </p:txBody>
      </p:sp>
      <p:sp>
        <p:nvSpPr>
          <p:cNvPr id="12" name="矩形 11">
            <a:extLst>
              <a:ext uri="{FF2B5EF4-FFF2-40B4-BE49-F238E27FC236}">
                <a16:creationId xmlns:a16="http://schemas.microsoft.com/office/drawing/2014/main" id="{1CB9EBF1-CCAE-4AF1-B732-2CC8F0744E28}"/>
              </a:ext>
            </a:extLst>
          </p:cNvPr>
          <p:cNvSpPr/>
          <p:nvPr/>
        </p:nvSpPr>
        <p:spPr>
          <a:xfrm>
            <a:off x="3776338" y="2749080"/>
            <a:ext cx="1590372" cy="369332"/>
          </a:xfrm>
          <a:prstGeom prst="rect">
            <a:avLst/>
          </a:prstGeom>
        </p:spPr>
        <p:txBody>
          <a:bodyPr wrap="none">
            <a:spAutoFit/>
          </a:bodyPr>
          <a:lstStyle/>
          <a:p>
            <a:r>
              <a:rPr lang="en-US" altLang="zh-CN" dirty="0">
                <a:solidFill>
                  <a:schemeClr val="accent1"/>
                </a:solidFill>
                <a:latin typeface="+mn-ea"/>
              </a:rPr>
              <a:t>Performance</a:t>
            </a:r>
          </a:p>
        </p:txBody>
      </p:sp>
      <p:sp>
        <p:nvSpPr>
          <p:cNvPr id="13" name="椭圆 12">
            <a:extLst>
              <a:ext uri="{FF2B5EF4-FFF2-40B4-BE49-F238E27FC236}">
                <a16:creationId xmlns:a16="http://schemas.microsoft.com/office/drawing/2014/main" id="{98C1DA9B-CF3F-4C16-AA5A-E8CAEA406E10}"/>
              </a:ext>
            </a:extLst>
          </p:cNvPr>
          <p:cNvSpPr/>
          <p:nvPr/>
        </p:nvSpPr>
        <p:spPr>
          <a:xfrm>
            <a:off x="3075346" y="3358661"/>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4</a:t>
            </a:r>
            <a:endParaRPr lang="zh-CN" altLang="en-US" sz="2400" dirty="0">
              <a:latin typeface="773-CAI978" panose="020B0402020204020303" pitchFamily="34" charset="0"/>
              <a:ea typeface="方正黑体简体" panose="02010601030101010101" pitchFamily="2" charset="-122"/>
            </a:endParaRPr>
          </a:p>
        </p:txBody>
      </p:sp>
      <p:sp>
        <p:nvSpPr>
          <p:cNvPr id="14" name="矩形 13">
            <a:extLst>
              <a:ext uri="{FF2B5EF4-FFF2-40B4-BE49-F238E27FC236}">
                <a16:creationId xmlns:a16="http://schemas.microsoft.com/office/drawing/2014/main" id="{7404FFBE-9C65-476B-AD84-4EBCD79E948A}"/>
              </a:ext>
            </a:extLst>
          </p:cNvPr>
          <p:cNvSpPr/>
          <p:nvPr/>
        </p:nvSpPr>
        <p:spPr>
          <a:xfrm>
            <a:off x="3776338" y="3455215"/>
            <a:ext cx="712054" cy="369332"/>
          </a:xfrm>
          <a:prstGeom prst="rect">
            <a:avLst/>
          </a:prstGeom>
        </p:spPr>
        <p:txBody>
          <a:bodyPr wrap="none">
            <a:spAutoFit/>
          </a:bodyPr>
          <a:lstStyle/>
          <a:p>
            <a:r>
              <a:rPr lang="en-US" altLang="zh-CN" dirty="0">
                <a:solidFill>
                  <a:schemeClr val="accent1"/>
                </a:solidFill>
                <a:latin typeface="+mn-ea"/>
              </a:rPr>
              <a:t>R&amp;D</a:t>
            </a:r>
          </a:p>
        </p:txBody>
      </p:sp>
    </p:spTree>
    <p:extLst>
      <p:ext uri="{BB962C8B-B14F-4D97-AF65-F5344CB8AC3E}">
        <p14:creationId xmlns:p14="http://schemas.microsoft.com/office/powerpoint/2010/main" val="693870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rot="16200000" flipV="1">
            <a:off x="-1573907" y="1573907"/>
            <a:ext cx="5143501" cy="1995687"/>
            <a:chOff x="0" y="3147814"/>
            <a:chExt cx="9144000" cy="1995687"/>
          </a:xfrm>
        </p:grpSpPr>
        <p:sp>
          <p:nvSpPr>
            <p:cNvPr id="19" name="直角三角形 18"/>
            <p:cNvSpPr/>
            <p:nvPr/>
          </p:nvSpPr>
          <p:spPr>
            <a:xfrm flipH="1">
              <a:off x="3351099" y="3147815"/>
              <a:ext cx="5792901" cy="1995686"/>
            </a:xfrm>
            <a:prstGeom prst="rtTriangl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
          <p:nvSpPr>
            <p:cNvPr id="23" name="直角三角形 22"/>
            <p:cNvSpPr/>
            <p:nvPr/>
          </p:nvSpPr>
          <p:spPr>
            <a:xfrm>
              <a:off x="0" y="3147814"/>
              <a:ext cx="5792901" cy="1995686"/>
            </a:xfrm>
            <a:prstGeom prst="rtTriangl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grpSp>
      <p:sp>
        <p:nvSpPr>
          <p:cNvPr id="63" name="TextBox 23"/>
          <p:cNvSpPr txBox="1"/>
          <p:nvPr/>
        </p:nvSpPr>
        <p:spPr>
          <a:xfrm>
            <a:off x="558652" y="2227612"/>
            <a:ext cx="2874069" cy="527951"/>
          </a:xfrm>
          <a:prstGeom prst="rect">
            <a:avLst/>
          </a:prstGeom>
          <a:noFill/>
        </p:spPr>
        <p:txBody>
          <a:bodyPr wrap="square">
            <a:noAutofit/>
          </a:bodyPr>
          <a:lstStyle/>
          <a:p>
            <a:pPr algn="ctr"/>
            <a:r>
              <a:rPr lang="en-US" altLang="zh-CN" sz="2800" b="1" dirty="0">
                <a:solidFill>
                  <a:schemeClr val="tx1">
                    <a:lumMod val="65000"/>
                    <a:lumOff val="35000"/>
                  </a:schemeClr>
                </a:solidFill>
                <a:latin typeface="Times New Roman" panose="02020603050405020304" pitchFamily="18" charset="0"/>
                <a:cs typeface="Times New Roman" panose="02020603050405020304" pitchFamily="18" charset="0"/>
              </a:rPr>
              <a:t>Outline</a:t>
            </a:r>
          </a:p>
        </p:txBody>
      </p:sp>
      <p:sp>
        <p:nvSpPr>
          <p:cNvPr id="29" name="椭圆 28"/>
          <p:cNvSpPr/>
          <p:nvPr/>
        </p:nvSpPr>
        <p:spPr>
          <a:xfrm>
            <a:off x="3075346" y="1240258"/>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1</a:t>
            </a:r>
            <a:endParaRPr lang="zh-CN" altLang="en-US" sz="2400" dirty="0">
              <a:latin typeface="773-CAI978" panose="020B0402020204020303" pitchFamily="34" charset="0"/>
              <a:ea typeface="方正黑体简体" panose="02010601030101010101" pitchFamily="2" charset="-122"/>
            </a:endParaRPr>
          </a:p>
        </p:txBody>
      </p:sp>
      <p:sp>
        <p:nvSpPr>
          <p:cNvPr id="30" name="矩形 29"/>
          <p:cNvSpPr/>
          <p:nvPr/>
        </p:nvSpPr>
        <p:spPr>
          <a:xfrm>
            <a:off x="3776338" y="1336812"/>
            <a:ext cx="1556773" cy="369332"/>
          </a:xfrm>
          <a:prstGeom prst="rect">
            <a:avLst/>
          </a:prstGeom>
        </p:spPr>
        <p:txBody>
          <a:bodyPr wrap="none">
            <a:spAutoFit/>
          </a:bodyPr>
          <a:lstStyle/>
          <a:p>
            <a:r>
              <a:rPr lang="en-US" altLang="zh-CN" dirty="0">
                <a:solidFill>
                  <a:schemeClr val="accent1"/>
                </a:solidFill>
                <a:latin typeface="+mn-ea"/>
              </a:rPr>
              <a:t>Introduction</a:t>
            </a:r>
          </a:p>
        </p:txBody>
      </p:sp>
      <p:sp>
        <p:nvSpPr>
          <p:cNvPr id="2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2</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椭圆 8">
            <a:extLst>
              <a:ext uri="{FF2B5EF4-FFF2-40B4-BE49-F238E27FC236}">
                <a16:creationId xmlns:a16="http://schemas.microsoft.com/office/drawing/2014/main" id="{F58B1EF9-74DC-4C65-9BCF-D314E1E03C6D}"/>
              </a:ext>
            </a:extLst>
          </p:cNvPr>
          <p:cNvSpPr/>
          <p:nvPr/>
        </p:nvSpPr>
        <p:spPr>
          <a:xfrm>
            <a:off x="3075346" y="1946392"/>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2</a:t>
            </a:r>
            <a:endParaRPr lang="zh-CN" altLang="en-US" sz="2400" dirty="0">
              <a:latin typeface="773-CAI978" panose="020B0402020204020303" pitchFamily="34" charset="0"/>
              <a:ea typeface="方正黑体简体" panose="02010601030101010101" pitchFamily="2" charset="-122"/>
            </a:endParaRPr>
          </a:p>
        </p:txBody>
      </p:sp>
      <p:sp>
        <p:nvSpPr>
          <p:cNvPr id="10" name="矩形 9">
            <a:extLst>
              <a:ext uri="{FF2B5EF4-FFF2-40B4-BE49-F238E27FC236}">
                <a16:creationId xmlns:a16="http://schemas.microsoft.com/office/drawing/2014/main" id="{AEB3B973-C1D9-4ADE-A30A-9252734A4C6C}"/>
              </a:ext>
            </a:extLst>
          </p:cNvPr>
          <p:cNvSpPr/>
          <p:nvPr/>
        </p:nvSpPr>
        <p:spPr>
          <a:xfrm>
            <a:off x="3776338" y="2042946"/>
            <a:ext cx="3698385" cy="369332"/>
          </a:xfrm>
          <a:prstGeom prst="rect">
            <a:avLst/>
          </a:prstGeom>
        </p:spPr>
        <p:txBody>
          <a:bodyPr wrap="none">
            <a:spAutoFit/>
          </a:bodyPr>
          <a:lstStyle/>
          <a:p>
            <a:r>
              <a:rPr lang="en-US" altLang="zh-CN" dirty="0">
                <a:solidFill>
                  <a:schemeClr val="accent1"/>
                </a:solidFill>
                <a:latin typeface="+mn-ea"/>
              </a:rPr>
              <a:t>Application of ACTS to CEPCSW</a:t>
            </a:r>
          </a:p>
        </p:txBody>
      </p:sp>
      <p:sp>
        <p:nvSpPr>
          <p:cNvPr id="11" name="椭圆 10">
            <a:extLst>
              <a:ext uri="{FF2B5EF4-FFF2-40B4-BE49-F238E27FC236}">
                <a16:creationId xmlns:a16="http://schemas.microsoft.com/office/drawing/2014/main" id="{5E9A1963-7150-4667-A426-D3C98AA454D6}"/>
              </a:ext>
            </a:extLst>
          </p:cNvPr>
          <p:cNvSpPr/>
          <p:nvPr/>
        </p:nvSpPr>
        <p:spPr>
          <a:xfrm>
            <a:off x="3075346" y="2652526"/>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3</a:t>
            </a:r>
            <a:endParaRPr lang="zh-CN" altLang="en-US" sz="2400" dirty="0">
              <a:latin typeface="773-CAI978" panose="020B0402020204020303" pitchFamily="34" charset="0"/>
              <a:ea typeface="方正黑体简体" panose="02010601030101010101" pitchFamily="2" charset="-122"/>
            </a:endParaRPr>
          </a:p>
        </p:txBody>
      </p:sp>
      <p:sp>
        <p:nvSpPr>
          <p:cNvPr id="12" name="矩形 11">
            <a:extLst>
              <a:ext uri="{FF2B5EF4-FFF2-40B4-BE49-F238E27FC236}">
                <a16:creationId xmlns:a16="http://schemas.microsoft.com/office/drawing/2014/main" id="{1CB9EBF1-CCAE-4AF1-B732-2CC8F0744E28}"/>
              </a:ext>
            </a:extLst>
          </p:cNvPr>
          <p:cNvSpPr/>
          <p:nvPr/>
        </p:nvSpPr>
        <p:spPr>
          <a:xfrm>
            <a:off x="3776338" y="2749080"/>
            <a:ext cx="1590372" cy="369332"/>
          </a:xfrm>
          <a:prstGeom prst="rect">
            <a:avLst/>
          </a:prstGeom>
        </p:spPr>
        <p:txBody>
          <a:bodyPr wrap="none">
            <a:spAutoFit/>
          </a:bodyPr>
          <a:lstStyle/>
          <a:p>
            <a:r>
              <a:rPr lang="en-US" altLang="zh-CN" dirty="0">
                <a:solidFill>
                  <a:schemeClr val="accent1"/>
                </a:solidFill>
                <a:latin typeface="+mn-ea"/>
              </a:rPr>
              <a:t>Performance</a:t>
            </a:r>
          </a:p>
        </p:txBody>
      </p:sp>
      <p:sp>
        <p:nvSpPr>
          <p:cNvPr id="13" name="椭圆 12">
            <a:extLst>
              <a:ext uri="{FF2B5EF4-FFF2-40B4-BE49-F238E27FC236}">
                <a16:creationId xmlns:a16="http://schemas.microsoft.com/office/drawing/2014/main" id="{98C1DA9B-CF3F-4C16-AA5A-E8CAEA406E10}"/>
              </a:ext>
            </a:extLst>
          </p:cNvPr>
          <p:cNvSpPr/>
          <p:nvPr/>
        </p:nvSpPr>
        <p:spPr>
          <a:xfrm>
            <a:off x="3075346" y="3358661"/>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4</a:t>
            </a:r>
            <a:endParaRPr lang="zh-CN" altLang="en-US" sz="2400" dirty="0">
              <a:latin typeface="773-CAI978" panose="020B0402020204020303" pitchFamily="34" charset="0"/>
              <a:ea typeface="方正黑体简体" panose="02010601030101010101" pitchFamily="2" charset="-122"/>
            </a:endParaRPr>
          </a:p>
        </p:txBody>
      </p:sp>
      <p:sp>
        <p:nvSpPr>
          <p:cNvPr id="14" name="矩形 13">
            <a:extLst>
              <a:ext uri="{FF2B5EF4-FFF2-40B4-BE49-F238E27FC236}">
                <a16:creationId xmlns:a16="http://schemas.microsoft.com/office/drawing/2014/main" id="{7404FFBE-9C65-476B-AD84-4EBCD79E948A}"/>
              </a:ext>
            </a:extLst>
          </p:cNvPr>
          <p:cNvSpPr/>
          <p:nvPr/>
        </p:nvSpPr>
        <p:spPr>
          <a:xfrm>
            <a:off x="3776338" y="3455215"/>
            <a:ext cx="712054" cy="369332"/>
          </a:xfrm>
          <a:prstGeom prst="rect">
            <a:avLst/>
          </a:prstGeom>
        </p:spPr>
        <p:txBody>
          <a:bodyPr wrap="none">
            <a:spAutoFit/>
          </a:bodyPr>
          <a:lstStyle/>
          <a:p>
            <a:r>
              <a:rPr lang="en-US" altLang="zh-CN" dirty="0">
                <a:solidFill>
                  <a:schemeClr val="accent1"/>
                </a:solidFill>
                <a:latin typeface="+mn-ea"/>
              </a:rPr>
              <a:t>R&amp;D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20</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椭圆 7">
            <a:extLst>
              <a:ext uri="{FF2B5EF4-FFF2-40B4-BE49-F238E27FC236}">
                <a16:creationId xmlns:a16="http://schemas.microsoft.com/office/drawing/2014/main" id="{0A22DEBA-3E0D-4BF4-91C4-8013B5FE09D9}"/>
              </a:ext>
            </a:extLst>
          </p:cNvPr>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4</a:t>
            </a:r>
            <a:endParaRPr lang="zh-CN" altLang="en-US" sz="2400" dirty="0">
              <a:latin typeface="773-CAI978" panose="020B0402020204020303" pitchFamily="34" charset="0"/>
              <a:ea typeface="方正黑体简体" panose="02010601030101010101" pitchFamily="2" charset="-122"/>
            </a:endParaRPr>
          </a:p>
        </p:txBody>
      </p:sp>
      <p:sp>
        <p:nvSpPr>
          <p:cNvPr id="9" name="矩形 8">
            <a:extLst>
              <a:ext uri="{FF2B5EF4-FFF2-40B4-BE49-F238E27FC236}">
                <a16:creationId xmlns:a16="http://schemas.microsoft.com/office/drawing/2014/main" id="{1D9480A4-FC89-47BF-938B-3507C042B728}"/>
              </a:ext>
            </a:extLst>
          </p:cNvPr>
          <p:cNvSpPr/>
          <p:nvPr/>
        </p:nvSpPr>
        <p:spPr>
          <a:xfrm>
            <a:off x="926995" y="178893"/>
            <a:ext cx="712054" cy="369332"/>
          </a:xfrm>
          <a:prstGeom prst="rect">
            <a:avLst/>
          </a:prstGeom>
        </p:spPr>
        <p:txBody>
          <a:bodyPr wrap="none">
            <a:spAutoFit/>
          </a:bodyPr>
          <a:lstStyle/>
          <a:p>
            <a:r>
              <a:rPr lang="en-US" altLang="zh-CN" dirty="0">
                <a:solidFill>
                  <a:schemeClr val="accent1"/>
                </a:solidFill>
                <a:latin typeface="+mn-ea"/>
              </a:rPr>
              <a:t>R&amp;D</a:t>
            </a:r>
          </a:p>
        </p:txBody>
      </p:sp>
      <p:sp>
        <p:nvSpPr>
          <p:cNvPr id="10" name="文本框 9">
            <a:extLst>
              <a:ext uri="{FF2B5EF4-FFF2-40B4-BE49-F238E27FC236}">
                <a16:creationId xmlns:a16="http://schemas.microsoft.com/office/drawing/2014/main" id="{92BBCEAF-DC37-4B85-A2D3-B4269E55421C}"/>
              </a:ext>
            </a:extLst>
          </p:cNvPr>
          <p:cNvSpPr txBox="1"/>
          <p:nvPr/>
        </p:nvSpPr>
        <p:spPr>
          <a:xfrm>
            <a:off x="6300192" y="159045"/>
            <a:ext cx="1440159" cy="400110"/>
          </a:xfrm>
          <a:prstGeom prst="rect">
            <a:avLst/>
          </a:prstGeom>
          <a:noFill/>
        </p:spPr>
        <p:txBody>
          <a:bodyPr wrap="square">
            <a:spAutoFit/>
          </a:bodyPr>
          <a:lstStyle/>
          <a:p>
            <a:r>
              <a:rPr lang="en-US" altLang="zh-CN" sz="2000" b="1" i="0" dirty="0" err="1">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traccc</a:t>
            </a:r>
            <a:endPar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10B1E288-421A-43A6-A4E7-30453459C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038" y="771550"/>
            <a:ext cx="4320480" cy="2592288"/>
          </a:xfrm>
          <a:prstGeom prst="rect">
            <a:avLst/>
          </a:prstGeom>
        </p:spPr>
      </p:pic>
      <p:pic>
        <p:nvPicPr>
          <p:cNvPr id="5" name="图片 4">
            <a:extLst>
              <a:ext uri="{FF2B5EF4-FFF2-40B4-BE49-F238E27FC236}">
                <a16:creationId xmlns:a16="http://schemas.microsoft.com/office/drawing/2014/main" id="{09172DC5-93B9-417C-9BD9-FC2DFAD108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99542"/>
            <a:ext cx="4392488" cy="2512315"/>
          </a:xfrm>
          <a:prstGeom prst="rect">
            <a:avLst/>
          </a:prstGeom>
        </p:spPr>
      </p:pic>
      <p:sp>
        <p:nvSpPr>
          <p:cNvPr id="12" name="文本框 11">
            <a:extLst>
              <a:ext uri="{FF2B5EF4-FFF2-40B4-BE49-F238E27FC236}">
                <a16:creationId xmlns:a16="http://schemas.microsoft.com/office/drawing/2014/main" id="{16172203-7140-48D0-B47F-7990CAD81B9D}"/>
              </a:ext>
            </a:extLst>
          </p:cNvPr>
          <p:cNvSpPr txBox="1"/>
          <p:nvPr/>
        </p:nvSpPr>
        <p:spPr>
          <a:xfrm>
            <a:off x="195293" y="3291830"/>
            <a:ext cx="4385757" cy="276999"/>
          </a:xfrm>
          <a:prstGeom prst="rect">
            <a:avLst/>
          </a:prstGeom>
          <a:noFill/>
        </p:spPr>
        <p:txBody>
          <a:bodyPr wrap="square">
            <a:spAutoFit/>
          </a:bodyPr>
          <a:lstStyle/>
          <a:p>
            <a:pPr algn="ctr"/>
            <a:r>
              <a:rPr lang="en-US" altLang="zh-CN" sz="1200" b="0" i="0" dirty="0">
                <a:effectLst/>
                <a:latin typeface="Arial" panose="020B0604020202020204" pitchFamily="34" charset="0"/>
                <a:cs typeface="Arial" panose="020B0604020202020204" pitchFamily="34" charset="0"/>
              </a:rPr>
              <a:t>Apply </a:t>
            </a:r>
            <a:r>
              <a:rPr lang="en-US" altLang="zh-CN" sz="1200" b="0" i="0" dirty="0" err="1">
                <a:effectLst/>
                <a:latin typeface="Arial" panose="020B0604020202020204" pitchFamily="34" charset="0"/>
                <a:cs typeface="Arial" panose="020B0604020202020204" pitchFamily="34" charset="0"/>
              </a:rPr>
              <a:t>traccc</a:t>
            </a:r>
            <a:r>
              <a:rPr lang="en-US" altLang="zh-CN" sz="1200" b="0" i="0" dirty="0">
                <a:effectLst/>
                <a:latin typeface="Arial" panose="020B0604020202020204" pitchFamily="34" charset="0"/>
                <a:cs typeface="Arial" panose="020B0604020202020204" pitchFamily="34" charset="0"/>
              </a:rPr>
              <a:t> seeding algorithm in CEPCSW</a:t>
            </a:r>
            <a:endParaRPr lang="en-US" altLang="zh-CN" sz="1100" b="0" i="0" dirty="0">
              <a:effectLst/>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09DAEE98-268E-4F5C-8B6E-5F7F5ACFABCA}"/>
              </a:ext>
            </a:extLst>
          </p:cNvPr>
          <p:cNvSpPr txBox="1"/>
          <p:nvPr/>
        </p:nvSpPr>
        <p:spPr>
          <a:xfrm>
            <a:off x="4675793" y="3299234"/>
            <a:ext cx="4385757" cy="276999"/>
          </a:xfrm>
          <a:prstGeom prst="rect">
            <a:avLst/>
          </a:prstGeom>
          <a:noFill/>
        </p:spPr>
        <p:txBody>
          <a:bodyPr wrap="square">
            <a:spAutoFit/>
          </a:bodyPr>
          <a:lstStyle/>
          <a:p>
            <a:pPr algn="ctr"/>
            <a:r>
              <a:rPr lang="en-US" altLang="zh-CN" sz="1200" b="0" i="0" dirty="0">
                <a:effectLst/>
                <a:latin typeface="Arial" panose="020B0604020202020204" pitchFamily="34" charset="0"/>
                <a:cs typeface="Arial" panose="020B0604020202020204" pitchFamily="34" charset="0"/>
              </a:rPr>
              <a:t>Seeding time comparing CPU &amp; GPU vs # of tracks</a:t>
            </a:r>
            <a:endParaRPr lang="en-US" altLang="zh-CN" sz="1100" b="0" i="0" dirty="0">
              <a:effectLst/>
              <a:latin typeface="Arial" panose="020B0604020202020204" pitchFamily="34" charset="0"/>
              <a:cs typeface="Arial" panose="020B0604020202020204" pitchFamily="34" charset="0"/>
            </a:endParaRPr>
          </a:p>
        </p:txBody>
      </p:sp>
      <p:sp>
        <p:nvSpPr>
          <p:cNvPr id="18" name="内容占位符 2">
            <a:extLst>
              <a:ext uri="{FF2B5EF4-FFF2-40B4-BE49-F238E27FC236}">
                <a16:creationId xmlns:a16="http://schemas.microsoft.com/office/drawing/2014/main" id="{C231D852-B3FC-4A7D-80F8-D746B300D1A2}"/>
              </a:ext>
            </a:extLst>
          </p:cNvPr>
          <p:cNvSpPr txBox="1">
            <a:spLocks/>
          </p:cNvSpPr>
          <p:nvPr/>
        </p:nvSpPr>
        <p:spPr bwMode="auto">
          <a:xfrm>
            <a:off x="115488" y="3648802"/>
            <a:ext cx="9028511" cy="1450501"/>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FF0000"/>
              </a:buClr>
              <a:buSzPct val="75000"/>
              <a:buFont typeface="Wingdings" panose="05000000000000000000" pitchFamily="2" charset="2"/>
              <a:buChar char="v"/>
              <a:defRPr kumimoji="1" sz="2400" b="0">
                <a:solidFill>
                  <a:schemeClr val="tx1"/>
                </a:solidFill>
                <a:latin typeface="微软雅黑" panose="020B0503020204020204" pitchFamily="34" charset="-122"/>
                <a:ea typeface="微软雅黑" panose="020B0503020204020204" pitchFamily="34" charset="-122"/>
                <a:cs typeface="微软雅黑" charset="0"/>
              </a:defRPr>
            </a:lvl1pPr>
            <a:lvl2pPr marL="742950" indent="-285750" algn="l" rtl="0" eaLnBrk="0" fontAlgn="base" hangingPunct="0">
              <a:spcBef>
                <a:spcPct val="50000"/>
              </a:spcBef>
              <a:spcAft>
                <a:spcPct val="0"/>
              </a:spcAft>
              <a:buClr>
                <a:schemeClr val="accent2"/>
              </a:buClr>
              <a:buSzPct val="75000"/>
              <a:buFont typeface="Wingdings" panose="05000000000000000000" pitchFamily="2" charset="2"/>
              <a:buChar char="l"/>
              <a:defRPr kumimoji="1" sz="2000">
                <a:solidFill>
                  <a:schemeClr val="tx1"/>
                </a:solidFill>
                <a:latin typeface="微软雅黑" panose="020B0503020204020204" pitchFamily="34" charset="-122"/>
                <a:ea typeface="微软雅黑" panose="020B0503020204020204" pitchFamily="34" charset="-122"/>
                <a:cs typeface="微软雅黑" charset="0"/>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cs typeface="微软雅黑" charset="0"/>
              </a:defRPr>
            </a:lvl3pPr>
            <a:lvl4pPr marL="1600200" indent="-228600" algn="l" rtl="0" eaLnBrk="0" fontAlgn="base" hangingPunct="0">
              <a:spcBef>
                <a:spcPct val="20000"/>
              </a:spcBef>
              <a:spcAft>
                <a:spcPct val="0"/>
              </a:spcAft>
              <a:buSzPct val="75000"/>
              <a:buFont typeface="Wingdings" panose="05000000000000000000" pitchFamily="2" charset="2"/>
              <a:buChar char="¡"/>
              <a:defRPr kumimoji="1" sz="1800">
                <a:solidFill>
                  <a:schemeClr val="tx1"/>
                </a:solidFill>
                <a:latin typeface="微软雅黑" panose="020B0503020204020204" pitchFamily="34" charset="-122"/>
                <a:ea typeface="微软雅黑" panose="020B0503020204020204" pitchFamily="34" charset="-122"/>
                <a:cs typeface="微软雅黑" charset="0"/>
              </a:defRPr>
            </a:lvl4pPr>
            <a:lvl5pPr marL="2057400" indent="-228600" algn="l" rtl="0" eaLnBrk="0" fontAlgn="base" hangingPunct="0">
              <a:spcBef>
                <a:spcPct val="20000"/>
              </a:spcBef>
              <a:spcAft>
                <a:spcPct val="0"/>
              </a:spcAft>
              <a:buSzPct val="75000"/>
              <a:buFont typeface="Wingdings" panose="05000000000000000000" pitchFamily="2" charset="2"/>
              <a:buChar char="¨"/>
              <a:defRPr kumimoji="1" sz="1800">
                <a:solidFill>
                  <a:schemeClr val="tx1"/>
                </a:solidFill>
                <a:latin typeface="微软雅黑" panose="020B0503020204020204" pitchFamily="34" charset="-122"/>
                <a:ea typeface="微软雅黑" panose="020B0503020204020204" pitchFamily="34" charset="-122"/>
                <a:cs typeface="微软雅黑" charset="0"/>
              </a:defRPr>
            </a:lvl5pPr>
            <a:lvl6pPr marL="2514600" indent="-228600" algn="l" rtl="0" eaLnBrk="0" fontAlgn="base" hangingPunct="0">
              <a:spcBef>
                <a:spcPct val="20000"/>
              </a:spcBef>
              <a:spcAft>
                <a:spcPct val="0"/>
              </a:spcAft>
              <a:buSzPct val="75000"/>
              <a:buFont typeface="Wingdings" pitchFamily="2" charset="2"/>
              <a:buChar char="¨"/>
              <a:defRPr sz="1600">
                <a:solidFill>
                  <a:schemeClr val="tx1"/>
                </a:solidFill>
                <a:latin typeface="+mn-lt"/>
              </a:defRPr>
            </a:lvl6pPr>
            <a:lvl7pPr marL="2971800" indent="-228600" algn="l" rtl="0" eaLnBrk="0" fontAlgn="base" hangingPunct="0">
              <a:spcBef>
                <a:spcPct val="20000"/>
              </a:spcBef>
              <a:spcAft>
                <a:spcPct val="0"/>
              </a:spcAft>
              <a:buSzPct val="75000"/>
              <a:buFont typeface="Wingdings" pitchFamily="2" charset="2"/>
              <a:buChar char="¨"/>
              <a:defRPr sz="1600">
                <a:solidFill>
                  <a:schemeClr val="tx1"/>
                </a:solidFill>
                <a:latin typeface="+mn-lt"/>
              </a:defRPr>
            </a:lvl7pPr>
            <a:lvl8pPr marL="3429000" indent="-228600" algn="l" rtl="0" eaLnBrk="0" fontAlgn="base" hangingPunct="0">
              <a:spcBef>
                <a:spcPct val="20000"/>
              </a:spcBef>
              <a:spcAft>
                <a:spcPct val="0"/>
              </a:spcAft>
              <a:buSzPct val="75000"/>
              <a:buFont typeface="Wingdings" pitchFamily="2" charset="2"/>
              <a:buChar char="¨"/>
              <a:defRPr sz="1600">
                <a:solidFill>
                  <a:schemeClr val="tx1"/>
                </a:solidFill>
                <a:latin typeface="+mn-lt"/>
              </a:defRPr>
            </a:lvl8pPr>
            <a:lvl9pPr marL="3886200" indent="-228600" algn="l" rtl="0" eaLnBrk="0" fontAlgn="base" hangingPunct="0">
              <a:spcBef>
                <a:spcPct val="20000"/>
              </a:spcBef>
              <a:spcAft>
                <a:spcPct val="0"/>
              </a:spcAft>
              <a:buSzPct val="75000"/>
              <a:buFont typeface="Wingdings" pitchFamily="2" charset="2"/>
              <a:buChar char="¨"/>
              <a:defRPr sz="1600">
                <a:solidFill>
                  <a:schemeClr val="tx1"/>
                </a:solidFill>
                <a:latin typeface="+mn-lt"/>
              </a:defRPr>
            </a:lvl9pPr>
          </a:lstStyle>
          <a:p>
            <a:pPr marL="0" indent="0">
              <a:buNone/>
            </a:pPr>
            <a:r>
              <a:rPr lang="en-US" altLang="zh-CN" sz="1600" kern="0" dirty="0" err="1">
                <a:latin typeface="Arial" panose="020B0604020202020204" pitchFamily="34" charset="0"/>
                <a:cs typeface="Arial" panose="020B0604020202020204" pitchFamily="34" charset="0"/>
              </a:rPr>
              <a:t>traccc</a:t>
            </a:r>
            <a:r>
              <a:rPr lang="en-US" altLang="zh-CN" sz="1600" kern="0" dirty="0">
                <a:latin typeface="Arial" panose="020B0604020202020204" pitchFamily="34" charset="0"/>
                <a:cs typeface="Arial" panose="020B0604020202020204" pitchFamily="34" charset="0"/>
              </a:rPr>
              <a:t>, one of the R&amp;D project of ACTS, </a:t>
            </a:r>
            <a:r>
              <a:rPr lang="en-US" sz="1600" kern="0" dirty="0">
                <a:latin typeface="Arial" panose="020B0604020202020204" pitchFamily="34" charset="0"/>
                <a:cs typeface="Arial" panose="020B0604020202020204" pitchFamily="34" charset="0"/>
              </a:rPr>
              <a:t>provides high-performance parallel tracking software</a:t>
            </a:r>
          </a:p>
          <a:p>
            <a:r>
              <a:rPr lang="en-US" altLang="zh-CN" sz="1600" kern="0" dirty="0">
                <a:latin typeface="Arial" panose="020B0604020202020204" pitchFamily="34" charset="0"/>
                <a:cs typeface="Arial" panose="020B0604020202020204" pitchFamily="34" charset="0"/>
              </a:rPr>
              <a:t>Compatible with </a:t>
            </a:r>
            <a:r>
              <a:rPr lang="en-US" sz="1600" kern="0" dirty="0">
                <a:latin typeface="Arial" panose="020B0604020202020204" pitchFamily="34" charset="0"/>
                <a:cs typeface="Arial" panose="020B0604020202020204" pitchFamily="34" charset="0"/>
              </a:rPr>
              <a:t>complex hardware architectures (e.g., CPU, GPU, FPGA)</a:t>
            </a:r>
          </a:p>
          <a:p>
            <a:r>
              <a:rPr lang="en-US" sz="1600" kern="0" dirty="0">
                <a:latin typeface="Arial" panose="020B0604020202020204" pitchFamily="34" charset="0"/>
                <a:cs typeface="Arial" panose="020B0604020202020204" pitchFamily="34" charset="0"/>
              </a:rPr>
              <a:t>Applied in CEPCSW, </a:t>
            </a:r>
            <a:r>
              <a:rPr lang="en-US" altLang="zh-CN" sz="1600" kern="0" dirty="0">
                <a:latin typeface="Arial" panose="020B0604020202020204" pitchFamily="34" charset="0"/>
                <a:cs typeface="Arial" panose="020B0604020202020204" pitchFamily="34" charset="0"/>
              </a:rPr>
              <a:t>tested its physical &amp; computing performance, </a:t>
            </a:r>
            <a:r>
              <a:rPr lang="en-US" sz="1600" kern="0" dirty="0">
                <a:latin typeface="Arial" panose="020B0604020202020204" pitchFamily="34" charset="0"/>
                <a:cs typeface="Arial" panose="020B0604020202020204" pitchFamily="34" charset="0"/>
              </a:rPr>
              <a:t>details see </a:t>
            </a:r>
            <a:r>
              <a:rPr lang="en-US" sz="1600" kern="0" dirty="0">
                <a:latin typeface="Arial" panose="020B0604020202020204" pitchFamily="34" charset="0"/>
                <a:cs typeface="Arial" panose="020B0604020202020204" pitchFamily="34" charset="0"/>
                <a:hlinkClick r:id="rId5"/>
              </a:rPr>
              <a:t>link</a:t>
            </a:r>
            <a:endParaRPr lang="en-US" sz="1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629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88CCE3B-6E0F-4D8B-831A-33F501198E28}"/>
              </a:ext>
            </a:extLst>
          </p:cNvPr>
          <p:cNvPicPr>
            <a:picLocks noChangeAspect="1"/>
          </p:cNvPicPr>
          <p:nvPr/>
        </p:nvPicPr>
        <p:blipFill rotWithShape="1">
          <a:blip r:embed="rId3"/>
          <a:srcRect t="10399"/>
          <a:stretch/>
        </p:blipFill>
        <p:spPr>
          <a:xfrm>
            <a:off x="4139952" y="578925"/>
            <a:ext cx="5014535" cy="2755920"/>
          </a:xfrm>
          <a:prstGeom prst="rect">
            <a:avLst/>
          </a:prstGeom>
        </p:spPr>
      </p:pic>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21</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椭圆 7">
            <a:extLst>
              <a:ext uri="{FF2B5EF4-FFF2-40B4-BE49-F238E27FC236}">
                <a16:creationId xmlns:a16="http://schemas.microsoft.com/office/drawing/2014/main" id="{0A22DEBA-3E0D-4BF4-91C4-8013B5FE09D9}"/>
              </a:ext>
            </a:extLst>
          </p:cNvPr>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4</a:t>
            </a:r>
            <a:endParaRPr lang="zh-CN" altLang="en-US" sz="2400" dirty="0">
              <a:latin typeface="773-CAI978" panose="020B0402020204020303" pitchFamily="34" charset="0"/>
              <a:ea typeface="方正黑体简体" panose="02010601030101010101" pitchFamily="2" charset="-122"/>
            </a:endParaRPr>
          </a:p>
        </p:txBody>
      </p:sp>
      <p:sp>
        <p:nvSpPr>
          <p:cNvPr id="9" name="矩形 8">
            <a:extLst>
              <a:ext uri="{FF2B5EF4-FFF2-40B4-BE49-F238E27FC236}">
                <a16:creationId xmlns:a16="http://schemas.microsoft.com/office/drawing/2014/main" id="{1D9480A4-FC89-47BF-938B-3507C042B728}"/>
              </a:ext>
            </a:extLst>
          </p:cNvPr>
          <p:cNvSpPr/>
          <p:nvPr/>
        </p:nvSpPr>
        <p:spPr>
          <a:xfrm>
            <a:off x="926995" y="178893"/>
            <a:ext cx="712054" cy="369332"/>
          </a:xfrm>
          <a:prstGeom prst="rect">
            <a:avLst/>
          </a:prstGeom>
        </p:spPr>
        <p:txBody>
          <a:bodyPr wrap="none">
            <a:spAutoFit/>
          </a:bodyPr>
          <a:lstStyle/>
          <a:p>
            <a:r>
              <a:rPr lang="en-US" altLang="zh-CN" dirty="0">
                <a:solidFill>
                  <a:schemeClr val="accent1"/>
                </a:solidFill>
                <a:latin typeface="+mn-ea"/>
              </a:rPr>
              <a:t>R&amp;D</a:t>
            </a:r>
          </a:p>
        </p:txBody>
      </p:sp>
      <p:sp>
        <p:nvSpPr>
          <p:cNvPr id="10" name="文本框 9">
            <a:extLst>
              <a:ext uri="{FF2B5EF4-FFF2-40B4-BE49-F238E27FC236}">
                <a16:creationId xmlns:a16="http://schemas.microsoft.com/office/drawing/2014/main" id="{92BBCEAF-DC37-4B85-A2D3-B4269E55421C}"/>
              </a:ext>
            </a:extLst>
          </p:cNvPr>
          <p:cNvSpPr txBox="1"/>
          <p:nvPr/>
        </p:nvSpPr>
        <p:spPr>
          <a:xfrm>
            <a:off x="5351075" y="141685"/>
            <a:ext cx="2592287"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Gaussian Sum Fitter</a:t>
            </a:r>
          </a:p>
        </p:txBody>
      </p:sp>
      <p:pic>
        <p:nvPicPr>
          <p:cNvPr id="11" name="图片 10">
            <a:extLst>
              <a:ext uri="{FF2B5EF4-FFF2-40B4-BE49-F238E27FC236}">
                <a16:creationId xmlns:a16="http://schemas.microsoft.com/office/drawing/2014/main" id="{9EE3F1A1-DC27-4782-9F45-CAB26A2CE84D}"/>
              </a:ext>
            </a:extLst>
          </p:cNvPr>
          <p:cNvPicPr>
            <a:picLocks noChangeAspect="1"/>
          </p:cNvPicPr>
          <p:nvPr/>
        </p:nvPicPr>
        <p:blipFill>
          <a:blip r:embed="rId4"/>
          <a:stretch>
            <a:fillRect/>
          </a:stretch>
        </p:blipFill>
        <p:spPr>
          <a:xfrm>
            <a:off x="105653" y="627534"/>
            <a:ext cx="3891668" cy="2880320"/>
          </a:xfrm>
          <a:prstGeom prst="rect">
            <a:avLst/>
          </a:prstGeom>
        </p:spPr>
      </p:pic>
      <p:sp>
        <p:nvSpPr>
          <p:cNvPr id="15" name="文本框 14">
            <a:extLst>
              <a:ext uri="{FF2B5EF4-FFF2-40B4-BE49-F238E27FC236}">
                <a16:creationId xmlns:a16="http://schemas.microsoft.com/office/drawing/2014/main" id="{EC5340F1-DE6B-4FAC-B16A-5CE84D5CB837}"/>
              </a:ext>
            </a:extLst>
          </p:cNvPr>
          <p:cNvSpPr txBox="1"/>
          <p:nvPr/>
        </p:nvSpPr>
        <p:spPr>
          <a:xfrm>
            <a:off x="4644008" y="3354615"/>
            <a:ext cx="4385757" cy="276999"/>
          </a:xfrm>
          <a:prstGeom prst="rect">
            <a:avLst/>
          </a:prstGeom>
          <a:noFill/>
        </p:spPr>
        <p:txBody>
          <a:bodyPr wrap="square">
            <a:spAutoFit/>
          </a:bodyPr>
          <a:lstStyle/>
          <a:p>
            <a:pPr algn="ctr"/>
            <a:r>
              <a:rPr lang="en-US" altLang="zh-CN" sz="1200" b="0" i="0" dirty="0">
                <a:effectLst/>
                <a:latin typeface="Arial" panose="020B0604020202020204" pitchFamily="34" charset="0"/>
                <a:cs typeface="Arial" panose="020B0604020202020204" pitchFamily="34" charset="0"/>
              </a:rPr>
              <a:t>p resolution comparison </a:t>
            </a:r>
            <a:r>
              <a:rPr lang="en-US" altLang="zh-CN" sz="1200" b="0" i="0" dirty="0" err="1">
                <a:effectLst/>
                <a:latin typeface="Arial" panose="020B0604020202020204" pitchFamily="34" charset="0"/>
                <a:cs typeface="Arial" panose="020B0604020202020204" pitchFamily="34" charset="0"/>
              </a:rPr>
              <a:t>kf</a:t>
            </a:r>
            <a:r>
              <a:rPr lang="en-US" altLang="zh-CN" sz="1200" b="0" i="0" dirty="0">
                <a:effectLst/>
                <a:latin typeface="Arial" panose="020B0604020202020204" pitchFamily="34" charset="0"/>
                <a:cs typeface="Arial" panose="020B0604020202020204" pitchFamily="34" charset="0"/>
              </a:rPr>
              <a:t> &amp; </a:t>
            </a:r>
            <a:r>
              <a:rPr lang="en-US" altLang="zh-CN" sz="1200" b="0" i="0" dirty="0" err="1">
                <a:effectLst/>
                <a:latin typeface="Arial" panose="020B0604020202020204" pitchFamily="34" charset="0"/>
                <a:cs typeface="Arial" panose="020B0604020202020204" pitchFamily="34" charset="0"/>
              </a:rPr>
              <a:t>gsf</a:t>
            </a:r>
            <a:endParaRPr lang="en-US" altLang="zh-CN" sz="1100" b="0" i="0" dirty="0">
              <a:effectLst/>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6" name="内容占位符 2">
                <a:extLst>
                  <a:ext uri="{FF2B5EF4-FFF2-40B4-BE49-F238E27FC236}">
                    <a16:creationId xmlns:a16="http://schemas.microsoft.com/office/drawing/2014/main" id="{878BA309-0664-4134-B866-A67A91150A82}"/>
                  </a:ext>
                </a:extLst>
              </p:cNvPr>
              <p:cNvSpPr txBox="1">
                <a:spLocks/>
              </p:cNvSpPr>
              <p:nvPr/>
            </p:nvSpPr>
            <p:spPr bwMode="auto">
              <a:xfrm>
                <a:off x="114235" y="3598860"/>
                <a:ext cx="8793692" cy="1450501"/>
              </a:xfrm>
              <a:prstGeom prst="rect">
                <a:avLst/>
              </a:prstGeom>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FF0000"/>
                  </a:buClr>
                  <a:buSzPct val="75000"/>
                  <a:buFont typeface="Wingdings" panose="05000000000000000000" pitchFamily="2" charset="2"/>
                  <a:buChar char="v"/>
                  <a:defRPr kumimoji="1" sz="2400" b="0">
                    <a:solidFill>
                      <a:schemeClr val="tx1"/>
                    </a:solidFill>
                    <a:latin typeface="微软雅黑" panose="020B0503020204020204" pitchFamily="34" charset="-122"/>
                    <a:ea typeface="微软雅黑" panose="020B0503020204020204" pitchFamily="34" charset="-122"/>
                    <a:cs typeface="微软雅黑" charset="0"/>
                  </a:defRPr>
                </a:lvl1pPr>
                <a:lvl2pPr marL="742950" indent="-285750" algn="l" rtl="0" eaLnBrk="0" fontAlgn="base" hangingPunct="0">
                  <a:spcBef>
                    <a:spcPct val="50000"/>
                  </a:spcBef>
                  <a:spcAft>
                    <a:spcPct val="0"/>
                  </a:spcAft>
                  <a:buClr>
                    <a:schemeClr val="accent2"/>
                  </a:buClr>
                  <a:buSzPct val="75000"/>
                  <a:buFont typeface="Wingdings" panose="05000000000000000000" pitchFamily="2" charset="2"/>
                  <a:buChar char="l"/>
                  <a:defRPr kumimoji="1" sz="2000">
                    <a:solidFill>
                      <a:schemeClr val="tx1"/>
                    </a:solidFill>
                    <a:latin typeface="微软雅黑" panose="020B0503020204020204" pitchFamily="34" charset="-122"/>
                    <a:ea typeface="微软雅黑" panose="020B0503020204020204" pitchFamily="34" charset="-122"/>
                    <a:cs typeface="微软雅黑" charset="0"/>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微软雅黑" panose="020B0503020204020204" pitchFamily="34" charset="-122"/>
                    <a:ea typeface="微软雅黑" panose="020B0503020204020204" pitchFamily="34" charset="-122"/>
                    <a:cs typeface="微软雅黑" charset="0"/>
                  </a:defRPr>
                </a:lvl3pPr>
                <a:lvl4pPr marL="1600200" indent="-228600" algn="l" rtl="0" eaLnBrk="0" fontAlgn="base" hangingPunct="0">
                  <a:spcBef>
                    <a:spcPct val="20000"/>
                  </a:spcBef>
                  <a:spcAft>
                    <a:spcPct val="0"/>
                  </a:spcAft>
                  <a:buSzPct val="75000"/>
                  <a:buFont typeface="Wingdings" panose="05000000000000000000" pitchFamily="2" charset="2"/>
                  <a:buChar char="¡"/>
                  <a:defRPr kumimoji="1" sz="1800">
                    <a:solidFill>
                      <a:schemeClr val="tx1"/>
                    </a:solidFill>
                    <a:latin typeface="微软雅黑" panose="020B0503020204020204" pitchFamily="34" charset="-122"/>
                    <a:ea typeface="微软雅黑" panose="020B0503020204020204" pitchFamily="34" charset="-122"/>
                    <a:cs typeface="微软雅黑" charset="0"/>
                  </a:defRPr>
                </a:lvl4pPr>
                <a:lvl5pPr marL="2057400" indent="-228600" algn="l" rtl="0" eaLnBrk="0" fontAlgn="base" hangingPunct="0">
                  <a:spcBef>
                    <a:spcPct val="20000"/>
                  </a:spcBef>
                  <a:spcAft>
                    <a:spcPct val="0"/>
                  </a:spcAft>
                  <a:buSzPct val="75000"/>
                  <a:buFont typeface="Wingdings" panose="05000000000000000000" pitchFamily="2" charset="2"/>
                  <a:buChar char="¨"/>
                  <a:defRPr kumimoji="1" sz="1800">
                    <a:solidFill>
                      <a:schemeClr val="tx1"/>
                    </a:solidFill>
                    <a:latin typeface="微软雅黑" panose="020B0503020204020204" pitchFamily="34" charset="-122"/>
                    <a:ea typeface="微软雅黑" panose="020B0503020204020204" pitchFamily="34" charset="-122"/>
                    <a:cs typeface="微软雅黑" charset="0"/>
                  </a:defRPr>
                </a:lvl5pPr>
                <a:lvl6pPr marL="2514600" indent="-228600" algn="l" rtl="0" eaLnBrk="0" fontAlgn="base" hangingPunct="0">
                  <a:spcBef>
                    <a:spcPct val="20000"/>
                  </a:spcBef>
                  <a:spcAft>
                    <a:spcPct val="0"/>
                  </a:spcAft>
                  <a:buSzPct val="75000"/>
                  <a:buFont typeface="Wingdings" pitchFamily="2" charset="2"/>
                  <a:buChar char="¨"/>
                  <a:defRPr sz="1600">
                    <a:solidFill>
                      <a:schemeClr val="tx1"/>
                    </a:solidFill>
                    <a:latin typeface="+mn-lt"/>
                  </a:defRPr>
                </a:lvl6pPr>
                <a:lvl7pPr marL="2971800" indent="-228600" algn="l" rtl="0" eaLnBrk="0" fontAlgn="base" hangingPunct="0">
                  <a:spcBef>
                    <a:spcPct val="20000"/>
                  </a:spcBef>
                  <a:spcAft>
                    <a:spcPct val="0"/>
                  </a:spcAft>
                  <a:buSzPct val="75000"/>
                  <a:buFont typeface="Wingdings" pitchFamily="2" charset="2"/>
                  <a:buChar char="¨"/>
                  <a:defRPr sz="1600">
                    <a:solidFill>
                      <a:schemeClr val="tx1"/>
                    </a:solidFill>
                    <a:latin typeface="+mn-lt"/>
                  </a:defRPr>
                </a:lvl7pPr>
                <a:lvl8pPr marL="3429000" indent="-228600" algn="l" rtl="0" eaLnBrk="0" fontAlgn="base" hangingPunct="0">
                  <a:spcBef>
                    <a:spcPct val="20000"/>
                  </a:spcBef>
                  <a:spcAft>
                    <a:spcPct val="0"/>
                  </a:spcAft>
                  <a:buSzPct val="75000"/>
                  <a:buFont typeface="Wingdings" pitchFamily="2" charset="2"/>
                  <a:buChar char="¨"/>
                  <a:defRPr sz="1600">
                    <a:solidFill>
                      <a:schemeClr val="tx1"/>
                    </a:solidFill>
                    <a:latin typeface="+mn-lt"/>
                  </a:defRPr>
                </a:lvl8pPr>
                <a:lvl9pPr marL="3886200" indent="-228600" algn="l" rtl="0" eaLnBrk="0" fontAlgn="base" hangingPunct="0">
                  <a:spcBef>
                    <a:spcPct val="20000"/>
                  </a:spcBef>
                  <a:spcAft>
                    <a:spcPct val="0"/>
                  </a:spcAft>
                  <a:buSzPct val="75000"/>
                  <a:buFont typeface="Wingdings" pitchFamily="2" charset="2"/>
                  <a:buChar char="¨"/>
                  <a:defRPr sz="1600">
                    <a:solidFill>
                      <a:schemeClr val="tx1"/>
                    </a:solidFill>
                    <a:latin typeface="+mn-lt"/>
                  </a:defRPr>
                </a:lvl9pPr>
              </a:lstStyle>
              <a:p>
                <a:pPr marL="0" indent="0">
                  <a:buNone/>
                </a:pPr>
                <a:r>
                  <a:rPr lang="en-US" sz="1600" kern="0" dirty="0">
                    <a:latin typeface="Arial" panose="020B0604020202020204" pitchFamily="34" charset="0"/>
                    <a:cs typeface="Arial" panose="020B0604020202020204" pitchFamily="34" charset="0"/>
                  </a:rPr>
                  <a:t>ACTS provides GSF fitting, </a:t>
                </a:r>
                <a:r>
                  <a:rPr lang="en-US" sz="1400" dirty="0">
                    <a:latin typeface="Arial" panose="020B0604020202020204" pitchFamily="34" charset="0"/>
                    <a:cs typeface="Arial" panose="020B0604020202020204" pitchFamily="34" charset="0"/>
                  </a:rPr>
                  <a:t>an extension of Kalman Filter that can handle non-Gaussian uncertainties</a:t>
                </a:r>
              </a:p>
              <a:p>
                <a:r>
                  <a:rPr lang="en-US" sz="1400" dirty="0">
                    <a:latin typeface="Arial" panose="020B0604020202020204" pitchFamily="34" charset="0"/>
                    <a:cs typeface="Arial" panose="020B0604020202020204" pitchFamily="34" charset="0"/>
                  </a:rPr>
                  <a:t>Models track-state &amp; material effects as Gaussian mixtures</a:t>
                </a:r>
              </a:p>
              <a:p>
                <a:pPr marL="0" indent="0">
                  <a:buNone/>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𝑓</m:t>
                      </m:r>
                      <m:d>
                        <m:dPr>
                          <m:ctrlPr>
                            <a:rPr lang="en-US" altLang="zh-CN" sz="1400" b="0" i="1" smtClean="0">
                              <a:latin typeface="Cambria Math" panose="02040503050406030204" pitchFamily="18" charset="0"/>
                            </a:rPr>
                          </m:ctrlPr>
                        </m:dPr>
                        <m:e>
                          <m:acc>
                            <m:accPr>
                              <m:chr m:val="⃗"/>
                              <m:ctrlPr>
                                <a:rPr lang="en-US" altLang="zh-CN" sz="1400" b="0" i="1" smtClean="0">
                                  <a:latin typeface="Cambria Math" panose="02040503050406030204" pitchFamily="18" charset="0"/>
                                </a:rPr>
                              </m:ctrlPr>
                            </m:accPr>
                            <m:e>
                              <m:r>
                                <a:rPr lang="en-US" altLang="zh-CN" sz="1400" b="0" i="1" smtClean="0">
                                  <a:latin typeface="Cambria Math" panose="02040503050406030204" pitchFamily="18" charset="0"/>
                                </a:rPr>
                                <m:t>𝑥</m:t>
                              </m:r>
                            </m:e>
                          </m:acc>
                        </m:e>
                      </m:d>
                      <m:r>
                        <a:rPr lang="en-US" altLang="zh-CN" sz="1400" b="0" i="1" smtClean="0">
                          <a:latin typeface="Cambria Math" panose="02040503050406030204" pitchFamily="18" charset="0"/>
                        </a:rPr>
                        <m:t>=</m:t>
                      </m:r>
                      <m:nary>
                        <m:naryPr>
                          <m:chr m:val="∑"/>
                          <m:limLoc m:val="subSup"/>
                          <m:ctrlPr>
                            <a:rPr lang="en-US" altLang="zh-CN" sz="1400" b="0" i="1" smtClean="0">
                              <a:latin typeface="Cambria Math" panose="02040503050406030204" pitchFamily="18" charset="0"/>
                            </a:rPr>
                          </m:ctrlPr>
                        </m:naryPr>
                        <m:sub>
                          <m:r>
                            <m:rPr>
                              <m:brk m:alnAt="25"/>
                            </m:rPr>
                            <a:rPr lang="en-US" altLang="zh-CN" sz="1400" b="0" i="1" smtClean="0">
                              <a:latin typeface="Cambria Math" panose="02040503050406030204" pitchFamily="18" charset="0"/>
                            </a:rPr>
                            <m:t>𝑖</m:t>
                          </m:r>
                        </m:sub>
                        <m:sup>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𝑁</m:t>
                              </m:r>
                            </m:e>
                            <m:sub>
                              <m:r>
                                <a:rPr lang="en-US" altLang="zh-CN" sz="1400" b="0" i="1" smtClean="0">
                                  <a:latin typeface="Cambria Math" panose="02040503050406030204" pitchFamily="18" charset="0"/>
                                </a:rPr>
                                <m:t>𝑐𝑚𝑝</m:t>
                              </m:r>
                            </m:sub>
                          </m:sSub>
                        </m:sup>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𝑤</m:t>
                              </m:r>
                            </m:e>
                            <m:sub>
                              <m:r>
                                <a:rPr lang="en-US" altLang="zh-CN" sz="1400" b="0" i="1" smtClean="0">
                                  <a:latin typeface="Cambria Math" panose="02040503050406030204" pitchFamily="18" charset="0"/>
                                </a:rPr>
                                <m:t>𝑖</m:t>
                              </m:r>
                            </m:sub>
                          </m:sSub>
                          <m:sSub>
                            <m:sSubPr>
                              <m:ctrlPr>
                                <a:rPr lang="en-US" altLang="zh-CN" sz="1400" i="1">
                                  <a:latin typeface="Cambria Math" panose="02040503050406030204" pitchFamily="18" charset="0"/>
                                </a:rPr>
                              </m:ctrlPr>
                            </m:sSubPr>
                            <m:e>
                              <m:r>
                                <a:rPr lang="en-US" altLang="zh-CN" sz="1400" b="0" i="1" smtClean="0">
                                  <a:latin typeface="Cambria Math" panose="02040503050406030204" pitchFamily="18" charset="0"/>
                                </a:rPr>
                                <m:t>𝑝</m:t>
                              </m:r>
                            </m:e>
                            <m:sub>
                              <m:r>
                                <a:rPr lang="en-US" altLang="zh-CN" sz="1400" i="1">
                                  <a:latin typeface="Cambria Math" panose="02040503050406030204" pitchFamily="18" charset="0"/>
                                </a:rPr>
                                <m:t>𝑖</m:t>
                              </m:r>
                            </m:sub>
                          </m:sSub>
                          <m:r>
                            <a:rPr lang="en-US" altLang="zh-CN" sz="1400" b="0" i="1" smtClean="0">
                              <a:latin typeface="Cambria Math" panose="02040503050406030204" pitchFamily="18" charset="0"/>
                            </a:rPr>
                            <m:t>(</m:t>
                          </m:r>
                          <m:acc>
                            <m:accPr>
                              <m:chr m:val="⃗"/>
                              <m:ctrlPr>
                                <a:rPr lang="en-US" altLang="zh-CN" sz="1400" b="0" i="1" smtClean="0">
                                  <a:latin typeface="Cambria Math" panose="02040503050406030204" pitchFamily="18" charset="0"/>
                                </a:rPr>
                              </m:ctrlPr>
                            </m:accPr>
                            <m:e>
                              <m:r>
                                <a:rPr lang="en-US" altLang="zh-CN" sz="1400" b="0" i="1" smtClean="0">
                                  <a:latin typeface="Cambria Math" panose="02040503050406030204" pitchFamily="18" charset="0"/>
                                </a:rPr>
                                <m:t>𝑥</m:t>
                              </m:r>
                            </m:e>
                          </m:acc>
                          <m:r>
                            <a:rPr lang="en-US" altLang="zh-CN" sz="1400" b="0" i="1" smtClean="0">
                              <a:latin typeface="Cambria Math" panose="02040503050406030204" pitchFamily="18" charset="0"/>
                            </a:rPr>
                            <m:t>)</m:t>
                          </m:r>
                        </m:e>
                      </m:nary>
                    </m:oMath>
                  </m:oMathPara>
                </a14:m>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Used for electron fitting (</a:t>
                </a:r>
                <a:r>
                  <a:rPr lang="en-US" sz="1400" dirty="0" err="1">
                    <a:latin typeface="Arial" panose="020B0604020202020204" pitchFamily="34" charset="0"/>
                    <a:cs typeface="Arial" panose="020B0604020202020204" pitchFamily="34" charset="0"/>
                  </a:rPr>
                  <a:t>Brehmsstrahlung</a:t>
                </a:r>
                <a:r>
                  <a:rPr lang="en-US" sz="1400" dirty="0">
                    <a:latin typeface="Arial" panose="020B0604020202020204" pitchFamily="34" charset="0"/>
                    <a:cs typeface="Arial" panose="020B0604020202020204" pitchFamily="34" charset="0"/>
                  </a:rPr>
                  <a:t> is highly non-Gaussian)</a:t>
                </a:r>
              </a:p>
            </p:txBody>
          </p:sp>
        </mc:Choice>
        <mc:Fallback>
          <p:sp>
            <p:nvSpPr>
              <p:cNvPr id="16" name="内容占位符 2">
                <a:extLst>
                  <a:ext uri="{FF2B5EF4-FFF2-40B4-BE49-F238E27FC236}">
                    <a16:creationId xmlns:a16="http://schemas.microsoft.com/office/drawing/2014/main" id="{878BA309-0664-4134-B866-A67A91150A82}"/>
                  </a:ext>
                </a:extLst>
              </p:cNvPr>
              <p:cNvSpPr txBox="1">
                <a:spLocks noRot="1" noChangeAspect="1" noMove="1" noResize="1" noEditPoints="1" noAdjustHandles="1" noChangeArrowheads="1" noChangeShapeType="1" noTextEdit="1"/>
              </p:cNvSpPr>
              <p:nvPr/>
            </p:nvSpPr>
            <p:spPr bwMode="auto">
              <a:xfrm>
                <a:off x="114235" y="3598860"/>
                <a:ext cx="8793692" cy="1450501"/>
              </a:xfrm>
              <a:prstGeom prst="rect">
                <a:avLst/>
              </a:prstGeom>
              <a:blipFill>
                <a:blip r:embed="rId5"/>
                <a:stretch>
                  <a:fillRect l="-416" t="-10504" b="-5168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760731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22</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椭圆 12"/>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a:off x="926995" y="178893"/>
            <a:ext cx="1241430" cy="369332"/>
          </a:xfrm>
          <a:prstGeom prst="rect">
            <a:avLst/>
          </a:prstGeom>
        </p:spPr>
        <p:txBody>
          <a:bodyPr wrap="none">
            <a:spAutoFit/>
          </a:bodyPr>
          <a:lstStyle/>
          <a:p>
            <a:r>
              <a:rPr lang="en-US" altLang="zh-CN" dirty="0">
                <a:solidFill>
                  <a:schemeClr val="accent1"/>
                </a:solidFill>
                <a:latin typeface="+mn-ea"/>
              </a:rPr>
              <a:t>Summary</a:t>
            </a:r>
          </a:p>
        </p:txBody>
      </p:sp>
      <p:sp>
        <p:nvSpPr>
          <p:cNvPr id="6" name="文本框 5">
            <a:extLst>
              <a:ext uri="{FF2B5EF4-FFF2-40B4-BE49-F238E27FC236}">
                <a16:creationId xmlns:a16="http://schemas.microsoft.com/office/drawing/2014/main" id="{879000D2-8CC5-479F-BD9E-6EDF270827F4}"/>
              </a:ext>
            </a:extLst>
          </p:cNvPr>
          <p:cNvSpPr txBox="1"/>
          <p:nvPr/>
        </p:nvSpPr>
        <p:spPr>
          <a:xfrm>
            <a:off x="115163" y="627534"/>
            <a:ext cx="8201253" cy="4524315"/>
          </a:xfrm>
          <a:prstGeom prst="rect">
            <a:avLst/>
          </a:prstGeom>
          <a:noFill/>
        </p:spPr>
        <p:txBody>
          <a:bodyPr wrap="square">
            <a:spAutoFit/>
          </a:bodyPr>
          <a:lstStyle/>
          <a:p>
            <a:pPr marL="342900" indent="-342900">
              <a:buFont typeface="+mj-lt"/>
              <a:buAutoNum type="arabicPeriod"/>
            </a:pPr>
            <a:r>
              <a:rPr lang="en-US" altLang="zh-CN" b="0" i="0" dirty="0">
                <a:effectLst/>
                <a:latin typeface="Arial" panose="020B0604020202020204" pitchFamily="34" charset="0"/>
                <a:cs typeface="Arial" panose="020B0604020202020204" pitchFamily="34" charset="0"/>
              </a:rPr>
              <a:t>ACTS has been successfully integrated into CEPCSW</a:t>
            </a:r>
          </a:p>
          <a:p>
            <a:pPr marL="800100" lvl="1" indent="-342900">
              <a:buFont typeface="Arial" panose="020B0604020202020204" pitchFamily="34" charset="0"/>
              <a:buChar char="•"/>
            </a:pPr>
            <a:r>
              <a:rPr lang="en-US" altLang="zh-CN" dirty="0">
                <a:latin typeface="Arial" panose="020B0604020202020204" pitchFamily="34" charset="0"/>
                <a:cs typeface="Arial" panose="020B0604020202020204" pitchFamily="34" charset="0"/>
              </a:rPr>
              <a:t>See </a:t>
            </a:r>
            <a:r>
              <a:rPr lang="en-US" altLang="zh-CN" dirty="0">
                <a:latin typeface="Arial" panose="020B0604020202020204" pitchFamily="34" charset="0"/>
                <a:cs typeface="Arial" panose="020B0604020202020204" pitchFamily="34" charset="0"/>
                <a:hlinkClick r:id="rId3"/>
              </a:rPr>
              <a:t>repository</a:t>
            </a:r>
            <a:endParaRPr lang="en-US" altLang="zh-CN"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altLang="zh-CN" b="0" i="0" dirty="0">
              <a:effectLst/>
              <a:latin typeface="Arial" panose="020B0604020202020204" pitchFamily="34" charset="0"/>
              <a:cs typeface="Arial" panose="020B0604020202020204" pitchFamily="34" charset="0"/>
            </a:endParaRPr>
          </a:p>
          <a:p>
            <a:pPr marL="342900" indent="-342900">
              <a:buFont typeface="+mj-lt"/>
              <a:buAutoNum type="arabicPeriod"/>
            </a:pPr>
            <a:r>
              <a:rPr lang="en-US" altLang="zh-CN" b="0" i="0" dirty="0">
                <a:effectLst/>
                <a:latin typeface="Arial" panose="020B0604020202020204" pitchFamily="34" charset="0"/>
                <a:cs typeface="Arial" panose="020B0604020202020204" pitchFamily="34" charset="0"/>
              </a:rPr>
              <a:t>ACTS has been implemented for track reconstruction in the trackers of the </a:t>
            </a:r>
            <a:r>
              <a:rPr lang="en-US" altLang="zh-CN" b="1" i="1" dirty="0">
                <a:effectLst/>
                <a:latin typeface="Arial" panose="020B0604020202020204" pitchFamily="34" charset="0"/>
                <a:cs typeface="Arial" panose="020B0604020202020204" pitchFamily="34" charset="0"/>
              </a:rPr>
              <a:t>CEPC </a:t>
            </a:r>
            <a:r>
              <a:rPr lang="en-US" altLang="zh-CN" b="1" i="1" dirty="0" err="1">
                <a:effectLst/>
                <a:latin typeface="Arial" panose="020B0604020202020204" pitchFamily="34" charset="0"/>
                <a:cs typeface="Arial" panose="020B0604020202020204" pitchFamily="34" charset="0"/>
              </a:rPr>
              <a:t>RefDet</a:t>
            </a:r>
            <a:r>
              <a:rPr lang="en-US" altLang="zh-CN" b="0" i="0" dirty="0">
                <a:effectLst/>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Covering a wide range of trackers, e.g. silicon (planar, stitched) and gaseous (TPC)</a:t>
            </a:r>
          </a:p>
          <a:p>
            <a:pPr marL="342900" indent="-342900">
              <a:buFont typeface="+mj-lt"/>
              <a:buAutoNum type="arabicPeriod"/>
            </a:pPr>
            <a:endParaRPr lang="en-US" altLang="zh-CN" b="0" i="0" dirty="0">
              <a:effectLst/>
              <a:latin typeface="Arial" panose="020B0604020202020204" pitchFamily="34" charset="0"/>
              <a:cs typeface="Arial" panose="020B0604020202020204" pitchFamily="34" charset="0"/>
            </a:endParaRPr>
          </a:p>
          <a:p>
            <a:pPr marL="342900" indent="-342900">
              <a:buFont typeface="+mj-lt"/>
              <a:buAutoNum type="arabicPeriod"/>
            </a:pPr>
            <a:r>
              <a:rPr lang="en-US" altLang="zh-CN" dirty="0">
                <a:latin typeface="Arial" panose="020B0604020202020204" pitchFamily="34" charset="0"/>
                <a:cs typeface="Arial" panose="020B0604020202020204" pitchFamily="34" charset="0"/>
              </a:rPr>
              <a:t>R&amp;D works</a:t>
            </a:r>
          </a:p>
          <a:p>
            <a:pPr marL="800100" lvl="1" indent="-342900">
              <a:buFont typeface="Arial" panose="020B0604020202020204" pitchFamily="34" charset="0"/>
              <a:buChar char="•"/>
            </a:pPr>
            <a:r>
              <a:rPr lang="en-US" altLang="zh-CN" dirty="0" err="1">
                <a:solidFill>
                  <a:srgbClr val="C00000"/>
                </a:solidFill>
                <a:latin typeface="Arial" panose="020B0604020202020204" pitchFamily="34" charset="0"/>
                <a:cs typeface="Arial" panose="020B0604020202020204" pitchFamily="34" charset="0"/>
              </a:rPr>
              <a:t>traccc</a:t>
            </a:r>
            <a:r>
              <a:rPr lang="en-US" altLang="zh-CN" dirty="0">
                <a:latin typeface="Arial" panose="020B0604020202020204" pitchFamily="34" charset="0"/>
                <a:cs typeface="Arial" panose="020B0604020202020204" pitchFamily="34" charset="0"/>
              </a:rPr>
              <a:t>: implies seeding algorithm in GPU to CEPCSW</a:t>
            </a:r>
          </a:p>
          <a:p>
            <a:pPr marL="800100" lvl="1" indent="-342900">
              <a:buFont typeface="Arial" panose="020B0604020202020204" pitchFamily="34" charset="0"/>
              <a:buChar char="•"/>
            </a:pPr>
            <a:r>
              <a:rPr lang="en-US" altLang="zh-CN" dirty="0">
                <a:solidFill>
                  <a:srgbClr val="00B050"/>
                </a:solidFill>
                <a:latin typeface="Arial" panose="020B0604020202020204" pitchFamily="34" charset="0"/>
                <a:cs typeface="Arial" panose="020B0604020202020204" pitchFamily="34" charset="0"/>
              </a:rPr>
              <a:t>GSF</a:t>
            </a:r>
            <a:r>
              <a:rPr lang="en-US" altLang="zh-CN" dirty="0">
                <a:latin typeface="Arial" panose="020B0604020202020204" pitchFamily="34" charset="0"/>
                <a:cs typeface="Arial" panose="020B0604020202020204" pitchFamily="34" charset="0"/>
              </a:rPr>
              <a:t>: implied in electron fitting; no significant improvement due to the thin tracking material</a:t>
            </a:r>
          </a:p>
          <a:p>
            <a:pPr marL="800100" lvl="1" indent="-342900">
              <a:buFont typeface="Arial" panose="020B0604020202020204" pitchFamily="34" charset="0"/>
              <a:buChar char="•"/>
            </a:pPr>
            <a:endParaRPr lang="en-US" altLang="zh-CN" dirty="0">
              <a:latin typeface="Arial" panose="020B0604020202020204" pitchFamily="34" charset="0"/>
              <a:cs typeface="Arial" panose="020B0604020202020204" pitchFamily="34" charset="0"/>
            </a:endParaRPr>
          </a:p>
          <a:p>
            <a:pPr marL="342900" indent="-342900">
              <a:buFont typeface="+mj-lt"/>
              <a:buAutoNum type="arabicPeriod"/>
            </a:pPr>
            <a:r>
              <a:rPr lang="en-US" altLang="zh-CN" b="0" i="0" dirty="0">
                <a:effectLst/>
                <a:latin typeface="Arial" panose="020B0604020202020204" pitchFamily="34" charset="0"/>
                <a:cs typeface="Arial" panose="020B0604020202020204" pitchFamily="34" charset="0"/>
              </a:rPr>
              <a:t>Next to do: </a:t>
            </a:r>
          </a:p>
          <a:p>
            <a:pPr marL="800100" lvl="1" indent="-34290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Further ACTS’ GPU &amp; ML implement in CEPCSW</a:t>
            </a:r>
          </a:p>
          <a:p>
            <a:pPr marL="285750" indent="-285750">
              <a:buFont typeface="Arial" panose="020B0604020202020204" pitchFamily="34" charset="0"/>
              <a:buChar char="•"/>
            </a:pPr>
            <a:endParaRPr lang="en-US" altLang="zh-CN"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462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3147814"/>
            <a:ext cx="9144000" cy="1995687"/>
            <a:chOff x="0" y="3147814"/>
            <a:chExt cx="9144000" cy="1995687"/>
          </a:xfrm>
        </p:grpSpPr>
        <p:sp>
          <p:nvSpPr>
            <p:cNvPr id="19" name="直角三角形 18"/>
            <p:cNvSpPr/>
            <p:nvPr/>
          </p:nvSpPr>
          <p:spPr>
            <a:xfrm flipH="1">
              <a:off x="3351099" y="3147815"/>
              <a:ext cx="5792901" cy="1995686"/>
            </a:xfrm>
            <a:prstGeom prst="rtTriangl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
          <p:nvSpPr>
            <p:cNvPr id="23" name="直角三角形 22"/>
            <p:cNvSpPr/>
            <p:nvPr/>
          </p:nvSpPr>
          <p:spPr>
            <a:xfrm>
              <a:off x="0" y="3147814"/>
              <a:ext cx="5792901" cy="1995686"/>
            </a:xfrm>
            <a:prstGeom prst="rtTriangl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grpSp>
      <p:sp>
        <p:nvSpPr>
          <p:cNvPr id="24" name="矩形 23"/>
          <p:cNvSpPr/>
          <p:nvPr/>
        </p:nvSpPr>
        <p:spPr>
          <a:xfrm>
            <a:off x="1314173" y="1806852"/>
            <a:ext cx="6515654" cy="584775"/>
          </a:xfrm>
          <a:prstGeom prst="rect">
            <a:avLst/>
          </a:prstGeom>
        </p:spPr>
        <p:txBody>
          <a:bodyPr wrap="square">
            <a:spAutoFit/>
          </a:bodyPr>
          <a:lstStyle/>
          <a:p>
            <a:pPr algn="ctr"/>
            <a:r>
              <a:rPr lang="en-US" altLang="zh-CN" sz="3200" b="1" dirty="0">
                <a:solidFill>
                  <a:schemeClr val="accent1"/>
                </a:solidFill>
                <a:latin typeface="Times New Roman" panose="02020603050405020304" pitchFamily="18" charset="0"/>
                <a:cs typeface="Times New Roman" panose="02020603050405020304" pitchFamily="18" charset="0"/>
              </a:rPr>
              <a:t>Thank you</a:t>
            </a:r>
          </a:p>
        </p:txBody>
      </p:sp>
      <p:sp>
        <p:nvSpPr>
          <p:cNvPr id="20" name="文本框 19"/>
          <p:cNvSpPr txBox="1"/>
          <p:nvPr/>
        </p:nvSpPr>
        <p:spPr>
          <a:xfrm>
            <a:off x="1691680" y="2708916"/>
            <a:ext cx="5760640" cy="1815882"/>
          </a:xfrm>
          <a:prstGeom prst="rect">
            <a:avLst/>
          </a:prstGeom>
          <a:noFill/>
        </p:spPr>
        <p:txBody>
          <a:bodyPr wrap="square" rtlCol="0">
            <a:spAutoFit/>
          </a:bodyPr>
          <a:lstStyle/>
          <a:p>
            <a:pPr algn="ctr"/>
            <a:r>
              <a:rPr lang="en-US" altLang="zh-CN" sz="1600" u="sng" dirty="0" err="1">
                <a:latin typeface="Times New Roman" panose="02020603050405020304" pitchFamily="18" charset="0"/>
                <a:cs typeface="Times New Roman" panose="02020603050405020304" pitchFamily="18" charset="0"/>
              </a:rPr>
              <a:t>Yizhou</a:t>
            </a:r>
            <a:r>
              <a:rPr lang="en-US" altLang="zh-CN" sz="1600" u="sng" dirty="0">
                <a:latin typeface="Times New Roman" panose="02020603050405020304" pitchFamily="18" charset="0"/>
                <a:cs typeface="Times New Roman" panose="02020603050405020304" pitchFamily="18" charset="0"/>
              </a:rPr>
              <a:t> Zhang</a:t>
            </a:r>
            <a:r>
              <a:rPr lang="en-GB" altLang="zh-CN" sz="1600" baseline="30000" dirty="0"/>
              <a:t>1</a:t>
            </a: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Weidong</a:t>
            </a:r>
            <a:r>
              <a:rPr lang="en-US" altLang="zh-CN" sz="1600" dirty="0">
                <a:latin typeface="Times New Roman" panose="02020603050405020304" pitchFamily="18" charset="0"/>
                <a:cs typeface="Times New Roman" panose="02020603050405020304" pitchFamily="18" charset="0"/>
              </a:rPr>
              <a:t> Li</a:t>
            </a:r>
            <a:r>
              <a:rPr lang="en-GB" altLang="zh-CN" sz="1600" baseline="30000" dirty="0"/>
              <a:t>1</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Xiaocong</a:t>
            </a:r>
            <a:r>
              <a:rPr lang="en-US" altLang="zh-CN" sz="1600" dirty="0">
                <a:latin typeface="Times New Roman" panose="02020603050405020304" pitchFamily="18" charset="0"/>
                <a:cs typeface="Times New Roman" panose="02020603050405020304" pitchFamily="18" charset="0"/>
              </a:rPr>
              <a:t> Ai</a:t>
            </a:r>
            <a:r>
              <a:rPr lang="en-GB" altLang="zh-CN" sz="1600" baseline="30000" dirty="0"/>
              <a:t>2</a:t>
            </a:r>
            <a:r>
              <a:rPr lang="en-US" altLang="zh-CN" sz="1600" dirty="0">
                <a:latin typeface="Times New Roman" panose="02020603050405020304" pitchFamily="18" charset="0"/>
                <a:cs typeface="Times New Roman" panose="02020603050405020304" pitchFamily="18" charset="0"/>
              </a:rPr>
              <a:t>, Tao Lin</a:t>
            </a:r>
            <a:r>
              <a:rPr lang="en-GB" altLang="zh-CN" sz="1600" baseline="30000" dirty="0"/>
              <a:t>1</a:t>
            </a:r>
            <a:endParaRPr lang="en-US" altLang="zh-CN" sz="1600" dirty="0">
              <a:latin typeface="Times New Roman" panose="02020603050405020304" pitchFamily="18" charset="0"/>
              <a:cs typeface="Times New Roman" panose="02020603050405020304" pitchFamily="18" charset="0"/>
            </a:endParaRPr>
          </a:p>
          <a:p>
            <a:pPr algn="ctr"/>
            <a:endParaRPr lang="en-US" altLang="zh-CN" sz="1600" dirty="0">
              <a:latin typeface="Times New Roman" panose="02020603050405020304" pitchFamily="18" charset="0"/>
              <a:cs typeface="Times New Roman" panose="02020603050405020304" pitchFamily="18" charset="0"/>
            </a:endParaRPr>
          </a:p>
          <a:p>
            <a:pPr algn="ctr"/>
            <a:r>
              <a:rPr lang="en-US" altLang="zh-CN" sz="1600" dirty="0">
                <a:latin typeface="Times New Roman" panose="02020603050405020304" pitchFamily="18" charset="0"/>
                <a:cs typeface="Times New Roman" panose="02020603050405020304" pitchFamily="18" charset="0"/>
              </a:rPr>
              <a:t>1. Institute of High Energy Physics, CAS</a:t>
            </a:r>
          </a:p>
          <a:p>
            <a:pPr algn="ctr"/>
            <a:r>
              <a:rPr lang="en-US" altLang="zh-CN" sz="1600" dirty="0">
                <a:latin typeface="Times New Roman" panose="02020603050405020304" pitchFamily="18" charset="0"/>
                <a:cs typeface="Times New Roman" panose="02020603050405020304" pitchFamily="18" charset="0"/>
              </a:rPr>
              <a:t>2. Zhengzhou University</a:t>
            </a:r>
          </a:p>
          <a:p>
            <a:pPr algn="ctr"/>
            <a:endParaRPr lang="en-US" altLang="zh-CN" sz="1600" dirty="0">
              <a:latin typeface="Times New Roman" panose="02020603050405020304" pitchFamily="18" charset="0"/>
              <a:cs typeface="Times New Roman" panose="02020603050405020304" pitchFamily="18" charset="0"/>
            </a:endParaRPr>
          </a:p>
          <a:p>
            <a:pPr algn="ctr"/>
            <a:r>
              <a:rPr lang="en-US" altLang="zh-CN" sz="1600" dirty="0">
                <a:latin typeface="Times New Roman" panose="02020603050405020304" pitchFamily="18" charset="0"/>
                <a:cs typeface="Times New Roman" panose="02020603050405020304" pitchFamily="18" charset="0"/>
              </a:rPr>
              <a:t>Huizhou</a:t>
            </a:r>
          </a:p>
          <a:p>
            <a:pPr algn="ctr"/>
            <a:r>
              <a:rPr lang="en-US" altLang="zh-CN" sz="1600" dirty="0">
                <a:latin typeface="Times New Roman" panose="02020603050405020304" pitchFamily="18" charset="0"/>
                <a:cs typeface="Times New Roman" panose="02020603050405020304" pitchFamily="18" charset="0"/>
              </a:rPr>
              <a:t>22</a:t>
            </a:r>
            <a:r>
              <a:rPr lang="en-US" altLang="zh-CN" sz="1600" baseline="30000" dirty="0">
                <a:latin typeface="Times New Roman" panose="02020603050405020304" pitchFamily="18" charset="0"/>
                <a:cs typeface="Times New Roman" panose="02020603050405020304" pitchFamily="18" charset="0"/>
              </a:rPr>
              <a:t>nd</a:t>
            </a:r>
            <a:r>
              <a:rPr lang="en-US" altLang="zh-CN" sz="1600" dirty="0">
                <a:latin typeface="Times New Roman" panose="02020603050405020304" pitchFamily="18" charset="0"/>
                <a:cs typeface="Times New Roman" panose="02020603050405020304" pitchFamily="18" charset="0"/>
              </a:rPr>
              <a:t> July 2025</a:t>
            </a:r>
          </a:p>
        </p:txBody>
      </p:sp>
      <p:pic>
        <p:nvPicPr>
          <p:cNvPr id="8" name="Picture 2" descr="中国科学院高能物理研究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405737"/>
            <a:ext cx="1436575" cy="966752"/>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2051720" y="405737"/>
            <a:ext cx="1296144" cy="96675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395723"/>
            <a:ext cx="1656184" cy="97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55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283556" y="2099625"/>
            <a:ext cx="9211350" cy="715581"/>
          </a:xfrm>
          <a:prstGeom prst="rect">
            <a:avLst/>
          </a:prstGeom>
          <a:noFill/>
        </p:spPr>
        <p:txBody>
          <a:bodyPr wrap="square" rtlCol="0">
            <a:spAutoFit/>
          </a:bodyPr>
          <a:lstStyle/>
          <a:p>
            <a:pPr algn="ctr"/>
            <a:r>
              <a:rPr lang="en-US" altLang="zh-CN" sz="4050" dirty="0">
                <a:latin typeface="Arial" panose="020B0604020202020204" pitchFamily="34" charset="0"/>
                <a:ea typeface="楷体" panose="02010609060101010101" pitchFamily="49" charset="-122"/>
                <a:cs typeface="Arial" panose="020B0604020202020204" pitchFamily="34" charset="0"/>
              </a:rPr>
              <a:t>Backup</a:t>
            </a:r>
            <a:endParaRPr lang="zh-CN" altLang="en-US" sz="4050" dirty="0">
              <a:latin typeface="Arial" panose="020B0604020202020204" pitchFamily="34" charset="0"/>
              <a:ea typeface="楷体" panose="02010609060101010101" pitchFamily="49"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25</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Google Shape;136;p22">
            <a:extLst>
              <a:ext uri="{FF2B5EF4-FFF2-40B4-BE49-F238E27FC236}">
                <a16:creationId xmlns:a16="http://schemas.microsoft.com/office/drawing/2014/main" id="{6886B4C3-196B-4757-9F9A-B67E310D19BE}"/>
              </a:ext>
            </a:extLst>
          </p:cNvPr>
          <p:cNvPicPr preferRelativeResize="0"/>
          <p:nvPr/>
        </p:nvPicPr>
        <p:blipFill>
          <a:blip r:embed="rId3">
            <a:alphaModFix/>
          </a:blip>
          <a:stretch>
            <a:fillRect/>
          </a:stretch>
        </p:blipFill>
        <p:spPr>
          <a:xfrm>
            <a:off x="107504" y="925026"/>
            <a:ext cx="5624658" cy="4218474"/>
          </a:xfrm>
          <a:prstGeom prst="rect">
            <a:avLst/>
          </a:prstGeom>
          <a:noFill/>
          <a:ln>
            <a:noFill/>
          </a:ln>
        </p:spPr>
      </p:pic>
      <p:sp>
        <p:nvSpPr>
          <p:cNvPr id="7" name="文本框 6">
            <a:extLst>
              <a:ext uri="{FF2B5EF4-FFF2-40B4-BE49-F238E27FC236}">
                <a16:creationId xmlns:a16="http://schemas.microsoft.com/office/drawing/2014/main" id="{BDC467BA-902D-4D54-B5CF-A36772355366}"/>
              </a:ext>
            </a:extLst>
          </p:cNvPr>
          <p:cNvSpPr txBox="1"/>
          <p:nvPr/>
        </p:nvSpPr>
        <p:spPr>
          <a:xfrm>
            <a:off x="5652120" y="1707654"/>
            <a:ext cx="3232325" cy="1631216"/>
          </a:xfrm>
          <a:prstGeom prst="rect">
            <a:avLst/>
          </a:prstGeom>
          <a:noFill/>
        </p:spPr>
        <p:txBody>
          <a:bodyPr wrap="square">
            <a:spAutoFit/>
          </a:bodyPr>
          <a:lstStyle/>
          <a:p>
            <a:r>
              <a:rPr lang="en-US" altLang="zh-CN" b="0" i="0" dirty="0">
                <a:effectLst/>
                <a:latin typeface="Arial" panose="020B0604020202020204" pitchFamily="34" charset="0"/>
                <a:cs typeface="Arial" panose="020B0604020202020204" pitchFamily="34" charset="0"/>
              </a:rPr>
              <a:t>Good efficiency for low momentum tracks as well</a:t>
            </a:r>
          </a:p>
          <a:p>
            <a:pPr marL="285750" indent="-285750">
              <a:buFont typeface="Arial" panose="020B0604020202020204" pitchFamily="34" charset="0"/>
              <a:buChar char="•"/>
            </a:pPr>
            <a:endParaRPr lang="en-US" altLang="zh-CN" sz="1600" b="0"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The efficiency of each bin is </a:t>
            </a:r>
            <a:r>
              <a:rPr lang="en-US" altLang="zh-CN" sz="1600" b="0" i="0" dirty="0" err="1">
                <a:effectLst/>
                <a:latin typeface="Arial" panose="020B0604020202020204" pitchFamily="34" charset="0"/>
                <a:cs typeface="Arial" panose="020B0604020202020204" pitchFamily="34" charset="0"/>
              </a:rPr>
              <a:t>analysed</a:t>
            </a:r>
            <a:r>
              <a:rPr lang="en-US" altLang="zh-CN" sz="1600" b="0" i="0" dirty="0">
                <a:effectLst/>
                <a:latin typeface="Arial" panose="020B0604020202020204" pitchFamily="34" charset="0"/>
                <a:cs typeface="Arial" panose="020B0604020202020204" pitchFamily="34" charset="0"/>
              </a:rPr>
              <a:t> with fixed p and theta.</a:t>
            </a:r>
          </a:p>
        </p:txBody>
      </p:sp>
      <p:sp>
        <p:nvSpPr>
          <p:cNvPr id="8" name="椭圆 7">
            <a:extLst>
              <a:ext uri="{FF2B5EF4-FFF2-40B4-BE49-F238E27FC236}">
                <a16:creationId xmlns:a16="http://schemas.microsoft.com/office/drawing/2014/main" id="{F93393C0-992A-4839-AB8E-C16F765ED666}"/>
              </a:ext>
            </a:extLst>
          </p:cNvPr>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3</a:t>
            </a:r>
            <a:endParaRPr lang="zh-CN" altLang="en-US" sz="2400" dirty="0">
              <a:latin typeface="773-CAI978" panose="020B0402020204020303" pitchFamily="34" charset="0"/>
              <a:ea typeface="方正黑体简体" panose="02010601030101010101" pitchFamily="2" charset="-122"/>
            </a:endParaRPr>
          </a:p>
        </p:txBody>
      </p:sp>
      <p:sp>
        <p:nvSpPr>
          <p:cNvPr id="9" name="矩形 8">
            <a:extLst>
              <a:ext uri="{FF2B5EF4-FFF2-40B4-BE49-F238E27FC236}">
                <a16:creationId xmlns:a16="http://schemas.microsoft.com/office/drawing/2014/main" id="{A8F62475-B660-49A4-833C-688A58BFB281}"/>
              </a:ext>
            </a:extLst>
          </p:cNvPr>
          <p:cNvSpPr/>
          <p:nvPr/>
        </p:nvSpPr>
        <p:spPr>
          <a:xfrm>
            <a:off x="926995" y="178893"/>
            <a:ext cx="1590372" cy="369332"/>
          </a:xfrm>
          <a:prstGeom prst="rect">
            <a:avLst/>
          </a:prstGeom>
        </p:spPr>
        <p:txBody>
          <a:bodyPr wrap="none">
            <a:spAutoFit/>
          </a:bodyPr>
          <a:lstStyle/>
          <a:p>
            <a:r>
              <a:rPr lang="en-US" altLang="zh-CN" dirty="0">
                <a:solidFill>
                  <a:schemeClr val="accent1"/>
                </a:solidFill>
                <a:latin typeface="+mn-ea"/>
              </a:rPr>
              <a:t>Performance</a:t>
            </a:r>
          </a:p>
        </p:txBody>
      </p:sp>
      <p:sp>
        <p:nvSpPr>
          <p:cNvPr id="10" name="文本框 9">
            <a:extLst>
              <a:ext uri="{FF2B5EF4-FFF2-40B4-BE49-F238E27FC236}">
                <a16:creationId xmlns:a16="http://schemas.microsoft.com/office/drawing/2014/main" id="{3802FFC0-D474-4AD2-9BB1-F1240A3418C5}"/>
              </a:ext>
            </a:extLst>
          </p:cNvPr>
          <p:cNvSpPr txBox="1"/>
          <p:nvPr/>
        </p:nvSpPr>
        <p:spPr>
          <a:xfrm>
            <a:off x="5508104" y="159045"/>
            <a:ext cx="2448272"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Tracking efficiency</a:t>
            </a:r>
          </a:p>
        </p:txBody>
      </p:sp>
    </p:spTree>
    <p:extLst>
      <p:ext uri="{BB962C8B-B14F-4D97-AF65-F5344CB8AC3E}">
        <p14:creationId xmlns:p14="http://schemas.microsoft.com/office/powerpoint/2010/main" val="169185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26</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FEA576FF-6831-4146-91A3-AC0448AD3AC8}"/>
              </a:ext>
            </a:extLst>
          </p:cNvPr>
          <p:cNvSpPr txBox="1"/>
          <p:nvPr/>
        </p:nvSpPr>
        <p:spPr>
          <a:xfrm>
            <a:off x="5508104" y="1707654"/>
            <a:ext cx="3384375" cy="2031325"/>
          </a:xfrm>
          <a:prstGeom prst="rect">
            <a:avLst/>
          </a:prstGeom>
          <a:noFill/>
        </p:spPr>
        <p:txBody>
          <a:bodyPr wrap="square">
            <a:spAutoFit/>
          </a:bodyPr>
          <a:lstStyle/>
          <a:p>
            <a:r>
              <a:rPr lang="en-US" altLang="zh-CN" b="0" i="0" dirty="0">
                <a:effectLst/>
                <a:latin typeface="Arial" panose="020B0604020202020204" pitchFamily="34" charset="0"/>
                <a:cs typeface="Arial" panose="020B0604020202020204" pitchFamily="34" charset="0"/>
              </a:rPr>
              <a:t>With a theta of 20° or 160°, track hits are mainly distributed on </a:t>
            </a:r>
            <a:r>
              <a:rPr lang="en-US" altLang="zh-CN" b="0" i="0" dirty="0" err="1">
                <a:effectLst/>
                <a:latin typeface="Arial" panose="020B0604020202020204" pitchFamily="34" charset="0"/>
                <a:cs typeface="Arial" panose="020B0604020202020204" pitchFamily="34" charset="0"/>
              </a:rPr>
              <a:t>EndCaps</a:t>
            </a:r>
            <a:r>
              <a:rPr lang="en-US" altLang="zh-CN" b="0" i="0" dirty="0">
                <a:effectLst/>
                <a:latin typeface="Arial" panose="020B0604020202020204" pitchFamily="34" charset="0"/>
                <a:cs typeface="Arial" panose="020B0604020202020204" pitchFamily="34" charset="0"/>
              </a:rPr>
              <a:t>.</a:t>
            </a:r>
          </a:p>
          <a:p>
            <a:endParaRPr lang="en-US" altLang="zh-CN" b="0" i="0" dirty="0">
              <a:effectLst/>
              <a:latin typeface="Arial" panose="020B0604020202020204" pitchFamily="34" charset="0"/>
              <a:cs typeface="Arial" panose="020B0604020202020204" pitchFamily="34" charset="0"/>
            </a:endParaRPr>
          </a:p>
          <a:p>
            <a:r>
              <a:rPr lang="en-US" altLang="zh-CN" b="0" i="0" dirty="0">
                <a:effectLst/>
                <a:latin typeface="Arial" panose="020B0604020202020204" pitchFamily="34" charset="0"/>
                <a:cs typeface="Arial" panose="020B0604020202020204" pitchFamily="34" charset="0"/>
              </a:rPr>
              <a:t>Momentum resolution is not gaussian distributed at low momentum (≈ 1 GeV)</a:t>
            </a:r>
          </a:p>
        </p:txBody>
      </p:sp>
      <p:pic>
        <p:nvPicPr>
          <p:cNvPr id="7" name="Google Shape;143;p23" title="compare_fits_p.png">
            <a:extLst>
              <a:ext uri="{FF2B5EF4-FFF2-40B4-BE49-F238E27FC236}">
                <a16:creationId xmlns:a16="http://schemas.microsoft.com/office/drawing/2014/main" id="{52E60D63-BEC6-42F9-A9E7-BB9C2E66D0C8}"/>
              </a:ext>
            </a:extLst>
          </p:cNvPr>
          <p:cNvPicPr preferRelativeResize="0"/>
          <p:nvPr/>
        </p:nvPicPr>
        <p:blipFill>
          <a:blip r:embed="rId3">
            <a:alphaModFix/>
          </a:blip>
          <a:stretch>
            <a:fillRect/>
          </a:stretch>
        </p:blipFill>
        <p:spPr>
          <a:xfrm>
            <a:off x="0" y="841899"/>
            <a:ext cx="5378299" cy="4301601"/>
          </a:xfrm>
          <a:prstGeom prst="rect">
            <a:avLst/>
          </a:prstGeom>
          <a:noFill/>
          <a:ln>
            <a:noFill/>
          </a:ln>
        </p:spPr>
      </p:pic>
      <p:sp>
        <p:nvSpPr>
          <p:cNvPr id="8" name="椭圆 7">
            <a:extLst>
              <a:ext uri="{FF2B5EF4-FFF2-40B4-BE49-F238E27FC236}">
                <a16:creationId xmlns:a16="http://schemas.microsoft.com/office/drawing/2014/main" id="{720B422B-4F99-439F-985E-9DE74CEB3D70}"/>
              </a:ext>
            </a:extLst>
          </p:cNvPr>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3</a:t>
            </a:r>
            <a:endParaRPr lang="zh-CN" altLang="en-US" sz="2400" dirty="0">
              <a:latin typeface="773-CAI978" panose="020B0402020204020303" pitchFamily="34" charset="0"/>
              <a:ea typeface="方正黑体简体" panose="02010601030101010101" pitchFamily="2" charset="-122"/>
            </a:endParaRPr>
          </a:p>
        </p:txBody>
      </p:sp>
      <p:sp>
        <p:nvSpPr>
          <p:cNvPr id="9" name="矩形 8">
            <a:extLst>
              <a:ext uri="{FF2B5EF4-FFF2-40B4-BE49-F238E27FC236}">
                <a16:creationId xmlns:a16="http://schemas.microsoft.com/office/drawing/2014/main" id="{D54DF26E-8EF5-485B-93BF-41FA08C924BA}"/>
              </a:ext>
            </a:extLst>
          </p:cNvPr>
          <p:cNvSpPr/>
          <p:nvPr/>
        </p:nvSpPr>
        <p:spPr>
          <a:xfrm>
            <a:off x="926995" y="178893"/>
            <a:ext cx="1590372" cy="369332"/>
          </a:xfrm>
          <a:prstGeom prst="rect">
            <a:avLst/>
          </a:prstGeom>
        </p:spPr>
        <p:txBody>
          <a:bodyPr wrap="none">
            <a:spAutoFit/>
          </a:bodyPr>
          <a:lstStyle/>
          <a:p>
            <a:r>
              <a:rPr lang="en-US" altLang="zh-CN" dirty="0">
                <a:solidFill>
                  <a:schemeClr val="accent1"/>
                </a:solidFill>
                <a:latin typeface="+mn-ea"/>
              </a:rPr>
              <a:t>Performance</a:t>
            </a:r>
          </a:p>
        </p:txBody>
      </p:sp>
      <p:sp>
        <p:nvSpPr>
          <p:cNvPr id="10" name="文本框 9">
            <a:extLst>
              <a:ext uri="{FF2B5EF4-FFF2-40B4-BE49-F238E27FC236}">
                <a16:creationId xmlns:a16="http://schemas.microsoft.com/office/drawing/2014/main" id="{695D6343-F4CA-400E-8A32-88D24B65B50A}"/>
              </a:ext>
            </a:extLst>
          </p:cNvPr>
          <p:cNvSpPr txBox="1"/>
          <p:nvPr/>
        </p:nvSpPr>
        <p:spPr>
          <a:xfrm>
            <a:off x="5508104" y="159045"/>
            <a:ext cx="2448272"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Tracking resolution</a:t>
            </a:r>
          </a:p>
        </p:txBody>
      </p:sp>
    </p:spTree>
    <p:extLst>
      <p:ext uri="{BB962C8B-B14F-4D97-AF65-F5344CB8AC3E}">
        <p14:creationId xmlns:p14="http://schemas.microsoft.com/office/powerpoint/2010/main" val="152929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CC08E2B-8BFD-4AE2-86A0-3B6588779F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951434"/>
            <a:ext cx="2798297" cy="2470115"/>
          </a:xfrm>
          <a:prstGeom prst="rect">
            <a:avLst/>
          </a:prstGeom>
        </p:spPr>
      </p:pic>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27</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文本框 17"/>
              <p:cNvSpPr txBox="1"/>
              <p:nvPr/>
            </p:nvSpPr>
            <p:spPr>
              <a:xfrm>
                <a:off x="162155" y="644256"/>
                <a:ext cx="7344816" cy="1846659"/>
              </a:xfrm>
              <a:prstGeom prst="rect">
                <a:avLst/>
              </a:prstGeom>
              <a:noFill/>
            </p:spPr>
            <p:txBody>
              <a:bodyPr wrap="square">
                <a:spAutoFit/>
              </a:bodyPr>
              <a:lstStyle/>
              <a:p>
                <a:r>
                  <a:rPr lang="en-US" altLang="zh-CN" b="0" i="0" dirty="0">
                    <a:solidFill>
                      <a:srgbClr val="1E70B1"/>
                    </a:solidFill>
                    <a:effectLst/>
                    <a:latin typeface="Arial" panose="020B0604020202020204" pitchFamily="34" charset="0"/>
                    <a:cs typeface="Arial" panose="020B0604020202020204" pitchFamily="34" charset="0"/>
                  </a:rPr>
                  <a:t>The CEPC is a 100 km circular electron-positron collider aiming to</a:t>
                </a:r>
              </a:p>
              <a:p>
                <a:pPr marL="285750" indent="-285750">
                  <a:buFont typeface="Arial" panose="020B0604020202020204" pitchFamily="34" charset="0"/>
                  <a:buChar char="•"/>
                </a:pPr>
                <a:r>
                  <a:rPr lang="en-US" altLang="zh-CN" sz="1600" dirty="0">
                    <a:solidFill>
                      <a:srgbClr val="24292F"/>
                    </a:solidFill>
                    <a:latin typeface="Arial" panose="020B0604020202020204" pitchFamily="34" charset="0"/>
                    <a:cs typeface="Arial" panose="020B0604020202020204" pitchFamily="34" charset="0"/>
                  </a:rPr>
                  <a:t>P</a:t>
                </a:r>
                <a:r>
                  <a:rPr lang="en-US" altLang="zh-CN" sz="1600" b="0" i="0" dirty="0">
                    <a:solidFill>
                      <a:srgbClr val="24292F"/>
                    </a:solidFill>
                    <a:effectLst/>
                    <a:latin typeface="Arial" panose="020B0604020202020204" pitchFamily="34" charset="0"/>
                    <a:cs typeface="Arial" panose="020B0604020202020204" pitchFamily="34" charset="0"/>
                  </a:rPr>
                  <a:t>recisely measure the Higgs boson’s properties </a:t>
                </a:r>
              </a:p>
              <a:p>
                <a:pPr marL="285750" indent="-285750">
                  <a:buFont typeface="Arial" panose="020B0604020202020204" pitchFamily="34" charset="0"/>
                  <a:buChar char="•"/>
                </a:pPr>
                <a:r>
                  <a:rPr lang="en-US" altLang="zh-CN" sz="1600" dirty="0">
                    <a:solidFill>
                      <a:srgbClr val="24292F"/>
                    </a:solidFill>
                    <a:latin typeface="Arial" panose="020B0604020202020204" pitchFamily="34" charset="0"/>
                    <a:cs typeface="Arial" panose="020B0604020202020204" pitchFamily="34" charset="0"/>
                  </a:rPr>
                  <a:t>Study electroweak physics at Z-boson peak</a:t>
                </a:r>
              </a:p>
              <a:p>
                <a:pPr marL="285750" indent="-285750">
                  <a:buFont typeface="Arial" panose="020B0604020202020204" pitchFamily="34" charset="0"/>
                  <a:buChar char="•"/>
                </a:pPr>
                <a:r>
                  <a:rPr lang="en-US" altLang="zh-CN" sz="1600" dirty="0">
                    <a:solidFill>
                      <a:srgbClr val="24292F"/>
                    </a:solidFill>
                    <a:latin typeface="Arial" panose="020B0604020202020204" pitchFamily="34" charset="0"/>
                    <a:cs typeface="Arial" panose="020B0604020202020204" pitchFamily="34" charset="0"/>
                  </a:rPr>
                  <a:t>Will produce:</a:t>
                </a:r>
              </a:p>
              <a:p>
                <a:pPr marL="742950" lvl="1" indent="-285750">
                  <a:buFont typeface="Wingdings" panose="05000000000000000000" pitchFamily="2" charset="2"/>
                  <a:buChar char="Ø"/>
                </a:pPr>
                <a:r>
                  <a:rPr lang="en-US" altLang="zh-CN" sz="1600" b="0" i="0" dirty="0">
                    <a:solidFill>
                      <a:srgbClr val="24292F"/>
                    </a:solidFill>
                    <a:effectLst/>
                    <a:latin typeface="Arial" panose="020B0604020202020204" pitchFamily="34" charset="0"/>
                    <a:cs typeface="Arial" panose="020B0604020202020204" pitchFamily="34" charset="0"/>
                  </a:rPr>
                  <a:t>At 250 GeV:  Higgs bosons (</a:t>
                </a:r>
                <a14:m>
                  <m:oMath xmlns:m="http://schemas.openxmlformats.org/officeDocument/2006/math">
                    <m:r>
                      <a:rPr lang="en-US" altLang="zh-CN" sz="1600" b="0" i="1" dirty="0" smtClean="0">
                        <a:solidFill>
                          <a:srgbClr val="24292F"/>
                        </a:solidFill>
                        <a:effectLst/>
                        <a:latin typeface="Cambria Math" panose="02040503050406030204" pitchFamily="18" charset="0"/>
                        <a:cs typeface="Times New Roman" panose="02020603050405020304" pitchFamily="18" charset="0"/>
                      </a:rPr>
                      <m:t>4×</m:t>
                    </m:r>
                    <m:sSup>
                      <m:sSupPr>
                        <m:ctrlPr>
                          <a:rPr lang="en-US" altLang="zh-CN" sz="1600" b="0" i="1" dirty="0" smtClean="0">
                            <a:solidFill>
                              <a:srgbClr val="24292F"/>
                            </a:solidFill>
                            <a:effectLst/>
                            <a:latin typeface="Cambria Math" panose="02040503050406030204" pitchFamily="18" charset="0"/>
                            <a:cs typeface="Times New Roman" panose="02020603050405020304" pitchFamily="18" charset="0"/>
                          </a:rPr>
                        </m:ctrlPr>
                      </m:sSupPr>
                      <m:e>
                        <m:r>
                          <a:rPr lang="en-US" altLang="zh-CN" sz="1600" b="0" i="1" dirty="0" smtClean="0">
                            <a:solidFill>
                              <a:srgbClr val="24292F"/>
                            </a:solidFill>
                            <a:effectLst/>
                            <a:latin typeface="Cambria Math" panose="02040503050406030204" pitchFamily="18" charset="0"/>
                            <a:cs typeface="Times New Roman" panose="02020603050405020304" pitchFamily="18" charset="0"/>
                          </a:rPr>
                          <m:t>10</m:t>
                        </m:r>
                      </m:e>
                      <m:sup>
                        <m:r>
                          <a:rPr lang="en-US" altLang="zh-CN" sz="1600" b="0" i="1" dirty="0" smtClean="0">
                            <a:solidFill>
                              <a:srgbClr val="24292F"/>
                            </a:solidFill>
                            <a:effectLst/>
                            <a:latin typeface="Cambria Math" panose="02040503050406030204" pitchFamily="18" charset="0"/>
                            <a:cs typeface="Times New Roman" panose="02020603050405020304" pitchFamily="18" charset="0"/>
                          </a:rPr>
                          <m:t>6</m:t>
                        </m:r>
                      </m:sup>
                    </m:sSup>
                  </m:oMath>
                </a14:m>
                <a:r>
                  <a:rPr lang="en-US" altLang="zh-CN" sz="1600" b="0" i="0" dirty="0">
                    <a:solidFill>
                      <a:srgbClr val="24292F"/>
                    </a:solidFill>
                    <a:effectLst/>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Ø"/>
                </a:pPr>
                <a:r>
                  <a:rPr lang="en-US" altLang="zh-CN" sz="1600" b="0" i="0" dirty="0">
                    <a:solidFill>
                      <a:srgbClr val="24292F"/>
                    </a:solidFill>
                    <a:effectLst/>
                    <a:latin typeface="Arial" panose="020B0604020202020204" pitchFamily="34" charset="0"/>
                    <a:cs typeface="Arial" panose="020B0604020202020204" pitchFamily="34" charset="0"/>
                  </a:rPr>
                  <a:t>At 160 GeV:  W bosons (</a:t>
                </a:r>
                <a14:m>
                  <m:oMath xmlns:m="http://schemas.openxmlformats.org/officeDocument/2006/math">
                    <m:r>
                      <a:rPr lang="en-US" altLang="zh-CN" sz="1600" b="0" i="1" dirty="0" smtClean="0">
                        <a:solidFill>
                          <a:srgbClr val="24292F"/>
                        </a:solidFill>
                        <a:effectLst/>
                        <a:latin typeface="Cambria Math" panose="02040503050406030204" pitchFamily="18" charset="0"/>
                        <a:cs typeface="Times New Roman" panose="02020603050405020304" pitchFamily="18" charset="0"/>
                      </a:rPr>
                      <m:t>&gt;</m:t>
                    </m:r>
                    <m:sSup>
                      <m:sSupPr>
                        <m:ctrlPr>
                          <a:rPr lang="en-US" altLang="zh-CN" sz="1600" b="0" i="1" dirty="0" smtClean="0">
                            <a:solidFill>
                              <a:srgbClr val="24292F"/>
                            </a:solidFill>
                            <a:effectLst/>
                            <a:latin typeface="Cambria Math" panose="02040503050406030204" pitchFamily="18" charset="0"/>
                            <a:cs typeface="Times New Roman" panose="02020603050405020304" pitchFamily="18" charset="0"/>
                          </a:rPr>
                        </m:ctrlPr>
                      </m:sSupPr>
                      <m:e>
                        <m:r>
                          <a:rPr lang="en-US" altLang="zh-CN" sz="1600" b="0" i="1" dirty="0" smtClean="0">
                            <a:solidFill>
                              <a:srgbClr val="24292F"/>
                            </a:solidFill>
                            <a:effectLst/>
                            <a:latin typeface="Cambria Math" panose="02040503050406030204" pitchFamily="18" charset="0"/>
                            <a:cs typeface="Times New Roman" panose="02020603050405020304" pitchFamily="18" charset="0"/>
                          </a:rPr>
                          <m:t>10</m:t>
                        </m:r>
                      </m:e>
                      <m:sup>
                        <m:r>
                          <a:rPr lang="en-US" altLang="zh-CN" sz="1600" b="0" i="1" dirty="0" smtClean="0">
                            <a:solidFill>
                              <a:srgbClr val="24292F"/>
                            </a:solidFill>
                            <a:effectLst/>
                            <a:latin typeface="Cambria Math" panose="02040503050406030204" pitchFamily="18" charset="0"/>
                            <a:cs typeface="Times New Roman" panose="02020603050405020304" pitchFamily="18" charset="0"/>
                          </a:rPr>
                          <m:t>8</m:t>
                        </m:r>
                      </m:sup>
                    </m:sSup>
                  </m:oMath>
                </a14:m>
                <a:r>
                  <a:rPr lang="en-US" altLang="zh-CN" sz="1600" b="0" i="0" dirty="0">
                    <a:solidFill>
                      <a:srgbClr val="24292F"/>
                    </a:solidFill>
                    <a:effectLst/>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Ø"/>
                </a:pPr>
                <a:r>
                  <a:rPr lang="en-US" altLang="zh-CN" sz="1600" b="0" i="0" dirty="0">
                    <a:solidFill>
                      <a:srgbClr val="24292F"/>
                    </a:solidFill>
                    <a:effectLst/>
                    <a:latin typeface="Arial" panose="020B0604020202020204" pitchFamily="34" charset="0"/>
                    <a:cs typeface="Arial" panose="020B0604020202020204" pitchFamily="34" charset="0"/>
                  </a:rPr>
                  <a:t>At 90 GeV:    Z bosons (</a:t>
                </a:r>
                <a14:m>
                  <m:oMath xmlns:m="http://schemas.openxmlformats.org/officeDocument/2006/math">
                    <m:r>
                      <a:rPr lang="en-US" altLang="zh-CN" sz="1600" b="0" i="1" dirty="0" smtClean="0">
                        <a:solidFill>
                          <a:srgbClr val="24292F"/>
                        </a:solidFill>
                        <a:effectLst/>
                        <a:latin typeface="Cambria Math" panose="02040503050406030204" pitchFamily="18" charset="0"/>
                        <a:cs typeface="Times New Roman" panose="02020603050405020304" pitchFamily="18" charset="0"/>
                      </a:rPr>
                      <m:t>&gt;4×</m:t>
                    </m:r>
                    <m:sSup>
                      <m:sSupPr>
                        <m:ctrlPr>
                          <a:rPr lang="en-US" altLang="zh-CN" sz="1600" b="0" i="1" dirty="0" smtClean="0">
                            <a:solidFill>
                              <a:srgbClr val="24292F"/>
                            </a:solidFill>
                            <a:effectLst/>
                            <a:latin typeface="Cambria Math" panose="02040503050406030204" pitchFamily="18" charset="0"/>
                            <a:cs typeface="Times New Roman" panose="02020603050405020304" pitchFamily="18" charset="0"/>
                          </a:rPr>
                        </m:ctrlPr>
                      </m:sSupPr>
                      <m:e>
                        <m:r>
                          <a:rPr lang="en-US" altLang="zh-CN" sz="1600" b="0" i="1" dirty="0" smtClean="0">
                            <a:solidFill>
                              <a:srgbClr val="24292F"/>
                            </a:solidFill>
                            <a:effectLst/>
                            <a:latin typeface="Cambria Math" panose="02040503050406030204" pitchFamily="18" charset="0"/>
                            <a:cs typeface="Times New Roman" panose="02020603050405020304" pitchFamily="18" charset="0"/>
                          </a:rPr>
                          <m:t>10</m:t>
                        </m:r>
                      </m:e>
                      <m:sup>
                        <m:r>
                          <a:rPr lang="en-US" altLang="zh-CN" sz="1600" b="0" i="1" dirty="0" smtClean="0">
                            <a:solidFill>
                              <a:srgbClr val="24292F"/>
                            </a:solidFill>
                            <a:effectLst/>
                            <a:latin typeface="Cambria Math" panose="02040503050406030204" pitchFamily="18" charset="0"/>
                            <a:cs typeface="Times New Roman" panose="02020603050405020304" pitchFamily="18" charset="0"/>
                          </a:rPr>
                          <m:t>12</m:t>
                        </m:r>
                      </m:sup>
                    </m:sSup>
                  </m:oMath>
                </a14:m>
                <a:r>
                  <a:rPr lang="en-US" altLang="zh-CN" sz="1600" b="0" i="0" dirty="0">
                    <a:solidFill>
                      <a:srgbClr val="24292F"/>
                    </a:solidFill>
                    <a:effectLst/>
                    <a:latin typeface="Arial" panose="020B0604020202020204" pitchFamily="34" charset="0"/>
                    <a:cs typeface="Arial" panose="020B0604020202020204" pitchFamily="34" charset="0"/>
                  </a:rPr>
                  <a:t>)</a:t>
                </a:r>
              </a:p>
            </p:txBody>
          </p:sp>
        </mc:Choice>
        <mc:Fallback xmlns="">
          <p:sp>
            <p:nvSpPr>
              <p:cNvPr id="18" name="文本框 17"/>
              <p:cNvSpPr txBox="1">
                <a:spLocks noRot="1" noChangeAspect="1" noMove="1" noResize="1" noEditPoints="1" noAdjustHandles="1" noChangeArrowheads="1" noChangeShapeType="1" noTextEdit="1"/>
              </p:cNvSpPr>
              <p:nvPr/>
            </p:nvSpPr>
            <p:spPr>
              <a:xfrm>
                <a:off x="162155" y="644256"/>
                <a:ext cx="7344816" cy="1846659"/>
              </a:xfrm>
              <a:prstGeom prst="rect">
                <a:avLst/>
              </a:prstGeom>
              <a:blipFill>
                <a:blip r:embed="rId4"/>
                <a:stretch>
                  <a:fillRect l="-748" t="-1980" b="-3300"/>
                </a:stretch>
              </a:blipFill>
            </p:spPr>
            <p:txBody>
              <a:bodyPr/>
              <a:lstStyle/>
              <a:p>
                <a:r>
                  <a:rPr lang="zh-CN" altLang="en-US">
                    <a:noFill/>
                  </a:rPr>
                  <a:t> </a:t>
                </a:r>
              </a:p>
            </p:txBody>
          </p:sp>
        </mc:Fallback>
      </mc:AlternateContent>
      <p:sp>
        <p:nvSpPr>
          <p:cNvPr id="13" name="椭圆 12"/>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1</a:t>
            </a:r>
            <a:endParaRPr lang="zh-CN" altLang="en-US" sz="2400" dirty="0">
              <a:latin typeface="773-CAI978" panose="020B0402020204020303" pitchFamily="34" charset="0"/>
              <a:ea typeface="方正黑体简体" panose="02010601030101010101" pitchFamily="2" charset="-122"/>
            </a:endParaRPr>
          </a:p>
        </p:txBody>
      </p:sp>
      <p:sp>
        <p:nvSpPr>
          <p:cNvPr id="14" name="矩形 13"/>
          <p:cNvSpPr/>
          <p:nvPr/>
        </p:nvSpPr>
        <p:spPr>
          <a:xfrm>
            <a:off x="926995" y="178893"/>
            <a:ext cx="1556773" cy="369332"/>
          </a:xfrm>
          <a:prstGeom prst="rect">
            <a:avLst/>
          </a:prstGeom>
        </p:spPr>
        <p:txBody>
          <a:bodyPr wrap="none">
            <a:spAutoFit/>
          </a:bodyPr>
          <a:lstStyle/>
          <a:p>
            <a:r>
              <a:rPr lang="en-US" altLang="zh-CN" dirty="0">
                <a:solidFill>
                  <a:schemeClr val="accent1"/>
                </a:solidFill>
                <a:latin typeface="+mn-ea"/>
              </a:rPr>
              <a:t>Introduction</a:t>
            </a:r>
          </a:p>
        </p:txBody>
      </p:sp>
      <p:sp>
        <p:nvSpPr>
          <p:cNvPr id="26" name="文本框 25"/>
          <p:cNvSpPr txBox="1"/>
          <p:nvPr/>
        </p:nvSpPr>
        <p:spPr>
          <a:xfrm>
            <a:off x="3419872" y="159045"/>
            <a:ext cx="4896544"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Circular Electron Positron Collider (CEPC) </a:t>
            </a:r>
          </a:p>
        </p:txBody>
      </p:sp>
      <p:pic>
        <p:nvPicPr>
          <p:cNvPr id="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1618331"/>
            <a:ext cx="1245093" cy="730908"/>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13125241-CBDF-432E-817B-EB5877C94F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2605" y="2883194"/>
            <a:ext cx="2421395" cy="2249091"/>
          </a:xfrm>
          <a:prstGeom prst="rect">
            <a:avLst/>
          </a:prstGeom>
        </p:spPr>
      </p:pic>
      <p:sp>
        <p:nvSpPr>
          <p:cNvPr id="12" name="文本框 11">
            <a:extLst>
              <a:ext uri="{FF2B5EF4-FFF2-40B4-BE49-F238E27FC236}">
                <a16:creationId xmlns:a16="http://schemas.microsoft.com/office/drawing/2014/main" id="{F46393EC-90CD-493E-8364-AAD325BAE43C}"/>
              </a:ext>
            </a:extLst>
          </p:cNvPr>
          <p:cNvSpPr txBox="1"/>
          <p:nvPr/>
        </p:nvSpPr>
        <p:spPr>
          <a:xfrm>
            <a:off x="107504" y="3147814"/>
            <a:ext cx="6541865" cy="1600438"/>
          </a:xfrm>
          <a:prstGeom prst="rect">
            <a:avLst/>
          </a:prstGeom>
          <a:noFill/>
        </p:spPr>
        <p:txBody>
          <a:bodyPr wrap="square">
            <a:spAutoFit/>
          </a:bodyPr>
          <a:lstStyle/>
          <a:p>
            <a:r>
              <a:rPr lang="en-US" altLang="zh-CN" b="0" i="0" dirty="0">
                <a:solidFill>
                  <a:srgbClr val="1E70B1"/>
                </a:solidFill>
                <a:effectLst/>
                <a:latin typeface="Arial" panose="020B0604020202020204" pitchFamily="34" charset="0"/>
                <a:cs typeface="Arial" panose="020B0604020202020204" pitchFamily="34" charset="0"/>
              </a:rPr>
              <a:t>Software development background </a:t>
            </a:r>
          </a:p>
          <a:p>
            <a:pPr marL="285750" indent="-285750">
              <a:buFont typeface="Arial" panose="020B0604020202020204" pitchFamily="34" charset="0"/>
              <a:buChar char="•"/>
            </a:pPr>
            <a:r>
              <a:rPr lang="en-US" altLang="zh-CN" sz="1600" dirty="0">
                <a:solidFill>
                  <a:srgbClr val="C00000"/>
                </a:solidFill>
                <a:latin typeface="Arial" panose="020B0604020202020204" pitchFamily="34" charset="0"/>
                <a:cs typeface="Arial" panose="020B0604020202020204" pitchFamily="34" charset="0"/>
              </a:rPr>
              <a:t>Hardware</a:t>
            </a:r>
            <a:r>
              <a:rPr lang="en-US" altLang="zh-CN" sz="1600" dirty="0">
                <a:solidFill>
                  <a:srgbClr val="24292F"/>
                </a:solidFill>
                <a:latin typeface="Arial" panose="020B0604020202020204" pitchFamily="34" charset="0"/>
                <a:cs typeface="Arial" panose="020B0604020202020204" pitchFamily="34" charset="0"/>
              </a:rPr>
              <a:t>: Computing is shifting toward multi-core CPUs and diverse accelerators (GPUs, FPGAs).</a:t>
            </a:r>
          </a:p>
          <a:p>
            <a:pPr marL="285750" indent="-285750">
              <a:buFont typeface="Arial" panose="020B0604020202020204" pitchFamily="34" charset="0"/>
              <a:buChar char="•"/>
            </a:pPr>
            <a:r>
              <a:rPr lang="en-US" altLang="zh-CN" sz="1600" dirty="0">
                <a:solidFill>
                  <a:srgbClr val="00B050"/>
                </a:solidFill>
                <a:latin typeface="Arial" panose="020B0604020202020204" pitchFamily="34" charset="0"/>
                <a:cs typeface="Arial" panose="020B0604020202020204" pitchFamily="34" charset="0"/>
              </a:rPr>
              <a:t>ML</a:t>
            </a:r>
            <a:r>
              <a:rPr lang="en-US" altLang="zh-CN" sz="1600" dirty="0">
                <a:solidFill>
                  <a:srgbClr val="24292F"/>
                </a:solidFill>
                <a:latin typeface="Arial" panose="020B0604020202020204" pitchFamily="34" charset="0"/>
                <a:cs typeface="Arial" panose="020B0604020202020204" pitchFamily="34" charset="0"/>
              </a:rPr>
              <a:t>: Machine learning has become an essential component of high-energy physics experiments.</a:t>
            </a:r>
          </a:p>
          <a:p>
            <a:endParaRPr lang="en-US" altLang="zh-CN" sz="1600" dirty="0">
              <a:solidFill>
                <a:srgbClr val="2429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154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E4AB3572-C4BA-491F-890F-7F8E1EAFB69C}"/>
              </a:ext>
            </a:extLst>
          </p:cNvPr>
          <p:cNvPicPr>
            <a:picLocks noChangeAspect="1"/>
          </p:cNvPicPr>
          <p:nvPr/>
        </p:nvPicPr>
        <p:blipFill>
          <a:blip r:embed="rId3"/>
          <a:stretch>
            <a:fillRect/>
          </a:stretch>
        </p:blipFill>
        <p:spPr>
          <a:xfrm>
            <a:off x="5119865" y="548225"/>
            <a:ext cx="3973653" cy="2599589"/>
          </a:xfrm>
          <a:prstGeom prst="rect">
            <a:avLst/>
          </a:prstGeom>
        </p:spPr>
      </p:pic>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28</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椭圆 12"/>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1</a:t>
            </a:r>
            <a:endParaRPr lang="zh-CN" altLang="en-US" sz="2400" dirty="0">
              <a:latin typeface="773-CAI978" panose="020B0402020204020303" pitchFamily="34" charset="0"/>
              <a:ea typeface="方正黑体简体" panose="02010601030101010101" pitchFamily="2" charset="-122"/>
            </a:endParaRPr>
          </a:p>
        </p:txBody>
      </p:sp>
      <p:sp>
        <p:nvSpPr>
          <p:cNvPr id="14" name="矩形 13"/>
          <p:cNvSpPr/>
          <p:nvPr/>
        </p:nvSpPr>
        <p:spPr>
          <a:xfrm>
            <a:off x="926995" y="178893"/>
            <a:ext cx="1556773" cy="369332"/>
          </a:xfrm>
          <a:prstGeom prst="rect">
            <a:avLst/>
          </a:prstGeom>
        </p:spPr>
        <p:txBody>
          <a:bodyPr wrap="none">
            <a:spAutoFit/>
          </a:bodyPr>
          <a:lstStyle/>
          <a:p>
            <a:r>
              <a:rPr lang="en-US" altLang="zh-CN" dirty="0">
                <a:solidFill>
                  <a:schemeClr val="accent1"/>
                </a:solidFill>
                <a:latin typeface="+mn-ea"/>
              </a:rPr>
              <a:t>Introduction</a:t>
            </a:r>
          </a:p>
        </p:txBody>
      </p:sp>
      <p:sp>
        <p:nvSpPr>
          <p:cNvPr id="26" name="文本框 25"/>
          <p:cNvSpPr txBox="1"/>
          <p:nvPr/>
        </p:nvSpPr>
        <p:spPr>
          <a:xfrm>
            <a:off x="3419872" y="159045"/>
            <a:ext cx="4896544"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Acts: A Common Tracking Software</a:t>
            </a:r>
          </a:p>
        </p:txBody>
      </p:sp>
      <p:sp>
        <p:nvSpPr>
          <p:cNvPr id="16" name="文本框 15">
            <a:extLst>
              <a:ext uri="{FF2B5EF4-FFF2-40B4-BE49-F238E27FC236}">
                <a16:creationId xmlns:a16="http://schemas.microsoft.com/office/drawing/2014/main" id="{1D9621CC-9078-4D82-8D33-64FDE37EEBBB}"/>
              </a:ext>
            </a:extLst>
          </p:cNvPr>
          <p:cNvSpPr txBox="1"/>
          <p:nvPr/>
        </p:nvSpPr>
        <p:spPr>
          <a:xfrm>
            <a:off x="113362" y="756449"/>
            <a:ext cx="5106710" cy="2031325"/>
          </a:xfrm>
          <a:prstGeom prst="rect">
            <a:avLst/>
          </a:prstGeom>
          <a:noFill/>
        </p:spPr>
        <p:txBody>
          <a:bodyPr wrap="square">
            <a:spAutoFit/>
          </a:bodyPr>
          <a:lstStyle/>
          <a:p>
            <a:r>
              <a:rPr lang="en-US" altLang="zh-CN" b="0" i="0" dirty="0">
                <a:solidFill>
                  <a:srgbClr val="1E70B1"/>
                </a:solidFill>
                <a:effectLst/>
                <a:latin typeface="Arial" panose="020B0604020202020204" pitchFamily="34" charset="0"/>
                <a:cs typeface="Arial" panose="020B0604020202020204" pitchFamily="34" charset="0"/>
              </a:rPr>
              <a:t>Open source and experiment-independent toolkit for track reconstruction</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hlinkClick r:id="rId4"/>
              </a:rPr>
              <a:t>https://github.com/acts-project</a:t>
            </a:r>
            <a:endParaRPr lang="en-US" altLang="zh-CN" b="0"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zh-CN" b="0"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Developed with modern C++ with unit testing and continuous integration</a:t>
            </a:r>
          </a:p>
          <a:p>
            <a:endParaRPr lang="en-US" altLang="zh-CN" b="0" i="0" dirty="0">
              <a:solidFill>
                <a:srgbClr val="1E70B1"/>
              </a:solidFill>
              <a:effectLst/>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26DA8B23-43EB-483B-9A0D-5353EB85E9A8}"/>
              </a:ext>
            </a:extLst>
          </p:cNvPr>
          <p:cNvSpPr txBox="1"/>
          <p:nvPr/>
        </p:nvSpPr>
        <p:spPr>
          <a:xfrm>
            <a:off x="113362" y="2970748"/>
            <a:ext cx="8640960" cy="1661993"/>
          </a:xfrm>
          <a:prstGeom prst="rect">
            <a:avLst/>
          </a:prstGeom>
          <a:noFill/>
        </p:spPr>
        <p:txBody>
          <a:bodyPr wrap="square">
            <a:spAutoFit/>
          </a:bodyPr>
          <a:lstStyle/>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Several R&amp;D projects within the ACTS ecosystem</a:t>
            </a:r>
          </a:p>
          <a:p>
            <a:pPr marL="742950" lvl="1" indent="-285750">
              <a:buFont typeface="Arial" panose="020B0604020202020204" pitchFamily="34" charset="0"/>
              <a:buChar char="•"/>
            </a:pPr>
            <a:r>
              <a:rPr lang="en-US" altLang="zh-CN" sz="1600" b="0" i="0" dirty="0" err="1">
                <a:solidFill>
                  <a:srgbClr val="C00000"/>
                </a:solidFill>
                <a:effectLst/>
                <a:latin typeface="Arial" panose="020B0604020202020204" pitchFamily="34" charset="0"/>
                <a:cs typeface="Arial" panose="020B0604020202020204" pitchFamily="34" charset="0"/>
              </a:rPr>
              <a:t>traccc</a:t>
            </a:r>
            <a:r>
              <a:rPr lang="en-US" altLang="zh-CN" sz="1600" b="0" i="0" dirty="0">
                <a:effectLst/>
                <a:latin typeface="Arial" panose="020B0604020202020204" pitchFamily="34" charset="0"/>
                <a:cs typeface="Arial" panose="020B0604020202020204" pitchFamily="34" charset="0"/>
              </a:rPr>
              <a:t>: GPU R&amp;D line</a:t>
            </a:r>
          </a:p>
          <a:p>
            <a:pPr marL="742950" lvl="1" indent="-285750">
              <a:buFont typeface="Arial" panose="020B0604020202020204" pitchFamily="34" charset="0"/>
              <a:buChar char="•"/>
            </a:pPr>
            <a:r>
              <a:rPr lang="en-US" altLang="zh-CN" sz="1600" b="0" i="0" dirty="0" err="1">
                <a:solidFill>
                  <a:srgbClr val="00B050"/>
                </a:solidFill>
                <a:effectLst/>
                <a:latin typeface="Arial" panose="020B0604020202020204" pitchFamily="34" charset="0"/>
                <a:cs typeface="Arial" panose="020B0604020202020204" pitchFamily="34" charset="0"/>
              </a:rPr>
              <a:t>Exa.TrkX</a:t>
            </a:r>
            <a:r>
              <a:rPr lang="en-US" altLang="zh-CN" sz="1600" b="0" i="0" dirty="0">
                <a:effectLst/>
                <a:latin typeface="Arial" panose="020B0604020202020204" pitchFamily="34" charset="0"/>
                <a:cs typeface="Arial" panose="020B0604020202020204" pitchFamily="34" charset="0"/>
              </a:rPr>
              <a:t>:</a:t>
            </a:r>
            <a:r>
              <a:rPr lang="zh-CN" altLang="en-US" sz="1600" b="0" i="0" dirty="0">
                <a:effectLst/>
                <a:latin typeface="Arial" panose="020B0604020202020204" pitchFamily="34" charset="0"/>
                <a:cs typeface="Arial" panose="020B0604020202020204" pitchFamily="34" charset="0"/>
              </a:rPr>
              <a:t> </a:t>
            </a:r>
            <a:r>
              <a:rPr lang="en-US" altLang="zh-CN" sz="1600" b="0" i="0" dirty="0">
                <a:effectLst/>
                <a:latin typeface="Arial" panose="020B0604020202020204" pitchFamily="34" charset="0"/>
                <a:cs typeface="Arial" panose="020B0604020202020204" pitchFamily="34" charset="0"/>
              </a:rPr>
              <a:t>GNN based tracking available</a:t>
            </a:r>
          </a:p>
          <a:p>
            <a:pPr marL="742950" lvl="1"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endParaRPr lang="en-US" altLang="zh-CN" b="0"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Four [other talks] that can be found also intro the application of acts</a:t>
            </a:r>
          </a:p>
        </p:txBody>
      </p:sp>
    </p:spTree>
    <p:extLst>
      <p:ext uri="{BB962C8B-B14F-4D97-AF65-F5344CB8AC3E}">
        <p14:creationId xmlns:p14="http://schemas.microsoft.com/office/powerpoint/2010/main" val="400078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29</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6" name="文本框 25"/>
          <p:cNvSpPr txBox="1"/>
          <p:nvPr/>
        </p:nvSpPr>
        <p:spPr>
          <a:xfrm>
            <a:off x="4932040" y="159045"/>
            <a:ext cx="3816424"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CEPC tracker parameters setup</a:t>
            </a:r>
          </a:p>
        </p:txBody>
      </p:sp>
      <p:sp>
        <p:nvSpPr>
          <p:cNvPr id="6" name="文本框 5">
            <a:extLst>
              <a:ext uri="{FF2B5EF4-FFF2-40B4-BE49-F238E27FC236}">
                <a16:creationId xmlns:a16="http://schemas.microsoft.com/office/drawing/2014/main" id="{0D2B1A48-CD9D-4CF0-A286-BD6002B116A5}"/>
              </a:ext>
            </a:extLst>
          </p:cNvPr>
          <p:cNvSpPr txBox="1"/>
          <p:nvPr/>
        </p:nvSpPr>
        <p:spPr>
          <a:xfrm>
            <a:off x="35496" y="1031386"/>
            <a:ext cx="7650244" cy="2031325"/>
          </a:xfrm>
          <a:prstGeom prst="rect">
            <a:avLst/>
          </a:prstGeom>
          <a:noFill/>
        </p:spPr>
        <p:txBody>
          <a:bodyPr wrap="square">
            <a:spAutoFit/>
          </a:bodyPr>
          <a:lstStyle/>
          <a:p>
            <a:r>
              <a:rPr lang="en-US" altLang="zh-CN" b="0" i="0" dirty="0">
                <a:effectLst/>
                <a:latin typeface="Arial" panose="020B0604020202020204" pitchFamily="34" charset="0"/>
                <a:cs typeface="Arial" panose="020B0604020202020204" pitchFamily="34" charset="0"/>
              </a:rPr>
              <a:t>The truth hits are smeared by tentative tracker resolution for now:</a:t>
            </a:r>
          </a:p>
          <a:p>
            <a:r>
              <a:rPr lang="en-US" altLang="zh-CN" b="0" i="0" dirty="0">
                <a:solidFill>
                  <a:srgbClr val="7030A0"/>
                </a:solidFill>
                <a:effectLst/>
                <a:latin typeface="Arial" panose="020B0604020202020204" pitchFamily="34" charset="0"/>
                <a:cs typeface="Arial" panose="020B0604020202020204" pitchFamily="34" charset="0"/>
              </a:rPr>
              <a:t>Vertex Detector</a:t>
            </a:r>
          </a:p>
          <a:p>
            <a:pPr marL="742950" lvl="1" indent="-285750">
              <a:buFont typeface="Arial" panose="020B0604020202020204" pitchFamily="34" charset="0"/>
              <a:buChar char="•"/>
            </a:pPr>
            <a:r>
              <a:rPr lang="en-US" altLang="zh-CN" b="1" i="0" dirty="0">
                <a:effectLst/>
                <a:latin typeface="Arial" panose="020B0604020202020204" pitchFamily="34" charset="0"/>
                <a:cs typeface="Arial" panose="020B0604020202020204" pitchFamily="34" charset="0"/>
              </a:rPr>
              <a:t>1st-4th layer</a:t>
            </a:r>
            <a:r>
              <a:rPr lang="en-US" altLang="zh-CN" b="0" i="0" dirty="0">
                <a:effectLst/>
                <a:latin typeface="Arial" panose="020B0604020202020204" pitchFamily="34" charset="0"/>
                <a:cs typeface="Arial" panose="020B0604020202020204" pitchFamily="34" charset="0"/>
              </a:rPr>
              <a:t>       </a:t>
            </a:r>
            <a:r>
              <a:rPr lang="en-US" altLang="zh-CN" b="0" i="0" dirty="0" err="1">
                <a:effectLst/>
                <a:latin typeface="Arial" panose="020B0604020202020204" pitchFamily="34" charset="0"/>
                <a:cs typeface="Arial" panose="020B0604020202020204" pitchFamily="34" charset="0"/>
              </a:rPr>
              <a:t>RPhi</a:t>
            </a:r>
            <a:r>
              <a:rPr lang="en-US" altLang="zh-CN" b="0" i="0" dirty="0">
                <a:effectLst/>
                <a:latin typeface="Arial" panose="020B0604020202020204" pitchFamily="34" charset="0"/>
                <a:cs typeface="Arial" panose="020B0604020202020204" pitchFamily="34" charset="0"/>
              </a:rPr>
              <a:t>, Z = [5 µm, 5 µm]</a:t>
            </a:r>
          </a:p>
          <a:p>
            <a:pPr marL="742950" lvl="1" indent="-285750">
              <a:buFont typeface="Arial" panose="020B0604020202020204" pitchFamily="34" charset="0"/>
              <a:buChar char="•"/>
            </a:pPr>
            <a:r>
              <a:rPr lang="en-US" altLang="zh-CN" b="1" i="0" dirty="0">
                <a:effectLst/>
                <a:latin typeface="Arial" panose="020B0604020202020204" pitchFamily="34" charset="0"/>
                <a:cs typeface="Arial" panose="020B0604020202020204" pitchFamily="34" charset="0"/>
              </a:rPr>
              <a:t>5th &amp; 6th layer</a:t>
            </a:r>
            <a:r>
              <a:rPr lang="en-US" altLang="zh-CN" b="0" i="0" dirty="0">
                <a:effectLst/>
                <a:latin typeface="Arial" panose="020B0604020202020204" pitchFamily="34" charset="0"/>
                <a:cs typeface="Arial" panose="020B0604020202020204" pitchFamily="34" charset="0"/>
              </a:rPr>
              <a:t>   U, V = [5 µm, 5 µm]</a:t>
            </a:r>
          </a:p>
          <a:p>
            <a:r>
              <a:rPr lang="en-US" altLang="zh-CN" b="0" i="0" dirty="0">
                <a:solidFill>
                  <a:srgbClr val="7030A0"/>
                </a:solidFill>
                <a:effectLst/>
                <a:latin typeface="Arial" panose="020B0604020202020204" pitchFamily="34" charset="0"/>
                <a:cs typeface="Arial" panose="020B0604020202020204" pitchFamily="34" charset="0"/>
              </a:rPr>
              <a:t>ITK ( Inner Tracker )</a:t>
            </a:r>
          </a:p>
          <a:p>
            <a:pPr marL="742950" lvl="1" indent="-285750">
              <a:buFont typeface="Arial" panose="020B0604020202020204" pitchFamily="34" charset="0"/>
              <a:buChar char="•"/>
            </a:pPr>
            <a:r>
              <a:rPr lang="en-US" altLang="zh-CN" b="1" i="0" dirty="0">
                <a:effectLst/>
                <a:latin typeface="Arial" panose="020B0604020202020204" pitchFamily="34" charset="0"/>
                <a:cs typeface="Arial" panose="020B0604020202020204" pitchFamily="34" charset="0"/>
              </a:rPr>
              <a:t>Barrel</a:t>
            </a:r>
            <a:r>
              <a:rPr lang="en-US" altLang="zh-CN" b="0" i="0" dirty="0">
                <a:effectLst/>
                <a:latin typeface="Arial" panose="020B0604020202020204" pitchFamily="34" charset="0"/>
                <a:cs typeface="Arial" panose="020B0604020202020204" pitchFamily="34" charset="0"/>
              </a:rPr>
              <a:t>       U, V = [8 µm, 40 µm]</a:t>
            </a:r>
          </a:p>
          <a:p>
            <a:pPr marL="742950" lvl="1" indent="-285750">
              <a:buFont typeface="Arial" panose="020B0604020202020204" pitchFamily="34" charset="0"/>
              <a:buChar char="•"/>
            </a:pPr>
            <a:r>
              <a:rPr lang="en-US" altLang="zh-CN" b="1" i="0" dirty="0">
                <a:effectLst/>
                <a:latin typeface="Arial" panose="020B0604020202020204" pitchFamily="34" charset="0"/>
                <a:cs typeface="Arial" panose="020B0604020202020204" pitchFamily="34" charset="0"/>
              </a:rPr>
              <a:t>Endcap</a:t>
            </a:r>
            <a:r>
              <a:rPr lang="en-US" altLang="zh-CN" b="0" i="0" dirty="0">
                <a:effectLst/>
                <a:latin typeface="Arial" panose="020B0604020202020204" pitchFamily="34" charset="0"/>
                <a:cs typeface="Arial" panose="020B0604020202020204" pitchFamily="34" charset="0"/>
              </a:rPr>
              <a:t>    U, V = [8 µm, 40 µm]</a:t>
            </a:r>
          </a:p>
        </p:txBody>
      </p:sp>
      <p:sp>
        <p:nvSpPr>
          <p:cNvPr id="7" name="椭圆 6">
            <a:extLst>
              <a:ext uri="{FF2B5EF4-FFF2-40B4-BE49-F238E27FC236}">
                <a16:creationId xmlns:a16="http://schemas.microsoft.com/office/drawing/2014/main" id="{DC7D17B6-B531-484B-B086-B342474DA915}"/>
              </a:ext>
            </a:extLst>
          </p:cNvPr>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3</a:t>
            </a:r>
            <a:endParaRPr lang="zh-CN" altLang="en-US" sz="2400" dirty="0">
              <a:latin typeface="773-CAI978" panose="020B0402020204020303" pitchFamily="34" charset="0"/>
              <a:ea typeface="方正黑体简体" panose="02010601030101010101" pitchFamily="2" charset="-122"/>
            </a:endParaRPr>
          </a:p>
        </p:txBody>
      </p:sp>
      <p:sp>
        <p:nvSpPr>
          <p:cNvPr id="8" name="矩形 7">
            <a:extLst>
              <a:ext uri="{FF2B5EF4-FFF2-40B4-BE49-F238E27FC236}">
                <a16:creationId xmlns:a16="http://schemas.microsoft.com/office/drawing/2014/main" id="{349B459F-34E5-4C98-8C6D-2B9898F9433E}"/>
              </a:ext>
            </a:extLst>
          </p:cNvPr>
          <p:cNvSpPr/>
          <p:nvPr/>
        </p:nvSpPr>
        <p:spPr>
          <a:xfrm>
            <a:off x="926995" y="178893"/>
            <a:ext cx="1590372" cy="369332"/>
          </a:xfrm>
          <a:prstGeom prst="rect">
            <a:avLst/>
          </a:prstGeom>
        </p:spPr>
        <p:txBody>
          <a:bodyPr wrap="none">
            <a:spAutoFit/>
          </a:bodyPr>
          <a:lstStyle/>
          <a:p>
            <a:r>
              <a:rPr lang="en-US" altLang="zh-CN" dirty="0">
                <a:solidFill>
                  <a:schemeClr val="accent1"/>
                </a:solidFill>
                <a:latin typeface="+mn-ea"/>
              </a:rPr>
              <a:t>Performance</a:t>
            </a:r>
          </a:p>
        </p:txBody>
      </p:sp>
      <p:sp>
        <p:nvSpPr>
          <p:cNvPr id="9" name="文本框 8">
            <a:extLst>
              <a:ext uri="{FF2B5EF4-FFF2-40B4-BE49-F238E27FC236}">
                <a16:creationId xmlns:a16="http://schemas.microsoft.com/office/drawing/2014/main" id="{2D85EF72-642A-4690-A135-82DBF393C2B9}"/>
              </a:ext>
            </a:extLst>
          </p:cNvPr>
          <p:cNvSpPr txBox="1"/>
          <p:nvPr/>
        </p:nvSpPr>
        <p:spPr>
          <a:xfrm>
            <a:off x="162155" y="3315637"/>
            <a:ext cx="8136904" cy="1200329"/>
          </a:xfrm>
          <a:prstGeom prst="rect">
            <a:avLst/>
          </a:prstGeom>
          <a:noFill/>
        </p:spPr>
        <p:txBody>
          <a:bodyPr wrap="square">
            <a:spAutoFit/>
          </a:bodyPr>
          <a:lstStyle/>
          <a:p>
            <a:r>
              <a:rPr lang="en-US" altLang="zh-CN" b="0" i="0" dirty="0">
                <a:solidFill>
                  <a:srgbClr val="0070C0"/>
                </a:solidFill>
                <a:effectLst/>
                <a:latin typeface="Arial" panose="020B0604020202020204" pitchFamily="34" charset="0"/>
                <a:cs typeface="Arial" panose="020B0604020202020204" pitchFamily="34" charset="0"/>
              </a:rPr>
              <a:t>Tracking Requirements</a:t>
            </a:r>
          </a:p>
          <a:p>
            <a:r>
              <a:rPr lang="en-US" altLang="zh-CN" b="0" i="0" dirty="0">
                <a:effectLst/>
                <a:latin typeface="Arial" panose="020B0604020202020204" pitchFamily="34" charset="0"/>
                <a:cs typeface="Arial" panose="020B0604020202020204" pitchFamily="34" charset="0"/>
              </a:rPr>
              <a:t>High-precision measurement places stringent demands on tracking, requiring</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near </a:t>
            </a:r>
            <a:r>
              <a:rPr lang="en-US" altLang="zh-CN" b="1" i="1" dirty="0">
                <a:effectLst/>
                <a:latin typeface="Arial" panose="020B0604020202020204" pitchFamily="34" charset="0"/>
                <a:cs typeface="Arial" panose="020B0604020202020204" pitchFamily="34" charset="0"/>
              </a:rPr>
              <a:t>100%</a:t>
            </a:r>
            <a:r>
              <a:rPr lang="en-US" altLang="zh-CN" b="0" i="0" dirty="0">
                <a:effectLst/>
                <a:latin typeface="Arial" panose="020B0604020202020204" pitchFamily="34" charset="0"/>
                <a:cs typeface="Arial" panose="020B0604020202020204" pitchFamily="34" charset="0"/>
              </a:rPr>
              <a:t> tracking efficiency</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momentum resolution of approximately </a:t>
            </a:r>
            <a:r>
              <a:rPr lang="en-US" altLang="zh-CN" b="1" i="1" dirty="0">
                <a:effectLst/>
                <a:latin typeface="Arial" panose="020B0604020202020204" pitchFamily="34" charset="0"/>
                <a:cs typeface="Arial" panose="020B0604020202020204" pitchFamily="34" charset="0"/>
              </a:rPr>
              <a:t>0.1%</a:t>
            </a:r>
            <a:r>
              <a:rPr lang="en-US" altLang="zh-CN" b="0" i="0" dirty="0">
                <a:effectLst/>
                <a:latin typeface="Arial" panose="020B0604020202020204" pitchFamily="34" charset="0"/>
                <a:cs typeface="Arial" panose="020B0604020202020204" pitchFamily="34" charset="0"/>
              </a:rPr>
              <a:t>. </a:t>
            </a:r>
          </a:p>
        </p:txBody>
      </p:sp>
      <p:sp>
        <p:nvSpPr>
          <p:cNvPr id="10" name="文本框 9">
            <a:extLst>
              <a:ext uri="{FF2B5EF4-FFF2-40B4-BE49-F238E27FC236}">
                <a16:creationId xmlns:a16="http://schemas.microsoft.com/office/drawing/2014/main" id="{28737F40-5465-492D-AD7B-90B8FD4ABAD5}"/>
              </a:ext>
            </a:extLst>
          </p:cNvPr>
          <p:cNvSpPr txBox="1"/>
          <p:nvPr/>
        </p:nvSpPr>
        <p:spPr>
          <a:xfrm>
            <a:off x="5004048" y="1347614"/>
            <a:ext cx="4572000" cy="1754326"/>
          </a:xfrm>
          <a:prstGeom prst="rect">
            <a:avLst/>
          </a:prstGeom>
          <a:noFill/>
        </p:spPr>
        <p:txBody>
          <a:bodyPr wrap="square">
            <a:spAutoFit/>
          </a:bodyPr>
          <a:lstStyle/>
          <a:p>
            <a:r>
              <a:rPr lang="en-US" altLang="zh-CN" b="0" i="0" dirty="0">
                <a:solidFill>
                  <a:srgbClr val="7030A0"/>
                </a:solidFill>
                <a:effectLst/>
                <a:latin typeface="Arial" panose="020B0604020202020204" pitchFamily="34" charset="0"/>
                <a:cs typeface="Arial" panose="020B0604020202020204" pitchFamily="34" charset="0"/>
              </a:rPr>
              <a:t>TPC ( Time Projection Chamber )</a:t>
            </a:r>
          </a:p>
          <a:p>
            <a:pPr marL="742950" lvl="1" indent="-285750">
              <a:buFont typeface="Arial" panose="020B0604020202020204" pitchFamily="34" charset="0"/>
              <a:buChar char="•"/>
            </a:pPr>
            <a:r>
              <a:rPr lang="en-US" altLang="zh-CN" b="0" i="0" dirty="0" err="1">
                <a:effectLst/>
                <a:latin typeface="Arial" panose="020B0604020202020204" pitchFamily="34" charset="0"/>
                <a:cs typeface="Arial" panose="020B0604020202020204" pitchFamily="34" charset="0"/>
              </a:rPr>
              <a:t>RPhi</a:t>
            </a:r>
            <a:r>
              <a:rPr lang="en-US" altLang="zh-CN" b="0" i="0" dirty="0">
                <a:effectLst/>
                <a:latin typeface="Arial" panose="020B0604020202020204" pitchFamily="34" charset="0"/>
                <a:cs typeface="Arial" panose="020B0604020202020204" pitchFamily="34" charset="0"/>
              </a:rPr>
              <a:t>, Z = [144 µm, 40 µm]</a:t>
            </a:r>
          </a:p>
          <a:p>
            <a:endParaRPr lang="en-US" altLang="zh-CN" b="0" i="0" dirty="0">
              <a:solidFill>
                <a:srgbClr val="7030A0"/>
              </a:solidFill>
              <a:effectLst/>
              <a:latin typeface="Arial" panose="020B0604020202020204" pitchFamily="34" charset="0"/>
              <a:cs typeface="Arial" panose="020B0604020202020204" pitchFamily="34" charset="0"/>
            </a:endParaRPr>
          </a:p>
          <a:p>
            <a:r>
              <a:rPr lang="en-US" altLang="zh-CN" b="0" i="0" dirty="0">
                <a:solidFill>
                  <a:srgbClr val="7030A0"/>
                </a:solidFill>
                <a:effectLst/>
                <a:latin typeface="Arial" panose="020B0604020202020204" pitchFamily="34" charset="0"/>
                <a:cs typeface="Arial" panose="020B0604020202020204" pitchFamily="34" charset="0"/>
              </a:rPr>
              <a:t>OTK ( Outer Tracker )</a:t>
            </a:r>
          </a:p>
          <a:p>
            <a:pPr marL="742950" lvl="1" indent="-285750">
              <a:buFont typeface="Arial" panose="020B0604020202020204" pitchFamily="34" charset="0"/>
              <a:buChar char="•"/>
            </a:pPr>
            <a:r>
              <a:rPr lang="en-US" altLang="zh-CN" b="1" i="0" dirty="0">
                <a:effectLst/>
                <a:latin typeface="Arial" panose="020B0604020202020204" pitchFamily="34" charset="0"/>
                <a:cs typeface="Arial" panose="020B0604020202020204" pitchFamily="34" charset="0"/>
              </a:rPr>
              <a:t>Barrel</a:t>
            </a:r>
            <a:r>
              <a:rPr lang="en-US" altLang="zh-CN" b="0" i="0" dirty="0">
                <a:effectLst/>
                <a:latin typeface="Arial" panose="020B0604020202020204" pitchFamily="34" charset="0"/>
                <a:cs typeface="Arial" panose="020B0604020202020204" pitchFamily="34" charset="0"/>
              </a:rPr>
              <a:t>       U, V = [10 µm, 1 mm]</a:t>
            </a:r>
          </a:p>
          <a:p>
            <a:pPr marL="742950" lvl="1" indent="-285750">
              <a:buFont typeface="Arial" panose="020B0604020202020204" pitchFamily="34" charset="0"/>
              <a:buChar char="•"/>
            </a:pPr>
            <a:r>
              <a:rPr lang="en-US" altLang="zh-CN" b="1" i="0" dirty="0">
                <a:effectLst/>
                <a:latin typeface="Arial" panose="020B0604020202020204" pitchFamily="34" charset="0"/>
                <a:cs typeface="Arial" panose="020B0604020202020204" pitchFamily="34" charset="0"/>
              </a:rPr>
              <a:t>Endcap</a:t>
            </a:r>
            <a:r>
              <a:rPr lang="en-US" altLang="zh-CN" b="0" i="0" dirty="0">
                <a:effectLst/>
                <a:latin typeface="Arial" panose="020B0604020202020204" pitchFamily="34" charset="0"/>
                <a:cs typeface="Arial" panose="020B0604020202020204" pitchFamily="34" charset="0"/>
              </a:rPr>
              <a:t>    U, V = [10 µm, 1 mm]</a:t>
            </a:r>
          </a:p>
        </p:txBody>
      </p:sp>
    </p:spTree>
    <p:extLst>
      <p:ext uri="{BB962C8B-B14F-4D97-AF65-F5344CB8AC3E}">
        <p14:creationId xmlns:p14="http://schemas.microsoft.com/office/powerpoint/2010/main" val="2994594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3</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椭圆 12"/>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1</a:t>
            </a:r>
            <a:endParaRPr lang="zh-CN" altLang="en-US" sz="2400" dirty="0">
              <a:latin typeface="773-CAI978" panose="020B0402020204020303" pitchFamily="34" charset="0"/>
              <a:ea typeface="方正黑体简体" panose="02010601030101010101" pitchFamily="2" charset="-122"/>
            </a:endParaRPr>
          </a:p>
        </p:txBody>
      </p:sp>
      <p:sp>
        <p:nvSpPr>
          <p:cNvPr id="14" name="矩形 13"/>
          <p:cNvSpPr/>
          <p:nvPr/>
        </p:nvSpPr>
        <p:spPr>
          <a:xfrm>
            <a:off x="926995" y="178893"/>
            <a:ext cx="1556773" cy="369332"/>
          </a:xfrm>
          <a:prstGeom prst="rect">
            <a:avLst/>
          </a:prstGeom>
        </p:spPr>
        <p:txBody>
          <a:bodyPr wrap="none">
            <a:spAutoFit/>
          </a:bodyPr>
          <a:lstStyle/>
          <a:p>
            <a:r>
              <a:rPr lang="en-US" altLang="zh-CN" dirty="0">
                <a:solidFill>
                  <a:schemeClr val="accent1"/>
                </a:solidFill>
                <a:latin typeface="+mn-ea"/>
              </a:rPr>
              <a:t>Introduction</a:t>
            </a:r>
          </a:p>
        </p:txBody>
      </p:sp>
      <p:sp>
        <p:nvSpPr>
          <p:cNvPr id="26" name="文本框 25"/>
          <p:cNvSpPr txBox="1"/>
          <p:nvPr/>
        </p:nvSpPr>
        <p:spPr>
          <a:xfrm>
            <a:off x="3419872" y="159045"/>
            <a:ext cx="4896544"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Circular Electron Positron Collider (CEPC) </a:t>
            </a:r>
          </a:p>
        </p:txBody>
      </p:sp>
      <p:sp>
        <p:nvSpPr>
          <p:cNvPr id="12" name="文本框 11">
            <a:extLst>
              <a:ext uri="{FF2B5EF4-FFF2-40B4-BE49-F238E27FC236}">
                <a16:creationId xmlns:a16="http://schemas.microsoft.com/office/drawing/2014/main" id="{F46393EC-90CD-493E-8364-AAD325BAE43C}"/>
              </a:ext>
            </a:extLst>
          </p:cNvPr>
          <p:cNvSpPr txBox="1"/>
          <p:nvPr/>
        </p:nvSpPr>
        <p:spPr>
          <a:xfrm>
            <a:off x="0" y="4228864"/>
            <a:ext cx="9093518" cy="923330"/>
          </a:xfrm>
          <a:prstGeom prst="rect">
            <a:avLst/>
          </a:prstGeom>
          <a:noFill/>
        </p:spPr>
        <p:txBody>
          <a:bodyPr wrap="square">
            <a:spAutoFit/>
          </a:bodyPr>
          <a:lstStyle/>
          <a:p>
            <a:pPr marL="285750" indent="-285750">
              <a:buFont typeface="Arial" panose="020B0604020202020204" pitchFamily="34" charset="0"/>
              <a:buChar char="•"/>
            </a:pPr>
            <a:r>
              <a:rPr lang="en-US" altLang="zh-CN" b="0" i="0" dirty="0">
                <a:solidFill>
                  <a:srgbClr val="1E70B1"/>
                </a:solidFill>
                <a:effectLst/>
                <a:latin typeface="Arial" panose="020B0604020202020204" pitchFamily="34" charset="0"/>
                <a:cs typeface="Arial" panose="020B0604020202020204" pitchFamily="34" charset="0"/>
              </a:rPr>
              <a:t>Accelerator design and technology R&amp;D are approaching maturity, with the TDR completed and progressing into the EDR phase. The TDR for the reference detector is currently in preparation and is expected to be finalized within the year.</a:t>
            </a:r>
          </a:p>
        </p:txBody>
      </p:sp>
      <p:pic>
        <p:nvPicPr>
          <p:cNvPr id="11" name="图片 10">
            <a:extLst>
              <a:ext uri="{FF2B5EF4-FFF2-40B4-BE49-F238E27FC236}">
                <a16:creationId xmlns:a16="http://schemas.microsoft.com/office/drawing/2014/main" id="{9022F0FE-8B86-4D9C-8FF9-03D171A6A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455" y="559155"/>
            <a:ext cx="7077297" cy="366970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5528BD4-5D61-4F73-816F-DDF3B3315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537" y="3093946"/>
            <a:ext cx="3651464" cy="2049560"/>
          </a:xfrm>
          <a:prstGeom prst="rect">
            <a:avLst/>
          </a:prstGeom>
        </p:spPr>
      </p:pic>
      <p:sp>
        <p:nvSpPr>
          <p:cNvPr id="17"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4</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4359F0E0-738C-4061-8EA0-3D71670D1CCE}"/>
              </a:ext>
            </a:extLst>
          </p:cNvPr>
          <p:cNvSpPr txBox="1"/>
          <p:nvPr/>
        </p:nvSpPr>
        <p:spPr>
          <a:xfrm>
            <a:off x="4895718" y="189332"/>
            <a:ext cx="1743180" cy="369332"/>
          </a:xfrm>
          <a:prstGeom prst="rect">
            <a:avLst/>
          </a:prstGeom>
          <a:noFill/>
        </p:spPr>
        <p:txBody>
          <a:bodyPr wrap="square">
            <a:spAutoFit/>
          </a:bodyPr>
          <a:lstStyle/>
          <a:p>
            <a:r>
              <a:rPr lang="en-US" altLang="zh-CN" sz="18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CEPC Detector</a:t>
            </a:r>
          </a:p>
        </p:txBody>
      </p:sp>
      <p:sp>
        <p:nvSpPr>
          <p:cNvPr id="8" name="文本框 7">
            <a:extLst>
              <a:ext uri="{FF2B5EF4-FFF2-40B4-BE49-F238E27FC236}">
                <a16:creationId xmlns:a16="http://schemas.microsoft.com/office/drawing/2014/main" id="{9C60AB4D-BC66-4E1F-A9F3-D65E814E7CA6}"/>
              </a:ext>
            </a:extLst>
          </p:cNvPr>
          <p:cNvSpPr txBox="1"/>
          <p:nvPr/>
        </p:nvSpPr>
        <p:spPr>
          <a:xfrm>
            <a:off x="0" y="717290"/>
            <a:ext cx="5904656" cy="4247317"/>
          </a:xfrm>
          <a:prstGeom prst="rect">
            <a:avLst/>
          </a:prstGeom>
          <a:noFill/>
        </p:spPr>
        <p:txBody>
          <a:bodyPr wrap="square">
            <a:spAutoFit/>
          </a:bodyPr>
          <a:lstStyle/>
          <a:p>
            <a:r>
              <a:rPr lang="en-US" altLang="zh-CN" b="0" i="0" dirty="0">
                <a:solidFill>
                  <a:srgbClr val="0070C0"/>
                </a:solidFill>
                <a:effectLst/>
                <a:latin typeface="Arial" panose="020B0604020202020204" pitchFamily="34" charset="0"/>
                <a:cs typeface="Arial" panose="020B0604020202020204" pitchFamily="34" charset="0"/>
              </a:rPr>
              <a:t>CEPC Reference Detector</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VTX: Vertex Detector</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ITK/OTK: Inner Silicon Tracker/Outer Silicon Tracker</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TPC: Time Projection Chamber</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ECAL: Crystal-bar ECAL</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HCAL: Glass Scintillator HCAL</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Muon: Muon Detector</a:t>
            </a:r>
          </a:p>
          <a:p>
            <a:pPr marL="285750" indent="-285750">
              <a:buFont typeface="Arial" panose="020B0604020202020204" pitchFamily="34" charset="0"/>
              <a:buChar char="•"/>
            </a:pPr>
            <a:endParaRPr lang="en-US" altLang="zh-CN" b="0" i="0" dirty="0">
              <a:effectLst/>
              <a:latin typeface="Arial" panose="020B0604020202020204" pitchFamily="34" charset="0"/>
              <a:cs typeface="Arial" panose="020B0604020202020204" pitchFamily="34" charset="0"/>
            </a:endParaRPr>
          </a:p>
          <a:p>
            <a:r>
              <a:rPr lang="en-US" altLang="zh-CN" b="0" i="0" dirty="0">
                <a:solidFill>
                  <a:srgbClr val="0070C0"/>
                </a:solidFill>
                <a:effectLst/>
                <a:latin typeface="Arial" panose="020B0604020202020204" pitchFamily="34" charset="0"/>
                <a:cs typeface="Arial" panose="020B0604020202020204" pitchFamily="34" charset="0"/>
              </a:rPr>
              <a:t>Physics requirements</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Tracking efficiency: Nearly 100%</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Momentum resolution: About 0.1%</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Particle Identification (PID): 2</a:t>
            </a:r>
            <a:r>
              <a:rPr lang="zh-CN" altLang="en-US" b="0" i="0" dirty="0">
                <a:effectLst/>
                <a:latin typeface="Arial" panose="020B0604020202020204" pitchFamily="34" charset="0"/>
                <a:cs typeface="Arial" panose="020B0604020202020204" pitchFamily="34" charset="0"/>
              </a:rPr>
              <a:t>𝜎 </a:t>
            </a:r>
            <a:r>
              <a:rPr lang="en-US" altLang="zh-CN" b="0" i="0" dirty="0">
                <a:effectLst/>
                <a:latin typeface="Arial" panose="020B0604020202020204" pitchFamily="34" charset="0"/>
                <a:cs typeface="Arial" panose="020B0604020202020204" pitchFamily="34" charset="0"/>
              </a:rPr>
              <a:t>separation between </a:t>
            </a:r>
            <a:r>
              <a:rPr lang="en-US" altLang="zh-CN" b="0" i="0" dirty="0" err="1">
                <a:effectLst/>
                <a:latin typeface="Arial" panose="020B0604020202020204" pitchFamily="34" charset="0"/>
                <a:cs typeface="Arial" panose="020B0604020202020204" pitchFamily="34" charset="0"/>
              </a:rPr>
              <a:t>pions</a:t>
            </a:r>
            <a:r>
              <a:rPr lang="en-US" altLang="zh-CN" b="0" i="0" dirty="0">
                <a:effectLst/>
                <a:latin typeface="Arial" panose="020B0604020202020204" pitchFamily="34" charset="0"/>
                <a:cs typeface="Arial" panose="020B0604020202020204" pitchFamily="34" charset="0"/>
              </a:rPr>
              <a:t> and kaons for P &lt; ~ 20 GeV/c</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Boson Mass Resolution (BMR): Better than 4%, among other features</a:t>
            </a:r>
          </a:p>
        </p:txBody>
      </p:sp>
      <p:sp>
        <p:nvSpPr>
          <p:cNvPr id="13" name="椭圆 12">
            <a:extLst>
              <a:ext uri="{FF2B5EF4-FFF2-40B4-BE49-F238E27FC236}">
                <a16:creationId xmlns:a16="http://schemas.microsoft.com/office/drawing/2014/main" id="{32A24298-A352-4948-8385-7EF462E77915}"/>
              </a:ext>
            </a:extLst>
          </p:cNvPr>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1</a:t>
            </a:r>
            <a:endParaRPr lang="zh-CN" altLang="en-US" sz="2400" dirty="0">
              <a:latin typeface="773-CAI978" panose="020B0402020204020303" pitchFamily="34" charset="0"/>
              <a:ea typeface="方正黑体简体" panose="02010601030101010101" pitchFamily="2" charset="-122"/>
            </a:endParaRPr>
          </a:p>
        </p:txBody>
      </p:sp>
      <p:sp>
        <p:nvSpPr>
          <p:cNvPr id="14" name="矩形 13">
            <a:extLst>
              <a:ext uri="{FF2B5EF4-FFF2-40B4-BE49-F238E27FC236}">
                <a16:creationId xmlns:a16="http://schemas.microsoft.com/office/drawing/2014/main" id="{3D257725-52F0-46DA-82F6-CE3B5243B35C}"/>
              </a:ext>
            </a:extLst>
          </p:cNvPr>
          <p:cNvSpPr/>
          <p:nvPr/>
        </p:nvSpPr>
        <p:spPr>
          <a:xfrm>
            <a:off x="926995" y="178893"/>
            <a:ext cx="1556773" cy="369332"/>
          </a:xfrm>
          <a:prstGeom prst="rect">
            <a:avLst/>
          </a:prstGeom>
        </p:spPr>
        <p:txBody>
          <a:bodyPr wrap="none">
            <a:spAutoFit/>
          </a:bodyPr>
          <a:lstStyle/>
          <a:p>
            <a:r>
              <a:rPr lang="en-US" altLang="zh-CN" dirty="0">
                <a:solidFill>
                  <a:schemeClr val="accent1"/>
                </a:solidFill>
                <a:latin typeface="+mn-ea"/>
              </a:rPr>
              <a:t>Introduction</a:t>
            </a:r>
          </a:p>
        </p:txBody>
      </p:sp>
      <p:pic>
        <p:nvPicPr>
          <p:cNvPr id="11" name="图片 10">
            <a:extLst>
              <a:ext uri="{FF2B5EF4-FFF2-40B4-BE49-F238E27FC236}">
                <a16:creationId xmlns:a16="http://schemas.microsoft.com/office/drawing/2014/main" id="{CEFFF23D-344A-4AA5-B3EE-2F54A1579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814" y="643196"/>
            <a:ext cx="3432426" cy="2385062"/>
          </a:xfrm>
          <a:prstGeom prst="rect">
            <a:avLst/>
          </a:prstGeom>
        </p:spPr>
      </p:pic>
      <p:sp>
        <p:nvSpPr>
          <p:cNvPr id="15" name="文本框 14">
            <a:extLst>
              <a:ext uri="{FF2B5EF4-FFF2-40B4-BE49-F238E27FC236}">
                <a16:creationId xmlns:a16="http://schemas.microsoft.com/office/drawing/2014/main" id="{4025DF06-B6D1-4930-BCE8-ACE00AAD2FE0}"/>
              </a:ext>
            </a:extLst>
          </p:cNvPr>
          <p:cNvSpPr txBox="1"/>
          <p:nvPr/>
        </p:nvSpPr>
        <p:spPr>
          <a:xfrm>
            <a:off x="7884368" y="4839862"/>
            <a:ext cx="1354972" cy="369332"/>
          </a:xfrm>
          <a:prstGeom prst="rect">
            <a:avLst/>
          </a:prstGeom>
          <a:noFill/>
        </p:spPr>
        <p:txBody>
          <a:bodyPr wrap="square" rtlCol="0">
            <a:spAutoFit/>
          </a:bodyPr>
          <a:lstStyle/>
          <a:p>
            <a:r>
              <a:rPr lang="en-US" dirty="0">
                <a:solidFill>
                  <a:srgbClr val="0000FF"/>
                </a:solidFill>
              </a:rPr>
              <a:t>CEPC CDR</a:t>
            </a:r>
            <a:endParaRPr lang="en-GB" dirty="0">
              <a:solidFill>
                <a:srgbClr val="0000FF"/>
              </a:solidFill>
            </a:endParaRPr>
          </a:p>
        </p:txBody>
      </p:sp>
    </p:spTree>
    <p:extLst>
      <p:ext uri="{BB962C8B-B14F-4D97-AF65-F5344CB8AC3E}">
        <p14:creationId xmlns:p14="http://schemas.microsoft.com/office/powerpoint/2010/main" val="154456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F0FE2856-D802-43F9-853B-637B97598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411510"/>
            <a:ext cx="4128893" cy="4731990"/>
          </a:xfrm>
          <a:prstGeom prst="rect">
            <a:avLst/>
          </a:prstGeom>
        </p:spPr>
      </p:pic>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5</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椭圆 12"/>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1</a:t>
            </a:r>
            <a:endParaRPr lang="zh-CN" altLang="en-US" sz="2400" dirty="0">
              <a:latin typeface="773-CAI978" panose="020B0402020204020303" pitchFamily="34" charset="0"/>
              <a:ea typeface="方正黑体简体" panose="02010601030101010101" pitchFamily="2" charset="-122"/>
            </a:endParaRPr>
          </a:p>
        </p:txBody>
      </p:sp>
      <p:sp>
        <p:nvSpPr>
          <p:cNvPr id="14" name="矩形 13"/>
          <p:cNvSpPr/>
          <p:nvPr/>
        </p:nvSpPr>
        <p:spPr>
          <a:xfrm>
            <a:off x="926995" y="178893"/>
            <a:ext cx="1556773" cy="369332"/>
          </a:xfrm>
          <a:prstGeom prst="rect">
            <a:avLst/>
          </a:prstGeom>
        </p:spPr>
        <p:txBody>
          <a:bodyPr wrap="none">
            <a:spAutoFit/>
          </a:bodyPr>
          <a:lstStyle/>
          <a:p>
            <a:r>
              <a:rPr lang="en-US" altLang="zh-CN" dirty="0">
                <a:solidFill>
                  <a:schemeClr val="accent1"/>
                </a:solidFill>
                <a:latin typeface="+mn-ea"/>
              </a:rPr>
              <a:t>Introduction</a:t>
            </a:r>
          </a:p>
        </p:txBody>
      </p:sp>
      <p:sp>
        <p:nvSpPr>
          <p:cNvPr id="26" name="文本框 25"/>
          <p:cNvSpPr txBox="1"/>
          <p:nvPr/>
        </p:nvSpPr>
        <p:spPr>
          <a:xfrm>
            <a:off x="4913406" y="159045"/>
            <a:ext cx="3493656"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CEPC Software: Architecture </a:t>
            </a:r>
          </a:p>
        </p:txBody>
      </p:sp>
      <p:sp>
        <p:nvSpPr>
          <p:cNvPr id="16" name="文本框 15">
            <a:extLst>
              <a:ext uri="{FF2B5EF4-FFF2-40B4-BE49-F238E27FC236}">
                <a16:creationId xmlns:a16="http://schemas.microsoft.com/office/drawing/2014/main" id="{1D9621CC-9078-4D82-8D33-64FDE37EEBBB}"/>
              </a:ext>
            </a:extLst>
          </p:cNvPr>
          <p:cNvSpPr txBox="1"/>
          <p:nvPr/>
        </p:nvSpPr>
        <p:spPr>
          <a:xfrm>
            <a:off x="162155" y="635336"/>
            <a:ext cx="5610766" cy="4431983"/>
          </a:xfrm>
          <a:prstGeom prst="rect">
            <a:avLst/>
          </a:prstGeom>
          <a:noFill/>
        </p:spPr>
        <p:txBody>
          <a:bodyPr wrap="square">
            <a:spAutoFit/>
          </a:bodyPr>
          <a:lstStyle/>
          <a:p>
            <a:r>
              <a:rPr lang="en-US" altLang="zh-CN" b="0" i="0" dirty="0">
                <a:solidFill>
                  <a:srgbClr val="0070C0"/>
                </a:solidFill>
                <a:effectLst/>
                <a:latin typeface="Arial" panose="020B0604020202020204" pitchFamily="34" charset="0"/>
                <a:cs typeface="Arial" panose="020B0604020202020204" pitchFamily="34" charset="0"/>
              </a:rPr>
              <a:t>The CEPC experiment is among the first to integrate with Key4hep</a:t>
            </a:r>
          </a:p>
          <a:p>
            <a:pPr marL="285750"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A common software stack designed for future HEP experiments such as CEPC, CLIC, FCC, and ILC</a:t>
            </a:r>
          </a:p>
          <a:p>
            <a:pPr marL="285750" indent="-285750">
              <a:buFont typeface="Arial" panose="020B0604020202020204" pitchFamily="34" charset="0"/>
              <a:buChar char="•"/>
            </a:pPr>
            <a:endParaRPr lang="en-US" altLang="zh-CN" b="0" i="0" dirty="0">
              <a:effectLst/>
              <a:latin typeface="Arial" panose="020B0604020202020204" pitchFamily="34" charset="0"/>
              <a:cs typeface="Arial" panose="020B0604020202020204" pitchFamily="34" charset="0"/>
            </a:endParaRPr>
          </a:p>
          <a:p>
            <a:r>
              <a:rPr lang="en-US" altLang="zh-CN" b="0" i="0" dirty="0">
                <a:solidFill>
                  <a:srgbClr val="0070C0"/>
                </a:solidFill>
                <a:effectLst/>
                <a:latin typeface="Arial" panose="020B0604020202020204" pitchFamily="34" charset="0"/>
                <a:cs typeface="Arial" panose="020B0604020202020204" pitchFamily="34" charset="0"/>
              </a:rPr>
              <a:t>CEPCSW is organized as a multi-layer structure </a:t>
            </a:r>
          </a:p>
          <a:p>
            <a:pPr marL="285750"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Applications</a:t>
            </a:r>
            <a:r>
              <a:rPr lang="zh-CN" altLang="en-US" sz="1600" b="0" i="0" dirty="0">
                <a:effectLst/>
                <a:latin typeface="Arial" panose="020B0604020202020204" pitchFamily="34" charset="0"/>
                <a:cs typeface="Arial" panose="020B0604020202020204" pitchFamily="34" charset="0"/>
              </a:rPr>
              <a:t>：</a:t>
            </a:r>
            <a:r>
              <a:rPr lang="en-US" altLang="zh-CN" sz="1600" b="0" i="0" dirty="0">
                <a:effectLst/>
                <a:latin typeface="Arial" panose="020B0604020202020204" pitchFamily="34" charset="0"/>
                <a:cs typeface="Arial" panose="020B0604020202020204" pitchFamily="34" charset="0"/>
              </a:rPr>
              <a:t>simulation, reconstruction and analysis </a:t>
            </a:r>
          </a:p>
          <a:p>
            <a:pPr marL="285750"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Core software </a:t>
            </a:r>
          </a:p>
          <a:p>
            <a:pPr marL="285750"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External libraries </a:t>
            </a:r>
          </a:p>
          <a:p>
            <a:pPr marL="285750" indent="-285750">
              <a:buFont typeface="Arial" panose="020B0604020202020204" pitchFamily="34" charset="0"/>
              <a:buChar char="•"/>
            </a:pPr>
            <a:endParaRPr lang="en-US" altLang="zh-CN" sz="1600" b="0" i="0" dirty="0">
              <a:effectLst/>
              <a:latin typeface="Arial" panose="020B0604020202020204" pitchFamily="34" charset="0"/>
              <a:cs typeface="Arial" panose="020B0604020202020204" pitchFamily="34" charset="0"/>
            </a:endParaRPr>
          </a:p>
          <a:p>
            <a:r>
              <a:rPr lang="en-US" altLang="zh-CN" b="0" i="0" dirty="0">
                <a:solidFill>
                  <a:srgbClr val="0070C0"/>
                </a:solidFill>
                <a:effectLst/>
                <a:latin typeface="Arial" panose="020B0604020202020204" pitchFamily="34" charset="0"/>
                <a:cs typeface="Arial" panose="020B0604020202020204" pitchFamily="34" charset="0"/>
              </a:rPr>
              <a:t>The key components of core software include</a:t>
            </a:r>
            <a:r>
              <a:rPr lang="en-US" altLang="zh-CN" b="0" i="0" dirty="0">
                <a:effectLst/>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Gaudi: defines interfaces to all software components </a:t>
            </a:r>
          </a:p>
          <a:p>
            <a:pPr marL="285750"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EDM4hep: generic event data model </a:t>
            </a:r>
          </a:p>
          <a:p>
            <a:pPr marL="285750"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DD4hep: detector geometry description</a:t>
            </a:r>
          </a:p>
          <a:p>
            <a:pPr marL="285750"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CEPC-specific components: </a:t>
            </a:r>
            <a:r>
              <a:rPr lang="en-US" altLang="zh-CN" sz="1600" b="0" i="0" dirty="0" err="1">
                <a:effectLst/>
                <a:latin typeface="Arial" panose="020B0604020202020204" pitchFamily="34" charset="0"/>
                <a:cs typeface="Arial" panose="020B0604020202020204" pitchFamily="34" charset="0"/>
              </a:rPr>
              <a:t>GeomSvc</a:t>
            </a:r>
            <a:r>
              <a:rPr lang="en-US" altLang="zh-CN" sz="1600" b="0" i="0" dirty="0">
                <a:effectLst/>
                <a:latin typeface="Arial" panose="020B0604020202020204" pitchFamily="34" charset="0"/>
                <a:cs typeface="Arial" panose="020B0604020202020204" pitchFamily="34" charset="0"/>
              </a:rPr>
              <a:t>, simulation framework, </a:t>
            </a:r>
            <a:r>
              <a:rPr lang="en-US" altLang="zh-CN" sz="1600" b="0" i="0" dirty="0" err="1">
                <a:effectLst/>
                <a:latin typeface="Arial" panose="020B0604020202020204" pitchFamily="34" charset="0"/>
                <a:cs typeface="Arial" panose="020B0604020202020204" pitchFamily="34" charset="0"/>
              </a:rPr>
              <a:t>RDFAnalysis</a:t>
            </a:r>
            <a:r>
              <a:rPr lang="en-US" altLang="zh-CN" sz="1600" b="0" i="0" dirty="0">
                <a:effectLst/>
                <a:latin typeface="Arial" panose="020B0604020202020204" pitchFamily="34" charset="0"/>
                <a:cs typeface="Arial" panose="020B0604020202020204" pitchFamily="34" charset="0"/>
              </a:rPr>
              <a:t>, beam background mixing, fast simulation, machine learning interface, etc.</a:t>
            </a:r>
          </a:p>
        </p:txBody>
      </p:sp>
    </p:spTree>
    <p:extLst>
      <p:ext uri="{BB962C8B-B14F-4D97-AF65-F5344CB8AC3E}">
        <p14:creationId xmlns:p14="http://schemas.microsoft.com/office/powerpoint/2010/main" val="4125393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E4AB3572-C4BA-491F-890F-7F8E1EAFB69C}"/>
              </a:ext>
            </a:extLst>
          </p:cNvPr>
          <p:cNvPicPr>
            <a:picLocks noChangeAspect="1"/>
          </p:cNvPicPr>
          <p:nvPr/>
        </p:nvPicPr>
        <p:blipFill>
          <a:blip r:embed="rId3"/>
          <a:stretch>
            <a:fillRect/>
          </a:stretch>
        </p:blipFill>
        <p:spPr>
          <a:xfrm>
            <a:off x="5447001" y="582616"/>
            <a:ext cx="3632285" cy="2376264"/>
          </a:xfrm>
          <a:prstGeom prst="rect">
            <a:avLst/>
          </a:prstGeom>
        </p:spPr>
      </p:pic>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6</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椭圆 12"/>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1</a:t>
            </a:r>
            <a:endParaRPr lang="zh-CN" altLang="en-US" sz="2400" dirty="0">
              <a:latin typeface="773-CAI978" panose="020B0402020204020303" pitchFamily="34" charset="0"/>
              <a:ea typeface="方正黑体简体" panose="02010601030101010101" pitchFamily="2" charset="-122"/>
            </a:endParaRPr>
          </a:p>
        </p:txBody>
      </p:sp>
      <p:sp>
        <p:nvSpPr>
          <p:cNvPr id="14" name="矩形 13"/>
          <p:cNvSpPr/>
          <p:nvPr/>
        </p:nvSpPr>
        <p:spPr>
          <a:xfrm>
            <a:off x="926995" y="178893"/>
            <a:ext cx="1556773" cy="369332"/>
          </a:xfrm>
          <a:prstGeom prst="rect">
            <a:avLst/>
          </a:prstGeom>
        </p:spPr>
        <p:txBody>
          <a:bodyPr wrap="none">
            <a:spAutoFit/>
          </a:bodyPr>
          <a:lstStyle/>
          <a:p>
            <a:r>
              <a:rPr lang="en-US" altLang="zh-CN" dirty="0">
                <a:solidFill>
                  <a:schemeClr val="accent1"/>
                </a:solidFill>
                <a:latin typeface="+mn-ea"/>
              </a:rPr>
              <a:t>Introduction</a:t>
            </a:r>
          </a:p>
        </p:txBody>
      </p:sp>
      <p:sp>
        <p:nvSpPr>
          <p:cNvPr id="26" name="文本框 25"/>
          <p:cNvSpPr txBox="1"/>
          <p:nvPr/>
        </p:nvSpPr>
        <p:spPr>
          <a:xfrm>
            <a:off x="4718059" y="159045"/>
            <a:ext cx="2880320"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ACTS: Tracking Library</a:t>
            </a:r>
          </a:p>
        </p:txBody>
      </p:sp>
      <p:sp>
        <p:nvSpPr>
          <p:cNvPr id="16" name="文本框 15">
            <a:extLst>
              <a:ext uri="{FF2B5EF4-FFF2-40B4-BE49-F238E27FC236}">
                <a16:creationId xmlns:a16="http://schemas.microsoft.com/office/drawing/2014/main" id="{1D9621CC-9078-4D82-8D33-64FDE37EEBBB}"/>
              </a:ext>
            </a:extLst>
          </p:cNvPr>
          <p:cNvSpPr txBox="1"/>
          <p:nvPr/>
        </p:nvSpPr>
        <p:spPr>
          <a:xfrm>
            <a:off x="50482" y="627534"/>
            <a:ext cx="5529630" cy="3293209"/>
          </a:xfrm>
          <a:prstGeom prst="rect">
            <a:avLst/>
          </a:prstGeom>
          <a:noFill/>
        </p:spPr>
        <p:txBody>
          <a:bodyPr wrap="square">
            <a:spAutoFit/>
          </a:bodyPr>
          <a:lstStyle/>
          <a:p>
            <a:r>
              <a:rPr lang="en-US" altLang="zh-CN" b="0" i="0" dirty="0">
                <a:solidFill>
                  <a:srgbClr val="1E70B1"/>
                </a:solidFill>
                <a:effectLst/>
                <a:latin typeface="Arial" panose="020B0604020202020204" pitchFamily="34" charset="0"/>
                <a:cs typeface="Arial" panose="020B0604020202020204" pitchFamily="34" charset="0"/>
              </a:rPr>
              <a:t>Software development background </a:t>
            </a:r>
          </a:p>
          <a:p>
            <a:pPr marL="285750" indent="-285750">
              <a:buFont typeface="Arial" panose="020B0604020202020204" pitchFamily="34" charset="0"/>
              <a:buChar char="•"/>
            </a:pPr>
            <a:r>
              <a:rPr lang="en-US" altLang="zh-CN" sz="1600" b="0" i="0" dirty="0">
                <a:solidFill>
                  <a:srgbClr val="C00000"/>
                </a:solidFill>
                <a:effectLst/>
                <a:latin typeface="Arial" panose="020B0604020202020204" pitchFamily="34" charset="0"/>
                <a:cs typeface="Arial" panose="020B0604020202020204" pitchFamily="34" charset="0"/>
              </a:rPr>
              <a:t>Hardware</a:t>
            </a:r>
            <a:r>
              <a:rPr lang="en-US" altLang="zh-CN" sz="1600" b="0" i="0" dirty="0">
                <a:effectLst/>
                <a:latin typeface="Arial" panose="020B0604020202020204" pitchFamily="34" charset="0"/>
                <a:cs typeface="Arial" panose="020B0604020202020204" pitchFamily="34" charset="0"/>
              </a:rPr>
              <a:t>: Computing is shifting toward multi-core CPUs and diverse accelerators (GPUs, FPGAs).</a:t>
            </a:r>
          </a:p>
          <a:p>
            <a:pPr marL="285750" indent="-285750">
              <a:buFont typeface="Arial" panose="020B0604020202020204" pitchFamily="34" charset="0"/>
              <a:buChar char="•"/>
            </a:pPr>
            <a:r>
              <a:rPr lang="en-US" altLang="zh-CN" sz="1600" b="0" i="0" dirty="0">
                <a:solidFill>
                  <a:srgbClr val="00B050"/>
                </a:solidFill>
                <a:effectLst/>
                <a:latin typeface="Arial" panose="020B0604020202020204" pitchFamily="34" charset="0"/>
                <a:cs typeface="Arial" panose="020B0604020202020204" pitchFamily="34" charset="0"/>
              </a:rPr>
              <a:t>ML</a:t>
            </a:r>
            <a:r>
              <a:rPr lang="en-US" altLang="zh-CN" sz="1600" b="0" i="0" dirty="0">
                <a:effectLst/>
                <a:latin typeface="Arial" panose="020B0604020202020204" pitchFamily="34" charset="0"/>
                <a:cs typeface="Arial" panose="020B0604020202020204" pitchFamily="34" charset="0"/>
              </a:rPr>
              <a:t>: Machine learning has become an essential component of high-energy physics experiments.</a:t>
            </a:r>
          </a:p>
          <a:p>
            <a:endParaRPr lang="en-US" altLang="zh-CN" dirty="0">
              <a:solidFill>
                <a:srgbClr val="1E70B1"/>
              </a:solidFill>
              <a:latin typeface="Arial" panose="020B0604020202020204" pitchFamily="34" charset="0"/>
              <a:cs typeface="Arial" panose="020B0604020202020204" pitchFamily="34" charset="0"/>
            </a:endParaRPr>
          </a:p>
          <a:p>
            <a:r>
              <a:rPr lang="en-US" altLang="zh-CN" b="0" i="0" dirty="0">
                <a:solidFill>
                  <a:srgbClr val="1E70B1"/>
                </a:solidFill>
                <a:effectLst/>
                <a:latin typeface="Arial" panose="020B0604020202020204" pitchFamily="34" charset="0"/>
                <a:cs typeface="Arial" panose="020B0604020202020204" pitchFamily="34" charset="0"/>
              </a:rPr>
              <a:t>ACTS, A Common Tracking Software</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Open source and experiment-independent toolkit for track reconstruction</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Developed with modern C++ with unit testing and continuous integration</a:t>
            </a:r>
          </a:p>
          <a:p>
            <a:endParaRPr lang="en-US" altLang="zh-CN" b="0" i="0" dirty="0">
              <a:solidFill>
                <a:srgbClr val="1E70B1"/>
              </a:solidFill>
              <a:effectLst/>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26DA8B23-43EB-483B-9A0D-5353EB85E9A8}"/>
              </a:ext>
            </a:extLst>
          </p:cNvPr>
          <p:cNvSpPr txBox="1"/>
          <p:nvPr/>
        </p:nvSpPr>
        <p:spPr>
          <a:xfrm>
            <a:off x="50482" y="3723878"/>
            <a:ext cx="8769990" cy="1138773"/>
          </a:xfrm>
          <a:prstGeom prst="rect">
            <a:avLst/>
          </a:prstGeom>
          <a:noFill/>
        </p:spPr>
        <p:txBody>
          <a:bodyPr wrap="square">
            <a:spAutoFit/>
          </a:bodyPr>
          <a:lstStyle/>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Several R&amp;D projects within the ACTS ecosystem</a:t>
            </a:r>
          </a:p>
          <a:p>
            <a:pPr marL="742950" lvl="1" indent="-285750">
              <a:buFont typeface="Arial" panose="020B0604020202020204" pitchFamily="34" charset="0"/>
              <a:buChar char="•"/>
            </a:pPr>
            <a:r>
              <a:rPr lang="en-US" altLang="zh-CN" sz="1600" b="0" i="0" dirty="0" err="1">
                <a:solidFill>
                  <a:srgbClr val="C00000"/>
                </a:solidFill>
                <a:effectLst/>
                <a:latin typeface="Arial" panose="020B0604020202020204" pitchFamily="34" charset="0"/>
                <a:cs typeface="Arial" panose="020B0604020202020204" pitchFamily="34" charset="0"/>
              </a:rPr>
              <a:t>traccc</a:t>
            </a:r>
            <a:r>
              <a:rPr lang="en-US" altLang="zh-CN" sz="1600" b="0" i="0" dirty="0">
                <a:effectLst/>
                <a:latin typeface="Arial" panose="020B0604020202020204" pitchFamily="34" charset="0"/>
                <a:cs typeface="Arial" panose="020B0604020202020204" pitchFamily="34" charset="0"/>
              </a:rPr>
              <a:t>: GPU R&amp;D line</a:t>
            </a:r>
          </a:p>
          <a:p>
            <a:pPr marL="742950" lvl="1" indent="-285750">
              <a:buFont typeface="Arial" panose="020B0604020202020204" pitchFamily="34" charset="0"/>
              <a:buChar char="•"/>
            </a:pPr>
            <a:r>
              <a:rPr lang="en-US" altLang="zh-CN" sz="1600" b="0" i="0" dirty="0" err="1">
                <a:solidFill>
                  <a:srgbClr val="00B050"/>
                </a:solidFill>
                <a:effectLst/>
                <a:latin typeface="Arial" panose="020B0604020202020204" pitchFamily="34" charset="0"/>
                <a:cs typeface="Arial" panose="020B0604020202020204" pitchFamily="34" charset="0"/>
              </a:rPr>
              <a:t>Exa.TrkX</a:t>
            </a:r>
            <a:r>
              <a:rPr lang="en-US" altLang="zh-CN" sz="1600" b="0" i="0" dirty="0">
                <a:effectLst/>
                <a:latin typeface="Arial" panose="020B0604020202020204" pitchFamily="34" charset="0"/>
                <a:cs typeface="Arial" panose="020B0604020202020204" pitchFamily="34" charset="0"/>
              </a:rPr>
              <a:t>:</a:t>
            </a:r>
            <a:r>
              <a:rPr lang="zh-CN" altLang="en-US" sz="1600" b="0" i="0" dirty="0">
                <a:effectLst/>
                <a:latin typeface="Arial" panose="020B0604020202020204" pitchFamily="34" charset="0"/>
                <a:cs typeface="Arial" panose="020B0604020202020204" pitchFamily="34" charset="0"/>
              </a:rPr>
              <a:t> </a:t>
            </a:r>
            <a:r>
              <a:rPr lang="en-US" altLang="zh-CN" sz="1600" b="0" i="0" dirty="0">
                <a:effectLst/>
                <a:latin typeface="Arial" panose="020B0604020202020204" pitchFamily="34" charset="0"/>
                <a:cs typeface="Arial" panose="020B0604020202020204" pitchFamily="34" charset="0"/>
              </a:rPr>
              <a:t>GNN based tracking available</a:t>
            </a:r>
            <a:endParaRPr lang="en-US" altLang="zh-CN" b="0"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Four other talks</a:t>
            </a:r>
            <a:r>
              <a:rPr lang="en-US" altLang="zh-CN" dirty="0">
                <a:latin typeface="Arial" panose="020B0604020202020204" pitchFamily="34" charset="0"/>
                <a:cs typeface="Arial" panose="020B0604020202020204" pitchFamily="34" charset="0"/>
              </a:rPr>
              <a:t> </a:t>
            </a:r>
            <a:r>
              <a:rPr lang="en-US" altLang="zh-CN" b="0" i="0" dirty="0">
                <a:effectLst/>
                <a:latin typeface="Arial" panose="020B0604020202020204" pitchFamily="34" charset="0"/>
                <a:cs typeface="Arial" panose="020B0604020202020204" pitchFamily="34" charset="0"/>
              </a:rPr>
              <a:t>[</a:t>
            </a:r>
            <a:r>
              <a:rPr lang="en-US" altLang="zh-CN" b="0" i="0" dirty="0">
                <a:effectLst/>
                <a:latin typeface="Arial" panose="020B0604020202020204" pitchFamily="34" charset="0"/>
                <a:cs typeface="Arial" panose="020B0604020202020204" pitchFamily="34" charset="0"/>
                <a:hlinkClick r:id="rId4"/>
              </a:rPr>
              <a:t>1</a:t>
            </a:r>
            <a:r>
              <a:rPr lang="en-US" altLang="zh-CN" b="0" i="0" dirty="0">
                <a:effectLst/>
                <a:latin typeface="Arial" panose="020B0604020202020204" pitchFamily="34" charset="0"/>
                <a:cs typeface="Arial" panose="020B0604020202020204" pitchFamily="34" charset="0"/>
              </a:rPr>
              <a:t>][</a:t>
            </a:r>
            <a:r>
              <a:rPr lang="en-US" altLang="zh-CN" b="0" i="0" dirty="0">
                <a:effectLst/>
                <a:latin typeface="Arial" panose="020B0604020202020204" pitchFamily="34" charset="0"/>
                <a:cs typeface="Arial" panose="020B0604020202020204" pitchFamily="34" charset="0"/>
                <a:hlinkClick r:id="rId5"/>
              </a:rPr>
              <a:t>2</a:t>
            </a:r>
            <a:r>
              <a:rPr lang="en-US" altLang="zh-CN" b="0" i="0" dirty="0">
                <a:effectLst/>
                <a:latin typeface="Arial" panose="020B0604020202020204" pitchFamily="34" charset="0"/>
                <a:cs typeface="Arial" panose="020B0604020202020204" pitchFamily="34" charset="0"/>
              </a:rPr>
              <a:t>][</a:t>
            </a:r>
            <a:r>
              <a:rPr lang="en-US" altLang="zh-CN" b="0" i="0" dirty="0">
                <a:effectLst/>
                <a:latin typeface="Arial" panose="020B0604020202020204" pitchFamily="34" charset="0"/>
                <a:cs typeface="Arial" panose="020B0604020202020204" pitchFamily="34" charset="0"/>
                <a:hlinkClick r:id="rId6"/>
              </a:rPr>
              <a:t>3</a:t>
            </a:r>
            <a:r>
              <a:rPr lang="en-US" altLang="zh-CN" b="0" i="0" dirty="0">
                <a:effectLst/>
                <a:latin typeface="Arial" panose="020B0604020202020204" pitchFamily="34" charset="0"/>
                <a:cs typeface="Arial" panose="020B0604020202020204" pitchFamily="34" charset="0"/>
              </a:rPr>
              <a:t>][</a:t>
            </a:r>
            <a:r>
              <a:rPr lang="en-US" altLang="zh-CN" b="0" i="0" dirty="0">
                <a:effectLst/>
                <a:latin typeface="Arial" panose="020B0604020202020204" pitchFamily="34" charset="0"/>
                <a:cs typeface="Arial" panose="020B0604020202020204" pitchFamily="34" charset="0"/>
                <a:hlinkClick r:id="rId7"/>
              </a:rPr>
              <a:t>4</a:t>
            </a:r>
            <a:r>
              <a:rPr lang="en-US" altLang="zh-CN" b="0" i="0" dirty="0">
                <a:effectLst/>
                <a:latin typeface="Arial" panose="020B0604020202020204" pitchFamily="34" charset="0"/>
                <a:cs typeface="Arial" panose="020B0604020202020204" pitchFamily="34" charset="0"/>
              </a:rPr>
              <a:t>] of </a:t>
            </a:r>
            <a:r>
              <a:rPr lang="en-US" altLang="zh-CN" dirty="0">
                <a:latin typeface="Arial" panose="020B0604020202020204" pitchFamily="34" charset="0"/>
                <a:cs typeface="Arial" panose="020B0604020202020204" pitchFamily="34" charset="0"/>
              </a:rPr>
              <a:t>this workshop </a:t>
            </a:r>
            <a:r>
              <a:rPr lang="en-US" altLang="zh-CN" b="0" i="0" dirty="0">
                <a:effectLst/>
                <a:latin typeface="Arial" panose="020B0604020202020204" pitchFamily="34" charset="0"/>
                <a:cs typeface="Arial" panose="020B0604020202020204" pitchFamily="34" charset="0"/>
              </a:rPr>
              <a:t>also give the applications of acts</a:t>
            </a:r>
          </a:p>
        </p:txBody>
      </p:sp>
      <p:sp>
        <p:nvSpPr>
          <p:cNvPr id="10" name="文本框 9">
            <a:extLst>
              <a:ext uri="{FF2B5EF4-FFF2-40B4-BE49-F238E27FC236}">
                <a16:creationId xmlns:a16="http://schemas.microsoft.com/office/drawing/2014/main" id="{29EEABBE-6A92-4C90-BE6E-7608B6C7A93C}"/>
              </a:ext>
            </a:extLst>
          </p:cNvPr>
          <p:cNvSpPr txBox="1"/>
          <p:nvPr/>
        </p:nvSpPr>
        <p:spPr>
          <a:xfrm>
            <a:off x="5688299" y="3071675"/>
            <a:ext cx="3312368"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hlinkClick r:id="rId8"/>
              </a:rPr>
              <a:t>https://github.com/acts-project</a:t>
            </a:r>
            <a:endParaRPr lang="en-US" altLang="zh-CN"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109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rot="16200000" flipV="1">
            <a:off x="-1573907" y="1573907"/>
            <a:ext cx="5143501" cy="1995687"/>
            <a:chOff x="0" y="3147814"/>
            <a:chExt cx="9144000" cy="1995687"/>
          </a:xfrm>
        </p:grpSpPr>
        <p:sp>
          <p:nvSpPr>
            <p:cNvPr id="19" name="直角三角形 18"/>
            <p:cNvSpPr/>
            <p:nvPr/>
          </p:nvSpPr>
          <p:spPr>
            <a:xfrm flipH="1">
              <a:off x="3351099" y="3147815"/>
              <a:ext cx="5792901" cy="1995686"/>
            </a:xfrm>
            <a:prstGeom prst="rtTriangl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
          <p:nvSpPr>
            <p:cNvPr id="23" name="直角三角形 22"/>
            <p:cNvSpPr/>
            <p:nvPr/>
          </p:nvSpPr>
          <p:spPr>
            <a:xfrm>
              <a:off x="0" y="3147814"/>
              <a:ext cx="5792901" cy="1995686"/>
            </a:xfrm>
            <a:prstGeom prst="rtTriangl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grpSp>
      <p:sp>
        <p:nvSpPr>
          <p:cNvPr id="63" name="TextBox 23"/>
          <p:cNvSpPr txBox="1"/>
          <p:nvPr/>
        </p:nvSpPr>
        <p:spPr>
          <a:xfrm>
            <a:off x="558652" y="2227612"/>
            <a:ext cx="2874069" cy="527951"/>
          </a:xfrm>
          <a:prstGeom prst="rect">
            <a:avLst/>
          </a:prstGeom>
          <a:noFill/>
        </p:spPr>
        <p:txBody>
          <a:bodyPr wrap="square">
            <a:noAutofit/>
          </a:bodyPr>
          <a:lstStyle/>
          <a:p>
            <a:pPr algn="ctr"/>
            <a:r>
              <a:rPr lang="en-US" altLang="zh-CN" sz="2800" b="1" dirty="0">
                <a:solidFill>
                  <a:schemeClr val="tx1">
                    <a:lumMod val="65000"/>
                    <a:lumOff val="35000"/>
                  </a:schemeClr>
                </a:solidFill>
                <a:latin typeface="Times New Roman" panose="02020603050405020304" pitchFamily="18" charset="0"/>
                <a:cs typeface="Times New Roman" panose="02020603050405020304" pitchFamily="18" charset="0"/>
              </a:rPr>
              <a:t>Outline</a:t>
            </a:r>
          </a:p>
        </p:txBody>
      </p:sp>
      <p:sp>
        <p:nvSpPr>
          <p:cNvPr id="29" name="椭圆 28"/>
          <p:cNvSpPr/>
          <p:nvPr/>
        </p:nvSpPr>
        <p:spPr>
          <a:xfrm>
            <a:off x="3075346" y="1240258"/>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1</a:t>
            </a:r>
            <a:endParaRPr lang="zh-CN" altLang="en-US" sz="2400" dirty="0">
              <a:latin typeface="773-CAI978" panose="020B0402020204020303" pitchFamily="34" charset="0"/>
              <a:ea typeface="方正黑体简体" panose="02010601030101010101" pitchFamily="2" charset="-122"/>
            </a:endParaRPr>
          </a:p>
        </p:txBody>
      </p:sp>
      <p:sp>
        <p:nvSpPr>
          <p:cNvPr id="30" name="矩形 29"/>
          <p:cNvSpPr/>
          <p:nvPr/>
        </p:nvSpPr>
        <p:spPr>
          <a:xfrm>
            <a:off x="3776338" y="1336812"/>
            <a:ext cx="1556773" cy="369332"/>
          </a:xfrm>
          <a:prstGeom prst="rect">
            <a:avLst/>
          </a:prstGeom>
        </p:spPr>
        <p:txBody>
          <a:bodyPr wrap="none">
            <a:spAutoFit/>
          </a:bodyPr>
          <a:lstStyle/>
          <a:p>
            <a:r>
              <a:rPr lang="en-US" altLang="zh-CN" dirty="0">
                <a:solidFill>
                  <a:schemeClr val="accent1"/>
                </a:solidFill>
                <a:latin typeface="+mn-ea"/>
              </a:rPr>
              <a:t>Introduction</a:t>
            </a:r>
          </a:p>
        </p:txBody>
      </p:sp>
      <p:sp>
        <p:nvSpPr>
          <p:cNvPr id="2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7</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椭圆 8">
            <a:extLst>
              <a:ext uri="{FF2B5EF4-FFF2-40B4-BE49-F238E27FC236}">
                <a16:creationId xmlns:a16="http://schemas.microsoft.com/office/drawing/2014/main" id="{F58B1EF9-74DC-4C65-9BCF-D314E1E03C6D}"/>
              </a:ext>
            </a:extLst>
          </p:cNvPr>
          <p:cNvSpPr/>
          <p:nvPr/>
        </p:nvSpPr>
        <p:spPr>
          <a:xfrm>
            <a:off x="3075346" y="1946392"/>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2</a:t>
            </a:r>
            <a:endParaRPr lang="zh-CN" altLang="en-US" sz="2400" dirty="0">
              <a:latin typeface="773-CAI978" panose="020B0402020204020303" pitchFamily="34" charset="0"/>
              <a:ea typeface="方正黑体简体" panose="02010601030101010101" pitchFamily="2" charset="-122"/>
            </a:endParaRPr>
          </a:p>
        </p:txBody>
      </p:sp>
      <p:sp>
        <p:nvSpPr>
          <p:cNvPr id="10" name="矩形 9">
            <a:extLst>
              <a:ext uri="{FF2B5EF4-FFF2-40B4-BE49-F238E27FC236}">
                <a16:creationId xmlns:a16="http://schemas.microsoft.com/office/drawing/2014/main" id="{AEB3B973-C1D9-4ADE-A30A-9252734A4C6C}"/>
              </a:ext>
            </a:extLst>
          </p:cNvPr>
          <p:cNvSpPr/>
          <p:nvPr/>
        </p:nvSpPr>
        <p:spPr>
          <a:xfrm>
            <a:off x="3776338" y="2042946"/>
            <a:ext cx="3698385" cy="369332"/>
          </a:xfrm>
          <a:prstGeom prst="rect">
            <a:avLst/>
          </a:prstGeom>
        </p:spPr>
        <p:txBody>
          <a:bodyPr wrap="none">
            <a:spAutoFit/>
          </a:bodyPr>
          <a:lstStyle/>
          <a:p>
            <a:r>
              <a:rPr lang="en-US" altLang="zh-CN" dirty="0">
                <a:solidFill>
                  <a:schemeClr val="accent1"/>
                </a:solidFill>
                <a:latin typeface="+mn-ea"/>
              </a:rPr>
              <a:t>Application of ACTS to CEPCSW</a:t>
            </a:r>
          </a:p>
        </p:txBody>
      </p:sp>
      <p:sp>
        <p:nvSpPr>
          <p:cNvPr id="11" name="椭圆 10">
            <a:extLst>
              <a:ext uri="{FF2B5EF4-FFF2-40B4-BE49-F238E27FC236}">
                <a16:creationId xmlns:a16="http://schemas.microsoft.com/office/drawing/2014/main" id="{5E9A1963-7150-4667-A426-D3C98AA454D6}"/>
              </a:ext>
            </a:extLst>
          </p:cNvPr>
          <p:cNvSpPr/>
          <p:nvPr/>
        </p:nvSpPr>
        <p:spPr>
          <a:xfrm>
            <a:off x="3075346" y="2652526"/>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3</a:t>
            </a:r>
            <a:endParaRPr lang="zh-CN" altLang="en-US" sz="2400" dirty="0">
              <a:latin typeface="773-CAI978" panose="020B0402020204020303" pitchFamily="34" charset="0"/>
              <a:ea typeface="方正黑体简体" panose="02010601030101010101" pitchFamily="2" charset="-122"/>
            </a:endParaRPr>
          </a:p>
        </p:txBody>
      </p:sp>
      <p:sp>
        <p:nvSpPr>
          <p:cNvPr id="12" name="矩形 11">
            <a:extLst>
              <a:ext uri="{FF2B5EF4-FFF2-40B4-BE49-F238E27FC236}">
                <a16:creationId xmlns:a16="http://schemas.microsoft.com/office/drawing/2014/main" id="{1CB9EBF1-CCAE-4AF1-B732-2CC8F0744E28}"/>
              </a:ext>
            </a:extLst>
          </p:cNvPr>
          <p:cNvSpPr/>
          <p:nvPr/>
        </p:nvSpPr>
        <p:spPr>
          <a:xfrm>
            <a:off x="3776338" y="2749080"/>
            <a:ext cx="1590372" cy="369332"/>
          </a:xfrm>
          <a:prstGeom prst="rect">
            <a:avLst/>
          </a:prstGeom>
        </p:spPr>
        <p:txBody>
          <a:bodyPr wrap="none">
            <a:spAutoFit/>
          </a:bodyPr>
          <a:lstStyle/>
          <a:p>
            <a:r>
              <a:rPr lang="en-US" altLang="zh-CN" dirty="0">
                <a:solidFill>
                  <a:schemeClr val="accent1"/>
                </a:solidFill>
                <a:latin typeface="+mn-ea"/>
              </a:rPr>
              <a:t>Performance</a:t>
            </a:r>
          </a:p>
        </p:txBody>
      </p:sp>
      <p:sp>
        <p:nvSpPr>
          <p:cNvPr id="13" name="椭圆 12">
            <a:extLst>
              <a:ext uri="{FF2B5EF4-FFF2-40B4-BE49-F238E27FC236}">
                <a16:creationId xmlns:a16="http://schemas.microsoft.com/office/drawing/2014/main" id="{98C1DA9B-CF3F-4C16-AA5A-E8CAEA406E10}"/>
              </a:ext>
            </a:extLst>
          </p:cNvPr>
          <p:cNvSpPr/>
          <p:nvPr/>
        </p:nvSpPr>
        <p:spPr>
          <a:xfrm>
            <a:off x="3075346" y="3358661"/>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4</a:t>
            </a:r>
            <a:endParaRPr lang="zh-CN" altLang="en-US" sz="2400" dirty="0">
              <a:latin typeface="773-CAI978" panose="020B0402020204020303" pitchFamily="34" charset="0"/>
              <a:ea typeface="方正黑体简体" panose="02010601030101010101" pitchFamily="2" charset="-122"/>
            </a:endParaRPr>
          </a:p>
        </p:txBody>
      </p:sp>
      <p:sp>
        <p:nvSpPr>
          <p:cNvPr id="14" name="矩形 13">
            <a:extLst>
              <a:ext uri="{FF2B5EF4-FFF2-40B4-BE49-F238E27FC236}">
                <a16:creationId xmlns:a16="http://schemas.microsoft.com/office/drawing/2014/main" id="{7404FFBE-9C65-476B-AD84-4EBCD79E948A}"/>
              </a:ext>
            </a:extLst>
          </p:cNvPr>
          <p:cNvSpPr/>
          <p:nvPr/>
        </p:nvSpPr>
        <p:spPr>
          <a:xfrm>
            <a:off x="3776338" y="3455215"/>
            <a:ext cx="712054" cy="369332"/>
          </a:xfrm>
          <a:prstGeom prst="rect">
            <a:avLst/>
          </a:prstGeom>
        </p:spPr>
        <p:txBody>
          <a:bodyPr wrap="none">
            <a:spAutoFit/>
          </a:bodyPr>
          <a:lstStyle/>
          <a:p>
            <a:r>
              <a:rPr lang="en-US" altLang="zh-CN" dirty="0">
                <a:solidFill>
                  <a:schemeClr val="accent1"/>
                </a:solidFill>
                <a:latin typeface="+mn-ea"/>
              </a:rPr>
              <a:t>R&amp;D</a:t>
            </a:r>
          </a:p>
        </p:txBody>
      </p:sp>
    </p:spTree>
    <p:extLst>
      <p:ext uri="{BB962C8B-B14F-4D97-AF65-F5344CB8AC3E}">
        <p14:creationId xmlns:p14="http://schemas.microsoft.com/office/powerpoint/2010/main" val="2565140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8</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椭圆 12"/>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2</a:t>
            </a:r>
            <a:endParaRPr lang="zh-CN" altLang="en-US" sz="2400" dirty="0">
              <a:latin typeface="773-CAI978" panose="020B0402020204020303" pitchFamily="34" charset="0"/>
              <a:ea typeface="方正黑体简体" panose="02010601030101010101" pitchFamily="2" charset="-122"/>
            </a:endParaRPr>
          </a:p>
        </p:txBody>
      </p:sp>
      <p:sp>
        <p:nvSpPr>
          <p:cNvPr id="14" name="矩形 13"/>
          <p:cNvSpPr/>
          <p:nvPr/>
        </p:nvSpPr>
        <p:spPr>
          <a:xfrm>
            <a:off x="926995" y="178893"/>
            <a:ext cx="3698385" cy="369332"/>
          </a:xfrm>
          <a:prstGeom prst="rect">
            <a:avLst/>
          </a:prstGeom>
        </p:spPr>
        <p:txBody>
          <a:bodyPr wrap="none">
            <a:spAutoFit/>
          </a:bodyPr>
          <a:lstStyle/>
          <a:p>
            <a:r>
              <a:rPr lang="en-US" altLang="zh-CN" dirty="0">
                <a:solidFill>
                  <a:schemeClr val="accent1"/>
                </a:solidFill>
                <a:latin typeface="+mn-ea"/>
              </a:rPr>
              <a:t>Application of ACTS to CEPCSW</a:t>
            </a:r>
          </a:p>
        </p:txBody>
      </p:sp>
      <p:sp>
        <p:nvSpPr>
          <p:cNvPr id="26" name="文本框 25"/>
          <p:cNvSpPr txBox="1"/>
          <p:nvPr/>
        </p:nvSpPr>
        <p:spPr>
          <a:xfrm>
            <a:off x="5292257" y="159045"/>
            <a:ext cx="3168352"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ACTS Geometry Building</a:t>
            </a:r>
          </a:p>
        </p:txBody>
      </p:sp>
      <p:pic>
        <p:nvPicPr>
          <p:cNvPr id="33" name="Google Shape;58;p13">
            <a:extLst>
              <a:ext uri="{FF2B5EF4-FFF2-40B4-BE49-F238E27FC236}">
                <a16:creationId xmlns:a16="http://schemas.microsoft.com/office/drawing/2014/main" id="{CB52C7BD-B262-4F33-9E8D-8427A66C2344}"/>
              </a:ext>
            </a:extLst>
          </p:cNvPr>
          <p:cNvPicPr preferRelativeResize="0"/>
          <p:nvPr/>
        </p:nvPicPr>
        <p:blipFill>
          <a:blip r:embed="rId3">
            <a:alphaModFix/>
          </a:blip>
          <a:stretch>
            <a:fillRect/>
          </a:stretch>
        </p:blipFill>
        <p:spPr>
          <a:xfrm>
            <a:off x="539552" y="1406258"/>
            <a:ext cx="2753038" cy="2238311"/>
          </a:xfrm>
          <a:prstGeom prst="rect">
            <a:avLst/>
          </a:prstGeom>
          <a:noFill/>
          <a:ln>
            <a:noFill/>
          </a:ln>
        </p:spPr>
      </p:pic>
      <p:pic>
        <p:nvPicPr>
          <p:cNvPr id="3" name="图片 2">
            <a:extLst>
              <a:ext uri="{FF2B5EF4-FFF2-40B4-BE49-F238E27FC236}">
                <a16:creationId xmlns:a16="http://schemas.microsoft.com/office/drawing/2014/main" id="{79E850E5-7288-42B7-B18B-282C47C3E5DA}"/>
              </a:ext>
            </a:extLst>
          </p:cNvPr>
          <p:cNvPicPr>
            <a:picLocks noChangeAspect="1"/>
          </p:cNvPicPr>
          <p:nvPr/>
        </p:nvPicPr>
        <p:blipFill>
          <a:blip r:embed="rId4"/>
          <a:stretch>
            <a:fillRect/>
          </a:stretch>
        </p:blipFill>
        <p:spPr>
          <a:xfrm>
            <a:off x="5652120" y="1452594"/>
            <a:ext cx="2721583" cy="2238311"/>
          </a:xfrm>
          <a:prstGeom prst="rect">
            <a:avLst/>
          </a:prstGeom>
        </p:spPr>
      </p:pic>
      <p:sp>
        <p:nvSpPr>
          <p:cNvPr id="34" name="文本框 33">
            <a:extLst>
              <a:ext uri="{FF2B5EF4-FFF2-40B4-BE49-F238E27FC236}">
                <a16:creationId xmlns:a16="http://schemas.microsoft.com/office/drawing/2014/main" id="{D198A4D6-43A2-4E7F-96E9-8CD5D2E174F3}"/>
              </a:ext>
            </a:extLst>
          </p:cNvPr>
          <p:cNvSpPr txBox="1"/>
          <p:nvPr/>
        </p:nvSpPr>
        <p:spPr>
          <a:xfrm>
            <a:off x="450921" y="3723878"/>
            <a:ext cx="4320480" cy="1107996"/>
          </a:xfrm>
          <a:prstGeom prst="rect">
            <a:avLst/>
          </a:prstGeom>
          <a:noFill/>
        </p:spPr>
        <p:txBody>
          <a:bodyPr wrap="square">
            <a:spAutoFit/>
          </a:bodyPr>
          <a:lstStyle/>
          <a:p>
            <a:r>
              <a:rPr lang="en-US" altLang="zh-CN" b="0" i="0" dirty="0">
                <a:solidFill>
                  <a:srgbClr val="C00000"/>
                </a:solidFill>
                <a:effectLst/>
                <a:latin typeface="Arial" panose="020B0604020202020204" pitchFamily="34" charset="0"/>
                <a:cs typeface="Arial" panose="020B0604020202020204" pitchFamily="34" charset="0"/>
              </a:rPr>
              <a:t>Detailed geometry </a:t>
            </a:r>
          </a:p>
          <a:p>
            <a:pPr marL="285750"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described by DD4Hep / </a:t>
            </a:r>
            <a:r>
              <a:rPr lang="en-US" altLang="zh-CN" sz="1600" b="0" i="0" dirty="0" err="1">
                <a:effectLst/>
                <a:latin typeface="Arial" panose="020B0604020202020204" pitchFamily="34" charset="0"/>
                <a:cs typeface="Arial" panose="020B0604020202020204" pitchFamily="34" charset="0"/>
              </a:rPr>
              <a:t>Tgeo</a:t>
            </a:r>
            <a:r>
              <a:rPr lang="en-US" altLang="zh-CN" sz="1600" b="0" i="0" dirty="0">
                <a:effectLst/>
                <a:latin typeface="Arial" panose="020B0604020202020204" pitchFamily="34" charset="0"/>
                <a:cs typeface="Arial" panose="020B0604020202020204" pitchFamily="34" charset="0"/>
              </a:rPr>
              <a:t> / </a:t>
            </a:r>
            <a:r>
              <a:rPr lang="en-US" altLang="zh-CN" sz="1600" b="0" i="0" dirty="0" err="1">
                <a:effectLst/>
                <a:latin typeface="Arial" panose="020B0604020202020204" pitchFamily="34" charset="0"/>
                <a:cs typeface="Arial" panose="020B0604020202020204" pitchFamily="34" charset="0"/>
              </a:rPr>
              <a:t>GeoModel</a:t>
            </a:r>
            <a:endParaRPr lang="en-US" altLang="zh-CN" sz="1600" b="0"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Usually interfaced to Geant4</a:t>
            </a:r>
          </a:p>
          <a:p>
            <a:pPr marL="285750"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is unnecessary in track reconstruction</a:t>
            </a:r>
          </a:p>
        </p:txBody>
      </p:sp>
      <p:sp>
        <p:nvSpPr>
          <p:cNvPr id="35" name="文本框 34">
            <a:extLst>
              <a:ext uri="{FF2B5EF4-FFF2-40B4-BE49-F238E27FC236}">
                <a16:creationId xmlns:a16="http://schemas.microsoft.com/office/drawing/2014/main" id="{7B2B5440-6438-4DAF-B408-EEE52E34E80B}"/>
              </a:ext>
            </a:extLst>
          </p:cNvPr>
          <p:cNvSpPr txBox="1"/>
          <p:nvPr/>
        </p:nvSpPr>
        <p:spPr>
          <a:xfrm>
            <a:off x="5148241" y="3972875"/>
            <a:ext cx="3456384" cy="861774"/>
          </a:xfrm>
          <a:prstGeom prst="rect">
            <a:avLst/>
          </a:prstGeom>
          <a:noFill/>
        </p:spPr>
        <p:txBody>
          <a:bodyPr wrap="square">
            <a:spAutoFit/>
          </a:bodyPr>
          <a:lstStyle/>
          <a:p>
            <a:r>
              <a:rPr lang="en-US" altLang="zh-CN" b="0" i="0" dirty="0">
                <a:solidFill>
                  <a:srgbClr val="00B0F0"/>
                </a:solidFill>
                <a:effectLst/>
                <a:latin typeface="Arial" panose="020B0604020202020204" pitchFamily="34" charset="0"/>
                <a:cs typeface="Arial" panose="020B0604020202020204" pitchFamily="34" charset="0"/>
              </a:rPr>
              <a:t>Geometry building in ACTS</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Representing sensitive surfaces</a:t>
            </a:r>
          </a:p>
          <a:p>
            <a:pPr marL="285750" indent="-285750">
              <a:buFont typeface="Arial" panose="020B0604020202020204" pitchFamily="34" charset="0"/>
              <a:buChar char="•"/>
            </a:pPr>
            <a:r>
              <a:rPr lang="en-US" altLang="zh-CN" sz="1600" b="0" i="0" dirty="0">
                <a:effectLst/>
                <a:latin typeface="Arial" panose="020B0604020202020204" pitchFamily="34" charset="0"/>
                <a:cs typeface="Arial" panose="020B0604020202020204" pitchFamily="34" charset="0"/>
              </a:rPr>
              <a:t>Simplifying material</a:t>
            </a:r>
          </a:p>
        </p:txBody>
      </p:sp>
      <p:sp>
        <p:nvSpPr>
          <p:cNvPr id="4" name="箭头: 右 3">
            <a:extLst>
              <a:ext uri="{FF2B5EF4-FFF2-40B4-BE49-F238E27FC236}">
                <a16:creationId xmlns:a16="http://schemas.microsoft.com/office/drawing/2014/main" id="{AC361DE2-AEE7-4218-B579-EC93E90CDBB8}"/>
              </a:ext>
            </a:extLst>
          </p:cNvPr>
          <p:cNvSpPr/>
          <p:nvPr/>
        </p:nvSpPr>
        <p:spPr>
          <a:xfrm>
            <a:off x="3824283" y="2481485"/>
            <a:ext cx="1512168" cy="562302"/>
          </a:xfrm>
          <a:prstGeom prst="rightArrow">
            <a:avLst/>
          </a:prstGeom>
          <a:solidFill>
            <a:srgbClr val="C00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
        <p:nvSpPr>
          <p:cNvPr id="36" name="文本框 35">
            <a:extLst>
              <a:ext uri="{FF2B5EF4-FFF2-40B4-BE49-F238E27FC236}">
                <a16:creationId xmlns:a16="http://schemas.microsoft.com/office/drawing/2014/main" id="{4B74F0DE-D559-49C5-8F14-87576D6B3770}"/>
              </a:ext>
            </a:extLst>
          </p:cNvPr>
          <p:cNvSpPr txBox="1"/>
          <p:nvPr/>
        </p:nvSpPr>
        <p:spPr>
          <a:xfrm>
            <a:off x="7293406" y="3468819"/>
            <a:ext cx="2016223" cy="276999"/>
          </a:xfrm>
          <a:prstGeom prst="rect">
            <a:avLst/>
          </a:prstGeom>
          <a:noFill/>
        </p:spPr>
        <p:txBody>
          <a:bodyPr wrap="square">
            <a:spAutoFit/>
          </a:bodyPr>
          <a:lstStyle/>
          <a:p>
            <a:r>
              <a:rPr lang="en-US" altLang="zh-CN" sz="1200" b="0" i="0" dirty="0">
                <a:effectLst/>
                <a:latin typeface="Arial" panose="020B0604020202020204" pitchFamily="34" charset="0"/>
                <a:cs typeface="Arial" panose="020B0604020202020204" pitchFamily="34" charset="0"/>
              </a:rPr>
              <a:t>*0-3 layers of CEPC VTX</a:t>
            </a:r>
            <a:endParaRPr lang="en-US" altLang="zh-CN" sz="1100" b="0" i="0" dirty="0">
              <a:effectLst/>
              <a:latin typeface="Arial" panose="020B0604020202020204" pitchFamily="34" charset="0"/>
              <a:cs typeface="Arial" panose="020B0604020202020204" pitchFamily="34" charset="0"/>
            </a:endParaRPr>
          </a:p>
        </p:txBody>
      </p:sp>
      <p:sp>
        <p:nvSpPr>
          <p:cNvPr id="37" name="文本框 36">
            <a:extLst>
              <a:ext uri="{FF2B5EF4-FFF2-40B4-BE49-F238E27FC236}">
                <a16:creationId xmlns:a16="http://schemas.microsoft.com/office/drawing/2014/main" id="{C572FEF9-9113-47D8-969D-7983D4EDFFFE}"/>
              </a:ext>
            </a:extLst>
          </p:cNvPr>
          <p:cNvSpPr txBox="1"/>
          <p:nvPr/>
        </p:nvSpPr>
        <p:spPr>
          <a:xfrm>
            <a:off x="3256585" y="1789093"/>
            <a:ext cx="2647564" cy="646331"/>
          </a:xfrm>
          <a:prstGeom prst="rect">
            <a:avLst/>
          </a:prstGeom>
          <a:noFill/>
        </p:spPr>
        <p:txBody>
          <a:bodyPr wrap="square">
            <a:spAutoFit/>
          </a:bodyPr>
          <a:lstStyle/>
          <a:p>
            <a:r>
              <a:rPr lang="en-US" altLang="zh-CN" b="0" i="0" dirty="0">
                <a:solidFill>
                  <a:srgbClr val="00B0F0"/>
                </a:solidFill>
                <a:effectLst/>
                <a:latin typeface="Arial" panose="020B0604020202020204" pitchFamily="34" charset="0"/>
                <a:cs typeface="Arial" panose="020B0604020202020204" pitchFamily="34" charset="0"/>
              </a:rPr>
              <a:t>ACTS material mapping mechanism</a:t>
            </a:r>
            <a:endParaRPr lang="en-US" altLang="zh-CN" sz="1600" b="0" i="0" dirty="0">
              <a:solidFill>
                <a:srgbClr val="00B0F0"/>
              </a:solidFill>
              <a:effectLst/>
              <a:latin typeface="Arial" panose="020B0604020202020204" pitchFamily="34" charset="0"/>
              <a:cs typeface="Arial" panose="020B0604020202020204" pitchFamily="34" charset="0"/>
            </a:endParaRPr>
          </a:p>
        </p:txBody>
      </p:sp>
      <p:pic>
        <p:nvPicPr>
          <p:cNvPr id="38" name="图片 37">
            <a:extLst>
              <a:ext uri="{FF2B5EF4-FFF2-40B4-BE49-F238E27FC236}">
                <a16:creationId xmlns:a16="http://schemas.microsoft.com/office/drawing/2014/main" id="{6FA826C4-556F-4EE6-B9CA-9BBEEAA03AB7}"/>
              </a:ext>
            </a:extLst>
          </p:cNvPr>
          <p:cNvPicPr>
            <a:picLocks noChangeAspect="1"/>
          </p:cNvPicPr>
          <p:nvPr/>
        </p:nvPicPr>
        <p:blipFill>
          <a:blip r:embed="rId5"/>
          <a:stretch>
            <a:fillRect/>
          </a:stretch>
        </p:blipFill>
        <p:spPr>
          <a:xfrm>
            <a:off x="4572000" y="2116305"/>
            <a:ext cx="883909" cy="319119"/>
          </a:xfrm>
          <a:prstGeom prst="rect">
            <a:avLst/>
          </a:prstGeom>
        </p:spPr>
      </p:pic>
      <p:sp>
        <p:nvSpPr>
          <p:cNvPr id="15" name="文本框 14">
            <a:extLst>
              <a:ext uri="{FF2B5EF4-FFF2-40B4-BE49-F238E27FC236}">
                <a16:creationId xmlns:a16="http://schemas.microsoft.com/office/drawing/2014/main" id="{EFBF836B-52C5-40E3-9EB2-39B539F8C28A}"/>
              </a:ext>
            </a:extLst>
          </p:cNvPr>
          <p:cNvSpPr txBox="1"/>
          <p:nvPr/>
        </p:nvSpPr>
        <p:spPr>
          <a:xfrm>
            <a:off x="2506159" y="743047"/>
            <a:ext cx="6465733" cy="646331"/>
          </a:xfrm>
          <a:prstGeom prst="rect">
            <a:avLst/>
          </a:prstGeom>
          <a:noFill/>
        </p:spPr>
        <p:txBody>
          <a:bodyPr wrap="square">
            <a:spAutoFit/>
          </a:bodyPr>
          <a:lstStyle/>
          <a:p>
            <a:pPr marL="285750" indent="-285750">
              <a:buFont typeface="Arial" panose="020B0604020202020204" pitchFamily="34" charset="0"/>
              <a:buChar char="•"/>
            </a:pPr>
            <a:r>
              <a:rPr lang="en-US" altLang="zh-CN" dirty="0"/>
              <a:t>A simplified tracking-optimized geometry is converted from detailed geometry through ACTS’ tools.</a:t>
            </a:r>
          </a:p>
        </p:txBody>
      </p:sp>
    </p:spTree>
    <p:extLst>
      <p:ext uri="{BB962C8B-B14F-4D97-AF65-F5344CB8AC3E}">
        <p14:creationId xmlns:p14="http://schemas.microsoft.com/office/powerpoint/2010/main" val="824845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灯片编号占位符 2"/>
          <p:cNvSpPr txBox="1"/>
          <p:nvPr/>
        </p:nvSpPr>
        <p:spPr>
          <a:xfrm>
            <a:off x="8661470" y="30376"/>
            <a:ext cx="432048" cy="235847"/>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01F39-3AB9-4E3F-9AE8-8ECED466B5B6}" type="slidenum">
              <a:rPr lang="zh-CN" altLang="en-US" sz="1400" smtClean="0">
                <a:latin typeface="Times New Roman" panose="02020603050405020304" pitchFamily="18" charset="0"/>
                <a:ea typeface="楷体" panose="02010609060101010101" pitchFamily="49" charset="-122"/>
                <a:cs typeface="Times New Roman" panose="02020603050405020304" pitchFamily="18" charset="0"/>
              </a:rPr>
              <a:t>9</a:t>
            </a:fld>
            <a:endParaRPr lang="zh-CN" altLang="en-US" sz="1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椭圆 12"/>
          <p:cNvSpPr/>
          <p:nvPr/>
        </p:nvSpPr>
        <p:spPr>
          <a:xfrm>
            <a:off x="162155" y="99584"/>
            <a:ext cx="527950" cy="52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773-CAI978" panose="020B0402020204020303" pitchFamily="34" charset="0"/>
                <a:ea typeface="方正黑体简体" panose="02010601030101010101" pitchFamily="2" charset="-122"/>
              </a:rPr>
              <a:t>2</a:t>
            </a:r>
            <a:endParaRPr lang="zh-CN" altLang="en-US" sz="2400" dirty="0">
              <a:latin typeface="773-CAI978" panose="020B0402020204020303" pitchFamily="34" charset="0"/>
              <a:ea typeface="方正黑体简体" panose="02010601030101010101" pitchFamily="2" charset="-122"/>
            </a:endParaRPr>
          </a:p>
        </p:txBody>
      </p:sp>
      <p:sp>
        <p:nvSpPr>
          <p:cNvPr id="14" name="矩形 13"/>
          <p:cNvSpPr/>
          <p:nvPr/>
        </p:nvSpPr>
        <p:spPr>
          <a:xfrm>
            <a:off x="926995" y="178893"/>
            <a:ext cx="3698385" cy="369332"/>
          </a:xfrm>
          <a:prstGeom prst="rect">
            <a:avLst/>
          </a:prstGeom>
        </p:spPr>
        <p:txBody>
          <a:bodyPr wrap="none">
            <a:spAutoFit/>
          </a:bodyPr>
          <a:lstStyle/>
          <a:p>
            <a:r>
              <a:rPr lang="en-US" altLang="zh-CN" dirty="0">
                <a:solidFill>
                  <a:schemeClr val="accent1"/>
                </a:solidFill>
                <a:latin typeface="+mn-ea"/>
              </a:rPr>
              <a:t>Application of ACTS to CEPCSW</a:t>
            </a:r>
          </a:p>
        </p:txBody>
      </p:sp>
      <p:sp>
        <p:nvSpPr>
          <p:cNvPr id="26" name="文本框 25"/>
          <p:cNvSpPr txBox="1"/>
          <p:nvPr/>
        </p:nvSpPr>
        <p:spPr>
          <a:xfrm>
            <a:off x="5292257" y="159045"/>
            <a:ext cx="3168352" cy="400110"/>
          </a:xfrm>
          <a:prstGeom prst="rect">
            <a:avLst/>
          </a:prstGeom>
          <a:noFill/>
        </p:spPr>
        <p:txBody>
          <a:bodyPr wrap="square">
            <a:spAutoFit/>
          </a:bodyPr>
          <a:lstStyle/>
          <a:p>
            <a:r>
              <a:rPr lang="en-US" altLang="zh-CN" sz="2000" b="1" i="0" dirty="0">
                <a:solidFill>
                  <a:srgbClr val="0070C0"/>
                </a:solidFill>
                <a:effectLst/>
                <a:latin typeface="等线" panose="02010600030101010101" pitchFamily="2" charset="-122"/>
                <a:ea typeface="等线" panose="02010600030101010101" pitchFamily="2" charset="-122"/>
                <a:cs typeface="Times New Roman" panose="02020603050405020304" pitchFamily="18" charset="0"/>
              </a:rPr>
              <a:t>ACTS Geometry Building</a:t>
            </a:r>
          </a:p>
        </p:txBody>
      </p:sp>
      <p:sp>
        <p:nvSpPr>
          <p:cNvPr id="12" name="文本框 11">
            <a:extLst>
              <a:ext uri="{FF2B5EF4-FFF2-40B4-BE49-F238E27FC236}">
                <a16:creationId xmlns:a16="http://schemas.microsoft.com/office/drawing/2014/main" id="{D55BE7ED-CF36-4059-A6F2-B74F5E7618A8}"/>
              </a:ext>
            </a:extLst>
          </p:cNvPr>
          <p:cNvSpPr txBox="1"/>
          <p:nvPr/>
        </p:nvSpPr>
        <p:spPr>
          <a:xfrm>
            <a:off x="4211960" y="699542"/>
            <a:ext cx="4824536" cy="2585323"/>
          </a:xfrm>
          <a:prstGeom prst="rect">
            <a:avLst/>
          </a:prstGeom>
          <a:noFill/>
        </p:spPr>
        <p:txBody>
          <a:bodyPr wrap="square">
            <a:spAutoFit/>
          </a:bodyPr>
          <a:lstStyle/>
          <a:p>
            <a:r>
              <a:rPr lang="en-US" altLang="zh-CN" b="0" i="0" dirty="0">
                <a:effectLst/>
                <a:latin typeface="Arial" panose="020B0604020202020204" pitchFamily="34" charset="0"/>
                <a:cs typeface="Arial" panose="020B0604020202020204" pitchFamily="34" charset="0"/>
              </a:rPr>
              <a:t>Full G4 simulation geometry of CEPCSW is described in DD4hep format</a:t>
            </a:r>
          </a:p>
          <a:p>
            <a:pPr marL="285750" indent="-285750">
              <a:buFont typeface="Arial" panose="020B0604020202020204" pitchFamily="34" charset="0"/>
              <a:buChar char="•"/>
            </a:pPr>
            <a:r>
              <a:rPr lang="en-US" altLang="zh-CN" b="0" i="0" dirty="0">
                <a:effectLst/>
                <a:latin typeface="Arial" panose="020B0604020202020204" pitchFamily="34" charset="0"/>
                <a:cs typeface="Arial" panose="020B0604020202020204" pitchFamily="34" charset="0"/>
              </a:rPr>
              <a:t>Convert to ACTS geometry through ACTS </a:t>
            </a:r>
            <a:r>
              <a:rPr lang="en-US" altLang="zh-CN" b="0" i="0" dirty="0" err="1">
                <a:solidFill>
                  <a:srgbClr val="00B050"/>
                </a:solidFill>
                <a:effectLst/>
                <a:latin typeface="Arial" panose="020B0604020202020204" pitchFamily="34" charset="0"/>
                <a:cs typeface="Arial" panose="020B0604020202020204" pitchFamily="34" charset="0"/>
              </a:rPr>
              <a:t>TGeo</a:t>
            </a:r>
            <a:r>
              <a:rPr lang="en-US" altLang="zh-CN" b="0" i="0" dirty="0">
                <a:effectLst/>
                <a:latin typeface="Arial" panose="020B0604020202020204" pitchFamily="34" charset="0"/>
                <a:cs typeface="Arial" panose="020B0604020202020204" pitchFamily="34" charset="0"/>
              </a:rPr>
              <a:t> </a:t>
            </a:r>
            <a:r>
              <a:rPr lang="en-US" altLang="zh-CN" b="0" i="0" dirty="0">
                <a:solidFill>
                  <a:srgbClr val="00B050"/>
                </a:solidFill>
                <a:effectLst/>
                <a:latin typeface="Arial" panose="020B0604020202020204" pitchFamily="34" charset="0"/>
                <a:cs typeface="Arial" panose="020B0604020202020204" pitchFamily="34" charset="0"/>
              </a:rPr>
              <a:t>plugin</a:t>
            </a:r>
            <a:r>
              <a:rPr lang="en-US" altLang="zh-CN" b="0" i="0" dirty="0">
                <a:effectLst/>
                <a:latin typeface="Arial" panose="020B0604020202020204" pitchFamily="34" charset="0"/>
                <a:cs typeface="Arial" panose="020B0604020202020204" pitchFamily="34" charset="0"/>
              </a:rPr>
              <a:t> (*DD4hep plugin should also work)</a:t>
            </a:r>
          </a:p>
          <a:p>
            <a:pPr marL="285750" indent="-285750">
              <a:buFont typeface="Arial" panose="020B0604020202020204" pitchFamily="34" charset="0"/>
              <a:buChar char="•"/>
            </a:pPr>
            <a:r>
              <a:rPr lang="en-US" altLang="zh-CN" b="0" i="0" dirty="0">
                <a:solidFill>
                  <a:srgbClr val="00B0F0"/>
                </a:solidFill>
                <a:effectLst/>
                <a:latin typeface="Arial" panose="020B0604020202020204" pitchFamily="34" charset="0"/>
                <a:cs typeface="Arial" panose="020B0604020202020204" pitchFamily="34" charset="0"/>
              </a:rPr>
              <a:t>Barrels</a:t>
            </a:r>
            <a:r>
              <a:rPr lang="en-US" altLang="zh-CN" b="0" i="0" dirty="0">
                <a:effectLst/>
                <a:latin typeface="Arial" panose="020B0604020202020204" pitchFamily="34" charset="0"/>
                <a:cs typeface="Arial" panose="020B0604020202020204" pitchFamily="34" charset="0"/>
              </a:rPr>
              <a:t> (VTX 5th|6th layer &amp; ITK &amp; OTK)</a:t>
            </a:r>
          </a:p>
          <a:p>
            <a:pPr lvl="1"/>
            <a:r>
              <a:rPr lang="en-US" altLang="zh-CN" b="0" i="0" dirty="0">
                <a:effectLst/>
                <a:latin typeface="Arial" panose="020B0604020202020204" pitchFamily="34" charset="0"/>
                <a:cs typeface="Arial" panose="020B0604020202020204" pitchFamily="34" charset="0"/>
              </a:rPr>
              <a:t>→ Acts::</a:t>
            </a:r>
            <a:r>
              <a:rPr lang="en-US" altLang="zh-CN" b="0" i="0" dirty="0" err="1">
                <a:effectLst/>
                <a:latin typeface="Arial" panose="020B0604020202020204" pitchFamily="34" charset="0"/>
                <a:cs typeface="Arial" panose="020B0604020202020204" pitchFamily="34" charset="0"/>
              </a:rPr>
              <a:t>PlaneSurface</a:t>
            </a:r>
            <a:r>
              <a:rPr lang="en-US" altLang="zh-CN" b="0" i="0" dirty="0">
                <a:effectLst/>
                <a:latin typeface="Arial" panose="020B0604020202020204" pitchFamily="34" charset="0"/>
                <a:cs typeface="Arial" panose="020B0604020202020204" pitchFamily="34" charset="0"/>
              </a:rPr>
              <a:t> (</a:t>
            </a:r>
            <a:r>
              <a:rPr lang="en-US" altLang="zh-CN" b="0" i="0" dirty="0" err="1">
                <a:solidFill>
                  <a:srgbClr val="00B0F0"/>
                </a:solidFill>
                <a:effectLst/>
                <a:latin typeface="Arial" panose="020B0604020202020204" pitchFamily="34" charset="0"/>
                <a:cs typeface="Arial" panose="020B0604020202020204" pitchFamily="34" charset="0"/>
              </a:rPr>
              <a:t>RectangleBounds</a:t>
            </a:r>
            <a:r>
              <a:rPr lang="en-US" altLang="zh-CN" b="0" i="0" dirty="0">
                <a:effectLst/>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altLang="zh-CN" b="0" i="0" dirty="0" err="1">
                <a:solidFill>
                  <a:srgbClr val="7030A0"/>
                </a:solidFill>
                <a:effectLst/>
                <a:latin typeface="Arial" panose="020B0604020202020204" pitchFamily="34" charset="0"/>
                <a:cs typeface="Arial" panose="020B0604020202020204" pitchFamily="34" charset="0"/>
              </a:rPr>
              <a:t>EndCaps</a:t>
            </a:r>
            <a:r>
              <a:rPr lang="en-US" altLang="zh-CN" b="0" i="0" dirty="0">
                <a:effectLst/>
                <a:latin typeface="Arial" panose="020B0604020202020204" pitchFamily="34" charset="0"/>
                <a:cs typeface="Arial" panose="020B0604020202020204" pitchFamily="34" charset="0"/>
              </a:rPr>
              <a:t> (ITK &amp; OTK)</a:t>
            </a:r>
          </a:p>
          <a:p>
            <a:pPr lvl="1"/>
            <a:r>
              <a:rPr lang="en-US" altLang="zh-CN" b="0" i="0" dirty="0">
                <a:effectLst/>
                <a:latin typeface="Arial" panose="020B0604020202020204" pitchFamily="34" charset="0"/>
                <a:cs typeface="Arial" panose="020B0604020202020204" pitchFamily="34" charset="0"/>
              </a:rPr>
              <a:t>→ Acts::</a:t>
            </a:r>
            <a:r>
              <a:rPr lang="en-US" altLang="zh-CN" b="0" i="0" dirty="0" err="1">
                <a:effectLst/>
                <a:latin typeface="Arial" panose="020B0604020202020204" pitchFamily="34" charset="0"/>
                <a:cs typeface="Arial" panose="020B0604020202020204" pitchFamily="34" charset="0"/>
              </a:rPr>
              <a:t>PlaneSurface</a:t>
            </a:r>
            <a:r>
              <a:rPr lang="en-US" altLang="zh-CN" b="0" i="0" dirty="0">
                <a:effectLst/>
                <a:latin typeface="Arial" panose="020B0604020202020204" pitchFamily="34" charset="0"/>
                <a:cs typeface="Arial" panose="020B0604020202020204" pitchFamily="34" charset="0"/>
              </a:rPr>
              <a:t> (</a:t>
            </a:r>
            <a:r>
              <a:rPr lang="en-US" altLang="zh-CN" b="0" i="0" dirty="0" err="1">
                <a:solidFill>
                  <a:srgbClr val="7030A0"/>
                </a:solidFill>
                <a:effectLst/>
                <a:latin typeface="Arial" panose="020B0604020202020204" pitchFamily="34" charset="0"/>
                <a:cs typeface="Arial" panose="020B0604020202020204" pitchFamily="34" charset="0"/>
              </a:rPr>
              <a:t>TrapezoidBounds</a:t>
            </a:r>
            <a:r>
              <a:rPr lang="en-US" altLang="zh-CN" b="0" i="0" dirty="0">
                <a:effectLst/>
                <a:latin typeface="Arial" panose="020B0604020202020204" pitchFamily="34" charset="0"/>
                <a:cs typeface="Arial" panose="020B0604020202020204" pitchFamily="34" charset="0"/>
              </a:rPr>
              <a:t>)</a:t>
            </a:r>
          </a:p>
        </p:txBody>
      </p:sp>
      <p:pic>
        <p:nvPicPr>
          <p:cNvPr id="15" name="Google Shape;85;p16">
            <a:extLst>
              <a:ext uri="{FF2B5EF4-FFF2-40B4-BE49-F238E27FC236}">
                <a16:creationId xmlns:a16="http://schemas.microsoft.com/office/drawing/2014/main" id="{1B936BF2-9868-4C29-986D-9E4A8DEA120A}"/>
              </a:ext>
            </a:extLst>
          </p:cNvPr>
          <p:cNvPicPr preferRelativeResize="0"/>
          <p:nvPr/>
        </p:nvPicPr>
        <p:blipFill rotWithShape="1">
          <a:blip r:embed="rId3">
            <a:alphaModFix/>
          </a:blip>
          <a:srcRect l="8478" t="9929" r="71349" b="48399"/>
          <a:stretch/>
        </p:blipFill>
        <p:spPr>
          <a:xfrm>
            <a:off x="5292257" y="3323494"/>
            <a:ext cx="1151773" cy="1784401"/>
          </a:xfrm>
          <a:prstGeom prst="rect">
            <a:avLst/>
          </a:prstGeom>
          <a:noFill/>
          <a:ln>
            <a:noFill/>
          </a:ln>
        </p:spPr>
      </p:pic>
      <p:pic>
        <p:nvPicPr>
          <p:cNvPr id="16" name="Google Shape;86;p16">
            <a:extLst>
              <a:ext uri="{FF2B5EF4-FFF2-40B4-BE49-F238E27FC236}">
                <a16:creationId xmlns:a16="http://schemas.microsoft.com/office/drawing/2014/main" id="{ED4AE26C-9263-4ED9-A2C7-D643E1AB6F21}"/>
              </a:ext>
            </a:extLst>
          </p:cNvPr>
          <p:cNvPicPr preferRelativeResize="0"/>
          <p:nvPr/>
        </p:nvPicPr>
        <p:blipFill rotWithShape="1">
          <a:blip r:embed="rId3">
            <a:alphaModFix/>
          </a:blip>
          <a:srcRect l="35149" t="10227" r="41864" b="47580"/>
          <a:stretch/>
        </p:blipFill>
        <p:spPr>
          <a:xfrm>
            <a:off x="7308304" y="3325166"/>
            <a:ext cx="1296144" cy="1784401"/>
          </a:xfrm>
          <a:prstGeom prst="rect">
            <a:avLst/>
          </a:prstGeom>
          <a:noFill/>
          <a:ln>
            <a:noFill/>
          </a:ln>
        </p:spPr>
      </p:pic>
      <p:sp>
        <p:nvSpPr>
          <p:cNvPr id="18" name="文本框 17">
            <a:extLst>
              <a:ext uri="{FF2B5EF4-FFF2-40B4-BE49-F238E27FC236}">
                <a16:creationId xmlns:a16="http://schemas.microsoft.com/office/drawing/2014/main" id="{4E849DE1-3F4D-4A83-9A49-EC3AD8F9D79D}"/>
              </a:ext>
            </a:extLst>
          </p:cNvPr>
          <p:cNvSpPr txBox="1"/>
          <p:nvPr/>
        </p:nvSpPr>
        <p:spPr>
          <a:xfrm>
            <a:off x="-4077" y="4120793"/>
            <a:ext cx="2232248" cy="646331"/>
          </a:xfrm>
          <a:prstGeom prst="rect">
            <a:avLst/>
          </a:prstGeom>
          <a:noFill/>
        </p:spPr>
        <p:txBody>
          <a:bodyPr wrap="square">
            <a:spAutoFit/>
          </a:bodyPr>
          <a:lstStyle/>
          <a:p>
            <a:pPr algn="ctr"/>
            <a:r>
              <a:rPr lang="en-US" altLang="zh-CN" b="0" i="0" dirty="0">
                <a:effectLst/>
                <a:latin typeface="Arial" panose="020B0604020202020204" pitchFamily="34" charset="0"/>
                <a:cs typeface="Arial" panose="020B0604020202020204" pitchFamily="34" charset="0"/>
              </a:rPr>
              <a:t>CEPCSW geometry</a:t>
            </a:r>
          </a:p>
          <a:p>
            <a:pPr algn="ctr"/>
            <a:r>
              <a:rPr lang="en-US" altLang="zh-CN" dirty="0">
                <a:latin typeface="Arial" panose="020B0604020202020204" pitchFamily="34" charset="0"/>
                <a:cs typeface="Arial" panose="020B0604020202020204" pitchFamily="34" charset="0"/>
              </a:rPr>
              <a:t>(DD4hep)</a:t>
            </a:r>
            <a:endParaRPr lang="en-US" altLang="zh-CN" b="0" i="0" dirty="0">
              <a:effectLst/>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BC961EE8-24B4-40B4-9E07-385470C97B20}"/>
              </a:ext>
            </a:extLst>
          </p:cNvPr>
          <p:cNvSpPr txBox="1"/>
          <p:nvPr/>
        </p:nvSpPr>
        <p:spPr>
          <a:xfrm>
            <a:off x="3491880" y="4259292"/>
            <a:ext cx="1876101" cy="369332"/>
          </a:xfrm>
          <a:prstGeom prst="rect">
            <a:avLst/>
          </a:prstGeom>
          <a:noFill/>
        </p:spPr>
        <p:txBody>
          <a:bodyPr wrap="square">
            <a:spAutoFit/>
          </a:bodyPr>
          <a:lstStyle/>
          <a:p>
            <a:r>
              <a:rPr lang="en-US" altLang="zh-CN" b="0" i="0" dirty="0">
                <a:effectLst/>
                <a:latin typeface="Arial" panose="020B0604020202020204" pitchFamily="34" charset="0"/>
                <a:cs typeface="Arial" panose="020B0604020202020204" pitchFamily="34" charset="0"/>
              </a:rPr>
              <a:t>ACTS geometry </a:t>
            </a:r>
          </a:p>
        </p:txBody>
      </p:sp>
      <p:cxnSp>
        <p:nvCxnSpPr>
          <p:cNvPr id="5" name="直接箭头连接符 4">
            <a:extLst>
              <a:ext uri="{FF2B5EF4-FFF2-40B4-BE49-F238E27FC236}">
                <a16:creationId xmlns:a16="http://schemas.microsoft.com/office/drawing/2014/main" id="{48300018-9441-4DA7-B93D-B9B44120F4ED}"/>
              </a:ext>
            </a:extLst>
          </p:cNvPr>
          <p:cNvCxnSpPr>
            <a:stCxn id="18" idx="3"/>
            <a:endCxn id="19" idx="1"/>
          </p:cNvCxnSpPr>
          <p:nvPr/>
        </p:nvCxnSpPr>
        <p:spPr>
          <a:xfrm flipV="1">
            <a:off x="2228171" y="4443958"/>
            <a:ext cx="126370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84323D73-8B7F-4B02-A66E-C4015173C959}"/>
              </a:ext>
            </a:extLst>
          </p:cNvPr>
          <p:cNvSpPr txBox="1"/>
          <p:nvPr/>
        </p:nvSpPr>
        <p:spPr>
          <a:xfrm>
            <a:off x="2290070" y="4213125"/>
            <a:ext cx="1057470" cy="461665"/>
          </a:xfrm>
          <a:prstGeom prst="rect">
            <a:avLst/>
          </a:prstGeom>
          <a:noFill/>
        </p:spPr>
        <p:txBody>
          <a:bodyPr wrap="square">
            <a:spAutoFit/>
          </a:bodyPr>
          <a:lstStyle/>
          <a:p>
            <a:pPr algn="ctr"/>
            <a:r>
              <a:rPr lang="en-US" altLang="zh-CN" sz="1200" b="0" i="0" dirty="0">
                <a:effectLst/>
                <a:latin typeface="Arial" panose="020B0604020202020204" pitchFamily="34" charset="0"/>
                <a:cs typeface="Arial" panose="020B0604020202020204" pitchFamily="34" charset="0"/>
              </a:rPr>
              <a:t>ACTS</a:t>
            </a:r>
          </a:p>
          <a:p>
            <a:pPr algn="ctr"/>
            <a:r>
              <a:rPr lang="en-US" altLang="zh-CN" sz="1200" b="0" i="0" dirty="0" err="1">
                <a:effectLst/>
                <a:latin typeface="Arial" panose="020B0604020202020204" pitchFamily="34" charset="0"/>
                <a:cs typeface="Arial" panose="020B0604020202020204" pitchFamily="34" charset="0"/>
              </a:rPr>
              <a:t>TGeo</a:t>
            </a:r>
            <a:r>
              <a:rPr lang="en-US" altLang="zh-CN" sz="1200" b="0" i="0" dirty="0">
                <a:effectLst/>
                <a:latin typeface="Arial" panose="020B0604020202020204" pitchFamily="34" charset="0"/>
                <a:cs typeface="Arial" panose="020B0604020202020204" pitchFamily="34" charset="0"/>
              </a:rPr>
              <a:t> plugin</a:t>
            </a:r>
            <a:endParaRPr lang="en-US" altLang="zh-CN" sz="1100" b="0" i="0" dirty="0">
              <a:effectLst/>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8AE6163E-6E33-4936-A3A7-54874B17E035}"/>
              </a:ext>
            </a:extLst>
          </p:cNvPr>
          <p:cNvSpPr txBox="1"/>
          <p:nvPr/>
        </p:nvSpPr>
        <p:spPr>
          <a:xfrm>
            <a:off x="667572" y="613220"/>
            <a:ext cx="3123466" cy="338554"/>
          </a:xfrm>
          <a:prstGeom prst="rect">
            <a:avLst/>
          </a:prstGeom>
          <a:noFill/>
        </p:spPr>
        <p:txBody>
          <a:bodyPr wrap="square">
            <a:spAutoFit/>
          </a:bodyPr>
          <a:lstStyle/>
          <a:p>
            <a:pPr algn="ctr"/>
            <a:r>
              <a:rPr lang="en-US" altLang="zh-CN" sz="1600" b="0" i="0" dirty="0">
                <a:effectLst/>
                <a:latin typeface="Arial" panose="020B0604020202020204" pitchFamily="34" charset="0"/>
                <a:cs typeface="Arial" panose="020B0604020202020204" pitchFamily="34" charset="0"/>
              </a:rPr>
              <a:t>CEPC Tracking geometry in z-r</a:t>
            </a:r>
          </a:p>
        </p:txBody>
      </p:sp>
      <p:pic>
        <p:nvPicPr>
          <p:cNvPr id="3" name="图片 2">
            <a:extLst>
              <a:ext uri="{FF2B5EF4-FFF2-40B4-BE49-F238E27FC236}">
                <a16:creationId xmlns:a16="http://schemas.microsoft.com/office/drawing/2014/main" id="{DFCCEF17-D055-423A-955E-43F6B12F22F0}"/>
              </a:ext>
            </a:extLst>
          </p:cNvPr>
          <p:cNvPicPr>
            <a:picLocks noChangeAspect="1"/>
          </p:cNvPicPr>
          <p:nvPr/>
        </p:nvPicPr>
        <p:blipFill>
          <a:blip r:embed="rId4"/>
          <a:stretch>
            <a:fillRect/>
          </a:stretch>
        </p:blipFill>
        <p:spPr>
          <a:xfrm>
            <a:off x="6012160" y="4920338"/>
            <a:ext cx="1777997" cy="184274"/>
          </a:xfrm>
          <a:prstGeom prst="rect">
            <a:avLst/>
          </a:prstGeom>
        </p:spPr>
      </p:pic>
      <p:sp>
        <p:nvSpPr>
          <p:cNvPr id="4" name="文本框 3">
            <a:extLst>
              <a:ext uri="{FF2B5EF4-FFF2-40B4-BE49-F238E27FC236}">
                <a16:creationId xmlns:a16="http://schemas.microsoft.com/office/drawing/2014/main" id="{AD3E603F-7681-4D3C-ADFF-20BEBC2BAC59}"/>
              </a:ext>
            </a:extLst>
          </p:cNvPr>
          <p:cNvSpPr txBox="1"/>
          <p:nvPr/>
        </p:nvSpPr>
        <p:spPr>
          <a:xfrm>
            <a:off x="8260073" y="4881209"/>
            <a:ext cx="748923" cy="246221"/>
          </a:xfrm>
          <a:prstGeom prst="rect">
            <a:avLst/>
          </a:prstGeom>
          <a:noFill/>
        </p:spPr>
        <p:txBody>
          <a:bodyPr wrap="none" rtlCol="0">
            <a:spAutoFit/>
          </a:bodyPr>
          <a:lstStyle/>
          <a:p>
            <a:r>
              <a:rPr lang="en-US" altLang="zh-CN" sz="1000" dirty="0">
                <a:hlinkClick r:id="rId5"/>
              </a:rPr>
              <a:t>Class link</a:t>
            </a:r>
            <a:endParaRPr lang="zh-CN" altLang="en-US" sz="1000" dirty="0"/>
          </a:p>
        </p:txBody>
      </p:sp>
      <p:pic>
        <p:nvPicPr>
          <p:cNvPr id="17" name="Google Shape;73;p15">
            <a:extLst>
              <a:ext uri="{FF2B5EF4-FFF2-40B4-BE49-F238E27FC236}">
                <a16:creationId xmlns:a16="http://schemas.microsoft.com/office/drawing/2014/main" id="{5BDC5A22-D709-4DCA-813E-ED0375D8481E}"/>
              </a:ext>
            </a:extLst>
          </p:cNvPr>
          <p:cNvPicPr preferRelativeResize="0"/>
          <p:nvPr/>
        </p:nvPicPr>
        <p:blipFill>
          <a:blip r:embed="rId6">
            <a:alphaModFix/>
          </a:blip>
          <a:stretch>
            <a:fillRect/>
          </a:stretch>
        </p:blipFill>
        <p:spPr>
          <a:xfrm>
            <a:off x="-4077" y="938921"/>
            <a:ext cx="4216037" cy="2289182"/>
          </a:xfrm>
          <a:prstGeom prst="rect">
            <a:avLst/>
          </a:prstGeom>
          <a:noFill/>
          <a:ln>
            <a:noFill/>
          </a:ln>
        </p:spPr>
      </p:pic>
      <p:pic>
        <p:nvPicPr>
          <p:cNvPr id="22" name="Google Shape;74;p15">
            <a:extLst>
              <a:ext uri="{FF2B5EF4-FFF2-40B4-BE49-F238E27FC236}">
                <a16:creationId xmlns:a16="http://schemas.microsoft.com/office/drawing/2014/main" id="{77B6C7A7-3604-40F7-919F-9A99A3698A49}"/>
              </a:ext>
            </a:extLst>
          </p:cNvPr>
          <p:cNvPicPr preferRelativeResize="0"/>
          <p:nvPr/>
        </p:nvPicPr>
        <p:blipFill>
          <a:blip r:embed="rId7">
            <a:alphaModFix/>
          </a:blip>
          <a:stretch>
            <a:fillRect/>
          </a:stretch>
        </p:blipFill>
        <p:spPr>
          <a:xfrm>
            <a:off x="-64118" y="3291878"/>
            <a:ext cx="606573" cy="535884"/>
          </a:xfrm>
          <a:prstGeom prst="rect">
            <a:avLst/>
          </a:prstGeom>
          <a:noFill/>
          <a:ln>
            <a:noFill/>
          </a:ln>
        </p:spPr>
      </p:pic>
      <p:cxnSp>
        <p:nvCxnSpPr>
          <p:cNvPr id="23" name="直接箭头连接符 22">
            <a:extLst>
              <a:ext uri="{FF2B5EF4-FFF2-40B4-BE49-F238E27FC236}">
                <a16:creationId xmlns:a16="http://schemas.microsoft.com/office/drawing/2014/main" id="{D0AA385B-D725-44B7-A6C0-184E010834F6}"/>
              </a:ext>
            </a:extLst>
          </p:cNvPr>
          <p:cNvCxnSpPr>
            <a:cxnSpLocks/>
          </p:cNvCxnSpPr>
          <p:nvPr/>
        </p:nvCxnSpPr>
        <p:spPr>
          <a:xfrm flipH="1">
            <a:off x="348400" y="3114478"/>
            <a:ext cx="418145" cy="263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2B891D51-280A-44A6-81A1-1E12E7949E59}"/>
              </a:ext>
            </a:extLst>
          </p:cNvPr>
          <p:cNvSpPr txBox="1"/>
          <p:nvPr/>
        </p:nvSpPr>
        <p:spPr>
          <a:xfrm>
            <a:off x="458405" y="3263822"/>
            <a:ext cx="2232248" cy="600164"/>
          </a:xfrm>
          <a:prstGeom prst="rect">
            <a:avLst/>
          </a:prstGeom>
          <a:noFill/>
        </p:spPr>
        <p:txBody>
          <a:bodyPr wrap="square">
            <a:spAutoFit/>
          </a:bodyPr>
          <a:lstStyle/>
          <a:p>
            <a:r>
              <a:rPr lang="en-US" altLang="zh-CN" sz="1100" b="0" i="0" dirty="0">
                <a:effectLst/>
                <a:latin typeface="Arial" panose="020B0604020202020204" pitchFamily="34" charset="0"/>
                <a:cs typeface="Arial" panose="020B0604020202020204" pitchFamily="34" charset="0"/>
              </a:rPr>
              <a:t>Vertex Detector</a:t>
            </a:r>
          </a:p>
          <a:p>
            <a:pPr marL="285750" indent="-285750">
              <a:buFont typeface="Arial" panose="020B0604020202020204" pitchFamily="34" charset="0"/>
              <a:buChar char="•"/>
            </a:pPr>
            <a:r>
              <a:rPr lang="en-US" altLang="zh-CN" sz="1100" b="0" i="0" dirty="0">
                <a:effectLst/>
                <a:latin typeface="Arial" panose="020B0604020202020204" pitchFamily="34" charset="0"/>
                <a:cs typeface="Arial" panose="020B0604020202020204" pitchFamily="34" charset="0"/>
              </a:rPr>
              <a:t>4 </a:t>
            </a:r>
            <a:r>
              <a:rPr lang="en-US" altLang="zh-CN" sz="1050" b="0" i="0" dirty="0">
                <a:effectLst/>
                <a:latin typeface="Arial" panose="020B0604020202020204" pitchFamily="34" charset="0"/>
                <a:cs typeface="Arial" panose="020B0604020202020204" pitchFamily="34" charset="0"/>
              </a:rPr>
              <a:t>Cylinder layers</a:t>
            </a:r>
          </a:p>
          <a:p>
            <a:pPr marL="285750" indent="-285750">
              <a:buFont typeface="Arial" panose="020B0604020202020204" pitchFamily="34" charset="0"/>
              <a:buChar char="•"/>
            </a:pPr>
            <a:r>
              <a:rPr lang="en-US" altLang="zh-CN" sz="1050" b="0" i="0" dirty="0">
                <a:effectLst/>
                <a:latin typeface="Arial" panose="020B0604020202020204" pitchFamily="34" charset="0"/>
                <a:cs typeface="Arial" panose="020B0604020202020204" pitchFamily="34" charset="0"/>
              </a:rPr>
              <a:t>1 Double-sided planer layer</a:t>
            </a:r>
          </a:p>
        </p:txBody>
      </p:sp>
      <p:sp>
        <p:nvSpPr>
          <p:cNvPr id="25" name="文本框 24">
            <a:extLst>
              <a:ext uri="{FF2B5EF4-FFF2-40B4-BE49-F238E27FC236}">
                <a16:creationId xmlns:a16="http://schemas.microsoft.com/office/drawing/2014/main" id="{4C035E32-8365-41B8-B105-2C54A742210B}"/>
              </a:ext>
            </a:extLst>
          </p:cNvPr>
          <p:cNvSpPr txBox="1"/>
          <p:nvPr/>
        </p:nvSpPr>
        <p:spPr>
          <a:xfrm>
            <a:off x="2497046" y="3195440"/>
            <a:ext cx="2573953" cy="738664"/>
          </a:xfrm>
          <a:prstGeom prst="rect">
            <a:avLst/>
          </a:prstGeom>
          <a:noFill/>
        </p:spPr>
        <p:txBody>
          <a:bodyPr wrap="square">
            <a:spAutoFit/>
          </a:bodyPr>
          <a:lstStyle/>
          <a:p>
            <a:pPr marL="285750" indent="-285750">
              <a:buFont typeface="Arial" panose="020B0604020202020204" pitchFamily="34" charset="0"/>
              <a:buChar char="•"/>
            </a:pPr>
            <a:r>
              <a:rPr lang="en-US" altLang="zh-CN" sz="1050" b="0" i="0" dirty="0">
                <a:effectLst/>
                <a:latin typeface="Arial" panose="020B0604020202020204" pitchFamily="34" charset="0"/>
                <a:cs typeface="Arial" panose="020B0604020202020204" pitchFamily="34" charset="0"/>
              </a:rPr>
              <a:t>Vertex Detector</a:t>
            </a:r>
          </a:p>
          <a:p>
            <a:pPr marL="285750" indent="-285750">
              <a:buFont typeface="Arial" panose="020B0604020202020204" pitchFamily="34" charset="0"/>
              <a:buChar char="•"/>
            </a:pPr>
            <a:r>
              <a:rPr lang="en-US" altLang="zh-CN" sz="1050" b="0" i="0" dirty="0">
                <a:effectLst/>
                <a:latin typeface="Arial" panose="020B0604020202020204" pitchFamily="34" charset="0"/>
                <a:cs typeface="Arial" panose="020B0604020202020204" pitchFamily="34" charset="0"/>
              </a:rPr>
              <a:t>ITK ( Inner Tracker )</a:t>
            </a:r>
          </a:p>
          <a:p>
            <a:pPr marL="285750" indent="-285750">
              <a:buFont typeface="Arial" panose="020B0604020202020204" pitchFamily="34" charset="0"/>
              <a:buChar char="•"/>
            </a:pPr>
            <a:r>
              <a:rPr lang="en-US" altLang="zh-CN" sz="1050" b="0" i="0" dirty="0">
                <a:effectLst/>
                <a:latin typeface="Arial" panose="020B0604020202020204" pitchFamily="34" charset="0"/>
                <a:cs typeface="Arial" panose="020B0604020202020204" pitchFamily="34" charset="0"/>
              </a:rPr>
              <a:t>TPC ( Time Projection Chamber )</a:t>
            </a:r>
          </a:p>
          <a:p>
            <a:pPr marL="285750" indent="-285750">
              <a:buFont typeface="Arial" panose="020B0604020202020204" pitchFamily="34" charset="0"/>
              <a:buChar char="•"/>
            </a:pPr>
            <a:r>
              <a:rPr lang="en-US" altLang="zh-CN" sz="1050" b="0" i="0" dirty="0">
                <a:effectLst/>
                <a:latin typeface="Arial" panose="020B0604020202020204" pitchFamily="34" charset="0"/>
                <a:cs typeface="Arial" panose="020B0604020202020204" pitchFamily="34" charset="0"/>
              </a:rPr>
              <a:t>OTK ( Outer Tracker )</a:t>
            </a:r>
            <a:endParaRPr lang="zh-CN" altLang="en-US" sz="1050" dirty="0"/>
          </a:p>
        </p:txBody>
      </p:sp>
    </p:spTree>
    <p:extLst>
      <p:ext uri="{BB962C8B-B14F-4D97-AF65-F5344CB8AC3E}">
        <p14:creationId xmlns:p14="http://schemas.microsoft.com/office/powerpoint/2010/main" val="3785814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MH_CONTENTSID" val="1283"/>
  <p:tag name="MH_SECTIONID" val="1284,1285,"/>
  <p:tag name="KSO_WPP_MARK_KEY" val="53560dd2-2264-43b6-814d-2c0d7cafd3e7"/>
  <p:tag name="COMMONDATA" val="eyJoZGlkIjoiMjc5ODFiMDZiYTY3ZWQ0YzZkYTMyNGQyMWUyYTU5NmEifQ=="/>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主题​​">
  <a:themeElements>
    <a:clrScheme name="自定义 3585">
      <a:dk1>
        <a:srgbClr val="000000"/>
      </a:dk1>
      <a:lt1>
        <a:srgbClr val="FFFFFF"/>
      </a:lt1>
      <a:dk2>
        <a:srgbClr val="000000"/>
      </a:dk2>
      <a:lt2>
        <a:srgbClr val="FFFFFF"/>
      </a:lt2>
      <a:accent1>
        <a:srgbClr val="1F4E78"/>
      </a:accent1>
      <a:accent2>
        <a:srgbClr val="1F4E78"/>
      </a:accent2>
      <a:accent3>
        <a:srgbClr val="1F4E78"/>
      </a:accent3>
      <a:accent4>
        <a:srgbClr val="1F4E78"/>
      </a:accent4>
      <a:accent5>
        <a:srgbClr val="1F4E78"/>
      </a:accent5>
      <a:accent6>
        <a:srgbClr val="1F4E78"/>
      </a:accent6>
      <a:hlink>
        <a:srgbClr val="1F4E78"/>
      </a:hlink>
      <a:folHlink>
        <a:srgbClr val="1F4E78"/>
      </a:folHlink>
    </a:clrScheme>
    <a:fontScheme name="Temp">
      <a:majorFont>
        <a:latin typeface="方正兰亭超细黑简体"/>
        <a:ea typeface="微软雅黑"/>
        <a:cs typeface=""/>
      </a:majorFont>
      <a:minorFont>
        <a:latin typeface="方正兰亭超细黑简体"/>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effectLst>
          <a:outerShdw blurRad="63500" algn="ctr" rotWithShape="0">
            <a:prstClr val="black">
              <a:alpha val="40000"/>
            </a:prstClr>
          </a:outerShdw>
        </a:effectLst>
      </a:spPr>
      <a:bodyPr rtlCol="0" anchor="ctr"/>
      <a:lstStyle>
        <a:defPPr algn="ctr" defTabSz="914400">
          <a:defRPr sz="1800">
            <a:cs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1828</Words>
  <Application>Microsoft Office PowerPoint</Application>
  <PresentationFormat>全屏显示(16:9)</PresentationFormat>
  <Paragraphs>354</Paragraphs>
  <Slides>29</Slides>
  <Notes>22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773-CAI978</vt:lpstr>
      <vt:lpstr>-apple-system</vt:lpstr>
      <vt:lpstr>等线</vt:lpstr>
      <vt:lpstr>方正兰亭超细黑简体</vt:lpstr>
      <vt:lpstr>微软雅黑</vt:lpstr>
      <vt:lpstr>Arial</vt:lpstr>
      <vt:lpstr>Calibri</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YiZhou Zhang</dc:creator>
  <cp:lastModifiedBy>逸舟 张</cp:lastModifiedBy>
  <cp:revision>216</cp:revision>
  <dcterms:created xsi:type="dcterms:W3CDTF">2024-10-21T12:14:09Z</dcterms:created>
  <dcterms:modified xsi:type="dcterms:W3CDTF">2025-07-21T14:55:10Z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9746B14CDE0C4DDF87AAACDE46943A30</vt:lpwstr>
  </property>
  <property fmtid="{D5CDD505-2E9C-101B-9397-08002B2CF9AE}" pid="3" name="KSOProductBuildVer">
    <vt:lpwstr>2052-0.0.0.0</vt:lpwstr>
  </property>
</Properties>
</file>