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8" r:id="rId4"/>
    <p:sldId id="375" r:id="rId5"/>
    <p:sldId id="379" r:id="rId6"/>
    <p:sldId id="378" r:id="rId7"/>
    <p:sldId id="381" r:id="rId8"/>
    <p:sldId id="385" r:id="rId9"/>
    <p:sldId id="386" r:id="rId10"/>
    <p:sldId id="380" r:id="rId11"/>
    <p:sldId id="382" r:id="rId12"/>
    <p:sldId id="387" r:id="rId13"/>
    <p:sldId id="383" r:id="rId14"/>
    <p:sldId id="384" r:id="rId15"/>
    <p:sldId id="377" r:id="rId16"/>
    <p:sldId id="376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73"/>
    <p:restoredTop sz="94694"/>
  </p:normalViewPr>
  <p:slideViewPr>
    <p:cSldViewPr snapToGrid="0" snapToObjects="1">
      <p:cViewPr varScale="1">
        <p:scale>
          <a:sx n="165" d="100"/>
          <a:sy n="165" d="100"/>
        </p:scale>
        <p:origin x="240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8A943-7A3A-A347-A637-184AC5E47AC7}" type="datetimeFigureOut">
              <a:rPr lang="en-US" smtClean="0"/>
              <a:t>4/18/22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371FA-0194-7D4C-924B-CB2BBBBCF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69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71FA-0194-7D4C-924B-CB2BBBBCF2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15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71FA-0194-7D4C-924B-CB2BBBBCF2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81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718DA-F31C-BE49-ACD9-7815FB68B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8120BB-C098-AC4D-BFEF-1D825826B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B8E54-99CD-AC48-AD74-4B128D5AD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00EB-FD38-C843-957C-35A93C789FA9}" type="datetimeFigureOut">
              <a:rPr lang="en-US" smtClean="0"/>
              <a:t>4/18/22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28C51-A53D-F647-8A5C-291701F58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63A15-9E14-6D46-A8E1-3E4D4F8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974-26A1-C440-B1C1-4C2D6CD5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3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D2715-F4CB-524A-80C0-35B4D490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3EB5BA-03DB-8A4C-87AD-7C7674727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6F5A5-FC49-FA4F-8620-1EE3711EF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00EB-FD38-C843-957C-35A93C789FA9}" type="datetimeFigureOut">
              <a:rPr lang="en-US" smtClean="0"/>
              <a:t>4/18/22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D64EA-3303-9F40-AFF4-5A146A9F1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8779F-6F3B-FE47-8873-DDED134B3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974-26A1-C440-B1C1-4C2D6CD5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6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421B72-A390-F248-B081-4F4F9675D7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868197-7FFB-294F-A226-C5CA152F2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009F9-7AB3-2048-93C6-FCCA95F29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00EB-FD38-C843-957C-35A93C789FA9}" type="datetimeFigureOut">
              <a:rPr lang="en-US" smtClean="0"/>
              <a:t>4/18/22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A37B4-C81B-1045-916E-7945713D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94FDE-24C9-244C-B678-C20A77C32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974-26A1-C440-B1C1-4C2D6CD5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47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CE594-984F-304F-B835-414B00DD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0ED03-F64C-1B48-8540-00CC76479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2ABE8-D1B3-7145-A05F-768B69BDE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00EB-FD38-C843-957C-35A93C789FA9}" type="datetimeFigureOut">
              <a:rPr lang="en-US" smtClean="0"/>
              <a:t>4/18/22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DD3FA-BF82-EB41-A302-3DCE92437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99DB2-B054-754C-B18C-82BFC54E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974-26A1-C440-B1C1-4C2D6CD5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8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68274-7D0B-FF4F-87A1-CFB6E2148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5AD99-0975-E048-9052-3CD5C4955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158AE-EE2C-6048-A089-B17C558DF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00EB-FD38-C843-957C-35A93C789FA9}" type="datetimeFigureOut">
              <a:rPr lang="en-US" smtClean="0"/>
              <a:t>4/18/22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5C5F2-5E09-CD4E-851D-B2426DCCD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10B0D-DEA0-5D4C-AE54-1D256F1C5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974-26A1-C440-B1C1-4C2D6CD5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3E627-6C80-C44D-9A87-7A8AB8FE4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42633-E7FE-7D41-914D-CAD13272AB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C76D7-729B-0D45-BC16-BB0845B26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9926F9-E327-C149-84B9-6B44B77B0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00EB-FD38-C843-957C-35A93C789FA9}" type="datetimeFigureOut">
              <a:rPr lang="en-US" smtClean="0"/>
              <a:t>4/18/22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3E7BF-FD26-3B48-ACB2-197B35555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3BCE74-0B2E-7A4C-93EB-252293482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974-26A1-C440-B1C1-4C2D6CD5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8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6F9CA-E817-414B-B462-FFBB7EB72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F4FED3-EDF5-9544-A5E4-984C55B48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C87E85-6D8C-4B47-84E0-D76A97DE4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7C774A-2B5A-7F44-B274-9E4F707712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891528-18BB-B047-85F7-F60B682B4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519E18-560D-9C48-82E8-9B20DA8D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00EB-FD38-C843-957C-35A93C789FA9}" type="datetimeFigureOut">
              <a:rPr lang="en-US" smtClean="0"/>
              <a:t>4/18/22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FC6583-EFEE-E245-A428-F550BCC96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98ED9F-A24F-444C-9C21-61BC5320B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974-26A1-C440-B1C1-4C2D6CD5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5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A5457-DE36-CC41-9842-0D59263D0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025EB0-F7EF-8B4A-8BE8-3585512BA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00EB-FD38-C843-957C-35A93C789FA9}" type="datetimeFigureOut">
              <a:rPr lang="en-US" smtClean="0"/>
              <a:t>4/18/22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F9031-EB8B-8D4A-8AA3-9CE72E47D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AF4FD2-6933-6C47-935E-743FAF5E1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974-26A1-C440-B1C1-4C2D6CD5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75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AB3919-7127-EA48-B58E-55037C22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00EB-FD38-C843-957C-35A93C789FA9}" type="datetimeFigureOut">
              <a:rPr lang="en-US" smtClean="0"/>
              <a:t>4/18/22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28A087-DE9C-C84D-B068-B9160B81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DE5C7-A635-5D4A-94DF-99F86A3E0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974-26A1-C440-B1C1-4C2D6CD5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07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DB6C4-21A8-4E43-8CB4-111285828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B6FCA-30FA-F74E-BB50-9E2AF2FE8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6CFBB-AC2E-4747-B693-6734E4934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AC6B6-26F0-B446-ADB4-EEB704D7E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00EB-FD38-C843-957C-35A93C789FA9}" type="datetimeFigureOut">
              <a:rPr lang="en-US" smtClean="0"/>
              <a:t>4/18/22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6E82D-891E-F046-AF00-AAEEAB759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39A41-8F3E-3643-83F4-42DBB4699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974-26A1-C440-B1C1-4C2D6CD5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87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360D5-76C2-504C-AB93-1B50BD95B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D1EFCE-68CD-464A-AAFE-350FA66DCF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864D48-4093-714A-BEED-CA7DEDA25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491CC-428E-2A4D-99D0-F53E829D7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00EB-FD38-C843-957C-35A93C789FA9}" type="datetimeFigureOut">
              <a:rPr lang="en-US" smtClean="0"/>
              <a:t>4/18/22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6C9D5-A47F-7A49-9222-6E2835FD8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A3BBF3-8C1B-FD4F-BFCB-90C1B5582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974-26A1-C440-B1C1-4C2D6CD5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5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C216A2-D4E8-824E-AE42-1C33E61A2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73578-6F37-7A41-B81E-37F0A633B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E4114-CA12-4446-9C8F-A10DF5461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500EB-FD38-C843-957C-35A93C789FA9}" type="datetimeFigureOut">
              <a:rPr lang="en-US" smtClean="0"/>
              <a:t>4/18/22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9A2AA-3A31-554C-AEAB-B53C4098F8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C3CE1-3D75-EC40-9911-A0FD7D1B67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DD974-26A1-C440-B1C1-4C2D6CD5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4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标题 2">
            <a:extLst>
              <a:ext uri="{FF2B5EF4-FFF2-40B4-BE49-F238E27FC236}">
                <a16:creationId xmlns:a16="http://schemas.microsoft.com/office/drawing/2014/main" id="{33250FDB-3F6C-0246-81C2-C918AC1741E1}"/>
              </a:ext>
            </a:extLst>
          </p:cNvPr>
          <p:cNvSpPr txBox="1">
            <a:spLocks/>
          </p:cNvSpPr>
          <p:nvPr/>
        </p:nvSpPr>
        <p:spPr>
          <a:xfrm>
            <a:off x="2966050" y="3706928"/>
            <a:ext cx="785624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800" b="1"/>
              <a:t>Aiqiang Guo, Yuming Ma, </a:t>
            </a:r>
          </a:p>
          <a:p>
            <a:pPr algn="r"/>
            <a:r>
              <a:rPr lang="en-US" altLang="zh-CN" sz="1800" b="1"/>
              <a:t>Yutie Liang, Yuxiang Zhao</a:t>
            </a:r>
          </a:p>
          <a:p>
            <a:pPr algn="r"/>
            <a:r>
              <a:rPr lang="en-US" altLang="zh-CN" sz="1800" b="1"/>
              <a:t>Institute of Modern Physics, CAS</a:t>
            </a:r>
            <a:endParaRPr lang="en-US" altLang="zh-CN" sz="1800" b="1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BBFADB82-6258-9443-8B8A-CEEFE9809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637" y="985839"/>
            <a:ext cx="10198444" cy="1881170"/>
          </a:xfrm>
        </p:spPr>
        <p:txBody>
          <a:bodyPr>
            <a:normAutofit/>
          </a:bodyPr>
          <a:lstStyle/>
          <a:p>
            <a:r>
              <a:rPr lang="en-US" altLang="zh-CN" sz="48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EicC</a:t>
            </a:r>
            <a:r>
              <a:rPr lang="en-US" altLang="zh-CN" sz="48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vertex &amp; tracking detector simulation and performance study </a:t>
            </a:r>
            <a:endParaRPr lang="zh-CN" altLang="en-US" sz="48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071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9938-78A7-D64D-8861-F8D48A76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Momentum resolution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A336B5-5580-EF48-9A5C-88B8C0D4C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073" y="2007029"/>
            <a:ext cx="5069637" cy="348800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B99500-DD7C-CC46-8E2E-0DA508465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478" y="1859796"/>
            <a:ext cx="8002522" cy="391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92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9938-78A7-D64D-8861-F8D48A76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 err="1"/>
              <a:t>DCAz</a:t>
            </a:r>
            <a:r>
              <a:rPr lang="en-US" dirty="0"/>
              <a:t> resolution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E0A295-B2CC-934B-9B4D-974A143AD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50568"/>
            <a:ext cx="5869299" cy="416993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000A7F-63A3-6F47-B1FE-3EEFE45B6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906" y="1898542"/>
            <a:ext cx="7656094" cy="336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50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9938-78A7-D64D-8861-F8D48A76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 err="1"/>
              <a:t>DCArphi</a:t>
            </a:r>
            <a:r>
              <a:rPr lang="en-US" dirty="0"/>
              <a:t> resolution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96253B-57D4-0A4E-8E47-3A8774E134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39646"/>
            <a:ext cx="6163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F5925E-CF8F-C04F-A046-BF87F8A41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933" y="2247254"/>
            <a:ext cx="7666067" cy="337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76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9938-78A7-D64D-8861-F8D48A76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Tracking efficiency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372083-8814-6B49-BC95-2D8F027E14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17136"/>
            <a:ext cx="5714068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5BE7E2-60DC-8748-A296-FA49ABE49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493" y="1154623"/>
            <a:ext cx="6672507" cy="478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18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9938-78A7-D64D-8861-F8D48A76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Vertex resolution vs multiplicity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B8FD4F-F069-634F-86B7-D06073E3BA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8640" y="898902"/>
            <a:ext cx="10314720" cy="5940843"/>
          </a:xfrm>
        </p:spPr>
      </p:pic>
    </p:spTree>
    <p:extLst>
      <p:ext uri="{BB962C8B-B14F-4D97-AF65-F5344CB8AC3E}">
        <p14:creationId xmlns:p14="http://schemas.microsoft.com/office/powerpoint/2010/main" val="895814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CFC79-A616-3347-8F78-6AE0119D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2416033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A0997-182B-7E43-A2B1-6E554BC0B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47ABC-7394-D644-8F06-D54913EE9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7" name="Picture 1">
            <a:extLst>
              <a:ext uri="{FF2B5EF4-FFF2-40B4-BE49-F238E27FC236}">
                <a16:creationId xmlns:a16="http://schemas.microsoft.com/office/drawing/2014/main" id="{94516795-DA1C-3D49-8ADA-B2C80EAE6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343" y="44928"/>
            <a:ext cx="8129143" cy="675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127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28DBD-1B58-9D4F-9A24-52745BBBA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66" y="115094"/>
            <a:ext cx="10515600" cy="1325563"/>
          </a:xfrm>
        </p:spPr>
        <p:txBody>
          <a:bodyPr/>
          <a:lstStyle/>
          <a:p>
            <a:r>
              <a:rPr lang="en-US" dirty="0"/>
              <a:t>Efficiency in forward and backward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0766-786F-9E43-AEB9-818F482F3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01E5BCA8-F2C5-9641-B5E8-0F3AE2D60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67" y="1819322"/>
            <a:ext cx="5829299" cy="391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EC66FAC-8422-FB42-B1B9-FE87C0CE9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5625"/>
            <a:ext cx="5764373" cy="390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ED7E02-B318-EC41-8AFE-28E8A8C2D3DE}"/>
              </a:ext>
            </a:extLst>
          </p:cNvPr>
          <p:cNvSpPr txBox="1"/>
          <p:nvPr/>
        </p:nvSpPr>
        <p:spPr>
          <a:xfrm>
            <a:off x="2764631" y="1321594"/>
            <a:ext cx="925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forward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F982A6-16C6-5945-B31B-637FA962CC8B}"/>
              </a:ext>
            </a:extLst>
          </p:cNvPr>
          <p:cNvSpPr txBox="1"/>
          <p:nvPr/>
        </p:nvSpPr>
        <p:spPr>
          <a:xfrm>
            <a:off x="8515431" y="1321594"/>
            <a:ext cx="1094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Backward</a:t>
            </a:r>
          </a:p>
        </p:txBody>
      </p:sp>
    </p:spTree>
    <p:extLst>
      <p:ext uri="{BB962C8B-B14F-4D97-AF65-F5344CB8AC3E}">
        <p14:creationId xmlns:p14="http://schemas.microsoft.com/office/powerpoint/2010/main" val="1608775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CC79F-A8B2-4440-B2F2-431D5C6F7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Tracking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4CA9C-F46C-174B-9308-75CD9EF6E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D78F4D-FD8F-684D-AE74-CF905E81B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48" y="1604492"/>
            <a:ext cx="10163503" cy="411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40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28DBD-1B58-9D4F-9A24-52745BBBA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66" y="115094"/>
            <a:ext cx="10515600" cy="1325563"/>
          </a:xfrm>
        </p:spPr>
        <p:txBody>
          <a:bodyPr/>
          <a:lstStyle/>
          <a:p>
            <a:r>
              <a:rPr lang="en-US" dirty="0"/>
              <a:t>Efficiency vs </a:t>
            </a:r>
            <a:r>
              <a:rPr lang="en-US" dirty="0" err="1"/>
              <a:t>eta&amp;phi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0766-786F-9E43-AEB9-818F482F3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5AF799B2-0C1D-4341-AA68-FB295FCCF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79" y="2242876"/>
            <a:ext cx="5551087" cy="370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5C60A2B-4A29-2D47-B364-998853E77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42876"/>
            <a:ext cx="5407818" cy="375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923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A6DCBCE-C92A-EB44-8DEF-1EEED024A65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6746" y="1463122"/>
            <a:ext cx="6277147" cy="48050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36F9E5-DFF9-E844-ADFC-E4C82D496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Detector profile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A770CD1-4C83-CD4E-AEC7-66E84ED8A668}"/>
              </a:ext>
            </a:extLst>
          </p:cNvPr>
          <p:cNvCxnSpPr>
            <a:cxnSpLocks/>
          </p:cNvCxnSpPr>
          <p:nvPr/>
        </p:nvCxnSpPr>
        <p:spPr>
          <a:xfrm flipV="1">
            <a:off x="8439670" y="2564524"/>
            <a:ext cx="1828937" cy="1152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375EDE8-B9F4-B645-BA40-4D1F7515B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24" y="1325563"/>
            <a:ext cx="6078438" cy="440909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17EB79B-DD1A-504E-B2FB-BA17E7887CDD}"/>
              </a:ext>
            </a:extLst>
          </p:cNvPr>
          <p:cNvCxnSpPr>
            <a:cxnSpLocks/>
          </p:cNvCxnSpPr>
          <p:nvPr/>
        </p:nvCxnSpPr>
        <p:spPr>
          <a:xfrm flipV="1">
            <a:off x="2390967" y="3332136"/>
            <a:ext cx="2227528" cy="67295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719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6F9E5-DFF9-E844-ADFC-E4C82D496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Detector profile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17EB79B-DD1A-504E-B2FB-BA17E7887CDD}"/>
              </a:ext>
            </a:extLst>
          </p:cNvPr>
          <p:cNvCxnSpPr>
            <a:cxnSpLocks/>
          </p:cNvCxnSpPr>
          <p:nvPr/>
        </p:nvCxnSpPr>
        <p:spPr>
          <a:xfrm flipV="1">
            <a:off x="2390967" y="3140617"/>
            <a:ext cx="2096950" cy="86447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69E8302-F85D-7A4D-B04E-77F3A2022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660" y="1124606"/>
            <a:ext cx="6695870" cy="531297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2604DA0-9DA0-C84F-A61D-33B5D4627369}"/>
              </a:ext>
            </a:extLst>
          </p:cNvPr>
          <p:cNvSpPr/>
          <p:nvPr/>
        </p:nvSpPr>
        <p:spPr>
          <a:xfrm rot="20337618">
            <a:off x="5108027" y="3159056"/>
            <a:ext cx="262759" cy="86184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B04C78-3D22-B24C-B260-174988DF527F}"/>
              </a:ext>
            </a:extLst>
          </p:cNvPr>
          <p:cNvSpPr txBox="1"/>
          <p:nvPr/>
        </p:nvSpPr>
        <p:spPr>
          <a:xfrm>
            <a:off x="7728857" y="1948543"/>
            <a:ext cx="3482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material here isn’t set properly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50A65FE-61E2-F141-86FA-E9923F5A243A}"/>
              </a:ext>
            </a:extLst>
          </p:cNvPr>
          <p:cNvCxnSpPr>
            <a:cxnSpLocks/>
          </p:cNvCxnSpPr>
          <p:nvPr/>
        </p:nvCxnSpPr>
        <p:spPr>
          <a:xfrm flipH="1">
            <a:off x="5516737" y="2317875"/>
            <a:ext cx="2212120" cy="11111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757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8FA50-815A-9C4D-A013-CC36EFB83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856"/>
            <a:ext cx="10515600" cy="1325563"/>
          </a:xfrm>
        </p:spPr>
        <p:txBody>
          <a:bodyPr/>
          <a:lstStyle/>
          <a:p>
            <a:r>
              <a:rPr lang="en-US" dirty="0"/>
              <a:t>Tracking efficiency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D82B3F2-342A-744D-8216-0ABEA5DFB6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1335" y="2242876"/>
            <a:ext cx="5479317" cy="3700724"/>
          </a:xfr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F1F0DC7F-44A8-E24D-B5F6-8FA0A0FDF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79" y="2242876"/>
            <a:ext cx="5551087" cy="370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A2E40F-A96C-FB4E-852B-532A526EEA6F}"/>
              </a:ext>
            </a:extLst>
          </p:cNvPr>
          <p:cNvSpPr txBox="1"/>
          <p:nvPr/>
        </p:nvSpPr>
        <p:spPr>
          <a:xfrm>
            <a:off x="2385848" y="1417419"/>
            <a:ext cx="1817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 correction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0A49CB-64BE-7940-8C7B-7715B588BEE3}"/>
              </a:ext>
            </a:extLst>
          </p:cNvPr>
          <p:cNvSpPr txBox="1"/>
          <p:nvPr/>
        </p:nvSpPr>
        <p:spPr>
          <a:xfrm>
            <a:off x="7988475" y="1417419"/>
            <a:ext cx="1672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correction</a:t>
            </a:r>
          </a:p>
        </p:txBody>
      </p:sp>
    </p:spTree>
    <p:extLst>
      <p:ext uri="{BB962C8B-B14F-4D97-AF65-F5344CB8AC3E}">
        <p14:creationId xmlns:p14="http://schemas.microsoft.com/office/powerpoint/2010/main" val="3643000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41AB4-FC25-5448-A9EB-4CE2EEE7D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Performance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695D7-F38E-AB42-B9BB-B7C054DE0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5032"/>
            <a:ext cx="10515600" cy="5021931"/>
          </a:xfrm>
        </p:spPr>
        <p:txBody>
          <a:bodyPr/>
          <a:lstStyle/>
          <a:p>
            <a:r>
              <a:rPr lang="en-US" dirty="0"/>
              <a:t>Hybrid design</a:t>
            </a:r>
          </a:p>
          <a:p>
            <a:r>
              <a:rPr lang="en-US" dirty="0"/>
              <a:t>properties: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170D4C-2869-164A-9059-1C9587F7C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671" y="2029343"/>
            <a:ext cx="5993329" cy="43473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84352AAD-1FFE-1445-91CB-35C80545B2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6178017"/>
                  </p:ext>
                </p:extLst>
              </p:nvPr>
            </p:nvGraphicFramePr>
            <p:xfrm>
              <a:off x="875599" y="2139150"/>
              <a:ext cx="5457824" cy="456003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456">
                      <a:extLst>
                        <a:ext uri="{9D8B030D-6E8A-4147-A177-3AD203B41FA5}">
                          <a16:colId xmlns:a16="http://schemas.microsoft.com/office/drawing/2014/main" val="3189127853"/>
                        </a:ext>
                      </a:extLst>
                    </a:gridCol>
                    <a:gridCol w="1364456">
                      <a:extLst>
                        <a:ext uri="{9D8B030D-6E8A-4147-A177-3AD203B41FA5}">
                          <a16:colId xmlns:a16="http://schemas.microsoft.com/office/drawing/2014/main" val="976508312"/>
                        </a:ext>
                      </a:extLst>
                    </a:gridCol>
                    <a:gridCol w="1364456">
                      <a:extLst>
                        <a:ext uri="{9D8B030D-6E8A-4147-A177-3AD203B41FA5}">
                          <a16:colId xmlns:a16="http://schemas.microsoft.com/office/drawing/2014/main" val="1212992043"/>
                        </a:ext>
                      </a:extLst>
                    </a:gridCol>
                    <a:gridCol w="1364456">
                      <a:extLst>
                        <a:ext uri="{9D8B030D-6E8A-4147-A177-3AD203B41FA5}">
                          <a16:colId xmlns:a16="http://schemas.microsoft.com/office/drawing/2014/main" val="60547602"/>
                        </a:ext>
                      </a:extLst>
                    </a:gridCol>
                  </a:tblGrid>
                  <a:tr h="934801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component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Tech.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Pitch size (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oMath>
                          </a14:m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Material budget (X/X0 %)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1167400"/>
                      </a:ext>
                    </a:extLst>
                  </a:tr>
                  <a:tr h="72504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vertex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ITS3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0.05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0704799"/>
                      </a:ext>
                    </a:extLst>
                  </a:tr>
                  <a:tr h="72504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Silicon tracker (B)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ITS2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049124"/>
                      </a:ext>
                    </a:extLst>
                  </a:tr>
                  <a:tr h="72504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Silicon tracker (E)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ITS2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23629551"/>
                      </a:ext>
                    </a:extLst>
                  </a:tr>
                  <a:tr h="72504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Gaseous tracker (B)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MPGD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150*150</a:t>
                          </a:r>
                        </a:p>
                        <a:p>
                          <a:r>
                            <a:rPr lang="en-US" dirty="0"/>
                            <a:t>(r-phi * Z)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8608678"/>
                      </a:ext>
                    </a:extLst>
                  </a:tr>
                  <a:tr h="72504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Gaseous tracker (E)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MPGD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250*50</a:t>
                          </a:r>
                        </a:p>
                        <a:p>
                          <a:r>
                            <a:rPr lang="en-US" dirty="0"/>
                            <a:t>(r * r-phi)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6404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84352AAD-1FFE-1445-91CB-35C80545B2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6178017"/>
                  </p:ext>
                </p:extLst>
              </p:nvPr>
            </p:nvGraphicFramePr>
            <p:xfrm>
              <a:off x="875599" y="2139150"/>
              <a:ext cx="5457824" cy="456003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456">
                      <a:extLst>
                        <a:ext uri="{9D8B030D-6E8A-4147-A177-3AD203B41FA5}">
                          <a16:colId xmlns:a16="http://schemas.microsoft.com/office/drawing/2014/main" val="3189127853"/>
                        </a:ext>
                      </a:extLst>
                    </a:gridCol>
                    <a:gridCol w="1364456">
                      <a:extLst>
                        <a:ext uri="{9D8B030D-6E8A-4147-A177-3AD203B41FA5}">
                          <a16:colId xmlns:a16="http://schemas.microsoft.com/office/drawing/2014/main" val="976508312"/>
                        </a:ext>
                      </a:extLst>
                    </a:gridCol>
                    <a:gridCol w="1364456">
                      <a:extLst>
                        <a:ext uri="{9D8B030D-6E8A-4147-A177-3AD203B41FA5}">
                          <a16:colId xmlns:a16="http://schemas.microsoft.com/office/drawing/2014/main" val="1212992043"/>
                        </a:ext>
                      </a:extLst>
                    </a:gridCol>
                    <a:gridCol w="1364456">
                      <a:extLst>
                        <a:ext uri="{9D8B030D-6E8A-4147-A177-3AD203B41FA5}">
                          <a16:colId xmlns:a16="http://schemas.microsoft.com/office/drawing/2014/main" val="60547602"/>
                        </a:ext>
                      </a:extLst>
                    </a:gridCol>
                  </a:tblGrid>
                  <a:tr h="934801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component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Tech.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869" t="-2703" r="-103738" b="-3878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Material budget (X/X0 %)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1167400"/>
                      </a:ext>
                    </a:extLst>
                  </a:tr>
                  <a:tr h="72504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vertex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ITS3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0.05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0704799"/>
                      </a:ext>
                    </a:extLst>
                  </a:tr>
                  <a:tr h="72504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Silicon tracker (B)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ITS2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049124"/>
                      </a:ext>
                    </a:extLst>
                  </a:tr>
                  <a:tr h="72504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Silicon tracker (E)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ITS2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23629551"/>
                      </a:ext>
                    </a:extLst>
                  </a:tr>
                  <a:tr h="72504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Gaseous tracker (B)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MPGD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150*150</a:t>
                          </a:r>
                        </a:p>
                        <a:p>
                          <a:r>
                            <a:rPr lang="en-US" dirty="0"/>
                            <a:t>(r-phi * Z)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8608678"/>
                      </a:ext>
                    </a:extLst>
                  </a:tr>
                  <a:tr h="72504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Gaseous tracker (E)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MPGD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250*50</a:t>
                          </a:r>
                        </a:p>
                        <a:p>
                          <a:r>
                            <a:rPr lang="en-US" dirty="0"/>
                            <a:t>(r * r-phi)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6404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11158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0BA48-535C-2A4B-81D2-7627415B9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Kinematic character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1FC9B7-FB49-6D4C-8540-186FD1A33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72850"/>
            <a:ext cx="10515600" cy="4304462"/>
          </a:xfrm>
        </p:spPr>
      </p:pic>
    </p:spTree>
    <p:extLst>
      <p:ext uri="{BB962C8B-B14F-4D97-AF65-F5344CB8AC3E}">
        <p14:creationId xmlns:p14="http://schemas.microsoft.com/office/powerpoint/2010/main" val="3174831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0BA48-535C-2A4B-81D2-7627415B9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Kinematic character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711D9A0-3CD0-6843-99BD-6AF4466A7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772" y="1552877"/>
            <a:ext cx="5818228" cy="432961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9C117C-69BA-7F4B-9EE2-9C142A5C0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52877"/>
            <a:ext cx="5847416" cy="432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32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19893</TotalTime>
  <Words>142</Words>
  <Application>Microsoft Macintosh PowerPoint</Application>
  <PresentationFormat>Widescreen</PresentationFormat>
  <Paragraphs>54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Office Theme</vt:lpstr>
      <vt:lpstr>EicC vertex &amp; tracking detector simulation and performance study </vt:lpstr>
      <vt:lpstr>Tracking efficiency</vt:lpstr>
      <vt:lpstr>Efficiency vs eta&amp;phi</vt:lpstr>
      <vt:lpstr>Detector profile</vt:lpstr>
      <vt:lpstr>Detector profile</vt:lpstr>
      <vt:lpstr>Tracking efficiency</vt:lpstr>
      <vt:lpstr>Performance study</vt:lpstr>
      <vt:lpstr>Kinematic character</vt:lpstr>
      <vt:lpstr>Kinematic character</vt:lpstr>
      <vt:lpstr>Momentum resolution</vt:lpstr>
      <vt:lpstr>DCAz resolution</vt:lpstr>
      <vt:lpstr>DCArphi resolution</vt:lpstr>
      <vt:lpstr>Tracking efficiency</vt:lpstr>
      <vt:lpstr>Vertex resolution vs multiplicity</vt:lpstr>
      <vt:lpstr>Backup</vt:lpstr>
      <vt:lpstr>PowerPoint Presentation</vt:lpstr>
      <vt:lpstr>Efficiency in forward and backward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EicC tracking</dc:title>
  <dc:creator>csgx</dc:creator>
  <cp:lastModifiedBy>csgx</cp:lastModifiedBy>
  <cp:revision>22</cp:revision>
  <dcterms:created xsi:type="dcterms:W3CDTF">2022-01-14T08:00:00Z</dcterms:created>
  <dcterms:modified xsi:type="dcterms:W3CDTF">2022-04-18T15:14:20Z</dcterms:modified>
</cp:coreProperties>
</file>